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7"/>
  </p:notesMasterIdLst>
  <p:handoutMasterIdLst>
    <p:handoutMasterId r:id="rId18"/>
  </p:handoutMasterIdLst>
  <p:sldIdLst>
    <p:sldId id="262" r:id="rId2"/>
    <p:sldId id="287" r:id="rId3"/>
    <p:sldId id="288" r:id="rId4"/>
    <p:sldId id="334" r:id="rId5"/>
    <p:sldId id="292" r:id="rId6"/>
    <p:sldId id="340" r:id="rId7"/>
    <p:sldId id="298" r:id="rId8"/>
    <p:sldId id="297" r:id="rId9"/>
    <p:sldId id="300" r:id="rId10"/>
    <p:sldId id="304" r:id="rId11"/>
    <p:sldId id="303" r:id="rId12"/>
    <p:sldId id="308" r:id="rId13"/>
    <p:sldId id="314" r:id="rId14"/>
    <p:sldId id="317" r:id="rId15"/>
    <p:sldId id="256" r:id="rId16"/>
  </p:sldIdLst>
  <p:sldSz cx="12192000" cy="6858000"/>
  <p:notesSz cx="6858000" cy="9144000"/>
  <p:embeddedFontLst>
    <p:embeddedFont>
      <p:font typeface="KaiTi" panose="02010609060101010101" pitchFamily="49" charset="-122"/>
      <p:regular r:id="rId19"/>
    </p:embeddedFont>
    <p:embeddedFont>
      <p:font typeface="Microsoft YaHei" panose="020B0503020204020204" pitchFamily="34" charset="-122"/>
      <p:regular r:id="rId20"/>
      <p:bold r:id="rId21"/>
    </p:embeddedFont>
    <p:embeddedFont>
      <p:font typeface="Calibri" panose="020F0502020204030204" pitchFamily="34" charset="0"/>
      <p:regular r:id="rId22"/>
      <p:bold r:id="rId22"/>
      <p:italic r:id="rId22"/>
      <p:boldItalic r:id="rId22"/>
    </p:embeddedFont>
    <p:embeddedFont>
      <p:font typeface="Microsoft YaHei Light" panose="020B0502040204020203" pitchFamily="34" charset="-122"/>
      <p:regular r:id="rId22"/>
    </p:embeddedFont>
    <p:embeddedFont>
      <p:font typeface="等线" panose="02010600030101010101" pitchFamily="2" charset="-122"/>
      <p:regular r:id="rId22"/>
      <p:bold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9D9"/>
    <a:srgbClr val="8BCA18"/>
    <a:srgbClr val="0B7400"/>
    <a:srgbClr val="63D1E3"/>
    <a:srgbClr val="1195D6"/>
    <a:srgbClr val="209EF4"/>
    <a:srgbClr val="6CB5E2"/>
    <a:srgbClr val="262626"/>
    <a:srgbClr val="356BC8"/>
    <a:srgbClr val="08AA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01" autoAdjust="0"/>
    <p:restoredTop sz="95794" autoAdjust="0"/>
  </p:normalViewPr>
  <p:slideViewPr>
    <p:cSldViewPr snapToGrid="0">
      <p:cViewPr varScale="1">
        <p:scale>
          <a:sx n="84" d="100"/>
          <a:sy n="84" d="100"/>
        </p:scale>
        <p:origin x="389" y="48"/>
      </p:cViewPr>
      <p:guideLst>
        <p:guide orient="horz" pos="2092"/>
        <p:guide pos="3817"/>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84" d="100"/>
          <a:sy n="84" d="100"/>
        </p:scale>
        <p:origin x="396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8E0E4-DC06-4041-AFA7-BB6F527FFA3F}" type="datetimeFigureOut">
              <a:rPr lang="zh-CN" altLang="en-US" smtClean="0"/>
              <a:t>2022/12/14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B7432-8BB0-4EFA-A417-EFCDC17B2811}"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2022/12/14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extLst>
      <p:ext uri="{BB962C8B-B14F-4D97-AF65-F5344CB8AC3E}">
        <p14:creationId xmlns:p14="http://schemas.microsoft.com/office/powerpoint/2010/main" val="20623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t>14</a:t>
            </a:fld>
            <a:endParaRPr lang="zh-CN" altLang="en-US"/>
          </a:p>
        </p:txBody>
      </p:sp>
    </p:spTree>
    <p:extLst>
      <p:ext uri="{BB962C8B-B14F-4D97-AF65-F5344CB8AC3E}">
        <p14:creationId xmlns:p14="http://schemas.microsoft.com/office/powerpoint/2010/main" val="237671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t>2</a:t>
            </a:fld>
            <a:endParaRPr lang="zh-CN" altLang="en-US"/>
          </a:p>
        </p:txBody>
      </p:sp>
    </p:spTree>
    <p:extLst>
      <p:ext uri="{BB962C8B-B14F-4D97-AF65-F5344CB8AC3E}">
        <p14:creationId xmlns:p14="http://schemas.microsoft.com/office/powerpoint/2010/main" val="165890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4</a:t>
            </a:fld>
            <a:endParaRPr lang="zh-CN" altLang="en-US"/>
          </a:p>
        </p:txBody>
      </p:sp>
    </p:spTree>
    <p:extLst>
      <p:ext uri="{BB962C8B-B14F-4D97-AF65-F5344CB8AC3E}">
        <p14:creationId xmlns:p14="http://schemas.microsoft.com/office/powerpoint/2010/main" val="388394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5</a:t>
            </a:fld>
            <a:endParaRPr lang="zh-CN" altLang="en-US"/>
          </a:p>
        </p:txBody>
      </p:sp>
    </p:spTree>
    <p:extLst>
      <p:ext uri="{BB962C8B-B14F-4D97-AF65-F5344CB8AC3E}">
        <p14:creationId xmlns:p14="http://schemas.microsoft.com/office/powerpoint/2010/main" val="118490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7</a:t>
            </a:fld>
            <a:endParaRPr lang="zh-CN" altLang="en-US"/>
          </a:p>
        </p:txBody>
      </p:sp>
    </p:spTree>
    <p:extLst>
      <p:ext uri="{BB962C8B-B14F-4D97-AF65-F5344CB8AC3E}">
        <p14:creationId xmlns:p14="http://schemas.microsoft.com/office/powerpoint/2010/main" val="126567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(old-age pension, medical insurance, unemployment insurance, and maternity insurance, workers' compensation, and housing provident fund)</a:t>
            </a: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8</a:t>
            </a:fld>
            <a:endParaRPr lang="zh-CN" altLang="en-US"/>
          </a:p>
        </p:txBody>
      </p:sp>
    </p:spTree>
    <p:extLst>
      <p:ext uri="{BB962C8B-B14F-4D97-AF65-F5344CB8AC3E}">
        <p14:creationId xmlns:p14="http://schemas.microsoft.com/office/powerpoint/2010/main" val="303317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t>9</a:t>
            </a:fld>
            <a:endParaRPr lang="zh-CN" altLang="en-US"/>
          </a:p>
        </p:txBody>
      </p:sp>
    </p:spTree>
    <p:extLst>
      <p:ext uri="{BB962C8B-B14F-4D97-AF65-F5344CB8AC3E}">
        <p14:creationId xmlns:p14="http://schemas.microsoft.com/office/powerpoint/2010/main" val="415605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10</a:t>
            </a:fld>
            <a:endParaRPr lang="zh-CN" altLang="en-US"/>
          </a:p>
        </p:txBody>
      </p:sp>
    </p:spTree>
    <p:extLst>
      <p:ext uri="{BB962C8B-B14F-4D97-AF65-F5344CB8AC3E}">
        <p14:creationId xmlns:p14="http://schemas.microsoft.com/office/powerpoint/2010/main" val="600475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t>12</a:t>
            </a:fld>
            <a:endParaRPr lang="zh-CN" altLang="en-US"/>
          </a:p>
        </p:txBody>
      </p:sp>
    </p:spTree>
    <p:extLst>
      <p:ext uri="{BB962C8B-B14F-4D97-AF65-F5344CB8AC3E}">
        <p14:creationId xmlns:p14="http://schemas.microsoft.com/office/powerpoint/2010/main" val="321579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429310" y="568325"/>
            <a:ext cx="8339304" cy="460375"/>
          </a:xfrm>
          <a:prstGeom prst="rect">
            <a:avLst/>
          </a:prstGeom>
        </p:spPr>
        <p:txBody>
          <a:bodyPr anchor="ctr"/>
          <a:lstStyle>
            <a:lvl1pPr marL="0" indent="0">
              <a:buNone/>
              <a:defRPr sz="2800" b="0" i="0">
                <a:solidFill>
                  <a:schemeClr val="tx1">
                    <a:lumMod val="85000"/>
                    <a:lumOff val="15000"/>
                  </a:schemeClr>
                </a:solidFill>
                <a:latin typeface="Microsoft YaHei" panose="020B0503020204020204" pitchFamily="34" charset="-122"/>
                <a:ea typeface="Microsoft YaHei" panose="020B0503020204020204" pitchFamily="34" charset="-122"/>
              </a:defRPr>
            </a:lvl1pPr>
          </a:lstStyle>
          <a:p>
            <a:pPr lvl="0"/>
            <a:r>
              <a:rPr lang="zh-CN" altLang="en-US" dirty="0"/>
              <a:t>点击输入标题</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descr="蓝色的鱼&#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t="8399" b="46091"/>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矩形: 圆角 3"/>
          <p:cNvSpPr/>
          <p:nvPr userDrawn="1"/>
        </p:nvSpPr>
        <p:spPr>
          <a:xfrm>
            <a:off x="237423" y="240632"/>
            <a:ext cx="11717154" cy="6376738"/>
          </a:xfrm>
          <a:prstGeom prst="roundRect">
            <a:avLst>
              <a:gd name="adj" fmla="val 17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Microsoft YaHei" panose="020B0503020204020204" pitchFamily="34" charset="-122"/>
              <a:ea typeface="Microsoft YaHei" panose="020B0503020204020204" pitchFamily="34" charset="-122"/>
            </a:endParaRPr>
          </a:p>
        </p:txBody>
      </p:sp>
      <p:sp>
        <p:nvSpPr>
          <p:cNvPr id="5" name="文本占位符 2"/>
          <p:cNvSpPr>
            <a:spLocks noGrp="1"/>
          </p:cNvSpPr>
          <p:nvPr>
            <p:ph type="body" sz="quarter" idx="10" hasCustomPrompt="1"/>
          </p:nvPr>
        </p:nvSpPr>
        <p:spPr>
          <a:xfrm>
            <a:off x="429310" y="568325"/>
            <a:ext cx="8339304" cy="460375"/>
          </a:xfrm>
          <a:prstGeom prst="rect">
            <a:avLst/>
          </a:prstGeom>
        </p:spPr>
        <p:txBody>
          <a:bodyPr anchor="ctr"/>
          <a:lstStyle>
            <a:lvl1pPr marL="0" indent="0">
              <a:buNone/>
              <a:defRPr sz="2800" b="0" i="0">
                <a:solidFill>
                  <a:schemeClr val="tx1">
                    <a:lumMod val="75000"/>
                    <a:lumOff val="25000"/>
                  </a:schemeClr>
                </a:solidFill>
                <a:latin typeface="Microsoft YaHei" panose="020B0503020204020204" pitchFamily="34" charset="-122"/>
                <a:ea typeface="Microsoft YaHei" panose="020B0503020204020204" pitchFamily="34" charset="-122"/>
              </a:defRPr>
            </a:lvl1pPr>
          </a:lstStyle>
          <a:p>
            <a:pPr lvl="0"/>
            <a:r>
              <a:rPr lang="zh-CN" altLang="en-US" dirty="0"/>
              <a:t>点击输入标题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3" name="图片 2" descr="蓝色的鱼&#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t="8399" b="46091"/>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矩形: 圆角 3"/>
          <p:cNvSpPr/>
          <p:nvPr userDrawn="1"/>
        </p:nvSpPr>
        <p:spPr>
          <a:xfrm>
            <a:off x="237423" y="240632"/>
            <a:ext cx="11717154" cy="6376738"/>
          </a:xfrm>
          <a:prstGeom prst="roundRect">
            <a:avLst>
              <a:gd name="adj" fmla="val 17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Microsoft YaHei" panose="020B0503020204020204" pitchFamily="34" charset="-122"/>
              <a:ea typeface="Microsoft YaHei" panose="020B0503020204020204" pitchFamily="34" charset="-122"/>
            </a:endParaRPr>
          </a:p>
        </p:txBody>
      </p:sp>
      <p:sp>
        <p:nvSpPr>
          <p:cNvPr id="5" name="文本占位符 2"/>
          <p:cNvSpPr>
            <a:spLocks noGrp="1"/>
          </p:cNvSpPr>
          <p:nvPr>
            <p:ph type="body" sz="quarter" idx="10" hasCustomPrompt="1"/>
          </p:nvPr>
        </p:nvSpPr>
        <p:spPr>
          <a:xfrm>
            <a:off x="429310" y="568325"/>
            <a:ext cx="8339304" cy="460375"/>
          </a:xfrm>
          <a:prstGeom prst="rect">
            <a:avLst/>
          </a:prstGeom>
        </p:spPr>
        <p:txBody>
          <a:bodyPr anchor="ctr"/>
          <a:lstStyle>
            <a:lvl1pPr marL="0" indent="0">
              <a:buNone/>
              <a:defRPr sz="2800" b="0" i="0">
                <a:solidFill>
                  <a:schemeClr val="tx1">
                    <a:lumMod val="75000"/>
                    <a:lumOff val="25000"/>
                  </a:schemeClr>
                </a:solidFill>
                <a:latin typeface="Microsoft YaHei" panose="020B0503020204020204" pitchFamily="34" charset="-122"/>
                <a:ea typeface="Microsoft YaHei" panose="020B0503020204020204" pitchFamily="34" charset="-122"/>
              </a:defRPr>
            </a:lvl1pPr>
          </a:lstStyle>
          <a:p>
            <a:pPr lvl="0"/>
            <a:r>
              <a:rPr lang="zh-CN" altLang="en-US" dirty="0"/>
              <a:t>点击输入标题</a:t>
            </a:r>
          </a:p>
        </p:txBody>
      </p:sp>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10776445" y="593045"/>
            <a:ext cx="744043" cy="410935"/>
          </a:xfrm>
          <a:prstGeom prst="rect">
            <a:avLst/>
          </a:prstGeom>
        </p:spPr>
      </p:pic>
      <p:pic>
        <p:nvPicPr>
          <p:cNvPr id="7" name="图片 6" descr="卡通人物&#10;&#10;描述已自动生成"/>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42781" y="595261"/>
            <a:ext cx="829485" cy="406503"/>
          </a:xfrm>
          <a:prstGeom prst="rect">
            <a:avLst/>
          </a:prstGeom>
        </p:spPr>
      </p:pic>
      <p:grpSp>
        <p:nvGrpSpPr>
          <p:cNvPr id="8" name="组合 7"/>
          <p:cNvGrpSpPr/>
          <p:nvPr userDrawn="1"/>
        </p:nvGrpSpPr>
        <p:grpSpPr>
          <a:xfrm rot="2700000">
            <a:off x="10533140" y="729721"/>
            <a:ext cx="137583" cy="137583"/>
            <a:chOff x="2711450" y="189441"/>
            <a:chExt cx="137583" cy="137583"/>
          </a:xfrm>
        </p:grpSpPr>
        <p:cxnSp>
          <p:nvCxnSpPr>
            <p:cNvPr id="9" name="直接连接符 8"/>
            <p:cNvCxnSpPr/>
            <p:nvPr/>
          </p:nvCxnSpPr>
          <p:spPr>
            <a:xfrm>
              <a:off x="2711450" y="258233"/>
              <a:ext cx="137583"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2+"/>
            <p:cNvCxnSpPr/>
            <p:nvPr/>
          </p:nvCxnSpPr>
          <p:spPr>
            <a:xfrm rot="5400000">
              <a:off x="2711450" y="258233"/>
              <a:ext cx="137583"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a:xfrm>
            <a:off x="9409274" y="4274064"/>
            <a:ext cx="3618075" cy="2774436"/>
          </a:xfrm>
          <a:prstGeom prst="rect">
            <a:avLst/>
          </a:prstGeom>
        </p:spPr>
      </p:pic>
      <p:pic>
        <p:nvPicPr>
          <p:cNvPr id="12" name="图片 11" descr="绿色的叶子&#10;&#10;中度可信度描述已自动生成"/>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3232" y="5636659"/>
            <a:ext cx="1998025" cy="1814533"/>
          </a:xfrm>
          <a:prstGeom prst="rect">
            <a:avLst/>
          </a:prstGeom>
        </p:spPr>
      </p:pic>
      <p:pic>
        <p:nvPicPr>
          <p:cNvPr id="14" name="图片 13" descr="绿色的叶子&#10;&#10;中度可信度描述已自动生成"/>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51912">
            <a:off x="-884712" y="5485597"/>
            <a:ext cx="1998025" cy="1814533"/>
          </a:xfrm>
          <a:prstGeom prst="rect">
            <a:avLst/>
          </a:prstGeom>
        </p:spPr>
      </p:pic>
      <p:pic>
        <p:nvPicPr>
          <p:cNvPr id="15" name="图片 14" descr="绿色的叶子&#10;&#10;中度可信度描述已自动生成"/>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652345">
            <a:off x="8508031" y="5501192"/>
            <a:ext cx="1998025" cy="1814533"/>
          </a:xfrm>
          <a:prstGeom prst="rect">
            <a:avLst/>
          </a:prstGeom>
        </p:spPr>
      </p:pic>
      <p:pic>
        <p:nvPicPr>
          <p:cNvPr id="13" name="图片 12" descr="卡通人物&#10;&#10;中度可信度描述已自动生成"/>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12455" y="5512269"/>
            <a:ext cx="2317438" cy="111454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oleObject" Target="../embeddings/oleObject1.bin"/><Relationship Id="rId12" Type="http://schemas.openxmlformats.org/officeDocument/2006/relationships/image" Target="../media/image11.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7.emf"/><Relationship Id="rId11" Type="http://schemas.openxmlformats.org/officeDocument/2006/relationships/image" Target="../media/image30.png"/><Relationship Id="rId5" Type="http://schemas.openxmlformats.org/officeDocument/2006/relationships/oleObject" Target="../embeddings/oleObject2.bin"/><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descr="蓝色的鱼&#10;&#10;低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t="8399" b="46091"/>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25" name="图片 24" descr="绿色的帽子&#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9462" y="4293704"/>
            <a:ext cx="2752698" cy="2849487"/>
          </a:xfrm>
          <a:prstGeom prst="rect">
            <a:avLst/>
          </a:prstGeom>
        </p:spPr>
      </p:pic>
      <p:graphicFrame>
        <p:nvGraphicFramePr>
          <p:cNvPr id="3" name="对象 2"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1" name="think-cell Slide" r:id="rId7" imgW="0" imgH="0" progId="TCLayout.ActiveDocument.1">
                  <p:embed/>
                </p:oleObj>
              </mc:Choice>
              <mc:Fallback>
                <p:oleObj name="think-cell Slide" r:id="rId7" imgW="0" imgH="0" progId="TCLayout.ActiveDocument.1">
                  <p:embed/>
                  <p:pic>
                    <p:nvPicPr>
                      <p:cNvPr id="0" name="对象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矩形 1"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latin typeface="Arial" panose="020B0604020202090204" pitchFamily="34" charset="0"/>
              <a:ea typeface="微软雅黑" panose="020B0503020204020204" pitchFamily="34" charset="-122"/>
              <a:cs typeface="+mj-cs"/>
              <a:sym typeface="Arial" panose="020B0604020202090204" pitchFamily="34" charset="0"/>
            </a:endParaRPr>
          </a:p>
        </p:txBody>
      </p:sp>
      <p:sp>
        <p:nvSpPr>
          <p:cNvPr id="42" name="文本框 41"/>
          <p:cNvSpPr txBox="1"/>
          <p:nvPr/>
        </p:nvSpPr>
        <p:spPr>
          <a:xfrm>
            <a:off x="774896" y="1603782"/>
            <a:ext cx="10642208" cy="2431435"/>
          </a:xfrm>
          <a:prstGeom prst="rect">
            <a:avLst/>
          </a:prstGeom>
          <a:noFill/>
        </p:spPr>
        <p:txBody>
          <a:bodyPr wrap="square" rtlCol="0">
            <a:spAutoFit/>
          </a:bodyPr>
          <a:lstStyle/>
          <a:p>
            <a:pPr algn="ctr"/>
            <a:r>
              <a:rPr lang="zh-CN" altLang="en-US" sz="4400" dirty="0">
                <a:solidFill>
                  <a:schemeClr val="bg1"/>
                </a:solidFill>
                <a:latin typeface="Microsoft YaHei" panose="020B0503020204020204" pitchFamily="34" charset="-122"/>
                <a:ea typeface="Microsoft YaHei" panose="020B0503020204020204" pitchFamily="34" charset="-122"/>
                <a:cs typeface="Alibaba PuHuiTi L" pitchFamily="18" charset="-122"/>
              </a:rPr>
              <a:t>数字化项目助力欠发达地区创业就业</a:t>
            </a:r>
            <a:endParaRPr lang="en-US" altLang="zh-CN" sz="4400" dirty="0">
              <a:solidFill>
                <a:schemeClr val="bg1"/>
              </a:solidFill>
              <a:latin typeface="Microsoft YaHei" panose="020B0503020204020204" pitchFamily="34" charset="-122"/>
              <a:ea typeface="Microsoft YaHei" panose="020B0503020204020204" pitchFamily="34" charset="-122"/>
              <a:cs typeface="Alibaba PuHuiTi L" pitchFamily="18" charset="-122"/>
            </a:endParaRPr>
          </a:p>
          <a:p>
            <a:pPr algn="ctr"/>
            <a:r>
              <a:rPr lang="en-US" altLang="zh-CN" sz="4400" dirty="0">
                <a:solidFill>
                  <a:schemeClr val="bg1"/>
                </a:solidFill>
                <a:latin typeface="Microsoft YaHei" panose="020B0503020204020204" pitchFamily="34" charset="-122"/>
                <a:ea typeface="Microsoft YaHei" panose="020B0503020204020204" pitchFamily="34" charset="-122"/>
                <a:cs typeface="Alibaba PuHuiTi L" pitchFamily="18" charset="-122"/>
              </a:rPr>
              <a:t>The Value of Digital Employment in Underdeveloped Counties of China</a:t>
            </a:r>
            <a:endParaRPr lang="en-US" altLang="zh-CN" sz="2800" dirty="0">
              <a:solidFill>
                <a:schemeClr val="bg1"/>
              </a:solidFill>
              <a:latin typeface="Microsoft YaHei" panose="020B0503020204020204" pitchFamily="34" charset="-122"/>
              <a:ea typeface="Microsoft YaHei" panose="020B0503020204020204" pitchFamily="34" charset="-122"/>
              <a:cs typeface="Alibaba PuHuiTi L" pitchFamily="18" charset="-122"/>
            </a:endParaRPr>
          </a:p>
          <a:p>
            <a:pPr algn="ctr"/>
            <a:endParaRPr lang="zh-CN" altLang="en-US" dirty="0">
              <a:solidFill>
                <a:schemeClr val="bg1"/>
              </a:solidFill>
              <a:latin typeface="Microsoft YaHei" panose="020B0503020204020204" pitchFamily="34" charset="-122"/>
              <a:ea typeface="Microsoft YaHei" panose="020B0503020204020204" pitchFamily="34" charset="-122"/>
              <a:cs typeface="Alibaba PuHuiTi L" pitchFamily="18" charset="-122"/>
            </a:endParaRPr>
          </a:p>
        </p:txBody>
      </p:sp>
      <p:grpSp>
        <p:nvGrpSpPr>
          <p:cNvPr id="5" name="组合 4">
            <a:extLst>
              <a:ext uri="{FF2B5EF4-FFF2-40B4-BE49-F238E27FC236}">
                <a16:creationId xmlns:a16="http://schemas.microsoft.com/office/drawing/2014/main" id="{5BD1D9F1-47F0-6AF7-15FA-5B001EE59255}"/>
              </a:ext>
            </a:extLst>
          </p:cNvPr>
          <p:cNvGrpSpPr/>
          <p:nvPr/>
        </p:nvGrpSpPr>
        <p:grpSpPr>
          <a:xfrm>
            <a:off x="7518165" y="4439264"/>
            <a:ext cx="4522089" cy="3162371"/>
            <a:chOff x="2641167" y="1028700"/>
            <a:chExt cx="9399087" cy="6572936"/>
          </a:xfrm>
        </p:grpSpPr>
        <p:pic>
          <p:nvPicPr>
            <p:cNvPr id="37" name="图片 36" descr="绿色的叶子&#10;&#10;中度可信度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07953" y="5594598"/>
              <a:ext cx="1998025" cy="1814533"/>
            </a:xfrm>
            <a:prstGeom prst="rect">
              <a:avLst/>
            </a:prstGeom>
          </p:spPr>
        </p:pic>
        <p:pic>
          <p:nvPicPr>
            <p:cNvPr id="31" name="图片 3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5028799" y="4394097"/>
              <a:ext cx="3618075" cy="2774436"/>
            </a:xfrm>
            <a:prstGeom prst="rect">
              <a:avLst/>
            </a:prstGeom>
          </p:spPr>
        </p:pic>
        <p:pic>
          <p:nvPicPr>
            <p:cNvPr id="36" name="图片 35" descr="绿色的叶子&#10;&#10;中度可信度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1167" y="5787103"/>
              <a:ext cx="1998025" cy="1814533"/>
            </a:xfrm>
            <a:prstGeom prst="rect">
              <a:avLst/>
            </a:prstGeom>
          </p:spPr>
        </p:pic>
        <p:pic>
          <p:nvPicPr>
            <p:cNvPr id="26" name="图片 25" descr="卡通人物&#10;&#10;中度可信度描述已自动生成"/>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45104" y="1028700"/>
              <a:ext cx="3324592" cy="3156612"/>
            </a:xfrm>
            <a:prstGeom prst="rect">
              <a:avLst/>
            </a:prstGeom>
          </p:spPr>
        </p:pic>
        <p:pic>
          <p:nvPicPr>
            <p:cNvPr id="28" name="图片 27" descr="卡通人物&#10;&#10;描述已自动生成"/>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1903" y="3986196"/>
              <a:ext cx="1427162" cy="2254267"/>
            </a:xfrm>
            <a:prstGeom prst="rect">
              <a:avLst/>
            </a:prstGeom>
          </p:spPr>
        </p:pic>
        <p:pic>
          <p:nvPicPr>
            <p:cNvPr id="27" name="图片 26" descr="卡通人物&#10;&#10;中度可信度描述已自动生成"/>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95119" y="2811995"/>
              <a:ext cx="2110893" cy="2949366"/>
            </a:xfrm>
            <a:prstGeom prst="rect">
              <a:avLst/>
            </a:prstGeom>
          </p:spPr>
        </p:pic>
        <p:pic>
          <p:nvPicPr>
            <p:cNvPr id="23" name="图片 22" descr="游戏机里面的人物&#10;&#10;描述已自动生成"/>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4376" y="3344469"/>
              <a:ext cx="2905878" cy="3268084"/>
            </a:xfrm>
            <a:prstGeom prst="rect">
              <a:avLst/>
            </a:prstGeom>
          </p:spPr>
        </p:pic>
      </p:grpSp>
      <p:sp>
        <p:nvSpPr>
          <p:cNvPr id="7" name="矩形 6">
            <a:extLst>
              <a:ext uri="{FF2B5EF4-FFF2-40B4-BE49-F238E27FC236}">
                <a16:creationId xmlns:a16="http://schemas.microsoft.com/office/drawing/2014/main" id="{E6AE01FD-D292-3364-6695-784DBB075DB3}"/>
              </a:ext>
            </a:extLst>
          </p:cNvPr>
          <p:cNvSpPr/>
          <p:nvPr/>
        </p:nvSpPr>
        <p:spPr>
          <a:xfrm>
            <a:off x="2972127" y="4156528"/>
            <a:ext cx="6096000" cy="1393779"/>
          </a:xfrm>
          <a:prstGeom prst="rect">
            <a:avLst/>
          </a:prstGeom>
        </p:spPr>
        <p:txBody>
          <a:bodyPr>
            <a:spAutoFit/>
          </a:bodyPr>
          <a:lstStyle/>
          <a:p>
            <a:pPr algn="ctr">
              <a:lnSpc>
                <a:spcPct val="150000"/>
              </a:lnSpc>
            </a:pPr>
            <a:r>
              <a:rPr lang="zh-CN" altLang="en-US" dirty="0">
                <a:solidFill>
                  <a:schemeClr val="bg1"/>
                </a:solidFill>
                <a:latin typeface="Microsoft YaHei" panose="020B0503020204020204" pitchFamily="34" charset="-122"/>
                <a:ea typeface="Microsoft YaHei" panose="020B0503020204020204" pitchFamily="34" charset="-122"/>
                <a:cs typeface="Alibaba PuHuiTi L" pitchFamily="18" charset="-122"/>
              </a:rPr>
              <a:t>阿里</a:t>
            </a:r>
            <a:r>
              <a:rPr lang="zh-CN" altLang="en-US">
                <a:solidFill>
                  <a:schemeClr val="bg1"/>
                </a:solidFill>
                <a:latin typeface="Microsoft YaHei" panose="020B0503020204020204" pitchFamily="34" charset="-122"/>
                <a:ea typeface="Microsoft YaHei" panose="020B0503020204020204" pitchFamily="34" charset="-122"/>
                <a:cs typeface="Alibaba PuHuiTi L" pitchFamily="18" charset="-122"/>
              </a:rPr>
              <a:t>研究院  </a:t>
            </a:r>
            <a:endParaRPr lang="en-US" altLang="zh-CN" dirty="0">
              <a:solidFill>
                <a:schemeClr val="bg1"/>
              </a:solidFill>
              <a:latin typeface="Microsoft YaHei" panose="020B0503020204020204" pitchFamily="34" charset="-122"/>
              <a:ea typeface="Microsoft YaHei" panose="020B0503020204020204" pitchFamily="34" charset="-122"/>
              <a:cs typeface="Alibaba PuHuiTi L" pitchFamily="18" charset="-122"/>
            </a:endParaRPr>
          </a:p>
          <a:p>
            <a:pPr algn="ctr">
              <a:lnSpc>
                <a:spcPct val="150000"/>
              </a:lnSpc>
            </a:pPr>
            <a:r>
              <a:rPr lang="en-US" altLang="zh-CN" dirty="0">
                <a:solidFill>
                  <a:schemeClr val="bg1"/>
                </a:solidFill>
                <a:latin typeface="Microsoft YaHei" panose="020B0503020204020204" pitchFamily="34" charset="-122"/>
                <a:ea typeface="Microsoft YaHei" panose="020B0503020204020204" pitchFamily="34" charset="-122"/>
                <a:cs typeface="Alibaba PuHuiTi L" pitchFamily="18" charset="-122"/>
              </a:rPr>
              <a:t> </a:t>
            </a:r>
            <a:r>
              <a:rPr lang="en-US" altLang="zh-CN" dirty="0" err="1">
                <a:solidFill>
                  <a:schemeClr val="bg1"/>
                </a:solidFill>
                <a:latin typeface="Microsoft YaHei" panose="020B0503020204020204" pitchFamily="34" charset="-122"/>
                <a:ea typeface="Microsoft YaHei" panose="020B0503020204020204" pitchFamily="34" charset="-122"/>
                <a:cs typeface="Alibaba PuHuiTi L" pitchFamily="18" charset="-122"/>
              </a:rPr>
              <a:t>AliResearch</a:t>
            </a:r>
            <a:endParaRPr lang="en-US" altLang="zh-CN" dirty="0">
              <a:solidFill>
                <a:schemeClr val="bg1"/>
              </a:solidFill>
              <a:latin typeface="Microsoft YaHei" panose="020B0503020204020204" pitchFamily="34" charset="-122"/>
              <a:ea typeface="Microsoft YaHei" panose="020B0503020204020204" pitchFamily="34" charset="-122"/>
              <a:cs typeface="Alibaba PuHuiTi L" pitchFamily="18" charset="-122"/>
            </a:endParaRPr>
          </a:p>
          <a:p>
            <a:pPr algn="ctr">
              <a:lnSpc>
                <a:spcPct val="200000"/>
              </a:lnSpc>
            </a:pPr>
            <a:r>
              <a:rPr lang="en-US" altLang="zh-CN" dirty="0">
                <a:solidFill>
                  <a:schemeClr val="bg1"/>
                </a:solidFill>
                <a:latin typeface="Microsoft YaHei" panose="020B0503020204020204" pitchFamily="34" charset="-122"/>
                <a:ea typeface="Microsoft YaHei" panose="020B0503020204020204" pitchFamily="34" charset="-122"/>
                <a:cs typeface="Alibaba PuHuiTi L" pitchFamily="18" charset="-122"/>
              </a:rPr>
              <a:t>2022.12</a:t>
            </a:r>
            <a:endParaRPr lang="zh-CN" altLang="en-US" dirty="0">
              <a:latin typeface="Microsoft YaHei" panose="020B0503020204020204" pitchFamily="34" charset="-122"/>
              <a:ea typeface="Microsoft YaHei" panose="020B0503020204020204" pitchFamily="34"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34363" y="1184221"/>
            <a:ext cx="9488658" cy="1106970"/>
          </a:xfrm>
          <a:noFill/>
        </p:spPr>
        <p:txBody>
          <a:bodyPr wrap="square" rtlCol="0" anchor="ctr">
            <a:spAutoFit/>
          </a:bodyPr>
          <a:lstStyle/>
          <a:p>
            <a:pPr algn="ctr"/>
            <a:r>
              <a:rPr lang="zh-CN" altLang="en-US" sz="3200" b="1" dirty="0">
                <a:solidFill>
                  <a:srgbClr val="1CA9D9"/>
                </a:solidFill>
                <a:latin typeface="Microsoft YaHei Light" panose="020B0503020204020204" pitchFamily="34" charset="-122"/>
                <a:ea typeface="Microsoft YaHei Light" panose="020B0503020204020204" pitchFamily="34" charset="-122"/>
                <a:sym typeface="+mn-ea"/>
              </a:rPr>
              <a:t>数字化就业项目的四大价值</a:t>
            </a:r>
            <a:endParaRPr lang="en-US" altLang="zh-CN" sz="3200" b="1" dirty="0">
              <a:solidFill>
                <a:srgbClr val="1CA9D9"/>
              </a:solidFill>
              <a:latin typeface="Microsoft YaHei Light" panose="020B0503020204020204" pitchFamily="34" charset="-122"/>
              <a:ea typeface="Microsoft YaHei Light" panose="020B0503020204020204" pitchFamily="34" charset="-122"/>
              <a:sym typeface="+mn-ea"/>
            </a:endParaRPr>
          </a:p>
          <a:p>
            <a:pPr algn="ctr"/>
            <a:r>
              <a:rPr lang="en-US" altLang="zh-CN" sz="3200" b="1" dirty="0">
                <a:solidFill>
                  <a:srgbClr val="1CA9D9"/>
                </a:solidFill>
                <a:latin typeface="Microsoft YaHei Light" panose="020B0503020204020204" pitchFamily="34" charset="-122"/>
                <a:ea typeface="Microsoft YaHei Light" panose="020B0503020204020204" pitchFamily="34" charset="-122"/>
                <a:sym typeface="+mn-ea"/>
              </a:rPr>
              <a:t>4 Values in Digitally-enabled Employment Projects</a:t>
            </a:r>
            <a:endParaRPr lang="zh-CN" altLang="en-US" sz="3200" b="1" dirty="0">
              <a:solidFill>
                <a:srgbClr val="1CA9D9"/>
              </a:solidFill>
              <a:latin typeface="Microsoft YaHei Light" panose="020B0503020204020204" pitchFamily="34" charset="-122"/>
              <a:ea typeface="Microsoft YaHei Light" panose="020B0503020204020204" pitchFamily="34" charset="-122"/>
              <a:sym typeface="+mn-ea"/>
            </a:endParaRPr>
          </a:p>
        </p:txBody>
      </p:sp>
      <p:sp>
        <p:nvSpPr>
          <p:cNvPr id="4" name="文本框 3"/>
          <p:cNvSpPr txBox="1"/>
          <p:nvPr/>
        </p:nvSpPr>
        <p:spPr>
          <a:xfrm>
            <a:off x="2861704" y="2581025"/>
            <a:ext cx="7438744" cy="461665"/>
          </a:xfrm>
          <a:prstGeom prst="rect">
            <a:avLst/>
          </a:prstGeom>
          <a:noFill/>
        </p:spPr>
        <p:txBody>
          <a:bodyPr wrap="square" rtlCol="0">
            <a:spAutoFit/>
          </a:bodyPr>
          <a:lstStyle/>
          <a:p>
            <a:r>
              <a:rPr lang="zh-CN" altLang="en-US" sz="2400" dirty="0">
                <a:latin typeface="Microsoft YaHei Light" panose="020B0503020204020204" pitchFamily="34" charset="-122"/>
                <a:ea typeface="Microsoft YaHei Light" panose="020B0503020204020204" pitchFamily="34" charset="-122"/>
              </a:rPr>
              <a:t>（</a:t>
            </a:r>
            <a:r>
              <a:rPr lang="en-US" altLang="zh-CN" sz="2400" dirty="0">
                <a:latin typeface="Microsoft YaHei Light" panose="020B0503020204020204" pitchFamily="34" charset="-122"/>
                <a:ea typeface="Microsoft YaHei Light" panose="020B0503020204020204" pitchFamily="34" charset="-122"/>
              </a:rPr>
              <a:t>1</a:t>
            </a:r>
            <a:r>
              <a:rPr lang="zh-CN" altLang="en-US" sz="2400" dirty="0">
                <a:latin typeface="Microsoft YaHei Light" panose="020B0503020204020204" pitchFamily="34" charset="-122"/>
                <a:ea typeface="Microsoft YaHei Light" panose="020B0503020204020204" pitchFamily="34" charset="-122"/>
              </a:rPr>
              <a:t>）促进产业发展  </a:t>
            </a:r>
            <a:r>
              <a:rPr lang="en-US" altLang="zh-CN" sz="2400" dirty="0">
                <a:latin typeface="Microsoft YaHei Light" panose="020B0503020204020204" pitchFamily="34" charset="-122"/>
                <a:ea typeface="Microsoft YaHei Light" panose="020B0503020204020204" pitchFamily="34" charset="-122"/>
              </a:rPr>
              <a:t>Boost Industry Growth</a:t>
            </a:r>
          </a:p>
        </p:txBody>
      </p:sp>
      <p:sp>
        <p:nvSpPr>
          <p:cNvPr id="6" name="文本框 5"/>
          <p:cNvSpPr txBox="1"/>
          <p:nvPr/>
        </p:nvSpPr>
        <p:spPr>
          <a:xfrm>
            <a:off x="2861704" y="3934903"/>
            <a:ext cx="7637928" cy="461665"/>
          </a:xfrm>
          <a:prstGeom prst="rect">
            <a:avLst/>
          </a:prstGeom>
          <a:noFill/>
        </p:spPr>
        <p:txBody>
          <a:bodyPr wrap="square" rtlCol="0">
            <a:spAutoFit/>
          </a:bodyPr>
          <a:lstStyle/>
          <a:p>
            <a:r>
              <a:rPr lang="zh-CN" altLang="en-US" sz="2400" dirty="0">
                <a:latin typeface="Microsoft YaHei Light" panose="020B0503020204020204" pitchFamily="34" charset="-122"/>
                <a:ea typeface="Microsoft YaHei Light" panose="020B0503020204020204" pitchFamily="34" charset="-122"/>
              </a:rPr>
              <a:t>（</a:t>
            </a:r>
            <a:r>
              <a:rPr lang="en-US" altLang="zh-CN" sz="2400" dirty="0">
                <a:latin typeface="Microsoft YaHei Light" panose="020B0503020204020204" pitchFamily="34" charset="-122"/>
                <a:ea typeface="Microsoft YaHei Light" panose="020B0503020204020204" pitchFamily="34" charset="-122"/>
              </a:rPr>
              <a:t>3</a:t>
            </a:r>
            <a:r>
              <a:rPr lang="zh-CN" altLang="en-US" sz="2400" dirty="0">
                <a:latin typeface="Microsoft YaHei Light" panose="020B0503020204020204" pitchFamily="34" charset="-122"/>
                <a:ea typeface="Microsoft YaHei Light" panose="020B0503020204020204" pitchFamily="34" charset="-122"/>
              </a:rPr>
              <a:t>）增强家庭凝聚力 </a:t>
            </a:r>
            <a:r>
              <a:rPr lang="en-US" altLang="zh-CN" sz="2400" dirty="0">
                <a:latin typeface="Microsoft YaHei Light" panose="020B0503020204020204" pitchFamily="34" charset="-122"/>
                <a:ea typeface="Microsoft YaHei Light" panose="020B0503020204020204" pitchFamily="34" charset="-122"/>
              </a:rPr>
              <a:t>Facilitate Family Cohesion</a:t>
            </a:r>
            <a:endParaRPr lang="zh-CN" altLang="en-US" sz="2400" dirty="0">
              <a:latin typeface="Microsoft YaHei Light" panose="020B0503020204020204" pitchFamily="34" charset="-122"/>
              <a:ea typeface="Microsoft YaHei Light" panose="020B0503020204020204" pitchFamily="34" charset="-122"/>
            </a:endParaRPr>
          </a:p>
        </p:txBody>
      </p:sp>
      <p:sp>
        <p:nvSpPr>
          <p:cNvPr id="8" name="文本框 7"/>
          <p:cNvSpPr txBox="1"/>
          <p:nvPr/>
        </p:nvSpPr>
        <p:spPr>
          <a:xfrm>
            <a:off x="2861704" y="3257964"/>
            <a:ext cx="7438743" cy="461665"/>
          </a:xfrm>
          <a:prstGeom prst="rect">
            <a:avLst/>
          </a:prstGeom>
          <a:noFill/>
        </p:spPr>
        <p:txBody>
          <a:bodyPr wrap="square" rtlCol="0">
            <a:spAutoFit/>
          </a:bodyPr>
          <a:lstStyle/>
          <a:p>
            <a:r>
              <a:rPr lang="zh-CN" altLang="en-US" sz="2400" dirty="0">
                <a:latin typeface="Microsoft YaHei Light" panose="020B0503020204020204" pitchFamily="34" charset="-122"/>
                <a:ea typeface="Microsoft YaHei Light" panose="020B0503020204020204" pitchFamily="34" charset="-122"/>
              </a:rPr>
              <a:t>（</a:t>
            </a:r>
            <a:r>
              <a:rPr lang="en-US" altLang="zh-CN" sz="2400" dirty="0">
                <a:latin typeface="Microsoft YaHei Light" panose="020B0503020204020204" pitchFamily="34" charset="-122"/>
                <a:ea typeface="Microsoft YaHei Light" panose="020B0503020204020204" pitchFamily="34" charset="-122"/>
              </a:rPr>
              <a:t>2</a:t>
            </a:r>
            <a:r>
              <a:rPr lang="zh-CN" altLang="en-US" sz="2400" dirty="0">
                <a:latin typeface="Microsoft YaHei Light" panose="020B0503020204020204" pitchFamily="34" charset="-122"/>
                <a:ea typeface="Microsoft YaHei Light" panose="020B0503020204020204" pitchFamily="34" charset="-122"/>
              </a:rPr>
              <a:t>）完善公共服务  </a:t>
            </a:r>
            <a:r>
              <a:rPr lang="en-US" altLang="zh-CN" sz="2400" dirty="0">
                <a:latin typeface="Microsoft YaHei Light" panose="020B0503020204020204" pitchFamily="34" charset="-122"/>
                <a:ea typeface="Microsoft YaHei Light" panose="020B0503020204020204" pitchFamily="34" charset="-122"/>
              </a:rPr>
              <a:t>Improve Family Services</a:t>
            </a:r>
            <a:endParaRPr lang="zh-CN" altLang="en-US" sz="2400" dirty="0">
              <a:latin typeface="Microsoft YaHei Light" panose="020B0503020204020204" pitchFamily="34" charset="-122"/>
              <a:ea typeface="Microsoft YaHei Light" panose="020B0503020204020204" pitchFamily="34" charset="-122"/>
            </a:endParaRPr>
          </a:p>
        </p:txBody>
      </p:sp>
      <p:sp>
        <p:nvSpPr>
          <p:cNvPr id="9" name="文本框 8"/>
          <p:cNvSpPr txBox="1"/>
          <p:nvPr/>
        </p:nvSpPr>
        <p:spPr>
          <a:xfrm>
            <a:off x="2861704" y="4611841"/>
            <a:ext cx="8552330" cy="461665"/>
          </a:xfrm>
          <a:prstGeom prst="rect">
            <a:avLst/>
          </a:prstGeom>
          <a:noFill/>
        </p:spPr>
        <p:txBody>
          <a:bodyPr wrap="square" rtlCol="0">
            <a:spAutoFit/>
          </a:bodyPr>
          <a:lstStyle/>
          <a:p>
            <a:r>
              <a:rPr lang="zh-CN" altLang="en-US" sz="2400" dirty="0">
                <a:latin typeface="Microsoft YaHei Light" panose="020B0503020204020204" pitchFamily="34" charset="-122"/>
                <a:ea typeface="Microsoft YaHei Light" panose="020B0503020204020204" pitchFamily="34" charset="-122"/>
              </a:rPr>
              <a:t>（</a:t>
            </a:r>
            <a:r>
              <a:rPr lang="en-US" altLang="zh-CN" sz="2400" dirty="0">
                <a:latin typeface="Microsoft YaHei Light" panose="020B0503020204020204" pitchFamily="34" charset="-122"/>
                <a:ea typeface="Microsoft YaHei Light" panose="020B0503020204020204" pitchFamily="34" charset="-122"/>
              </a:rPr>
              <a:t>4</a:t>
            </a:r>
            <a:r>
              <a:rPr lang="zh-CN" altLang="en-US" sz="2400" dirty="0">
                <a:latin typeface="Microsoft YaHei Light" panose="020B0503020204020204" pitchFamily="34" charset="-122"/>
                <a:ea typeface="Microsoft YaHei Light" panose="020B0503020204020204" pitchFamily="34" charset="-122"/>
              </a:rPr>
              <a:t>）提升个体价值感 </a:t>
            </a:r>
            <a:r>
              <a:rPr lang="en-US" altLang="zh-CN" sz="2400" dirty="0">
                <a:latin typeface="Microsoft YaHei Light" panose="020B0503020204020204" pitchFamily="34" charset="-122"/>
                <a:ea typeface="Microsoft YaHei Light" panose="020B0503020204020204" pitchFamily="34" charset="-122"/>
              </a:rPr>
              <a:t>Make People Feel More Valued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24889" y="1290320"/>
            <a:ext cx="6219973" cy="707886"/>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altLang="zh-CN" dirty="0"/>
              <a:t>1. </a:t>
            </a:r>
            <a:r>
              <a:rPr lang="zh-CN" altLang="en-US" dirty="0"/>
              <a:t>对接电商平台，增加企业产品销量</a:t>
            </a:r>
            <a:endParaRPr lang="en-US" altLang="zh-CN" dirty="0"/>
          </a:p>
          <a:p>
            <a:r>
              <a:rPr lang="en-US" altLang="zh-CN" dirty="0"/>
              <a:t>Work with e-commerce platforms to increase sales </a:t>
            </a:r>
            <a:endParaRPr lang="zh-CN" altLang="en-US" dirty="0"/>
          </a:p>
        </p:txBody>
      </p:sp>
      <p:sp>
        <p:nvSpPr>
          <p:cNvPr id="6" name="文本框 5"/>
          <p:cNvSpPr txBox="1"/>
          <p:nvPr/>
        </p:nvSpPr>
        <p:spPr>
          <a:xfrm>
            <a:off x="1024889" y="2101693"/>
            <a:ext cx="10151893" cy="1015663"/>
          </a:xfrm>
          <a:prstGeom prst="rect">
            <a:avLst/>
          </a:prstGeom>
          <a:noFill/>
        </p:spPr>
        <p:txBody>
          <a:bodyPr wrap="square" rtlCol="0">
            <a:spAutoFit/>
          </a:bodyPr>
          <a:lstStyle/>
          <a:p>
            <a:pPr marL="0" indent="0">
              <a:buFont typeface="Wingdings" panose="05000000000000000000" charset="0"/>
              <a:buNone/>
            </a:pPr>
            <a:r>
              <a:rPr lang="zh-CN" altLang="en-US" sz="2000" dirty="0">
                <a:latin typeface="Microsoft YaHei Light" panose="020B0503020204020204" pitchFamily="34" charset="-122"/>
                <a:ea typeface="Microsoft YaHei Light" panose="020B0503020204020204" pitchFamily="34" charset="-122"/>
                <a:cs typeface="华文楷体" panose="02010600040101010101" pitchFamily="2" charset="-122"/>
              </a:rPr>
              <a:t>线上、线下模式相结合，增加县域企业和商户产品的销售量</a:t>
            </a:r>
            <a:endParaRPr lang="en-US" altLang="zh-CN" sz="2000" dirty="0">
              <a:latin typeface="Microsoft YaHei Light" panose="020B0503020204020204" pitchFamily="34" charset="-122"/>
              <a:ea typeface="Microsoft YaHei Light" panose="020B0503020204020204" pitchFamily="34" charset="-122"/>
              <a:cs typeface="华文楷体" panose="02010600040101010101" pitchFamily="2" charset="-122"/>
            </a:endParaRPr>
          </a:p>
          <a:p>
            <a:pPr marL="0" indent="0">
              <a:buFont typeface="Wingdings" panose="05000000000000000000" charset="0"/>
              <a:buNone/>
            </a:pPr>
            <a:r>
              <a:rPr lang="en-US" altLang="zh-CN" sz="2000" dirty="0">
                <a:latin typeface="Microsoft YaHei Light" panose="020B0503020204020204" pitchFamily="34" charset="-122"/>
                <a:ea typeface="Microsoft YaHei Light" panose="020B0503020204020204" pitchFamily="34" charset="-122"/>
                <a:cs typeface="华文楷体" panose="02010600040101010101" pitchFamily="2" charset="-122"/>
              </a:rPr>
              <a:t>We helped increase the sales of local enterprises and individual businesses through online and offline sales channels.</a:t>
            </a:r>
            <a:endParaRPr lang="zh-CN" altLang="en-US" sz="2000" dirty="0">
              <a:latin typeface="Microsoft YaHei Light" panose="020B0503020204020204" pitchFamily="34" charset="-122"/>
              <a:ea typeface="Microsoft YaHei Light" panose="020B0503020204020204" pitchFamily="34" charset="-122"/>
              <a:cs typeface="华文楷体" panose="02010600040101010101" pitchFamily="2" charset="-122"/>
            </a:endParaRPr>
          </a:p>
        </p:txBody>
      </p:sp>
      <p:sp>
        <p:nvSpPr>
          <p:cNvPr id="8" name="文本框 7"/>
          <p:cNvSpPr txBox="1"/>
          <p:nvPr/>
        </p:nvSpPr>
        <p:spPr>
          <a:xfrm>
            <a:off x="856729" y="796005"/>
            <a:ext cx="6244851" cy="338554"/>
          </a:xfrm>
          <a:prstGeom prst="rect">
            <a:avLst/>
          </a:prstGeom>
          <a:noFill/>
        </p:spPr>
        <p:txBody>
          <a:bodyPr wrap="square" rtlCol="0">
            <a:spAutoFit/>
          </a:bodyPr>
          <a:lstStyle>
            <a:defPPr>
              <a:defRPr lang="zh-CN"/>
            </a:defPPr>
            <a:lvl1pPr>
              <a:defRPr sz="1600" b="1">
                <a:solidFill>
                  <a:srgbClr val="C00000"/>
                </a:solidFill>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dirty="0">
                <a:solidFill>
                  <a:schemeClr val="tx1"/>
                </a:solidFill>
                <a:sym typeface="+mn-ea"/>
              </a:rPr>
              <a:t>（</a:t>
            </a:r>
            <a:r>
              <a:rPr lang="en-US" altLang="zh-CN" dirty="0">
                <a:solidFill>
                  <a:schemeClr val="tx1"/>
                </a:solidFill>
                <a:sym typeface="+mn-ea"/>
              </a:rPr>
              <a:t>1</a:t>
            </a:r>
            <a:r>
              <a:rPr lang="zh-CN" altLang="en-US" dirty="0">
                <a:solidFill>
                  <a:schemeClr val="tx1"/>
                </a:solidFill>
                <a:sym typeface="+mn-ea"/>
              </a:rPr>
              <a:t>）促进产业发展  </a:t>
            </a:r>
            <a:r>
              <a:rPr lang="en-US" altLang="zh-CN" dirty="0">
                <a:solidFill>
                  <a:schemeClr val="tx1"/>
                </a:solidFill>
              </a:rPr>
              <a:t>Boost Industry Growth</a:t>
            </a:r>
            <a:endParaRPr lang="zh-CN" altLang="en-US" dirty="0">
              <a:solidFill>
                <a:schemeClr val="tx1"/>
              </a:solidFill>
              <a:sym typeface="+mn-ea"/>
            </a:endParaRPr>
          </a:p>
        </p:txBody>
      </p:sp>
      <p:sp>
        <p:nvSpPr>
          <p:cNvPr id="9" name="文本框 8">
            <a:extLst>
              <a:ext uri="{FF2B5EF4-FFF2-40B4-BE49-F238E27FC236}">
                <a16:creationId xmlns:a16="http://schemas.microsoft.com/office/drawing/2014/main" id="{5F203EC2-BEE7-B571-3D81-CD50153E543B}"/>
              </a:ext>
            </a:extLst>
          </p:cNvPr>
          <p:cNvSpPr txBox="1"/>
          <p:nvPr/>
        </p:nvSpPr>
        <p:spPr>
          <a:xfrm>
            <a:off x="958047" y="3340535"/>
            <a:ext cx="6286815" cy="707886"/>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altLang="zh-CN" dirty="0">
                <a:sym typeface="+mn-ea"/>
              </a:rPr>
              <a:t>2. </a:t>
            </a:r>
            <a:r>
              <a:rPr lang="en-US" altLang="zh-CN" dirty="0" err="1">
                <a:sym typeface="+mn-ea"/>
              </a:rPr>
              <a:t>打造区域品牌，助力县域产业升级</a:t>
            </a:r>
            <a:endParaRPr lang="en-US" altLang="zh-CN" dirty="0">
              <a:sym typeface="+mn-ea"/>
            </a:endParaRPr>
          </a:p>
          <a:p>
            <a:r>
              <a:rPr lang="en-US" altLang="zh-CN" dirty="0">
                <a:sym typeface="+mn-ea"/>
              </a:rPr>
              <a:t>Create local brands to upgrade local industries</a:t>
            </a:r>
            <a:endParaRPr lang="zh-CN" altLang="en-US" dirty="0">
              <a:sym typeface="+mn-ea"/>
            </a:endParaRPr>
          </a:p>
        </p:txBody>
      </p:sp>
      <p:pic>
        <p:nvPicPr>
          <p:cNvPr id="10" name="图片 9" descr="3274f18ba85e6e30edc30fc5504515f">
            <a:extLst>
              <a:ext uri="{FF2B5EF4-FFF2-40B4-BE49-F238E27FC236}">
                <a16:creationId xmlns:a16="http://schemas.microsoft.com/office/drawing/2014/main" id="{F1192373-3A2A-753B-3B6E-D656D4577CE4}"/>
              </a:ext>
            </a:extLst>
          </p:cNvPr>
          <p:cNvPicPr>
            <a:picLocks noChangeAspect="1"/>
          </p:cNvPicPr>
          <p:nvPr/>
        </p:nvPicPr>
        <p:blipFill>
          <a:blip r:embed="rId2"/>
          <a:srcRect l="2107" t="4177" r="9465" b="12985"/>
          <a:stretch>
            <a:fillRect/>
          </a:stretch>
        </p:blipFill>
        <p:spPr>
          <a:xfrm>
            <a:off x="7584141" y="2981529"/>
            <a:ext cx="3225490" cy="2280664"/>
          </a:xfrm>
          <a:prstGeom prst="rect">
            <a:avLst/>
          </a:prstGeom>
        </p:spPr>
      </p:pic>
      <p:sp>
        <p:nvSpPr>
          <p:cNvPr id="11" name="文本框 10">
            <a:extLst>
              <a:ext uri="{FF2B5EF4-FFF2-40B4-BE49-F238E27FC236}">
                <a16:creationId xmlns:a16="http://schemas.microsoft.com/office/drawing/2014/main" id="{1503F93E-EBDC-DADA-2B8C-0E7015014D33}"/>
              </a:ext>
            </a:extLst>
          </p:cNvPr>
          <p:cNvSpPr txBox="1"/>
          <p:nvPr/>
        </p:nvSpPr>
        <p:spPr>
          <a:xfrm>
            <a:off x="958047" y="4246530"/>
            <a:ext cx="6626094" cy="1015663"/>
          </a:xfrm>
          <a:prstGeom prst="rect">
            <a:avLst/>
          </a:prstGeom>
          <a:noFill/>
        </p:spPr>
        <p:txBody>
          <a:bodyPr wrap="square" rtlCol="0">
            <a:spAutoFit/>
          </a:bodyPr>
          <a:lstStyle>
            <a:defPPr>
              <a:defRPr lang="zh-CN"/>
            </a:defPPr>
            <a:lvl1pPr indent="0">
              <a:buFont typeface="Wingdings" panose="05000000000000000000" charset="0"/>
              <a:buNone/>
              <a:defRPr sz="20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dirty="0">
                <a:sym typeface="+mn-ea"/>
              </a:rPr>
              <a:t>张北县的特色农产品藜麦由阿里巴巴提供设计支持</a:t>
            </a:r>
            <a:endParaRPr lang="zh-CN" altLang="en-US" dirty="0"/>
          </a:p>
          <a:p>
            <a:r>
              <a:rPr lang="en-US" altLang="zh-CN" dirty="0"/>
              <a:t>We designed the package of quinoa, a special agricultural product of </a:t>
            </a:r>
            <a:r>
              <a:rPr lang="en-US" altLang="zh-CN" dirty="0" err="1"/>
              <a:t>Zhangbei</a:t>
            </a:r>
            <a:r>
              <a:rPr lang="en-US" altLang="zh-CN" dirty="0"/>
              <a:t> county, Hebei province.</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65213" y="506827"/>
            <a:ext cx="6457024" cy="338554"/>
          </a:xfrm>
          <a:prstGeom prst="rect">
            <a:avLst/>
          </a:prstGeom>
          <a:noFill/>
        </p:spPr>
        <p:txBody>
          <a:bodyPr wrap="square" rtlCol="0">
            <a:spAutoFit/>
          </a:bodyPr>
          <a:lstStyle>
            <a:defPPr>
              <a:defRPr lang="zh-CN"/>
            </a:defPPr>
            <a:lvl1pPr>
              <a:defRPr sz="1600" b="1">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b="0" dirty="0">
                <a:sym typeface="+mn-ea"/>
              </a:rPr>
              <a:t>（</a:t>
            </a:r>
            <a:r>
              <a:rPr lang="en-US" altLang="zh-CN" b="0" dirty="0">
                <a:sym typeface="+mn-ea"/>
              </a:rPr>
              <a:t>2</a:t>
            </a:r>
            <a:r>
              <a:rPr lang="zh-CN" altLang="en-US" b="0" dirty="0">
                <a:sym typeface="+mn-ea"/>
              </a:rPr>
              <a:t>）完善公共服务  </a:t>
            </a:r>
            <a:r>
              <a:rPr lang="en-US" altLang="zh-CN" b="0" dirty="0"/>
              <a:t>Improve Family Services</a:t>
            </a:r>
            <a:endParaRPr lang="zh-CN" altLang="en-US" b="0" dirty="0">
              <a:sym typeface="+mn-ea"/>
            </a:endParaRPr>
          </a:p>
        </p:txBody>
      </p:sp>
      <p:sp>
        <p:nvSpPr>
          <p:cNvPr id="2" name="文本框 1"/>
          <p:cNvSpPr txBox="1"/>
          <p:nvPr/>
        </p:nvSpPr>
        <p:spPr>
          <a:xfrm>
            <a:off x="625405" y="927375"/>
            <a:ext cx="6136640" cy="707886"/>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altLang="zh-CN" dirty="0"/>
              <a:t>1. </a:t>
            </a:r>
            <a:r>
              <a:rPr lang="zh-CN" altLang="en-US" dirty="0"/>
              <a:t>提供就业岗位，吸引人才回流</a:t>
            </a:r>
            <a:endParaRPr lang="en-US" altLang="zh-CN" dirty="0"/>
          </a:p>
          <a:p>
            <a:r>
              <a:rPr lang="en-US" altLang="zh-CN" dirty="0"/>
              <a:t>Create jobs to attract talents back</a:t>
            </a:r>
            <a:endParaRPr lang="zh-CN" altLang="en-US" dirty="0"/>
          </a:p>
        </p:txBody>
      </p:sp>
      <p:sp>
        <p:nvSpPr>
          <p:cNvPr id="3" name="文本框 2"/>
          <p:cNvSpPr txBox="1"/>
          <p:nvPr/>
        </p:nvSpPr>
        <p:spPr>
          <a:xfrm>
            <a:off x="548230" y="1699162"/>
            <a:ext cx="11903747" cy="1200329"/>
          </a:xfrm>
          <a:prstGeom prst="rect">
            <a:avLst/>
          </a:prstGeom>
          <a:noFill/>
        </p:spPr>
        <p:txBody>
          <a:bodyPr wrap="square" rtlCol="0">
            <a:spAutoFit/>
          </a:bodyPr>
          <a:lstStyle>
            <a:defPPr>
              <a:defRPr lang="zh-CN"/>
            </a:defPPr>
            <a:lvl1pPr>
              <a:lnSpc>
                <a:spcPct val="150000"/>
              </a:lnSpc>
              <a:defRPr>
                <a:latin typeface="Microsoft YaHei Light" panose="020B0503020204020204" pitchFamily="34" charset="-122"/>
                <a:ea typeface="Microsoft YaHei Light" panose="020B0503020204020204" pitchFamily="34" charset="-122"/>
              </a:defRPr>
            </a:lvl1pPr>
          </a:lstStyle>
          <a:p>
            <a:pPr>
              <a:lnSpc>
                <a:spcPct val="100000"/>
              </a:lnSpc>
            </a:pPr>
            <a:r>
              <a:rPr lang="zh-CN" altLang="en-US" dirty="0"/>
              <a:t>数字客服项目员工的平均年龄为28岁，是最具有活力和创造力的一批年轻劳动力</a:t>
            </a:r>
            <a:endParaRPr lang="en-US" altLang="zh-CN" dirty="0"/>
          </a:p>
          <a:p>
            <a:pPr>
              <a:lnSpc>
                <a:spcPct val="100000"/>
              </a:lnSpc>
            </a:pPr>
            <a:r>
              <a:rPr lang="en-US" altLang="zh-CN" dirty="0"/>
              <a:t>Employees in our customer service project, aged 28 on average, are the most energetic and creative group.</a:t>
            </a:r>
            <a:endParaRPr lang="zh-CN" altLang="en-US" dirty="0"/>
          </a:p>
          <a:p>
            <a:pPr>
              <a:lnSpc>
                <a:spcPct val="100000"/>
              </a:lnSpc>
            </a:pPr>
            <a:r>
              <a:rPr lang="zh-CN" altLang="en-US" dirty="0"/>
              <a:t>数字客服中心员工中，超八成为本地人；数字化就业项目对于生长于本县的年轻人产生了有力的吸引</a:t>
            </a:r>
            <a:endParaRPr lang="en-US" altLang="zh-CN" dirty="0"/>
          </a:p>
          <a:p>
            <a:pPr>
              <a:lnSpc>
                <a:spcPct val="100000"/>
              </a:lnSpc>
            </a:pPr>
            <a:r>
              <a:rPr lang="en-US" altLang="zh-CN" dirty="0"/>
              <a:t>Over 80% of them are local people. Hence, our project is very attractive to local young people.</a:t>
            </a:r>
            <a:endParaRPr lang="zh-CN" altLang="en-US" dirty="0"/>
          </a:p>
        </p:txBody>
      </p:sp>
      <p:pic>
        <p:nvPicPr>
          <p:cNvPr id="12" name="图片 11" descr="图19">
            <a:extLst>
              <a:ext uri="{FF2B5EF4-FFF2-40B4-BE49-F238E27FC236}">
                <a16:creationId xmlns:a16="http://schemas.microsoft.com/office/drawing/2014/main" id="{DF788D0A-F714-8CDD-D5CC-8A033BF59614}"/>
              </a:ext>
            </a:extLst>
          </p:cNvPr>
          <p:cNvPicPr>
            <a:picLocks noChangeAspect="1"/>
          </p:cNvPicPr>
          <p:nvPr/>
        </p:nvPicPr>
        <p:blipFill>
          <a:blip r:embed="rId3"/>
          <a:stretch>
            <a:fillRect/>
          </a:stretch>
        </p:blipFill>
        <p:spPr>
          <a:xfrm>
            <a:off x="2741805" y="3104673"/>
            <a:ext cx="6119372" cy="2603186"/>
          </a:xfrm>
          <a:prstGeom prst="rect">
            <a:avLst/>
          </a:prstGeom>
        </p:spPr>
      </p:pic>
      <p:sp>
        <p:nvSpPr>
          <p:cNvPr id="13" name="文本框 12">
            <a:extLst>
              <a:ext uri="{FF2B5EF4-FFF2-40B4-BE49-F238E27FC236}">
                <a16:creationId xmlns:a16="http://schemas.microsoft.com/office/drawing/2014/main" id="{C6D4CA57-4ED8-1957-1F07-A79ED23CC3AD}"/>
              </a:ext>
            </a:extLst>
          </p:cNvPr>
          <p:cNvSpPr txBox="1"/>
          <p:nvPr/>
        </p:nvSpPr>
        <p:spPr>
          <a:xfrm>
            <a:off x="2261383" y="5835662"/>
            <a:ext cx="7069014" cy="523220"/>
          </a:xfrm>
          <a:prstGeom prst="rect">
            <a:avLst/>
          </a:prstGeom>
          <a:noFill/>
        </p:spPr>
        <p:txBody>
          <a:bodyPr wrap="square" rtlCol="0" anchor="t">
            <a:spAutoFit/>
          </a:bodyPr>
          <a:lstStyle/>
          <a:p>
            <a:pPr algn="ctr"/>
            <a:r>
              <a:rPr lang="zh-CN" altLang="en-US" sz="1400" dirty="0">
                <a:latin typeface="Arial" panose="020B0604020202020204" pitchFamily="34" charset="0"/>
                <a:ea typeface="Microsoft YaHei Light" panose="020B0503020204020204" pitchFamily="34" charset="-122"/>
                <a:cs typeface="Arial" panose="020B0604020202020204" pitchFamily="34" charset="0"/>
              </a:rPr>
              <a:t>数字客服县员工户口情况</a:t>
            </a:r>
            <a:endParaRPr lang="en-US" altLang="zh-CN" sz="1400" dirty="0">
              <a:latin typeface="Arial" panose="020B0604020202020204" pitchFamily="34" charset="0"/>
              <a:ea typeface="Microsoft YaHei Light" panose="020B0503020204020204" pitchFamily="34" charset="-122"/>
              <a:cs typeface="Arial" panose="020B0604020202020204" pitchFamily="34" charset="0"/>
            </a:endParaRPr>
          </a:p>
          <a:p>
            <a:pPr algn="ctr"/>
            <a:r>
              <a:rPr lang="en-US" altLang="zh-CN" sz="1400" dirty="0">
                <a:latin typeface="Arial" panose="020B0604020202020204" pitchFamily="34" charset="0"/>
                <a:ea typeface="Microsoft YaHei Light" panose="020B0503020204020204" pitchFamily="34" charset="-122"/>
                <a:cs typeface="Arial" panose="020B0604020202020204" pitchFamily="34" charset="0"/>
              </a:rPr>
              <a:t>Hukou (house registration) of employees in our customer service project</a:t>
            </a:r>
            <a:endParaRPr lang="zh-CN" altLang="en-US" sz="1400" dirty="0">
              <a:latin typeface="Arial" panose="020B0604020202020204" pitchFamily="34" charset="0"/>
              <a:ea typeface="Microsoft YaHei Light"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0D4C8735-82D3-0AA4-0596-8346ED798339}"/>
              </a:ext>
            </a:extLst>
          </p:cNvPr>
          <p:cNvSpPr txBox="1"/>
          <p:nvPr/>
        </p:nvSpPr>
        <p:spPr>
          <a:xfrm>
            <a:off x="3921369" y="5523193"/>
            <a:ext cx="1765496" cy="338554"/>
          </a:xfrm>
          <a:prstGeom prst="rect">
            <a:avLst/>
          </a:prstGeom>
          <a:noFill/>
        </p:spPr>
        <p:txBody>
          <a:bodyPr wrap="square" rtlCol="0">
            <a:spAutoFit/>
          </a:bodyPr>
          <a:lstStyle/>
          <a:p>
            <a:pPr algn="ctr"/>
            <a:r>
              <a:rPr lang="en-US" altLang="zh-CN" sz="1600" dirty="0">
                <a:latin typeface="Arial" panose="020B0604020202020204" pitchFamily="34" charset="0"/>
                <a:ea typeface="Microsoft YaHei Light" panose="020B0503020204020204" pitchFamily="34" charset="-122"/>
                <a:cs typeface="Arial" panose="020B0604020202020204" pitchFamily="34" charset="0"/>
              </a:rPr>
              <a:t>Hukou Location</a:t>
            </a:r>
            <a:endParaRPr lang="zh-CN" altLang="en-US" sz="1600" dirty="0">
              <a:latin typeface="Arial" panose="020B0604020202020204" pitchFamily="34" charset="0"/>
              <a:ea typeface="Microsoft YaHei Light" panose="020B0503020204020204"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68C3679B-4486-2767-CBD8-774CF7731034}"/>
              </a:ext>
            </a:extLst>
          </p:cNvPr>
          <p:cNvSpPr txBox="1"/>
          <p:nvPr/>
        </p:nvSpPr>
        <p:spPr>
          <a:xfrm>
            <a:off x="6800705" y="5466330"/>
            <a:ext cx="1765496" cy="338554"/>
          </a:xfrm>
          <a:prstGeom prst="rect">
            <a:avLst/>
          </a:prstGeom>
          <a:noFill/>
        </p:spPr>
        <p:txBody>
          <a:bodyPr wrap="square" rtlCol="0">
            <a:spAutoFit/>
          </a:bodyPr>
          <a:lstStyle/>
          <a:p>
            <a:pPr algn="ctr"/>
            <a:r>
              <a:rPr lang="en-US" altLang="zh-CN" sz="1600" dirty="0">
                <a:latin typeface="Arial" panose="020B0604020202020204" pitchFamily="34" charset="0"/>
                <a:ea typeface="Microsoft YaHei Light" panose="020B0503020204020204" pitchFamily="34" charset="-122"/>
                <a:cs typeface="Arial" panose="020B0604020202020204" pitchFamily="34" charset="0"/>
              </a:rPr>
              <a:t>Hukou Type</a:t>
            </a:r>
            <a:endParaRPr lang="zh-CN" altLang="en-US" sz="1600" dirty="0">
              <a:latin typeface="Arial" panose="020B0604020202020204" pitchFamily="34" charset="0"/>
              <a:ea typeface="Microsoft YaHei Light" panose="020B0503020204020204" pitchFamily="34" charset="-122"/>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16674" y="505486"/>
            <a:ext cx="4639412" cy="338554"/>
          </a:xfrm>
          <a:prstGeom prst="rect">
            <a:avLst/>
          </a:prstGeom>
          <a:noFill/>
        </p:spPr>
        <p:txBody>
          <a:bodyPr wrap="square" rtlCol="0">
            <a:spAutoFit/>
          </a:bodyPr>
          <a:lstStyle>
            <a:defPPr>
              <a:defRPr lang="zh-CN"/>
            </a:defPPr>
            <a:lvl1pPr>
              <a:defRPr sz="1600" b="1">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dirty="0">
                <a:sym typeface="+mn-ea"/>
              </a:rPr>
              <a:t>（</a:t>
            </a:r>
            <a:r>
              <a:rPr lang="en-US" altLang="zh-CN" dirty="0">
                <a:sym typeface="+mn-ea"/>
              </a:rPr>
              <a:t>3</a:t>
            </a:r>
            <a:r>
              <a:rPr lang="zh-CN" altLang="en-US" dirty="0">
                <a:sym typeface="+mn-ea"/>
              </a:rPr>
              <a:t>）增强家庭凝聚力  </a:t>
            </a:r>
            <a:r>
              <a:rPr lang="en-US" altLang="zh-CN" dirty="0"/>
              <a:t>Facilitate Family Cohesion</a:t>
            </a:r>
            <a:endParaRPr lang="zh-CN" altLang="en-US" dirty="0">
              <a:sym typeface="+mn-ea"/>
            </a:endParaRPr>
          </a:p>
        </p:txBody>
      </p:sp>
      <p:sp>
        <p:nvSpPr>
          <p:cNvPr id="9" name="文本框 8">
            <a:extLst>
              <a:ext uri="{FF2B5EF4-FFF2-40B4-BE49-F238E27FC236}">
                <a16:creationId xmlns:a16="http://schemas.microsoft.com/office/drawing/2014/main" id="{36B3899C-A7E4-55C9-FD6C-24109ECBD1B9}"/>
              </a:ext>
            </a:extLst>
          </p:cNvPr>
          <p:cNvSpPr txBox="1"/>
          <p:nvPr/>
        </p:nvSpPr>
        <p:spPr>
          <a:xfrm>
            <a:off x="674298" y="909895"/>
            <a:ext cx="6982207" cy="707886"/>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altLang="zh-CN" dirty="0">
                <a:sym typeface="+mn-ea"/>
              </a:rPr>
              <a:t>1.减小生活压力，增进家庭联结</a:t>
            </a:r>
          </a:p>
          <a:p>
            <a:r>
              <a:rPr lang="en-US" altLang="zh-CN" dirty="0">
                <a:sym typeface="+mn-ea"/>
              </a:rPr>
              <a:t>Relieve stress in life and facilitate family cohesion</a:t>
            </a:r>
          </a:p>
        </p:txBody>
      </p:sp>
      <p:sp>
        <p:nvSpPr>
          <p:cNvPr id="10" name="文本框 9">
            <a:extLst>
              <a:ext uri="{FF2B5EF4-FFF2-40B4-BE49-F238E27FC236}">
                <a16:creationId xmlns:a16="http://schemas.microsoft.com/office/drawing/2014/main" id="{E200E935-5FAE-6AEB-F372-7D8CF58D5EA2}"/>
              </a:ext>
            </a:extLst>
          </p:cNvPr>
          <p:cNvSpPr txBox="1"/>
          <p:nvPr/>
        </p:nvSpPr>
        <p:spPr>
          <a:xfrm>
            <a:off x="613962" y="1683636"/>
            <a:ext cx="11261090" cy="1395575"/>
          </a:xfrm>
          <a:prstGeom prst="rect">
            <a:avLst/>
          </a:prstGeom>
          <a:noFill/>
        </p:spPr>
        <p:txBody>
          <a:bodyPr wrap="square" rtlCol="0">
            <a:spAutoFit/>
          </a:bodyPr>
          <a:lstStyle>
            <a:defPPr>
              <a:defRPr lang="zh-CN"/>
            </a:defPPr>
            <a:lvl1pPr>
              <a:lnSpc>
                <a:spcPct val="150000"/>
              </a:lnSpc>
              <a:defRPr>
                <a:latin typeface="Microsoft YaHei Light" panose="020B0503020204020204" pitchFamily="34" charset="-122"/>
                <a:ea typeface="Microsoft YaHei Light" panose="020B0503020204020204" pitchFamily="34" charset="-122"/>
              </a:defRPr>
            </a:lvl1pPr>
          </a:lstStyle>
          <a:p>
            <a:pPr>
              <a:lnSpc>
                <a:spcPct val="120000"/>
              </a:lnSpc>
            </a:pPr>
            <a:r>
              <a:rPr lang="zh-CN" altLang="en-US" dirty="0"/>
              <a:t>对于从外地返回县域就业且有子女的群体而言，他们在养育子女上投入的时间呈现出增加的趋势</a:t>
            </a:r>
            <a:endParaRPr lang="en-US" altLang="zh-CN" dirty="0"/>
          </a:p>
          <a:p>
            <a:pPr>
              <a:lnSpc>
                <a:spcPct val="120000"/>
              </a:lnSpc>
            </a:pPr>
            <a:r>
              <a:rPr lang="en-US" altLang="zh-CN" dirty="0"/>
              <a:t>Parents who once worked in other places now have more time to raise their children. </a:t>
            </a:r>
            <a:endParaRPr lang="zh-CN" altLang="en-US" dirty="0"/>
          </a:p>
          <a:p>
            <a:pPr>
              <a:lnSpc>
                <a:spcPct val="120000"/>
              </a:lnSpc>
            </a:pPr>
            <a:r>
              <a:rPr lang="zh-CN" altLang="en-US" dirty="0"/>
              <a:t>返乡员工陪伴和照顾父母以及配偶父母的时间也有所增多</a:t>
            </a:r>
            <a:endParaRPr lang="en-US" altLang="zh-CN" dirty="0"/>
          </a:p>
          <a:p>
            <a:pPr>
              <a:lnSpc>
                <a:spcPct val="120000"/>
              </a:lnSpc>
            </a:pPr>
            <a:r>
              <a:rPr lang="en-US" altLang="zh-CN" dirty="0"/>
              <a:t>Returnees have more time to take care of their parents and parents-in-law.</a:t>
            </a:r>
          </a:p>
        </p:txBody>
      </p:sp>
      <p:pic>
        <p:nvPicPr>
          <p:cNvPr id="11" name="图片 10" descr="图28">
            <a:extLst>
              <a:ext uri="{FF2B5EF4-FFF2-40B4-BE49-F238E27FC236}">
                <a16:creationId xmlns:a16="http://schemas.microsoft.com/office/drawing/2014/main" id="{5FF7C93A-144B-290E-613E-6B3F048BEB3B}"/>
              </a:ext>
            </a:extLst>
          </p:cNvPr>
          <p:cNvPicPr>
            <a:picLocks noChangeAspect="1"/>
          </p:cNvPicPr>
          <p:nvPr/>
        </p:nvPicPr>
        <p:blipFill>
          <a:blip r:embed="rId2"/>
          <a:stretch>
            <a:fillRect/>
          </a:stretch>
        </p:blipFill>
        <p:spPr>
          <a:xfrm>
            <a:off x="516674" y="3153507"/>
            <a:ext cx="5260475" cy="2713594"/>
          </a:xfrm>
          <a:prstGeom prst="rect">
            <a:avLst/>
          </a:prstGeom>
        </p:spPr>
      </p:pic>
      <p:pic>
        <p:nvPicPr>
          <p:cNvPr id="12" name="图片 11" descr="图29">
            <a:extLst>
              <a:ext uri="{FF2B5EF4-FFF2-40B4-BE49-F238E27FC236}">
                <a16:creationId xmlns:a16="http://schemas.microsoft.com/office/drawing/2014/main" id="{23FA6AC8-F3EE-4078-DB47-BEA8B8F45379}"/>
              </a:ext>
            </a:extLst>
          </p:cNvPr>
          <p:cNvPicPr>
            <a:picLocks noChangeAspect="1"/>
          </p:cNvPicPr>
          <p:nvPr/>
        </p:nvPicPr>
        <p:blipFill>
          <a:blip r:embed="rId3"/>
          <a:stretch>
            <a:fillRect/>
          </a:stretch>
        </p:blipFill>
        <p:spPr>
          <a:xfrm>
            <a:off x="6217613" y="3153190"/>
            <a:ext cx="5512702" cy="2714229"/>
          </a:xfrm>
          <a:prstGeom prst="rect">
            <a:avLst/>
          </a:prstGeom>
        </p:spPr>
      </p:pic>
      <p:sp>
        <p:nvSpPr>
          <p:cNvPr id="15" name="文本框 14">
            <a:extLst>
              <a:ext uri="{FF2B5EF4-FFF2-40B4-BE49-F238E27FC236}">
                <a16:creationId xmlns:a16="http://schemas.microsoft.com/office/drawing/2014/main" id="{B2E0D93C-A5D8-3ED0-D10D-855862D7CA3E}"/>
              </a:ext>
            </a:extLst>
          </p:cNvPr>
          <p:cNvSpPr txBox="1"/>
          <p:nvPr/>
        </p:nvSpPr>
        <p:spPr>
          <a:xfrm>
            <a:off x="647404" y="5812273"/>
            <a:ext cx="4999013" cy="738664"/>
          </a:xfrm>
          <a:prstGeom prst="rect">
            <a:avLst/>
          </a:prstGeom>
          <a:noFill/>
        </p:spPr>
        <p:txBody>
          <a:bodyPr wrap="square" rtlCol="0" anchor="t">
            <a:spAutoFit/>
          </a:bodyPr>
          <a:lstStyle/>
          <a:p>
            <a:pPr algn="ctr"/>
            <a:r>
              <a:rPr lang="zh-CN" altLang="en-US" sz="1400" dirty="0">
                <a:latin typeface="Microsoft YaHei Light" panose="020B0503020204020204" pitchFamily="34" charset="-122"/>
                <a:ea typeface="Microsoft YaHei Light" panose="020B0503020204020204" pitchFamily="34" charset="-122"/>
                <a:cs typeface="华文楷体" panose="02010600040101010101" pitchFamily="2" charset="-122"/>
              </a:rPr>
              <a:t>图：返乡就业数字客服县员工育儿投入时间变化</a:t>
            </a:r>
            <a:endParaRPr lang="en-US" altLang="zh-CN" sz="1400" dirty="0">
              <a:latin typeface="Microsoft YaHei Light" panose="020B0503020204020204" pitchFamily="34" charset="-122"/>
              <a:ea typeface="Microsoft YaHei Light" panose="020B0503020204020204" pitchFamily="34" charset="-122"/>
              <a:cs typeface="华文楷体" panose="02010600040101010101" pitchFamily="2" charset="-122"/>
            </a:endParaRPr>
          </a:p>
          <a:p>
            <a:pPr algn="ctr"/>
            <a:r>
              <a:rPr lang="en-US" altLang="zh-CN" sz="1400" dirty="0">
                <a:latin typeface="Microsoft YaHei Light" panose="020B0503020204020204" pitchFamily="34" charset="-122"/>
                <a:ea typeface="Microsoft YaHei Light" panose="020B0503020204020204" pitchFamily="34" charset="-122"/>
                <a:cs typeface="华文楷体" panose="02010600040101010101" pitchFamily="2" charset="-122"/>
              </a:rPr>
              <a:t>Figure: Change in time for raising children of Returnees in the customer service project</a:t>
            </a:r>
            <a:endParaRPr lang="zh-CN" altLang="en-US" sz="1400" dirty="0">
              <a:latin typeface="Microsoft YaHei Light" panose="020B0503020204020204" pitchFamily="34" charset="-122"/>
              <a:ea typeface="Microsoft YaHei Light" panose="020B0503020204020204" pitchFamily="34" charset="-122"/>
              <a:cs typeface="华文楷体" panose="02010600040101010101" pitchFamily="2" charset="-122"/>
            </a:endParaRPr>
          </a:p>
        </p:txBody>
      </p:sp>
      <p:sp>
        <p:nvSpPr>
          <p:cNvPr id="16" name="文本框 15">
            <a:extLst>
              <a:ext uri="{FF2B5EF4-FFF2-40B4-BE49-F238E27FC236}">
                <a16:creationId xmlns:a16="http://schemas.microsoft.com/office/drawing/2014/main" id="{E76A0536-0A39-5C0D-3833-38910F44C8A4}"/>
              </a:ext>
            </a:extLst>
          </p:cNvPr>
          <p:cNvSpPr txBox="1"/>
          <p:nvPr/>
        </p:nvSpPr>
        <p:spPr>
          <a:xfrm>
            <a:off x="6643640" y="5812273"/>
            <a:ext cx="5086675" cy="738664"/>
          </a:xfrm>
          <a:prstGeom prst="rect">
            <a:avLst/>
          </a:prstGeom>
          <a:noFill/>
        </p:spPr>
        <p:txBody>
          <a:bodyPr wrap="square" rtlCol="0" anchor="t">
            <a:spAutoFit/>
          </a:bodyPr>
          <a:lstStyle/>
          <a:p>
            <a:pPr algn="ctr"/>
            <a:r>
              <a:rPr lang="zh-CN" altLang="en-US" sz="1400" dirty="0">
                <a:latin typeface="Microsoft YaHei Light" panose="020B0503020204020204" pitchFamily="34" charset="-122"/>
                <a:ea typeface="Microsoft YaHei Light" panose="020B0503020204020204" pitchFamily="34" charset="-122"/>
                <a:cs typeface="华文楷体" panose="02010600040101010101" pitchFamily="2" charset="-122"/>
              </a:rPr>
              <a:t>图：</a:t>
            </a:r>
            <a:r>
              <a:rPr lang="zh-CN" altLang="en-US" sz="1400" dirty="0">
                <a:latin typeface="Microsoft YaHei Light" panose="020B0503020204020204" pitchFamily="34" charset="-122"/>
                <a:ea typeface="Microsoft YaHei Light" panose="020B0503020204020204" pitchFamily="34" charset="-122"/>
                <a:cs typeface="华文楷体" panose="02010600040101010101" pitchFamily="2" charset="-122"/>
                <a:sym typeface="+mn-ea"/>
              </a:rPr>
              <a:t>返乡就业数字客服县员工照顾老人时间变化</a:t>
            </a:r>
            <a:endParaRPr lang="en-US" altLang="zh-CN" sz="1400" dirty="0">
              <a:latin typeface="Microsoft YaHei Light" panose="020B0503020204020204" pitchFamily="34" charset="-122"/>
              <a:ea typeface="Microsoft YaHei Light" panose="020B0503020204020204" pitchFamily="34" charset="-122"/>
              <a:cs typeface="华文楷体" panose="02010600040101010101" pitchFamily="2" charset="-122"/>
              <a:sym typeface="+mn-ea"/>
            </a:endParaRPr>
          </a:p>
          <a:p>
            <a:pPr algn="ctr"/>
            <a:r>
              <a:rPr lang="en-US" altLang="zh-CN" sz="1400" dirty="0">
                <a:latin typeface="Microsoft YaHei Light" panose="020B0503020204020204" pitchFamily="34" charset="-122"/>
                <a:ea typeface="Microsoft YaHei Light" panose="020B0503020204020204" pitchFamily="34" charset="-122"/>
                <a:cs typeface="华文楷体" panose="02010600040101010101" pitchFamily="2" charset="-122"/>
              </a:rPr>
              <a:t>Figure: Change in time for taking care of the elderly of Returnees in the customer service project</a:t>
            </a:r>
            <a:endParaRPr lang="zh-CN" altLang="en-US" sz="1400" dirty="0">
              <a:latin typeface="Microsoft YaHei Light" panose="020B0503020204020204" pitchFamily="34" charset="-122"/>
              <a:ea typeface="Microsoft YaHei Light" panose="020B0503020204020204" pitchFamily="34" charset="-122"/>
              <a:cs typeface="华文楷体" panose="0201060004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82318" y="447792"/>
            <a:ext cx="7729424" cy="338554"/>
          </a:xfrm>
          <a:prstGeom prst="rect">
            <a:avLst/>
          </a:prstGeom>
          <a:noFill/>
        </p:spPr>
        <p:txBody>
          <a:bodyPr wrap="square" rtlCol="0">
            <a:spAutoFit/>
          </a:bodyPr>
          <a:lstStyle>
            <a:defPPr>
              <a:defRPr lang="zh-CN"/>
            </a:defPPr>
            <a:lvl1pPr>
              <a:defRPr sz="1600" b="1">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dirty="0">
                <a:sym typeface="+mn-ea"/>
              </a:rPr>
              <a:t>（</a:t>
            </a:r>
            <a:r>
              <a:rPr lang="en-US" altLang="zh-CN" dirty="0">
                <a:sym typeface="+mn-ea"/>
              </a:rPr>
              <a:t>4</a:t>
            </a:r>
            <a:r>
              <a:rPr lang="zh-CN" altLang="en-US" dirty="0">
                <a:sym typeface="+mn-ea"/>
              </a:rPr>
              <a:t>）提升个体价值感  </a:t>
            </a:r>
            <a:r>
              <a:rPr lang="en-US" altLang="zh-CN" dirty="0"/>
              <a:t>Make People Feel More Valued</a:t>
            </a:r>
            <a:endParaRPr lang="zh-CN" altLang="en-US" dirty="0">
              <a:sym typeface="+mn-ea"/>
            </a:endParaRPr>
          </a:p>
        </p:txBody>
      </p:sp>
      <p:sp>
        <p:nvSpPr>
          <p:cNvPr id="18" name="文本框 17"/>
          <p:cNvSpPr txBox="1"/>
          <p:nvPr/>
        </p:nvSpPr>
        <p:spPr>
          <a:xfrm>
            <a:off x="846418" y="832512"/>
            <a:ext cx="9071498" cy="646331"/>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sz="1800" dirty="0"/>
              <a:t>1. </a:t>
            </a:r>
            <a:r>
              <a:rPr sz="1800" dirty="0" err="1"/>
              <a:t>促进女性经济独立，提升自我价值感</a:t>
            </a:r>
            <a:endParaRPr lang="en-US" sz="1800" dirty="0"/>
          </a:p>
          <a:p>
            <a:r>
              <a:rPr lang="en-US" sz="1800" dirty="0"/>
              <a:t>Help women become economically independent and feel more valued</a:t>
            </a:r>
            <a:endParaRPr sz="1800" dirty="0"/>
          </a:p>
        </p:txBody>
      </p:sp>
      <p:sp>
        <p:nvSpPr>
          <p:cNvPr id="19" name="文本框 18"/>
          <p:cNvSpPr txBox="1"/>
          <p:nvPr/>
        </p:nvSpPr>
        <p:spPr>
          <a:xfrm>
            <a:off x="779264" y="1541350"/>
            <a:ext cx="10971530" cy="1323439"/>
          </a:xfrm>
          <a:prstGeom prst="rect">
            <a:avLst/>
          </a:prstGeom>
          <a:noFill/>
        </p:spPr>
        <p:txBody>
          <a:bodyPr wrap="square" rtlCol="0">
            <a:spAutoFit/>
          </a:bodyPr>
          <a:lstStyle>
            <a:defPPr>
              <a:defRPr lang="zh-CN"/>
            </a:defPPr>
            <a:lvl1pPr>
              <a:lnSpc>
                <a:spcPct val="150000"/>
              </a:lnSpc>
              <a:defRPr>
                <a:latin typeface="Microsoft YaHei Light" panose="020B0503020204020204" pitchFamily="34" charset="-122"/>
                <a:ea typeface="Microsoft YaHei Light" panose="020B0503020204020204" pitchFamily="34" charset="-122"/>
              </a:defRPr>
            </a:lvl1pPr>
          </a:lstStyle>
          <a:p>
            <a:pPr>
              <a:lnSpc>
                <a:spcPct val="100000"/>
              </a:lnSpc>
            </a:pPr>
            <a:r>
              <a:rPr lang="zh-CN" altLang="en-US" sz="1600" dirty="0">
                <a:sym typeface="+mn-ea"/>
              </a:rPr>
              <a:t>女性未就业的原因中，怀孕或哺乳、料理家务或带孩子、照顾家人等家庭因素的占比超过50%</a:t>
            </a:r>
            <a:endParaRPr lang="en-US" altLang="zh-CN" sz="1600" dirty="0">
              <a:sym typeface="+mn-ea"/>
            </a:endParaRPr>
          </a:p>
          <a:p>
            <a:pPr>
              <a:lnSpc>
                <a:spcPct val="100000"/>
              </a:lnSpc>
            </a:pPr>
            <a:r>
              <a:rPr lang="en-US" altLang="zh-CN" sz="1600" dirty="0">
                <a:sym typeface="+mn-ea"/>
              </a:rPr>
              <a:t>50% of women are employed because of pregnancy or breastfeeding, housekeeping or childcare, taking care of family members, and other family-related factors.</a:t>
            </a:r>
            <a:endParaRPr lang="zh-CN" altLang="en-US" sz="1600" dirty="0">
              <a:sym typeface="+mn-ea"/>
            </a:endParaRPr>
          </a:p>
          <a:p>
            <a:pPr>
              <a:lnSpc>
                <a:spcPct val="100000"/>
              </a:lnSpc>
            </a:pPr>
            <a:r>
              <a:rPr lang="zh-CN" altLang="en-US" sz="1600" dirty="0">
                <a:sym typeface="+mn-ea"/>
              </a:rPr>
              <a:t>近三成女性认为自我的独立性增强，20%左右的群体认为精神状态更加积极</a:t>
            </a:r>
            <a:endParaRPr lang="en-US" altLang="zh-CN" sz="1600" dirty="0">
              <a:sym typeface="+mn-ea"/>
            </a:endParaRPr>
          </a:p>
          <a:p>
            <a:pPr>
              <a:lnSpc>
                <a:spcPct val="100000"/>
              </a:lnSpc>
            </a:pPr>
            <a:r>
              <a:rPr lang="en-US" altLang="zh-CN" sz="1600" dirty="0">
                <a:sym typeface="+mn-ea"/>
              </a:rPr>
              <a:t>Nearly 30% of reemployed women feel more independent, and about 20% of them are more optimistic.</a:t>
            </a:r>
            <a:endParaRPr lang="zh-CN" altLang="en-US" sz="1600" dirty="0">
              <a:sym typeface="+mn-ea"/>
            </a:endParaRPr>
          </a:p>
        </p:txBody>
      </p:sp>
      <p:pic>
        <p:nvPicPr>
          <p:cNvPr id="20" name="图片 19" descr="图32"/>
          <p:cNvPicPr>
            <a:picLocks noChangeAspect="1"/>
          </p:cNvPicPr>
          <p:nvPr/>
        </p:nvPicPr>
        <p:blipFill>
          <a:blip r:embed="rId3"/>
          <a:stretch>
            <a:fillRect/>
          </a:stretch>
        </p:blipFill>
        <p:spPr>
          <a:xfrm>
            <a:off x="853259" y="3078432"/>
            <a:ext cx="5006560" cy="2668276"/>
          </a:xfrm>
          <a:prstGeom prst="rect">
            <a:avLst/>
          </a:prstGeom>
        </p:spPr>
      </p:pic>
      <p:pic>
        <p:nvPicPr>
          <p:cNvPr id="21" name="图片 20" descr="图33"/>
          <p:cNvPicPr>
            <a:picLocks noChangeAspect="1"/>
          </p:cNvPicPr>
          <p:nvPr/>
        </p:nvPicPr>
        <p:blipFill>
          <a:blip r:embed="rId4"/>
          <a:stretch>
            <a:fillRect/>
          </a:stretch>
        </p:blipFill>
        <p:spPr>
          <a:xfrm>
            <a:off x="6265029" y="3078432"/>
            <a:ext cx="5182890" cy="2606838"/>
          </a:xfrm>
          <a:prstGeom prst="rect">
            <a:avLst/>
          </a:prstGeom>
        </p:spPr>
      </p:pic>
      <p:sp>
        <p:nvSpPr>
          <p:cNvPr id="22" name="文本框 21"/>
          <p:cNvSpPr txBox="1"/>
          <p:nvPr/>
        </p:nvSpPr>
        <p:spPr>
          <a:xfrm>
            <a:off x="1199186" y="5746708"/>
            <a:ext cx="4484069" cy="738664"/>
          </a:xfrm>
          <a:prstGeom prst="rect">
            <a:avLst/>
          </a:prstGeom>
          <a:noFill/>
        </p:spPr>
        <p:txBody>
          <a:bodyPr wrap="square" rtlCol="0" anchor="t">
            <a:spAutoFit/>
          </a:bodyPr>
          <a:lstStyle>
            <a:defPPr>
              <a:defRPr lang="zh-CN"/>
            </a:defPPr>
            <a:lvl1pPr algn="ctr">
              <a:defRPr sz="14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dirty="0"/>
              <a:t>数字客服员工近半年未就业原因（女性）</a:t>
            </a:r>
            <a:endParaRPr lang="en-US" altLang="zh-CN" dirty="0"/>
          </a:p>
          <a:p>
            <a:r>
              <a:rPr lang="en-US" altLang="zh-CN" dirty="0"/>
              <a:t>The reasons why female customer service workers were not employed for the past 6 months</a:t>
            </a:r>
            <a:endParaRPr lang="zh-CN" altLang="en-US" dirty="0"/>
          </a:p>
        </p:txBody>
      </p:sp>
      <p:sp>
        <p:nvSpPr>
          <p:cNvPr id="23" name="文本框 22"/>
          <p:cNvSpPr txBox="1"/>
          <p:nvPr/>
        </p:nvSpPr>
        <p:spPr>
          <a:xfrm>
            <a:off x="6789241" y="5746708"/>
            <a:ext cx="4071017" cy="738664"/>
          </a:xfrm>
          <a:prstGeom prst="rect">
            <a:avLst/>
          </a:prstGeom>
          <a:noFill/>
        </p:spPr>
        <p:txBody>
          <a:bodyPr wrap="square" rtlCol="0" anchor="t">
            <a:spAutoFit/>
          </a:bodyPr>
          <a:lstStyle>
            <a:defPPr>
              <a:defRPr lang="zh-CN"/>
            </a:defPPr>
            <a:lvl1pPr algn="ctr">
              <a:defRPr sz="14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dirty="0"/>
              <a:t>数字客服员工工作后生活变化（本地再就业女性）</a:t>
            </a:r>
            <a:endParaRPr lang="en-US" altLang="zh-CN" dirty="0"/>
          </a:p>
          <a:p>
            <a:r>
              <a:rPr lang="en-US" altLang="zh-CN" dirty="0"/>
              <a:t>The changes in life for reemployed female customer service workers</a:t>
            </a:r>
            <a:endParaRPr lang="zh-CN"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descr="蓝色的鱼&#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t="8399" b="46091"/>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aphicFrame>
        <p:nvGraphicFramePr>
          <p:cNvPr id="3" name="对象 2"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1" name="think-cell Slide" r:id="rId5" imgW="0" imgH="0" progId="TCLayout.ActiveDocument.1">
                  <p:embed/>
                </p:oleObj>
              </mc:Choice>
              <mc:Fallback>
                <p:oleObj name="think-cell Slide" r:id="rId5" imgW="0" imgH="0" progId="TCLayout.ActiveDocument.1">
                  <p:embed/>
                  <p:pic>
                    <p:nvPicPr>
                      <p:cNvPr id="0" name="对象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矩形 1"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latin typeface="Arial" panose="020B0604020202090204" pitchFamily="34" charset="0"/>
              <a:ea typeface="微软雅黑" panose="020B0503020204020204" pitchFamily="34" charset="-122"/>
              <a:cs typeface="+mj-cs"/>
              <a:sym typeface="Arial" panose="020B0604020202090204" pitchFamily="34" charset="0"/>
            </a:endParaRPr>
          </a:p>
        </p:txBody>
      </p:sp>
      <p:grpSp>
        <p:nvGrpSpPr>
          <p:cNvPr id="25" name="组合 24">
            <a:extLst>
              <a:ext uri="{FF2B5EF4-FFF2-40B4-BE49-F238E27FC236}">
                <a16:creationId xmlns:a16="http://schemas.microsoft.com/office/drawing/2014/main" id="{AFB0C5F3-1D23-946D-7DB3-457D66D2EDFD}"/>
              </a:ext>
            </a:extLst>
          </p:cNvPr>
          <p:cNvGrpSpPr/>
          <p:nvPr/>
        </p:nvGrpSpPr>
        <p:grpSpPr>
          <a:xfrm>
            <a:off x="8135471" y="4497033"/>
            <a:ext cx="4056529" cy="3049250"/>
            <a:chOff x="2641167" y="1028700"/>
            <a:chExt cx="9399087" cy="6572936"/>
          </a:xfrm>
        </p:grpSpPr>
        <p:pic>
          <p:nvPicPr>
            <p:cNvPr id="30" name="图片 29" descr="绿色的叶子&#10;&#10;中度可信度描述已自动生成">
              <a:extLst>
                <a:ext uri="{FF2B5EF4-FFF2-40B4-BE49-F238E27FC236}">
                  <a16:creationId xmlns:a16="http://schemas.microsoft.com/office/drawing/2014/main" id="{190FA107-F126-369A-DFD7-3BB5095212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7953" y="5594598"/>
              <a:ext cx="1998025" cy="1814533"/>
            </a:xfrm>
            <a:prstGeom prst="rect">
              <a:avLst/>
            </a:prstGeom>
          </p:spPr>
        </p:pic>
        <p:pic>
          <p:nvPicPr>
            <p:cNvPr id="32" name="图片 31">
              <a:extLst>
                <a:ext uri="{FF2B5EF4-FFF2-40B4-BE49-F238E27FC236}">
                  <a16:creationId xmlns:a16="http://schemas.microsoft.com/office/drawing/2014/main" id="{4E55B595-CEAD-C943-5CF7-C3847475FCB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028799" y="4394097"/>
              <a:ext cx="3618075" cy="2774436"/>
            </a:xfrm>
            <a:prstGeom prst="rect">
              <a:avLst/>
            </a:prstGeom>
          </p:spPr>
        </p:pic>
        <p:pic>
          <p:nvPicPr>
            <p:cNvPr id="33" name="图片 32" descr="绿色的叶子&#10;&#10;中度可信度描述已自动生成">
              <a:extLst>
                <a:ext uri="{FF2B5EF4-FFF2-40B4-BE49-F238E27FC236}">
                  <a16:creationId xmlns:a16="http://schemas.microsoft.com/office/drawing/2014/main" id="{46C4151C-0723-536E-2D93-819B93D4AF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1167" y="5787103"/>
              <a:ext cx="1998025" cy="1814533"/>
            </a:xfrm>
            <a:prstGeom prst="rect">
              <a:avLst/>
            </a:prstGeom>
          </p:spPr>
        </p:pic>
        <p:pic>
          <p:nvPicPr>
            <p:cNvPr id="35" name="图片 34" descr="卡通人物&#10;&#10;中度可信度描述已自动生成">
              <a:extLst>
                <a:ext uri="{FF2B5EF4-FFF2-40B4-BE49-F238E27FC236}">
                  <a16:creationId xmlns:a16="http://schemas.microsoft.com/office/drawing/2014/main" id="{EA4D5EE4-4BAB-635E-D1B6-7894DB7389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5104" y="1028700"/>
              <a:ext cx="3324592" cy="3156612"/>
            </a:xfrm>
            <a:prstGeom prst="rect">
              <a:avLst/>
            </a:prstGeom>
          </p:spPr>
        </p:pic>
        <p:pic>
          <p:nvPicPr>
            <p:cNvPr id="37" name="图片 36" descr="卡通人物&#10;&#10;描述已自动生成">
              <a:extLst>
                <a:ext uri="{FF2B5EF4-FFF2-40B4-BE49-F238E27FC236}">
                  <a16:creationId xmlns:a16="http://schemas.microsoft.com/office/drawing/2014/main" id="{BB0C1CC6-8B05-E2C6-22AF-2A9E495652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1903" y="3986196"/>
              <a:ext cx="1427162" cy="2254267"/>
            </a:xfrm>
            <a:prstGeom prst="rect">
              <a:avLst/>
            </a:prstGeom>
          </p:spPr>
        </p:pic>
        <p:pic>
          <p:nvPicPr>
            <p:cNvPr id="39" name="图片 38" descr="卡通人物&#10;&#10;中度可信度描述已自动生成">
              <a:extLst>
                <a:ext uri="{FF2B5EF4-FFF2-40B4-BE49-F238E27FC236}">
                  <a16:creationId xmlns:a16="http://schemas.microsoft.com/office/drawing/2014/main" id="{D990E909-DCD8-15CA-C6EC-F14813EBD3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5119" y="2811995"/>
              <a:ext cx="2110893" cy="2949366"/>
            </a:xfrm>
            <a:prstGeom prst="rect">
              <a:avLst/>
            </a:prstGeom>
          </p:spPr>
        </p:pic>
        <p:pic>
          <p:nvPicPr>
            <p:cNvPr id="40" name="图片 39" descr="游戏机里面的人物&#10;&#10;描述已自动生成">
              <a:extLst>
                <a:ext uri="{FF2B5EF4-FFF2-40B4-BE49-F238E27FC236}">
                  <a16:creationId xmlns:a16="http://schemas.microsoft.com/office/drawing/2014/main" id="{133887A9-0703-44E3-2739-F2A8E510B0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34376" y="3344469"/>
              <a:ext cx="2905878" cy="3268084"/>
            </a:xfrm>
            <a:prstGeom prst="rect">
              <a:avLst/>
            </a:prstGeom>
          </p:spPr>
        </p:pic>
      </p:grpSp>
      <p:sp>
        <p:nvSpPr>
          <p:cNvPr id="45" name="矩形: 圆角 73">
            <a:extLst>
              <a:ext uri="{FF2B5EF4-FFF2-40B4-BE49-F238E27FC236}">
                <a16:creationId xmlns:a16="http://schemas.microsoft.com/office/drawing/2014/main" id="{69FE5940-DDBD-7515-6AFE-8F94FE5536AD}"/>
              </a:ext>
            </a:extLst>
          </p:cNvPr>
          <p:cNvSpPr/>
          <p:nvPr/>
        </p:nvSpPr>
        <p:spPr>
          <a:xfrm>
            <a:off x="3560542" y="2219086"/>
            <a:ext cx="5872507" cy="1479067"/>
          </a:xfrm>
          <a:prstGeom prst="roundRect">
            <a:avLst>
              <a:gd name="adj" fmla="val 89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05D6366D-6478-1452-802E-AEC82B26473E}"/>
              </a:ext>
            </a:extLst>
          </p:cNvPr>
          <p:cNvSpPr/>
          <p:nvPr/>
        </p:nvSpPr>
        <p:spPr>
          <a:xfrm>
            <a:off x="4710815" y="2477133"/>
            <a:ext cx="3320140" cy="1015663"/>
          </a:xfrm>
          <a:prstGeom prst="rect">
            <a:avLst/>
          </a:prstGeom>
        </p:spPr>
        <p:txBody>
          <a:bodyPr wrap="none">
            <a:spAutoFit/>
          </a:bodyPr>
          <a:lstStyle/>
          <a:p>
            <a:pPr lvl="0">
              <a:defRPr/>
            </a:pPr>
            <a:r>
              <a:rPr lang="en-US" altLang="zh-CN" sz="6000" dirty="0">
                <a:gradFill>
                  <a:gsLst>
                    <a:gs pos="1000">
                      <a:srgbClr val="209EF4"/>
                    </a:gs>
                    <a:gs pos="40000">
                      <a:srgbClr val="209EF4"/>
                    </a:gs>
                    <a:gs pos="100000">
                      <a:srgbClr val="209EF4">
                        <a:lumMod val="60000"/>
                        <a:lumOff val="40000"/>
                      </a:srgbClr>
                    </a:gs>
                  </a:gsLst>
                  <a:lin ang="5400000" scaled="1"/>
                </a:gradFill>
                <a:effectLst>
                  <a:outerShdw blurRad="88900" dist="25400" dir="4200000" sx="101000" sy="101000" algn="ctr" rotWithShape="0">
                    <a:srgbClr val="63D1E3">
                      <a:alpha val="20000"/>
                    </a:srgbClr>
                  </a:outerShdw>
                </a:effectLst>
                <a:latin typeface="Microsoft YaHei" panose="020B0503020204020204" pitchFamily="34" charset="-122"/>
                <a:ea typeface="Microsoft YaHei" panose="020B0503020204020204" pitchFamily="34" charset="-122"/>
              </a:rPr>
              <a:t>THANKS</a:t>
            </a:r>
            <a:endParaRPr lang="zh-CN" altLang="en-US" sz="6000" dirty="0">
              <a:gradFill>
                <a:gsLst>
                  <a:gs pos="1000">
                    <a:srgbClr val="209EF4"/>
                  </a:gs>
                  <a:gs pos="40000">
                    <a:srgbClr val="209EF4"/>
                  </a:gs>
                  <a:gs pos="100000">
                    <a:srgbClr val="209EF4">
                      <a:lumMod val="60000"/>
                      <a:lumOff val="40000"/>
                    </a:srgbClr>
                  </a:gs>
                </a:gsLst>
                <a:lin ang="5400000" scaled="1"/>
              </a:gradFill>
              <a:effectLst>
                <a:outerShdw blurRad="88900" dist="25400" dir="4200000" sx="101000" sy="101000" algn="ctr" rotWithShape="0">
                  <a:srgbClr val="63D1E3">
                    <a:alpha val="20000"/>
                  </a:srgbClr>
                </a:outerShdw>
              </a:effectLst>
              <a:latin typeface="Microsoft YaHei" panose="020B0503020204020204" pitchFamily="34" charset="-122"/>
              <a:ea typeface="Microsoft YaHei" panose="020B0503020204020204" pitchFamily="34"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16112" y="859594"/>
            <a:ext cx="10795007" cy="1023870"/>
          </a:xfrm>
          <a:noFill/>
        </p:spPr>
        <p:txBody>
          <a:bodyPr wrap="none" rtlCol="0">
            <a:spAutoFit/>
          </a:bodyPr>
          <a:lstStyle/>
          <a:p>
            <a:pPr algn="ctr"/>
            <a:r>
              <a:rPr lang="zh-CN" altLang="en-US" sz="3200" b="1" dirty="0">
                <a:solidFill>
                  <a:srgbClr val="1CA9D9"/>
                </a:solidFill>
                <a:latin typeface="Microsoft YaHei Light" panose="020B0503020204020204" pitchFamily="34" charset="-122"/>
                <a:ea typeface="Microsoft YaHei Light" panose="020B0503020204020204" pitchFamily="34" charset="-122"/>
                <a:sym typeface="+mn-ea"/>
              </a:rPr>
              <a:t>数字化就业项目助力县域就业的三个特点</a:t>
            </a:r>
            <a:endParaRPr lang="en-US" altLang="zh-CN" sz="3200" b="1" dirty="0">
              <a:solidFill>
                <a:srgbClr val="1CA9D9"/>
              </a:solidFill>
              <a:latin typeface="Microsoft YaHei Light" panose="020B0503020204020204" pitchFamily="34" charset="-122"/>
              <a:ea typeface="Microsoft YaHei Light" panose="020B0503020204020204" pitchFamily="34" charset="-122"/>
              <a:sym typeface="+mn-ea"/>
            </a:endParaRPr>
          </a:p>
          <a:p>
            <a:pPr algn="ctr"/>
            <a:r>
              <a:rPr lang="en-US" altLang="zh-CN" sz="2600" b="1" dirty="0">
                <a:solidFill>
                  <a:srgbClr val="1CA9D9"/>
                </a:solidFill>
                <a:latin typeface="Microsoft YaHei Light" panose="020B0503020204020204" pitchFamily="34" charset="-122"/>
                <a:ea typeface="Microsoft YaHei Light" panose="020B0503020204020204" pitchFamily="34" charset="-122"/>
                <a:sym typeface="+mn-ea"/>
              </a:rPr>
              <a:t>3 Processes in Our Digitally-enabled Employment Program in Counties</a:t>
            </a:r>
            <a:endParaRPr lang="zh-CN" altLang="en-US" sz="2600" b="1" dirty="0">
              <a:solidFill>
                <a:srgbClr val="1CA9D9"/>
              </a:solidFill>
              <a:latin typeface="Microsoft YaHei Light" panose="020B0503020204020204" pitchFamily="34" charset="-122"/>
              <a:ea typeface="Microsoft YaHei Light" panose="020B0503020204020204" pitchFamily="34" charset="-122"/>
              <a:sym typeface="+mn-ea"/>
            </a:endParaRPr>
          </a:p>
        </p:txBody>
      </p:sp>
      <p:sp>
        <p:nvSpPr>
          <p:cNvPr id="5" name="文本框 4"/>
          <p:cNvSpPr txBox="1"/>
          <p:nvPr/>
        </p:nvSpPr>
        <p:spPr>
          <a:xfrm>
            <a:off x="3149234" y="2225752"/>
            <a:ext cx="6511753" cy="830997"/>
          </a:xfrm>
          <a:prstGeom prst="rect">
            <a:avLst/>
          </a:prstGeom>
          <a:noFill/>
        </p:spPr>
        <p:txBody>
          <a:bodyPr wrap="square" rtlCol="0">
            <a:spAutoFit/>
          </a:bodyPr>
          <a:lstStyle/>
          <a:p>
            <a:r>
              <a:rPr lang="zh-CN" altLang="en-US" sz="2400" dirty="0">
                <a:latin typeface="Microsoft YaHei Light" panose="020B0503020204020204" pitchFamily="34" charset="-122"/>
                <a:ea typeface="Microsoft YaHei Light" panose="020B0503020204020204" pitchFamily="34" charset="-122"/>
              </a:rPr>
              <a:t>（一）创造就业机会：</a:t>
            </a:r>
            <a:r>
              <a:rPr lang="zh-CN" altLang="en-US" sz="2400" b="1" dirty="0">
                <a:solidFill>
                  <a:srgbClr val="FF0000"/>
                </a:solidFill>
                <a:latin typeface="Microsoft YaHei Light" panose="020B0503020204020204" pitchFamily="34" charset="-122"/>
                <a:ea typeface="Microsoft YaHei Light" panose="020B0503020204020204" pitchFamily="34" charset="-122"/>
              </a:rPr>
              <a:t>引回来</a:t>
            </a:r>
            <a:endParaRPr lang="en-US" altLang="zh-CN" sz="2400" b="1" dirty="0">
              <a:solidFill>
                <a:srgbClr val="FF0000"/>
              </a:solidFill>
              <a:latin typeface="Microsoft YaHei Light" panose="020B0503020204020204" pitchFamily="34" charset="-122"/>
              <a:ea typeface="Microsoft YaHei Light" panose="020B0503020204020204" pitchFamily="34" charset="-122"/>
            </a:endParaRPr>
          </a:p>
          <a:p>
            <a:r>
              <a:rPr lang="en-US" altLang="zh-CN" sz="2400" dirty="0">
                <a:latin typeface="Microsoft YaHei Light" panose="020B0503020204020204" pitchFamily="34" charset="-122"/>
                <a:ea typeface="Microsoft YaHei Light" panose="020B0503020204020204" pitchFamily="34" charset="-122"/>
              </a:rPr>
              <a:t>Create Job Opportunities: Attract Talents</a:t>
            </a:r>
            <a:endParaRPr lang="zh-CN" altLang="en-US" sz="2400" dirty="0">
              <a:latin typeface="Microsoft YaHei Light" panose="020B0503020204020204" pitchFamily="34" charset="-122"/>
              <a:ea typeface="Microsoft YaHei Light" panose="020B0503020204020204" pitchFamily="34" charset="-122"/>
            </a:endParaRPr>
          </a:p>
        </p:txBody>
      </p:sp>
      <p:sp>
        <p:nvSpPr>
          <p:cNvPr id="7" name="文本框 6"/>
          <p:cNvSpPr txBox="1"/>
          <p:nvPr/>
        </p:nvSpPr>
        <p:spPr>
          <a:xfrm>
            <a:off x="3149234" y="4572322"/>
            <a:ext cx="5927944" cy="830997"/>
          </a:xfrm>
          <a:prstGeom prst="rect">
            <a:avLst/>
          </a:prstGeom>
          <a:noFill/>
        </p:spPr>
        <p:txBody>
          <a:bodyPr wrap="square" rtlCol="0">
            <a:spAutoFit/>
          </a:bodyPr>
          <a:lstStyle/>
          <a:p>
            <a:r>
              <a:rPr lang="zh-CN" altLang="en-US" sz="2400" dirty="0">
                <a:latin typeface="Microsoft YaHei Light" panose="020B0503020204020204" pitchFamily="34" charset="-122"/>
                <a:ea typeface="Microsoft YaHei Light" panose="020B0503020204020204" pitchFamily="34" charset="-122"/>
              </a:rPr>
              <a:t>（三）赋能本地人才：</a:t>
            </a:r>
            <a:r>
              <a:rPr lang="zh-CN" altLang="en-US" sz="2400" b="1" dirty="0">
                <a:solidFill>
                  <a:srgbClr val="FF0000"/>
                </a:solidFill>
                <a:latin typeface="Microsoft YaHei Light" panose="020B0503020204020204" pitchFamily="34" charset="-122"/>
                <a:ea typeface="Microsoft YaHei Light" panose="020B0503020204020204" pitchFamily="34" charset="-122"/>
              </a:rPr>
              <a:t>促发展</a:t>
            </a:r>
            <a:endParaRPr lang="en-US" altLang="zh-CN" sz="2400" b="1" dirty="0">
              <a:solidFill>
                <a:srgbClr val="FF0000"/>
              </a:solidFill>
              <a:latin typeface="Microsoft YaHei Light" panose="020B0503020204020204" pitchFamily="34" charset="-122"/>
              <a:ea typeface="Microsoft YaHei Light" panose="020B0503020204020204" pitchFamily="34" charset="-122"/>
            </a:endParaRPr>
          </a:p>
          <a:p>
            <a:r>
              <a:rPr lang="en-US" altLang="zh-CN" sz="2400" dirty="0">
                <a:latin typeface="Microsoft YaHei Light" panose="020B0503020204020204" pitchFamily="34" charset="-122"/>
                <a:ea typeface="Microsoft YaHei Light" panose="020B0503020204020204" pitchFamily="34" charset="-122"/>
              </a:rPr>
              <a:t>Empower Local Talents: Grow Talents</a:t>
            </a:r>
            <a:endParaRPr lang="zh-CN" altLang="en-US" sz="2400" dirty="0">
              <a:latin typeface="Microsoft YaHei Light" panose="020B0503020204020204" pitchFamily="34" charset="-122"/>
              <a:ea typeface="Microsoft YaHei Light" panose="020B0503020204020204" pitchFamily="34" charset="-122"/>
            </a:endParaRPr>
          </a:p>
        </p:txBody>
      </p:sp>
      <p:sp>
        <p:nvSpPr>
          <p:cNvPr id="3" name="文本框 2"/>
          <p:cNvSpPr txBox="1"/>
          <p:nvPr/>
        </p:nvSpPr>
        <p:spPr>
          <a:xfrm>
            <a:off x="3149234" y="3399037"/>
            <a:ext cx="6131927" cy="830997"/>
          </a:xfrm>
          <a:prstGeom prst="rect">
            <a:avLst/>
          </a:prstGeom>
          <a:noFill/>
        </p:spPr>
        <p:txBody>
          <a:bodyPr wrap="square" rtlCol="0">
            <a:spAutoFit/>
          </a:bodyPr>
          <a:lstStyle/>
          <a:p>
            <a:r>
              <a:rPr lang="zh-CN" altLang="en-US" sz="2400" dirty="0">
                <a:latin typeface="Microsoft YaHei Light" panose="020B0503020204020204" pitchFamily="34" charset="-122"/>
                <a:ea typeface="Microsoft YaHei Light" panose="020B0503020204020204" pitchFamily="34" charset="-122"/>
              </a:rPr>
              <a:t>（二）提升就业质量：</a:t>
            </a:r>
            <a:r>
              <a:rPr lang="zh-CN" altLang="en-US" sz="2400" b="1" dirty="0">
                <a:solidFill>
                  <a:srgbClr val="FF0000"/>
                </a:solidFill>
                <a:latin typeface="Microsoft YaHei Light" panose="020B0503020204020204" pitchFamily="34" charset="-122"/>
                <a:ea typeface="Microsoft YaHei Light" panose="020B0503020204020204" pitchFamily="34" charset="-122"/>
              </a:rPr>
              <a:t>留得住</a:t>
            </a:r>
            <a:endParaRPr lang="en-US" altLang="zh-CN" sz="2400" b="1" dirty="0">
              <a:solidFill>
                <a:srgbClr val="FF0000"/>
              </a:solidFill>
              <a:latin typeface="Microsoft YaHei Light" panose="020B0503020204020204" pitchFamily="34" charset="-122"/>
              <a:ea typeface="Microsoft YaHei Light" panose="020B0503020204020204" pitchFamily="34" charset="-122"/>
            </a:endParaRPr>
          </a:p>
          <a:p>
            <a:r>
              <a:rPr lang="en-US" altLang="zh-CN" sz="2400" dirty="0">
                <a:latin typeface="Microsoft YaHei Light" panose="020B0503020204020204" pitchFamily="34" charset="-122"/>
                <a:ea typeface="Microsoft YaHei Light" panose="020B0503020204020204" pitchFamily="34" charset="-122"/>
              </a:rPr>
              <a:t>Improve Job Quality: Retain Talents</a:t>
            </a:r>
            <a:endParaRPr lang="zh-CN" altLang="en-US" sz="2400" dirty="0">
              <a:latin typeface="Microsoft YaHei Light" panose="020B0503020204020204" pitchFamily="34" charset="-122"/>
              <a:ea typeface="Microsoft YaHei Light" panose="020B0503020204020204" pitchFamily="34" charset="-122"/>
            </a:endParaRPr>
          </a:p>
        </p:txBody>
      </p:sp>
      <p:sp>
        <p:nvSpPr>
          <p:cNvPr id="8" name="文本框 7">
            <a:extLst>
              <a:ext uri="{FF2B5EF4-FFF2-40B4-BE49-F238E27FC236}">
                <a16:creationId xmlns:a16="http://schemas.microsoft.com/office/drawing/2014/main" id="{44A2467A-E6CD-4FD7-8B00-544834DE7EA8}"/>
              </a:ext>
            </a:extLst>
          </p:cNvPr>
          <p:cNvSpPr txBox="1"/>
          <p:nvPr/>
        </p:nvSpPr>
        <p:spPr>
          <a:xfrm>
            <a:off x="614933" y="5878356"/>
            <a:ext cx="10795007" cy="262316"/>
          </a:xfrm>
          <a:prstGeom prst="rect">
            <a:avLst/>
          </a:prstGeom>
          <a:noFill/>
        </p:spPr>
        <p:txBody>
          <a:bodyPr wrap="square">
            <a:spAutoFit/>
          </a:bodyPr>
          <a:lstStyle/>
          <a:p>
            <a:pPr algn="just">
              <a:lnSpc>
                <a:spcPct val="120000"/>
              </a:lnSpc>
            </a:pPr>
            <a:r>
              <a:rPr lang="zh-CN" altLang="en-US" sz="1000" dirty="0">
                <a:latin typeface="Microsoft YaHei Light" panose="020B0503020204020204" pitchFamily="34" charset="-122"/>
                <a:ea typeface="Microsoft YaHei Light" panose="020B0503020204020204" pitchFamily="34" charset="-122"/>
              </a:rPr>
              <a:t>注：选取两个欠发达县域开展了深入调研，通过政府座谈、访谈、问卷调查等手段收集了一手资料，</a:t>
            </a:r>
            <a:r>
              <a:rPr lang="en-US" altLang="zh-CN" sz="1000" dirty="0">
                <a:latin typeface="Microsoft YaHei Light" panose="020B0503020204020204" pitchFamily="34" charset="-122"/>
                <a:ea typeface="Microsoft YaHei Light" panose="020B0503020204020204" pitchFamily="34" charset="-122"/>
              </a:rPr>
              <a:t>300</a:t>
            </a:r>
            <a:r>
              <a:rPr lang="zh-CN" altLang="en-US" sz="1000" dirty="0">
                <a:latin typeface="Microsoft YaHei Light" panose="020B0503020204020204" pitchFamily="34" charset="-122"/>
                <a:ea typeface="Microsoft YaHei Light" panose="020B0503020204020204" pitchFamily="34" charset="-122"/>
              </a:rPr>
              <a:t>多份调查问卷和</a:t>
            </a:r>
            <a:r>
              <a:rPr lang="en-US" altLang="zh-CN" sz="1000" dirty="0">
                <a:latin typeface="Microsoft YaHei Light" panose="020B0503020204020204" pitchFamily="34" charset="-122"/>
                <a:ea typeface="Microsoft YaHei Light" panose="020B0503020204020204" pitchFamily="34" charset="-122"/>
              </a:rPr>
              <a:t>30</a:t>
            </a:r>
            <a:r>
              <a:rPr lang="zh-CN" altLang="en-US" sz="1000" dirty="0">
                <a:latin typeface="Microsoft YaHei Light" panose="020B0503020204020204" pitchFamily="34" charset="-122"/>
                <a:ea typeface="Microsoft YaHei Light" panose="020B0503020204020204" pitchFamily="34" charset="-122"/>
              </a:rPr>
              <a:t>多个非结构式访谈</a:t>
            </a:r>
            <a:endParaRPr lang="en-US" altLang="zh-CN" sz="1000" dirty="0">
              <a:latin typeface="Microsoft YaHei Light" panose="020B0503020204020204" pitchFamily="34" charset="-122"/>
              <a:ea typeface="Microsoft YaHei Light"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8167" y="916132"/>
            <a:ext cx="10795666" cy="707886"/>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altLang="zh-CN" dirty="0">
                <a:sym typeface="+mn-ea"/>
              </a:rPr>
              <a:t>1.</a:t>
            </a:r>
            <a:r>
              <a:rPr lang="zh-CN" altLang="en-US" dirty="0">
                <a:sym typeface="+mn-ea"/>
              </a:rPr>
              <a:t>推动产业数字化升级，带来就业机遇</a:t>
            </a:r>
            <a:endParaRPr lang="en-US" altLang="zh-CN" dirty="0">
              <a:sym typeface="+mn-ea"/>
            </a:endParaRPr>
          </a:p>
          <a:p>
            <a:r>
              <a:rPr lang="en-US" altLang="zh-CN" dirty="0">
                <a:sym typeface="+mn-ea"/>
              </a:rPr>
              <a:t>Promote industrial digitalization for job opportunities</a:t>
            </a:r>
            <a:endParaRPr lang="zh-CN" altLang="en-US" dirty="0">
              <a:sym typeface="+mn-ea"/>
            </a:endParaRPr>
          </a:p>
        </p:txBody>
      </p:sp>
      <p:sp>
        <p:nvSpPr>
          <p:cNvPr id="3" name="文本框 2"/>
          <p:cNvSpPr txBox="1"/>
          <p:nvPr/>
        </p:nvSpPr>
        <p:spPr>
          <a:xfrm>
            <a:off x="633695" y="1681730"/>
            <a:ext cx="10795666" cy="1477328"/>
          </a:xfrm>
          <a:prstGeom prst="rect">
            <a:avLst/>
          </a:prstGeom>
          <a:noFill/>
        </p:spPr>
        <p:txBody>
          <a:bodyPr wrap="square" rtlCol="0">
            <a:spAutoFit/>
          </a:bodyPr>
          <a:lstStyle/>
          <a:p>
            <a:pPr algn="just"/>
            <a:r>
              <a:rPr lang="zh-CN" altLang="en-US" dirty="0">
                <a:latin typeface="Microsoft YaHei Light" panose="020B0503020204020204" pitchFamily="34" charset="-122"/>
                <a:ea typeface="Microsoft YaHei Light" panose="020B0503020204020204" pitchFamily="34" charset="-122"/>
              </a:rPr>
              <a:t>一、二产业在欠发达县域有重要地位，但缺乏特色产业，销售模式原始，从业者以本地农民为主，无法吸引年轻人</a:t>
            </a:r>
            <a:endParaRPr lang="en-US" altLang="zh-CN" dirty="0">
              <a:latin typeface="Microsoft YaHei Light" panose="020B0503020204020204" pitchFamily="34" charset="-122"/>
              <a:ea typeface="Microsoft YaHei Light" panose="020B0503020204020204" pitchFamily="34" charset="-122"/>
            </a:endParaRPr>
          </a:p>
          <a:p>
            <a:pPr algn="just"/>
            <a:r>
              <a:rPr lang="en-US" altLang="zh-CN" dirty="0">
                <a:latin typeface="Microsoft YaHei Light" panose="020B0503020204020204" pitchFamily="34" charset="-122"/>
                <a:ea typeface="Microsoft YaHei Light" panose="020B0503020204020204" pitchFamily="34" charset="-122"/>
              </a:rPr>
              <a:t>The primary and secondary industries are dominant in underdeveloped counties. However, there are few leading or distinctive industries, sales models are too simple, and most of the practitioners are local farmers.</a:t>
            </a:r>
          </a:p>
        </p:txBody>
      </p:sp>
      <p:sp>
        <p:nvSpPr>
          <p:cNvPr id="7" name="文本框 6"/>
          <p:cNvSpPr txBox="1"/>
          <p:nvPr/>
        </p:nvSpPr>
        <p:spPr>
          <a:xfrm>
            <a:off x="633694" y="3279007"/>
            <a:ext cx="10795667" cy="1200329"/>
          </a:xfrm>
          <a:prstGeom prst="rect">
            <a:avLst/>
          </a:prstGeom>
          <a:noFill/>
        </p:spPr>
        <p:txBody>
          <a:bodyPr wrap="square" rtlCol="0">
            <a:spAutoFit/>
          </a:bodyPr>
          <a:lstStyle/>
          <a:p>
            <a:pPr algn="just"/>
            <a:r>
              <a:rPr lang="zh-CN" altLang="en-US" dirty="0">
                <a:latin typeface="Microsoft YaHei Light" panose="020B0503020204020204" pitchFamily="34" charset="-122"/>
                <a:ea typeface="Microsoft YaHei Light" panose="020B0503020204020204" pitchFamily="34" charset="-122"/>
              </a:rPr>
              <a:t>阿里巴巴数字化就业项目</a:t>
            </a:r>
            <a:r>
              <a:rPr dirty="0" err="1">
                <a:latin typeface="Microsoft YaHei Light" panose="020B0503020204020204" pitchFamily="34" charset="-122"/>
                <a:ea typeface="Microsoft YaHei Light" panose="020B0503020204020204" pitchFamily="34" charset="-122"/>
              </a:rPr>
              <a:t>推动县域农业生产经营数字化、产业现代化</a:t>
            </a:r>
            <a:r>
              <a:rPr lang="zh-CN" dirty="0">
                <a:latin typeface="Microsoft YaHei Light" panose="020B0503020204020204" pitchFamily="34" charset="-122"/>
                <a:ea typeface="Microsoft YaHei Light" panose="020B0503020204020204" pitchFamily="34" charset="-122"/>
              </a:rPr>
              <a:t>，创造了一批新型数字化就业岗位</a:t>
            </a:r>
            <a:r>
              <a:rPr lang="zh-CN" altLang="en-US" dirty="0">
                <a:latin typeface="Microsoft YaHei Light" panose="020B0503020204020204" pitchFamily="34" charset="-122"/>
                <a:ea typeface="Microsoft YaHei Light" panose="020B0503020204020204" pitchFamily="34" charset="-122"/>
              </a:rPr>
              <a:t>，有了产业，就有了就业的机会</a:t>
            </a:r>
            <a:endParaRPr lang="en-US" altLang="zh-CN" dirty="0">
              <a:latin typeface="Microsoft YaHei Light" panose="020B0503020204020204" pitchFamily="34" charset="-122"/>
              <a:ea typeface="Microsoft YaHei Light" panose="020B0503020204020204" pitchFamily="34" charset="-122"/>
            </a:endParaRPr>
          </a:p>
          <a:p>
            <a:pPr algn="just"/>
            <a:r>
              <a:rPr lang="en-US" altLang="zh-CN" dirty="0">
                <a:latin typeface="Microsoft YaHei Light" panose="020B0503020204020204" pitchFamily="34" charset="-122"/>
                <a:ea typeface="Microsoft YaHei Light" panose="020B0503020204020204" pitchFamily="34" charset="-122"/>
              </a:rPr>
              <a:t>Our Digitally-enabled Employment Program boosted the digitalization of agricultural production and operation and the modernization of industries and also created many jobs in the counties.</a:t>
            </a:r>
          </a:p>
        </p:txBody>
      </p:sp>
      <p:sp>
        <p:nvSpPr>
          <p:cNvPr id="8" name="文本框 7"/>
          <p:cNvSpPr txBox="1"/>
          <p:nvPr/>
        </p:nvSpPr>
        <p:spPr>
          <a:xfrm>
            <a:off x="633696" y="4624096"/>
            <a:ext cx="10943584" cy="1200329"/>
          </a:xfrm>
          <a:prstGeom prst="rect">
            <a:avLst/>
          </a:prstGeom>
          <a:noFill/>
        </p:spPr>
        <p:txBody>
          <a:bodyPr wrap="square" rtlCol="0">
            <a:spAutoFit/>
          </a:bodyPr>
          <a:lstStyle>
            <a:defPPr>
              <a:defRPr lang="zh-CN"/>
            </a:defPPr>
            <a:lvl1pPr>
              <a:defRPr>
                <a:latin typeface="Microsoft YaHei Light" panose="020B0503020204020204" pitchFamily="34" charset="-122"/>
                <a:ea typeface="Microsoft YaHei Light" panose="020B0503020204020204" pitchFamily="34" charset="-122"/>
              </a:defRPr>
            </a:lvl1pPr>
          </a:lstStyle>
          <a:p>
            <a:pPr algn="just"/>
            <a:r>
              <a:rPr lang="zh-CN" altLang="en-US" dirty="0"/>
              <a:t>通过数字化赋能，当地企业接触到</a:t>
            </a:r>
            <a:r>
              <a:rPr dirty="0" err="1"/>
              <a:t>新零售、电商销售、直播带货等新兴推广方式</a:t>
            </a:r>
            <a:r>
              <a:rPr lang="zh-CN" altLang="en-US" dirty="0"/>
              <a:t>，吸引本地年轻人返乡就业</a:t>
            </a:r>
            <a:endParaRPr lang="en-US" altLang="zh-CN" dirty="0"/>
          </a:p>
          <a:p>
            <a:pPr algn="just"/>
            <a:r>
              <a:rPr lang="en-US" altLang="zh-CN" dirty="0"/>
              <a:t>Through our projects, local businesses learned how to use new promotional channels, such as new retail, e-commerce platforms, and live-streaming, and thus young people are more willing to go back home for jobs.</a:t>
            </a:r>
          </a:p>
        </p:txBody>
      </p:sp>
      <p:sp>
        <p:nvSpPr>
          <p:cNvPr id="9" name="文本框 8"/>
          <p:cNvSpPr txBox="1"/>
          <p:nvPr/>
        </p:nvSpPr>
        <p:spPr>
          <a:xfrm>
            <a:off x="633694" y="519866"/>
            <a:ext cx="10452417" cy="338554"/>
          </a:xfrm>
          <a:prstGeom prst="rect">
            <a:avLst/>
          </a:prstGeom>
          <a:noFill/>
        </p:spPr>
        <p:txBody>
          <a:bodyPr wrap="square" rtlCol="0">
            <a:spAutoFit/>
          </a:bodyPr>
          <a:lstStyle/>
          <a:p>
            <a:r>
              <a:rPr lang="zh-CN" altLang="en-US" sz="1600" b="1" dirty="0">
                <a:solidFill>
                  <a:srgbClr val="C00000"/>
                </a:solidFill>
                <a:latin typeface="Microsoft YaHei Light" panose="020B0503020204020204" pitchFamily="34" charset="-122"/>
                <a:ea typeface="Microsoft YaHei Light" panose="020B0503020204020204" pitchFamily="34" charset="-122"/>
                <a:cs typeface="华文楷体" panose="02010600040101010101" pitchFamily="2" charset="-122"/>
                <a:sym typeface="+mn-ea"/>
              </a:rPr>
              <a:t>引</a:t>
            </a:r>
            <a:r>
              <a:rPr lang="zh-CN" altLang="en-US" sz="1600" b="1" dirty="0">
                <a:latin typeface="Microsoft YaHei Light" panose="020B0503020204020204" pitchFamily="34" charset="-122"/>
                <a:ea typeface="Microsoft YaHei Light" panose="020B0503020204020204" pitchFamily="34" charset="-122"/>
                <a:cs typeface="华文楷体" panose="02010600040101010101" pitchFamily="2" charset="-122"/>
                <a:sym typeface="+mn-ea"/>
              </a:rPr>
              <a:t>回来：创造</a:t>
            </a:r>
            <a:r>
              <a:rPr lang="zh-CN" altLang="en-US" sz="1600" b="1" dirty="0">
                <a:solidFill>
                  <a:schemeClr val="tx1"/>
                </a:solidFill>
                <a:latin typeface="Microsoft YaHei Light" panose="020B0503020204020204" pitchFamily="34" charset="-122"/>
                <a:ea typeface="Microsoft YaHei Light" panose="020B0503020204020204" pitchFamily="34" charset="-122"/>
                <a:cs typeface="华文楷体" panose="02010600040101010101" pitchFamily="2" charset="-122"/>
                <a:sym typeface="+mn-ea"/>
              </a:rPr>
              <a:t>就业机会  </a:t>
            </a:r>
            <a:r>
              <a:rPr lang="en-US" altLang="zh-CN" sz="1600" b="1" dirty="0">
                <a:solidFill>
                  <a:srgbClr val="C00000"/>
                </a:solidFill>
                <a:latin typeface="Microsoft YaHei Light" panose="020B0503020204020204" pitchFamily="34" charset="-122"/>
                <a:ea typeface="Microsoft YaHei Light" panose="020B0503020204020204" pitchFamily="34" charset="-122"/>
              </a:rPr>
              <a:t>Attract</a:t>
            </a:r>
            <a:r>
              <a:rPr lang="en-US" altLang="zh-CN" sz="1600" b="1" dirty="0">
                <a:latin typeface="Microsoft YaHei Light" panose="020B0503020204020204" pitchFamily="34" charset="-122"/>
                <a:ea typeface="Microsoft YaHei Light" panose="020B0503020204020204" pitchFamily="34" charset="-122"/>
              </a:rPr>
              <a:t> Talents: Create Job Opportunities</a:t>
            </a:r>
            <a:endParaRPr lang="zh-CN" altLang="en-US" sz="1600" b="1" dirty="0">
              <a:solidFill>
                <a:schemeClr val="tx1"/>
              </a:solidFill>
              <a:latin typeface="Microsoft YaHei Light" panose="020B0503020204020204" pitchFamily="34" charset="-122"/>
              <a:ea typeface="Microsoft YaHei Light" panose="020B0503020204020204" pitchFamily="34" charset="-122"/>
              <a:cs typeface="华文楷体" panose="02010600040101010101" pitchFamily="2"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6322" y="534746"/>
            <a:ext cx="10701596" cy="2894254"/>
          </a:xfrm>
          <a:prstGeom prst="rect">
            <a:avLst/>
          </a:prstGeom>
          <a:noFill/>
        </p:spPr>
        <p:txBody>
          <a:bodyPr wrap="square" rtlCol="0">
            <a:spAutoFit/>
          </a:bodyPr>
          <a:lstStyle/>
          <a:p>
            <a:pPr algn="just">
              <a:lnSpc>
                <a:spcPct val="150000"/>
              </a:lnSpc>
            </a:pPr>
            <a:r>
              <a:rPr lang="zh-CN" altLang="en-US" sz="2000" b="1" dirty="0">
                <a:solidFill>
                  <a:srgbClr val="C00000"/>
                </a:solidFill>
                <a:latin typeface="Microsoft YaHei Light" panose="020B0503020204020204" pitchFamily="34" charset="-122"/>
                <a:ea typeface="Microsoft YaHei Light" panose="020B0503020204020204" pitchFamily="34" charset="-122"/>
              </a:rPr>
              <a:t>案例：产业兴，则县域兴    </a:t>
            </a:r>
            <a:r>
              <a:rPr lang="en-US" altLang="zh-CN" sz="2000" b="1" dirty="0">
                <a:solidFill>
                  <a:srgbClr val="C00000"/>
                </a:solidFill>
                <a:latin typeface="Microsoft YaHei Light" panose="020B0503020204020204" pitchFamily="34" charset="-122"/>
                <a:ea typeface="Microsoft YaHei Light" panose="020B0503020204020204" pitchFamily="34" charset="-122"/>
              </a:rPr>
              <a:t>Case Study: When a company wins, a county wins.</a:t>
            </a:r>
          </a:p>
          <a:p>
            <a:pPr algn="just">
              <a:lnSpc>
                <a:spcPct val="120000"/>
              </a:lnSpc>
            </a:pPr>
            <a:r>
              <a:rPr lang="zh-CN" altLang="en-US" sz="1600" dirty="0">
                <a:latin typeface="Microsoft YaHei Light" panose="020B0503020204020204" pitchFamily="34" charset="-122"/>
                <a:ea typeface="Microsoft YaHei Light" panose="020B0503020204020204" pitchFamily="34" charset="-122"/>
              </a:rPr>
              <a:t>河北省</a:t>
            </a:r>
            <a:r>
              <a:rPr lang="zh-CN" altLang="zh-CN" sz="1600" dirty="0">
                <a:latin typeface="Microsoft YaHei Light" panose="020B0503020204020204" pitchFamily="34" charset="-122"/>
                <a:ea typeface="Microsoft YaHei Light" panose="020B0503020204020204" pitchFamily="34" charset="-122"/>
              </a:rPr>
              <a:t>巨鹿县的旺泉食品有限公司成立于</a:t>
            </a:r>
            <a:r>
              <a:rPr lang="en-US" altLang="zh-CN" sz="1600" dirty="0">
                <a:latin typeface="Microsoft YaHei Light" panose="020B0503020204020204" pitchFamily="34" charset="-122"/>
                <a:ea typeface="Microsoft YaHei Light" panose="020B0503020204020204" pitchFamily="34" charset="-122"/>
              </a:rPr>
              <a:t>2017</a:t>
            </a:r>
            <a:r>
              <a:rPr lang="zh-CN" altLang="zh-CN" sz="1600" dirty="0">
                <a:latin typeface="Microsoft YaHei Light" panose="020B0503020204020204" pitchFamily="34" charset="-122"/>
                <a:ea typeface="Microsoft YaHei Light" panose="020B0503020204020204" pitchFamily="34" charset="-122"/>
              </a:rPr>
              <a:t>年，</a:t>
            </a:r>
            <a:r>
              <a:rPr lang="zh-CN" altLang="en-US" sz="1600" dirty="0">
                <a:latin typeface="Microsoft YaHei Light" panose="020B0503020204020204" pitchFamily="34" charset="-122"/>
                <a:ea typeface="Microsoft YaHei Light" panose="020B0503020204020204" pitchFamily="34" charset="-122"/>
              </a:rPr>
              <a:t>是一家</a:t>
            </a:r>
            <a:r>
              <a:rPr lang="zh-CN" altLang="zh-CN" sz="1600" dirty="0">
                <a:latin typeface="Microsoft YaHei Light" panose="020B0503020204020204" pitchFamily="34" charset="-122"/>
                <a:ea typeface="Microsoft YaHei Light" panose="020B0503020204020204" pitchFamily="34" charset="-122"/>
              </a:rPr>
              <a:t>制作饮料类产品</a:t>
            </a:r>
            <a:r>
              <a:rPr lang="zh-CN" altLang="en-US" sz="1600" dirty="0">
                <a:latin typeface="Microsoft YaHei Light" panose="020B0503020204020204" pitchFamily="34" charset="-122"/>
                <a:ea typeface="Microsoft YaHei Light" panose="020B0503020204020204" pitchFamily="34" charset="-122"/>
              </a:rPr>
              <a:t>的企业</a:t>
            </a:r>
            <a:r>
              <a:rPr lang="zh-CN" altLang="zh-CN" sz="1600" dirty="0">
                <a:latin typeface="Microsoft YaHei Light" panose="020B0503020204020204" pitchFamily="34" charset="-122"/>
                <a:ea typeface="Microsoft YaHei Light" panose="020B0503020204020204" pitchFamily="34" charset="-122"/>
              </a:rPr>
              <a:t>，最初以线下传统的销售渠道为主，需要实际地推广到一定数量的人才能获得部分消费者的购买量，企业的运营艰难。</a:t>
            </a:r>
            <a:r>
              <a:rPr lang="en-US" altLang="zh-CN" sz="1600" dirty="0">
                <a:latin typeface="Microsoft YaHei Light" panose="020B0503020204020204" pitchFamily="34" charset="-122"/>
                <a:ea typeface="Microsoft YaHei Light" panose="020B0503020204020204" pitchFamily="34" charset="-122"/>
              </a:rPr>
              <a:t>2020</a:t>
            </a:r>
            <a:r>
              <a:rPr lang="zh-CN" altLang="zh-CN" sz="1600" dirty="0">
                <a:latin typeface="Microsoft YaHei Light" panose="020B0503020204020204" pitchFamily="34" charset="-122"/>
                <a:ea typeface="Microsoft YaHei Light" panose="020B0503020204020204" pitchFamily="34" charset="-122"/>
              </a:rPr>
              <a:t>年阿里数字化就业项目为企业培训了</a:t>
            </a:r>
            <a:r>
              <a:rPr lang="en-US" altLang="zh-CN" sz="1600" dirty="0">
                <a:latin typeface="Microsoft YaHei Light" panose="020B0503020204020204" pitchFamily="34" charset="-122"/>
                <a:ea typeface="Microsoft YaHei Light" panose="020B0503020204020204" pitchFamily="34" charset="-122"/>
              </a:rPr>
              <a:t>3</a:t>
            </a:r>
            <a:r>
              <a:rPr lang="zh-CN" altLang="zh-CN" sz="1600" dirty="0">
                <a:latin typeface="Microsoft YaHei Light" panose="020B0503020204020204" pitchFamily="34" charset="-122"/>
                <a:ea typeface="Microsoft YaHei Light" panose="020B0503020204020204" pitchFamily="34" charset="-122"/>
              </a:rPr>
              <a:t>名电商人员，并且接触到线上销售和新零售的方式，节省了中间商的环节，有效地增加了产量，企业转亏为盈。</a:t>
            </a:r>
            <a:endParaRPr lang="en-US" altLang="zh-CN" sz="1600" dirty="0">
              <a:latin typeface="Microsoft YaHei Light" panose="020B0503020204020204" pitchFamily="34" charset="-122"/>
              <a:ea typeface="Microsoft YaHei Light" panose="020B0503020204020204" pitchFamily="34" charset="-122"/>
            </a:endParaRPr>
          </a:p>
          <a:p>
            <a:pPr algn="just">
              <a:lnSpc>
                <a:spcPct val="120000"/>
              </a:lnSpc>
            </a:pPr>
            <a:r>
              <a:rPr lang="en-US" altLang="zh-CN" sz="1600" dirty="0" err="1">
                <a:latin typeface="Microsoft YaHei Light" panose="020B0503020204020204" pitchFamily="34" charset="-122"/>
                <a:ea typeface="Microsoft YaHei Light" panose="020B0503020204020204" pitchFamily="34" charset="-122"/>
              </a:rPr>
              <a:t>Wangquan</a:t>
            </a:r>
            <a:r>
              <a:rPr lang="en-US" altLang="zh-CN" sz="1600" dirty="0">
                <a:latin typeface="Microsoft YaHei Light" panose="020B0503020204020204" pitchFamily="34" charset="-122"/>
                <a:ea typeface="Microsoft YaHei Light" panose="020B0503020204020204" pitchFamily="34" charset="-122"/>
              </a:rPr>
              <a:t> Food Corporation Ltd. in </a:t>
            </a:r>
            <a:r>
              <a:rPr lang="en-US" altLang="zh-CN" sz="1600" dirty="0" err="1">
                <a:latin typeface="Microsoft YaHei Light" panose="020B0503020204020204" pitchFamily="34" charset="-122"/>
                <a:ea typeface="Microsoft YaHei Light" panose="020B0503020204020204" pitchFamily="34" charset="-122"/>
              </a:rPr>
              <a:t>Julu</a:t>
            </a:r>
            <a:r>
              <a:rPr lang="en-US" altLang="zh-CN" sz="1600" dirty="0">
                <a:latin typeface="Microsoft YaHei Light" panose="020B0503020204020204" pitchFamily="34" charset="-122"/>
                <a:ea typeface="Microsoft YaHei Light" panose="020B0503020204020204" pitchFamily="34" charset="-122"/>
              </a:rPr>
              <a:t> County, Hebei Province is a beverage company established in 2017. Its operation was in trouble because it adopted the traditional offline sales model, which could only attract a few customers through cold promotion. In 2020, our program trained for the company 3 e-commerce workers, who helped sell products through online sales platforms and new retail, instead of intermediary businesses. The production then quickly picked up, turning the company into profit.</a:t>
            </a:r>
          </a:p>
        </p:txBody>
      </p:sp>
      <p:pic>
        <p:nvPicPr>
          <p:cNvPr id="4" name="图片 20" descr="7a8bfbc4e66eae48e67418365a6dc5d3">
            <a:extLst>
              <a:ext uri="{FF2B5EF4-FFF2-40B4-BE49-F238E27FC236}">
                <a16:creationId xmlns:a16="http://schemas.microsoft.com/office/drawing/2014/main" id="{7147A618-7AC7-64A6-43BB-56D8594B5B2F}"/>
              </a:ext>
            </a:extLst>
          </p:cNvPr>
          <p:cNvPicPr>
            <a:picLocks noChangeAspect="1"/>
          </p:cNvPicPr>
          <p:nvPr/>
        </p:nvPicPr>
        <p:blipFill>
          <a:blip r:embed="rId3"/>
          <a:stretch>
            <a:fillRect/>
          </a:stretch>
        </p:blipFill>
        <p:spPr>
          <a:xfrm>
            <a:off x="6227120" y="3633220"/>
            <a:ext cx="3348297" cy="2690034"/>
          </a:xfrm>
          <a:prstGeom prst="rect">
            <a:avLst/>
          </a:prstGeom>
        </p:spPr>
      </p:pic>
      <p:pic>
        <p:nvPicPr>
          <p:cNvPr id="5" name="图片 21" descr="0412d384b5ae7505d54a4566ecf75774">
            <a:extLst>
              <a:ext uri="{FF2B5EF4-FFF2-40B4-BE49-F238E27FC236}">
                <a16:creationId xmlns:a16="http://schemas.microsoft.com/office/drawing/2014/main" id="{203A886A-3709-E0CA-8E5C-0D2CFCF72CFE}"/>
              </a:ext>
            </a:extLst>
          </p:cNvPr>
          <p:cNvPicPr>
            <a:picLocks noChangeAspect="1"/>
          </p:cNvPicPr>
          <p:nvPr/>
        </p:nvPicPr>
        <p:blipFill>
          <a:blip r:embed="rId4"/>
          <a:srcRect l="5746" t="1990" r="2945" b="1156"/>
          <a:stretch>
            <a:fillRect/>
          </a:stretch>
        </p:blipFill>
        <p:spPr>
          <a:xfrm>
            <a:off x="1532966" y="3633220"/>
            <a:ext cx="3482904" cy="2690034"/>
          </a:xfrm>
          <a:prstGeom prst="rect">
            <a:avLst/>
          </a:prstGeom>
        </p:spPr>
      </p:pic>
    </p:spTree>
    <p:extLst>
      <p:ext uri="{BB962C8B-B14F-4D97-AF65-F5344CB8AC3E}">
        <p14:creationId xmlns:p14="http://schemas.microsoft.com/office/powerpoint/2010/main" val="62226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987822" y="860590"/>
            <a:ext cx="10032110" cy="707886"/>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altLang="zh-CN" dirty="0">
                <a:sym typeface="+mn-ea"/>
              </a:rPr>
              <a:t>2.</a:t>
            </a:r>
            <a:r>
              <a:rPr lang="zh-CN" altLang="en-US" dirty="0">
                <a:sym typeface="+mn-ea"/>
              </a:rPr>
              <a:t> 引入数字化就业项目，创造就业岗位</a:t>
            </a:r>
            <a:endParaRPr lang="en-US" altLang="zh-CN" dirty="0">
              <a:sym typeface="+mn-ea"/>
            </a:endParaRPr>
          </a:p>
          <a:p>
            <a:r>
              <a:rPr lang="en-US" altLang="zh-CN" dirty="0">
                <a:sym typeface="+mn-ea"/>
              </a:rPr>
              <a:t>Introduce digitally-enabled employment projects for job opportunities</a:t>
            </a:r>
            <a:endParaRPr lang="zh-CN" altLang="en-US" dirty="0">
              <a:sym typeface="+mn-ea"/>
            </a:endParaRPr>
          </a:p>
        </p:txBody>
      </p:sp>
      <p:sp>
        <p:nvSpPr>
          <p:cNvPr id="6" name="文本框 5"/>
          <p:cNvSpPr txBox="1"/>
          <p:nvPr/>
        </p:nvSpPr>
        <p:spPr>
          <a:xfrm>
            <a:off x="987822" y="1663030"/>
            <a:ext cx="10032110" cy="1543756"/>
          </a:xfrm>
          <a:prstGeom prst="rect">
            <a:avLst/>
          </a:prstGeom>
          <a:noFill/>
        </p:spPr>
        <p:txBody>
          <a:bodyPr wrap="square" rtlCol="0">
            <a:spAutoFit/>
          </a:bodyPr>
          <a:lstStyle>
            <a:defPPr>
              <a:defRPr lang="zh-CN"/>
            </a:defPPr>
            <a:lvl1pPr>
              <a:defRPr sz="2000">
                <a:latin typeface="Microsoft YaHei Light" panose="020B0503020204020204" pitchFamily="34" charset="-122"/>
                <a:ea typeface="Microsoft YaHei Light" panose="020B0503020204020204" pitchFamily="34" charset="-122"/>
              </a:defRPr>
            </a:lvl1pPr>
          </a:lstStyle>
          <a:p>
            <a:pPr>
              <a:lnSpc>
                <a:spcPts val="2320"/>
              </a:lnSpc>
            </a:pPr>
            <a:r>
              <a:rPr lang="zh-CN" altLang="en-US" sz="1600" dirty="0"/>
              <a:t>阿里巴巴在全国多地建设</a:t>
            </a:r>
            <a:r>
              <a:rPr lang="en-US" altLang="zh-CN" sz="1600" dirty="0"/>
              <a:t>4</a:t>
            </a:r>
            <a:r>
              <a:rPr lang="zh-CN" altLang="en-US" sz="1600" dirty="0"/>
              <a:t>所“假发工厂”、</a:t>
            </a:r>
            <a:r>
              <a:rPr lang="en-US" altLang="zh-CN" sz="1600" dirty="0"/>
              <a:t>10</a:t>
            </a:r>
            <a:r>
              <a:rPr lang="zh-CN" altLang="en-US" sz="1600" dirty="0"/>
              <a:t>个“</a:t>
            </a:r>
            <a:r>
              <a:rPr lang="en-US" altLang="zh-CN" sz="1600" dirty="0"/>
              <a:t>AI</a:t>
            </a:r>
            <a:r>
              <a:rPr lang="zh-CN" altLang="en-US" sz="1600" dirty="0"/>
              <a:t>标注基地”、</a:t>
            </a:r>
            <a:r>
              <a:rPr lang="en-US" altLang="zh-CN" sz="1600" dirty="0"/>
              <a:t>37</a:t>
            </a:r>
            <a:r>
              <a:rPr lang="zh-CN" altLang="en-US" sz="1600" dirty="0"/>
              <a:t>家客服中心，创造</a:t>
            </a:r>
            <a:r>
              <a:rPr lang="en-US" altLang="zh-CN" sz="1600" dirty="0"/>
              <a:t>1.1</a:t>
            </a:r>
            <a:r>
              <a:rPr lang="zh-CN" altLang="en-US" sz="1600" dirty="0"/>
              <a:t>万个就业机会。提升县域的就业吸纳能力，吸引了本地青年返乡，甚至周边地区年轻人前来就业</a:t>
            </a:r>
            <a:endParaRPr lang="en-US" altLang="zh-CN" sz="1600" dirty="0"/>
          </a:p>
          <a:p>
            <a:pPr algn="just">
              <a:lnSpc>
                <a:spcPts val="2320"/>
              </a:lnSpc>
            </a:pPr>
            <a:r>
              <a:rPr lang="en-US" altLang="zh-CN" sz="1600" dirty="0"/>
              <a:t>Alibaba has built 37 customer service centers, 4 "wig factories“, and 10 "AI labeling bases" across the country, creating 11,000 jobs. These projects created many job opportunities in counties, attracting local youth to return to their hometowns and even those from surrounding areas to come to work.</a:t>
            </a:r>
          </a:p>
        </p:txBody>
      </p:sp>
      <p:sp>
        <p:nvSpPr>
          <p:cNvPr id="7" name="文本框 6">
            <a:extLst>
              <a:ext uri="{FF2B5EF4-FFF2-40B4-BE49-F238E27FC236}">
                <a16:creationId xmlns:a16="http://schemas.microsoft.com/office/drawing/2014/main" id="{8F8C35E5-AF1A-2D96-24EB-0F3F73B69306}"/>
              </a:ext>
            </a:extLst>
          </p:cNvPr>
          <p:cNvSpPr txBox="1"/>
          <p:nvPr/>
        </p:nvSpPr>
        <p:spPr>
          <a:xfrm>
            <a:off x="941401" y="474759"/>
            <a:ext cx="10124951" cy="338554"/>
          </a:xfrm>
          <a:prstGeom prst="rect">
            <a:avLst/>
          </a:prstGeom>
          <a:noFill/>
        </p:spPr>
        <p:txBody>
          <a:bodyPr wrap="square" rtlCol="0">
            <a:spAutoFit/>
          </a:bodyPr>
          <a:lstStyle>
            <a:defPPr>
              <a:defRPr lang="zh-CN"/>
            </a:defPPr>
            <a:lvl1pPr algn="r">
              <a:defRPr sz="1600" b="1">
                <a:solidFill>
                  <a:srgbClr val="C00000"/>
                </a:solidFill>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pPr algn="l"/>
            <a:r>
              <a:rPr lang="zh-CN" altLang="en-US" dirty="0">
                <a:sym typeface="+mn-ea"/>
              </a:rPr>
              <a:t>引</a:t>
            </a:r>
            <a:r>
              <a:rPr lang="zh-CN" altLang="en-US" dirty="0">
                <a:solidFill>
                  <a:schemeClr val="tx1"/>
                </a:solidFill>
                <a:sym typeface="+mn-ea"/>
              </a:rPr>
              <a:t>回来：创造就业机会  </a:t>
            </a:r>
            <a:r>
              <a:rPr lang="en-US" altLang="zh-CN" dirty="0"/>
              <a:t>Attract Talents</a:t>
            </a:r>
            <a:r>
              <a:rPr lang="en-US" altLang="zh-CN" dirty="0">
                <a:solidFill>
                  <a:schemeClr val="tx1"/>
                </a:solidFill>
              </a:rPr>
              <a:t>: Create Job Opportunities</a:t>
            </a:r>
            <a:endParaRPr lang="zh-CN" altLang="en-US" dirty="0">
              <a:solidFill>
                <a:schemeClr val="tx1"/>
              </a:solidFill>
              <a:sym typeface="+mn-ea"/>
            </a:endParaRPr>
          </a:p>
        </p:txBody>
      </p:sp>
      <p:pic>
        <p:nvPicPr>
          <p:cNvPr id="11" name="图片 10" descr="3701652064381_.pic">
            <a:extLst>
              <a:ext uri="{FF2B5EF4-FFF2-40B4-BE49-F238E27FC236}">
                <a16:creationId xmlns:a16="http://schemas.microsoft.com/office/drawing/2014/main" id="{D24146F9-EBC3-710B-FAA8-4EDAD53EA15C}"/>
              </a:ext>
            </a:extLst>
          </p:cNvPr>
          <p:cNvPicPr>
            <a:picLocks noChangeAspect="1"/>
          </p:cNvPicPr>
          <p:nvPr/>
        </p:nvPicPr>
        <p:blipFill>
          <a:blip r:embed="rId3"/>
          <a:stretch>
            <a:fillRect/>
          </a:stretch>
        </p:blipFill>
        <p:spPr>
          <a:xfrm>
            <a:off x="1226325" y="3457867"/>
            <a:ext cx="2871883" cy="2077167"/>
          </a:xfrm>
          <a:prstGeom prst="rect">
            <a:avLst/>
          </a:prstGeom>
        </p:spPr>
      </p:pic>
      <p:pic>
        <p:nvPicPr>
          <p:cNvPr id="12" name="图片 11" descr="3751652065860_.pic">
            <a:extLst>
              <a:ext uri="{FF2B5EF4-FFF2-40B4-BE49-F238E27FC236}">
                <a16:creationId xmlns:a16="http://schemas.microsoft.com/office/drawing/2014/main" id="{BD51A94C-34D3-E972-9090-C98D155A8988}"/>
              </a:ext>
            </a:extLst>
          </p:cNvPr>
          <p:cNvPicPr>
            <a:picLocks noChangeAspect="1"/>
          </p:cNvPicPr>
          <p:nvPr/>
        </p:nvPicPr>
        <p:blipFill>
          <a:blip r:embed="rId4"/>
          <a:stretch>
            <a:fillRect/>
          </a:stretch>
        </p:blipFill>
        <p:spPr>
          <a:xfrm>
            <a:off x="4514146" y="3457866"/>
            <a:ext cx="2871883" cy="2077167"/>
          </a:xfrm>
          <a:prstGeom prst="rect">
            <a:avLst/>
          </a:prstGeom>
        </p:spPr>
      </p:pic>
      <p:pic>
        <p:nvPicPr>
          <p:cNvPr id="13" name="图片 12" descr="3761652065860_.pic">
            <a:extLst>
              <a:ext uri="{FF2B5EF4-FFF2-40B4-BE49-F238E27FC236}">
                <a16:creationId xmlns:a16="http://schemas.microsoft.com/office/drawing/2014/main" id="{8ACC527B-243D-A9ED-86C5-C48C335001D2}"/>
              </a:ext>
            </a:extLst>
          </p:cNvPr>
          <p:cNvPicPr>
            <a:picLocks noChangeAspect="1"/>
          </p:cNvPicPr>
          <p:nvPr/>
        </p:nvPicPr>
        <p:blipFill>
          <a:blip r:embed="rId5"/>
          <a:stretch>
            <a:fillRect/>
          </a:stretch>
        </p:blipFill>
        <p:spPr>
          <a:xfrm rot="5400000">
            <a:off x="8208540" y="3070731"/>
            <a:ext cx="2077167" cy="2871883"/>
          </a:xfrm>
          <a:prstGeom prst="rect">
            <a:avLst/>
          </a:prstGeom>
        </p:spPr>
      </p:pic>
      <p:sp>
        <p:nvSpPr>
          <p:cNvPr id="14" name="文本框 13">
            <a:extLst>
              <a:ext uri="{FF2B5EF4-FFF2-40B4-BE49-F238E27FC236}">
                <a16:creationId xmlns:a16="http://schemas.microsoft.com/office/drawing/2014/main" id="{2C6637D4-50CE-BCD1-C1E1-063E632B53E8}"/>
              </a:ext>
            </a:extLst>
          </p:cNvPr>
          <p:cNvSpPr txBox="1"/>
          <p:nvPr/>
        </p:nvSpPr>
        <p:spPr>
          <a:xfrm>
            <a:off x="1095399" y="5660655"/>
            <a:ext cx="10412013" cy="523220"/>
          </a:xfrm>
          <a:prstGeom prst="rect">
            <a:avLst/>
          </a:prstGeom>
          <a:noFill/>
        </p:spPr>
        <p:txBody>
          <a:bodyPr wrap="square" rtlCol="0">
            <a:spAutoFit/>
          </a:bodyPr>
          <a:lstStyle/>
          <a:p>
            <a:r>
              <a:rPr lang="zh-CN" altLang="en-US" sz="1400" dirty="0">
                <a:latin typeface="Microsoft YaHei Light" panose="020B0503020204020204" pitchFamily="34" charset="-122"/>
                <a:ea typeface="Microsoft YaHei Light" panose="020B0503020204020204" pitchFamily="34" charset="-122"/>
              </a:rPr>
              <a:t>数字化</a:t>
            </a:r>
            <a:r>
              <a:rPr sz="1400" dirty="0" err="1">
                <a:latin typeface="Microsoft YaHei Light" panose="020B0503020204020204" pitchFamily="34" charset="-122"/>
                <a:ea typeface="Microsoft YaHei Light" panose="020B0503020204020204" pitchFamily="34" charset="-122"/>
              </a:rPr>
              <a:t>就业项目</a:t>
            </a:r>
            <a:r>
              <a:rPr lang="zh-CN" altLang="en-US" sz="1400" dirty="0">
                <a:latin typeface="Microsoft YaHei Light" panose="020B0503020204020204" pitchFamily="34" charset="-122"/>
                <a:ea typeface="Microsoft YaHei Light" panose="020B0503020204020204" pitchFamily="34" charset="-122"/>
              </a:rPr>
              <a:t>：针对“留守女性”的就业项目（“假发勾丝”和“穿戴甲”）</a:t>
            </a:r>
            <a:endParaRPr lang="en-US" altLang="zh-CN" sz="1400" dirty="0">
              <a:latin typeface="Microsoft YaHei Light" panose="020B0503020204020204" pitchFamily="34" charset="-122"/>
              <a:ea typeface="Microsoft YaHei Light" panose="020B0503020204020204" pitchFamily="34" charset="-122"/>
            </a:endParaRPr>
          </a:p>
          <a:p>
            <a:r>
              <a:rPr lang="en-US" sz="1400" dirty="0">
                <a:latin typeface="Microsoft YaHei Light" panose="020B0503020204020204" pitchFamily="34" charset="-122"/>
                <a:ea typeface="Microsoft YaHei Light" panose="020B0503020204020204" pitchFamily="34" charset="-122"/>
              </a:rPr>
              <a:t>Digitally-enabled employment projects for left-over women (making wig and press-on nails)</a:t>
            </a:r>
            <a:endParaRPr sz="1400" dirty="0">
              <a:latin typeface="Microsoft YaHei Light" panose="020B0503020204020204" pitchFamily="34" charset="-122"/>
              <a:ea typeface="Microsoft YaHei Light" panose="020B0503020204020204" pitchFamily="34" charset="-122"/>
            </a:endParaRPr>
          </a:p>
        </p:txBody>
      </p:sp>
      <p:sp>
        <p:nvSpPr>
          <p:cNvPr id="2" name="文本框 1">
            <a:extLst>
              <a:ext uri="{FF2B5EF4-FFF2-40B4-BE49-F238E27FC236}">
                <a16:creationId xmlns:a16="http://schemas.microsoft.com/office/drawing/2014/main" id="{19CB6CA6-010D-431D-0B17-EF6AB4130E55}"/>
              </a:ext>
            </a:extLst>
          </p:cNvPr>
          <p:cNvSpPr txBox="1"/>
          <p:nvPr/>
        </p:nvSpPr>
        <p:spPr>
          <a:xfrm>
            <a:off x="-174812" y="3012141"/>
            <a:ext cx="184731" cy="369332"/>
          </a:xfrm>
          <a:prstGeom prst="rect">
            <a:avLst/>
          </a:prstGeom>
          <a:noFill/>
        </p:spPr>
        <p:txBody>
          <a:bodyPr wrap="none" rtlCol="0">
            <a:spAutoFit/>
          </a:bodyPr>
          <a:lstStyle/>
          <a:p>
            <a:endParaRPr kumimoji="1"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5352" y="733762"/>
            <a:ext cx="10238224" cy="400110"/>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zh-CN" altLang="en-US" dirty="0">
                <a:sym typeface="+mn-ea"/>
              </a:rPr>
              <a:t>调研访谈：</a:t>
            </a:r>
            <a:r>
              <a:rPr lang="zh-CN" altLang="en-US" dirty="0"/>
              <a:t>假发生产基地负责人  </a:t>
            </a:r>
            <a:r>
              <a:rPr lang="en-US" altLang="zh-CN" dirty="0"/>
              <a:t>Interview with the manager of a wig factory</a:t>
            </a:r>
            <a:endParaRPr lang="zh-CN" altLang="en-US" dirty="0"/>
          </a:p>
        </p:txBody>
      </p:sp>
      <p:sp>
        <p:nvSpPr>
          <p:cNvPr id="4" name="文本框 3"/>
          <p:cNvSpPr txBox="1"/>
          <p:nvPr/>
        </p:nvSpPr>
        <p:spPr>
          <a:xfrm>
            <a:off x="795352" y="1399868"/>
            <a:ext cx="10601295" cy="4524315"/>
          </a:xfrm>
          <a:prstGeom prst="rect">
            <a:avLst/>
          </a:prstGeom>
          <a:noFill/>
        </p:spPr>
        <p:txBody>
          <a:bodyPr wrap="square" rtlCol="0">
            <a:spAutoFit/>
          </a:bodyPr>
          <a:lstStyle/>
          <a:p>
            <a:pPr marL="0" indent="0" algn="just">
              <a:buFont typeface="Wingdings" panose="05000000000000000000" charset="0"/>
              <a:buNone/>
            </a:pPr>
            <a:r>
              <a:rPr lang="zh-CN" dirty="0">
                <a:latin typeface="Microsoft YaHei Light" panose="020B0503020204020204" pitchFamily="34" charset="-122"/>
                <a:ea typeface="Microsoft YaHei Light" panose="020B0503020204020204" pitchFamily="34" charset="-122"/>
                <a:sym typeface="+mn-ea"/>
              </a:rPr>
              <a:t>  </a:t>
            </a:r>
            <a:r>
              <a:rPr lang="zh-CN" altLang="en-US" dirty="0">
                <a:latin typeface="Microsoft YaHei Light" panose="020B0503020204020204" pitchFamily="34" charset="-122"/>
                <a:ea typeface="Microsoft YaHei Light" panose="020B0503020204020204" pitchFamily="34" charset="-122"/>
                <a:sym typeface="+mn-ea"/>
              </a:rPr>
              <a:t>“</a:t>
            </a:r>
            <a:r>
              <a:rPr lang="zh-CN" dirty="0">
                <a:latin typeface="Microsoft YaHei Light" panose="020B0503020204020204" pitchFamily="34" charset="-122"/>
                <a:ea typeface="Microsoft YaHei Light" panose="020B0503020204020204" pitchFamily="34" charset="-122"/>
              </a:rPr>
              <a:t>假发基地创立于2020年9月，</a:t>
            </a:r>
            <a:r>
              <a:rPr lang="zh-CN" altLang="en-US" dirty="0">
                <a:latin typeface="Microsoft YaHei Light" panose="020B0503020204020204" pitchFamily="34" charset="-122"/>
                <a:ea typeface="Microsoft YaHei Light" panose="020B0503020204020204" pitchFamily="34" charset="-122"/>
              </a:rPr>
              <a:t>工人</a:t>
            </a:r>
            <a:r>
              <a:rPr lang="zh-CN" dirty="0">
                <a:latin typeface="Microsoft YaHei Light" panose="020B0503020204020204" pitchFamily="34" charset="-122"/>
                <a:ea typeface="Microsoft YaHei Light" panose="020B0503020204020204" pitchFamily="34" charset="-122"/>
              </a:rPr>
              <a:t>都是女性，基本在20-45周岁，最大52岁，也有残疾人，初中文化水平为主。</a:t>
            </a:r>
            <a:endParaRPr lang="en-US" altLang="zh-CN" dirty="0">
              <a:latin typeface="Microsoft YaHei Light" panose="020B0503020204020204" pitchFamily="34" charset="-122"/>
              <a:ea typeface="Microsoft YaHei Light" panose="020B0503020204020204" pitchFamily="34" charset="-122"/>
            </a:endParaRPr>
          </a:p>
          <a:p>
            <a:pPr marL="0" indent="0" algn="just">
              <a:buFont typeface="Wingdings" panose="05000000000000000000" charset="0"/>
              <a:buNone/>
            </a:pPr>
            <a:r>
              <a:rPr lang="en-US" altLang="zh-CN" dirty="0">
                <a:latin typeface="Microsoft YaHei Light" panose="020B0503020204020204" pitchFamily="34" charset="-122"/>
                <a:ea typeface="Microsoft YaHei Light" panose="020B0503020204020204" pitchFamily="34" charset="-122"/>
              </a:rPr>
              <a:t>“The wig factory was set up in September 2020. All workers are women, mostly aged from 20 to 45, with the oldest at 52. There are also workers with disabilities; most have only finished studying in junior high school.</a:t>
            </a:r>
          </a:p>
          <a:p>
            <a:pPr marL="0" indent="0" algn="just">
              <a:buFont typeface="Wingdings" panose="05000000000000000000" charset="0"/>
              <a:buNone/>
            </a:pPr>
            <a:endParaRPr lang="en-US" altLang="zh-CN" dirty="0">
              <a:latin typeface="Microsoft YaHei Light" panose="020B0503020204020204" pitchFamily="34" charset="-122"/>
              <a:ea typeface="Microsoft YaHei Light" panose="020B0503020204020204" pitchFamily="34" charset="-122"/>
            </a:endParaRPr>
          </a:p>
          <a:p>
            <a:pPr marL="0" indent="0" algn="just">
              <a:buFont typeface="Wingdings" panose="05000000000000000000" charset="0"/>
              <a:buNone/>
            </a:pPr>
            <a:r>
              <a:rPr lang="zh-CN" dirty="0">
                <a:latin typeface="Microsoft YaHei Light" panose="020B0503020204020204" pitchFamily="34" charset="-122"/>
                <a:ea typeface="Microsoft YaHei Light" panose="020B0503020204020204" pitchFamily="34" charset="-122"/>
              </a:rPr>
              <a:t>工人每单15-30元，熟练后每小时平均可以赚到8-10元，一个月之后基本可以达到熟练的程度，并且可以带回家进行假发制作。</a:t>
            </a:r>
            <a:endParaRPr lang="en-US" altLang="zh-CN" dirty="0">
              <a:latin typeface="Microsoft YaHei Light" panose="020B0503020204020204" pitchFamily="34" charset="-122"/>
              <a:ea typeface="Microsoft YaHei Light" panose="020B0503020204020204" pitchFamily="34" charset="-122"/>
            </a:endParaRPr>
          </a:p>
          <a:p>
            <a:pPr marL="0" indent="0" algn="just">
              <a:buFont typeface="Wingdings" panose="05000000000000000000" charset="0"/>
              <a:buNone/>
            </a:pPr>
            <a:r>
              <a:rPr lang="en-US" altLang="zh-CN" dirty="0">
                <a:latin typeface="Microsoft YaHei Light" panose="020B0503020204020204" pitchFamily="34" charset="-122"/>
                <a:ea typeface="Microsoft YaHei Light" panose="020B0503020204020204" pitchFamily="34" charset="-122"/>
              </a:rPr>
              <a:t>They can earn 15 to 30 RMB for each wig. They can quickly master the skill in just one month, and by then, they can learn 8 to 10 RMB per hour on average. They are also allowed to make wigs at home.</a:t>
            </a:r>
            <a:endParaRPr lang="zh-CN" dirty="0">
              <a:latin typeface="Microsoft YaHei Light" panose="020B0503020204020204" pitchFamily="34" charset="-122"/>
              <a:ea typeface="Microsoft YaHei Light" panose="020B0503020204020204" pitchFamily="34" charset="-122"/>
            </a:endParaRPr>
          </a:p>
          <a:p>
            <a:pPr marL="0" indent="0" algn="just">
              <a:buFont typeface="Wingdings" panose="05000000000000000000" charset="0"/>
              <a:buNone/>
            </a:pPr>
            <a:endParaRPr lang="zh-CN" dirty="0">
              <a:latin typeface="Microsoft YaHei Light" panose="020B0503020204020204" pitchFamily="34" charset="-122"/>
              <a:ea typeface="Microsoft YaHei Light" panose="020B0503020204020204" pitchFamily="34" charset="-122"/>
            </a:endParaRPr>
          </a:p>
          <a:p>
            <a:pPr algn="just"/>
            <a:r>
              <a:rPr lang="zh-CN" altLang="en-US" dirty="0">
                <a:latin typeface="Microsoft YaHei Light" panose="020B0503020204020204" pitchFamily="34" charset="-122"/>
                <a:ea typeface="Microsoft YaHei Light" panose="020B0503020204020204" pitchFamily="34" charset="-122"/>
              </a:rPr>
              <a:t>政府提供场地，政府和</a:t>
            </a:r>
            <a:r>
              <a:rPr lang="zh-CN" altLang="zh-CN" dirty="0">
                <a:latin typeface="Microsoft YaHei Light" panose="020B0503020204020204" pitchFamily="34" charset="-122"/>
                <a:ea typeface="Microsoft YaHei Light" panose="020B0503020204020204" pitchFamily="34" charset="-122"/>
              </a:rPr>
              <a:t>阿里</a:t>
            </a:r>
            <a:r>
              <a:rPr lang="zh-CN" altLang="en-US" dirty="0">
                <a:latin typeface="Microsoft YaHei Light" panose="020B0503020204020204" pitchFamily="34" charset="-122"/>
                <a:ea typeface="Microsoft YaHei Light" panose="020B0503020204020204" pitchFamily="34" charset="-122"/>
              </a:rPr>
              <a:t>提供相关补贴，在基本工资基础上，前三个月另有工资的</a:t>
            </a:r>
            <a:r>
              <a:rPr lang="en-US" altLang="zh-CN" dirty="0">
                <a:latin typeface="Microsoft YaHei Light" panose="020B0503020204020204" pitchFamily="34" charset="-122"/>
                <a:ea typeface="Microsoft YaHei Light" panose="020B0503020204020204" pitchFamily="34" charset="-122"/>
              </a:rPr>
              <a:t>40%</a:t>
            </a:r>
            <a:r>
              <a:rPr lang="zh-CN" altLang="en-US" dirty="0">
                <a:latin typeface="Microsoft YaHei Light" panose="020B0503020204020204" pitchFamily="34" charset="-122"/>
                <a:ea typeface="Microsoft YaHei Light" panose="020B0503020204020204" pitchFamily="34" charset="-122"/>
              </a:rPr>
              <a:t>进行补助（上限不超过</a:t>
            </a:r>
            <a:r>
              <a:rPr lang="en-US" altLang="zh-CN" dirty="0">
                <a:latin typeface="Microsoft YaHei Light" panose="020B0503020204020204" pitchFamily="34" charset="-122"/>
                <a:ea typeface="Microsoft YaHei Light" panose="020B0503020204020204" pitchFamily="34" charset="-122"/>
              </a:rPr>
              <a:t>500</a:t>
            </a:r>
            <a:r>
              <a:rPr lang="zh-CN" altLang="en-US" dirty="0">
                <a:latin typeface="Microsoft YaHei Light" panose="020B0503020204020204" pitchFamily="34" charset="-122"/>
                <a:ea typeface="Microsoft YaHei Light" panose="020B0503020204020204" pitchFamily="34" charset="-122"/>
              </a:rPr>
              <a:t>），后九个月按照</a:t>
            </a:r>
            <a:r>
              <a:rPr lang="en-US" altLang="zh-CN" dirty="0">
                <a:latin typeface="Microsoft YaHei Light" panose="020B0503020204020204" pitchFamily="34" charset="-122"/>
                <a:ea typeface="Microsoft YaHei Light" panose="020B0503020204020204" pitchFamily="34" charset="-122"/>
              </a:rPr>
              <a:t>10%</a:t>
            </a:r>
            <a:r>
              <a:rPr lang="zh-CN" altLang="en-US" dirty="0">
                <a:latin typeface="Microsoft YaHei Light" panose="020B0503020204020204" pitchFamily="34" charset="-122"/>
                <a:ea typeface="Microsoft YaHei Light" panose="020B0503020204020204" pitchFamily="34" charset="-122"/>
              </a:rPr>
              <a:t>补助。</a:t>
            </a:r>
            <a:endParaRPr lang="en-US" altLang="zh-CN" dirty="0">
              <a:latin typeface="Microsoft YaHei Light" panose="020B0503020204020204" pitchFamily="34" charset="-122"/>
              <a:ea typeface="Microsoft YaHei Light" panose="020B0503020204020204" pitchFamily="34" charset="-122"/>
            </a:endParaRPr>
          </a:p>
          <a:p>
            <a:pPr algn="just"/>
            <a:r>
              <a:rPr lang="en-US" altLang="zh-CN" dirty="0">
                <a:latin typeface="Microsoft YaHei Light" panose="020B0503020204020204" pitchFamily="34" charset="-122"/>
                <a:ea typeface="Microsoft YaHei Light" panose="020B0503020204020204" pitchFamily="34" charset="-122"/>
              </a:rPr>
              <a:t>The local government provided a place for production. the local government and Alibaba provided the</a:t>
            </a:r>
            <a:r>
              <a:rPr lang="zh-CN" altLang="en-US" dirty="0">
                <a:latin typeface="Microsoft YaHei Light" panose="020B0503020204020204" pitchFamily="34" charset="-122"/>
                <a:ea typeface="Microsoft YaHei Light" panose="020B0503020204020204" pitchFamily="34" charset="-122"/>
              </a:rPr>
              <a:t> </a:t>
            </a:r>
            <a:r>
              <a:rPr lang="en" altLang="zh-CN" dirty="0">
                <a:latin typeface="Microsoft YaHei Light" panose="020B0503020204020204" pitchFamily="34" charset="-122"/>
                <a:ea typeface="Microsoft YaHei Light" panose="020B0503020204020204" pitchFamily="34" charset="-122"/>
              </a:rPr>
              <a:t>subsidy for</a:t>
            </a:r>
            <a:r>
              <a:rPr lang="zh-CN" altLang="en-US" dirty="0">
                <a:latin typeface="Microsoft YaHei Light" panose="020B0503020204020204" pitchFamily="34" charset="-122"/>
                <a:ea typeface="Microsoft YaHei Light" panose="020B0503020204020204" pitchFamily="34" charset="-122"/>
              </a:rPr>
              <a:t> </a:t>
            </a:r>
            <a:r>
              <a:rPr lang="en-US" altLang="zh-CN" dirty="0" err="1">
                <a:latin typeface="Microsoft YaHei Light" panose="020B0503020204020204" pitchFamily="34" charset="-122"/>
                <a:ea typeface="Microsoft YaHei Light" panose="020B0503020204020204" pitchFamily="34" charset="-122"/>
              </a:rPr>
              <a:t>workers.For</a:t>
            </a:r>
            <a:r>
              <a:rPr lang="en-US" altLang="zh-CN" dirty="0">
                <a:latin typeface="Microsoft YaHei Light" panose="020B0503020204020204" pitchFamily="34" charset="-122"/>
                <a:ea typeface="Microsoft YaHei Light" panose="020B0503020204020204" pitchFamily="34" charset="-122"/>
              </a:rPr>
              <a:t> the first three months, each worker can get a subsidy worth 40% of their salary (no more than 500 RMB), and then 10% for the following nine months. </a:t>
            </a:r>
          </a:p>
        </p:txBody>
      </p:sp>
    </p:spTree>
    <p:extLst>
      <p:ext uri="{BB962C8B-B14F-4D97-AF65-F5344CB8AC3E}">
        <p14:creationId xmlns:p14="http://schemas.microsoft.com/office/powerpoint/2010/main" val="38434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930996" y="502281"/>
            <a:ext cx="9493881" cy="338554"/>
          </a:xfrm>
          <a:prstGeom prst="rect">
            <a:avLst/>
          </a:prstGeom>
          <a:noFill/>
        </p:spPr>
        <p:txBody>
          <a:bodyPr wrap="square" rtlCol="0">
            <a:spAutoFit/>
          </a:bodyPr>
          <a:lstStyle>
            <a:defPPr>
              <a:defRPr lang="zh-CN"/>
            </a:defPPr>
            <a:lvl1pPr algn="r">
              <a:defRPr sz="1600" b="1">
                <a:solidFill>
                  <a:srgbClr val="C00000"/>
                </a:solidFill>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pPr algn="l"/>
            <a:r>
              <a:rPr lang="zh-CN" altLang="en-US" dirty="0">
                <a:sym typeface="+mn-ea"/>
              </a:rPr>
              <a:t>留</a:t>
            </a:r>
            <a:r>
              <a:rPr lang="zh-CN" altLang="en-US" dirty="0">
                <a:solidFill>
                  <a:schemeClr val="tx1"/>
                </a:solidFill>
                <a:sym typeface="+mn-ea"/>
              </a:rPr>
              <a:t>得住：提升就业</a:t>
            </a:r>
            <a:r>
              <a:rPr lang="zh-CN" altLang="en-US" dirty="0">
                <a:sym typeface="+mn-ea"/>
              </a:rPr>
              <a:t>质量   </a:t>
            </a:r>
            <a:r>
              <a:rPr lang="en-US" altLang="zh-CN" dirty="0"/>
              <a:t>Retain Talents: </a:t>
            </a:r>
            <a:r>
              <a:rPr lang="en-US" altLang="zh-CN" dirty="0">
                <a:solidFill>
                  <a:schemeClr val="tx1"/>
                </a:solidFill>
              </a:rPr>
              <a:t>Improve Job Quality</a:t>
            </a:r>
            <a:endParaRPr lang="zh-CN" altLang="en-US" dirty="0">
              <a:solidFill>
                <a:schemeClr val="tx1"/>
              </a:solidFill>
              <a:sym typeface="+mn-ea"/>
            </a:endParaRPr>
          </a:p>
        </p:txBody>
      </p:sp>
      <p:sp>
        <p:nvSpPr>
          <p:cNvPr id="4" name="文本框 3"/>
          <p:cNvSpPr txBox="1"/>
          <p:nvPr/>
        </p:nvSpPr>
        <p:spPr>
          <a:xfrm>
            <a:off x="978060" y="916034"/>
            <a:ext cx="10235871" cy="707886"/>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altLang="zh-CN" dirty="0">
                <a:sym typeface="+mn-ea"/>
              </a:rPr>
              <a:t>1. </a:t>
            </a:r>
            <a:r>
              <a:rPr lang="zh-CN" altLang="en-US" dirty="0">
                <a:sym typeface="+mn-ea"/>
              </a:rPr>
              <a:t>增加劳动者收入，改善就业环境</a:t>
            </a:r>
            <a:endParaRPr lang="en-US" altLang="zh-CN" dirty="0">
              <a:sym typeface="+mn-ea"/>
            </a:endParaRPr>
          </a:p>
          <a:p>
            <a:r>
              <a:rPr lang="en-US" altLang="zh-CN" dirty="0">
                <a:sym typeface="+mn-ea"/>
              </a:rPr>
              <a:t>Increase incomes and improve working environment</a:t>
            </a:r>
            <a:endParaRPr lang="zh-CN" altLang="en-US" dirty="0">
              <a:sym typeface="+mn-ea"/>
            </a:endParaRPr>
          </a:p>
        </p:txBody>
      </p:sp>
      <p:sp>
        <p:nvSpPr>
          <p:cNvPr id="6" name="文本框 5"/>
          <p:cNvSpPr txBox="1"/>
          <p:nvPr/>
        </p:nvSpPr>
        <p:spPr>
          <a:xfrm>
            <a:off x="930996" y="1796719"/>
            <a:ext cx="10131218" cy="1200329"/>
          </a:xfrm>
          <a:prstGeom prst="rect">
            <a:avLst/>
          </a:prstGeom>
          <a:noFill/>
        </p:spPr>
        <p:txBody>
          <a:bodyPr wrap="square" rtlCol="0">
            <a:spAutoFit/>
          </a:bodyPr>
          <a:lstStyle>
            <a:defPPr>
              <a:defRPr lang="zh-CN"/>
            </a:defPPr>
            <a:lvl1pPr indent="0">
              <a:buFont typeface="Wingdings" panose="05000000000000000000" charset="0"/>
              <a:buNone/>
              <a:defRPr sz="20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sz="1800" dirty="0"/>
              <a:t>“阿里客服县”项目为当地提供了具有竞争力收入的就业岗位，入职后的平均工资为</a:t>
            </a:r>
            <a:r>
              <a:rPr lang="en-US" altLang="zh-CN" sz="1800" dirty="0"/>
              <a:t>5000 </a:t>
            </a:r>
            <a:r>
              <a:rPr lang="zh-CN" altLang="en-US" sz="1800" dirty="0"/>
              <a:t>元，远高于县域其他工作的收入水平。</a:t>
            </a:r>
            <a:endParaRPr lang="en-US" altLang="zh-CN" sz="1800" dirty="0"/>
          </a:p>
          <a:p>
            <a:r>
              <a:rPr lang="en-US" altLang="zh-CN" sz="1800" dirty="0"/>
              <a:t>Our customer service project has created jobs in counties, with the average salary reaching 5,000 RMB, much higher than that of other jobs there.</a:t>
            </a:r>
            <a:endParaRPr lang="zh-CN" altLang="en-US" sz="1800" dirty="0"/>
          </a:p>
        </p:txBody>
      </p:sp>
      <p:sp>
        <p:nvSpPr>
          <p:cNvPr id="5" name="文本框 4"/>
          <p:cNvSpPr txBox="1"/>
          <p:nvPr/>
        </p:nvSpPr>
        <p:spPr>
          <a:xfrm>
            <a:off x="930996" y="3120158"/>
            <a:ext cx="10330001" cy="1231106"/>
          </a:xfrm>
          <a:prstGeom prst="rect">
            <a:avLst/>
          </a:prstGeom>
          <a:noFill/>
        </p:spPr>
        <p:txBody>
          <a:bodyPr wrap="square" rtlCol="0">
            <a:spAutoFit/>
          </a:bodyPr>
          <a:lstStyle>
            <a:defPPr>
              <a:defRPr lang="zh-CN"/>
            </a:defPPr>
            <a:lvl1pPr indent="0">
              <a:buFont typeface="Wingdings" panose="05000000000000000000" charset="0"/>
              <a:buNone/>
              <a:defRPr sz="20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sz="1800" dirty="0"/>
              <a:t>就业岗位具有良好的发展前景，最高收入可达到</a:t>
            </a:r>
            <a:r>
              <a:rPr lang="en-US" altLang="zh-CN" sz="1800" dirty="0"/>
              <a:t>15000 </a:t>
            </a:r>
            <a:r>
              <a:rPr lang="zh-CN" altLang="en-US" sz="1800" dirty="0"/>
              <a:t>元，还有去客服中心总部锻炼的机会</a:t>
            </a:r>
            <a:endParaRPr lang="en-US" altLang="zh-CN" sz="1800" dirty="0"/>
          </a:p>
          <a:p>
            <a:r>
              <a:rPr lang="en-US" altLang="zh-CN" sz="1800" dirty="0"/>
              <a:t>The positions have sound promotion potential, with the highest income reaching 15,000 RMB. Workers also have the opportunity to work in the customer service headquarter.</a:t>
            </a:r>
          </a:p>
          <a:p>
            <a:endParaRPr lang="zh-CN" altLang="en-US" sz="1800" dirty="0"/>
          </a:p>
        </p:txBody>
      </p:sp>
      <p:sp>
        <p:nvSpPr>
          <p:cNvPr id="10" name="文本框 9"/>
          <p:cNvSpPr txBox="1"/>
          <p:nvPr/>
        </p:nvSpPr>
        <p:spPr>
          <a:xfrm>
            <a:off x="930996" y="4123253"/>
            <a:ext cx="10608297" cy="923330"/>
          </a:xfrm>
          <a:prstGeom prst="rect">
            <a:avLst/>
          </a:prstGeom>
          <a:noFill/>
        </p:spPr>
        <p:txBody>
          <a:bodyPr wrap="square" rtlCol="0">
            <a:spAutoFit/>
          </a:bodyPr>
          <a:lstStyle>
            <a:defPPr>
              <a:defRPr lang="zh-CN"/>
            </a:defPPr>
            <a:lvl1pPr indent="0">
              <a:buFont typeface="Wingdings" panose="05000000000000000000" charset="0"/>
              <a:buNone/>
              <a:defRPr sz="20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zh-CN" altLang="en-US" sz="1800" dirty="0"/>
              <a:t>数字化就业项目为员工提供了轻松愉快的工作氛围，符合年轻人的需求</a:t>
            </a:r>
            <a:endParaRPr lang="en-US" altLang="zh-CN" sz="1800" dirty="0"/>
          </a:p>
          <a:p>
            <a:r>
              <a:rPr lang="en-US" altLang="zh-CN" sz="1800" dirty="0"/>
              <a:t>Our project has offered employees a pleasant and comfortable working environment that young people like.</a:t>
            </a:r>
          </a:p>
        </p:txBody>
      </p:sp>
      <p:sp>
        <p:nvSpPr>
          <p:cNvPr id="2" name="矩形 1">
            <a:extLst>
              <a:ext uri="{FF2B5EF4-FFF2-40B4-BE49-F238E27FC236}">
                <a16:creationId xmlns:a16="http://schemas.microsoft.com/office/drawing/2014/main" id="{F5BD221D-B2FC-B3FD-36F2-D69BBB4F638D}"/>
              </a:ext>
            </a:extLst>
          </p:cNvPr>
          <p:cNvSpPr/>
          <p:nvPr/>
        </p:nvSpPr>
        <p:spPr>
          <a:xfrm>
            <a:off x="930996" y="5291059"/>
            <a:ext cx="10608297" cy="738664"/>
          </a:xfrm>
          <a:prstGeom prst="rect">
            <a:avLst/>
          </a:prstGeom>
        </p:spPr>
        <p:txBody>
          <a:bodyPr wrap="square">
            <a:spAutoFit/>
          </a:bodyPr>
          <a:lstStyle/>
          <a:p>
            <a:r>
              <a:rPr lang="zh-CN" altLang="en-US" sz="1400" dirty="0">
                <a:latin typeface="KaiTi" panose="02010609060101010101" pitchFamily="49" charset="-122"/>
                <a:ea typeface="KaiTi" panose="02010609060101010101" pitchFamily="49" charset="-122"/>
              </a:rPr>
              <a:t>阿里客服县员工王某：“客服县</a:t>
            </a:r>
            <a:r>
              <a:rPr lang="zh-CN" altLang="en-US" sz="1400" dirty="0">
                <a:solidFill>
                  <a:srgbClr val="C00000"/>
                </a:solidFill>
                <a:latin typeface="KaiTi" panose="02010609060101010101" pitchFamily="49" charset="-122"/>
                <a:ea typeface="KaiTi" panose="02010609060101010101" pitchFamily="49" charset="-122"/>
              </a:rPr>
              <a:t>工作环境和大城市比较相似，工作环境轻松，可以放音乐，吃零食。”</a:t>
            </a:r>
            <a:endParaRPr lang="en-US" altLang="zh-CN" sz="1400" dirty="0">
              <a:solidFill>
                <a:srgbClr val="C00000"/>
              </a:solidFill>
              <a:latin typeface="KaiTi" panose="02010609060101010101" pitchFamily="49" charset="-122"/>
              <a:ea typeface="KaiTi" panose="02010609060101010101" pitchFamily="49" charset="-122"/>
            </a:endParaRPr>
          </a:p>
          <a:p>
            <a:r>
              <a:rPr lang="en-US" altLang="zh-CN" sz="1400" dirty="0">
                <a:latin typeface="KaiTi" panose="02010609060101010101" pitchFamily="49" charset="-122"/>
                <a:ea typeface="KaiTi" panose="02010609060101010101" pitchFamily="49" charset="-122"/>
              </a:rPr>
              <a:t>Mr. Wang, who works in the county-level customer service center said, </a:t>
            </a:r>
            <a:r>
              <a:rPr lang="en-US" altLang="zh-CN" sz="1400" dirty="0">
                <a:solidFill>
                  <a:srgbClr val="C00000"/>
                </a:solidFill>
                <a:latin typeface="KaiTi" panose="02010609060101010101" pitchFamily="49" charset="-122"/>
                <a:ea typeface="KaiTi" panose="02010609060101010101" pitchFamily="49" charset="-122"/>
              </a:rPr>
              <a:t>“The working environment here is just like that in big cities. Very pleasant. We can play music and have snacks.”</a:t>
            </a:r>
            <a:endParaRPr lang="zh-CN" altLang="en-US" sz="1400" dirty="0">
              <a:solidFill>
                <a:srgbClr val="C00000"/>
              </a:solidFill>
              <a:latin typeface="KaiTi" panose="02010609060101010101" pitchFamily="49" charset="-122"/>
              <a:ea typeface="KaiTi" panose="02010609060101010101"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9099" y="898798"/>
            <a:ext cx="9202391" cy="707886"/>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en-US" altLang="zh-CN" dirty="0">
                <a:sym typeface="+mn-ea"/>
              </a:rPr>
              <a:t>2.</a:t>
            </a:r>
            <a:r>
              <a:rPr lang="zh-CN" altLang="en-US" dirty="0">
                <a:sym typeface="+mn-ea"/>
              </a:rPr>
              <a:t>完善社会保障，增强职业稳定性</a:t>
            </a:r>
            <a:endParaRPr lang="en-US" altLang="zh-CN" dirty="0">
              <a:sym typeface="+mn-ea"/>
            </a:endParaRPr>
          </a:p>
          <a:p>
            <a:r>
              <a:rPr lang="en-US" altLang="zh-CN" dirty="0">
                <a:sym typeface="+mn-ea"/>
              </a:rPr>
              <a:t>Improve social security and make jobs more stable</a:t>
            </a:r>
            <a:endParaRPr lang="zh-CN" altLang="en-US" dirty="0">
              <a:sym typeface="+mn-ea"/>
            </a:endParaRPr>
          </a:p>
        </p:txBody>
      </p:sp>
      <p:sp>
        <p:nvSpPr>
          <p:cNvPr id="6" name="文本框 5"/>
          <p:cNvSpPr txBox="1"/>
          <p:nvPr/>
        </p:nvSpPr>
        <p:spPr>
          <a:xfrm>
            <a:off x="1991747" y="5857530"/>
            <a:ext cx="8208499" cy="584775"/>
          </a:xfrm>
          <a:prstGeom prst="rect">
            <a:avLst/>
          </a:prstGeom>
        </p:spPr>
        <p:txBody>
          <a:bodyPr wrap="square">
            <a:spAutoFit/>
          </a:bodyPr>
          <a:lstStyle>
            <a:defPPr>
              <a:defRPr lang="zh-CN"/>
            </a:defPPr>
            <a:lvl1pPr>
              <a:lnSpc>
                <a:spcPct val="150000"/>
              </a:lnSpc>
              <a:defRPr>
                <a:latin typeface="KaiTi" panose="02010609060101010101" pitchFamily="49" charset="-122"/>
                <a:ea typeface="KaiTi" panose="02010609060101010101" pitchFamily="49" charset="-122"/>
              </a:defRPr>
            </a:lvl1pPr>
          </a:lstStyle>
          <a:p>
            <a:pPr algn="ctr">
              <a:lnSpc>
                <a:spcPct val="100000"/>
              </a:lnSpc>
            </a:pPr>
            <a:r>
              <a:rPr lang="zh-CN" altLang="en-US" sz="1600" dirty="0"/>
              <a:t>数字客服与其他工作五险一金覆盖率比较</a:t>
            </a:r>
            <a:endParaRPr lang="en-US" altLang="zh-CN" sz="1600" dirty="0"/>
          </a:p>
          <a:p>
            <a:pPr algn="ctr">
              <a:lnSpc>
                <a:spcPct val="100000"/>
              </a:lnSpc>
            </a:pPr>
            <a:r>
              <a:rPr lang="en-US" altLang="zh-CN" sz="1600" dirty="0"/>
              <a:t>The Coverage of the “Five Insurances and One Fund”</a:t>
            </a:r>
            <a:endParaRPr lang="zh-CN" altLang="en-US" sz="1600" dirty="0"/>
          </a:p>
        </p:txBody>
      </p:sp>
      <p:pic>
        <p:nvPicPr>
          <p:cNvPr id="9" name="图片 8" descr="图11"/>
          <p:cNvPicPr>
            <a:picLocks noChangeAspect="1"/>
          </p:cNvPicPr>
          <p:nvPr/>
        </p:nvPicPr>
        <p:blipFill>
          <a:blip r:embed="rId3"/>
          <a:stretch>
            <a:fillRect/>
          </a:stretch>
        </p:blipFill>
        <p:spPr>
          <a:xfrm>
            <a:off x="3533803" y="2659979"/>
            <a:ext cx="5124385" cy="3197551"/>
          </a:xfrm>
          <a:prstGeom prst="rect">
            <a:avLst/>
          </a:prstGeom>
        </p:spPr>
      </p:pic>
      <p:sp>
        <p:nvSpPr>
          <p:cNvPr id="5" name="文本框 4">
            <a:extLst>
              <a:ext uri="{FF2B5EF4-FFF2-40B4-BE49-F238E27FC236}">
                <a16:creationId xmlns:a16="http://schemas.microsoft.com/office/drawing/2014/main" id="{B64A1236-7FE7-2931-EBCA-3693A5871839}"/>
              </a:ext>
            </a:extLst>
          </p:cNvPr>
          <p:cNvSpPr txBox="1"/>
          <p:nvPr/>
        </p:nvSpPr>
        <p:spPr>
          <a:xfrm>
            <a:off x="1230176" y="499511"/>
            <a:ext cx="9731638" cy="338554"/>
          </a:xfrm>
          <a:prstGeom prst="rect">
            <a:avLst/>
          </a:prstGeom>
          <a:noFill/>
        </p:spPr>
        <p:txBody>
          <a:bodyPr wrap="square" rtlCol="0">
            <a:spAutoFit/>
          </a:bodyPr>
          <a:lstStyle>
            <a:defPPr>
              <a:defRPr lang="zh-CN"/>
            </a:defPPr>
            <a:lvl1pPr algn="r">
              <a:defRPr sz="1600" b="1">
                <a:solidFill>
                  <a:srgbClr val="C00000"/>
                </a:solidFill>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pPr algn="l"/>
            <a:r>
              <a:rPr lang="zh-CN" altLang="en-US" dirty="0">
                <a:sym typeface="+mn-ea"/>
              </a:rPr>
              <a:t>留</a:t>
            </a:r>
            <a:r>
              <a:rPr lang="zh-CN" altLang="en-US" dirty="0">
                <a:solidFill>
                  <a:schemeClr val="tx1"/>
                </a:solidFill>
                <a:sym typeface="+mn-ea"/>
              </a:rPr>
              <a:t>得住：提升就业质量  </a:t>
            </a:r>
            <a:r>
              <a:rPr lang="en-US" altLang="zh-CN" dirty="0"/>
              <a:t>Retain Talents</a:t>
            </a:r>
            <a:r>
              <a:rPr lang="en-US" altLang="zh-CN" dirty="0">
                <a:solidFill>
                  <a:schemeClr val="tx1"/>
                </a:solidFill>
              </a:rPr>
              <a:t>: Improve Job Quality</a:t>
            </a:r>
            <a:endParaRPr lang="zh-CN" altLang="en-US" dirty="0">
              <a:solidFill>
                <a:schemeClr val="tx1"/>
              </a:solidFill>
              <a:sym typeface="+mn-ea"/>
            </a:endParaRPr>
          </a:p>
        </p:txBody>
      </p:sp>
      <p:sp>
        <p:nvSpPr>
          <p:cNvPr id="2" name="文本框 1">
            <a:extLst>
              <a:ext uri="{FF2B5EF4-FFF2-40B4-BE49-F238E27FC236}">
                <a16:creationId xmlns:a16="http://schemas.microsoft.com/office/drawing/2014/main" id="{CDE93421-36E5-914F-B605-E3ECB3176829}"/>
              </a:ext>
            </a:extLst>
          </p:cNvPr>
          <p:cNvSpPr txBox="1"/>
          <p:nvPr/>
        </p:nvSpPr>
        <p:spPr>
          <a:xfrm>
            <a:off x="1249246" y="1675916"/>
            <a:ext cx="9232244" cy="923330"/>
          </a:xfrm>
          <a:prstGeom prst="rect">
            <a:avLst/>
          </a:prstGeom>
          <a:noFill/>
        </p:spPr>
        <p:txBody>
          <a:bodyPr wrap="square" rtlCol="0">
            <a:spAutoFit/>
          </a:bodyPr>
          <a:lstStyle>
            <a:defPPr>
              <a:defRPr lang="zh-CN"/>
            </a:defPPr>
            <a:lvl1pPr indent="0">
              <a:buFont typeface="Wingdings" panose="05000000000000000000" charset="0"/>
              <a:buNone/>
              <a:defRPr sz="20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pPr algn="just"/>
            <a:r>
              <a:rPr lang="zh-CN" altLang="en-US" sz="1800" dirty="0"/>
              <a:t>客服县的员工的五险一金缴纳比例高达</a:t>
            </a:r>
            <a:r>
              <a:rPr lang="en-US" altLang="zh-CN" sz="1800" dirty="0"/>
              <a:t>97.4%</a:t>
            </a:r>
          </a:p>
          <a:p>
            <a:pPr algn="just"/>
            <a:r>
              <a:rPr lang="en-US" altLang="zh-CN" sz="1800" dirty="0"/>
              <a:t>97.4% of workers in our customer service project have been covered by the “five insurances and one fund”.</a:t>
            </a:r>
            <a:endParaRPr lang="zh-CN" altLang="en-US" sz="1800" dirty="0"/>
          </a:p>
        </p:txBody>
      </p:sp>
      <p:sp>
        <p:nvSpPr>
          <p:cNvPr id="4" name="文本框 3">
            <a:extLst>
              <a:ext uri="{FF2B5EF4-FFF2-40B4-BE49-F238E27FC236}">
                <a16:creationId xmlns:a16="http://schemas.microsoft.com/office/drawing/2014/main" id="{6734D501-2078-DD82-6A19-6C650B1F242F}"/>
              </a:ext>
            </a:extLst>
          </p:cNvPr>
          <p:cNvSpPr txBox="1"/>
          <p:nvPr/>
        </p:nvSpPr>
        <p:spPr>
          <a:xfrm>
            <a:off x="4586068" y="5257330"/>
            <a:ext cx="1294227" cy="646331"/>
          </a:xfrm>
          <a:prstGeom prst="rect">
            <a:avLst/>
          </a:prstGeom>
          <a:noFill/>
        </p:spPr>
        <p:txBody>
          <a:bodyPr wrap="square" rtlCol="0">
            <a:spAutoFit/>
          </a:bodyPr>
          <a:lstStyle/>
          <a:p>
            <a:pPr algn="ctr"/>
            <a:r>
              <a:rPr lang="en-US" altLang="zh-CN" dirty="0"/>
              <a:t>Other local jobs</a:t>
            </a:r>
            <a:endParaRPr lang="zh-CN" altLang="en-US" dirty="0"/>
          </a:p>
        </p:txBody>
      </p:sp>
      <p:sp>
        <p:nvSpPr>
          <p:cNvPr id="8" name="文本框 7">
            <a:extLst>
              <a:ext uri="{FF2B5EF4-FFF2-40B4-BE49-F238E27FC236}">
                <a16:creationId xmlns:a16="http://schemas.microsoft.com/office/drawing/2014/main" id="{8DEE864B-6931-A3B1-0E59-33DB0CF73EF0}"/>
              </a:ext>
            </a:extLst>
          </p:cNvPr>
          <p:cNvSpPr txBox="1"/>
          <p:nvPr/>
        </p:nvSpPr>
        <p:spPr>
          <a:xfrm>
            <a:off x="5702475" y="5188098"/>
            <a:ext cx="1668995" cy="369332"/>
          </a:xfrm>
          <a:prstGeom prst="rect">
            <a:avLst/>
          </a:prstGeom>
          <a:noFill/>
        </p:spPr>
        <p:txBody>
          <a:bodyPr wrap="square" rtlCol="0">
            <a:spAutoFit/>
          </a:bodyPr>
          <a:lstStyle/>
          <a:p>
            <a:pPr algn="ctr"/>
            <a:r>
              <a:rPr lang="en-US" altLang="zh-CN" dirty="0"/>
              <a:t>Jobs elsewhere</a:t>
            </a:r>
            <a:endParaRPr lang="zh-CN" altLang="en-US" dirty="0"/>
          </a:p>
        </p:txBody>
      </p:sp>
      <p:sp>
        <p:nvSpPr>
          <p:cNvPr id="10" name="文本框 9">
            <a:extLst>
              <a:ext uri="{FF2B5EF4-FFF2-40B4-BE49-F238E27FC236}">
                <a16:creationId xmlns:a16="http://schemas.microsoft.com/office/drawing/2014/main" id="{02CD01E4-C406-D0A3-AE04-15598633A214}"/>
              </a:ext>
            </a:extLst>
          </p:cNvPr>
          <p:cNvSpPr txBox="1"/>
          <p:nvPr/>
        </p:nvSpPr>
        <p:spPr>
          <a:xfrm>
            <a:off x="7180334" y="5216851"/>
            <a:ext cx="1307544" cy="646331"/>
          </a:xfrm>
          <a:prstGeom prst="rect">
            <a:avLst/>
          </a:prstGeom>
          <a:noFill/>
        </p:spPr>
        <p:txBody>
          <a:bodyPr wrap="square" rtlCol="0">
            <a:spAutoFit/>
          </a:bodyPr>
          <a:lstStyle/>
          <a:p>
            <a:pPr algn="ctr"/>
            <a:r>
              <a:rPr lang="en-US" altLang="zh-CN" dirty="0"/>
              <a:t>Jobs in our project</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42637" y="833061"/>
            <a:ext cx="10631834" cy="646331"/>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zh-CN" altLang="en-US" sz="1800" dirty="0"/>
              <a:t>以电商培训提升本地人才的数字化素养</a:t>
            </a:r>
            <a:endParaRPr lang="en-US" altLang="zh-CN" sz="1800" dirty="0"/>
          </a:p>
          <a:p>
            <a:r>
              <a:rPr lang="en-US" altLang="zh-CN" sz="1800" dirty="0"/>
              <a:t>Enhance local talents’ digital literacy through e-commerce training</a:t>
            </a:r>
            <a:endParaRPr lang="zh-CN" altLang="en-US" sz="1800" dirty="0"/>
          </a:p>
        </p:txBody>
      </p:sp>
      <p:sp>
        <p:nvSpPr>
          <p:cNvPr id="6" name="文本框 5"/>
          <p:cNvSpPr txBox="1"/>
          <p:nvPr/>
        </p:nvSpPr>
        <p:spPr>
          <a:xfrm>
            <a:off x="645459" y="2745595"/>
            <a:ext cx="10559457" cy="646331"/>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zh-CN" altLang="en-US" sz="1800" dirty="0"/>
              <a:t>提升职业教育质量，培养青年数字化技能</a:t>
            </a:r>
            <a:endParaRPr lang="en-US" altLang="zh-CN" sz="1800" dirty="0"/>
          </a:p>
          <a:p>
            <a:r>
              <a:rPr lang="en-US" altLang="zh-CN" sz="1800" dirty="0"/>
              <a:t>Raise the quality of vocational education to help youths acquire digital skills</a:t>
            </a:r>
          </a:p>
        </p:txBody>
      </p:sp>
      <p:sp>
        <p:nvSpPr>
          <p:cNvPr id="7" name="文本框 6"/>
          <p:cNvSpPr txBox="1"/>
          <p:nvPr/>
        </p:nvSpPr>
        <p:spPr>
          <a:xfrm>
            <a:off x="632814" y="4692127"/>
            <a:ext cx="10559456" cy="646331"/>
          </a:xfrm>
          <a:prstGeom prst="rect">
            <a:avLst/>
          </a:prstGeom>
          <a:solidFill>
            <a:schemeClr val="accent2"/>
          </a:solidFill>
        </p:spPr>
        <p:txBody>
          <a:bodyPr wrap="square" rtlCol="0" anchor="t">
            <a:spAutoFit/>
          </a:bodyPr>
          <a:lstStyle>
            <a:defPPr>
              <a:defRPr lang="zh-CN"/>
            </a:defPPr>
            <a:lvl1pPr indent="0">
              <a:buFont typeface="Arial" panose="020B0604020202090204" pitchFamily="34" charset="0"/>
              <a:buNone/>
              <a:defRPr sz="2000">
                <a:solidFill>
                  <a:schemeClr val="bg1"/>
                </a:solidFill>
                <a:latin typeface="Microsoft YaHei Light" panose="020B0503020204020204" pitchFamily="34" charset="-122"/>
                <a:ea typeface="Microsoft YaHei Light" panose="020B0503020204020204" pitchFamily="34" charset="-122"/>
              </a:defRPr>
            </a:lvl1pPr>
          </a:lstStyle>
          <a:p>
            <a:r>
              <a:rPr lang="zh-CN" altLang="en-US" sz="1800" dirty="0"/>
              <a:t>提升办学水平，优化中小学生的成长环境</a:t>
            </a:r>
            <a:endParaRPr lang="en-US" altLang="zh-CN" sz="1800" dirty="0"/>
          </a:p>
          <a:p>
            <a:r>
              <a:rPr lang="en-US" altLang="zh-CN" sz="1800" dirty="0"/>
              <a:t>Optimize school operation to build a better environment for children</a:t>
            </a:r>
            <a:endParaRPr lang="zh-CN" altLang="en-US" sz="1800" dirty="0"/>
          </a:p>
        </p:txBody>
      </p:sp>
      <p:sp>
        <p:nvSpPr>
          <p:cNvPr id="8" name="文本框 7"/>
          <p:cNvSpPr txBox="1"/>
          <p:nvPr/>
        </p:nvSpPr>
        <p:spPr>
          <a:xfrm>
            <a:off x="615911" y="1537875"/>
            <a:ext cx="10618552" cy="1077218"/>
          </a:xfrm>
          <a:prstGeom prst="rect">
            <a:avLst/>
          </a:prstGeom>
          <a:noFill/>
        </p:spPr>
        <p:txBody>
          <a:bodyPr wrap="square" rtlCol="0">
            <a:spAutoFit/>
          </a:bodyPr>
          <a:lstStyle>
            <a:defPPr>
              <a:defRPr lang="zh-CN"/>
            </a:defPPr>
            <a:lvl1pPr indent="0">
              <a:buFont typeface="Wingdings" panose="05000000000000000000" charset="0"/>
              <a:buNone/>
              <a:defRPr sz="20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en-US" altLang="zh-CN" sz="1600" dirty="0">
                <a:sym typeface="+mn-ea"/>
              </a:rPr>
              <a:t>1. </a:t>
            </a:r>
            <a:r>
              <a:rPr lang="zh-CN" altLang="en-US" sz="1600" dirty="0">
                <a:sym typeface="+mn-ea"/>
              </a:rPr>
              <a:t>培养电商直播、客服和物流等实践人才，提升本地居民的数字化素养</a:t>
            </a:r>
            <a:endParaRPr lang="en-US" altLang="zh-CN" sz="1600" dirty="0">
              <a:sym typeface="+mn-ea"/>
            </a:endParaRPr>
          </a:p>
          <a:p>
            <a:r>
              <a:rPr lang="en-US" altLang="zh-CN" sz="1600" dirty="0"/>
              <a:t>Cultivate talents of live-streaming, customer service, and logistics and improve the digital literacy of local residents.</a:t>
            </a:r>
            <a:endParaRPr lang="zh-CN" altLang="en-US" sz="1600" dirty="0"/>
          </a:p>
          <a:p>
            <a:r>
              <a:rPr lang="en-US" altLang="zh-CN" sz="1600" dirty="0">
                <a:sym typeface="+mn-ea"/>
              </a:rPr>
              <a:t>2.</a:t>
            </a:r>
            <a:r>
              <a:rPr lang="zh-CN" altLang="en-US" sz="1600" dirty="0">
                <a:sym typeface="+mn-ea"/>
              </a:rPr>
              <a:t>通过课堂教学，现场教学， </a:t>
            </a:r>
            <a:r>
              <a:rPr lang="en-US" altLang="zh-CN" sz="1600" dirty="0" err="1">
                <a:sym typeface="+mn-ea"/>
              </a:rPr>
              <a:t>培养当地的新型职业农民，提高劳动者素质</a:t>
            </a:r>
            <a:endParaRPr lang="en-US" altLang="zh-CN" sz="1600" dirty="0">
              <a:sym typeface="+mn-ea"/>
            </a:endParaRPr>
          </a:p>
          <a:p>
            <a:r>
              <a:rPr lang="en-US" altLang="zh-CN" sz="1600" dirty="0">
                <a:sym typeface="+mn-ea"/>
              </a:rPr>
              <a:t>Cultivate new local professional farmers and enhance the quality of labor.</a:t>
            </a:r>
          </a:p>
        </p:txBody>
      </p:sp>
      <p:sp>
        <p:nvSpPr>
          <p:cNvPr id="9" name="文本框 8"/>
          <p:cNvSpPr txBox="1"/>
          <p:nvPr/>
        </p:nvSpPr>
        <p:spPr>
          <a:xfrm>
            <a:off x="632812" y="3441669"/>
            <a:ext cx="11093023" cy="1077218"/>
          </a:xfrm>
          <a:prstGeom prst="rect">
            <a:avLst/>
          </a:prstGeom>
          <a:noFill/>
        </p:spPr>
        <p:txBody>
          <a:bodyPr wrap="square" rtlCol="0">
            <a:spAutoFit/>
          </a:bodyPr>
          <a:lstStyle>
            <a:defPPr>
              <a:defRPr lang="zh-CN"/>
            </a:defPPr>
            <a:lvl1pPr indent="0">
              <a:buFont typeface="Wingdings" panose="05000000000000000000" charset="0"/>
              <a:buNone/>
              <a:defRPr sz="20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en-US" altLang="zh-CN" sz="1600" dirty="0">
                <a:sym typeface="+mn-ea"/>
              </a:rPr>
              <a:t>1. </a:t>
            </a:r>
            <a:r>
              <a:rPr lang="en-US" altLang="zh-CN" sz="1600" dirty="0" err="1">
                <a:sym typeface="+mn-ea"/>
              </a:rPr>
              <a:t>开设适应时代发展需求和年轻劳动力青睐的新兴专业</a:t>
            </a:r>
            <a:endParaRPr lang="en-US" altLang="zh-CN" sz="1600" dirty="0">
              <a:sym typeface="+mn-ea"/>
            </a:endParaRPr>
          </a:p>
          <a:p>
            <a:r>
              <a:rPr lang="en-US" altLang="zh-CN" sz="1600" dirty="0"/>
              <a:t>Launch new programs that respond to the calls of the times and young people.</a:t>
            </a:r>
          </a:p>
          <a:p>
            <a:r>
              <a:rPr lang="en-US" altLang="zh-CN" sz="1600" dirty="0">
                <a:sym typeface="+mn-ea"/>
              </a:rPr>
              <a:t>2. </a:t>
            </a:r>
            <a:r>
              <a:rPr lang="en-US" altLang="zh-CN" sz="1600" dirty="0" err="1">
                <a:sym typeface="+mn-ea"/>
              </a:rPr>
              <a:t>校企合作的方式，为企业定向输送高素质人才</a:t>
            </a:r>
            <a:endParaRPr lang="en-US" altLang="zh-CN" sz="1600" dirty="0">
              <a:sym typeface="+mn-ea"/>
            </a:endParaRPr>
          </a:p>
          <a:p>
            <a:r>
              <a:rPr lang="en-US" altLang="zh-CN" sz="1600" dirty="0"/>
              <a:t>Prepare high-quality talents for enterprises through school-business partnership.</a:t>
            </a:r>
          </a:p>
        </p:txBody>
      </p:sp>
      <p:sp>
        <p:nvSpPr>
          <p:cNvPr id="11" name="文本框 10"/>
          <p:cNvSpPr txBox="1"/>
          <p:nvPr/>
        </p:nvSpPr>
        <p:spPr>
          <a:xfrm>
            <a:off x="644825" y="5400013"/>
            <a:ext cx="11228927" cy="584775"/>
          </a:xfrm>
          <a:prstGeom prst="rect">
            <a:avLst/>
          </a:prstGeom>
          <a:noFill/>
        </p:spPr>
        <p:txBody>
          <a:bodyPr wrap="square" rtlCol="0">
            <a:spAutoFit/>
          </a:bodyPr>
          <a:lstStyle>
            <a:defPPr>
              <a:defRPr lang="zh-CN"/>
            </a:defPPr>
            <a:lvl1pPr indent="0">
              <a:buFont typeface="Wingdings" panose="05000000000000000000" charset="0"/>
              <a:buNone/>
              <a:defRPr sz="2000">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r>
              <a:rPr lang="en-US" altLang="zh-CN" sz="1600" dirty="0">
                <a:sym typeface="+mn-ea"/>
              </a:rPr>
              <a:t>1. </a:t>
            </a:r>
            <a:r>
              <a:rPr lang="en-US" altLang="zh-CN" sz="1600" dirty="0" err="1">
                <a:sym typeface="+mn-ea"/>
              </a:rPr>
              <a:t>与县域政府协同合作，对小学校园进行整体性改造、优化当地学子的教育环境</a:t>
            </a:r>
            <a:endParaRPr lang="en-US" altLang="zh-CN" sz="1600" dirty="0">
              <a:sym typeface="+mn-ea"/>
            </a:endParaRPr>
          </a:p>
          <a:p>
            <a:r>
              <a:rPr lang="en-US" altLang="zh-CN" sz="1600" dirty="0"/>
              <a:t>Work with county governments to optimize elementary schools for a better educational environment.</a:t>
            </a:r>
          </a:p>
        </p:txBody>
      </p:sp>
      <p:sp>
        <p:nvSpPr>
          <p:cNvPr id="3" name="文本框 2"/>
          <p:cNvSpPr txBox="1"/>
          <p:nvPr/>
        </p:nvSpPr>
        <p:spPr>
          <a:xfrm>
            <a:off x="615911" y="387460"/>
            <a:ext cx="9397381" cy="338554"/>
          </a:xfrm>
          <a:prstGeom prst="rect">
            <a:avLst/>
          </a:prstGeom>
          <a:noFill/>
        </p:spPr>
        <p:txBody>
          <a:bodyPr wrap="square" rtlCol="0">
            <a:spAutoFit/>
          </a:bodyPr>
          <a:lstStyle>
            <a:defPPr>
              <a:defRPr lang="zh-CN"/>
            </a:defPPr>
            <a:lvl1pPr algn="r">
              <a:defRPr sz="1600" b="1">
                <a:solidFill>
                  <a:srgbClr val="C00000"/>
                </a:solidFill>
                <a:latin typeface="Microsoft YaHei Light" panose="020B0503020204020204" pitchFamily="34" charset="-122"/>
                <a:ea typeface="Microsoft YaHei Light" panose="020B0503020204020204" pitchFamily="34" charset="-122"/>
                <a:cs typeface="华文楷体" panose="02010600040101010101" pitchFamily="2" charset="-122"/>
              </a:defRPr>
            </a:lvl1pPr>
          </a:lstStyle>
          <a:p>
            <a:pPr algn="l"/>
            <a:r>
              <a:rPr lang="zh-CN" altLang="en-US" dirty="0">
                <a:sym typeface="+mn-ea"/>
              </a:rPr>
              <a:t>促发展：</a:t>
            </a:r>
            <a:r>
              <a:rPr lang="zh-CN" altLang="en-US" dirty="0">
                <a:solidFill>
                  <a:schemeClr val="tx1"/>
                </a:solidFill>
                <a:sym typeface="+mn-ea"/>
              </a:rPr>
              <a:t>赋能本地人才   </a:t>
            </a:r>
            <a:r>
              <a:rPr lang="en-US" altLang="zh-CN" dirty="0"/>
              <a:t>Grow Talents: </a:t>
            </a:r>
            <a:r>
              <a:rPr lang="en-US" altLang="zh-CN" dirty="0">
                <a:solidFill>
                  <a:schemeClr val="tx1"/>
                </a:solidFill>
              </a:rPr>
              <a:t>Empower Local Talents</a:t>
            </a:r>
            <a:endParaRPr lang="zh-CN" altLang="en-US" dirty="0">
              <a:solidFill>
                <a:schemeClr val="tx1"/>
              </a:solidFill>
              <a:sym typeface="+mn-ea"/>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TEMPLATE" val="#355473"/>
  <p:tag name="COMMONDATA" val="eyJoZGlkIjoiZTEyMzQyNWU0MjkwZDNlOGVkZTNmYzM2MmU1NzZkYTAifQ=="/>
</p:tagLst>
</file>

<file path=ppt/tags/tag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heme/theme1.xml><?xml version="1.0" encoding="utf-8"?>
<a:theme xmlns:a="http://schemas.openxmlformats.org/drawingml/2006/main" name="主题5">
  <a:themeElements>
    <a:clrScheme name="自定义 13">
      <a:dk1>
        <a:srgbClr val="000000"/>
      </a:dk1>
      <a:lt1>
        <a:srgbClr val="FFFFFF"/>
      </a:lt1>
      <a:dk2>
        <a:srgbClr val="768394"/>
      </a:dk2>
      <a:lt2>
        <a:srgbClr val="F0F0F0"/>
      </a:lt2>
      <a:accent1>
        <a:srgbClr val="209EF4"/>
      </a:accent1>
      <a:accent2>
        <a:srgbClr val="63D1E3"/>
      </a:accent2>
      <a:accent3>
        <a:srgbClr val="0B7400"/>
      </a:accent3>
      <a:accent4>
        <a:srgbClr val="8BCA18"/>
      </a:accent4>
      <a:accent5>
        <a:srgbClr val="6AB782"/>
      </a:accent5>
      <a:accent6>
        <a:srgbClr val="184656"/>
      </a:accent6>
      <a:hlink>
        <a:srgbClr val="4276AA"/>
      </a:hlink>
      <a:folHlink>
        <a:srgbClr val="BFBFBF"/>
      </a:folHlink>
    </a:clrScheme>
    <a:fontScheme name="阿里常规">
      <a:majorFont>
        <a:latin typeface="阿里巴巴普惠体 2.0 95 ExtraBold"/>
        <a:ea typeface="阿里巴巴普惠体 2.0 95 ExtraBold"/>
        <a:cs typeface="Helvetica Light"/>
      </a:majorFont>
      <a:minorFont>
        <a:latin typeface="阿里巴巴普惠体 2.0 55 Regular"/>
        <a:ea typeface="阿里巴巴普惠体 2.0 55 Regular"/>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2468</TotalTime>
  <Words>2151</Words>
  <Application>Microsoft Office PowerPoint</Application>
  <PresentationFormat>宽屏</PresentationFormat>
  <Paragraphs>140</Paragraphs>
  <Slides>15</Slides>
  <Notes>10</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15</vt:i4>
      </vt:variant>
    </vt:vector>
  </HeadingPairs>
  <TitlesOfParts>
    <vt:vector size="25" baseType="lpstr">
      <vt:lpstr>Arial</vt:lpstr>
      <vt:lpstr>Microsoft YaHei</vt:lpstr>
      <vt:lpstr>Wingdings</vt:lpstr>
      <vt:lpstr>阿里巴巴普惠体 2.0 55 Regular</vt:lpstr>
      <vt:lpstr>KaiTi</vt:lpstr>
      <vt:lpstr>Microsoft YaHei Light</vt:lpstr>
      <vt:lpstr>等线</vt:lpstr>
      <vt:lpstr>Calibri</vt:lpstr>
      <vt:lpstr>主题5</vt:lpstr>
      <vt:lpstr>think-cell Slide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大旗</cp:lastModifiedBy>
  <cp:revision>437</cp:revision>
  <cp:lastPrinted>2022-05-13T09:54:39Z</cp:lastPrinted>
  <dcterms:created xsi:type="dcterms:W3CDTF">2022-05-13T09:54:39Z</dcterms:created>
  <dcterms:modified xsi:type="dcterms:W3CDTF">2022-12-14T07:18:55Z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ICV">
    <vt:lpwstr>C2E1D7BBCEB54D7497B1B417ECA3C0C5</vt:lpwstr>
  </property>
  <property fmtid="{D5CDD505-2E9C-101B-9397-08002B2CF9AE}" pid="4" name="KSOProductBuildVer">
    <vt:lpwstr>2052-4.1.2.6545</vt:lpwstr>
  </property>
</Properties>
</file>