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1137" r:id="rId4"/>
    <p:sldId id="1136" r:id="rId5"/>
    <p:sldId id="288" r:id="rId6"/>
    <p:sldId id="1133" r:id="rId7"/>
    <p:sldId id="1126" r:id="rId8"/>
    <p:sldId id="1132" r:id="rId9"/>
    <p:sldId id="1127" r:id="rId10"/>
    <p:sldId id="1135" r:id="rId11"/>
    <p:sldId id="1134" r:id="rId12"/>
    <p:sldId id="1128" r:id="rId1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6802" autoAdjust="0"/>
  </p:normalViewPr>
  <p:slideViewPr>
    <p:cSldViewPr snapToGrid="0">
      <p:cViewPr varScale="1">
        <p:scale>
          <a:sx n="76" d="100"/>
          <a:sy n="76" d="100"/>
        </p:scale>
        <p:origin x="19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DFC4E-14D5-4175-A86A-F57844889421}"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fr-FR"/>
        </a:p>
      </dgm:t>
    </dgm:pt>
    <dgm:pt modelId="{34E90B76-7726-40AD-B02E-45957B45BDE8}">
      <dgm:prSet phldrT="[Texte]" custT="1"/>
      <dgm:spPr>
        <a:solidFill>
          <a:schemeClr val="accent4">
            <a:lumMod val="20000"/>
            <a:lumOff val="80000"/>
          </a:schemeClr>
        </a:solidFill>
      </dgm:spPr>
      <dgm:t>
        <a:bodyPr/>
        <a:lstStyle/>
        <a:p>
          <a:r>
            <a:rPr lang="fr-FR" sz="1400" b="1" i="0" u="none" dirty="0">
              <a:latin typeface="Arial Rounded MT Bold" panose="020F0704030504030204" pitchFamily="34" charset="0"/>
            </a:rPr>
            <a:t>(1) Improvement of yields </a:t>
          </a:r>
        </a:p>
        <a:p>
          <a:r>
            <a:rPr lang="fr-FR" sz="1400" b="1" i="0" u="none" dirty="0">
              <a:latin typeface="Arial Rounded MT Bold" panose="020F0704030504030204" pitchFamily="34" charset="0"/>
            </a:rPr>
            <a:t>(2) Control of productions costs</a:t>
          </a:r>
          <a:endParaRPr lang="fr-FR" sz="1400" i="0" u="none" dirty="0">
            <a:latin typeface="Arial Rounded MT Bold" panose="020F0704030504030204" pitchFamily="34" charset="0"/>
          </a:endParaRPr>
        </a:p>
      </dgm:t>
    </dgm:pt>
    <dgm:pt modelId="{4A41FC77-77BB-4F04-A6C3-4E85136838E3}" type="parTrans" cxnId="{6B998102-B326-43DF-9070-7DF2989C94F9}">
      <dgm:prSet/>
      <dgm:spPr/>
      <dgm:t>
        <a:bodyPr/>
        <a:lstStyle/>
        <a:p>
          <a:endParaRPr lang="fr-FR" sz="1400" i="0" u="none">
            <a:solidFill>
              <a:schemeClr val="tx1"/>
            </a:solidFill>
            <a:latin typeface="Arial Rounded MT Bold" panose="020F0704030504030204" pitchFamily="34" charset="0"/>
          </a:endParaRPr>
        </a:p>
      </dgm:t>
    </dgm:pt>
    <dgm:pt modelId="{3F1B1C9C-E0DA-45A6-BF98-B39806E266AA}" type="sibTrans" cxnId="{6B998102-B326-43DF-9070-7DF2989C94F9}">
      <dgm:prSet/>
      <dgm:spPr/>
      <dgm:t>
        <a:bodyPr/>
        <a:lstStyle/>
        <a:p>
          <a:endParaRPr lang="fr-FR" sz="1400" i="0" u="none">
            <a:solidFill>
              <a:schemeClr val="tx1"/>
            </a:solidFill>
            <a:latin typeface="Arial Rounded MT Bold" panose="020F0704030504030204" pitchFamily="34" charset="0"/>
          </a:endParaRPr>
        </a:p>
      </dgm:t>
    </dgm:pt>
    <dgm:pt modelId="{057C88BD-2602-416E-948F-ED2F13D77CBB}">
      <dgm:prSet custT="1"/>
      <dgm:spPr>
        <a:solidFill>
          <a:schemeClr val="bg2">
            <a:lumMod val="90000"/>
          </a:schemeClr>
        </a:solidFill>
      </dgm:spPr>
      <dgm:t>
        <a:bodyPr/>
        <a:lstStyle/>
        <a:p>
          <a:r>
            <a:rPr lang="fr-FR" sz="1400" i="0" u="none" dirty="0">
              <a:latin typeface="Arial Rounded MT Bold" panose="020F0704030504030204" pitchFamily="34" charset="0"/>
            </a:rPr>
            <a:t>Selected seed production </a:t>
          </a:r>
        </a:p>
      </dgm:t>
    </dgm:pt>
    <dgm:pt modelId="{483032A4-A886-43AF-9CD0-A8BD9103E134}" type="parTrans" cxnId="{882F8F03-8848-4A7B-8588-C1D4FF981B29}">
      <dgm:prSet/>
      <dgm:spPr/>
      <dgm:t>
        <a:bodyPr/>
        <a:lstStyle/>
        <a:p>
          <a:endParaRPr lang="fr-FR" sz="1400" i="0" u="none">
            <a:solidFill>
              <a:schemeClr val="tx1"/>
            </a:solidFill>
            <a:latin typeface="Arial Rounded MT Bold" panose="020F0704030504030204" pitchFamily="34" charset="0"/>
          </a:endParaRPr>
        </a:p>
      </dgm:t>
    </dgm:pt>
    <dgm:pt modelId="{7775D610-7ECB-4751-89D6-B261F0F8E17B}" type="sibTrans" cxnId="{882F8F03-8848-4A7B-8588-C1D4FF981B29}">
      <dgm:prSet/>
      <dgm:spPr/>
      <dgm:t>
        <a:bodyPr/>
        <a:lstStyle/>
        <a:p>
          <a:endParaRPr lang="fr-FR" sz="1400" i="0" u="none">
            <a:solidFill>
              <a:schemeClr val="tx1"/>
            </a:solidFill>
            <a:latin typeface="Arial Rounded MT Bold" panose="020F0704030504030204" pitchFamily="34" charset="0"/>
          </a:endParaRPr>
        </a:p>
      </dgm:t>
    </dgm:pt>
    <dgm:pt modelId="{2EA8EAC4-E8E2-4744-8490-41FF762A8DE6}">
      <dgm:prSet custT="1"/>
      <dgm:spPr>
        <a:solidFill>
          <a:schemeClr val="accent1">
            <a:lumMod val="20000"/>
            <a:lumOff val="80000"/>
          </a:schemeClr>
        </a:solidFill>
      </dgm:spPr>
      <dgm:t>
        <a:bodyPr/>
        <a:lstStyle/>
        <a:p>
          <a:r>
            <a:rPr lang="fr-FR" sz="1400" i="0" u="none" dirty="0">
              <a:latin typeface="Arial Rounded MT Bold" panose="020F0704030504030204" pitchFamily="34" charset="0"/>
            </a:rPr>
            <a:t>Water control </a:t>
          </a:r>
        </a:p>
      </dgm:t>
    </dgm:pt>
    <dgm:pt modelId="{9560C246-125D-42F8-92A1-32836EA40257}" type="parTrans" cxnId="{F1B99F78-1927-4FEB-B1FD-71263203B71C}">
      <dgm:prSet/>
      <dgm:spPr/>
      <dgm:t>
        <a:bodyPr/>
        <a:lstStyle/>
        <a:p>
          <a:endParaRPr lang="fr-FR" sz="1400" i="0" u="none">
            <a:solidFill>
              <a:schemeClr val="tx1"/>
            </a:solidFill>
            <a:latin typeface="Arial Rounded MT Bold" panose="020F0704030504030204" pitchFamily="34" charset="0"/>
          </a:endParaRPr>
        </a:p>
      </dgm:t>
    </dgm:pt>
    <dgm:pt modelId="{3BC01B57-7DBE-40D0-9020-E941FCCAADFB}" type="sibTrans" cxnId="{F1B99F78-1927-4FEB-B1FD-71263203B71C}">
      <dgm:prSet/>
      <dgm:spPr/>
      <dgm:t>
        <a:bodyPr/>
        <a:lstStyle/>
        <a:p>
          <a:endParaRPr lang="fr-FR" sz="1400" i="0" u="none">
            <a:solidFill>
              <a:schemeClr val="tx1"/>
            </a:solidFill>
            <a:latin typeface="Arial Rounded MT Bold" panose="020F0704030504030204" pitchFamily="34" charset="0"/>
          </a:endParaRPr>
        </a:p>
      </dgm:t>
    </dgm:pt>
    <dgm:pt modelId="{4233107B-C7B1-4F50-8F3F-E0424D98A8E4}">
      <dgm:prSet custT="1"/>
      <dgm:spPr>
        <a:solidFill>
          <a:schemeClr val="accent2">
            <a:lumMod val="20000"/>
            <a:lumOff val="80000"/>
          </a:schemeClr>
        </a:solidFill>
      </dgm:spPr>
      <dgm:t>
        <a:bodyPr/>
        <a:lstStyle/>
        <a:p>
          <a:r>
            <a:rPr lang="fr-FR" sz="1400" i="0" u="none" dirty="0">
              <a:latin typeface="Arial Rounded MT Bold" panose="020F0704030504030204" pitchFamily="34" charset="0"/>
            </a:rPr>
            <a:t>Support for the mechanization from  production to posft-harvest operations</a:t>
          </a:r>
        </a:p>
      </dgm:t>
    </dgm:pt>
    <dgm:pt modelId="{5E930ADF-8115-4A0D-89D8-62D1C28CD986}" type="parTrans" cxnId="{E2ADD489-0D31-4639-89BA-4D5E4A8BCD7F}">
      <dgm:prSet/>
      <dgm:spPr/>
      <dgm:t>
        <a:bodyPr/>
        <a:lstStyle/>
        <a:p>
          <a:endParaRPr lang="fr-FR" sz="1400" i="0" u="none">
            <a:solidFill>
              <a:schemeClr val="tx1"/>
            </a:solidFill>
            <a:latin typeface="Arial Rounded MT Bold" panose="020F0704030504030204" pitchFamily="34" charset="0"/>
          </a:endParaRPr>
        </a:p>
      </dgm:t>
    </dgm:pt>
    <dgm:pt modelId="{95875D4E-EC1C-4A49-B889-E5676D152837}" type="sibTrans" cxnId="{E2ADD489-0D31-4639-89BA-4D5E4A8BCD7F}">
      <dgm:prSet/>
      <dgm:spPr/>
      <dgm:t>
        <a:bodyPr/>
        <a:lstStyle/>
        <a:p>
          <a:endParaRPr lang="fr-FR" sz="1400" i="0" u="none">
            <a:solidFill>
              <a:schemeClr val="tx1"/>
            </a:solidFill>
            <a:latin typeface="Arial Rounded MT Bold" panose="020F0704030504030204" pitchFamily="34" charset="0"/>
          </a:endParaRPr>
        </a:p>
      </dgm:t>
    </dgm:pt>
    <dgm:pt modelId="{E0CC3C05-9A54-48DC-B9C9-5C28A0D6E318}">
      <dgm:prSet custT="1"/>
      <dgm:spPr>
        <a:solidFill>
          <a:schemeClr val="accent6">
            <a:lumMod val="20000"/>
            <a:lumOff val="80000"/>
          </a:schemeClr>
        </a:solidFill>
      </dgm:spPr>
      <dgm:t>
        <a:bodyPr/>
        <a:lstStyle/>
        <a:p>
          <a:r>
            <a:rPr lang="fr-FR" sz="1400" i="0" u="none" dirty="0">
              <a:latin typeface="Arial Rounded MT Bold" panose="020F0704030504030204" pitchFamily="34" charset="0"/>
            </a:rPr>
            <a:t>Adoption of efficient farming techniques</a:t>
          </a:r>
        </a:p>
      </dgm:t>
    </dgm:pt>
    <dgm:pt modelId="{76072E62-F915-42E6-8DEE-CFA7E627F2EF}" type="parTrans" cxnId="{01FA9739-A691-4DDD-89F5-4A1B497B868C}">
      <dgm:prSet/>
      <dgm:spPr/>
      <dgm:t>
        <a:bodyPr/>
        <a:lstStyle/>
        <a:p>
          <a:endParaRPr lang="fr-FR" sz="1400" i="0" u="none">
            <a:solidFill>
              <a:schemeClr val="tx1"/>
            </a:solidFill>
            <a:latin typeface="Arial Rounded MT Bold" panose="020F0704030504030204" pitchFamily="34" charset="0"/>
          </a:endParaRPr>
        </a:p>
      </dgm:t>
    </dgm:pt>
    <dgm:pt modelId="{40A05349-4CE6-4E32-A241-DBAADBD07F77}" type="sibTrans" cxnId="{01FA9739-A691-4DDD-89F5-4A1B497B868C}">
      <dgm:prSet/>
      <dgm:spPr/>
      <dgm:t>
        <a:bodyPr/>
        <a:lstStyle/>
        <a:p>
          <a:endParaRPr lang="fr-FR" sz="1400" i="0" u="none">
            <a:solidFill>
              <a:schemeClr val="tx1"/>
            </a:solidFill>
            <a:latin typeface="Arial Rounded MT Bold" panose="020F0704030504030204" pitchFamily="34" charset="0"/>
          </a:endParaRPr>
        </a:p>
      </dgm:t>
    </dgm:pt>
    <dgm:pt modelId="{7B6D6A64-34D1-4175-80D6-429877400D25}">
      <dgm:prSet custT="1"/>
      <dgm:spPr>
        <a:solidFill>
          <a:schemeClr val="accent2">
            <a:lumMod val="40000"/>
            <a:lumOff val="60000"/>
          </a:schemeClr>
        </a:solidFill>
      </dgm:spPr>
      <dgm:t>
        <a:bodyPr/>
        <a:lstStyle/>
        <a:p>
          <a:r>
            <a:rPr lang="fr-FR" sz="1400" i="0" u="none" dirty="0">
              <a:latin typeface="Arial Rounded MT Bold" panose="020F0704030504030204" pitchFamily="34" charset="0"/>
            </a:rPr>
            <a:t>Research and development</a:t>
          </a:r>
        </a:p>
      </dgm:t>
    </dgm:pt>
    <dgm:pt modelId="{B9E94850-A4CB-4012-BA14-32CB7C008A72}" type="parTrans" cxnId="{3EBE673C-D2BD-46CE-A6D0-8DF429395F62}">
      <dgm:prSet/>
      <dgm:spPr/>
      <dgm:t>
        <a:bodyPr/>
        <a:lstStyle/>
        <a:p>
          <a:endParaRPr lang="fr-FR" sz="1400" i="0" u="none">
            <a:solidFill>
              <a:schemeClr val="tx1"/>
            </a:solidFill>
            <a:latin typeface="Arial Rounded MT Bold" panose="020F0704030504030204" pitchFamily="34" charset="0"/>
          </a:endParaRPr>
        </a:p>
      </dgm:t>
    </dgm:pt>
    <dgm:pt modelId="{ADB35B12-0C4A-4BD7-882F-A54509E85EEF}" type="sibTrans" cxnId="{3EBE673C-D2BD-46CE-A6D0-8DF429395F62}">
      <dgm:prSet/>
      <dgm:spPr/>
      <dgm:t>
        <a:bodyPr/>
        <a:lstStyle/>
        <a:p>
          <a:endParaRPr lang="fr-FR" sz="1400" i="0" u="none">
            <a:solidFill>
              <a:schemeClr val="tx1"/>
            </a:solidFill>
            <a:latin typeface="Arial Rounded MT Bold" panose="020F0704030504030204" pitchFamily="34" charset="0"/>
          </a:endParaRPr>
        </a:p>
      </dgm:t>
    </dgm:pt>
    <dgm:pt modelId="{C62047BD-B913-4765-9AE0-7C407F720350}">
      <dgm:prSet/>
      <dgm:spPr/>
      <dgm:t>
        <a:bodyPr/>
        <a:lstStyle/>
        <a:p>
          <a:endParaRPr lang="fr-FR" sz="1400" i="0" u="none" dirty="0">
            <a:solidFill>
              <a:schemeClr val="tx1"/>
            </a:solidFill>
            <a:latin typeface="Arial Rounded MT Bold" panose="020F0704030504030204" pitchFamily="34" charset="0"/>
          </a:endParaRPr>
        </a:p>
      </dgm:t>
    </dgm:pt>
    <dgm:pt modelId="{C4C99F7C-D78D-474C-BD81-E69F06F4324E}" type="parTrans" cxnId="{4DB71E61-D8C8-4AC5-973C-DAF4D44BB4EC}">
      <dgm:prSet/>
      <dgm:spPr/>
      <dgm:t>
        <a:bodyPr/>
        <a:lstStyle/>
        <a:p>
          <a:endParaRPr lang="fr-FR" sz="1400" i="0" u="none">
            <a:solidFill>
              <a:schemeClr val="tx1"/>
            </a:solidFill>
            <a:latin typeface="Arial Rounded MT Bold" panose="020F0704030504030204" pitchFamily="34" charset="0"/>
          </a:endParaRPr>
        </a:p>
      </dgm:t>
    </dgm:pt>
    <dgm:pt modelId="{2879CCFB-DA23-47B5-BD2D-57AE58DAE760}" type="sibTrans" cxnId="{4DB71E61-D8C8-4AC5-973C-DAF4D44BB4EC}">
      <dgm:prSet/>
      <dgm:spPr/>
      <dgm:t>
        <a:bodyPr/>
        <a:lstStyle/>
        <a:p>
          <a:endParaRPr lang="fr-FR" sz="1400" i="0" u="none">
            <a:solidFill>
              <a:schemeClr val="tx1"/>
            </a:solidFill>
            <a:latin typeface="Arial Rounded MT Bold" panose="020F0704030504030204" pitchFamily="34" charset="0"/>
          </a:endParaRPr>
        </a:p>
      </dgm:t>
    </dgm:pt>
    <dgm:pt modelId="{59AE1327-5C77-46DF-9C54-1EE25F5501CB}" type="pres">
      <dgm:prSet presAssocID="{380DFC4E-14D5-4175-A86A-F57844889421}" presName="cycle" presStyleCnt="0">
        <dgm:presLayoutVars>
          <dgm:chMax val="1"/>
          <dgm:dir/>
          <dgm:animLvl val="ctr"/>
          <dgm:resizeHandles val="exact"/>
        </dgm:presLayoutVars>
      </dgm:prSet>
      <dgm:spPr/>
    </dgm:pt>
    <dgm:pt modelId="{D333C857-DFB8-496D-9021-02243CF0D2AC}" type="pres">
      <dgm:prSet presAssocID="{34E90B76-7726-40AD-B02E-45957B45BDE8}" presName="centerShape" presStyleLbl="node0" presStyleIdx="0" presStyleCnt="1" custScaleX="112111" custScaleY="112852"/>
      <dgm:spPr/>
    </dgm:pt>
    <dgm:pt modelId="{2581BC10-0357-4485-B17F-8D7EE4568FD3}" type="pres">
      <dgm:prSet presAssocID="{483032A4-A886-43AF-9CD0-A8BD9103E134}" presName="parTrans" presStyleLbl="bgSibTrans2D1" presStyleIdx="0" presStyleCnt="5"/>
      <dgm:spPr/>
    </dgm:pt>
    <dgm:pt modelId="{5EFE7211-520A-4E28-B946-DFA4201F4F98}" type="pres">
      <dgm:prSet presAssocID="{057C88BD-2602-416E-948F-ED2F13D77CBB}" presName="node" presStyleLbl="node1" presStyleIdx="0" presStyleCnt="5">
        <dgm:presLayoutVars>
          <dgm:bulletEnabled val="1"/>
        </dgm:presLayoutVars>
      </dgm:prSet>
      <dgm:spPr/>
    </dgm:pt>
    <dgm:pt modelId="{0686F4DC-62A3-4AEC-8948-D13CEF4392FA}" type="pres">
      <dgm:prSet presAssocID="{9560C246-125D-42F8-92A1-32836EA40257}" presName="parTrans" presStyleLbl="bgSibTrans2D1" presStyleIdx="1" presStyleCnt="5"/>
      <dgm:spPr/>
    </dgm:pt>
    <dgm:pt modelId="{98CEA483-9331-4018-8EEF-97D9F99748D4}" type="pres">
      <dgm:prSet presAssocID="{2EA8EAC4-E8E2-4744-8490-41FF762A8DE6}" presName="node" presStyleLbl="node1" presStyleIdx="1" presStyleCnt="5">
        <dgm:presLayoutVars>
          <dgm:bulletEnabled val="1"/>
        </dgm:presLayoutVars>
      </dgm:prSet>
      <dgm:spPr/>
    </dgm:pt>
    <dgm:pt modelId="{51B99D5D-B5B9-4ED3-8B90-4932F5EE53FD}" type="pres">
      <dgm:prSet presAssocID="{5E930ADF-8115-4A0D-89D8-62D1C28CD986}" presName="parTrans" presStyleLbl="bgSibTrans2D1" presStyleIdx="2" presStyleCnt="5"/>
      <dgm:spPr/>
    </dgm:pt>
    <dgm:pt modelId="{BE1C3176-16D9-4E0A-B1BC-C6B7E7481D3D}" type="pres">
      <dgm:prSet presAssocID="{4233107B-C7B1-4F50-8F3F-E0424D98A8E4}" presName="node" presStyleLbl="node1" presStyleIdx="2" presStyleCnt="5">
        <dgm:presLayoutVars>
          <dgm:bulletEnabled val="1"/>
        </dgm:presLayoutVars>
      </dgm:prSet>
      <dgm:spPr/>
    </dgm:pt>
    <dgm:pt modelId="{4769E6C9-001F-4667-BF21-88B6F83954B6}" type="pres">
      <dgm:prSet presAssocID="{76072E62-F915-42E6-8DEE-CFA7E627F2EF}" presName="parTrans" presStyleLbl="bgSibTrans2D1" presStyleIdx="3" presStyleCnt="5"/>
      <dgm:spPr/>
    </dgm:pt>
    <dgm:pt modelId="{65AADBD9-392C-4917-9632-1F5D4B030B70}" type="pres">
      <dgm:prSet presAssocID="{E0CC3C05-9A54-48DC-B9C9-5C28A0D6E318}" presName="node" presStyleLbl="node1" presStyleIdx="3" presStyleCnt="5" custScaleX="111876">
        <dgm:presLayoutVars>
          <dgm:bulletEnabled val="1"/>
        </dgm:presLayoutVars>
      </dgm:prSet>
      <dgm:spPr/>
    </dgm:pt>
    <dgm:pt modelId="{D5FCBC79-70A0-48B5-B76A-F7666F5D1F1D}" type="pres">
      <dgm:prSet presAssocID="{B9E94850-A4CB-4012-BA14-32CB7C008A72}" presName="parTrans" presStyleLbl="bgSibTrans2D1" presStyleIdx="4" presStyleCnt="5"/>
      <dgm:spPr/>
    </dgm:pt>
    <dgm:pt modelId="{4B3C32EB-DC77-4EC4-8717-8405FB13B51C}" type="pres">
      <dgm:prSet presAssocID="{7B6D6A64-34D1-4175-80D6-429877400D25}" presName="node" presStyleLbl="node1" presStyleIdx="4" presStyleCnt="5">
        <dgm:presLayoutVars>
          <dgm:bulletEnabled val="1"/>
        </dgm:presLayoutVars>
      </dgm:prSet>
      <dgm:spPr/>
    </dgm:pt>
  </dgm:ptLst>
  <dgm:cxnLst>
    <dgm:cxn modelId="{6B998102-B326-43DF-9070-7DF2989C94F9}" srcId="{380DFC4E-14D5-4175-A86A-F57844889421}" destId="{34E90B76-7726-40AD-B02E-45957B45BDE8}" srcOrd="0" destOrd="0" parTransId="{4A41FC77-77BB-4F04-A6C3-4E85136838E3}" sibTransId="{3F1B1C9C-E0DA-45A6-BF98-B39806E266AA}"/>
    <dgm:cxn modelId="{882F8F03-8848-4A7B-8588-C1D4FF981B29}" srcId="{34E90B76-7726-40AD-B02E-45957B45BDE8}" destId="{057C88BD-2602-416E-948F-ED2F13D77CBB}" srcOrd="0" destOrd="0" parTransId="{483032A4-A886-43AF-9CD0-A8BD9103E134}" sibTransId="{7775D610-7ECB-4751-89D6-B261F0F8E17B}"/>
    <dgm:cxn modelId="{3BDE150E-0850-4EA7-BB76-2182AD28114B}" type="presOf" srcId="{2EA8EAC4-E8E2-4744-8490-41FF762A8DE6}" destId="{98CEA483-9331-4018-8EEF-97D9F99748D4}" srcOrd="0" destOrd="0" presId="urn:microsoft.com/office/officeart/2005/8/layout/radial4"/>
    <dgm:cxn modelId="{5EB21514-5C8C-47BE-BBA6-09B9C21A5372}" type="presOf" srcId="{E0CC3C05-9A54-48DC-B9C9-5C28A0D6E318}" destId="{65AADBD9-392C-4917-9632-1F5D4B030B70}" srcOrd="0" destOrd="0" presId="urn:microsoft.com/office/officeart/2005/8/layout/radial4"/>
    <dgm:cxn modelId="{CC430D1E-DAAF-4DA8-ABDF-E2E17AF5E3E0}" type="presOf" srcId="{5E930ADF-8115-4A0D-89D8-62D1C28CD986}" destId="{51B99D5D-B5B9-4ED3-8B90-4932F5EE53FD}" srcOrd="0" destOrd="0" presId="urn:microsoft.com/office/officeart/2005/8/layout/radial4"/>
    <dgm:cxn modelId="{E4DD6330-16FC-40C3-950F-5CE1A72FBDFB}" type="presOf" srcId="{057C88BD-2602-416E-948F-ED2F13D77CBB}" destId="{5EFE7211-520A-4E28-B946-DFA4201F4F98}" srcOrd="0" destOrd="0" presId="urn:microsoft.com/office/officeart/2005/8/layout/radial4"/>
    <dgm:cxn modelId="{2BA69132-A498-42BC-A5FC-B2B04F33377F}" type="presOf" srcId="{B9E94850-A4CB-4012-BA14-32CB7C008A72}" destId="{D5FCBC79-70A0-48B5-B76A-F7666F5D1F1D}" srcOrd="0" destOrd="0" presId="urn:microsoft.com/office/officeart/2005/8/layout/radial4"/>
    <dgm:cxn modelId="{01FA9739-A691-4DDD-89F5-4A1B497B868C}" srcId="{34E90B76-7726-40AD-B02E-45957B45BDE8}" destId="{E0CC3C05-9A54-48DC-B9C9-5C28A0D6E318}" srcOrd="3" destOrd="0" parTransId="{76072E62-F915-42E6-8DEE-CFA7E627F2EF}" sibTransId="{40A05349-4CE6-4E32-A241-DBAADBD07F77}"/>
    <dgm:cxn modelId="{3EBE673C-D2BD-46CE-A6D0-8DF429395F62}" srcId="{34E90B76-7726-40AD-B02E-45957B45BDE8}" destId="{7B6D6A64-34D1-4175-80D6-429877400D25}" srcOrd="4" destOrd="0" parTransId="{B9E94850-A4CB-4012-BA14-32CB7C008A72}" sibTransId="{ADB35B12-0C4A-4BD7-882F-A54509E85EEF}"/>
    <dgm:cxn modelId="{4DB71E61-D8C8-4AC5-973C-DAF4D44BB4EC}" srcId="{380DFC4E-14D5-4175-A86A-F57844889421}" destId="{C62047BD-B913-4765-9AE0-7C407F720350}" srcOrd="1" destOrd="0" parTransId="{C4C99F7C-D78D-474C-BD81-E69F06F4324E}" sibTransId="{2879CCFB-DA23-47B5-BD2D-57AE58DAE760}"/>
    <dgm:cxn modelId="{A860E264-76E9-434B-B521-6153B0E901BC}" type="presOf" srcId="{4233107B-C7B1-4F50-8F3F-E0424D98A8E4}" destId="{BE1C3176-16D9-4E0A-B1BC-C6B7E7481D3D}" srcOrd="0" destOrd="0" presId="urn:microsoft.com/office/officeart/2005/8/layout/radial4"/>
    <dgm:cxn modelId="{C8AC2A6A-498B-419B-9E91-26AD2D3C85C8}" type="presOf" srcId="{9560C246-125D-42F8-92A1-32836EA40257}" destId="{0686F4DC-62A3-4AEC-8948-D13CEF4392FA}" srcOrd="0" destOrd="0" presId="urn:microsoft.com/office/officeart/2005/8/layout/radial4"/>
    <dgm:cxn modelId="{84B12257-39F1-4F47-82E9-731705988815}" type="presOf" srcId="{7B6D6A64-34D1-4175-80D6-429877400D25}" destId="{4B3C32EB-DC77-4EC4-8717-8405FB13B51C}" srcOrd="0" destOrd="0" presId="urn:microsoft.com/office/officeart/2005/8/layout/radial4"/>
    <dgm:cxn modelId="{F1B99F78-1927-4FEB-B1FD-71263203B71C}" srcId="{34E90B76-7726-40AD-B02E-45957B45BDE8}" destId="{2EA8EAC4-E8E2-4744-8490-41FF762A8DE6}" srcOrd="1" destOrd="0" parTransId="{9560C246-125D-42F8-92A1-32836EA40257}" sibTransId="{3BC01B57-7DBE-40D0-9020-E941FCCAADFB}"/>
    <dgm:cxn modelId="{E2ADD489-0D31-4639-89BA-4D5E4A8BCD7F}" srcId="{34E90B76-7726-40AD-B02E-45957B45BDE8}" destId="{4233107B-C7B1-4F50-8F3F-E0424D98A8E4}" srcOrd="2" destOrd="0" parTransId="{5E930ADF-8115-4A0D-89D8-62D1C28CD986}" sibTransId="{95875D4E-EC1C-4A49-B889-E5676D152837}"/>
    <dgm:cxn modelId="{502476A2-7E6E-48FF-86BB-3A77550DF3D8}" type="presOf" srcId="{483032A4-A886-43AF-9CD0-A8BD9103E134}" destId="{2581BC10-0357-4485-B17F-8D7EE4568FD3}" srcOrd="0" destOrd="0" presId="urn:microsoft.com/office/officeart/2005/8/layout/radial4"/>
    <dgm:cxn modelId="{58CAC0AC-516C-429A-BDB0-34C890C9C758}" type="presOf" srcId="{76072E62-F915-42E6-8DEE-CFA7E627F2EF}" destId="{4769E6C9-001F-4667-BF21-88B6F83954B6}" srcOrd="0" destOrd="0" presId="urn:microsoft.com/office/officeart/2005/8/layout/radial4"/>
    <dgm:cxn modelId="{F2AD4AB7-2739-400B-B5DF-934C6691B26C}" type="presOf" srcId="{34E90B76-7726-40AD-B02E-45957B45BDE8}" destId="{D333C857-DFB8-496D-9021-02243CF0D2AC}" srcOrd="0" destOrd="0" presId="urn:microsoft.com/office/officeart/2005/8/layout/radial4"/>
    <dgm:cxn modelId="{3B870CF3-BABC-4772-913D-F4B7C8152F03}" type="presOf" srcId="{380DFC4E-14D5-4175-A86A-F57844889421}" destId="{59AE1327-5C77-46DF-9C54-1EE25F5501CB}" srcOrd="0" destOrd="0" presId="urn:microsoft.com/office/officeart/2005/8/layout/radial4"/>
    <dgm:cxn modelId="{933E903E-4CF2-495C-941C-6BAACF4B40A9}" type="presParOf" srcId="{59AE1327-5C77-46DF-9C54-1EE25F5501CB}" destId="{D333C857-DFB8-496D-9021-02243CF0D2AC}" srcOrd="0" destOrd="0" presId="urn:microsoft.com/office/officeart/2005/8/layout/radial4"/>
    <dgm:cxn modelId="{0EC831EC-DA0E-4197-A3EF-B67836F60215}" type="presParOf" srcId="{59AE1327-5C77-46DF-9C54-1EE25F5501CB}" destId="{2581BC10-0357-4485-B17F-8D7EE4568FD3}" srcOrd="1" destOrd="0" presId="urn:microsoft.com/office/officeart/2005/8/layout/radial4"/>
    <dgm:cxn modelId="{E4D96A4A-9B84-44AF-AC55-C34DDBECA596}" type="presParOf" srcId="{59AE1327-5C77-46DF-9C54-1EE25F5501CB}" destId="{5EFE7211-520A-4E28-B946-DFA4201F4F98}" srcOrd="2" destOrd="0" presId="urn:microsoft.com/office/officeart/2005/8/layout/radial4"/>
    <dgm:cxn modelId="{99F501D5-B90F-4741-BD6A-AFD55322E83A}" type="presParOf" srcId="{59AE1327-5C77-46DF-9C54-1EE25F5501CB}" destId="{0686F4DC-62A3-4AEC-8948-D13CEF4392FA}" srcOrd="3" destOrd="0" presId="urn:microsoft.com/office/officeart/2005/8/layout/radial4"/>
    <dgm:cxn modelId="{8881EB8D-6E29-4829-9D8E-C9E096B727E9}" type="presParOf" srcId="{59AE1327-5C77-46DF-9C54-1EE25F5501CB}" destId="{98CEA483-9331-4018-8EEF-97D9F99748D4}" srcOrd="4" destOrd="0" presId="urn:microsoft.com/office/officeart/2005/8/layout/radial4"/>
    <dgm:cxn modelId="{0EC078D9-376C-4D29-802E-A85E3A6A421D}" type="presParOf" srcId="{59AE1327-5C77-46DF-9C54-1EE25F5501CB}" destId="{51B99D5D-B5B9-4ED3-8B90-4932F5EE53FD}" srcOrd="5" destOrd="0" presId="urn:microsoft.com/office/officeart/2005/8/layout/radial4"/>
    <dgm:cxn modelId="{C025B342-FABF-4AEA-A00E-5CCA50AFE2E6}" type="presParOf" srcId="{59AE1327-5C77-46DF-9C54-1EE25F5501CB}" destId="{BE1C3176-16D9-4E0A-B1BC-C6B7E7481D3D}" srcOrd="6" destOrd="0" presId="urn:microsoft.com/office/officeart/2005/8/layout/radial4"/>
    <dgm:cxn modelId="{B259E750-FE3A-4439-B803-89953449C9FE}" type="presParOf" srcId="{59AE1327-5C77-46DF-9C54-1EE25F5501CB}" destId="{4769E6C9-001F-4667-BF21-88B6F83954B6}" srcOrd="7" destOrd="0" presId="urn:microsoft.com/office/officeart/2005/8/layout/radial4"/>
    <dgm:cxn modelId="{5E82938F-589A-4524-8576-57A156B4B662}" type="presParOf" srcId="{59AE1327-5C77-46DF-9C54-1EE25F5501CB}" destId="{65AADBD9-392C-4917-9632-1F5D4B030B70}" srcOrd="8" destOrd="0" presId="urn:microsoft.com/office/officeart/2005/8/layout/radial4"/>
    <dgm:cxn modelId="{487B4F1E-48BF-4DFD-8A10-02D509B92E73}" type="presParOf" srcId="{59AE1327-5C77-46DF-9C54-1EE25F5501CB}" destId="{D5FCBC79-70A0-48B5-B76A-F7666F5D1F1D}" srcOrd="9" destOrd="0" presId="urn:microsoft.com/office/officeart/2005/8/layout/radial4"/>
    <dgm:cxn modelId="{D247481B-3AAA-4B94-8C12-2890E99661EA}" type="presParOf" srcId="{59AE1327-5C77-46DF-9C54-1EE25F5501CB}" destId="{4B3C32EB-DC77-4EC4-8717-8405FB13B51C}"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0DFC4E-14D5-4175-A86A-F57844889421}"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fr-FR"/>
        </a:p>
      </dgm:t>
    </dgm:pt>
    <dgm:pt modelId="{34E90B76-7726-40AD-B02E-45957B45BDE8}">
      <dgm:prSet phldrT="[Texte]" custT="1">
        <dgm:style>
          <a:lnRef idx="2">
            <a:schemeClr val="accent3"/>
          </a:lnRef>
          <a:fillRef idx="1">
            <a:schemeClr val="lt1"/>
          </a:fillRef>
          <a:effectRef idx="0">
            <a:schemeClr val="accent3"/>
          </a:effectRef>
          <a:fontRef idx="minor">
            <a:schemeClr val="dk1"/>
          </a:fontRef>
        </dgm:style>
      </dgm:prSet>
      <dgm:spPr>
        <a:solidFill>
          <a:schemeClr val="accent4">
            <a:lumMod val="20000"/>
            <a:lumOff val="80000"/>
          </a:schemeClr>
        </a:solidFill>
      </dgm:spPr>
      <dgm:t>
        <a:bodyPr/>
        <a:lstStyle/>
        <a:p>
          <a:r>
            <a:rPr lang="fr-FR" sz="1400" b="1" i="0" u="none" dirty="0">
              <a:latin typeface="Arial Rounded MT Bold" panose="020F0704030504030204" pitchFamily="34" charset="0"/>
            </a:rPr>
            <a:t>(1) Comptetive whitened rice</a:t>
          </a:r>
        </a:p>
        <a:p>
          <a:r>
            <a:rPr lang="fr-FR" sz="1400" b="1" i="0" u="none" dirty="0">
              <a:latin typeface="Arial Rounded MT Bold" panose="020F0704030504030204" pitchFamily="34" charset="0"/>
            </a:rPr>
            <a:t>(2) Whitened rice of good quality and quantity</a:t>
          </a:r>
          <a:endParaRPr lang="fr-FR" sz="1400" i="0" u="none" dirty="0">
            <a:latin typeface="Arial Rounded MT Bold" panose="020F0704030504030204" pitchFamily="34" charset="0"/>
          </a:endParaRPr>
        </a:p>
      </dgm:t>
    </dgm:pt>
    <dgm:pt modelId="{4A41FC77-77BB-4F04-A6C3-4E85136838E3}" type="parTrans" cxnId="{6B998102-B326-43DF-9070-7DF2989C94F9}">
      <dgm:prSet/>
      <dgm:spPr/>
      <dgm:t>
        <a:bodyPr/>
        <a:lstStyle/>
        <a:p>
          <a:endParaRPr lang="fr-FR" sz="1400" i="0" u="none">
            <a:solidFill>
              <a:schemeClr val="tx1"/>
            </a:solidFill>
            <a:latin typeface="Arial Rounded MT Bold" panose="020F0704030504030204" pitchFamily="34" charset="0"/>
          </a:endParaRPr>
        </a:p>
      </dgm:t>
    </dgm:pt>
    <dgm:pt modelId="{3F1B1C9C-E0DA-45A6-BF98-B39806E266AA}" type="sibTrans" cxnId="{6B998102-B326-43DF-9070-7DF2989C94F9}">
      <dgm:prSet/>
      <dgm:spPr/>
      <dgm:t>
        <a:bodyPr/>
        <a:lstStyle/>
        <a:p>
          <a:endParaRPr lang="fr-FR" sz="1400" i="0" u="none">
            <a:solidFill>
              <a:schemeClr val="tx1"/>
            </a:solidFill>
            <a:latin typeface="Arial Rounded MT Bold" panose="020F0704030504030204" pitchFamily="34" charset="0"/>
          </a:endParaRPr>
        </a:p>
      </dgm:t>
    </dgm:pt>
    <dgm:pt modelId="{057C88BD-2602-416E-948F-ED2F13D77CBB}">
      <dgm:prSet custT="1"/>
      <dgm:spPr>
        <a:solidFill>
          <a:schemeClr val="bg2">
            <a:lumMod val="90000"/>
          </a:schemeClr>
        </a:solidFill>
      </dgm:spPr>
      <dgm:t>
        <a:bodyPr/>
        <a:lstStyle/>
        <a:p>
          <a:r>
            <a:rPr lang="fr-FR" sz="1400" i="0" u="none" dirty="0">
              <a:latin typeface="Arial Rounded MT Bold" panose="020F0704030504030204" pitchFamily="34" charset="0"/>
            </a:rPr>
            <a:t>Promotion a label of </a:t>
          </a:r>
        </a:p>
        <a:p>
          <a:r>
            <a:rPr lang="fr-FR" sz="1400" i="0" u="none" dirty="0">
              <a:latin typeface="Arial Rounded MT Bold" panose="020F0704030504030204" pitchFamily="34" charset="0"/>
            </a:rPr>
            <a:t>RICE of  CÔTE D’IVOIRE </a:t>
          </a:r>
        </a:p>
      </dgm:t>
    </dgm:pt>
    <dgm:pt modelId="{483032A4-A886-43AF-9CD0-A8BD9103E134}" type="parTrans" cxnId="{882F8F03-8848-4A7B-8588-C1D4FF981B29}">
      <dgm:prSet/>
      <dgm:spPr/>
      <dgm:t>
        <a:bodyPr/>
        <a:lstStyle/>
        <a:p>
          <a:endParaRPr lang="fr-FR" sz="1400" i="0" u="none">
            <a:solidFill>
              <a:schemeClr val="tx1"/>
            </a:solidFill>
            <a:latin typeface="Arial Rounded MT Bold" panose="020F0704030504030204" pitchFamily="34" charset="0"/>
          </a:endParaRPr>
        </a:p>
      </dgm:t>
    </dgm:pt>
    <dgm:pt modelId="{7775D610-7ECB-4751-89D6-B261F0F8E17B}" type="sibTrans" cxnId="{882F8F03-8848-4A7B-8588-C1D4FF981B29}">
      <dgm:prSet/>
      <dgm:spPr/>
      <dgm:t>
        <a:bodyPr/>
        <a:lstStyle/>
        <a:p>
          <a:endParaRPr lang="fr-FR" sz="1400" i="0" u="none">
            <a:solidFill>
              <a:schemeClr val="tx1"/>
            </a:solidFill>
            <a:latin typeface="Arial Rounded MT Bold" panose="020F0704030504030204" pitchFamily="34" charset="0"/>
          </a:endParaRPr>
        </a:p>
      </dgm:t>
    </dgm:pt>
    <dgm:pt modelId="{2EA8EAC4-E8E2-4744-8490-41FF762A8DE6}">
      <dgm:prSet custT="1"/>
      <dgm:spPr>
        <a:solidFill>
          <a:schemeClr val="accent1">
            <a:lumMod val="20000"/>
            <a:lumOff val="80000"/>
          </a:schemeClr>
        </a:solidFill>
      </dgm:spPr>
      <dgm:t>
        <a:bodyPr/>
        <a:lstStyle/>
        <a:p>
          <a:r>
            <a:rPr lang="fr-FR" sz="1400" i="0" u="none" dirty="0">
              <a:latin typeface="Arial Rounded MT Bold" panose="020F0704030504030204" pitchFamily="34" charset="0"/>
            </a:rPr>
            <a:t>Development of private sector particpation</a:t>
          </a:r>
        </a:p>
      </dgm:t>
    </dgm:pt>
    <dgm:pt modelId="{9560C246-125D-42F8-92A1-32836EA40257}" type="parTrans" cxnId="{F1B99F78-1927-4FEB-B1FD-71263203B71C}">
      <dgm:prSet/>
      <dgm:spPr/>
      <dgm:t>
        <a:bodyPr/>
        <a:lstStyle/>
        <a:p>
          <a:endParaRPr lang="fr-FR" sz="1400" i="0" u="none">
            <a:solidFill>
              <a:schemeClr val="tx1"/>
            </a:solidFill>
            <a:latin typeface="Arial Rounded MT Bold" panose="020F0704030504030204" pitchFamily="34" charset="0"/>
          </a:endParaRPr>
        </a:p>
      </dgm:t>
    </dgm:pt>
    <dgm:pt modelId="{3BC01B57-7DBE-40D0-9020-E941FCCAADFB}" type="sibTrans" cxnId="{F1B99F78-1927-4FEB-B1FD-71263203B71C}">
      <dgm:prSet/>
      <dgm:spPr/>
      <dgm:t>
        <a:bodyPr/>
        <a:lstStyle/>
        <a:p>
          <a:endParaRPr lang="fr-FR" sz="1400" i="0" u="none">
            <a:solidFill>
              <a:schemeClr val="tx1"/>
            </a:solidFill>
            <a:latin typeface="Arial Rounded MT Bold" panose="020F0704030504030204" pitchFamily="34" charset="0"/>
          </a:endParaRPr>
        </a:p>
      </dgm:t>
    </dgm:pt>
    <dgm:pt modelId="{4233107B-C7B1-4F50-8F3F-E0424D98A8E4}">
      <dgm:prSet custT="1"/>
      <dgm:spPr>
        <a:solidFill>
          <a:schemeClr val="accent2">
            <a:lumMod val="20000"/>
            <a:lumOff val="80000"/>
          </a:schemeClr>
        </a:solidFill>
      </dgm:spPr>
      <dgm:t>
        <a:bodyPr/>
        <a:lstStyle/>
        <a:p>
          <a:r>
            <a:rPr lang="fr-FR" sz="1400" i="0" u="none" dirty="0">
              <a:latin typeface="Arial Rounded MT Bold" panose="020F0704030504030204" pitchFamily="34" charset="0"/>
            </a:rPr>
            <a:t>Development of Public-private partnership </a:t>
          </a:r>
        </a:p>
      </dgm:t>
    </dgm:pt>
    <dgm:pt modelId="{5E930ADF-8115-4A0D-89D8-62D1C28CD986}" type="parTrans" cxnId="{E2ADD489-0D31-4639-89BA-4D5E4A8BCD7F}">
      <dgm:prSet/>
      <dgm:spPr/>
      <dgm:t>
        <a:bodyPr/>
        <a:lstStyle/>
        <a:p>
          <a:endParaRPr lang="fr-FR" sz="1400" i="0" u="none">
            <a:solidFill>
              <a:schemeClr val="tx1"/>
            </a:solidFill>
            <a:latin typeface="Arial Rounded MT Bold" panose="020F0704030504030204" pitchFamily="34" charset="0"/>
          </a:endParaRPr>
        </a:p>
      </dgm:t>
    </dgm:pt>
    <dgm:pt modelId="{95875D4E-EC1C-4A49-B889-E5676D152837}" type="sibTrans" cxnId="{E2ADD489-0D31-4639-89BA-4D5E4A8BCD7F}">
      <dgm:prSet/>
      <dgm:spPr/>
      <dgm:t>
        <a:bodyPr/>
        <a:lstStyle/>
        <a:p>
          <a:endParaRPr lang="fr-FR" sz="1400" i="0" u="none">
            <a:solidFill>
              <a:schemeClr val="tx1"/>
            </a:solidFill>
            <a:latin typeface="Arial Rounded MT Bold" panose="020F0704030504030204" pitchFamily="34" charset="0"/>
          </a:endParaRPr>
        </a:p>
      </dgm:t>
    </dgm:pt>
    <dgm:pt modelId="{E0CC3C05-9A54-48DC-B9C9-5C28A0D6E318}">
      <dgm:prSet custT="1"/>
      <dgm:spPr>
        <a:solidFill>
          <a:schemeClr val="accent6">
            <a:lumMod val="20000"/>
            <a:lumOff val="80000"/>
          </a:schemeClr>
        </a:solidFill>
      </dgm:spPr>
      <dgm:t>
        <a:bodyPr/>
        <a:lstStyle/>
        <a:p>
          <a:r>
            <a:rPr lang="fr-FR" sz="1400" i="0" u="none" dirty="0">
              <a:latin typeface="Arial Rounded MT Bold" panose="020F0704030504030204" pitchFamily="34" charset="0"/>
            </a:rPr>
            <a:t>Support to processing </a:t>
          </a:r>
        </a:p>
      </dgm:t>
    </dgm:pt>
    <dgm:pt modelId="{76072E62-F915-42E6-8DEE-CFA7E627F2EF}" type="parTrans" cxnId="{01FA9739-A691-4DDD-89F5-4A1B497B868C}">
      <dgm:prSet/>
      <dgm:spPr/>
      <dgm:t>
        <a:bodyPr/>
        <a:lstStyle/>
        <a:p>
          <a:endParaRPr lang="fr-FR" sz="1400" i="0" u="none">
            <a:solidFill>
              <a:schemeClr val="tx1"/>
            </a:solidFill>
            <a:latin typeface="Arial Rounded MT Bold" panose="020F0704030504030204" pitchFamily="34" charset="0"/>
          </a:endParaRPr>
        </a:p>
      </dgm:t>
    </dgm:pt>
    <dgm:pt modelId="{40A05349-4CE6-4E32-A241-DBAADBD07F77}" type="sibTrans" cxnId="{01FA9739-A691-4DDD-89F5-4A1B497B868C}">
      <dgm:prSet/>
      <dgm:spPr/>
      <dgm:t>
        <a:bodyPr/>
        <a:lstStyle/>
        <a:p>
          <a:endParaRPr lang="fr-FR" sz="1400" i="0" u="none">
            <a:solidFill>
              <a:schemeClr val="tx1"/>
            </a:solidFill>
            <a:latin typeface="Arial Rounded MT Bold" panose="020F0704030504030204" pitchFamily="34" charset="0"/>
          </a:endParaRPr>
        </a:p>
      </dgm:t>
    </dgm:pt>
    <dgm:pt modelId="{7B6D6A64-34D1-4175-80D6-429877400D25}">
      <dgm:prSet custT="1"/>
      <dgm:spPr>
        <a:solidFill>
          <a:schemeClr val="accent2">
            <a:lumMod val="40000"/>
            <a:lumOff val="60000"/>
          </a:schemeClr>
        </a:solidFill>
      </dgm:spPr>
      <dgm:t>
        <a:bodyPr/>
        <a:lstStyle/>
        <a:p>
          <a:r>
            <a:rPr lang="fr-FR" sz="1400" i="0" u="none" dirty="0">
              <a:latin typeface="Arial Rounded MT Bold" panose="020F0704030504030204" pitchFamily="34" charset="0"/>
            </a:rPr>
            <a:t>Support for the marketing of the local rice</a:t>
          </a:r>
        </a:p>
      </dgm:t>
    </dgm:pt>
    <dgm:pt modelId="{B9E94850-A4CB-4012-BA14-32CB7C008A72}" type="parTrans" cxnId="{3EBE673C-D2BD-46CE-A6D0-8DF429395F62}">
      <dgm:prSet/>
      <dgm:spPr/>
      <dgm:t>
        <a:bodyPr/>
        <a:lstStyle/>
        <a:p>
          <a:endParaRPr lang="fr-FR" sz="1400" i="0" u="none">
            <a:solidFill>
              <a:schemeClr val="tx1"/>
            </a:solidFill>
            <a:latin typeface="Arial Rounded MT Bold" panose="020F0704030504030204" pitchFamily="34" charset="0"/>
          </a:endParaRPr>
        </a:p>
      </dgm:t>
    </dgm:pt>
    <dgm:pt modelId="{ADB35B12-0C4A-4BD7-882F-A54509E85EEF}" type="sibTrans" cxnId="{3EBE673C-D2BD-46CE-A6D0-8DF429395F62}">
      <dgm:prSet/>
      <dgm:spPr/>
      <dgm:t>
        <a:bodyPr/>
        <a:lstStyle/>
        <a:p>
          <a:endParaRPr lang="fr-FR" sz="1400" i="0" u="none">
            <a:solidFill>
              <a:schemeClr val="tx1"/>
            </a:solidFill>
            <a:latin typeface="Arial Rounded MT Bold" panose="020F0704030504030204" pitchFamily="34" charset="0"/>
          </a:endParaRPr>
        </a:p>
      </dgm:t>
    </dgm:pt>
    <dgm:pt modelId="{C62047BD-B913-4765-9AE0-7C407F720350}">
      <dgm:prSet/>
      <dgm:spPr/>
      <dgm:t>
        <a:bodyPr/>
        <a:lstStyle/>
        <a:p>
          <a:endParaRPr lang="fr-FR" sz="1400" i="0" u="none" dirty="0">
            <a:solidFill>
              <a:schemeClr val="tx1"/>
            </a:solidFill>
            <a:latin typeface="Arial Rounded MT Bold" panose="020F0704030504030204" pitchFamily="34" charset="0"/>
          </a:endParaRPr>
        </a:p>
      </dgm:t>
    </dgm:pt>
    <dgm:pt modelId="{C4C99F7C-D78D-474C-BD81-E69F06F4324E}" type="parTrans" cxnId="{4DB71E61-D8C8-4AC5-973C-DAF4D44BB4EC}">
      <dgm:prSet/>
      <dgm:spPr/>
      <dgm:t>
        <a:bodyPr/>
        <a:lstStyle/>
        <a:p>
          <a:endParaRPr lang="fr-FR" sz="1400" i="0" u="none">
            <a:solidFill>
              <a:schemeClr val="tx1"/>
            </a:solidFill>
            <a:latin typeface="Arial Rounded MT Bold" panose="020F0704030504030204" pitchFamily="34" charset="0"/>
          </a:endParaRPr>
        </a:p>
      </dgm:t>
    </dgm:pt>
    <dgm:pt modelId="{2879CCFB-DA23-47B5-BD2D-57AE58DAE760}" type="sibTrans" cxnId="{4DB71E61-D8C8-4AC5-973C-DAF4D44BB4EC}">
      <dgm:prSet/>
      <dgm:spPr/>
      <dgm:t>
        <a:bodyPr/>
        <a:lstStyle/>
        <a:p>
          <a:endParaRPr lang="fr-FR" sz="1400" i="0" u="none">
            <a:solidFill>
              <a:schemeClr val="tx1"/>
            </a:solidFill>
            <a:latin typeface="Arial Rounded MT Bold" panose="020F0704030504030204" pitchFamily="34" charset="0"/>
          </a:endParaRPr>
        </a:p>
      </dgm:t>
    </dgm:pt>
    <dgm:pt modelId="{59AE1327-5C77-46DF-9C54-1EE25F5501CB}" type="pres">
      <dgm:prSet presAssocID="{380DFC4E-14D5-4175-A86A-F57844889421}" presName="cycle" presStyleCnt="0">
        <dgm:presLayoutVars>
          <dgm:chMax val="1"/>
          <dgm:dir/>
          <dgm:animLvl val="ctr"/>
          <dgm:resizeHandles val="exact"/>
        </dgm:presLayoutVars>
      </dgm:prSet>
      <dgm:spPr/>
    </dgm:pt>
    <dgm:pt modelId="{D333C857-DFB8-496D-9021-02243CF0D2AC}" type="pres">
      <dgm:prSet presAssocID="{34E90B76-7726-40AD-B02E-45957B45BDE8}" presName="centerShape" presStyleLbl="node0" presStyleIdx="0" presStyleCnt="1" custScaleX="127059"/>
      <dgm:spPr/>
    </dgm:pt>
    <dgm:pt modelId="{2581BC10-0357-4485-B17F-8D7EE4568FD3}" type="pres">
      <dgm:prSet presAssocID="{483032A4-A886-43AF-9CD0-A8BD9103E134}" presName="parTrans" presStyleLbl="bgSibTrans2D1" presStyleIdx="0" presStyleCnt="5"/>
      <dgm:spPr/>
    </dgm:pt>
    <dgm:pt modelId="{5EFE7211-520A-4E28-B946-DFA4201F4F98}" type="pres">
      <dgm:prSet presAssocID="{057C88BD-2602-416E-948F-ED2F13D77CBB}" presName="node" presStyleLbl="node1" presStyleIdx="0" presStyleCnt="5">
        <dgm:presLayoutVars>
          <dgm:bulletEnabled val="1"/>
        </dgm:presLayoutVars>
      </dgm:prSet>
      <dgm:spPr/>
    </dgm:pt>
    <dgm:pt modelId="{0686F4DC-62A3-4AEC-8948-D13CEF4392FA}" type="pres">
      <dgm:prSet presAssocID="{9560C246-125D-42F8-92A1-32836EA40257}" presName="parTrans" presStyleLbl="bgSibTrans2D1" presStyleIdx="1" presStyleCnt="5"/>
      <dgm:spPr/>
    </dgm:pt>
    <dgm:pt modelId="{98CEA483-9331-4018-8EEF-97D9F99748D4}" type="pres">
      <dgm:prSet presAssocID="{2EA8EAC4-E8E2-4744-8490-41FF762A8DE6}" presName="node" presStyleLbl="node1" presStyleIdx="1" presStyleCnt="5">
        <dgm:presLayoutVars>
          <dgm:bulletEnabled val="1"/>
        </dgm:presLayoutVars>
      </dgm:prSet>
      <dgm:spPr/>
    </dgm:pt>
    <dgm:pt modelId="{51B99D5D-B5B9-4ED3-8B90-4932F5EE53FD}" type="pres">
      <dgm:prSet presAssocID="{5E930ADF-8115-4A0D-89D8-62D1C28CD986}" presName="parTrans" presStyleLbl="bgSibTrans2D1" presStyleIdx="2" presStyleCnt="5" custLinFactNeighborX="0"/>
      <dgm:spPr/>
    </dgm:pt>
    <dgm:pt modelId="{BE1C3176-16D9-4E0A-B1BC-C6B7E7481D3D}" type="pres">
      <dgm:prSet presAssocID="{4233107B-C7B1-4F50-8F3F-E0424D98A8E4}" presName="node" presStyleLbl="node1" presStyleIdx="2" presStyleCnt="5">
        <dgm:presLayoutVars>
          <dgm:bulletEnabled val="1"/>
        </dgm:presLayoutVars>
      </dgm:prSet>
      <dgm:spPr/>
    </dgm:pt>
    <dgm:pt modelId="{4769E6C9-001F-4667-BF21-88B6F83954B6}" type="pres">
      <dgm:prSet presAssocID="{76072E62-F915-42E6-8DEE-CFA7E627F2EF}" presName="parTrans" presStyleLbl="bgSibTrans2D1" presStyleIdx="3" presStyleCnt="5"/>
      <dgm:spPr/>
    </dgm:pt>
    <dgm:pt modelId="{65AADBD9-392C-4917-9632-1F5D4B030B70}" type="pres">
      <dgm:prSet presAssocID="{E0CC3C05-9A54-48DC-B9C9-5C28A0D6E318}" presName="node" presStyleLbl="node1" presStyleIdx="3" presStyleCnt="5" custScaleX="111876">
        <dgm:presLayoutVars>
          <dgm:bulletEnabled val="1"/>
        </dgm:presLayoutVars>
      </dgm:prSet>
      <dgm:spPr/>
    </dgm:pt>
    <dgm:pt modelId="{D5FCBC79-70A0-48B5-B76A-F7666F5D1F1D}" type="pres">
      <dgm:prSet presAssocID="{B9E94850-A4CB-4012-BA14-32CB7C008A72}" presName="parTrans" presStyleLbl="bgSibTrans2D1" presStyleIdx="4" presStyleCnt="5" custLinFactNeighborX="-7794" custLinFactNeighborY="6603"/>
      <dgm:spPr/>
    </dgm:pt>
    <dgm:pt modelId="{4B3C32EB-DC77-4EC4-8717-8405FB13B51C}" type="pres">
      <dgm:prSet presAssocID="{7B6D6A64-34D1-4175-80D6-429877400D25}" presName="node" presStyleLbl="node1" presStyleIdx="4" presStyleCnt="5" custRadScaleRad="95514" custRadScaleInc="1068">
        <dgm:presLayoutVars>
          <dgm:bulletEnabled val="1"/>
        </dgm:presLayoutVars>
      </dgm:prSet>
      <dgm:spPr/>
    </dgm:pt>
  </dgm:ptLst>
  <dgm:cxnLst>
    <dgm:cxn modelId="{6B998102-B326-43DF-9070-7DF2989C94F9}" srcId="{380DFC4E-14D5-4175-A86A-F57844889421}" destId="{34E90B76-7726-40AD-B02E-45957B45BDE8}" srcOrd="0" destOrd="0" parTransId="{4A41FC77-77BB-4F04-A6C3-4E85136838E3}" sibTransId="{3F1B1C9C-E0DA-45A6-BF98-B39806E266AA}"/>
    <dgm:cxn modelId="{882F8F03-8848-4A7B-8588-C1D4FF981B29}" srcId="{34E90B76-7726-40AD-B02E-45957B45BDE8}" destId="{057C88BD-2602-416E-948F-ED2F13D77CBB}" srcOrd="0" destOrd="0" parTransId="{483032A4-A886-43AF-9CD0-A8BD9103E134}" sibTransId="{7775D610-7ECB-4751-89D6-B261F0F8E17B}"/>
    <dgm:cxn modelId="{F8AEEE07-F35A-4238-9AAE-C5D12C007618}" type="presOf" srcId="{76072E62-F915-42E6-8DEE-CFA7E627F2EF}" destId="{4769E6C9-001F-4667-BF21-88B6F83954B6}" srcOrd="0" destOrd="0" presId="urn:microsoft.com/office/officeart/2005/8/layout/radial4"/>
    <dgm:cxn modelId="{DF36CF1A-1C6E-4E13-AB4E-D31B994462F6}" type="presOf" srcId="{4233107B-C7B1-4F50-8F3F-E0424D98A8E4}" destId="{BE1C3176-16D9-4E0A-B1BC-C6B7E7481D3D}" srcOrd="0" destOrd="0" presId="urn:microsoft.com/office/officeart/2005/8/layout/radial4"/>
    <dgm:cxn modelId="{01FA9739-A691-4DDD-89F5-4A1B497B868C}" srcId="{34E90B76-7726-40AD-B02E-45957B45BDE8}" destId="{E0CC3C05-9A54-48DC-B9C9-5C28A0D6E318}" srcOrd="3" destOrd="0" parTransId="{76072E62-F915-42E6-8DEE-CFA7E627F2EF}" sibTransId="{40A05349-4CE6-4E32-A241-DBAADBD07F77}"/>
    <dgm:cxn modelId="{3EBE673C-D2BD-46CE-A6D0-8DF429395F62}" srcId="{34E90B76-7726-40AD-B02E-45957B45BDE8}" destId="{7B6D6A64-34D1-4175-80D6-429877400D25}" srcOrd="4" destOrd="0" parTransId="{B9E94850-A4CB-4012-BA14-32CB7C008A72}" sibTransId="{ADB35B12-0C4A-4BD7-882F-A54509E85EEF}"/>
    <dgm:cxn modelId="{4DB71E61-D8C8-4AC5-973C-DAF4D44BB4EC}" srcId="{380DFC4E-14D5-4175-A86A-F57844889421}" destId="{C62047BD-B913-4765-9AE0-7C407F720350}" srcOrd="1" destOrd="0" parTransId="{C4C99F7C-D78D-474C-BD81-E69F06F4324E}" sibTransId="{2879CCFB-DA23-47B5-BD2D-57AE58DAE760}"/>
    <dgm:cxn modelId="{F2F74F61-8359-4E57-87C3-C031668A88A0}" type="presOf" srcId="{057C88BD-2602-416E-948F-ED2F13D77CBB}" destId="{5EFE7211-520A-4E28-B946-DFA4201F4F98}" srcOrd="0" destOrd="0" presId="urn:microsoft.com/office/officeart/2005/8/layout/radial4"/>
    <dgm:cxn modelId="{932ED84C-E8E2-434B-AF1D-3ACFBA15AA35}" type="presOf" srcId="{B9E94850-A4CB-4012-BA14-32CB7C008A72}" destId="{D5FCBC79-70A0-48B5-B76A-F7666F5D1F1D}" srcOrd="0" destOrd="0" presId="urn:microsoft.com/office/officeart/2005/8/layout/radial4"/>
    <dgm:cxn modelId="{F1B99F78-1927-4FEB-B1FD-71263203B71C}" srcId="{34E90B76-7726-40AD-B02E-45957B45BDE8}" destId="{2EA8EAC4-E8E2-4744-8490-41FF762A8DE6}" srcOrd="1" destOrd="0" parTransId="{9560C246-125D-42F8-92A1-32836EA40257}" sibTransId="{3BC01B57-7DBE-40D0-9020-E941FCCAADFB}"/>
    <dgm:cxn modelId="{A408C482-AC92-4157-BA7C-BD989B58628D}" type="presOf" srcId="{5E930ADF-8115-4A0D-89D8-62D1C28CD986}" destId="{51B99D5D-B5B9-4ED3-8B90-4932F5EE53FD}" srcOrd="0" destOrd="0" presId="urn:microsoft.com/office/officeart/2005/8/layout/radial4"/>
    <dgm:cxn modelId="{E2ADD489-0D31-4639-89BA-4D5E4A8BCD7F}" srcId="{34E90B76-7726-40AD-B02E-45957B45BDE8}" destId="{4233107B-C7B1-4F50-8F3F-E0424D98A8E4}" srcOrd="2" destOrd="0" parTransId="{5E930ADF-8115-4A0D-89D8-62D1C28CD986}" sibTransId="{95875D4E-EC1C-4A49-B889-E5676D152837}"/>
    <dgm:cxn modelId="{05816B8A-809C-4E1A-B841-3D54DE00676B}" type="presOf" srcId="{2EA8EAC4-E8E2-4744-8490-41FF762A8DE6}" destId="{98CEA483-9331-4018-8EEF-97D9F99748D4}" srcOrd="0" destOrd="0" presId="urn:microsoft.com/office/officeart/2005/8/layout/radial4"/>
    <dgm:cxn modelId="{43AABD98-1F7E-4202-BA44-629916351BA0}" type="presOf" srcId="{7B6D6A64-34D1-4175-80D6-429877400D25}" destId="{4B3C32EB-DC77-4EC4-8717-8405FB13B51C}" srcOrd="0" destOrd="0" presId="urn:microsoft.com/office/officeart/2005/8/layout/radial4"/>
    <dgm:cxn modelId="{812AEEA9-F2F3-4491-962C-1CB0A640D1E3}" type="presOf" srcId="{483032A4-A886-43AF-9CD0-A8BD9103E134}" destId="{2581BC10-0357-4485-B17F-8D7EE4568FD3}" srcOrd="0" destOrd="0" presId="urn:microsoft.com/office/officeart/2005/8/layout/radial4"/>
    <dgm:cxn modelId="{021693CF-62FF-40FB-9A7C-546DFE95AF21}" type="presOf" srcId="{9560C246-125D-42F8-92A1-32836EA40257}" destId="{0686F4DC-62A3-4AEC-8948-D13CEF4392FA}" srcOrd="0" destOrd="0" presId="urn:microsoft.com/office/officeart/2005/8/layout/radial4"/>
    <dgm:cxn modelId="{62CD03E0-FE52-4F8E-AF05-F6FAF4ADFC3C}" type="presOf" srcId="{380DFC4E-14D5-4175-A86A-F57844889421}" destId="{59AE1327-5C77-46DF-9C54-1EE25F5501CB}" srcOrd="0" destOrd="0" presId="urn:microsoft.com/office/officeart/2005/8/layout/radial4"/>
    <dgm:cxn modelId="{0BFB2EE0-68B8-482B-8652-DC3B3F68DFEE}" type="presOf" srcId="{E0CC3C05-9A54-48DC-B9C9-5C28A0D6E318}" destId="{65AADBD9-392C-4917-9632-1F5D4B030B70}" srcOrd="0" destOrd="0" presId="urn:microsoft.com/office/officeart/2005/8/layout/radial4"/>
    <dgm:cxn modelId="{11BA86FF-6F1B-47FE-AFE8-882A3AB2C814}" type="presOf" srcId="{34E90B76-7726-40AD-B02E-45957B45BDE8}" destId="{D333C857-DFB8-496D-9021-02243CF0D2AC}" srcOrd="0" destOrd="0" presId="urn:microsoft.com/office/officeart/2005/8/layout/radial4"/>
    <dgm:cxn modelId="{5A7F6CCA-4896-48B4-92E2-08352A109B54}" type="presParOf" srcId="{59AE1327-5C77-46DF-9C54-1EE25F5501CB}" destId="{D333C857-DFB8-496D-9021-02243CF0D2AC}" srcOrd="0" destOrd="0" presId="urn:microsoft.com/office/officeart/2005/8/layout/radial4"/>
    <dgm:cxn modelId="{65662F7A-E6B1-4746-A10E-AEBFDDA98A80}" type="presParOf" srcId="{59AE1327-5C77-46DF-9C54-1EE25F5501CB}" destId="{2581BC10-0357-4485-B17F-8D7EE4568FD3}" srcOrd="1" destOrd="0" presId="urn:microsoft.com/office/officeart/2005/8/layout/radial4"/>
    <dgm:cxn modelId="{605136AB-D69C-4AFD-94A8-DF5DEBBF19D7}" type="presParOf" srcId="{59AE1327-5C77-46DF-9C54-1EE25F5501CB}" destId="{5EFE7211-520A-4E28-B946-DFA4201F4F98}" srcOrd="2" destOrd="0" presId="urn:microsoft.com/office/officeart/2005/8/layout/radial4"/>
    <dgm:cxn modelId="{2B386169-B87D-48D6-A42B-EA9F81D3E7B6}" type="presParOf" srcId="{59AE1327-5C77-46DF-9C54-1EE25F5501CB}" destId="{0686F4DC-62A3-4AEC-8948-D13CEF4392FA}" srcOrd="3" destOrd="0" presId="urn:microsoft.com/office/officeart/2005/8/layout/radial4"/>
    <dgm:cxn modelId="{872DA478-182D-4C98-9577-282CADD250AD}" type="presParOf" srcId="{59AE1327-5C77-46DF-9C54-1EE25F5501CB}" destId="{98CEA483-9331-4018-8EEF-97D9F99748D4}" srcOrd="4" destOrd="0" presId="urn:microsoft.com/office/officeart/2005/8/layout/radial4"/>
    <dgm:cxn modelId="{69145ABA-1C99-43BF-A9A4-2FD472FF409A}" type="presParOf" srcId="{59AE1327-5C77-46DF-9C54-1EE25F5501CB}" destId="{51B99D5D-B5B9-4ED3-8B90-4932F5EE53FD}" srcOrd="5" destOrd="0" presId="urn:microsoft.com/office/officeart/2005/8/layout/radial4"/>
    <dgm:cxn modelId="{8B245C37-6A14-4C14-8176-F7C1CF28B5BC}" type="presParOf" srcId="{59AE1327-5C77-46DF-9C54-1EE25F5501CB}" destId="{BE1C3176-16D9-4E0A-B1BC-C6B7E7481D3D}" srcOrd="6" destOrd="0" presId="urn:microsoft.com/office/officeart/2005/8/layout/radial4"/>
    <dgm:cxn modelId="{3FA43482-751E-45D3-B853-39D9A1F56E1B}" type="presParOf" srcId="{59AE1327-5C77-46DF-9C54-1EE25F5501CB}" destId="{4769E6C9-001F-4667-BF21-88B6F83954B6}" srcOrd="7" destOrd="0" presId="urn:microsoft.com/office/officeart/2005/8/layout/radial4"/>
    <dgm:cxn modelId="{5BB1FE92-F4ED-4430-A73D-002F4A8C618C}" type="presParOf" srcId="{59AE1327-5C77-46DF-9C54-1EE25F5501CB}" destId="{65AADBD9-392C-4917-9632-1F5D4B030B70}" srcOrd="8" destOrd="0" presId="urn:microsoft.com/office/officeart/2005/8/layout/radial4"/>
    <dgm:cxn modelId="{AFF51E63-ACDA-4DB5-B027-9DDC570E52B3}" type="presParOf" srcId="{59AE1327-5C77-46DF-9C54-1EE25F5501CB}" destId="{D5FCBC79-70A0-48B5-B76A-F7666F5D1F1D}" srcOrd="9" destOrd="0" presId="urn:microsoft.com/office/officeart/2005/8/layout/radial4"/>
    <dgm:cxn modelId="{F2E77855-9FA9-4FE8-9AA7-4D0CA505DAE7}" type="presParOf" srcId="{59AE1327-5C77-46DF-9C54-1EE25F5501CB}" destId="{4B3C32EB-DC77-4EC4-8717-8405FB13B51C}" srcOrd="10"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6FCB7C-4187-470F-BD8E-CD16441CEA3D}" type="doc">
      <dgm:prSet loTypeId="urn:microsoft.com/office/officeart/2005/8/layout/hProcess11" loCatId="process" qsTypeId="urn:microsoft.com/office/officeart/2005/8/quickstyle/simple1" qsCatId="simple" csTypeId="urn:microsoft.com/office/officeart/2005/8/colors/accent1_2" csCatId="accent1" phldr="1"/>
      <dgm:spPr/>
    </dgm:pt>
    <dgm:pt modelId="{74C083A3-247E-419F-A725-67D4D24490EE}" type="pres">
      <dgm:prSet presAssocID="{4E6FCB7C-4187-470F-BD8E-CD16441CEA3D}" presName="Name0" presStyleCnt="0">
        <dgm:presLayoutVars>
          <dgm:dir/>
          <dgm:resizeHandles val="exact"/>
        </dgm:presLayoutVars>
      </dgm:prSet>
      <dgm:spPr/>
    </dgm:pt>
    <dgm:pt modelId="{099406EC-7844-48AE-8357-A6BBADF07EAD}" type="pres">
      <dgm:prSet presAssocID="{4E6FCB7C-4187-470F-BD8E-CD16441CEA3D}" presName="arrow" presStyleLbl="bgShp" presStyleIdx="0" presStyleCnt="1" custLinFactNeighborY="8149"/>
      <dgm:spPr/>
    </dgm:pt>
    <dgm:pt modelId="{9E78D748-B2F9-4D4F-B648-98CD524E8B8F}" type="pres">
      <dgm:prSet presAssocID="{4E6FCB7C-4187-470F-BD8E-CD16441CEA3D}" presName="points" presStyleCnt="0"/>
      <dgm:spPr/>
    </dgm:pt>
  </dgm:ptLst>
  <dgm:cxnLst>
    <dgm:cxn modelId="{61D00817-C40C-44A7-B3DC-691B3D21F811}" type="presOf" srcId="{4E6FCB7C-4187-470F-BD8E-CD16441CEA3D}" destId="{74C083A3-247E-419F-A725-67D4D24490EE}" srcOrd="0" destOrd="0" presId="urn:microsoft.com/office/officeart/2005/8/layout/hProcess11"/>
    <dgm:cxn modelId="{D1F82B09-3EDA-4C04-BEBF-9CFC5F0EA364}" type="presParOf" srcId="{74C083A3-247E-419F-A725-67D4D24490EE}" destId="{099406EC-7844-48AE-8357-A6BBADF07EAD}" srcOrd="0" destOrd="0" presId="urn:microsoft.com/office/officeart/2005/8/layout/hProcess11"/>
    <dgm:cxn modelId="{6D96B826-F84D-4CD0-A294-4C6402628FB7}" type="presParOf" srcId="{74C083A3-247E-419F-A725-67D4D24490EE}" destId="{9E78D748-B2F9-4D4F-B648-98CD524E8B8F}" srcOrd="1"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01AB95-6042-478C-A92D-92140B907ED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1ABF703-188C-4960-A217-6E31A31603F8}">
      <dgm:prSet custT="1"/>
      <dgm:spPr/>
      <dgm:t>
        <a:bodyPr/>
        <a:lstStyle/>
        <a:p>
          <a:pPr>
            <a:lnSpc>
              <a:spcPct val="100000"/>
            </a:lnSpc>
            <a:defRPr cap="all"/>
          </a:pPr>
          <a:r>
            <a:rPr lang="en-GB" sz="2400" b="0" i="0" dirty="0"/>
            <a:t>reduction of the drudgery of work</a:t>
          </a:r>
          <a:endParaRPr lang="en-US" sz="2400" dirty="0"/>
        </a:p>
      </dgm:t>
    </dgm:pt>
    <dgm:pt modelId="{936B8784-636E-4607-A61A-035FE1773A3C}" type="parTrans" cxnId="{1B71FFEE-F3F2-4409-BA62-B8D88508D02E}">
      <dgm:prSet/>
      <dgm:spPr/>
      <dgm:t>
        <a:bodyPr/>
        <a:lstStyle/>
        <a:p>
          <a:endParaRPr lang="en-US"/>
        </a:p>
      </dgm:t>
    </dgm:pt>
    <dgm:pt modelId="{86BC5E12-7445-45B5-A407-A3932C93F1A7}" type="sibTrans" cxnId="{1B71FFEE-F3F2-4409-BA62-B8D88508D02E}">
      <dgm:prSet/>
      <dgm:spPr/>
      <dgm:t>
        <a:bodyPr/>
        <a:lstStyle/>
        <a:p>
          <a:endParaRPr lang="en-US"/>
        </a:p>
      </dgm:t>
    </dgm:pt>
    <dgm:pt modelId="{10805630-107A-4D81-B330-CA38510E564C}">
      <dgm:prSet custT="1"/>
      <dgm:spPr/>
      <dgm:t>
        <a:bodyPr/>
        <a:lstStyle/>
        <a:p>
          <a:pPr>
            <a:lnSpc>
              <a:spcPct val="100000"/>
            </a:lnSpc>
            <a:defRPr cap="all"/>
          </a:pPr>
          <a:r>
            <a:rPr lang="en-GB" sz="2400" b="0" i="0" dirty="0"/>
            <a:t>improved grain quality</a:t>
          </a:r>
          <a:endParaRPr lang="en-US" sz="2400" dirty="0"/>
        </a:p>
      </dgm:t>
    </dgm:pt>
    <dgm:pt modelId="{BE25D0A0-C0ED-45C9-B0FC-A04426395740}" type="parTrans" cxnId="{73ACEE8C-D1C7-456F-B33B-6D71142CD942}">
      <dgm:prSet/>
      <dgm:spPr/>
      <dgm:t>
        <a:bodyPr/>
        <a:lstStyle/>
        <a:p>
          <a:endParaRPr lang="en-US"/>
        </a:p>
      </dgm:t>
    </dgm:pt>
    <dgm:pt modelId="{B789A1F8-F568-442C-B31C-C697949BD989}" type="sibTrans" cxnId="{73ACEE8C-D1C7-456F-B33B-6D71142CD942}">
      <dgm:prSet/>
      <dgm:spPr/>
      <dgm:t>
        <a:bodyPr/>
        <a:lstStyle/>
        <a:p>
          <a:endParaRPr lang="en-US"/>
        </a:p>
      </dgm:t>
    </dgm:pt>
    <dgm:pt modelId="{81456972-D313-44F5-A3AC-66CB23DE5FE2}">
      <dgm:prSet custT="1"/>
      <dgm:spPr/>
      <dgm:t>
        <a:bodyPr/>
        <a:lstStyle/>
        <a:p>
          <a:pPr>
            <a:lnSpc>
              <a:spcPct val="100000"/>
            </a:lnSpc>
            <a:defRPr cap="all"/>
          </a:pPr>
          <a:r>
            <a:rPr lang="en-GB" sz="2400" b="0" i="0" dirty="0"/>
            <a:t>improved knowledge in production and post-harvest management </a:t>
          </a:r>
          <a:endParaRPr lang="en-US" sz="2400" dirty="0"/>
        </a:p>
      </dgm:t>
    </dgm:pt>
    <dgm:pt modelId="{F0218057-9853-4CE7-B936-C329C182825B}" type="parTrans" cxnId="{B553A413-CED5-45B2-9C6B-F69AB1AA9202}">
      <dgm:prSet/>
      <dgm:spPr/>
      <dgm:t>
        <a:bodyPr/>
        <a:lstStyle/>
        <a:p>
          <a:endParaRPr lang="en-US"/>
        </a:p>
      </dgm:t>
    </dgm:pt>
    <dgm:pt modelId="{4EC0CED5-89FC-43AF-81AB-0AE61D22AC71}" type="sibTrans" cxnId="{B553A413-CED5-45B2-9C6B-F69AB1AA9202}">
      <dgm:prSet/>
      <dgm:spPr/>
      <dgm:t>
        <a:bodyPr/>
        <a:lstStyle/>
        <a:p>
          <a:endParaRPr lang="en-US"/>
        </a:p>
      </dgm:t>
    </dgm:pt>
    <dgm:pt modelId="{2EF3C2D8-A2C3-4FB5-950B-005BCC6EF1FB}">
      <dgm:prSet custT="1"/>
      <dgm:spPr/>
      <dgm:t>
        <a:bodyPr/>
        <a:lstStyle/>
        <a:p>
          <a:pPr>
            <a:lnSpc>
              <a:spcPct val="100000"/>
            </a:lnSpc>
            <a:defRPr cap="all"/>
          </a:pPr>
          <a:r>
            <a:rPr lang="en-GB" sz="2400" b="0" i="0" dirty="0"/>
            <a:t>supply of local products (rice) to school canteens</a:t>
          </a:r>
          <a:endParaRPr lang="en-US" sz="2400" dirty="0"/>
        </a:p>
      </dgm:t>
    </dgm:pt>
    <dgm:pt modelId="{E8D1DA3D-5291-4898-9EE1-A357CF9B6E82}" type="parTrans" cxnId="{8F48032B-0263-48FB-91BF-6F3A30A1B2C0}">
      <dgm:prSet/>
      <dgm:spPr/>
      <dgm:t>
        <a:bodyPr/>
        <a:lstStyle/>
        <a:p>
          <a:endParaRPr lang="en-US"/>
        </a:p>
      </dgm:t>
    </dgm:pt>
    <dgm:pt modelId="{5ED98A68-F164-4C8A-913D-2F0DDA185FB1}" type="sibTrans" cxnId="{8F48032B-0263-48FB-91BF-6F3A30A1B2C0}">
      <dgm:prSet/>
      <dgm:spPr/>
      <dgm:t>
        <a:bodyPr/>
        <a:lstStyle/>
        <a:p>
          <a:endParaRPr lang="en-US"/>
        </a:p>
      </dgm:t>
    </dgm:pt>
    <dgm:pt modelId="{532A8263-607B-41E6-B545-8F49623D4D8B}" type="pres">
      <dgm:prSet presAssocID="{1701AB95-6042-478C-A92D-92140B907EDA}" presName="root" presStyleCnt="0">
        <dgm:presLayoutVars>
          <dgm:dir/>
          <dgm:resizeHandles val="exact"/>
        </dgm:presLayoutVars>
      </dgm:prSet>
      <dgm:spPr/>
    </dgm:pt>
    <dgm:pt modelId="{8BF9C402-664E-4CA3-8437-058FC861DEF6}" type="pres">
      <dgm:prSet presAssocID="{71ABF703-188C-4960-A217-6E31A31603F8}" presName="compNode" presStyleCnt="0"/>
      <dgm:spPr/>
    </dgm:pt>
    <dgm:pt modelId="{2A0BA530-F27D-4760-85D3-645D86CAC5B1}" type="pres">
      <dgm:prSet presAssocID="{71ABF703-188C-4960-A217-6E31A31603F8}" presName="iconBgRect" presStyleLbl="bgShp" presStyleIdx="0" presStyleCnt="4" custLinFactNeighborX="5057" custLinFactNeighborY="2857"/>
      <dgm:spPr/>
    </dgm:pt>
    <dgm:pt modelId="{69E4BB15-B1D0-4066-8AA3-75ABD9F2E711}" type="pres">
      <dgm:prSet presAssocID="{71ABF703-188C-4960-A217-6E31A31603F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ycle"/>
        </a:ext>
      </dgm:extLst>
    </dgm:pt>
    <dgm:pt modelId="{82B60D65-DF5C-42B7-BFF6-13E1E3876C12}" type="pres">
      <dgm:prSet presAssocID="{71ABF703-188C-4960-A217-6E31A31603F8}" presName="spaceRect" presStyleCnt="0"/>
      <dgm:spPr/>
    </dgm:pt>
    <dgm:pt modelId="{17557F09-7F99-4A73-AFE8-EE786A4DA213}" type="pres">
      <dgm:prSet presAssocID="{71ABF703-188C-4960-A217-6E31A31603F8}" presName="textRect" presStyleLbl="revTx" presStyleIdx="0" presStyleCnt="4" custScaleX="146220">
        <dgm:presLayoutVars>
          <dgm:chMax val="1"/>
          <dgm:chPref val="1"/>
        </dgm:presLayoutVars>
      </dgm:prSet>
      <dgm:spPr/>
    </dgm:pt>
    <dgm:pt modelId="{F9553934-97D7-411E-9D8E-60F9AD562689}" type="pres">
      <dgm:prSet presAssocID="{86BC5E12-7445-45B5-A407-A3932C93F1A7}" presName="sibTrans" presStyleCnt="0"/>
      <dgm:spPr/>
    </dgm:pt>
    <dgm:pt modelId="{9FC1F157-A927-4E7B-9091-1F696072ADE0}" type="pres">
      <dgm:prSet presAssocID="{10805630-107A-4D81-B330-CA38510E564C}" presName="compNode" presStyleCnt="0"/>
      <dgm:spPr/>
    </dgm:pt>
    <dgm:pt modelId="{ABF8C0C1-7AAB-4EAF-8F84-C8EE505BE002}" type="pres">
      <dgm:prSet presAssocID="{10805630-107A-4D81-B330-CA38510E564C}" presName="iconBgRect" presStyleLbl="bgShp" presStyleIdx="1" presStyleCnt="4"/>
      <dgm:spPr/>
    </dgm:pt>
    <dgm:pt modelId="{C9E8835B-A970-4103-94E8-A5C05FC192B8}" type="pres">
      <dgm:prSet presAssocID="{10805630-107A-4D81-B330-CA38510E564C}" presName="iconRect" presStyleLbl="node1" presStyleIdx="1" presStyleCnt="4" custLinFactNeighborX="-6047" custLinFactNeighborY="-363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ain"/>
        </a:ext>
      </dgm:extLst>
    </dgm:pt>
    <dgm:pt modelId="{7A696BAD-1CFC-4E20-9294-F32C15D0A607}" type="pres">
      <dgm:prSet presAssocID="{10805630-107A-4D81-B330-CA38510E564C}" presName="spaceRect" presStyleCnt="0"/>
      <dgm:spPr/>
    </dgm:pt>
    <dgm:pt modelId="{E2B4ABCD-D12F-44A8-9FB8-38A0955DB1C9}" type="pres">
      <dgm:prSet presAssocID="{10805630-107A-4D81-B330-CA38510E564C}" presName="textRect" presStyleLbl="revTx" presStyleIdx="1" presStyleCnt="4" custScaleX="142136">
        <dgm:presLayoutVars>
          <dgm:chMax val="1"/>
          <dgm:chPref val="1"/>
        </dgm:presLayoutVars>
      </dgm:prSet>
      <dgm:spPr/>
    </dgm:pt>
    <dgm:pt modelId="{5D3814FB-E3B0-4911-970A-CE859E54DF71}" type="pres">
      <dgm:prSet presAssocID="{B789A1F8-F568-442C-B31C-C697949BD989}" presName="sibTrans" presStyleCnt="0"/>
      <dgm:spPr/>
    </dgm:pt>
    <dgm:pt modelId="{24F8FE47-9E1D-4858-B2FD-2948A7B403EE}" type="pres">
      <dgm:prSet presAssocID="{81456972-D313-44F5-A3AC-66CB23DE5FE2}" presName="compNode" presStyleCnt="0"/>
      <dgm:spPr/>
    </dgm:pt>
    <dgm:pt modelId="{4B149830-A895-424C-A298-8855E1BCADDA}" type="pres">
      <dgm:prSet presAssocID="{81456972-D313-44F5-A3AC-66CB23DE5FE2}" presName="iconBgRect" presStyleLbl="bgShp" presStyleIdx="2" presStyleCnt="4"/>
      <dgm:spPr/>
    </dgm:pt>
    <dgm:pt modelId="{599ADEEE-43F1-44E0-B358-4F628D98B223}" type="pres">
      <dgm:prSet presAssocID="{81456972-D313-44F5-A3AC-66CB23DE5FE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eds"/>
        </a:ext>
      </dgm:extLst>
    </dgm:pt>
    <dgm:pt modelId="{1FF137AC-2C94-4B99-AF35-6B5F78B9BC46}" type="pres">
      <dgm:prSet presAssocID="{81456972-D313-44F5-A3AC-66CB23DE5FE2}" presName="spaceRect" presStyleCnt="0"/>
      <dgm:spPr/>
    </dgm:pt>
    <dgm:pt modelId="{97729C7D-B364-4671-9187-3FE7F5357D49}" type="pres">
      <dgm:prSet presAssocID="{81456972-D313-44F5-A3AC-66CB23DE5FE2}" presName="textRect" presStyleLbl="revTx" presStyleIdx="2" presStyleCnt="4" custScaleX="158502">
        <dgm:presLayoutVars>
          <dgm:chMax val="1"/>
          <dgm:chPref val="1"/>
        </dgm:presLayoutVars>
      </dgm:prSet>
      <dgm:spPr/>
    </dgm:pt>
    <dgm:pt modelId="{83478B39-A851-4F4B-B48D-4E5A23EEFB37}" type="pres">
      <dgm:prSet presAssocID="{4EC0CED5-89FC-43AF-81AB-0AE61D22AC71}" presName="sibTrans" presStyleCnt="0"/>
      <dgm:spPr/>
    </dgm:pt>
    <dgm:pt modelId="{F15AEE94-C33F-4FB2-8939-D605DE1CB9B0}" type="pres">
      <dgm:prSet presAssocID="{2EF3C2D8-A2C3-4FB5-950B-005BCC6EF1FB}" presName="compNode" presStyleCnt="0"/>
      <dgm:spPr/>
    </dgm:pt>
    <dgm:pt modelId="{C68B5C06-DD83-49FC-8924-F413DAD5BE7D}" type="pres">
      <dgm:prSet presAssocID="{2EF3C2D8-A2C3-4FB5-950B-005BCC6EF1FB}" presName="iconBgRect" presStyleLbl="bgShp" presStyleIdx="3" presStyleCnt="4"/>
      <dgm:spPr/>
    </dgm:pt>
    <dgm:pt modelId="{541D8F3E-29C3-48C4-94F2-74C46C3ABFAC}" type="pres">
      <dgm:prSet presAssocID="{2EF3C2D8-A2C3-4FB5-950B-005BCC6EF1FB}" presName="iconRect" presStyleLbl="node1" presStyleIdx="3" presStyleCnt="4" custLinFactNeighborX="3573" custLinFactNeighborY="608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assroom with solid fill"/>
        </a:ext>
      </dgm:extLst>
    </dgm:pt>
    <dgm:pt modelId="{AE772ACD-DC91-4389-8C93-9C74CE6BAEB0}" type="pres">
      <dgm:prSet presAssocID="{2EF3C2D8-A2C3-4FB5-950B-005BCC6EF1FB}" presName="spaceRect" presStyleCnt="0"/>
      <dgm:spPr/>
    </dgm:pt>
    <dgm:pt modelId="{D162196D-E266-40D1-AED2-FBE9537AA5F6}" type="pres">
      <dgm:prSet presAssocID="{2EF3C2D8-A2C3-4FB5-950B-005BCC6EF1FB}" presName="textRect" presStyleLbl="revTx" presStyleIdx="3" presStyleCnt="4" custScaleX="120754">
        <dgm:presLayoutVars>
          <dgm:chMax val="1"/>
          <dgm:chPref val="1"/>
        </dgm:presLayoutVars>
      </dgm:prSet>
      <dgm:spPr/>
    </dgm:pt>
  </dgm:ptLst>
  <dgm:cxnLst>
    <dgm:cxn modelId="{1AA85210-9104-45F9-99BE-8ECC2C28A9F1}" type="presOf" srcId="{81456972-D313-44F5-A3AC-66CB23DE5FE2}" destId="{97729C7D-B364-4671-9187-3FE7F5357D49}" srcOrd="0" destOrd="0" presId="urn:microsoft.com/office/officeart/2018/5/layout/IconCircleLabelList"/>
    <dgm:cxn modelId="{B553A413-CED5-45B2-9C6B-F69AB1AA9202}" srcId="{1701AB95-6042-478C-A92D-92140B907EDA}" destId="{81456972-D313-44F5-A3AC-66CB23DE5FE2}" srcOrd="2" destOrd="0" parTransId="{F0218057-9853-4CE7-B936-C329C182825B}" sibTransId="{4EC0CED5-89FC-43AF-81AB-0AE61D22AC71}"/>
    <dgm:cxn modelId="{8F48032B-0263-48FB-91BF-6F3A30A1B2C0}" srcId="{1701AB95-6042-478C-A92D-92140B907EDA}" destId="{2EF3C2D8-A2C3-4FB5-950B-005BCC6EF1FB}" srcOrd="3" destOrd="0" parTransId="{E8D1DA3D-5291-4898-9EE1-A357CF9B6E82}" sibTransId="{5ED98A68-F164-4C8A-913D-2F0DDA185FB1}"/>
    <dgm:cxn modelId="{92AE8542-56FA-4913-98B1-C04263F8CCC1}" type="presOf" srcId="{71ABF703-188C-4960-A217-6E31A31603F8}" destId="{17557F09-7F99-4A73-AFE8-EE786A4DA213}" srcOrd="0" destOrd="0" presId="urn:microsoft.com/office/officeart/2018/5/layout/IconCircleLabelList"/>
    <dgm:cxn modelId="{3081F743-53FA-4A42-A8B8-DF4267B20453}" type="presOf" srcId="{1701AB95-6042-478C-A92D-92140B907EDA}" destId="{532A8263-607B-41E6-B545-8F49623D4D8B}" srcOrd="0" destOrd="0" presId="urn:microsoft.com/office/officeart/2018/5/layout/IconCircleLabelList"/>
    <dgm:cxn modelId="{7AA71864-9D76-499C-825F-A8588C5D61FE}" type="presOf" srcId="{10805630-107A-4D81-B330-CA38510E564C}" destId="{E2B4ABCD-D12F-44A8-9FB8-38A0955DB1C9}" srcOrd="0" destOrd="0" presId="urn:microsoft.com/office/officeart/2018/5/layout/IconCircleLabelList"/>
    <dgm:cxn modelId="{49406E7F-1632-4732-9FE5-972E2E3FF9D1}" type="presOf" srcId="{2EF3C2D8-A2C3-4FB5-950B-005BCC6EF1FB}" destId="{D162196D-E266-40D1-AED2-FBE9537AA5F6}" srcOrd="0" destOrd="0" presId="urn:microsoft.com/office/officeart/2018/5/layout/IconCircleLabelList"/>
    <dgm:cxn modelId="{73ACEE8C-D1C7-456F-B33B-6D71142CD942}" srcId="{1701AB95-6042-478C-A92D-92140B907EDA}" destId="{10805630-107A-4D81-B330-CA38510E564C}" srcOrd="1" destOrd="0" parTransId="{BE25D0A0-C0ED-45C9-B0FC-A04426395740}" sibTransId="{B789A1F8-F568-442C-B31C-C697949BD989}"/>
    <dgm:cxn modelId="{1B71FFEE-F3F2-4409-BA62-B8D88508D02E}" srcId="{1701AB95-6042-478C-A92D-92140B907EDA}" destId="{71ABF703-188C-4960-A217-6E31A31603F8}" srcOrd="0" destOrd="0" parTransId="{936B8784-636E-4607-A61A-035FE1773A3C}" sibTransId="{86BC5E12-7445-45B5-A407-A3932C93F1A7}"/>
    <dgm:cxn modelId="{031A9C4A-9939-4D5E-B93F-FC6F37F73E9E}" type="presParOf" srcId="{532A8263-607B-41E6-B545-8F49623D4D8B}" destId="{8BF9C402-664E-4CA3-8437-058FC861DEF6}" srcOrd="0" destOrd="0" presId="urn:microsoft.com/office/officeart/2018/5/layout/IconCircleLabelList"/>
    <dgm:cxn modelId="{71FE3700-AA77-489F-AA09-A54B25DAA866}" type="presParOf" srcId="{8BF9C402-664E-4CA3-8437-058FC861DEF6}" destId="{2A0BA530-F27D-4760-85D3-645D86CAC5B1}" srcOrd="0" destOrd="0" presId="urn:microsoft.com/office/officeart/2018/5/layout/IconCircleLabelList"/>
    <dgm:cxn modelId="{402D6B5A-FECF-41EF-8E46-C7A25157FD0C}" type="presParOf" srcId="{8BF9C402-664E-4CA3-8437-058FC861DEF6}" destId="{69E4BB15-B1D0-4066-8AA3-75ABD9F2E711}" srcOrd="1" destOrd="0" presId="urn:microsoft.com/office/officeart/2018/5/layout/IconCircleLabelList"/>
    <dgm:cxn modelId="{254FB936-E4B8-4520-A7FB-1D0D529B2FDA}" type="presParOf" srcId="{8BF9C402-664E-4CA3-8437-058FC861DEF6}" destId="{82B60D65-DF5C-42B7-BFF6-13E1E3876C12}" srcOrd="2" destOrd="0" presId="urn:microsoft.com/office/officeart/2018/5/layout/IconCircleLabelList"/>
    <dgm:cxn modelId="{CE905C04-9472-440D-8C05-0C223E0C0395}" type="presParOf" srcId="{8BF9C402-664E-4CA3-8437-058FC861DEF6}" destId="{17557F09-7F99-4A73-AFE8-EE786A4DA213}" srcOrd="3" destOrd="0" presId="urn:microsoft.com/office/officeart/2018/5/layout/IconCircleLabelList"/>
    <dgm:cxn modelId="{5EDFE91B-0494-488E-A3B7-BBB500A769A6}" type="presParOf" srcId="{532A8263-607B-41E6-B545-8F49623D4D8B}" destId="{F9553934-97D7-411E-9D8E-60F9AD562689}" srcOrd="1" destOrd="0" presId="urn:microsoft.com/office/officeart/2018/5/layout/IconCircleLabelList"/>
    <dgm:cxn modelId="{7D89CEBF-EBC1-4015-A19E-CA406CAB1125}" type="presParOf" srcId="{532A8263-607B-41E6-B545-8F49623D4D8B}" destId="{9FC1F157-A927-4E7B-9091-1F696072ADE0}" srcOrd="2" destOrd="0" presId="urn:microsoft.com/office/officeart/2018/5/layout/IconCircleLabelList"/>
    <dgm:cxn modelId="{471A7EFF-AAEF-477A-AF97-BAD6EC707DA3}" type="presParOf" srcId="{9FC1F157-A927-4E7B-9091-1F696072ADE0}" destId="{ABF8C0C1-7AAB-4EAF-8F84-C8EE505BE002}" srcOrd="0" destOrd="0" presId="urn:microsoft.com/office/officeart/2018/5/layout/IconCircleLabelList"/>
    <dgm:cxn modelId="{38535D6A-BCC5-4680-B607-6391B25FB803}" type="presParOf" srcId="{9FC1F157-A927-4E7B-9091-1F696072ADE0}" destId="{C9E8835B-A970-4103-94E8-A5C05FC192B8}" srcOrd="1" destOrd="0" presId="urn:microsoft.com/office/officeart/2018/5/layout/IconCircleLabelList"/>
    <dgm:cxn modelId="{ABA29C2C-2949-4259-9458-5ABC87C758BD}" type="presParOf" srcId="{9FC1F157-A927-4E7B-9091-1F696072ADE0}" destId="{7A696BAD-1CFC-4E20-9294-F32C15D0A607}" srcOrd="2" destOrd="0" presId="urn:microsoft.com/office/officeart/2018/5/layout/IconCircleLabelList"/>
    <dgm:cxn modelId="{F0B84624-4DA3-438B-9CF3-08C4668347C1}" type="presParOf" srcId="{9FC1F157-A927-4E7B-9091-1F696072ADE0}" destId="{E2B4ABCD-D12F-44A8-9FB8-38A0955DB1C9}" srcOrd="3" destOrd="0" presId="urn:microsoft.com/office/officeart/2018/5/layout/IconCircleLabelList"/>
    <dgm:cxn modelId="{6C5EA0DB-9180-4F62-BA74-F3CEADA33C44}" type="presParOf" srcId="{532A8263-607B-41E6-B545-8F49623D4D8B}" destId="{5D3814FB-E3B0-4911-970A-CE859E54DF71}" srcOrd="3" destOrd="0" presId="urn:microsoft.com/office/officeart/2018/5/layout/IconCircleLabelList"/>
    <dgm:cxn modelId="{EE0D770D-FEDD-4D3A-819A-3D20F7E8FF96}" type="presParOf" srcId="{532A8263-607B-41E6-B545-8F49623D4D8B}" destId="{24F8FE47-9E1D-4858-B2FD-2948A7B403EE}" srcOrd="4" destOrd="0" presId="urn:microsoft.com/office/officeart/2018/5/layout/IconCircleLabelList"/>
    <dgm:cxn modelId="{429912F3-719E-44A6-B6C4-0F53805B86EB}" type="presParOf" srcId="{24F8FE47-9E1D-4858-B2FD-2948A7B403EE}" destId="{4B149830-A895-424C-A298-8855E1BCADDA}" srcOrd="0" destOrd="0" presId="urn:microsoft.com/office/officeart/2018/5/layout/IconCircleLabelList"/>
    <dgm:cxn modelId="{1D70E32C-A3A1-49CD-A2F9-7E9BB4BC32F1}" type="presParOf" srcId="{24F8FE47-9E1D-4858-B2FD-2948A7B403EE}" destId="{599ADEEE-43F1-44E0-B358-4F628D98B223}" srcOrd="1" destOrd="0" presId="urn:microsoft.com/office/officeart/2018/5/layout/IconCircleLabelList"/>
    <dgm:cxn modelId="{8B32535F-638B-4556-9162-720E46CA2C4D}" type="presParOf" srcId="{24F8FE47-9E1D-4858-B2FD-2948A7B403EE}" destId="{1FF137AC-2C94-4B99-AF35-6B5F78B9BC46}" srcOrd="2" destOrd="0" presId="urn:microsoft.com/office/officeart/2018/5/layout/IconCircleLabelList"/>
    <dgm:cxn modelId="{9C9AC438-17D8-4481-B307-7D1B538E8820}" type="presParOf" srcId="{24F8FE47-9E1D-4858-B2FD-2948A7B403EE}" destId="{97729C7D-B364-4671-9187-3FE7F5357D49}" srcOrd="3" destOrd="0" presId="urn:microsoft.com/office/officeart/2018/5/layout/IconCircleLabelList"/>
    <dgm:cxn modelId="{605B2383-3763-41D6-8C83-38207AF3819E}" type="presParOf" srcId="{532A8263-607B-41E6-B545-8F49623D4D8B}" destId="{83478B39-A851-4F4B-B48D-4E5A23EEFB37}" srcOrd="5" destOrd="0" presId="urn:microsoft.com/office/officeart/2018/5/layout/IconCircleLabelList"/>
    <dgm:cxn modelId="{7934F3A7-74E2-404B-B99C-33C80A72FB31}" type="presParOf" srcId="{532A8263-607B-41E6-B545-8F49623D4D8B}" destId="{F15AEE94-C33F-4FB2-8939-D605DE1CB9B0}" srcOrd="6" destOrd="0" presId="urn:microsoft.com/office/officeart/2018/5/layout/IconCircleLabelList"/>
    <dgm:cxn modelId="{F0FAABC7-4DD5-401B-AC53-7614FE37C791}" type="presParOf" srcId="{F15AEE94-C33F-4FB2-8939-D605DE1CB9B0}" destId="{C68B5C06-DD83-49FC-8924-F413DAD5BE7D}" srcOrd="0" destOrd="0" presId="urn:microsoft.com/office/officeart/2018/5/layout/IconCircleLabelList"/>
    <dgm:cxn modelId="{18B3C1EC-2441-4D4D-82E1-0145F84FA659}" type="presParOf" srcId="{F15AEE94-C33F-4FB2-8939-D605DE1CB9B0}" destId="{541D8F3E-29C3-48C4-94F2-74C46C3ABFAC}" srcOrd="1" destOrd="0" presId="urn:microsoft.com/office/officeart/2018/5/layout/IconCircleLabelList"/>
    <dgm:cxn modelId="{083C7DC5-0D9C-4ECD-BA22-43A801B7C58D}" type="presParOf" srcId="{F15AEE94-C33F-4FB2-8939-D605DE1CB9B0}" destId="{AE772ACD-DC91-4389-8C93-9C74CE6BAEB0}" srcOrd="2" destOrd="0" presId="urn:microsoft.com/office/officeart/2018/5/layout/IconCircleLabelList"/>
    <dgm:cxn modelId="{3FA522A8-CB74-4331-92DD-49407E9CD0A1}" type="presParOf" srcId="{F15AEE94-C33F-4FB2-8939-D605DE1CB9B0}" destId="{D162196D-E266-40D1-AED2-FBE9537AA5F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3C857-DFB8-496D-9021-02243CF0D2AC}">
      <dsp:nvSpPr>
        <dsp:cNvPr id="0" name=""/>
        <dsp:cNvSpPr/>
      </dsp:nvSpPr>
      <dsp:spPr>
        <a:xfrm>
          <a:off x="2117706" y="2176846"/>
          <a:ext cx="1717470" cy="1728822"/>
        </a:xfrm>
        <a:prstGeom prst="ellipse">
          <a:avLst/>
        </a:prstGeom>
        <a:solidFill>
          <a:schemeClr val="accent4">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i="0" u="none" kern="1200" dirty="0">
              <a:latin typeface="Arial Rounded MT Bold" panose="020F0704030504030204" pitchFamily="34" charset="0"/>
            </a:rPr>
            <a:t>(1) Improvement of yields </a:t>
          </a:r>
        </a:p>
        <a:p>
          <a:pPr marL="0" lvl="0" indent="0" algn="ctr" defTabSz="622300">
            <a:lnSpc>
              <a:spcPct val="90000"/>
            </a:lnSpc>
            <a:spcBef>
              <a:spcPct val="0"/>
            </a:spcBef>
            <a:spcAft>
              <a:spcPct val="35000"/>
            </a:spcAft>
            <a:buNone/>
          </a:pPr>
          <a:r>
            <a:rPr lang="fr-FR" sz="1400" b="1" i="0" u="none" kern="1200" dirty="0">
              <a:latin typeface="Arial Rounded MT Bold" panose="020F0704030504030204" pitchFamily="34" charset="0"/>
            </a:rPr>
            <a:t>(2) Control of productions costs</a:t>
          </a:r>
          <a:endParaRPr lang="fr-FR" sz="1400" i="0" u="none" kern="1200" dirty="0">
            <a:latin typeface="Arial Rounded MT Bold" panose="020F0704030504030204" pitchFamily="34" charset="0"/>
          </a:endParaRPr>
        </a:p>
      </dsp:txBody>
      <dsp:txXfrm>
        <a:off x="2369224" y="2430026"/>
        <a:ext cx="1214434" cy="1222462"/>
      </dsp:txXfrm>
    </dsp:sp>
    <dsp:sp modelId="{2581BC10-0357-4485-B17F-8D7EE4568FD3}">
      <dsp:nvSpPr>
        <dsp:cNvPr id="0" name=""/>
        <dsp:cNvSpPr/>
      </dsp:nvSpPr>
      <dsp:spPr>
        <a:xfrm rot="10800000">
          <a:off x="728126" y="2822955"/>
          <a:ext cx="1313153" cy="43660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FE7211-520A-4E28-B946-DFA4201F4F98}">
      <dsp:nvSpPr>
        <dsp:cNvPr id="0" name=""/>
        <dsp:cNvSpPr/>
      </dsp:nvSpPr>
      <dsp:spPr>
        <a:xfrm>
          <a:off x="455" y="2459120"/>
          <a:ext cx="1455340" cy="1164272"/>
        </a:xfrm>
        <a:prstGeom prst="roundRect">
          <a:avLst>
            <a:gd name="adj" fmla="val 10000"/>
          </a:avLst>
        </a:prstGeom>
        <a:solidFill>
          <a:schemeClr val="bg2">
            <a:lumMod val="9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Selected seed production </a:t>
          </a:r>
        </a:p>
      </dsp:txBody>
      <dsp:txXfrm>
        <a:off x="34555" y="2493220"/>
        <a:ext cx="1387140" cy="1096072"/>
      </dsp:txXfrm>
    </dsp:sp>
    <dsp:sp modelId="{0686F4DC-62A3-4AEC-8948-D13CEF4392FA}">
      <dsp:nvSpPr>
        <dsp:cNvPr id="0" name=""/>
        <dsp:cNvSpPr/>
      </dsp:nvSpPr>
      <dsp:spPr>
        <a:xfrm rot="13500000">
          <a:off x="1194726" y="1696483"/>
          <a:ext cx="1310485" cy="43660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CEA483-9331-4018-8EEF-97D9F99748D4}">
      <dsp:nvSpPr>
        <dsp:cNvPr id="0" name=""/>
        <dsp:cNvSpPr/>
      </dsp:nvSpPr>
      <dsp:spPr>
        <a:xfrm>
          <a:off x="658972" y="869321"/>
          <a:ext cx="1455340" cy="1164272"/>
        </a:xfrm>
        <a:prstGeom prst="roundRect">
          <a:avLst>
            <a:gd name="adj" fmla="val 10000"/>
          </a:avLst>
        </a:prstGeom>
        <a:solidFill>
          <a:schemeClr val="accent1">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Water control </a:t>
          </a:r>
        </a:p>
      </dsp:txBody>
      <dsp:txXfrm>
        <a:off x="693072" y="903421"/>
        <a:ext cx="1387140" cy="1096072"/>
      </dsp:txXfrm>
    </dsp:sp>
    <dsp:sp modelId="{51B99D5D-B5B9-4ED3-8B90-4932F5EE53FD}">
      <dsp:nvSpPr>
        <dsp:cNvPr id="0" name=""/>
        <dsp:cNvSpPr/>
      </dsp:nvSpPr>
      <dsp:spPr>
        <a:xfrm rot="16200000">
          <a:off x="2322546" y="1228535"/>
          <a:ext cx="1307790" cy="43660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1C3176-16D9-4E0A-B1BC-C6B7E7481D3D}">
      <dsp:nvSpPr>
        <dsp:cNvPr id="0" name=""/>
        <dsp:cNvSpPr/>
      </dsp:nvSpPr>
      <dsp:spPr>
        <a:xfrm>
          <a:off x="2248771" y="210804"/>
          <a:ext cx="1455340" cy="1164272"/>
        </a:xfrm>
        <a:prstGeom prst="roundRect">
          <a:avLst>
            <a:gd name="adj" fmla="val 10000"/>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Support for the mechanization from  production to posft-harvest operations</a:t>
          </a:r>
        </a:p>
      </dsp:txBody>
      <dsp:txXfrm>
        <a:off x="2282871" y="244904"/>
        <a:ext cx="1387140" cy="1096072"/>
      </dsp:txXfrm>
    </dsp:sp>
    <dsp:sp modelId="{4769E6C9-001F-4667-BF21-88B6F83954B6}">
      <dsp:nvSpPr>
        <dsp:cNvPr id="0" name=""/>
        <dsp:cNvSpPr/>
      </dsp:nvSpPr>
      <dsp:spPr>
        <a:xfrm rot="18900000">
          <a:off x="3447672" y="1696483"/>
          <a:ext cx="1310485" cy="43660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AADBD9-392C-4917-9632-1F5D4B030B70}">
      <dsp:nvSpPr>
        <dsp:cNvPr id="0" name=""/>
        <dsp:cNvSpPr/>
      </dsp:nvSpPr>
      <dsp:spPr>
        <a:xfrm>
          <a:off x="3752153" y="869321"/>
          <a:ext cx="1628176" cy="1164272"/>
        </a:xfrm>
        <a:prstGeom prst="roundRect">
          <a:avLst>
            <a:gd name="adj" fmla="val 10000"/>
          </a:avLst>
        </a:prstGeom>
        <a:solidFill>
          <a:schemeClr val="accent6">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Adoption of efficient farming techniques</a:t>
          </a:r>
        </a:p>
      </dsp:txBody>
      <dsp:txXfrm>
        <a:off x="3786253" y="903421"/>
        <a:ext cx="1559976" cy="1096072"/>
      </dsp:txXfrm>
    </dsp:sp>
    <dsp:sp modelId="{D5FCBC79-70A0-48B5-B76A-F7666F5D1F1D}">
      <dsp:nvSpPr>
        <dsp:cNvPr id="0" name=""/>
        <dsp:cNvSpPr/>
      </dsp:nvSpPr>
      <dsp:spPr>
        <a:xfrm>
          <a:off x="3911604" y="2822955"/>
          <a:ext cx="1313153" cy="436602"/>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3C32EB-DC77-4EC4-8717-8405FB13B51C}">
      <dsp:nvSpPr>
        <dsp:cNvPr id="0" name=""/>
        <dsp:cNvSpPr/>
      </dsp:nvSpPr>
      <dsp:spPr>
        <a:xfrm>
          <a:off x="4497087" y="2459120"/>
          <a:ext cx="1455340" cy="1164272"/>
        </a:xfrm>
        <a:prstGeom prst="roundRect">
          <a:avLst>
            <a:gd name="adj" fmla="val 10000"/>
          </a:avLst>
        </a:prstGeom>
        <a:solidFill>
          <a:schemeClr val="accent2">
            <a:lumMod val="40000"/>
            <a:lumOff val="6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Research and development</a:t>
          </a:r>
        </a:p>
      </dsp:txBody>
      <dsp:txXfrm>
        <a:off x="4531187" y="2493220"/>
        <a:ext cx="1387140" cy="1096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3C857-DFB8-496D-9021-02243CF0D2AC}">
      <dsp:nvSpPr>
        <dsp:cNvPr id="0" name=""/>
        <dsp:cNvSpPr/>
      </dsp:nvSpPr>
      <dsp:spPr>
        <a:xfrm>
          <a:off x="1902357" y="3166031"/>
          <a:ext cx="1848468" cy="1454811"/>
        </a:xfrm>
        <a:prstGeom prst="ellipse">
          <a:avLst/>
        </a:prstGeom>
        <a:solidFill>
          <a:schemeClr val="accent4">
            <a:lumMod val="20000"/>
            <a:lumOff val="80000"/>
          </a:schemeClr>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i="0" u="none" kern="1200" dirty="0">
              <a:latin typeface="Arial Rounded MT Bold" panose="020F0704030504030204" pitchFamily="34" charset="0"/>
            </a:rPr>
            <a:t>(1) Comptetive whitened rice</a:t>
          </a:r>
        </a:p>
        <a:p>
          <a:pPr marL="0" lvl="0" indent="0" algn="ctr" defTabSz="622300">
            <a:lnSpc>
              <a:spcPct val="90000"/>
            </a:lnSpc>
            <a:spcBef>
              <a:spcPct val="0"/>
            </a:spcBef>
            <a:spcAft>
              <a:spcPct val="35000"/>
            </a:spcAft>
            <a:buNone/>
          </a:pPr>
          <a:r>
            <a:rPr lang="fr-FR" sz="1400" b="1" i="0" u="none" kern="1200" dirty="0">
              <a:latin typeface="Arial Rounded MT Bold" panose="020F0704030504030204" pitchFamily="34" charset="0"/>
            </a:rPr>
            <a:t>(2) Whitened rice of good quality and quantity</a:t>
          </a:r>
          <a:endParaRPr lang="fr-FR" sz="1400" i="0" u="none" kern="1200" dirty="0">
            <a:latin typeface="Arial Rounded MT Bold" panose="020F0704030504030204" pitchFamily="34" charset="0"/>
          </a:endParaRPr>
        </a:p>
      </dsp:txBody>
      <dsp:txXfrm>
        <a:off x="2173059" y="3379083"/>
        <a:ext cx="1307064" cy="1028707"/>
      </dsp:txXfrm>
    </dsp:sp>
    <dsp:sp modelId="{2581BC10-0357-4485-B17F-8D7EE4568FD3}">
      <dsp:nvSpPr>
        <dsp:cNvPr id="0" name=""/>
        <dsp:cNvSpPr/>
      </dsp:nvSpPr>
      <dsp:spPr>
        <a:xfrm rot="10800000">
          <a:off x="691468" y="3686126"/>
          <a:ext cx="1144290" cy="414621"/>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FE7211-520A-4E28-B946-DFA4201F4F98}">
      <dsp:nvSpPr>
        <dsp:cNvPr id="0" name=""/>
        <dsp:cNvSpPr/>
      </dsp:nvSpPr>
      <dsp:spPr>
        <a:xfrm>
          <a:off x="432" y="3340608"/>
          <a:ext cx="1382070" cy="1105656"/>
        </a:xfrm>
        <a:prstGeom prst="roundRect">
          <a:avLst>
            <a:gd name="adj" fmla="val 10000"/>
          </a:avLst>
        </a:prstGeom>
        <a:solidFill>
          <a:schemeClr val="bg2">
            <a:lumMod val="9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Promotion a label of </a:t>
          </a:r>
        </a:p>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RICE of  CÔTE D’IVOIRE </a:t>
          </a:r>
        </a:p>
      </dsp:txBody>
      <dsp:txXfrm>
        <a:off x="32816" y="3372992"/>
        <a:ext cx="1317302" cy="1040888"/>
      </dsp:txXfrm>
    </dsp:sp>
    <dsp:sp modelId="{0686F4DC-62A3-4AEC-8948-D13CEF4392FA}">
      <dsp:nvSpPr>
        <dsp:cNvPr id="0" name=""/>
        <dsp:cNvSpPr/>
      </dsp:nvSpPr>
      <dsp:spPr>
        <a:xfrm rot="13500000">
          <a:off x="1133219" y="2619644"/>
          <a:ext cx="1253780" cy="414621"/>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CEA483-9331-4018-8EEF-97D9F99748D4}">
      <dsp:nvSpPr>
        <dsp:cNvPr id="0" name=""/>
        <dsp:cNvSpPr/>
      </dsp:nvSpPr>
      <dsp:spPr>
        <a:xfrm>
          <a:off x="625795" y="1830848"/>
          <a:ext cx="1382070" cy="1105656"/>
        </a:xfrm>
        <a:prstGeom prst="roundRect">
          <a:avLst>
            <a:gd name="adj" fmla="val 10000"/>
          </a:avLst>
        </a:prstGeom>
        <a:solidFill>
          <a:schemeClr val="accent1">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Development of private sector particpation</a:t>
          </a:r>
        </a:p>
      </dsp:txBody>
      <dsp:txXfrm>
        <a:off x="658179" y="1863232"/>
        <a:ext cx="1317302" cy="1040888"/>
      </dsp:txXfrm>
    </dsp:sp>
    <dsp:sp modelId="{51B99D5D-B5B9-4ED3-8B90-4932F5EE53FD}">
      <dsp:nvSpPr>
        <dsp:cNvPr id="0" name=""/>
        <dsp:cNvSpPr/>
      </dsp:nvSpPr>
      <dsp:spPr>
        <a:xfrm rot="16200000">
          <a:off x="2161444" y="2216149"/>
          <a:ext cx="1330293" cy="414621"/>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1C3176-16D9-4E0A-B1BC-C6B7E7481D3D}">
      <dsp:nvSpPr>
        <dsp:cNvPr id="0" name=""/>
        <dsp:cNvSpPr/>
      </dsp:nvSpPr>
      <dsp:spPr>
        <a:xfrm>
          <a:off x="2135556" y="1205485"/>
          <a:ext cx="1382070" cy="1105656"/>
        </a:xfrm>
        <a:prstGeom prst="roundRect">
          <a:avLst>
            <a:gd name="adj" fmla="val 10000"/>
          </a:avLst>
        </a:prstGeom>
        <a:solidFill>
          <a:schemeClr val="accent2">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Development of Public-private partnership </a:t>
          </a:r>
        </a:p>
      </dsp:txBody>
      <dsp:txXfrm>
        <a:off x="2167940" y="1237869"/>
        <a:ext cx="1317302" cy="1040888"/>
      </dsp:txXfrm>
    </dsp:sp>
    <dsp:sp modelId="{4769E6C9-001F-4667-BF21-88B6F83954B6}">
      <dsp:nvSpPr>
        <dsp:cNvPr id="0" name=""/>
        <dsp:cNvSpPr/>
      </dsp:nvSpPr>
      <dsp:spPr>
        <a:xfrm rot="18900000">
          <a:off x="3266183" y="2619644"/>
          <a:ext cx="1253780" cy="414621"/>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AADBD9-392C-4917-9632-1F5D4B030B70}">
      <dsp:nvSpPr>
        <dsp:cNvPr id="0" name=""/>
        <dsp:cNvSpPr/>
      </dsp:nvSpPr>
      <dsp:spPr>
        <a:xfrm>
          <a:off x="3563248" y="1830848"/>
          <a:ext cx="1546205" cy="1105656"/>
        </a:xfrm>
        <a:prstGeom prst="roundRect">
          <a:avLst>
            <a:gd name="adj" fmla="val 10000"/>
          </a:avLst>
        </a:prstGeom>
        <a:solidFill>
          <a:schemeClr val="accent6">
            <a:lumMod val="20000"/>
            <a:lumOff val="8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Support to processing </a:t>
          </a:r>
        </a:p>
      </dsp:txBody>
      <dsp:txXfrm>
        <a:off x="3595632" y="1863232"/>
        <a:ext cx="1481437" cy="1040888"/>
      </dsp:txXfrm>
    </dsp:sp>
    <dsp:sp modelId="{D5FCBC79-70A0-48B5-B76A-F7666F5D1F1D}">
      <dsp:nvSpPr>
        <dsp:cNvPr id="0" name=""/>
        <dsp:cNvSpPr/>
      </dsp:nvSpPr>
      <dsp:spPr>
        <a:xfrm rot="23069">
          <a:off x="3729978" y="3723652"/>
          <a:ext cx="1053788" cy="414621"/>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3C32EB-DC77-4EC4-8717-8405FB13B51C}">
      <dsp:nvSpPr>
        <dsp:cNvPr id="0" name=""/>
        <dsp:cNvSpPr/>
      </dsp:nvSpPr>
      <dsp:spPr>
        <a:xfrm>
          <a:off x="4174851" y="3354293"/>
          <a:ext cx="1382070" cy="1105656"/>
        </a:xfrm>
        <a:prstGeom prst="roundRect">
          <a:avLst>
            <a:gd name="adj" fmla="val 10000"/>
          </a:avLst>
        </a:prstGeom>
        <a:solidFill>
          <a:schemeClr val="accent2">
            <a:lumMod val="40000"/>
            <a:lumOff val="60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fr-FR" sz="1400" i="0" u="none" kern="1200" dirty="0">
              <a:latin typeface="Arial Rounded MT Bold" panose="020F0704030504030204" pitchFamily="34" charset="0"/>
            </a:rPr>
            <a:t>Support for the marketing of the local rice</a:t>
          </a:r>
        </a:p>
      </dsp:txBody>
      <dsp:txXfrm>
        <a:off x="4207235" y="3386677"/>
        <a:ext cx="1317302" cy="1040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406EC-7844-48AE-8357-A6BBADF07EAD}">
      <dsp:nvSpPr>
        <dsp:cNvPr id="0" name=""/>
        <dsp:cNvSpPr/>
      </dsp:nvSpPr>
      <dsp:spPr>
        <a:xfrm>
          <a:off x="0" y="1802226"/>
          <a:ext cx="10886742" cy="2167466"/>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BA530-F27D-4760-85D3-645D86CAC5B1}">
      <dsp:nvSpPr>
        <dsp:cNvPr id="0" name=""/>
        <dsp:cNvSpPr/>
      </dsp:nvSpPr>
      <dsp:spPr>
        <a:xfrm>
          <a:off x="1279440" y="81647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E4BB15-B1D0-4066-8AA3-75ABD9F2E711}">
      <dsp:nvSpPr>
        <dsp:cNvPr id="0" name=""/>
        <dsp:cNvSpPr/>
      </dsp:nvSpPr>
      <dsp:spPr>
        <a:xfrm>
          <a:off x="1457915" y="101910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557F09-7F99-4A73-AFE8-EE786A4DA213}">
      <dsp:nvSpPr>
        <dsp:cNvPr id="0" name=""/>
        <dsp:cNvSpPr/>
      </dsp:nvSpPr>
      <dsp:spPr>
        <a:xfrm>
          <a:off x="456935" y="2225104"/>
          <a:ext cx="2631960" cy="118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i="0" kern="1200" dirty="0"/>
            <a:t>reduction of the drudgery of work</a:t>
          </a:r>
          <a:endParaRPr lang="en-US" sz="2400" kern="1200" dirty="0"/>
        </a:p>
      </dsp:txBody>
      <dsp:txXfrm>
        <a:off x="456935" y="2225104"/>
        <a:ext cx="2631960" cy="1181508"/>
      </dsp:txXfrm>
    </dsp:sp>
    <dsp:sp modelId="{ABF8C0C1-7AAB-4EAF-8F84-C8EE505BE002}">
      <dsp:nvSpPr>
        <dsp:cNvPr id="0" name=""/>
        <dsp:cNvSpPr/>
      </dsp:nvSpPr>
      <dsp:spPr>
        <a:xfrm>
          <a:off x="4134119" y="7851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E8835B-A970-4103-94E8-A5C05FC192B8}">
      <dsp:nvSpPr>
        <dsp:cNvPr id="0" name=""/>
        <dsp:cNvSpPr/>
      </dsp:nvSpPr>
      <dsp:spPr>
        <a:xfrm>
          <a:off x="4330022" y="996185"/>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4ABCD-D12F-44A8-9FB8-38A0955DB1C9}">
      <dsp:nvSpPr>
        <dsp:cNvPr id="0" name=""/>
        <dsp:cNvSpPr/>
      </dsp:nvSpPr>
      <dsp:spPr>
        <a:xfrm>
          <a:off x="3403895" y="2225104"/>
          <a:ext cx="2558448" cy="118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i="0" kern="1200" dirty="0"/>
            <a:t>improved grain quality</a:t>
          </a:r>
          <a:endParaRPr lang="en-US" sz="2400" kern="1200" dirty="0"/>
        </a:p>
      </dsp:txBody>
      <dsp:txXfrm>
        <a:off x="3403895" y="2225104"/>
        <a:ext cx="2558448" cy="1181508"/>
      </dsp:txXfrm>
    </dsp:sp>
    <dsp:sp modelId="{4B149830-A895-424C-A298-8855E1BCADDA}">
      <dsp:nvSpPr>
        <dsp:cNvPr id="0" name=""/>
        <dsp:cNvSpPr/>
      </dsp:nvSpPr>
      <dsp:spPr>
        <a:xfrm>
          <a:off x="7154861" y="7851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9ADEEE-43F1-44E0-B358-4F628D98B223}">
      <dsp:nvSpPr>
        <dsp:cNvPr id="0" name=""/>
        <dsp:cNvSpPr/>
      </dsp:nvSpPr>
      <dsp:spPr>
        <a:xfrm>
          <a:off x="7388861" y="101910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29C7D-B364-4671-9187-3FE7F5357D49}">
      <dsp:nvSpPr>
        <dsp:cNvPr id="0" name=""/>
        <dsp:cNvSpPr/>
      </dsp:nvSpPr>
      <dsp:spPr>
        <a:xfrm>
          <a:off x="6277343" y="2225104"/>
          <a:ext cx="2853036" cy="118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i="0" kern="1200" dirty="0"/>
            <a:t>improved knowledge in production and post-harvest management </a:t>
          </a:r>
          <a:endParaRPr lang="en-US" sz="2400" kern="1200" dirty="0"/>
        </a:p>
      </dsp:txBody>
      <dsp:txXfrm>
        <a:off x="6277343" y="2225104"/>
        <a:ext cx="2853036" cy="1181508"/>
      </dsp:txXfrm>
    </dsp:sp>
    <dsp:sp modelId="{C68B5C06-DD83-49FC-8924-F413DAD5BE7D}">
      <dsp:nvSpPr>
        <dsp:cNvPr id="0" name=""/>
        <dsp:cNvSpPr/>
      </dsp:nvSpPr>
      <dsp:spPr>
        <a:xfrm>
          <a:off x="9983164" y="7851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1D8F3E-29C3-48C4-94F2-74C46C3ABFAC}">
      <dsp:nvSpPr>
        <dsp:cNvPr id="0" name=""/>
        <dsp:cNvSpPr/>
      </dsp:nvSpPr>
      <dsp:spPr>
        <a:xfrm>
          <a:off x="10239674" y="105741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2196D-E266-40D1-AED2-FBE9537AA5F6}">
      <dsp:nvSpPr>
        <dsp:cNvPr id="0" name=""/>
        <dsp:cNvSpPr/>
      </dsp:nvSpPr>
      <dsp:spPr>
        <a:xfrm>
          <a:off x="9445379" y="2225104"/>
          <a:ext cx="2173572" cy="1181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b="0" i="0" kern="1200" dirty="0"/>
            <a:t>supply of local products (rice) to school canteens</a:t>
          </a:r>
          <a:endParaRPr lang="en-US" sz="2400" kern="1200" dirty="0"/>
        </a:p>
      </dsp:txBody>
      <dsp:txXfrm>
        <a:off x="9445379" y="2225104"/>
        <a:ext cx="2173572" cy="118150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37ABFAE-5A5F-464C-A82F-40C255FF26C0}" type="datetimeFigureOut">
              <a:rPr lang="en-GB" smtClean="0"/>
              <a:t>21/12/2022</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900C3DF-40C8-4384-B585-C7F2A684F1DD}" type="slidenum">
              <a:rPr lang="en-GB" smtClean="0"/>
              <a:t>‹#›</a:t>
            </a:fld>
            <a:endParaRPr lang="en-GB"/>
          </a:p>
        </p:txBody>
      </p:sp>
    </p:spTree>
    <p:extLst>
      <p:ext uri="{BB962C8B-B14F-4D97-AF65-F5344CB8AC3E}">
        <p14:creationId xmlns:p14="http://schemas.microsoft.com/office/powerpoint/2010/main" val="96383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Eradicate hunger and malnutrition are important goals of the SDG. To do this, it is essential to work on all aspects of food systems, including increase production, promote sustainable business models, invest in production, transformation and distribution technologies and infrastructures, and improve productivity. </a:t>
            </a:r>
          </a:p>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1</a:t>
            </a:fld>
            <a:endParaRPr lang="en-GB"/>
          </a:p>
        </p:txBody>
      </p:sp>
    </p:spTree>
    <p:extLst>
      <p:ext uri="{BB962C8B-B14F-4D97-AF65-F5344CB8AC3E}">
        <p14:creationId xmlns:p14="http://schemas.microsoft.com/office/powerpoint/2010/main" val="2897269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reduction of the drudgery of work thanks to mechanisation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improved grain quality (less BROKEN rice after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improved knowledge of production and post-harvest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t>supply of local products (rice) to school canteens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Slide Number Placeholder 3"/>
          <p:cNvSpPr>
            <a:spLocks noGrp="1"/>
          </p:cNvSpPr>
          <p:nvPr>
            <p:ph type="sldNum" sz="quarter" idx="5"/>
          </p:nvPr>
        </p:nvSpPr>
        <p:spPr/>
        <p:txBody>
          <a:bodyPr/>
          <a:lstStyle/>
          <a:p>
            <a:fld id="{4900C3DF-40C8-4384-B585-C7F2A684F1DD}" type="slidenum">
              <a:rPr lang="en-GB" smtClean="0"/>
              <a:t>10</a:t>
            </a:fld>
            <a:endParaRPr lang="en-GB"/>
          </a:p>
        </p:txBody>
      </p:sp>
    </p:spTree>
    <p:extLst>
      <p:ext uri="{BB962C8B-B14F-4D97-AF65-F5344CB8AC3E}">
        <p14:creationId xmlns:p14="http://schemas.microsoft.com/office/powerpoint/2010/main" val="1528536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80" marR="0" lvl="0" indent="0" algn="l" defTabSz="914400" rtl="0" eaLnBrk="1" fontAlgn="auto" latinLnBrk="0" hangingPunct="1">
              <a:lnSpc>
                <a:spcPct val="120000"/>
              </a:lnSpc>
              <a:spcBef>
                <a:spcPts val="0"/>
              </a:spcBef>
              <a:spcAft>
                <a:spcPts val="618"/>
              </a:spcAft>
              <a:buClrTx/>
              <a:buSzTx/>
              <a:buFont typeface="Arial" panose="020B0604020202020204" pitchFamily="34" charset="0"/>
              <a:buNone/>
              <a:tabLst/>
              <a:defRPr/>
            </a:pPr>
            <a:r>
              <a:rPr lang="en-US" sz="1200" i="1" dirty="0">
                <a:solidFill>
                  <a:schemeClr val="accent1"/>
                </a:solidFill>
              </a:rPr>
              <a:t>Considering what has been said before: the consumer preferences for rice, the potential of the land, and the government vision of self sufficiency in rice production, </a:t>
            </a:r>
            <a:r>
              <a:rPr lang="en-US" dirty="0"/>
              <a:t>Continue similar initiatives aimed at increasing production and modernizing the rice value chain to reduce dependence on imports and enhance food security. </a:t>
            </a:r>
          </a:p>
          <a:p>
            <a:pPr marL="176680" indent="0">
              <a:lnSpc>
                <a:spcPct val="120000"/>
              </a:lnSpc>
              <a:spcAft>
                <a:spcPts val="618"/>
              </a:spcAft>
              <a:buFont typeface="Arial" panose="020B0604020202020204" pitchFamily="34" charset="0"/>
              <a:buNone/>
            </a:pPr>
            <a:endParaRPr lang="en-US" dirty="0"/>
          </a:p>
          <a:p>
            <a:pPr marL="176680" marR="0" lvl="0" indent="0" algn="l" defTabSz="914400" rtl="0" eaLnBrk="1" fontAlgn="auto" latinLnBrk="0" hangingPunct="1">
              <a:lnSpc>
                <a:spcPct val="120000"/>
              </a:lnSpc>
              <a:spcBef>
                <a:spcPts val="0"/>
              </a:spcBef>
              <a:spcAft>
                <a:spcPts val="618"/>
              </a:spcAft>
              <a:buClrTx/>
              <a:buSzTx/>
              <a:buFont typeface="Arial" panose="020B0604020202020204" pitchFamily="34" charset="0"/>
              <a:buNone/>
              <a:tabLst/>
              <a:defRPr/>
            </a:pPr>
            <a:r>
              <a:rPr lang="en-US" dirty="0"/>
              <a:t>There is land available and farmers groups are willing to cultivate rice. </a:t>
            </a:r>
          </a:p>
          <a:p>
            <a:pPr marL="176680" indent="0">
              <a:lnSpc>
                <a:spcPct val="120000"/>
              </a:lnSpc>
              <a:spcAft>
                <a:spcPts val="618"/>
              </a:spcAft>
              <a:buFont typeface="Arial" panose="020B0604020202020204" pitchFamily="34" charset="0"/>
              <a:buNone/>
            </a:pPr>
            <a:endParaRPr lang="en-US" dirty="0"/>
          </a:p>
          <a:p>
            <a:pPr marL="412252" indent="-235572">
              <a:lnSpc>
                <a:spcPct val="120000"/>
              </a:lnSpc>
              <a:spcAft>
                <a:spcPts val="618"/>
              </a:spcAft>
              <a:buFont typeface="Arial" panose="020B0604020202020204" pitchFamily="34" charset="0"/>
              <a:buChar char="•"/>
            </a:pPr>
            <a:r>
              <a:rPr lang="en-US" dirty="0"/>
              <a:t>Create demonstration site to transfer good practices and showcase advanced equipment for rice production, processing and post-harvest management</a:t>
            </a:r>
          </a:p>
          <a:p>
            <a:pPr marL="412252" marR="0" lvl="0" indent="-235572" algn="l" defTabSz="914400" rtl="0" eaLnBrk="1" fontAlgn="auto" latinLnBrk="0" hangingPunct="1">
              <a:lnSpc>
                <a:spcPct val="120000"/>
              </a:lnSpc>
              <a:spcBef>
                <a:spcPts val="0"/>
              </a:spcBef>
              <a:spcAft>
                <a:spcPts val="618"/>
              </a:spcAft>
              <a:buClrTx/>
              <a:buSzTx/>
              <a:buFont typeface="Arial" panose="020B0604020202020204" pitchFamily="34" charset="0"/>
              <a:buChar char="•"/>
              <a:tabLst/>
              <a:defRPr/>
            </a:pPr>
            <a:r>
              <a:rPr lang="en-GB" sz="1200" dirty="0"/>
              <a:t>Improve labour productivity through mechanization</a:t>
            </a:r>
            <a:endParaRPr lang="en-US" dirty="0"/>
          </a:p>
          <a:p>
            <a:pPr marL="412252" indent="-235572">
              <a:lnSpc>
                <a:spcPct val="120000"/>
              </a:lnSpc>
              <a:spcAft>
                <a:spcPts val="618"/>
              </a:spcAft>
              <a:buFont typeface="Arial" panose="020B0604020202020204" pitchFamily="34" charset="0"/>
              <a:buChar char="•"/>
            </a:pPr>
            <a:r>
              <a:rPr lang="en-US" dirty="0"/>
              <a:t>Improve the employability of young people by providing better employment opportunities and thus reduce rural-urban migration</a:t>
            </a:r>
          </a:p>
          <a:p>
            <a:pPr marL="412252" indent="-235572">
              <a:lnSpc>
                <a:spcPct val="120000"/>
              </a:lnSpc>
              <a:spcAft>
                <a:spcPts val="618"/>
              </a:spcAft>
              <a:buFont typeface="Arial" panose="020B0604020202020204" pitchFamily="34" charset="0"/>
              <a:buChar char="•"/>
            </a:pPr>
            <a:r>
              <a:rPr lang="en-US" dirty="0"/>
              <a:t>Advanced irrigation system enabling production during lean season (potential for two production cycles per year). </a:t>
            </a:r>
          </a:p>
          <a:p>
            <a:pPr marL="412252" indent="-235572">
              <a:lnSpc>
                <a:spcPct val="120000"/>
              </a:lnSpc>
              <a:spcAft>
                <a:spcPts val="618"/>
              </a:spcAft>
              <a:buFont typeface="Arial" panose="020B0604020202020204" pitchFamily="34" charset="0"/>
              <a:buChar char="•"/>
            </a:pPr>
            <a:r>
              <a:rPr lang="en-US" dirty="0"/>
              <a:t>The development of inclusive value chains contributes to a substantial decrease in the poverty rate, hence the concept of changing lives. </a:t>
            </a:r>
          </a:p>
          <a:p>
            <a:pPr marL="400050" indent="-228600">
              <a:lnSpc>
                <a:spcPct val="120000"/>
              </a:lnSpc>
              <a:spcAft>
                <a:spcPts val="600"/>
              </a:spcAft>
              <a:buFont typeface="Arial" panose="020B0604020202020204" pitchFamily="34" charset="0"/>
              <a:buChar char="•"/>
            </a:pPr>
            <a:r>
              <a:rPr lang="en-US" sz="1200" dirty="0"/>
              <a:t>Improve access to markets </a:t>
            </a:r>
          </a:p>
          <a:p>
            <a:pPr marL="400050" indent="-228600">
              <a:lnSpc>
                <a:spcPct val="120000"/>
              </a:lnSpc>
              <a:spcAft>
                <a:spcPts val="600"/>
              </a:spcAft>
              <a:buFont typeface="Arial" panose="020B0604020202020204" pitchFamily="34" charset="0"/>
              <a:buChar char="•"/>
            </a:pPr>
            <a:r>
              <a:rPr lang="en-US" sz="1200" dirty="0"/>
              <a:t>The link with other initiatives such as rice fortification</a:t>
            </a:r>
          </a:p>
          <a:p>
            <a:pPr marL="412252" indent="-235572">
              <a:lnSpc>
                <a:spcPct val="120000"/>
              </a:lnSpc>
              <a:spcAft>
                <a:spcPts val="618"/>
              </a:spcAft>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5"/>
          </p:nvPr>
        </p:nvSpPr>
        <p:spPr/>
        <p:txBody>
          <a:bodyPr/>
          <a:lstStyle/>
          <a:p>
            <a:fld id="{4900C3DF-40C8-4384-B585-C7F2A684F1DD}" type="slidenum">
              <a:rPr lang="en-GB" smtClean="0"/>
              <a:t>11</a:t>
            </a:fld>
            <a:endParaRPr lang="en-GB"/>
          </a:p>
        </p:txBody>
      </p:sp>
    </p:spTree>
    <p:extLst>
      <p:ext uri="{BB962C8B-B14F-4D97-AF65-F5344CB8AC3E}">
        <p14:creationId xmlns:p14="http://schemas.microsoft.com/office/powerpoint/2010/main" val="164898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12</a:t>
            </a:fld>
            <a:endParaRPr lang="en-GB"/>
          </a:p>
        </p:txBody>
      </p:sp>
    </p:spTree>
    <p:extLst>
      <p:ext uri="{BB962C8B-B14F-4D97-AF65-F5344CB8AC3E}">
        <p14:creationId xmlns:p14="http://schemas.microsoft.com/office/powerpoint/2010/main" val="355757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In Côte d'Ivoire, smallholders represent 80% of farmers. Food production is carried out by a very large number of family-type farms that work on limited agricultural areas. For those farmers, it is primarily a self-subsistence activity. </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The food sector here has limited yields and is disadvantaged by its informal nature and the weak structuring of farmers organizations. This is mainly due to the lack of cooperative spirit and entrepreneurship, as well as the illiteracy of a large number of actors.</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Women represent 90% of the agricultural labor force. Only 8% have property titles, compared to 22% for men. As in many other countries, socio-cultural barriers limit their access to land and participation in decision-making. </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Côte d'Ivoire ranks 155th on the gender inequality index. According to the Ministry of Agriculture and Rural Development, if women had the same access as men to agricultural production resources, they could increase the yield of their farms by 20 to 30%. </a:t>
            </a:r>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2</a:t>
            </a:fld>
            <a:endParaRPr lang="en-GB"/>
          </a:p>
        </p:txBody>
      </p:sp>
    </p:spTree>
    <p:extLst>
      <p:ext uri="{BB962C8B-B14F-4D97-AF65-F5344CB8AC3E}">
        <p14:creationId xmlns:p14="http://schemas.microsoft.com/office/powerpoint/2010/main" val="2160293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Among the main cereals, rice is the food most consumed by the Ivorian population with a growing demand (6% annual progression of the consumption and about 86kg/year/person). Despite its strengths in rice production, Côte d'Ivoire is in a situation of massive imports to meet the growing needs of domestic rice consumption. National rice production meets about half of demand (55%) for more than three decades despite the various rice sector development policies.</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Analysis: the production has decreased past years, due to COVID 19 and climate changes, while the consumption has increased due to population growth and increase in the quantities consumed (from 70kg to 86 kg per person per year). </a:t>
            </a:r>
          </a:p>
          <a:p>
            <a:endParaRPr lang="en-US" b="0" i="0" dirty="0">
              <a:solidFill>
                <a:srgbClr val="000000"/>
              </a:solidFill>
              <a:effectLst/>
              <a:latin typeface="Roboto" panose="02000000000000000000" pitchFamily="2" charset="0"/>
            </a:endParaRPr>
          </a:p>
          <a:p>
            <a:endParaRPr lang="en-US" b="0" i="0" dirty="0">
              <a:solidFill>
                <a:srgbClr val="000000"/>
              </a:solidFill>
              <a:effectLst/>
              <a:latin typeface="Roboto" panose="02000000000000000000" pitchFamily="2" charset="0"/>
            </a:endParaRPr>
          </a:p>
          <a:p>
            <a:endParaRPr lang="en-US" b="0" i="0" dirty="0">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4900C3DF-40C8-4384-B585-C7F2A684F1DD}" type="slidenum">
              <a:rPr lang="en-GB" smtClean="0"/>
              <a:t>3</a:t>
            </a:fld>
            <a:endParaRPr lang="en-GB"/>
          </a:p>
        </p:txBody>
      </p:sp>
    </p:spTree>
    <p:extLst>
      <p:ext uri="{BB962C8B-B14F-4D97-AF65-F5344CB8AC3E}">
        <p14:creationId xmlns:p14="http://schemas.microsoft.com/office/powerpoint/2010/main" val="3306101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dirty="0">
                <a:solidFill>
                  <a:schemeClr val="accent1">
                    <a:lumMod val="75000"/>
                  </a:schemeClr>
                </a:solidFill>
                <a:latin typeface="Arial Rounded MT Bold" panose="020F0704030504030204" pitchFamily="34" charset="0"/>
              </a:rPr>
              <a:t>Despite the situation just described, Côte d'Ivoire has major assets that make it one of the best areas in Africa conducive to the development of rice growing:</a:t>
            </a:r>
          </a:p>
          <a:p>
            <a:pPr marL="171450" indent="-171450" algn="just">
              <a:buFontTx/>
              <a:buChar char="-"/>
            </a:pPr>
            <a:r>
              <a:rPr lang="en-US" sz="1200" dirty="0">
                <a:solidFill>
                  <a:schemeClr val="accent1">
                    <a:lumMod val="75000"/>
                  </a:schemeClr>
                </a:solidFill>
                <a:latin typeface="Arial Rounded MT Bold" panose="020F0704030504030204" pitchFamily="34" charset="0"/>
              </a:rPr>
              <a:t>More than 2 million hectares of lowland and full rice crops;</a:t>
            </a:r>
          </a:p>
          <a:p>
            <a:pPr marL="171450" indent="-171450" algn="just">
              <a:buFontTx/>
              <a:buChar char="-"/>
            </a:pPr>
            <a:r>
              <a:rPr lang="en-US" sz="1200" dirty="0">
                <a:solidFill>
                  <a:schemeClr val="accent1">
                    <a:lumMod val="75000"/>
                  </a:schemeClr>
                </a:solidFill>
                <a:latin typeface="Arial Rounded MT Bold" panose="020F0704030504030204" pitchFamily="34" charset="0"/>
              </a:rPr>
              <a:t>Abundant water resources with a national rainfall average of 1,500 mm of rainfall per year corresponding to more than 70 billion m3 per year;</a:t>
            </a:r>
          </a:p>
          <a:p>
            <a:pPr marL="171450" indent="-171450" algn="just">
              <a:buFontTx/>
              <a:buChar char="-"/>
            </a:pPr>
            <a:r>
              <a:rPr lang="en-US" sz="1200" dirty="0">
                <a:solidFill>
                  <a:schemeClr val="accent1">
                    <a:lumMod val="75000"/>
                  </a:schemeClr>
                </a:solidFill>
                <a:latin typeface="Arial Rounded MT Bold" panose="020F0704030504030204" pitchFamily="34" charset="0"/>
              </a:rPr>
              <a:t>Effective scientific research that provides high-yielding, disease-resistant and highly valued Ivorian varieties;</a:t>
            </a:r>
          </a:p>
          <a:p>
            <a:pPr marL="171450" indent="-171450" algn="just">
              <a:buFontTx/>
              <a:buChar char="-"/>
            </a:pPr>
            <a:r>
              <a:rPr lang="en-US" sz="1200" dirty="0">
                <a:solidFill>
                  <a:schemeClr val="accent1">
                    <a:lumMod val="75000"/>
                  </a:schemeClr>
                </a:solidFill>
                <a:latin typeface="Arial Rounded MT Bold" panose="020F0704030504030204" pitchFamily="34" charset="0"/>
              </a:rPr>
              <a:t>A very good macroeconomic and institutional environment to interest the private sector.</a:t>
            </a:r>
          </a:p>
          <a:p>
            <a:pPr marL="171450" indent="-171450" algn="just">
              <a:buFontTx/>
              <a:buChar char="-"/>
            </a:pPr>
            <a:endParaRPr lang="en-US" sz="1200" dirty="0">
              <a:solidFill>
                <a:schemeClr val="accent1">
                  <a:lumMod val="75000"/>
                </a:schemeClr>
              </a:solidFill>
              <a:latin typeface="Arial Rounded MT Bold" panose="020F0704030504030204" pitchFamily="34" charset="0"/>
            </a:endParaRPr>
          </a:p>
          <a:p>
            <a:pPr marL="0" indent="0" algn="just">
              <a:buFontTx/>
              <a:buNone/>
            </a:pPr>
            <a:r>
              <a:rPr lang="en-US" sz="1200" dirty="0">
                <a:solidFill>
                  <a:schemeClr val="accent1">
                    <a:lumMod val="75000"/>
                  </a:schemeClr>
                </a:solidFill>
                <a:latin typeface="Arial Rounded MT Bold" panose="020F0704030504030204" pitchFamily="34" charset="0"/>
              </a:rPr>
              <a:t>It is in front of such stakes that the Ivorian Government, taking into account the potentialities of the Country, adopted during the session of February 15, 2012 of the Council of Ministers, the National Strategy of Rice Development  (NSRD) 2012-2020.</a:t>
            </a:r>
            <a:endParaRPr lang="fr-CI" sz="1200" dirty="0">
              <a:solidFill>
                <a:schemeClr val="accent1">
                  <a:lumMod val="75000"/>
                </a:schemeClr>
              </a:solidFill>
              <a:latin typeface="Arial Rounded MT Bold" panose="020F0704030504030204" pitchFamily="34" charset="0"/>
            </a:endParaRPr>
          </a:p>
        </p:txBody>
      </p:sp>
      <p:sp>
        <p:nvSpPr>
          <p:cNvPr id="4" name="Slide Number Placeholder 3"/>
          <p:cNvSpPr>
            <a:spLocks noGrp="1"/>
          </p:cNvSpPr>
          <p:nvPr>
            <p:ph type="sldNum" sz="quarter" idx="5"/>
          </p:nvPr>
        </p:nvSpPr>
        <p:spPr/>
        <p:txBody>
          <a:bodyPr/>
          <a:lstStyle/>
          <a:p>
            <a:fld id="{4900C3DF-40C8-4384-B585-C7F2A684F1DD}" type="slidenum">
              <a:rPr lang="en-GB" smtClean="0"/>
              <a:t>4</a:t>
            </a:fld>
            <a:endParaRPr lang="en-GB"/>
          </a:p>
        </p:txBody>
      </p:sp>
    </p:spTree>
    <p:extLst>
      <p:ext uri="{BB962C8B-B14F-4D97-AF65-F5344CB8AC3E}">
        <p14:creationId xmlns:p14="http://schemas.microsoft.com/office/powerpoint/2010/main" val="52745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5</a:t>
            </a:fld>
            <a:endParaRPr lang="en-GB"/>
          </a:p>
        </p:txBody>
      </p:sp>
    </p:spTree>
    <p:extLst>
      <p:ext uri="{BB962C8B-B14F-4D97-AF65-F5344CB8AC3E}">
        <p14:creationId xmlns:p14="http://schemas.microsoft.com/office/powerpoint/2010/main" val="113582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oboto" panose="02000000000000000000" pitchFamily="2" charset="0"/>
              </a:rPr>
              <a:t>In this perspective, the Government of Côte d'Ivoire and its technical and financial partners, including WFP, have identified the rice sector as a priority actions to strengthen food system. It is also in this perspective that WFP, through its two </a:t>
            </a:r>
            <a:r>
              <a:rPr lang="en-US" b="0" i="0" dirty="0" err="1">
                <a:solidFill>
                  <a:srgbClr val="000000"/>
                </a:solidFill>
                <a:effectLst/>
                <a:latin typeface="Roboto" panose="02000000000000000000" pitchFamily="2" charset="0"/>
              </a:rPr>
              <a:t>centres</a:t>
            </a:r>
            <a:r>
              <a:rPr lang="en-US" b="0" i="0" dirty="0">
                <a:solidFill>
                  <a:srgbClr val="000000"/>
                </a:solidFill>
                <a:effectLst/>
                <a:latin typeface="Roboto" panose="02000000000000000000" pitchFamily="2" charset="0"/>
              </a:rPr>
              <a:t> of Excellences, the CERFAM and the Centre of Excellence of China, have initiated the China-Africa rice Value Chain Initiative. </a:t>
            </a:r>
          </a:p>
          <a:p>
            <a:pPr defTabSz="942289">
              <a:defRPr/>
            </a:pPr>
            <a:endParaRPr lang="en-US" dirty="0"/>
          </a:p>
          <a:p>
            <a:pPr defTabSz="942289">
              <a:defRPr/>
            </a:pPr>
            <a:r>
              <a:rPr lang="en-US" dirty="0"/>
              <a:t>The Rice Value Chain project  was launched in 2021 and funded by UNOSSC (the United Nation Office for South </a:t>
            </a:r>
            <a:r>
              <a:rPr lang="en-US" dirty="0" err="1"/>
              <a:t>South</a:t>
            </a:r>
            <a:r>
              <a:rPr lang="en-US" dirty="0"/>
              <a:t> Cooperation) . Its objective is to strengthen the capacity of smallholder farmers involved in the rice value chain in Côte d’Ivoire through multi-diversified partnership and to facilitate South-South knowledge-sharing, mutual-learning, as well as technology and expertise transfer in advancing sustainable agriculture and rice value chain development. </a:t>
            </a:r>
          </a:p>
          <a:p>
            <a:pPr defTabSz="942289">
              <a:defRPr/>
            </a:pPr>
            <a:endParaRPr lang="en-US" dirty="0"/>
          </a:p>
          <a:p>
            <a:pPr defTabSz="942289">
              <a:defRPr/>
            </a:pPr>
            <a:r>
              <a:rPr lang="en-US" dirty="0"/>
              <a:t>Partners: </a:t>
            </a:r>
          </a:p>
          <a:p>
            <a:pPr defTabSz="942289">
              <a:defRPr/>
            </a:pPr>
            <a:r>
              <a:rPr lang="en-US" dirty="0" err="1"/>
              <a:t>Aderiz</a:t>
            </a:r>
            <a:r>
              <a:rPr lang="en-US" dirty="0"/>
              <a:t>: Agency for rice value chain development</a:t>
            </a:r>
          </a:p>
          <a:p>
            <a:pPr defTabSz="942289">
              <a:defRPr/>
            </a:pPr>
            <a:r>
              <a:rPr lang="en-US" dirty="0"/>
              <a:t>Africa Rice: Research </a:t>
            </a:r>
            <a:r>
              <a:rPr lang="en-US" dirty="0" err="1"/>
              <a:t>centre</a:t>
            </a:r>
            <a:endParaRPr lang="en-US" dirty="0"/>
          </a:p>
          <a:p>
            <a:pPr defTabSz="942289">
              <a:defRPr/>
            </a:pPr>
            <a:r>
              <a:rPr lang="en-US" dirty="0"/>
              <a:t>CICETE: China international </a:t>
            </a:r>
            <a:r>
              <a:rPr lang="en-US" dirty="0" err="1"/>
              <a:t>centre</a:t>
            </a:r>
            <a:r>
              <a:rPr lang="en-US" dirty="0"/>
              <a:t> for economic and technical exchanges. </a:t>
            </a:r>
          </a:p>
          <a:p>
            <a:pPr defTabSz="942289">
              <a:defRPr/>
            </a:pPr>
            <a:r>
              <a:rPr lang="en-US" dirty="0" err="1"/>
              <a:t>CoE</a:t>
            </a:r>
            <a:r>
              <a:rPr lang="en-US" dirty="0"/>
              <a:t>: China Centre of Excellence</a:t>
            </a:r>
          </a:p>
          <a:p>
            <a:pPr rtl="0">
              <a:buFont typeface="Arial" panose="020B0604020202020204" pitchFamily="34" charset="0"/>
              <a:buChar char="•"/>
            </a:pPr>
            <a:r>
              <a:rPr lang="en-US" dirty="0"/>
              <a:t>CERFAM: Regional Centre of Excellence against Hunger and Malnutrition</a:t>
            </a:r>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6</a:t>
            </a:fld>
            <a:endParaRPr lang="en-GB"/>
          </a:p>
        </p:txBody>
      </p:sp>
    </p:spTree>
    <p:extLst>
      <p:ext uri="{BB962C8B-B14F-4D97-AF65-F5344CB8AC3E}">
        <p14:creationId xmlns:p14="http://schemas.microsoft.com/office/powerpoint/2010/main" val="374477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can see the main steps of the project: </a:t>
            </a:r>
          </a:p>
          <a:p>
            <a:endParaRPr lang="en-US" dirty="0"/>
          </a:p>
          <a:p>
            <a:r>
              <a:rPr lang="en-US" dirty="0"/>
              <a:t>1. Policy Dialogue on the rice value chain with African stakeholders: </a:t>
            </a:r>
            <a:r>
              <a:rPr lang="en-US" dirty="0" err="1"/>
              <a:t>Aderiz</a:t>
            </a:r>
            <a:r>
              <a:rPr lang="en-US" dirty="0"/>
              <a:t> and Africa Rice provided an overview of rice value chain in C</a:t>
            </a:r>
            <a:r>
              <a:rPr lang="fr-FR" dirty="0"/>
              <a:t>ôte d’Ivoire </a:t>
            </a:r>
            <a:r>
              <a:rPr lang="fr-FR" dirty="0" err="1"/>
              <a:t>while</a:t>
            </a:r>
            <a:r>
              <a:rPr lang="fr-FR" dirty="0"/>
              <a:t> China Centre of Excellence </a:t>
            </a:r>
            <a:r>
              <a:rPr lang="fr-FR" dirty="0" err="1"/>
              <a:t>presented</a:t>
            </a:r>
            <a:r>
              <a:rPr lang="fr-FR" dirty="0"/>
              <a:t> the </a:t>
            </a:r>
            <a:r>
              <a:rPr lang="fr-FR" dirty="0" err="1"/>
              <a:t>opportunities</a:t>
            </a:r>
            <a:r>
              <a:rPr lang="fr-FR" dirty="0"/>
              <a:t> </a:t>
            </a:r>
            <a:r>
              <a:rPr lang="fr-FR" dirty="0" err="1"/>
              <a:t>which</a:t>
            </a:r>
            <a:r>
              <a:rPr lang="fr-FR" dirty="0"/>
              <a:t> </a:t>
            </a:r>
            <a:r>
              <a:rPr lang="fr-FR" dirty="0" err="1"/>
              <a:t>may</a:t>
            </a:r>
            <a:r>
              <a:rPr lang="fr-FR" dirty="0"/>
              <a:t> </a:t>
            </a:r>
            <a:r>
              <a:rPr lang="fr-FR" dirty="0" err="1"/>
              <a:t>be</a:t>
            </a:r>
            <a:r>
              <a:rPr lang="fr-FR" dirty="0"/>
              <a:t> </a:t>
            </a:r>
            <a:r>
              <a:rPr lang="fr-FR" dirty="0" err="1"/>
              <a:t>offered</a:t>
            </a:r>
            <a:r>
              <a:rPr lang="fr-FR" dirty="0"/>
              <a:t> by China in </a:t>
            </a:r>
            <a:r>
              <a:rPr lang="fr-FR" dirty="0" err="1"/>
              <a:t>terms</a:t>
            </a:r>
            <a:r>
              <a:rPr lang="fr-FR" dirty="0"/>
              <a:t> of </a:t>
            </a:r>
            <a:r>
              <a:rPr lang="fr-FR" dirty="0" err="1"/>
              <a:t>technology</a:t>
            </a:r>
            <a:r>
              <a:rPr lang="fr-FR" dirty="0"/>
              <a:t> and technique. </a:t>
            </a:r>
          </a:p>
          <a:p>
            <a:endParaRPr lang="fr-FR" dirty="0"/>
          </a:p>
          <a:p>
            <a:r>
              <a:rPr lang="fr-FR" dirty="0"/>
              <a:t>2. Joint </a:t>
            </a:r>
            <a:r>
              <a:rPr lang="fr-FR" dirty="0" err="1"/>
              <a:t>need</a:t>
            </a:r>
            <a:r>
              <a:rPr lang="fr-FR" dirty="0"/>
              <a:t> </a:t>
            </a:r>
            <a:r>
              <a:rPr lang="fr-FR" dirty="0" err="1"/>
              <a:t>assessment</a:t>
            </a:r>
            <a:r>
              <a:rPr lang="fr-FR" dirty="0"/>
              <a:t> </a:t>
            </a:r>
            <a:r>
              <a:rPr lang="fr-FR" dirty="0" err="1"/>
              <a:t>with</a:t>
            </a:r>
            <a:r>
              <a:rPr lang="fr-FR" dirty="0"/>
              <a:t> AfricaRice and ADERIZ in </a:t>
            </a:r>
            <a:r>
              <a:rPr lang="fr-FR" dirty="0" err="1"/>
              <a:t>mid-November</a:t>
            </a:r>
            <a:r>
              <a:rPr lang="fr-FR" dirty="0"/>
              <a:t>: To </a:t>
            </a:r>
            <a:r>
              <a:rPr lang="fr-FR" dirty="0" err="1"/>
              <a:t>identify</a:t>
            </a:r>
            <a:r>
              <a:rPr lang="fr-FR" dirty="0"/>
              <a:t> </a:t>
            </a:r>
            <a:r>
              <a:rPr lang="fr-FR" dirty="0" err="1"/>
              <a:t>target</a:t>
            </a:r>
            <a:r>
              <a:rPr lang="fr-FR" dirty="0"/>
              <a:t> groups and </a:t>
            </a:r>
            <a:r>
              <a:rPr lang="fr-FR" dirty="0" err="1"/>
              <a:t>their</a:t>
            </a:r>
            <a:r>
              <a:rPr lang="fr-FR" dirty="0"/>
              <a:t> </a:t>
            </a:r>
            <a:r>
              <a:rPr lang="fr-FR" dirty="0" err="1"/>
              <a:t>strengths</a:t>
            </a:r>
            <a:r>
              <a:rPr lang="fr-FR" dirty="0"/>
              <a:t>, </a:t>
            </a:r>
            <a:r>
              <a:rPr lang="fr-FR" dirty="0" err="1"/>
              <a:t>weakness</a:t>
            </a:r>
            <a:r>
              <a:rPr lang="fr-FR" dirty="0"/>
              <a:t> and </a:t>
            </a:r>
            <a:r>
              <a:rPr lang="fr-FR" dirty="0" err="1"/>
              <a:t>opportunities</a:t>
            </a:r>
            <a:r>
              <a:rPr lang="fr-FR" dirty="0"/>
              <a:t> in </a:t>
            </a:r>
            <a:r>
              <a:rPr lang="fr-FR" dirty="0" err="1"/>
              <a:t>rice</a:t>
            </a:r>
            <a:r>
              <a:rPr lang="fr-FR" dirty="0"/>
              <a:t> production, </a:t>
            </a:r>
            <a:r>
              <a:rPr lang="fr-FR" dirty="0" err="1"/>
              <a:t>processing</a:t>
            </a:r>
            <a:r>
              <a:rPr lang="fr-FR" dirty="0"/>
              <a:t> and post-</a:t>
            </a:r>
            <a:r>
              <a:rPr lang="fr-FR" dirty="0" err="1"/>
              <a:t>harvest</a:t>
            </a:r>
            <a:r>
              <a:rPr lang="fr-FR" dirty="0"/>
              <a:t> management</a:t>
            </a:r>
          </a:p>
          <a:p>
            <a:endParaRPr lang="fr-FR" dirty="0"/>
          </a:p>
          <a:p>
            <a:pPr defTabSz="942289">
              <a:defRPr/>
            </a:pPr>
            <a:r>
              <a:rPr lang="en-US" b="0" i="0" dirty="0">
                <a:solidFill>
                  <a:srgbClr val="242424"/>
                </a:solidFill>
                <a:effectLst/>
                <a:latin typeface="-apple-system"/>
              </a:rPr>
              <a:t>3) In November </a:t>
            </a:r>
            <a:r>
              <a:rPr lang="en-US" b="0" i="0" dirty="0" err="1">
                <a:solidFill>
                  <a:srgbClr val="242424"/>
                </a:solidFill>
                <a:effectLst/>
                <a:latin typeface="-apple-system"/>
              </a:rPr>
              <a:t>Aderiz</a:t>
            </a:r>
            <a:r>
              <a:rPr lang="en-US" b="0" i="0" dirty="0">
                <a:solidFill>
                  <a:srgbClr val="242424"/>
                </a:solidFill>
                <a:effectLst/>
                <a:latin typeface="-apple-system"/>
              </a:rPr>
              <a:t>, </a:t>
            </a:r>
            <a:r>
              <a:rPr lang="en-US" b="0" i="0" dirty="0" err="1">
                <a:solidFill>
                  <a:srgbClr val="242424"/>
                </a:solidFill>
                <a:effectLst/>
                <a:latin typeface="-apple-system"/>
              </a:rPr>
              <a:t>acompagnied</a:t>
            </a:r>
            <a:r>
              <a:rPr lang="en-US" b="0" i="0" dirty="0">
                <a:solidFill>
                  <a:srgbClr val="242424"/>
                </a:solidFill>
                <a:effectLst/>
                <a:latin typeface="-apple-system"/>
              </a:rPr>
              <a:t> by WFP, organized an on-site training on post-harvest losses – such equipment is expected to reduce losses by 40%. </a:t>
            </a:r>
            <a:r>
              <a:rPr lang="en-US" dirty="0"/>
              <a:t>Purchase and installation of equipment: two tractor, two threshers and two paddy huskers</a:t>
            </a:r>
          </a:p>
          <a:p>
            <a:endParaRPr lang="en-US" b="0" i="0" dirty="0">
              <a:solidFill>
                <a:srgbClr val="242424"/>
              </a:solidFill>
              <a:effectLst/>
              <a:latin typeface="-apple-system"/>
            </a:endParaRPr>
          </a:p>
          <a:p>
            <a:r>
              <a:rPr lang="en-US" b="0" i="0" dirty="0">
                <a:solidFill>
                  <a:srgbClr val="242424"/>
                </a:solidFill>
                <a:effectLst/>
                <a:latin typeface="-apple-system"/>
              </a:rPr>
              <a:t>4) In Feb online training by </a:t>
            </a:r>
            <a:r>
              <a:rPr lang="en-US" b="0" i="0" dirty="0" err="1">
                <a:solidFill>
                  <a:srgbClr val="242424"/>
                </a:solidFill>
                <a:effectLst/>
                <a:latin typeface="-apple-system"/>
              </a:rPr>
              <a:t>chinese</a:t>
            </a:r>
            <a:r>
              <a:rPr lang="en-US" b="0" i="0" dirty="0">
                <a:solidFill>
                  <a:srgbClr val="242424"/>
                </a:solidFill>
                <a:effectLst/>
                <a:latin typeface="-apple-system"/>
              </a:rPr>
              <a:t> experts </a:t>
            </a:r>
            <a:r>
              <a:rPr lang="en-US" b="0" i="0" dirty="0" err="1">
                <a:solidFill>
                  <a:srgbClr val="242424"/>
                </a:solidFill>
                <a:effectLst/>
                <a:latin typeface="-apple-system"/>
              </a:rPr>
              <a:t>experts</a:t>
            </a:r>
            <a:r>
              <a:rPr lang="en-US" b="0" i="0" dirty="0">
                <a:solidFill>
                  <a:srgbClr val="242424"/>
                </a:solidFill>
                <a:effectLst/>
                <a:latin typeface="-apple-system"/>
              </a:rPr>
              <a:t> focus on processing, storage and post-harvest management</a:t>
            </a:r>
          </a:p>
          <a:p>
            <a:endParaRPr lang="en-US" b="0" i="0" dirty="0">
              <a:solidFill>
                <a:srgbClr val="242424"/>
              </a:solidFill>
              <a:effectLst/>
              <a:latin typeface="-apple-system"/>
            </a:endParaRPr>
          </a:p>
          <a:p>
            <a:r>
              <a:rPr lang="en-US" b="0" i="0" dirty="0">
                <a:solidFill>
                  <a:srgbClr val="242424"/>
                </a:solidFill>
                <a:effectLst/>
                <a:latin typeface="-apple-system"/>
              </a:rPr>
              <a:t>5) distribution of inputs in march</a:t>
            </a:r>
            <a:endParaRPr lang="en-US" dirty="0"/>
          </a:p>
          <a:p>
            <a:endParaRPr lang="en-US" dirty="0"/>
          </a:p>
          <a:p>
            <a:endParaRPr lang="fr-FR" dirty="0"/>
          </a:p>
        </p:txBody>
      </p:sp>
      <p:sp>
        <p:nvSpPr>
          <p:cNvPr id="4" name="Slide Number Placeholder 3"/>
          <p:cNvSpPr>
            <a:spLocks noGrp="1"/>
          </p:cNvSpPr>
          <p:nvPr>
            <p:ph type="sldNum" sz="quarter" idx="5"/>
          </p:nvPr>
        </p:nvSpPr>
        <p:spPr/>
        <p:txBody>
          <a:bodyPr/>
          <a:lstStyle/>
          <a:p>
            <a:fld id="{5C0B3352-D703-4400-B3C8-3F6EFAFF19D6}" type="slidenum">
              <a:rPr lang="en-US" smtClean="0"/>
              <a:t>7</a:t>
            </a:fld>
            <a:endParaRPr lang="en-US"/>
          </a:p>
        </p:txBody>
      </p:sp>
    </p:spTree>
    <p:extLst>
      <p:ext uri="{BB962C8B-B14F-4D97-AF65-F5344CB8AC3E}">
        <p14:creationId xmlns:p14="http://schemas.microsoft.com/office/powerpoint/2010/main" val="143381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very start of the project the team conducted a </a:t>
            </a:r>
            <a:r>
              <a:rPr lang="en-US" b="0" i="0" dirty="0">
                <a:solidFill>
                  <a:srgbClr val="000000"/>
                </a:solidFill>
                <a:effectLst/>
                <a:latin typeface="Roboto" panose="02000000000000000000" pitchFamily="2" charset="0"/>
              </a:rPr>
              <a:t>diagnosis of the rice sector. The aim of the diagnosis was to determine the practical modalities for the implementation of activities for the improvement of the rice value chain within groups of women farmers in northern Côte d'Ivoire.</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The four 4 villages targeted by the project were visited (</a:t>
            </a:r>
            <a:r>
              <a:rPr lang="en-US" b="0" i="0" dirty="0" err="1">
                <a:solidFill>
                  <a:srgbClr val="000000"/>
                </a:solidFill>
                <a:effectLst/>
                <a:latin typeface="Roboto" panose="02000000000000000000" pitchFamily="2" charset="0"/>
              </a:rPr>
              <a:t>Maramana</a:t>
            </a:r>
            <a:r>
              <a:rPr lang="en-US" b="0" i="0" dirty="0">
                <a:solidFill>
                  <a:srgbClr val="000000"/>
                </a:solidFill>
                <a:effectLst/>
                <a:latin typeface="Roboto" panose="02000000000000000000" pitchFamily="2" charset="0"/>
              </a:rPr>
              <a:t>, Kantara, </a:t>
            </a:r>
            <a:r>
              <a:rPr lang="en-US" b="0" i="0" dirty="0" err="1">
                <a:solidFill>
                  <a:srgbClr val="000000"/>
                </a:solidFill>
                <a:effectLst/>
                <a:latin typeface="Roboto" panose="02000000000000000000" pitchFamily="2" charset="0"/>
              </a:rPr>
              <a:t>Pitiangomon</a:t>
            </a:r>
            <a:r>
              <a:rPr lang="en-US" b="0" i="0" dirty="0">
                <a:solidFill>
                  <a:srgbClr val="000000"/>
                </a:solidFill>
                <a:effectLst/>
                <a:latin typeface="Roboto" panose="02000000000000000000" pitchFamily="2" charset="0"/>
              </a:rPr>
              <a:t> and </a:t>
            </a:r>
            <a:r>
              <a:rPr lang="en-US" b="0" i="0" dirty="0" err="1">
                <a:solidFill>
                  <a:srgbClr val="000000"/>
                </a:solidFill>
                <a:effectLst/>
                <a:latin typeface="Roboto" panose="02000000000000000000" pitchFamily="2" charset="0"/>
              </a:rPr>
              <a:t>Nankaha</a:t>
            </a:r>
            <a:r>
              <a:rPr lang="en-US" b="0" i="0" dirty="0">
                <a:solidFill>
                  <a:srgbClr val="000000"/>
                </a:solidFill>
                <a:effectLst/>
                <a:latin typeface="Roboto" panose="02000000000000000000" pitchFamily="2" charset="0"/>
              </a:rPr>
              <a:t>). Challenges identified are presented here under various stage of the rice value chain. (explain)</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Despite these challenges, strengths were also identified, in particular the potential of available surfaces, the existence of a variety that has adapted to the conditions on the production side and the existence of a demand or market for the distribution. </a:t>
            </a:r>
            <a:endParaRPr lang="en-US" dirty="0"/>
          </a:p>
        </p:txBody>
      </p:sp>
      <p:sp>
        <p:nvSpPr>
          <p:cNvPr id="4" name="Slide Number Placeholder 3"/>
          <p:cNvSpPr>
            <a:spLocks noGrp="1"/>
          </p:cNvSpPr>
          <p:nvPr>
            <p:ph type="sldNum" sz="quarter" idx="5"/>
          </p:nvPr>
        </p:nvSpPr>
        <p:spPr/>
        <p:txBody>
          <a:bodyPr/>
          <a:lstStyle/>
          <a:p>
            <a:fld id="{4900C3DF-40C8-4384-B585-C7F2A684F1DD}" type="slidenum">
              <a:rPr lang="en-GB" smtClean="0"/>
              <a:t>8</a:t>
            </a:fld>
            <a:endParaRPr lang="en-GB"/>
          </a:p>
        </p:txBody>
      </p:sp>
    </p:spTree>
    <p:extLst>
      <p:ext uri="{BB962C8B-B14F-4D97-AF65-F5344CB8AC3E}">
        <p14:creationId xmlns:p14="http://schemas.microsoft.com/office/powerpoint/2010/main" val="145169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228600">
              <a:lnSpc>
                <a:spcPct val="90000"/>
              </a:lnSpc>
              <a:spcAft>
                <a:spcPts val="600"/>
              </a:spcAft>
              <a:buFont typeface="Arial" panose="020B0604020202020204" pitchFamily="34" charset="0"/>
              <a:buChar char="•"/>
            </a:pPr>
            <a:r>
              <a:rPr lang="en-US" sz="1200" b="0" i="0" dirty="0">
                <a:effectLst/>
              </a:rPr>
              <a:t>Training on rice post-harvest management (harvest and post-harvest operation, use of equipment) </a:t>
            </a:r>
          </a:p>
          <a:p>
            <a:pPr marL="400050" indent="-228600">
              <a:lnSpc>
                <a:spcPct val="90000"/>
              </a:lnSpc>
              <a:spcAft>
                <a:spcPts val="600"/>
              </a:spcAft>
              <a:buFont typeface="Arial" panose="020B0604020202020204" pitchFamily="34" charset="0"/>
              <a:buChar char="•"/>
            </a:pPr>
            <a:r>
              <a:rPr lang="en-US" sz="1200" b="0" i="0" dirty="0">
                <a:effectLst/>
              </a:rPr>
              <a:t>Supply of production and post-harvest management equipment (2 threshers, 2 tillers, 2 shellers) </a:t>
            </a:r>
          </a:p>
          <a:p>
            <a:pPr marL="400050" indent="-228600">
              <a:lnSpc>
                <a:spcPct val="90000"/>
              </a:lnSpc>
              <a:spcAft>
                <a:spcPts val="600"/>
              </a:spcAft>
              <a:buFont typeface="Arial" panose="020B0604020202020204" pitchFamily="34" charset="0"/>
              <a:buChar char="•"/>
            </a:pPr>
            <a:r>
              <a:rPr lang="en-US" sz="1200" b="0" i="0" dirty="0">
                <a:effectLst/>
              </a:rPr>
              <a:t>Supply of agricultural inputs</a:t>
            </a:r>
          </a:p>
          <a:p>
            <a:pPr marL="400050" indent="-228600">
              <a:lnSpc>
                <a:spcPct val="90000"/>
              </a:lnSpc>
              <a:spcAft>
                <a:spcPts val="600"/>
              </a:spcAft>
              <a:buFont typeface="Arial" panose="020B0604020202020204" pitchFamily="34" charset="0"/>
              <a:buChar char="•"/>
            </a:pPr>
            <a:r>
              <a:rPr lang="en-US" sz="1200" b="0" i="0" dirty="0">
                <a:effectLst/>
              </a:rPr>
              <a:t>Construction of a drying area</a:t>
            </a:r>
            <a:endParaRPr lang="en-US" sz="1200" dirty="0"/>
          </a:p>
          <a:p>
            <a:endParaRPr lang="en-GB" dirty="0"/>
          </a:p>
        </p:txBody>
      </p:sp>
      <p:sp>
        <p:nvSpPr>
          <p:cNvPr id="4" name="Slide Number Placeholder 3"/>
          <p:cNvSpPr>
            <a:spLocks noGrp="1"/>
          </p:cNvSpPr>
          <p:nvPr>
            <p:ph type="sldNum" sz="quarter" idx="5"/>
          </p:nvPr>
        </p:nvSpPr>
        <p:spPr/>
        <p:txBody>
          <a:bodyPr/>
          <a:lstStyle/>
          <a:p>
            <a:fld id="{4900C3DF-40C8-4384-B585-C7F2A684F1DD}" type="slidenum">
              <a:rPr lang="en-GB" smtClean="0"/>
              <a:t>9</a:t>
            </a:fld>
            <a:endParaRPr lang="en-GB"/>
          </a:p>
        </p:txBody>
      </p:sp>
    </p:spTree>
    <p:extLst>
      <p:ext uri="{BB962C8B-B14F-4D97-AF65-F5344CB8AC3E}">
        <p14:creationId xmlns:p14="http://schemas.microsoft.com/office/powerpoint/2010/main" val="125015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8A940-C579-4D30-9D80-77D56215DE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E40FFB-7A09-4E55-AE84-84C4C79A89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0643A4-6322-486D-B6C1-999366BAA264}"/>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5" name="Footer Placeholder 4">
            <a:extLst>
              <a:ext uri="{FF2B5EF4-FFF2-40B4-BE49-F238E27FC236}">
                <a16:creationId xmlns:a16="http://schemas.microsoft.com/office/drawing/2014/main" id="{08557500-A2DE-4E31-A763-3539B827F4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9EA4D3-DBE5-4B40-B724-3E5664D077B3}"/>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243019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86F0-1991-4928-99F2-EC10F931793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39DE59-568F-49B9-8AB9-E56389FE5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CF6ED5-21A5-467A-8E9C-E953B7019114}"/>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5" name="Footer Placeholder 4">
            <a:extLst>
              <a:ext uri="{FF2B5EF4-FFF2-40B4-BE49-F238E27FC236}">
                <a16:creationId xmlns:a16="http://schemas.microsoft.com/office/drawing/2014/main" id="{26CD346A-A39B-400D-89AD-C723450E4A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F6F514-DCA8-4753-9318-D1FA735F289A}"/>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51841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2BC85-DAEA-4171-8AAD-D5752AAE37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3D99C5-47BC-488F-8266-B4E25DDDC5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BCC854-3969-4427-8038-CA8DFDFBB7EB}"/>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5" name="Footer Placeholder 4">
            <a:extLst>
              <a:ext uri="{FF2B5EF4-FFF2-40B4-BE49-F238E27FC236}">
                <a16:creationId xmlns:a16="http://schemas.microsoft.com/office/drawing/2014/main" id="{0500D5FD-0B79-414C-8C30-4001830F75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E3D78-B2BB-42D3-A407-3D0BD6A0F8CD}"/>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1073957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CF6D-B72A-4751-A478-F9391B18C1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416F87-378D-47CC-9B97-DBF82797DB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5B66BF-7D6A-405F-A57B-984F70033901}"/>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5" name="Footer Placeholder 4">
            <a:extLst>
              <a:ext uri="{FF2B5EF4-FFF2-40B4-BE49-F238E27FC236}">
                <a16:creationId xmlns:a16="http://schemas.microsoft.com/office/drawing/2014/main" id="{B25E191F-E49C-4A11-9341-611A01C1E9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10845C-D6B5-43FF-8509-C07828C9930E}"/>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781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80E6-D383-4464-A62C-7C1660A17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428FE9-A2C1-40F6-9905-D52C7D8D9F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A39E40-E57D-4205-B586-31A1090E1668}"/>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5" name="Footer Placeholder 4">
            <a:extLst>
              <a:ext uri="{FF2B5EF4-FFF2-40B4-BE49-F238E27FC236}">
                <a16:creationId xmlns:a16="http://schemas.microsoft.com/office/drawing/2014/main" id="{49A29B6C-BDD9-4914-A1A6-D0806627FC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0A3C9-6D5D-4055-AB39-8DC7EF35F690}"/>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369803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129A-0D15-4896-95B2-B03BF55CF4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D0F0D3-028B-4EA2-97F1-EAB085A81A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D89D6A-0540-4BF9-9078-9A8B14E835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D5663D-4460-4BC7-81D9-9621A169461C}"/>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6" name="Footer Placeholder 5">
            <a:extLst>
              <a:ext uri="{FF2B5EF4-FFF2-40B4-BE49-F238E27FC236}">
                <a16:creationId xmlns:a16="http://schemas.microsoft.com/office/drawing/2014/main" id="{2314F4E1-6861-4DCB-AE24-1DFCFE14BA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7EF20C-9CC7-4522-8E22-9C8DF4330E2B}"/>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159463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4D36-2E25-4F0B-9F2B-1E7D6604F0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48EF5E-9800-4B6B-9574-F8E57D80E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6A38FA-1E95-4F7A-A864-DE98E1CE03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976FE0-21B4-4210-AD47-8E2E7AF8B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FB14E-0399-4D7D-92E0-6BA57B7DC7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7CC26A-C629-4156-A996-79E2944274F5}"/>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8" name="Footer Placeholder 7">
            <a:extLst>
              <a:ext uri="{FF2B5EF4-FFF2-40B4-BE49-F238E27FC236}">
                <a16:creationId xmlns:a16="http://schemas.microsoft.com/office/drawing/2014/main" id="{641D5A95-3565-4367-8FCB-75FCC61BE0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2040F1-C3E6-4259-983D-BACE761AA630}"/>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30374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26BA-B89A-4A7B-B722-E0DD6D3571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7E8423-669A-492B-BC09-C7195A883FC8}"/>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4" name="Footer Placeholder 3">
            <a:extLst>
              <a:ext uri="{FF2B5EF4-FFF2-40B4-BE49-F238E27FC236}">
                <a16:creationId xmlns:a16="http://schemas.microsoft.com/office/drawing/2014/main" id="{1749C7F1-4B8A-4FA7-A35E-79B55A910E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66CD25-D351-4800-BC42-2CD4FDD3EC90}"/>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268782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4379AF-19A6-4033-AF5C-FDD55849F026}"/>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3" name="Footer Placeholder 2">
            <a:extLst>
              <a:ext uri="{FF2B5EF4-FFF2-40B4-BE49-F238E27FC236}">
                <a16:creationId xmlns:a16="http://schemas.microsoft.com/office/drawing/2014/main" id="{0D3ADF2E-7179-4ED7-8128-70A71C856E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2EC090-08FF-4C31-A1AB-9AC00E4CD49E}"/>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91929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E3C54-C832-40DE-AD0D-AEA756BE6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A18EFC5-3AEE-46D2-B01E-42941A7AA1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16308D-2C99-415D-B1FD-55D95D9E67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2A460-D670-4A4C-8D17-50D0513FDFB3}"/>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6" name="Footer Placeholder 5">
            <a:extLst>
              <a:ext uri="{FF2B5EF4-FFF2-40B4-BE49-F238E27FC236}">
                <a16:creationId xmlns:a16="http://schemas.microsoft.com/office/drawing/2014/main" id="{C516A08C-CC39-47E1-84C8-AE1750272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E882DC-78A8-47EE-A216-DD21F743D5AA}"/>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66405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1B50-2A21-4737-8366-DE2D654C4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4A5055-6E23-4928-89F7-E37A4E930D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24182A-D370-4E82-A793-39A4B1F6A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C1577-63C7-4CC7-A814-AFA8F53F3893}"/>
              </a:ext>
            </a:extLst>
          </p:cNvPr>
          <p:cNvSpPr>
            <a:spLocks noGrp="1"/>
          </p:cNvSpPr>
          <p:nvPr>
            <p:ph type="dt" sz="half" idx="10"/>
          </p:nvPr>
        </p:nvSpPr>
        <p:spPr/>
        <p:txBody>
          <a:bodyPr/>
          <a:lstStyle/>
          <a:p>
            <a:fld id="{EA0EDB39-0F6F-4AD2-81C3-FF76884B212B}" type="datetimeFigureOut">
              <a:rPr lang="en-GB" smtClean="0"/>
              <a:t>21/12/2022</a:t>
            </a:fld>
            <a:endParaRPr lang="en-GB"/>
          </a:p>
        </p:txBody>
      </p:sp>
      <p:sp>
        <p:nvSpPr>
          <p:cNvPr id="6" name="Footer Placeholder 5">
            <a:extLst>
              <a:ext uri="{FF2B5EF4-FFF2-40B4-BE49-F238E27FC236}">
                <a16:creationId xmlns:a16="http://schemas.microsoft.com/office/drawing/2014/main" id="{C048F4DB-C524-4E51-A88C-68433CCE68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496F2A-5042-4F89-B4CF-0A277889219F}"/>
              </a:ext>
            </a:extLst>
          </p:cNvPr>
          <p:cNvSpPr>
            <a:spLocks noGrp="1"/>
          </p:cNvSpPr>
          <p:nvPr>
            <p:ph type="sldNum" sz="quarter" idx="12"/>
          </p:nvPr>
        </p:nvSpPr>
        <p:spPr/>
        <p:txBody>
          <a:bodyPr/>
          <a:lstStyle/>
          <a:p>
            <a:fld id="{4F8DAE3B-44E7-4AAD-ACB2-18AEA4E6212C}" type="slidenum">
              <a:rPr lang="en-GB" smtClean="0"/>
              <a:t>‹#›</a:t>
            </a:fld>
            <a:endParaRPr lang="en-GB"/>
          </a:p>
        </p:txBody>
      </p:sp>
    </p:spTree>
    <p:extLst>
      <p:ext uri="{BB962C8B-B14F-4D97-AF65-F5344CB8AC3E}">
        <p14:creationId xmlns:p14="http://schemas.microsoft.com/office/powerpoint/2010/main" val="375869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448CB-F9C2-4AA4-A4FC-F83699125B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1F1C90-D267-41C2-98FB-76D6D5DD90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623844-9911-453F-958A-1E7AF55FC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EDB39-0F6F-4AD2-81C3-FF76884B212B}" type="datetimeFigureOut">
              <a:rPr lang="en-GB" smtClean="0"/>
              <a:t>21/12/2022</a:t>
            </a:fld>
            <a:endParaRPr lang="en-GB"/>
          </a:p>
        </p:txBody>
      </p:sp>
      <p:sp>
        <p:nvSpPr>
          <p:cNvPr id="5" name="Footer Placeholder 4">
            <a:extLst>
              <a:ext uri="{FF2B5EF4-FFF2-40B4-BE49-F238E27FC236}">
                <a16:creationId xmlns:a16="http://schemas.microsoft.com/office/drawing/2014/main" id="{10DEA8B1-B95B-4625-A7BE-CF67368CE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D498FE0-D583-44D6-B829-D443066AB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DAE3B-44E7-4AAD-ACB2-18AEA4E6212C}" type="slidenum">
              <a:rPr lang="en-GB" smtClean="0"/>
              <a:t>‹#›</a:t>
            </a:fld>
            <a:endParaRPr lang="en-GB"/>
          </a:p>
        </p:txBody>
      </p:sp>
    </p:spTree>
    <p:extLst>
      <p:ext uri="{BB962C8B-B14F-4D97-AF65-F5344CB8AC3E}">
        <p14:creationId xmlns:p14="http://schemas.microsoft.com/office/powerpoint/2010/main" val="1797449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9.png"/><Relationship Id="rId4" Type="http://schemas.openxmlformats.org/officeDocument/2006/relationships/diagramLayout" Target="../diagrams/layout3.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A87CD-15CC-4754-9EB4-6C8215AFF101}"/>
              </a:ext>
            </a:extLst>
          </p:cNvPr>
          <p:cNvSpPr>
            <a:spLocks noGrp="1"/>
          </p:cNvSpPr>
          <p:nvPr>
            <p:ph type="ctrTitle"/>
          </p:nvPr>
        </p:nvSpPr>
        <p:spPr>
          <a:xfrm>
            <a:off x="5297762" y="640080"/>
            <a:ext cx="6251110" cy="3566160"/>
          </a:xfrm>
        </p:spPr>
        <p:txBody>
          <a:bodyPr vert="horz" lIns="91440" tIns="45720" rIns="91440" bIns="45720" rtlCol="0" anchor="b">
            <a:normAutofit/>
          </a:bodyPr>
          <a:lstStyle/>
          <a:p>
            <a:pPr algn="l"/>
            <a:r>
              <a:rPr lang="en-US" sz="4800" b="1" dirty="0">
                <a:solidFill>
                  <a:schemeClr val="accent1"/>
                </a:solidFill>
              </a:rPr>
              <a:t>Supporting the rice value chain to increase resilience in Côte d’Ivoire</a:t>
            </a:r>
          </a:p>
        </p:txBody>
      </p:sp>
      <p:sp>
        <p:nvSpPr>
          <p:cNvPr id="3" name="Subtitle 2">
            <a:extLst>
              <a:ext uri="{FF2B5EF4-FFF2-40B4-BE49-F238E27FC236}">
                <a16:creationId xmlns:a16="http://schemas.microsoft.com/office/drawing/2014/main" id="{30522C53-DA46-4290-8248-82E7C8F03861}"/>
              </a:ext>
            </a:extLst>
          </p:cNvPr>
          <p:cNvSpPr>
            <a:spLocks noGrp="1"/>
          </p:cNvSpPr>
          <p:nvPr>
            <p:ph type="subTitle" idx="1"/>
          </p:nvPr>
        </p:nvSpPr>
        <p:spPr>
          <a:xfrm>
            <a:off x="5297760" y="4846320"/>
            <a:ext cx="6891192" cy="1572768"/>
          </a:xfrm>
        </p:spPr>
        <p:txBody>
          <a:bodyPr vert="horz" lIns="91440" tIns="45720" rIns="91440" bIns="45720" rtlCol="0">
            <a:normAutofit/>
          </a:bodyPr>
          <a:lstStyle/>
          <a:p>
            <a:pPr algn="l"/>
            <a:r>
              <a:rPr lang="en-US" dirty="0"/>
              <a:t>How the China-Africa rice value chain initiative supports local communities in overcoming challenges and contributes to resilient food systems. </a:t>
            </a:r>
          </a:p>
        </p:txBody>
      </p:sp>
      <p:pic>
        <p:nvPicPr>
          <p:cNvPr id="5" name="Picture 4">
            <a:extLst>
              <a:ext uri="{FF2B5EF4-FFF2-40B4-BE49-F238E27FC236}">
                <a16:creationId xmlns:a16="http://schemas.microsoft.com/office/drawing/2014/main" id="{FD6D52E6-8F5B-482F-9017-0716A843155B}"/>
              </a:ext>
            </a:extLst>
          </p:cNvPr>
          <p:cNvPicPr>
            <a:picLocks noChangeAspect="1"/>
          </p:cNvPicPr>
          <p:nvPr/>
        </p:nvPicPr>
        <p:blipFill rotWithShape="1">
          <a:blip r:embed="rId3">
            <a:extLst>
              <a:ext uri="{28A0092B-C50C-407E-A947-70E740481C1C}">
                <a14:useLocalDpi xmlns:a14="http://schemas.microsoft.com/office/drawing/2010/main" val="0"/>
              </a:ext>
            </a:extLst>
          </a:blip>
          <a:srcRect l="19493" r="2957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E3AA4DB-2771-4634-B6CE-5D3867F292B9}"/>
              </a:ext>
            </a:extLst>
          </p:cNvPr>
          <p:cNvSpPr txBox="1"/>
          <p:nvPr/>
        </p:nvSpPr>
        <p:spPr>
          <a:xfrm>
            <a:off x="9785549" y="6252943"/>
            <a:ext cx="2615046" cy="369332"/>
          </a:xfrm>
          <a:prstGeom prst="rect">
            <a:avLst/>
          </a:prstGeom>
          <a:noFill/>
        </p:spPr>
        <p:txBody>
          <a:bodyPr wrap="square">
            <a:spAutoFit/>
          </a:bodyPr>
          <a:lstStyle/>
          <a:p>
            <a:pPr>
              <a:spcAft>
                <a:spcPts val="600"/>
              </a:spcAft>
            </a:pPr>
            <a:r>
              <a:rPr lang="en-US" dirty="0"/>
              <a:t>WFP Côte d’Ivoire</a:t>
            </a:r>
            <a:endParaRPr lang="en-US"/>
          </a:p>
        </p:txBody>
      </p:sp>
      <p:pic>
        <p:nvPicPr>
          <p:cNvPr id="6" name="Picture 5" descr="A picture containing logo&#10;&#10;Description automatically generated">
            <a:extLst>
              <a:ext uri="{FF2B5EF4-FFF2-40B4-BE49-F238E27FC236}">
                <a16:creationId xmlns:a16="http://schemas.microsoft.com/office/drawing/2014/main" id="{6059C90F-1EA9-4B41-875D-2F528D228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7924" y="315025"/>
            <a:ext cx="900686" cy="1370079"/>
          </a:xfrm>
          <a:prstGeom prst="rect">
            <a:avLst/>
          </a:prstGeom>
        </p:spPr>
      </p:pic>
      <p:pic>
        <p:nvPicPr>
          <p:cNvPr id="9" name="Image 16">
            <a:extLst>
              <a:ext uri="{FF2B5EF4-FFF2-40B4-BE49-F238E27FC236}">
                <a16:creationId xmlns:a16="http://schemas.microsoft.com/office/drawing/2014/main" id="{BD9476AF-84F0-4F92-9F99-A322C858F06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6548" y="315025"/>
            <a:ext cx="1977534" cy="1206705"/>
          </a:xfrm>
          <a:prstGeom prst="rect">
            <a:avLst/>
          </a:prstGeom>
          <a:noFill/>
          <a:ln>
            <a:noFill/>
          </a:ln>
        </p:spPr>
      </p:pic>
    </p:spTree>
    <p:extLst>
      <p:ext uri="{BB962C8B-B14F-4D97-AF65-F5344CB8AC3E}">
        <p14:creationId xmlns:p14="http://schemas.microsoft.com/office/powerpoint/2010/main" val="12348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8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E4EE7-25E9-463D-80F4-CB57836BF6BB}"/>
              </a:ext>
            </a:extLst>
          </p:cNvPr>
          <p:cNvSpPr>
            <a:spLocks noGrp="1"/>
          </p:cNvSpPr>
          <p:nvPr>
            <p:ph type="title"/>
          </p:nvPr>
        </p:nvSpPr>
        <p:spPr>
          <a:xfrm>
            <a:off x="640079" y="325369"/>
            <a:ext cx="6056555" cy="1009655"/>
          </a:xfrm>
        </p:spPr>
        <p:txBody>
          <a:bodyPr vert="horz" lIns="91440" tIns="45720" rIns="91440" bIns="45720" rtlCol="0" anchor="b">
            <a:normAutofit/>
          </a:bodyPr>
          <a:lstStyle/>
          <a:p>
            <a:r>
              <a:rPr lang="en-US" b="1">
                <a:solidFill>
                  <a:srgbClr val="0070C0"/>
                </a:solidFill>
              </a:rPr>
              <a:t>Positive effects </a:t>
            </a:r>
            <a:endParaRPr lang="en-US" b="1" dirty="0">
              <a:solidFill>
                <a:srgbClr val="0070C0"/>
              </a:solidFill>
            </a:endParaRPr>
          </a:p>
        </p:txBody>
      </p:sp>
      <p:sp>
        <p:nvSpPr>
          <p:cNvPr id="9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1" name="TextBox 3">
            <a:extLst>
              <a:ext uri="{FF2B5EF4-FFF2-40B4-BE49-F238E27FC236}">
                <a16:creationId xmlns:a16="http://schemas.microsoft.com/office/drawing/2014/main" id="{59C5CA4A-5FDB-616D-2DD5-768F36A4ABDB}"/>
              </a:ext>
            </a:extLst>
          </p:cNvPr>
          <p:cNvGraphicFramePr/>
          <p:nvPr>
            <p:extLst>
              <p:ext uri="{D42A27DB-BD31-4B8C-83A1-F6EECF244321}">
                <p14:modId xmlns:p14="http://schemas.microsoft.com/office/powerpoint/2010/main" val="166954868"/>
              </p:ext>
            </p:extLst>
          </p:nvPr>
        </p:nvGraphicFramePr>
        <p:xfrm>
          <a:off x="0" y="2000653"/>
          <a:ext cx="12075886" cy="4191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661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E4EE7-25E9-463D-80F4-CB57836BF6BB}"/>
              </a:ext>
            </a:extLst>
          </p:cNvPr>
          <p:cNvSpPr>
            <a:spLocks noGrp="1"/>
          </p:cNvSpPr>
          <p:nvPr>
            <p:ph type="title"/>
          </p:nvPr>
        </p:nvSpPr>
        <p:spPr>
          <a:xfrm>
            <a:off x="464850" y="157823"/>
            <a:ext cx="4368602" cy="943430"/>
          </a:xfrm>
        </p:spPr>
        <p:txBody>
          <a:bodyPr vert="horz" lIns="91440" tIns="45720" rIns="91440" bIns="45720" rtlCol="0" anchor="b">
            <a:normAutofit/>
          </a:bodyPr>
          <a:lstStyle/>
          <a:p>
            <a:r>
              <a:rPr lang="en-US" b="1" dirty="0">
                <a:solidFill>
                  <a:srgbClr val="0070C0"/>
                </a:solidFill>
              </a:rPr>
              <a:t> Opportunities</a:t>
            </a:r>
          </a:p>
        </p:txBody>
      </p:sp>
      <p:sp>
        <p:nvSpPr>
          <p:cNvPr id="8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B5E48C-8F6A-44E9-AEE8-6BA61F4FF002}"/>
              </a:ext>
            </a:extLst>
          </p:cNvPr>
          <p:cNvSpPr txBox="1"/>
          <p:nvPr/>
        </p:nvSpPr>
        <p:spPr>
          <a:xfrm>
            <a:off x="0" y="2657897"/>
            <a:ext cx="11806979" cy="5068758"/>
          </a:xfrm>
          <a:prstGeom prst="rect">
            <a:avLst/>
          </a:prstGeom>
        </p:spPr>
        <p:txBody>
          <a:bodyPr vert="horz" lIns="91440" tIns="45720" rIns="91440" bIns="45720" rtlCol="0">
            <a:normAutofit/>
          </a:bodyPr>
          <a:lstStyle/>
          <a:p>
            <a:pPr marL="400050" indent="-228600">
              <a:lnSpc>
                <a:spcPct val="120000"/>
              </a:lnSpc>
              <a:spcAft>
                <a:spcPts val="600"/>
              </a:spcAft>
              <a:buFont typeface="Arial" panose="020B0604020202020204" pitchFamily="34" charset="0"/>
              <a:buChar char="•"/>
            </a:pPr>
            <a:r>
              <a:rPr lang="en-US" sz="2800" dirty="0"/>
              <a:t>Create demonstration site to transfer good practices </a:t>
            </a:r>
          </a:p>
          <a:p>
            <a:pPr marL="400050" indent="-228600">
              <a:lnSpc>
                <a:spcPct val="120000"/>
              </a:lnSpc>
              <a:spcAft>
                <a:spcPts val="600"/>
              </a:spcAft>
              <a:buFont typeface="Arial" panose="020B0604020202020204" pitchFamily="34" charset="0"/>
              <a:buChar char="•"/>
            </a:pPr>
            <a:r>
              <a:rPr lang="en-GB" sz="2800" dirty="0"/>
              <a:t>Improve labour productivity through mechanization</a:t>
            </a:r>
            <a:endParaRPr lang="en-US" sz="2800" dirty="0"/>
          </a:p>
          <a:p>
            <a:pPr marL="400050" indent="-228600">
              <a:lnSpc>
                <a:spcPct val="120000"/>
              </a:lnSpc>
              <a:spcAft>
                <a:spcPts val="600"/>
              </a:spcAft>
              <a:buFont typeface="Arial" panose="020B0604020202020204" pitchFamily="34" charset="0"/>
              <a:buChar char="•"/>
            </a:pPr>
            <a:r>
              <a:rPr lang="en-US" sz="2800" dirty="0"/>
              <a:t>Improve the employability of young people </a:t>
            </a:r>
          </a:p>
          <a:p>
            <a:pPr marL="400050" indent="-228600">
              <a:lnSpc>
                <a:spcPct val="120000"/>
              </a:lnSpc>
              <a:spcAft>
                <a:spcPts val="600"/>
              </a:spcAft>
              <a:buFont typeface="Arial" panose="020B0604020202020204" pitchFamily="34" charset="0"/>
              <a:buChar char="•"/>
            </a:pPr>
            <a:r>
              <a:rPr lang="en-US" sz="2800" dirty="0"/>
              <a:t>Advanced irrigation system enabling production during lean season</a:t>
            </a:r>
          </a:p>
          <a:p>
            <a:pPr marL="400050" indent="-228600">
              <a:lnSpc>
                <a:spcPct val="120000"/>
              </a:lnSpc>
              <a:spcAft>
                <a:spcPts val="600"/>
              </a:spcAft>
              <a:buFont typeface="Arial" panose="020B0604020202020204" pitchFamily="34" charset="0"/>
              <a:buChar char="•"/>
            </a:pPr>
            <a:r>
              <a:rPr lang="en-US" sz="2800" dirty="0"/>
              <a:t>The development of inclusive value chains</a:t>
            </a:r>
          </a:p>
          <a:p>
            <a:pPr marL="400050" indent="-228600">
              <a:lnSpc>
                <a:spcPct val="120000"/>
              </a:lnSpc>
              <a:spcAft>
                <a:spcPts val="600"/>
              </a:spcAft>
              <a:buFont typeface="Arial" panose="020B0604020202020204" pitchFamily="34" charset="0"/>
              <a:buChar char="•"/>
            </a:pPr>
            <a:r>
              <a:rPr lang="en-US" sz="2800" dirty="0"/>
              <a:t>Improve access to markets </a:t>
            </a:r>
          </a:p>
          <a:p>
            <a:pPr marL="400050" indent="-228600">
              <a:lnSpc>
                <a:spcPct val="120000"/>
              </a:lnSpc>
              <a:spcAft>
                <a:spcPts val="600"/>
              </a:spcAft>
              <a:buFont typeface="Arial" panose="020B0604020202020204" pitchFamily="34" charset="0"/>
              <a:buChar char="•"/>
            </a:pPr>
            <a:r>
              <a:rPr lang="en-US" sz="2800" dirty="0"/>
              <a:t>Link with other initiatives such as rice fortification</a:t>
            </a:r>
          </a:p>
        </p:txBody>
      </p:sp>
      <p:sp>
        <p:nvSpPr>
          <p:cNvPr id="8" name="TextBox 7">
            <a:extLst>
              <a:ext uri="{FF2B5EF4-FFF2-40B4-BE49-F238E27FC236}">
                <a16:creationId xmlns:a16="http://schemas.microsoft.com/office/drawing/2014/main" id="{F10CBECE-B1B9-49F8-8629-F86CF3BEC5CF}"/>
              </a:ext>
            </a:extLst>
          </p:cNvPr>
          <p:cNvSpPr txBox="1"/>
          <p:nvPr/>
        </p:nvSpPr>
        <p:spPr>
          <a:xfrm>
            <a:off x="385021" y="1026478"/>
            <a:ext cx="11647321" cy="1720471"/>
          </a:xfrm>
          <a:prstGeom prst="rect">
            <a:avLst/>
          </a:prstGeom>
          <a:noFill/>
        </p:spPr>
        <p:txBody>
          <a:bodyPr wrap="square">
            <a:spAutoFit/>
          </a:bodyPr>
          <a:lstStyle/>
          <a:p>
            <a:pPr marL="176680" indent="0">
              <a:lnSpc>
                <a:spcPct val="120000"/>
              </a:lnSpc>
              <a:spcAft>
                <a:spcPts val="618"/>
              </a:spcAft>
              <a:buFont typeface="Arial" panose="020B0604020202020204" pitchFamily="34" charset="0"/>
              <a:buNone/>
            </a:pPr>
            <a:r>
              <a:rPr lang="en-US" sz="3200" i="1" dirty="0">
                <a:solidFill>
                  <a:schemeClr val="accent1"/>
                </a:solidFill>
              </a:rPr>
              <a:t>Continue similar initiatives aimed at increasing production and modernizing the rice value chain</a:t>
            </a:r>
          </a:p>
          <a:p>
            <a:r>
              <a:rPr lang="en-US" sz="2400" i="1" dirty="0">
                <a:solidFill>
                  <a:schemeClr val="accent1"/>
                </a:solidFill>
              </a:rPr>
              <a:t> </a:t>
            </a:r>
          </a:p>
        </p:txBody>
      </p:sp>
    </p:spTree>
    <p:extLst>
      <p:ext uri="{BB962C8B-B14F-4D97-AF65-F5344CB8AC3E}">
        <p14:creationId xmlns:p14="http://schemas.microsoft.com/office/powerpoint/2010/main" val="2530012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4F4012-4444-4087-AB1A-D1A7F5585805}"/>
              </a:ext>
            </a:extLst>
          </p:cNvPr>
          <p:cNvSpPr>
            <a:spLocks noGrp="1"/>
          </p:cNvSpPr>
          <p:nvPr>
            <p:ph type="title"/>
          </p:nvPr>
        </p:nvSpPr>
        <p:spPr>
          <a:xfrm>
            <a:off x="640080" y="4777739"/>
            <a:ext cx="3418990" cy="1412119"/>
          </a:xfrm>
        </p:spPr>
        <p:txBody>
          <a:bodyPr vert="horz" lIns="91440" tIns="45720" rIns="91440" bIns="45720" rtlCol="0">
            <a:normAutofit/>
          </a:bodyPr>
          <a:lstStyle/>
          <a:p>
            <a:r>
              <a:rPr lang="en-US" b="1" dirty="0">
                <a:solidFill>
                  <a:schemeClr val="accent1"/>
                </a:solidFill>
              </a:rPr>
              <a:t>Thank you for your attention</a:t>
            </a:r>
          </a:p>
        </p:txBody>
      </p:sp>
      <p:pic>
        <p:nvPicPr>
          <p:cNvPr id="5" name="Content Placeholder 4">
            <a:extLst>
              <a:ext uri="{FF2B5EF4-FFF2-40B4-BE49-F238E27FC236}">
                <a16:creationId xmlns:a16="http://schemas.microsoft.com/office/drawing/2014/main" id="{158E73CC-E2C4-4438-9C4E-B5AA5131135D}"/>
              </a:ext>
            </a:extLst>
          </p:cNvPr>
          <p:cNvPicPr>
            <a:picLocks noChangeAspect="1"/>
          </p:cNvPicPr>
          <p:nvPr/>
        </p:nvPicPr>
        <p:blipFill rotWithShape="1">
          <a:blip r:embed="rId3">
            <a:extLst>
              <a:ext uri="{28A0092B-C50C-407E-A947-70E740481C1C}">
                <a14:useLocalDpi xmlns:a14="http://schemas.microsoft.com/office/drawing/2010/main" val="0"/>
              </a:ext>
            </a:extLst>
          </a:blip>
          <a:srcRect t="22017" b="21970"/>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947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2092-7A5E-4250-9EF6-AED9D9792C05}"/>
              </a:ext>
            </a:extLst>
          </p:cNvPr>
          <p:cNvSpPr>
            <a:spLocks noGrp="1"/>
          </p:cNvSpPr>
          <p:nvPr>
            <p:ph type="title"/>
          </p:nvPr>
        </p:nvSpPr>
        <p:spPr>
          <a:xfrm>
            <a:off x="640080" y="325369"/>
            <a:ext cx="4368602" cy="1956841"/>
          </a:xfrm>
        </p:spPr>
        <p:txBody>
          <a:bodyPr anchor="b">
            <a:normAutofit/>
          </a:bodyPr>
          <a:lstStyle/>
          <a:p>
            <a:r>
              <a:rPr lang="en-GB" b="1" dirty="0">
                <a:solidFill>
                  <a:schemeClr val="accent1"/>
                </a:solidFill>
              </a:rPr>
              <a:t>Context</a:t>
            </a:r>
          </a:p>
        </p:txBody>
      </p:sp>
      <p:sp>
        <p:nvSpPr>
          <p:cNvPr id="4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AB7AE8-B3D6-4A55-BA0A-C943292787A8}"/>
              </a:ext>
            </a:extLst>
          </p:cNvPr>
          <p:cNvSpPr>
            <a:spLocks noGrp="1"/>
          </p:cNvSpPr>
          <p:nvPr>
            <p:ph idx="1"/>
          </p:nvPr>
        </p:nvSpPr>
        <p:spPr>
          <a:xfrm>
            <a:off x="272707" y="2915457"/>
            <a:ext cx="5038995" cy="3320668"/>
          </a:xfrm>
        </p:spPr>
        <p:txBody>
          <a:bodyPr>
            <a:normAutofit/>
          </a:bodyPr>
          <a:lstStyle/>
          <a:p>
            <a:r>
              <a:rPr lang="en-US" sz="2400" dirty="0"/>
              <a:t>80% of agriculture is composed by small holder farmers </a:t>
            </a:r>
          </a:p>
          <a:p>
            <a:r>
              <a:rPr lang="en-US" sz="2400" dirty="0"/>
              <a:t>Weak structuring – informal sector</a:t>
            </a:r>
          </a:p>
          <a:p>
            <a:r>
              <a:rPr lang="en-US" sz="2400" dirty="0"/>
              <a:t>Women represent 90% of agricultural labor forces</a:t>
            </a:r>
          </a:p>
          <a:p>
            <a:r>
              <a:rPr lang="en-US" sz="2400" dirty="0"/>
              <a:t>155</a:t>
            </a:r>
            <a:r>
              <a:rPr lang="en-US" sz="2400" baseline="30000" dirty="0"/>
              <a:t>th</a:t>
            </a:r>
            <a:r>
              <a:rPr lang="en-US" sz="2400" dirty="0"/>
              <a:t> on the Gender Inequality Index</a:t>
            </a:r>
          </a:p>
          <a:p>
            <a:pPr>
              <a:buFont typeface="Wingdings" panose="05000000000000000000" pitchFamily="2" charset="2"/>
              <a:buChar char="q"/>
            </a:pPr>
            <a:endParaRPr lang="en-US" sz="2000" dirty="0"/>
          </a:p>
          <a:p>
            <a:pPr>
              <a:buFont typeface="Wingdings" panose="05000000000000000000" pitchFamily="2" charset="2"/>
              <a:buChar char="q"/>
            </a:pPr>
            <a:endParaRPr lang="en-US" sz="2000" dirty="0"/>
          </a:p>
        </p:txBody>
      </p:sp>
      <p:pic>
        <p:nvPicPr>
          <p:cNvPr id="4" name="Picture 3">
            <a:extLst>
              <a:ext uri="{FF2B5EF4-FFF2-40B4-BE49-F238E27FC236}">
                <a16:creationId xmlns:a16="http://schemas.microsoft.com/office/drawing/2014/main" id="{93A2D062-3479-4FC7-85B9-D247933C0A5D}"/>
              </a:ext>
            </a:extLst>
          </p:cNvPr>
          <p:cNvPicPr>
            <a:picLocks noChangeAspect="1"/>
          </p:cNvPicPr>
          <p:nvPr/>
        </p:nvPicPr>
        <p:blipFill rotWithShape="1">
          <a:blip r:embed="rId3">
            <a:extLst>
              <a:ext uri="{28A0092B-C50C-407E-A947-70E740481C1C}">
                <a14:useLocalDpi xmlns:a14="http://schemas.microsoft.com/office/drawing/2010/main" val="0"/>
              </a:ext>
            </a:extLst>
          </a:blip>
          <a:srcRect l="4728" r="285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1186267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2092-7A5E-4250-9EF6-AED9D9792C05}"/>
              </a:ext>
            </a:extLst>
          </p:cNvPr>
          <p:cNvSpPr>
            <a:spLocks noGrp="1"/>
          </p:cNvSpPr>
          <p:nvPr>
            <p:ph type="title"/>
          </p:nvPr>
        </p:nvSpPr>
        <p:spPr>
          <a:xfrm>
            <a:off x="526773" y="178086"/>
            <a:ext cx="11018520" cy="1434415"/>
          </a:xfrm>
        </p:spPr>
        <p:txBody>
          <a:bodyPr anchor="b">
            <a:normAutofit/>
          </a:bodyPr>
          <a:lstStyle/>
          <a:p>
            <a:r>
              <a:rPr lang="en-GB" b="1" dirty="0">
                <a:solidFill>
                  <a:srgbClr val="0070C0"/>
                </a:solidFill>
              </a:rPr>
              <a:t>Snapshot of Côte d’Ivoire rice value chain</a:t>
            </a:r>
          </a:p>
        </p:txBody>
      </p:sp>
      <p:sp>
        <p:nvSpPr>
          <p:cNvPr id="3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F4974C9-0B85-47FD-964E-F5EE4E4DD745}"/>
              </a:ext>
            </a:extLst>
          </p:cNvPr>
          <p:cNvSpPr txBox="1">
            <a:spLocks/>
          </p:cNvSpPr>
          <p:nvPr/>
        </p:nvSpPr>
        <p:spPr>
          <a:xfrm>
            <a:off x="10587556" y="6528444"/>
            <a:ext cx="1784098" cy="341056"/>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dirty="0">
                <a:solidFill>
                  <a:srgbClr val="0070C0"/>
                </a:solidFill>
              </a:rPr>
              <a:t>Source ADERIZ</a:t>
            </a:r>
          </a:p>
        </p:txBody>
      </p:sp>
      <p:pic>
        <p:nvPicPr>
          <p:cNvPr id="3" name="Picture 2">
            <a:extLst>
              <a:ext uri="{FF2B5EF4-FFF2-40B4-BE49-F238E27FC236}">
                <a16:creationId xmlns:a16="http://schemas.microsoft.com/office/drawing/2014/main" id="{4ECDAEE6-B4ED-46D7-AFF3-A956A07AFFDB}"/>
              </a:ext>
            </a:extLst>
          </p:cNvPr>
          <p:cNvPicPr>
            <a:picLocks noChangeAspect="1"/>
          </p:cNvPicPr>
          <p:nvPr/>
        </p:nvPicPr>
        <p:blipFill>
          <a:blip r:embed="rId3"/>
          <a:stretch>
            <a:fillRect/>
          </a:stretch>
        </p:blipFill>
        <p:spPr>
          <a:xfrm>
            <a:off x="799332" y="1867216"/>
            <a:ext cx="10590288" cy="4648738"/>
          </a:xfrm>
          <a:prstGeom prst="rect">
            <a:avLst/>
          </a:prstGeom>
        </p:spPr>
      </p:pic>
    </p:spTree>
    <p:extLst>
      <p:ext uri="{BB962C8B-B14F-4D97-AF65-F5344CB8AC3E}">
        <p14:creationId xmlns:p14="http://schemas.microsoft.com/office/powerpoint/2010/main" val="398424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2092-7A5E-4250-9EF6-AED9D9792C05}"/>
              </a:ext>
            </a:extLst>
          </p:cNvPr>
          <p:cNvSpPr>
            <a:spLocks noGrp="1"/>
          </p:cNvSpPr>
          <p:nvPr>
            <p:ph type="title"/>
          </p:nvPr>
        </p:nvSpPr>
        <p:spPr>
          <a:xfrm>
            <a:off x="838200" y="346837"/>
            <a:ext cx="10515600" cy="892259"/>
          </a:xfrm>
        </p:spPr>
        <p:txBody>
          <a:bodyPr>
            <a:normAutofit/>
          </a:bodyPr>
          <a:lstStyle/>
          <a:p>
            <a:r>
              <a:rPr lang="en-GB" b="1" dirty="0">
                <a:solidFill>
                  <a:srgbClr val="0070C0"/>
                </a:solidFill>
              </a:rPr>
              <a:t>Côte d’Ivoire Government vision </a:t>
            </a:r>
          </a:p>
        </p:txBody>
      </p:sp>
      <p:sp>
        <p:nvSpPr>
          <p:cNvPr id="5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AB7AE8-B3D6-4A55-BA0A-C943292787A8}"/>
              </a:ext>
            </a:extLst>
          </p:cNvPr>
          <p:cNvSpPr>
            <a:spLocks noGrp="1"/>
          </p:cNvSpPr>
          <p:nvPr>
            <p:ph idx="1"/>
          </p:nvPr>
        </p:nvSpPr>
        <p:spPr>
          <a:xfrm>
            <a:off x="669036" y="1850368"/>
            <a:ext cx="11522964" cy="5021966"/>
          </a:xfrm>
        </p:spPr>
        <p:txBody>
          <a:bodyPr>
            <a:normAutofit/>
          </a:bodyPr>
          <a:lstStyle/>
          <a:p>
            <a:pPr marL="0" indent="0">
              <a:buNone/>
            </a:pPr>
            <a:r>
              <a:rPr lang="en-US" sz="3200" b="1" dirty="0">
                <a:solidFill>
                  <a:schemeClr val="accent1"/>
                </a:solidFill>
              </a:rPr>
              <a:t>VISION</a:t>
            </a:r>
            <a:r>
              <a:rPr lang="en-US" sz="3200" b="1" dirty="0"/>
              <a:t> </a:t>
            </a:r>
            <a:r>
              <a:rPr lang="en-US" sz="3200" dirty="0"/>
              <a:t>to meet all national consumption needs in good quality and competitive rice compared to imported rice, with the opportunity to build a security stock and export surplus production.</a:t>
            </a:r>
          </a:p>
          <a:p>
            <a:pPr marL="0" indent="0">
              <a:buNone/>
            </a:pPr>
            <a:r>
              <a:rPr lang="en-US" sz="3200" b="1" dirty="0">
                <a:solidFill>
                  <a:schemeClr val="accent1"/>
                </a:solidFill>
              </a:rPr>
              <a:t>OBJECTIVE</a:t>
            </a:r>
            <a:r>
              <a:rPr lang="en-US" sz="3200" dirty="0"/>
              <a:t> t</a:t>
            </a:r>
            <a:r>
              <a:rPr lang="en-GB" sz="3200" dirty="0"/>
              <a:t>o ensure that Côte d'Ivoire is  self-sufficient in rice production &amp; consumption by 2025 and to make the country one of Africa's largest rice exporters by 2030.</a:t>
            </a:r>
          </a:p>
          <a:p>
            <a:pPr marL="0" indent="0">
              <a:buNone/>
            </a:pPr>
            <a:r>
              <a:rPr lang="en-US" sz="3200" b="1" dirty="0">
                <a:solidFill>
                  <a:schemeClr val="accent1"/>
                </a:solidFill>
              </a:rPr>
              <a:t>GOAL/BUT: </a:t>
            </a:r>
            <a:r>
              <a:rPr lang="en-GB" sz="3200" dirty="0"/>
              <a:t>In order to achieve self-sufficiency in rice by 2030, the Government has set itself the goal of increasing local production and processing capacities.</a:t>
            </a:r>
            <a:endParaRPr lang="en-US" sz="3200" dirty="0"/>
          </a:p>
          <a:p>
            <a:pPr>
              <a:buFont typeface="Wingdings" panose="05000000000000000000" pitchFamily="2" charset="2"/>
              <a:buChar char="q"/>
            </a:pPr>
            <a:endParaRPr lang="en-US" sz="2200" dirty="0"/>
          </a:p>
          <a:p>
            <a:pPr>
              <a:buFont typeface="Wingdings" panose="05000000000000000000" pitchFamily="2" charset="2"/>
              <a:buChar char="q"/>
            </a:pPr>
            <a:endParaRPr lang="en-US" sz="2200" dirty="0"/>
          </a:p>
        </p:txBody>
      </p:sp>
    </p:spTree>
    <p:extLst>
      <p:ext uri="{BB962C8B-B14F-4D97-AF65-F5344CB8AC3E}">
        <p14:creationId xmlns:p14="http://schemas.microsoft.com/office/powerpoint/2010/main" val="323799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152" y="91450"/>
            <a:ext cx="11739696" cy="593122"/>
          </a:xfrm>
          <a:noFill/>
        </p:spPr>
        <p:txBody>
          <a:bodyPr>
            <a:normAutofit fontScale="90000"/>
          </a:bodyPr>
          <a:lstStyle/>
          <a:p>
            <a:r>
              <a:rPr lang="en-US" b="1" dirty="0">
                <a:solidFill>
                  <a:srgbClr val="0070C0"/>
                </a:solidFill>
              </a:rPr>
              <a:t>National Strategy of Rice Development</a:t>
            </a:r>
            <a:endParaRPr lang="fr-FR" b="1" dirty="0">
              <a:solidFill>
                <a:srgbClr val="0070C0"/>
              </a:solidFill>
            </a:endParaRPr>
          </a:p>
        </p:txBody>
      </p:sp>
      <p:graphicFrame>
        <p:nvGraphicFramePr>
          <p:cNvPr id="7" name="Espace réservé du contenu 5"/>
          <p:cNvGraphicFramePr>
            <a:graphicFrameLocks noGrp="1"/>
          </p:cNvGraphicFramePr>
          <p:nvPr>
            <p:ph idx="1"/>
            <p:extLst>
              <p:ext uri="{D42A27DB-BD31-4B8C-83A1-F6EECF244321}">
                <p14:modId xmlns:p14="http://schemas.microsoft.com/office/powerpoint/2010/main" val="4054925213"/>
              </p:ext>
            </p:extLst>
          </p:nvPr>
        </p:nvGraphicFramePr>
        <p:xfrm>
          <a:off x="143116" y="2239877"/>
          <a:ext cx="5952884" cy="4116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numéro de diapositive 3"/>
          <p:cNvSpPr>
            <a:spLocks noGrp="1"/>
          </p:cNvSpPr>
          <p:nvPr>
            <p:ph type="sldNum" sz="quarter" idx="12"/>
          </p:nvPr>
        </p:nvSpPr>
        <p:spPr/>
        <p:txBody>
          <a:bodyPr/>
          <a:lstStyle/>
          <a:p>
            <a:fld id="{7685B123-BCA6-4FCC-A92A-8C24CD59DB01}" type="slidenum">
              <a:rPr lang="fr-FR" smtClean="0"/>
              <a:t>5</a:t>
            </a:fld>
            <a:endParaRPr lang="fr-FR"/>
          </a:p>
        </p:txBody>
      </p:sp>
      <p:graphicFrame>
        <p:nvGraphicFramePr>
          <p:cNvPr id="8" name="Espace réservé du contenu 5"/>
          <p:cNvGraphicFramePr>
            <a:graphicFrameLocks/>
          </p:cNvGraphicFramePr>
          <p:nvPr>
            <p:extLst>
              <p:ext uri="{D42A27DB-BD31-4B8C-83A1-F6EECF244321}">
                <p14:modId xmlns:p14="http://schemas.microsoft.com/office/powerpoint/2010/main" val="3877133661"/>
              </p:ext>
            </p:extLst>
          </p:nvPr>
        </p:nvGraphicFramePr>
        <p:xfrm>
          <a:off x="6312665" y="1384949"/>
          <a:ext cx="5653183" cy="5826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Espace réservé du texte 7"/>
          <p:cNvSpPr txBox="1">
            <a:spLocks/>
          </p:cNvSpPr>
          <p:nvPr/>
        </p:nvSpPr>
        <p:spPr>
          <a:xfrm>
            <a:off x="1496152" y="1108958"/>
            <a:ext cx="3527425" cy="1142391"/>
          </a:xfrm>
          <a:prstGeom prst="rect">
            <a:avLst/>
          </a:prstGeom>
          <a:ln>
            <a:solidFill>
              <a:srgbClr val="00B050"/>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None/>
              <a:defRPr/>
            </a:pPr>
            <a:r>
              <a:rPr lang="fr-FR" altLang="fr-FR" sz="2000" b="1" u="sng" dirty="0">
                <a:solidFill>
                  <a:srgbClr val="002060"/>
                </a:solidFill>
                <a:latin typeface="Arial Rounded MT Bold" panose="020F0704030504030204" pitchFamily="34" charset="0"/>
                <a:ea typeface="+mj-ea"/>
                <a:cs typeface="+mj-cs"/>
              </a:rPr>
              <a:t> </a:t>
            </a:r>
            <a:r>
              <a:rPr lang="fr-FR" altLang="fr-FR" sz="2000" b="1" u="sng" dirty="0" err="1">
                <a:solidFill>
                  <a:srgbClr val="002060"/>
                </a:solidFill>
                <a:latin typeface="Arial Rounded MT Bold" panose="020F0704030504030204" pitchFamily="34" charset="0"/>
                <a:ea typeface="+mj-ea"/>
                <a:cs typeface="+mj-cs"/>
              </a:rPr>
              <a:t>Stratégic</a:t>
            </a:r>
            <a:r>
              <a:rPr lang="fr-FR" altLang="fr-FR" sz="2000" b="1" u="sng" dirty="0">
                <a:solidFill>
                  <a:srgbClr val="002060"/>
                </a:solidFill>
                <a:latin typeface="Arial Rounded MT Bold" panose="020F0704030504030204" pitchFamily="34" charset="0"/>
                <a:ea typeface="+mj-ea"/>
                <a:cs typeface="+mj-cs"/>
              </a:rPr>
              <a:t> Axis 1 :</a:t>
            </a:r>
          </a:p>
          <a:p>
            <a:pPr algn="ctr">
              <a:buNone/>
              <a:defRPr/>
            </a:pPr>
            <a:r>
              <a:rPr lang="fr-FR" altLang="fr-FR" sz="2000" b="1" u="sng" dirty="0">
                <a:solidFill>
                  <a:srgbClr val="002060"/>
                </a:solidFill>
                <a:latin typeface="Arial Rounded MT Bold" panose="020F0704030504030204" pitchFamily="34" charset="0"/>
                <a:ea typeface="+mj-ea"/>
                <a:cs typeface="+mj-cs"/>
              </a:rPr>
              <a:t>Strengthen technical</a:t>
            </a:r>
          </a:p>
          <a:p>
            <a:pPr algn="ctr">
              <a:buNone/>
              <a:defRPr/>
            </a:pPr>
            <a:r>
              <a:rPr lang="fr-FR" altLang="fr-FR" sz="2000" b="1" u="sng" dirty="0">
                <a:solidFill>
                  <a:srgbClr val="002060"/>
                </a:solidFill>
                <a:latin typeface="Arial Rounded MT Bold" panose="020F0704030504030204" pitchFamily="34" charset="0"/>
                <a:ea typeface="+mj-ea"/>
                <a:cs typeface="+mj-cs"/>
              </a:rPr>
              <a:t> support to production </a:t>
            </a:r>
          </a:p>
        </p:txBody>
      </p:sp>
      <p:sp>
        <p:nvSpPr>
          <p:cNvPr id="10" name="Espace réservé du texte 8"/>
          <p:cNvSpPr txBox="1">
            <a:spLocks/>
          </p:cNvSpPr>
          <p:nvPr/>
        </p:nvSpPr>
        <p:spPr>
          <a:xfrm>
            <a:off x="7045832" y="1108958"/>
            <a:ext cx="3852154" cy="1142391"/>
          </a:xfrm>
          <a:prstGeom prst="rect">
            <a:avLst/>
          </a:prstGeom>
          <a:ln>
            <a:solidFill>
              <a:srgbClr val="00B050"/>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None/>
              <a:defRPr/>
            </a:pPr>
            <a:r>
              <a:rPr lang="fr-FR" altLang="fr-FR" sz="2000" b="1" u="sng" dirty="0">
                <a:solidFill>
                  <a:srgbClr val="002060"/>
                </a:solidFill>
                <a:latin typeface="Arial Rounded MT Bold" panose="020F0704030504030204" pitchFamily="34" charset="0"/>
                <a:ea typeface="+mj-ea"/>
                <a:cs typeface="+mj-cs"/>
              </a:rPr>
              <a:t>Strategic Axis 2 :</a:t>
            </a:r>
          </a:p>
          <a:p>
            <a:pPr algn="ctr">
              <a:buNone/>
              <a:defRPr/>
            </a:pPr>
            <a:r>
              <a:rPr lang="fr-FR" altLang="fr-FR" sz="2000" b="1" u="sng" dirty="0">
                <a:solidFill>
                  <a:srgbClr val="002060"/>
                </a:solidFill>
                <a:latin typeface="Arial Rounded MT Bold" panose="020F0704030504030204" pitchFamily="34" charset="0"/>
                <a:ea typeface="+mj-ea"/>
                <a:cs typeface="+mj-cs"/>
              </a:rPr>
              <a:t>Strengthen support to</a:t>
            </a:r>
          </a:p>
          <a:p>
            <a:pPr algn="ctr">
              <a:buNone/>
              <a:defRPr/>
            </a:pPr>
            <a:r>
              <a:rPr lang="fr-FR" altLang="fr-FR" sz="2000" b="1" u="sng" dirty="0">
                <a:solidFill>
                  <a:srgbClr val="002060"/>
                </a:solidFill>
                <a:latin typeface="Arial Rounded MT Bold" panose="020F0704030504030204" pitchFamily="34" charset="0"/>
                <a:ea typeface="+mj-ea"/>
                <a:cs typeface="+mj-cs"/>
              </a:rPr>
              <a:t> </a:t>
            </a:r>
            <a:r>
              <a:rPr lang="fr-FR" altLang="fr-FR" sz="2000" b="1" u="sng" dirty="0" err="1">
                <a:solidFill>
                  <a:srgbClr val="002060"/>
                </a:solidFill>
                <a:latin typeface="Arial Rounded MT Bold" panose="020F0704030504030204" pitchFamily="34" charset="0"/>
                <a:ea typeface="+mj-ea"/>
                <a:cs typeface="+mj-cs"/>
              </a:rPr>
              <a:t>valorization</a:t>
            </a:r>
            <a:r>
              <a:rPr lang="fr-FR" altLang="fr-FR" sz="2000" b="1" u="sng" dirty="0">
                <a:solidFill>
                  <a:srgbClr val="002060"/>
                </a:solidFill>
                <a:latin typeface="Arial Rounded MT Bold" panose="020F0704030504030204" pitchFamily="34" charset="0"/>
                <a:ea typeface="+mj-ea"/>
                <a:cs typeface="+mj-cs"/>
              </a:rPr>
              <a:t> of local rice</a:t>
            </a:r>
          </a:p>
        </p:txBody>
      </p:sp>
    </p:spTree>
    <p:extLst>
      <p:ext uri="{BB962C8B-B14F-4D97-AF65-F5344CB8AC3E}">
        <p14:creationId xmlns:p14="http://schemas.microsoft.com/office/powerpoint/2010/main" val="712712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E2092-7A5E-4250-9EF6-AED9D9792C05}"/>
              </a:ext>
            </a:extLst>
          </p:cNvPr>
          <p:cNvSpPr>
            <a:spLocks noGrp="1"/>
          </p:cNvSpPr>
          <p:nvPr>
            <p:ph type="title"/>
          </p:nvPr>
        </p:nvSpPr>
        <p:spPr>
          <a:xfrm>
            <a:off x="630936" y="640080"/>
            <a:ext cx="4818888" cy="1481328"/>
          </a:xfrm>
        </p:spPr>
        <p:txBody>
          <a:bodyPr anchor="b">
            <a:normAutofit/>
          </a:bodyPr>
          <a:lstStyle/>
          <a:p>
            <a:r>
              <a:rPr lang="en-GB" b="1" dirty="0">
                <a:solidFill>
                  <a:schemeClr val="accent1"/>
                </a:solidFill>
              </a:rPr>
              <a:t>China-Africa Rice Value Chain Initiative </a:t>
            </a:r>
          </a:p>
        </p:txBody>
      </p:sp>
      <p:sp>
        <p:nvSpPr>
          <p:cNvPr id="6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369E1FE9-3D6D-44BF-98F3-7FE7E641292D}"/>
              </a:ext>
            </a:extLst>
          </p:cNvPr>
          <p:cNvSpPr>
            <a:spLocks noGrp="1"/>
          </p:cNvSpPr>
          <p:nvPr>
            <p:ph idx="1"/>
          </p:nvPr>
        </p:nvSpPr>
        <p:spPr>
          <a:xfrm>
            <a:off x="367429" y="2600759"/>
            <a:ext cx="6410742" cy="4257241"/>
          </a:xfrm>
        </p:spPr>
        <p:txBody>
          <a:bodyPr anchor="t">
            <a:normAutofit fontScale="55000" lnSpcReduction="20000"/>
          </a:bodyPr>
          <a:lstStyle/>
          <a:p>
            <a:pPr>
              <a:lnSpc>
                <a:spcPct val="120000"/>
              </a:lnSpc>
            </a:pPr>
            <a:r>
              <a:rPr lang="en-GB" sz="3800" dirty="0"/>
              <a:t>Launched in 2021 and funded by UNOSSC</a:t>
            </a:r>
          </a:p>
          <a:p>
            <a:pPr>
              <a:lnSpc>
                <a:spcPct val="120000"/>
              </a:lnSpc>
            </a:pPr>
            <a:r>
              <a:rPr lang="en-GB" sz="3800" dirty="0"/>
              <a:t>Partners: ADERIZ, AfricaRice, China </a:t>
            </a:r>
            <a:r>
              <a:rPr lang="en-GB" sz="3800" dirty="0" err="1"/>
              <a:t>CoE</a:t>
            </a:r>
            <a:r>
              <a:rPr lang="en-GB" sz="3800" dirty="0"/>
              <a:t>, CERFAM, CICETE, WFP Côte d’Ivoire</a:t>
            </a:r>
          </a:p>
          <a:p>
            <a:pPr>
              <a:lnSpc>
                <a:spcPct val="120000"/>
              </a:lnSpc>
            </a:pPr>
            <a:r>
              <a:rPr lang="en-GB" sz="3800" dirty="0"/>
              <a:t>Project objectives:  </a:t>
            </a:r>
            <a:br>
              <a:rPr lang="en-GB" sz="3800" dirty="0"/>
            </a:br>
            <a:r>
              <a:rPr lang="en-GB" sz="3800" dirty="0"/>
              <a:t>1) Capacity strengthening for rice local producers, </a:t>
            </a:r>
            <a:br>
              <a:rPr lang="en-GB" sz="3800" dirty="0"/>
            </a:br>
            <a:r>
              <a:rPr lang="en-GB" sz="3800" dirty="0"/>
              <a:t>2) Knowledge and technology exchange between Chinese experts and Ivorian stakeholders, </a:t>
            </a:r>
            <a:br>
              <a:rPr lang="en-GB" sz="3800" dirty="0"/>
            </a:br>
            <a:r>
              <a:rPr lang="en-GB" sz="3800" dirty="0"/>
              <a:t>3)Mechanization of rice production and post-harvest management with machines adapted to local context, </a:t>
            </a:r>
            <a:br>
              <a:rPr lang="en-GB" sz="3800" dirty="0"/>
            </a:br>
            <a:r>
              <a:rPr lang="en-GB" sz="3800" dirty="0"/>
              <a:t>4)Setting up a demonstration sites for other producers in the region</a:t>
            </a:r>
          </a:p>
          <a:p>
            <a:endParaRPr lang="en-GB" sz="1700" dirty="0"/>
          </a:p>
        </p:txBody>
      </p:sp>
      <p:pic>
        <p:nvPicPr>
          <p:cNvPr id="7" name="Picture 6">
            <a:extLst>
              <a:ext uri="{FF2B5EF4-FFF2-40B4-BE49-F238E27FC236}">
                <a16:creationId xmlns:a16="http://schemas.microsoft.com/office/drawing/2014/main" id="{7D583D13-EDAE-45B0-905B-82D77955D950}"/>
              </a:ext>
            </a:extLst>
          </p:cNvPr>
          <p:cNvPicPr>
            <a:picLocks noChangeAspect="1"/>
          </p:cNvPicPr>
          <p:nvPr/>
        </p:nvPicPr>
        <p:blipFill rotWithShape="1">
          <a:blip r:embed="rId3">
            <a:extLst>
              <a:ext uri="{28A0092B-C50C-407E-A947-70E740481C1C}">
                <a14:useLocalDpi xmlns:a14="http://schemas.microsoft.com/office/drawing/2010/main" val="0"/>
              </a:ext>
            </a:extLst>
          </a:blip>
          <a:srcRect l="17178" t="146" r="21559" b="-144"/>
          <a:stretch/>
        </p:blipFill>
        <p:spPr>
          <a:xfrm>
            <a:off x="6591008" y="0"/>
            <a:ext cx="5610137" cy="6867870"/>
          </a:xfrm>
          <a:prstGeom prst="rect">
            <a:avLst/>
          </a:prstGeom>
          <a:noFill/>
        </p:spPr>
      </p:pic>
    </p:spTree>
    <p:extLst>
      <p:ext uri="{BB962C8B-B14F-4D97-AF65-F5344CB8AC3E}">
        <p14:creationId xmlns:p14="http://schemas.microsoft.com/office/powerpoint/2010/main" val="328686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29D7A36-66A2-4E7B-9A56-01DA4E3AB849}"/>
              </a:ext>
            </a:extLst>
          </p:cNvPr>
          <p:cNvGraphicFramePr/>
          <p:nvPr>
            <p:extLst>
              <p:ext uri="{D42A27DB-BD31-4B8C-83A1-F6EECF244321}">
                <p14:modId xmlns:p14="http://schemas.microsoft.com/office/powerpoint/2010/main" val="145779838"/>
              </p:ext>
            </p:extLst>
          </p:nvPr>
        </p:nvGraphicFramePr>
        <p:xfrm>
          <a:off x="652629" y="783287"/>
          <a:ext cx="1088674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9FA6D127-0E5B-4253-8F8C-4DE5388D80B6}"/>
              </a:ext>
            </a:extLst>
          </p:cNvPr>
          <p:cNvSpPr/>
          <p:nvPr/>
        </p:nvSpPr>
        <p:spPr>
          <a:xfrm>
            <a:off x="5658908"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11">
            <a:extLst>
              <a:ext uri="{FF2B5EF4-FFF2-40B4-BE49-F238E27FC236}">
                <a16:creationId xmlns:a16="http://schemas.microsoft.com/office/drawing/2014/main" id="{6CDEA4AD-B065-4131-9EE0-0E54C8B17019}"/>
              </a:ext>
            </a:extLst>
          </p:cNvPr>
          <p:cNvSpPr/>
          <p:nvPr/>
        </p:nvSpPr>
        <p:spPr>
          <a:xfrm>
            <a:off x="3474180"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2">
            <a:extLst>
              <a:ext uri="{FF2B5EF4-FFF2-40B4-BE49-F238E27FC236}">
                <a16:creationId xmlns:a16="http://schemas.microsoft.com/office/drawing/2014/main" id="{7B190041-1F48-453D-8A8B-989C7647D3A8}"/>
              </a:ext>
            </a:extLst>
          </p:cNvPr>
          <p:cNvSpPr/>
          <p:nvPr/>
        </p:nvSpPr>
        <p:spPr>
          <a:xfrm>
            <a:off x="2381816"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13">
            <a:extLst>
              <a:ext uri="{FF2B5EF4-FFF2-40B4-BE49-F238E27FC236}">
                <a16:creationId xmlns:a16="http://schemas.microsoft.com/office/drawing/2014/main" id="{AE3103A4-DB73-4999-84D8-935E5F3CDC48}"/>
              </a:ext>
            </a:extLst>
          </p:cNvPr>
          <p:cNvSpPr/>
          <p:nvPr/>
        </p:nvSpPr>
        <p:spPr>
          <a:xfrm>
            <a:off x="7843636"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14">
            <a:extLst>
              <a:ext uri="{FF2B5EF4-FFF2-40B4-BE49-F238E27FC236}">
                <a16:creationId xmlns:a16="http://schemas.microsoft.com/office/drawing/2014/main" id="{1D6DB672-785E-48A5-B149-15AFE30FC65B}"/>
              </a:ext>
            </a:extLst>
          </p:cNvPr>
          <p:cNvSpPr/>
          <p:nvPr/>
        </p:nvSpPr>
        <p:spPr>
          <a:xfrm>
            <a:off x="8936000"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Oval 15">
            <a:extLst>
              <a:ext uri="{FF2B5EF4-FFF2-40B4-BE49-F238E27FC236}">
                <a16:creationId xmlns:a16="http://schemas.microsoft.com/office/drawing/2014/main" id="{19009AF4-8281-4F82-87FB-99E4C1C2F306}"/>
              </a:ext>
            </a:extLst>
          </p:cNvPr>
          <p:cNvSpPr/>
          <p:nvPr/>
        </p:nvSpPr>
        <p:spPr>
          <a:xfrm>
            <a:off x="4566544"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A31FF1D2-4344-4694-A4A8-C703BB9C9CBF}"/>
              </a:ext>
            </a:extLst>
          </p:cNvPr>
          <p:cNvSpPr/>
          <p:nvPr/>
        </p:nvSpPr>
        <p:spPr>
          <a:xfrm>
            <a:off x="6751272"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17">
            <a:extLst>
              <a:ext uri="{FF2B5EF4-FFF2-40B4-BE49-F238E27FC236}">
                <a16:creationId xmlns:a16="http://schemas.microsoft.com/office/drawing/2014/main" id="{2A33A75D-559D-4358-A0BD-DEB30A1DA815}"/>
              </a:ext>
            </a:extLst>
          </p:cNvPr>
          <p:cNvSpPr/>
          <p:nvPr/>
        </p:nvSpPr>
        <p:spPr>
          <a:xfrm>
            <a:off x="1289452"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Callout: Up Arrow 6">
            <a:extLst>
              <a:ext uri="{FF2B5EF4-FFF2-40B4-BE49-F238E27FC236}">
                <a16:creationId xmlns:a16="http://schemas.microsoft.com/office/drawing/2014/main" id="{C879293E-8688-4224-8DB6-AACAD3CB635B}"/>
              </a:ext>
            </a:extLst>
          </p:cNvPr>
          <p:cNvSpPr/>
          <p:nvPr/>
        </p:nvSpPr>
        <p:spPr>
          <a:xfrm>
            <a:off x="754065" y="4011903"/>
            <a:ext cx="1612640"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Late April 2021</a:t>
            </a:r>
            <a:br>
              <a:rPr lang="en-US" sz="1400" b="1" dirty="0">
                <a:solidFill>
                  <a:schemeClr val="tx1"/>
                </a:solidFill>
              </a:rPr>
            </a:br>
            <a:endParaRPr lang="en-US" sz="1400" b="1" dirty="0">
              <a:solidFill>
                <a:schemeClr val="tx1"/>
              </a:solidFill>
            </a:endParaRPr>
          </a:p>
          <a:p>
            <a:pPr algn="ctr"/>
            <a:r>
              <a:rPr lang="en-US" sz="1200" dirty="0">
                <a:solidFill>
                  <a:schemeClr val="tx1"/>
                </a:solidFill>
              </a:rPr>
              <a:t>Visit to a demonstration site established by Chinese experts in CIV </a:t>
            </a:r>
          </a:p>
        </p:txBody>
      </p:sp>
      <p:sp>
        <p:nvSpPr>
          <p:cNvPr id="19" name="Callout: Down Arrow 18">
            <a:extLst>
              <a:ext uri="{FF2B5EF4-FFF2-40B4-BE49-F238E27FC236}">
                <a16:creationId xmlns:a16="http://schemas.microsoft.com/office/drawing/2014/main" id="{56B85784-F2EE-4F2D-93A1-7D92FF1C05DA}"/>
              </a:ext>
            </a:extLst>
          </p:cNvPr>
          <p:cNvSpPr/>
          <p:nvPr/>
        </p:nvSpPr>
        <p:spPr>
          <a:xfrm>
            <a:off x="1874595" y="1453718"/>
            <a:ext cx="1603754"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Early June 2021</a:t>
            </a:r>
          </a:p>
          <a:p>
            <a:pPr algn="ctr"/>
            <a:endParaRPr lang="en-US" sz="1400" u="sng" dirty="0">
              <a:solidFill>
                <a:schemeClr val="tx1"/>
              </a:solidFill>
            </a:endParaRPr>
          </a:p>
          <a:p>
            <a:pPr algn="ctr"/>
            <a:r>
              <a:rPr lang="en-US" sz="1200" dirty="0">
                <a:solidFill>
                  <a:schemeClr val="tx1"/>
                </a:solidFill>
              </a:rPr>
              <a:t>Policy Dialogue on rice value chain with African stakeholders</a:t>
            </a:r>
          </a:p>
        </p:txBody>
      </p:sp>
      <p:sp>
        <p:nvSpPr>
          <p:cNvPr id="20" name="Callout: Up Arrow 19">
            <a:extLst>
              <a:ext uri="{FF2B5EF4-FFF2-40B4-BE49-F238E27FC236}">
                <a16:creationId xmlns:a16="http://schemas.microsoft.com/office/drawing/2014/main" id="{F06B28B9-401C-440D-A2C2-C799C22FC496}"/>
              </a:ext>
            </a:extLst>
          </p:cNvPr>
          <p:cNvSpPr/>
          <p:nvPr/>
        </p:nvSpPr>
        <p:spPr>
          <a:xfrm>
            <a:off x="2938793" y="4021963"/>
            <a:ext cx="1612640" cy="2076525"/>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June 2021</a:t>
            </a:r>
          </a:p>
          <a:p>
            <a:pPr algn="ctr"/>
            <a:endParaRPr lang="en-US" sz="1400" u="sng" dirty="0">
              <a:solidFill>
                <a:schemeClr val="tx1"/>
              </a:solidFill>
            </a:endParaRPr>
          </a:p>
          <a:p>
            <a:pPr algn="ctr"/>
            <a:r>
              <a:rPr lang="en-US" sz="1200" dirty="0">
                <a:solidFill>
                  <a:schemeClr val="tx1"/>
                </a:solidFill>
              </a:rPr>
              <a:t>Mission to </a:t>
            </a:r>
            <a:r>
              <a:rPr lang="en-US" sz="1200" dirty="0" err="1">
                <a:solidFill>
                  <a:schemeClr val="tx1"/>
                </a:solidFill>
              </a:rPr>
              <a:t>Korhogo</a:t>
            </a:r>
            <a:r>
              <a:rPr lang="en-US" sz="1200" dirty="0">
                <a:solidFill>
                  <a:schemeClr val="tx1"/>
                </a:solidFill>
              </a:rPr>
              <a:t> for field visit</a:t>
            </a:r>
          </a:p>
        </p:txBody>
      </p:sp>
      <p:sp>
        <p:nvSpPr>
          <p:cNvPr id="21" name="Callout: Down Arrow 20">
            <a:extLst>
              <a:ext uri="{FF2B5EF4-FFF2-40B4-BE49-F238E27FC236}">
                <a16:creationId xmlns:a16="http://schemas.microsoft.com/office/drawing/2014/main" id="{6A9A1C09-4B0E-4E30-BE66-ED9926BE723D}"/>
              </a:ext>
            </a:extLst>
          </p:cNvPr>
          <p:cNvSpPr/>
          <p:nvPr/>
        </p:nvSpPr>
        <p:spPr>
          <a:xfrm>
            <a:off x="6193695" y="1422875"/>
            <a:ext cx="1612640" cy="2048513"/>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Late November 2021</a:t>
            </a:r>
          </a:p>
          <a:p>
            <a:pPr algn="ctr"/>
            <a:r>
              <a:rPr lang="en-US" sz="1200" dirty="0">
                <a:solidFill>
                  <a:schemeClr val="tx1"/>
                </a:solidFill>
              </a:rPr>
              <a:t>On-site PHLM training for local stakeholders (Local communities, gov authorities, NGOs)</a:t>
            </a:r>
          </a:p>
          <a:p>
            <a:pPr algn="ctr"/>
            <a:endParaRPr lang="en-US" sz="1200" dirty="0">
              <a:solidFill>
                <a:schemeClr val="tx1"/>
              </a:solidFill>
            </a:endParaRPr>
          </a:p>
        </p:txBody>
      </p:sp>
      <p:sp>
        <p:nvSpPr>
          <p:cNvPr id="22" name="Callout: Up Arrow 21">
            <a:extLst>
              <a:ext uri="{FF2B5EF4-FFF2-40B4-BE49-F238E27FC236}">
                <a16:creationId xmlns:a16="http://schemas.microsoft.com/office/drawing/2014/main" id="{8611A5E8-C14D-436A-B557-E8A569FF56B9}"/>
              </a:ext>
            </a:extLst>
          </p:cNvPr>
          <p:cNvSpPr/>
          <p:nvPr/>
        </p:nvSpPr>
        <p:spPr>
          <a:xfrm>
            <a:off x="7308249" y="4021963"/>
            <a:ext cx="1612640" cy="2086585"/>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Early December 2021</a:t>
            </a:r>
            <a:br>
              <a:rPr lang="en-US" sz="1400" b="1" dirty="0">
                <a:solidFill>
                  <a:schemeClr val="tx1"/>
                </a:solidFill>
              </a:rPr>
            </a:br>
            <a:endParaRPr lang="en-US" sz="1400" b="1" dirty="0">
              <a:solidFill>
                <a:schemeClr val="tx1"/>
              </a:solidFill>
            </a:endParaRPr>
          </a:p>
          <a:p>
            <a:pPr algn="ctr"/>
            <a:r>
              <a:rPr lang="en-US" sz="1200" dirty="0">
                <a:solidFill>
                  <a:schemeClr val="tx1"/>
                </a:solidFill>
              </a:rPr>
              <a:t>Purchase and installation of harvest and post-harvest equipment</a:t>
            </a:r>
          </a:p>
        </p:txBody>
      </p:sp>
      <p:sp>
        <p:nvSpPr>
          <p:cNvPr id="24" name="Callout: Down Arrow 23">
            <a:extLst>
              <a:ext uri="{FF2B5EF4-FFF2-40B4-BE49-F238E27FC236}">
                <a16:creationId xmlns:a16="http://schemas.microsoft.com/office/drawing/2014/main" id="{5F5F89FA-88EC-48D5-AC5E-378900E4045D}"/>
              </a:ext>
            </a:extLst>
          </p:cNvPr>
          <p:cNvSpPr/>
          <p:nvPr/>
        </p:nvSpPr>
        <p:spPr>
          <a:xfrm>
            <a:off x="3887101" y="1430909"/>
            <a:ext cx="1937342" cy="1839676"/>
          </a:xfrm>
          <a:prstGeom prst="downArrowCallout">
            <a:avLst>
              <a:gd name="adj1" fmla="val 23032"/>
              <a:gd name="adj2" fmla="val 25000"/>
              <a:gd name="adj3" fmla="val 25000"/>
              <a:gd name="adj4" fmla="val 6497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October 2021</a:t>
            </a:r>
          </a:p>
          <a:p>
            <a:pPr algn="ctr"/>
            <a:endParaRPr lang="en-US" sz="1400" u="sng" dirty="0">
              <a:solidFill>
                <a:schemeClr val="tx1"/>
              </a:solidFill>
            </a:endParaRPr>
          </a:p>
          <a:p>
            <a:pPr algn="ctr"/>
            <a:r>
              <a:rPr lang="en-GB" sz="1200" dirty="0">
                <a:solidFill>
                  <a:schemeClr val="tx1"/>
                </a:solidFill>
              </a:rPr>
              <a:t>Webinar for exchange between stakeholders/experts in rice value chain</a:t>
            </a:r>
          </a:p>
        </p:txBody>
      </p:sp>
      <p:sp>
        <p:nvSpPr>
          <p:cNvPr id="25" name="Callout: Up Arrow 24">
            <a:extLst>
              <a:ext uri="{FF2B5EF4-FFF2-40B4-BE49-F238E27FC236}">
                <a16:creationId xmlns:a16="http://schemas.microsoft.com/office/drawing/2014/main" id="{E6E853AA-5E70-43C6-B34A-89340659D4DE}"/>
              </a:ext>
            </a:extLst>
          </p:cNvPr>
          <p:cNvSpPr/>
          <p:nvPr/>
        </p:nvSpPr>
        <p:spPr>
          <a:xfrm>
            <a:off x="5007661" y="4049975"/>
            <a:ext cx="1937342"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November 2021</a:t>
            </a:r>
            <a:br>
              <a:rPr lang="en-US" sz="1400" b="1" dirty="0">
                <a:solidFill>
                  <a:schemeClr val="tx1"/>
                </a:solidFill>
              </a:rPr>
            </a:br>
            <a:endParaRPr lang="en-US" sz="1400" b="1" dirty="0">
              <a:solidFill>
                <a:schemeClr val="tx1"/>
              </a:solidFill>
            </a:endParaRPr>
          </a:p>
          <a:p>
            <a:pPr algn="ctr"/>
            <a:r>
              <a:rPr lang="en-US" sz="1200" dirty="0">
                <a:solidFill>
                  <a:schemeClr val="tx1"/>
                </a:solidFill>
              </a:rPr>
              <a:t>Joint need assessment with AfricaRice and ADERIEZ</a:t>
            </a:r>
          </a:p>
        </p:txBody>
      </p:sp>
      <p:sp>
        <p:nvSpPr>
          <p:cNvPr id="28" name="Callout: Down Arrow 27">
            <a:extLst>
              <a:ext uri="{FF2B5EF4-FFF2-40B4-BE49-F238E27FC236}">
                <a16:creationId xmlns:a16="http://schemas.microsoft.com/office/drawing/2014/main" id="{A6B67853-4C0E-4F45-8EF4-D195DBD35D8B}"/>
              </a:ext>
            </a:extLst>
          </p:cNvPr>
          <p:cNvSpPr/>
          <p:nvPr/>
        </p:nvSpPr>
        <p:spPr>
          <a:xfrm>
            <a:off x="8237971" y="1443723"/>
            <a:ext cx="1790396" cy="1839676"/>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February 2022</a:t>
            </a:r>
          </a:p>
          <a:p>
            <a:pPr algn="ctr"/>
            <a:endParaRPr lang="en-US" sz="1400" u="sng" dirty="0">
              <a:solidFill>
                <a:schemeClr val="tx1"/>
              </a:solidFill>
            </a:endParaRPr>
          </a:p>
          <a:p>
            <a:pPr algn="ctr"/>
            <a:r>
              <a:rPr lang="en-US" sz="1200" dirty="0">
                <a:solidFill>
                  <a:schemeClr val="tx1"/>
                </a:solidFill>
              </a:rPr>
              <a:t>Online training of local stakeholders by Chinese experts</a:t>
            </a:r>
          </a:p>
        </p:txBody>
      </p:sp>
      <p:sp>
        <p:nvSpPr>
          <p:cNvPr id="23" name="TextBox 22">
            <a:extLst>
              <a:ext uri="{FF2B5EF4-FFF2-40B4-BE49-F238E27FC236}">
                <a16:creationId xmlns:a16="http://schemas.microsoft.com/office/drawing/2014/main" id="{EBEAB062-EB4D-4892-8E48-EDAFC13C95B6}"/>
              </a:ext>
            </a:extLst>
          </p:cNvPr>
          <p:cNvSpPr txBox="1"/>
          <p:nvPr/>
        </p:nvSpPr>
        <p:spPr>
          <a:xfrm>
            <a:off x="283377" y="288462"/>
            <a:ext cx="6125964" cy="74462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dirty="0">
                <a:solidFill>
                  <a:schemeClr val="accent1"/>
                </a:solidFill>
                <a:latin typeface="+mj-lt"/>
                <a:ea typeface="+mj-ea"/>
                <a:cs typeface="+mj-cs"/>
              </a:rPr>
              <a:t>P</a:t>
            </a:r>
            <a:r>
              <a:rPr lang="en-US" altLang="zh-CN" sz="4400" b="1" kern="1200" dirty="0">
                <a:solidFill>
                  <a:schemeClr val="accent1"/>
                </a:solidFill>
                <a:latin typeface="+mj-lt"/>
                <a:ea typeface="+mj-ea"/>
                <a:cs typeface="+mj-cs"/>
              </a:rPr>
              <a:t>roject Timeline</a:t>
            </a:r>
            <a:endParaRPr lang="en-US" sz="4400" b="1" kern="1200" dirty="0">
              <a:solidFill>
                <a:schemeClr val="accent1"/>
              </a:solidFill>
              <a:latin typeface="+mj-lt"/>
              <a:ea typeface="+mj-ea"/>
              <a:cs typeface="+mj-cs"/>
            </a:endParaRPr>
          </a:p>
        </p:txBody>
      </p:sp>
      <p:pic>
        <p:nvPicPr>
          <p:cNvPr id="26" name="Picture 25" descr="Text&#10;&#10;Description automatically generated">
            <a:extLst>
              <a:ext uri="{FF2B5EF4-FFF2-40B4-BE49-F238E27FC236}">
                <a16:creationId xmlns:a16="http://schemas.microsoft.com/office/drawing/2014/main" id="{13CEE022-160D-4BDB-B391-B1A0C0BFDE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2633" y="455027"/>
            <a:ext cx="2524711" cy="468012"/>
          </a:xfrm>
          <a:prstGeom prst="rect">
            <a:avLst/>
          </a:prstGeom>
        </p:spPr>
      </p:pic>
      <p:sp>
        <p:nvSpPr>
          <p:cNvPr id="2" name="Star: 5 Points 1">
            <a:extLst>
              <a:ext uri="{FF2B5EF4-FFF2-40B4-BE49-F238E27FC236}">
                <a16:creationId xmlns:a16="http://schemas.microsoft.com/office/drawing/2014/main" id="{97813493-BBF5-4749-BE99-AB45F47A3055}"/>
              </a:ext>
            </a:extLst>
          </p:cNvPr>
          <p:cNvSpPr/>
          <p:nvPr/>
        </p:nvSpPr>
        <p:spPr>
          <a:xfrm>
            <a:off x="1983849" y="1522238"/>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Star: 5 Points 26">
            <a:extLst>
              <a:ext uri="{FF2B5EF4-FFF2-40B4-BE49-F238E27FC236}">
                <a16:creationId xmlns:a16="http://schemas.microsoft.com/office/drawing/2014/main" id="{F5B0CCD0-D1B6-4776-8398-0DCD60141522}"/>
              </a:ext>
            </a:extLst>
          </p:cNvPr>
          <p:cNvSpPr/>
          <p:nvPr/>
        </p:nvSpPr>
        <p:spPr>
          <a:xfrm>
            <a:off x="8304900" y="1443723"/>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372AAA7A-FAED-4605-ADFD-408A74933BFC}"/>
              </a:ext>
            </a:extLst>
          </p:cNvPr>
          <p:cNvSpPr/>
          <p:nvPr/>
        </p:nvSpPr>
        <p:spPr>
          <a:xfrm>
            <a:off x="10028367" y="3352275"/>
            <a:ext cx="541866" cy="54186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30" name="Callout: Up Arrow 29">
            <a:extLst>
              <a:ext uri="{FF2B5EF4-FFF2-40B4-BE49-F238E27FC236}">
                <a16:creationId xmlns:a16="http://schemas.microsoft.com/office/drawing/2014/main" id="{B9A26B28-3E52-426E-B293-B7EB787AA3D2}"/>
              </a:ext>
            </a:extLst>
          </p:cNvPr>
          <p:cNvSpPr/>
          <p:nvPr/>
        </p:nvSpPr>
        <p:spPr>
          <a:xfrm>
            <a:off x="9342634" y="4011902"/>
            <a:ext cx="1937342" cy="2048513"/>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chemeClr val="tx1"/>
                </a:solidFill>
              </a:rPr>
              <a:t>Mid March 2022</a:t>
            </a:r>
            <a:br>
              <a:rPr lang="en-US" sz="1400" b="1" dirty="0">
                <a:solidFill>
                  <a:schemeClr val="tx1"/>
                </a:solidFill>
              </a:rPr>
            </a:br>
            <a:endParaRPr lang="en-US" sz="1400" b="1" dirty="0">
              <a:solidFill>
                <a:schemeClr val="tx1"/>
              </a:solidFill>
            </a:endParaRPr>
          </a:p>
          <a:p>
            <a:pPr algn="ctr"/>
            <a:r>
              <a:rPr lang="en-US" sz="1200" dirty="0">
                <a:solidFill>
                  <a:schemeClr val="tx1"/>
                </a:solidFill>
              </a:rPr>
              <a:t>Distribution of quality seeds and inputs to target farmer groups</a:t>
            </a:r>
          </a:p>
        </p:txBody>
      </p:sp>
      <p:sp>
        <p:nvSpPr>
          <p:cNvPr id="31" name="Star: 5 Points 30">
            <a:extLst>
              <a:ext uri="{FF2B5EF4-FFF2-40B4-BE49-F238E27FC236}">
                <a16:creationId xmlns:a16="http://schemas.microsoft.com/office/drawing/2014/main" id="{725A65E8-EB24-4FDA-97AC-21445E349776}"/>
              </a:ext>
            </a:extLst>
          </p:cNvPr>
          <p:cNvSpPr/>
          <p:nvPr/>
        </p:nvSpPr>
        <p:spPr>
          <a:xfrm>
            <a:off x="5043145" y="4848296"/>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Star: 5 Points 32">
            <a:extLst>
              <a:ext uri="{FF2B5EF4-FFF2-40B4-BE49-F238E27FC236}">
                <a16:creationId xmlns:a16="http://schemas.microsoft.com/office/drawing/2014/main" id="{BEF5F963-5C87-46C4-8B49-6D4D3CD7B471}"/>
              </a:ext>
            </a:extLst>
          </p:cNvPr>
          <p:cNvSpPr/>
          <p:nvPr/>
        </p:nvSpPr>
        <p:spPr>
          <a:xfrm>
            <a:off x="9361777" y="4722258"/>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Picture 34" descr="A picture containing logo&#10;&#10;Description automatically generated">
            <a:extLst>
              <a:ext uri="{FF2B5EF4-FFF2-40B4-BE49-F238E27FC236}">
                <a16:creationId xmlns:a16="http://schemas.microsoft.com/office/drawing/2014/main" id="{A4B7310D-761F-430D-B23F-4DD3D7E58A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9726" y="97767"/>
            <a:ext cx="2757207" cy="1070915"/>
          </a:xfrm>
          <a:prstGeom prst="rect">
            <a:avLst/>
          </a:prstGeom>
        </p:spPr>
      </p:pic>
      <p:pic>
        <p:nvPicPr>
          <p:cNvPr id="34" name="图片 2">
            <a:extLst>
              <a:ext uri="{FF2B5EF4-FFF2-40B4-BE49-F238E27FC236}">
                <a16:creationId xmlns:a16="http://schemas.microsoft.com/office/drawing/2014/main" id="{744A536E-E307-44CB-A4CE-9A23329208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9645" y="354965"/>
            <a:ext cx="1089122" cy="578272"/>
          </a:xfrm>
          <a:prstGeom prst="rect">
            <a:avLst/>
          </a:prstGeom>
        </p:spPr>
      </p:pic>
      <p:sp>
        <p:nvSpPr>
          <p:cNvPr id="32" name="Star: 5 Points 31">
            <a:extLst>
              <a:ext uri="{FF2B5EF4-FFF2-40B4-BE49-F238E27FC236}">
                <a16:creationId xmlns:a16="http://schemas.microsoft.com/office/drawing/2014/main" id="{985CBE12-2F5D-491C-AC67-E7E13EFCF048}"/>
              </a:ext>
            </a:extLst>
          </p:cNvPr>
          <p:cNvSpPr/>
          <p:nvPr/>
        </p:nvSpPr>
        <p:spPr>
          <a:xfrm>
            <a:off x="6138135" y="1404703"/>
            <a:ext cx="311591" cy="313899"/>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63323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EDE3CA0-0831-48DA-B5ED-3A03363594F4}"/>
              </a:ext>
            </a:extLst>
          </p:cNvPr>
          <p:cNvGrpSpPr/>
          <p:nvPr/>
        </p:nvGrpSpPr>
        <p:grpSpPr>
          <a:xfrm>
            <a:off x="514631" y="2081157"/>
            <a:ext cx="11206428" cy="4170228"/>
            <a:chOff x="514631" y="1592884"/>
            <a:chExt cx="11206428" cy="4170228"/>
          </a:xfrm>
        </p:grpSpPr>
        <p:sp>
          <p:nvSpPr>
            <p:cNvPr id="11" name="正方形/長方形 8">
              <a:extLst>
                <a:ext uri="{FF2B5EF4-FFF2-40B4-BE49-F238E27FC236}">
                  <a16:creationId xmlns:a16="http://schemas.microsoft.com/office/drawing/2014/main" id="{70FB5B1D-E064-426B-B792-A0998C5A06DD}"/>
                </a:ext>
              </a:extLst>
            </p:cNvPr>
            <p:cNvSpPr/>
            <p:nvPr/>
          </p:nvSpPr>
          <p:spPr>
            <a:xfrm>
              <a:off x="1196536" y="1613585"/>
              <a:ext cx="2811766" cy="8375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a:t>Rice production </a:t>
              </a:r>
            </a:p>
          </p:txBody>
        </p:sp>
        <p:sp>
          <p:nvSpPr>
            <p:cNvPr id="12" name="正方形/長方形 9">
              <a:extLst>
                <a:ext uri="{FF2B5EF4-FFF2-40B4-BE49-F238E27FC236}">
                  <a16:creationId xmlns:a16="http://schemas.microsoft.com/office/drawing/2014/main" id="{099FFEEA-B46B-4487-9A10-5C42EE5CC44C}"/>
                </a:ext>
              </a:extLst>
            </p:cNvPr>
            <p:cNvSpPr/>
            <p:nvPr/>
          </p:nvSpPr>
          <p:spPr>
            <a:xfrm>
              <a:off x="4118626" y="1609969"/>
              <a:ext cx="2326403" cy="9063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a:t>Rice </a:t>
              </a:r>
              <a:r>
                <a:rPr kumimoji="1" lang="fr-FR" altLang="ja-JP" b="1" dirty="0" err="1"/>
                <a:t>processing</a:t>
              </a:r>
              <a:endParaRPr kumimoji="1" lang="fr-FR" altLang="ja-JP" b="1" dirty="0"/>
            </a:p>
          </p:txBody>
        </p:sp>
        <p:sp>
          <p:nvSpPr>
            <p:cNvPr id="13" name="正方形/長方形 26">
              <a:extLst>
                <a:ext uri="{FF2B5EF4-FFF2-40B4-BE49-F238E27FC236}">
                  <a16:creationId xmlns:a16="http://schemas.microsoft.com/office/drawing/2014/main" id="{1FF5B279-CF72-49A9-AB41-69EB4BEFDD42}"/>
                </a:ext>
              </a:extLst>
            </p:cNvPr>
            <p:cNvSpPr/>
            <p:nvPr/>
          </p:nvSpPr>
          <p:spPr>
            <a:xfrm>
              <a:off x="4008302" y="1616231"/>
              <a:ext cx="97098" cy="87715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cxnSp>
          <p:nvCxnSpPr>
            <p:cNvPr id="14" name="直線コネクタ 27">
              <a:extLst>
                <a:ext uri="{FF2B5EF4-FFF2-40B4-BE49-F238E27FC236}">
                  <a16:creationId xmlns:a16="http://schemas.microsoft.com/office/drawing/2014/main" id="{F7C3829C-E990-42F7-BAB2-1DF3D614B577}"/>
                </a:ext>
              </a:extLst>
            </p:cNvPr>
            <p:cNvCxnSpPr>
              <a:cxnSpLocks/>
            </p:cNvCxnSpPr>
            <p:nvPr/>
          </p:nvCxnSpPr>
          <p:spPr>
            <a:xfrm flipH="1">
              <a:off x="3164036" y="2469012"/>
              <a:ext cx="870754" cy="315554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正方形/長方形 50">
              <a:extLst>
                <a:ext uri="{FF2B5EF4-FFF2-40B4-BE49-F238E27FC236}">
                  <a16:creationId xmlns:a16="http://schemas.microsoft.com/office/drawing/2014/main" id="{DD7F06E0-728B-468D-84B7-79D0F7F689C5}"/>
                </a:ext>
              </a:extLst>
            </p:cNvPr>
            <p:cNvSpPr/>
            <p:nvPr/>
          </p:nvSpPr>
          <p:spPr>
            <a:xfrm>
              <a:off x="6403367" y="1592884"/>
              <a:ext cx="187806" cy="93657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cxnSp>
          <p:nvCxnSpPr>
            <p:cNvPr id="16" name="直線コネクタ 52">
              <a:extLst>
                <a:ext uri="{FF2B5EF4-FFF2-40B4-BE49-F238E27FC236}">
                  <a16:creationId xmlns:a16="http://schemas.microsoft.com/office/drawing/2014/main" id="{BF1942CF-0B14-4A6D-AF9B-4F452F4BB741}"/>
                </a:ext>
              </a:extLst>
            </p:cNvPr>
            <p:cNvCxnSpPr>
              <a:cxnSpLocks/>
              <a:endCxn id="15" idx="2"/>
            </p:cNvCxnSpPr>
            <p:nvPr/>
          </p:nvCxnSpPr>
          <p:spPr>
            <a:xfrm flipV="1">
              <a:off x="5761156" y="2529455"/>
              <a:ext cx="736114" cy="31089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3">
              <a:extLst>
                <a:ext uri="{FF2B5EF4-FFF2-40B4-BE49-F238E27FC236}">
                  <a16:creationId xmlns:a16="http://schemas.microsoft.com/office/drawing/2014/main" id="{AEC20766-534C-48CB-AEF2-1D0295599E2C}"/>
                </a:ext>
              </a:extLst>
            </p:cNvPr>
            <p:cNvCxnSpPr>
              <a:cxnSpLocks/>
              <a:stCxn id="39" idx="2"/>
            </p:cNvCxnSpPr>
            <p:nvPr/>
          </p:nvCxnSpPr>
          <p:spPr>
            <a:xfrm flipH="1">
              <a:off x="8431785" y="2530935"/>
              <a:ext cx="871743" cy="323217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3" name="テキスト ボックス 17">
              <a:extLst>
                <a:ext uri="{FF2B5EF4-FFF2-40B4-BE49-F238E27FC236}">
                  <a16:creationId xmlns:a16="http://schemas.microsoft.com/office/drawing/2014/main" id="{60AC1A6A-4121-4B2B-A3A2-6B3FF81C0BF1}"/>
                </a:ext>
              </a:extLst>
            </p:cNvPr>
            <p:cNvSpPr txBox="1"/>
            <p:nvPr/>
          </p:nvSpPr>
          <p:spPr>
            <a:xfrm>
              <a:off x="3950917" y="3400796"/>
              <a:ext cx="3070371" cy="523220"/>
            </a:xfrm>
            <a:prstGeom prst="rect">
              <a:avLst/>
            </a:prstGeom>
            <a:noFill/>
          </p:spPr>
          <p:txBody>
            <a:bodyPr wrap="square" rtlCol="0">
              <a:spAutoFit/>
            </a:bodyPr>
            <a:lstStyle/>
            <a:p>
              <a:r>
                <a:rPr lang="fr-FR" altLang="ja-JP" sz="1400" kern="100" dirty="0">
                  <a:effectLst/>
                  <a:latin typeface="Arial" panose="020B0604020202020204" pitchFamily="34" charset="0"/>
                  <a:ea typeface="Calibri" panose="020F0502020204030204" pitchFamily="34" charset="0"/>
                  <a:cs typeface="Times New Roman" panose="02020603050405020304" pitchFamily="18" charset="0"/>
                </a:rPr>
                <a:t> </a:t>
              </a:r>
              <a:r>
                <a:rPr lang="en-GB" sz="1400" dirty="0"/>
                <a:t>Existing equipment not </a:t>
              </a:r>
            </a:p>
            <a:p>
              <a:r>
                <a:rPr lang="en-GB" sz="1400" dirty="0"/>
                <a:t>adapted to the context </a:t>
              </a:r>
            </a:p>
          </p:txBody>
        </p:sp>
        <p:grpSp>
          <p:nvGrpSpPr>
            <p:cNvPr id="19" name="Group 18">
              <a:extLst>
                <a:ext uri="{FF2B5EF4-FFF2-40B4-BE49-F238E27FC236}">
                  <a16:creationId xmlns:a16="http://schemas.microsoft.com/office/drawing/2014/main" id="{FA03DF29-E5D8-4522-9F03-74BDFE9B87C1}"/>
                </a:ext>
              </a:extLst>
            </p:cNvPr>
            <p:cNvGrpSpPr/>
            <p:nvPr/>
          </p:nvGrpSpPr>
          <p:grpSpPr>
            <a:xfrm>
              <a:off x="3962775" y="2978651"/>
              <a:ext cx="2429090" cy="338554"/>
              <a:chOff x="3344986" y="3811066"/>
              <a:chExt cx="2429090" cy="338554"/>
            </a:xfrm>
          </p:grpSpPr>
          <p:sp>
            <p:nvSpPr>
              <p:cNvPr id="81" name="テキスト ボックス 14">
                <a:extLst>
                  <a:ext uri="{FF2B5EF4-FFF2-40B4-BE49-F238E27FC236}">
                    <a16:creationId xmlns:a16="http://schemas.microsoft.com/office/drawing/2014/main" id="{F45E4AEB-4B78-4986-B35E-EBBD831ED533}"/>
                  </a:ext>
                </a:extLst>
              </p:cNvPr>
              <p:cNvSpPr txBox="1"/>
              <p:nvPr/>
            </p:nvSpPr>
            <p:spPr>
              <a:xfrm>
                <a:off x="3385633" y="3811066"/>
                <a:ext cx="2388443" cy="338554"/>
              </a:xfrm>
              <a:prstGeom prst="rect">
                <a:avLst/>
              </a:prstGeom>
              <a:noFill/>
            </p:spPr>
            <p:txBody>
              <a:bodyPr wrap="square" rtlCol="0">
                <a:spAutoFit/>
              </a:bodyPr>
              <a:lstStyle/>
              <a:p>
                <a:r>
                  <a:rPr lang="fr-FR" altLang="ja-JP" sz="1600" kern="100" dirty="0">
                    <a:effectLst/>
                    <a:latin typeface="Arial" panose="020B0604020202020204" pitchFamily="34" charset="0"/>
                    <a:ea typeface="游明朝" panose="02020400000000000000" pitchFamily="18" charset="-128"/>
                    <a:cs typeface="Times New Roman" panose="02020603050405020304" pitchFamily="18" charset="0"/>
                  </a:rPr>
                  <a:t> </a:t>
                </a:r>
                <a:r>
                  <a:rPr lang="en-GB" sz="1400" dirty="0"/>
                  <a:t>Insufficiency of raw materials </a:t>
                </a:r>
              </a:p>
            </p:txBody>
          </p:sp>
          <p:sp>
            <p:nvSpPr>
              <p:cNvPr id="82" name="楕円 65">
                <a:extLst>
                  <a:ext uri="{FF2B5EF4-FFF2-40B4-BE49-F238E27FC236}">
                    <a16:creationId xmlns:a16="http://schemas.microsoft.com/office/drawing/2014/main" id="{DF1E3A0F-67EC-4B85-8533-F7EB25EB6FD3}"/>
                  </a:ext>
                </a:extLst>
              </p:cNvPr>
              <p:cNvSpPr/>
              <p:nvPr/>
            </p:nvSpPr>
            <p:spPr>
              <a:xfrm>
                <a:off x="3344986" y="3926166"/>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Group 19">
              <a:extLst>
                <a:ext uri="{FF2B5EF4-FFF2-40B4-BE49-F238E27FC236}">
                  <a16:creationId xmlns:a16="http://schemas.microsoft.com/office/drawing/2014/main" id="{01B62171-060B-4845-9577-389D2B95D1AF}"/>
                </a:ext>
              </a:extLst>
            </p:cNvPr>
            <p:cNvGrpSpPr/>
            <p:nvPr/>
          </p:nvGrpSpPr>
          <p:grpSpPr>
            <a:xfrm>
              <a:off x="3720533" y="3951675"/>
              <a:ext cx="2482058" cy="307777"/>
              <a:chOff x="2826826" y="5388344"/>
              <a:chExt cx="2482058" cy="307777"/>
            </a:xfrm>
          </p:grpSpPr>
          <p:sp>
            <p:nvSpPr>
              <p:cNvPr id="79" name="テキスト ボックス 19">
                <a:extLst>
                  <a:ext uri="{FF2B5EF4-FFF2-40B4-BE49-F238E27FC236}">
                    <a16:creationId xmlns:a16="http://schemas.microsoft.com/office/drawing/2014/main" id="{0958F5C1-3D16-42EB-A36D-3DCD0316B39D}"/>
                  </a:ext>
                </a:extLst>
              </p:cNvPr>
              <p:cNvSpPr txBox="1"/>
              <p:nvPr/>
            </p:nvSpPr>
            <p:spPr>
              <a:xfrm>
                <a:off x="2901905" y="5388344"/>
                <a:ext cx="2406979" cy="307777"/>
              </a:xfrm>
              <a:prstGeom prst="rect">
                <a:avLst/>
              </a:prstGeom>
              <a:noFill/>
            </p:spPr>
            <p:txBody>
              <a:bodyPr wrap="square" rtlCol="0">
                <a:spAutoFit/>
              </a:bodyPr>
              <a:lstStyle/>
              <a:p>
                <a:r>
                  <a:rPr lang="fr-FR" altLang="ja-JP" sz="1400" kern="100" dirty="0">
                    <a:effectLst/>
                    <a:latin typeface="Arial" panose="020B0604020202020204" pitchFamily="34" charset="0"/>
                    <a:ea typeface="Calibri" panose="020F0502020204030204" pitchFamily="34" charset="0"/>
                    <a:cs typeface="Times New Roman" panose="02020603050405020304" pitchFamily="18" charset="0"/>
                  </a:rPr>
                  <a:t> </a:t>
                </a:r>
                <a:r>
                  <a:rPr lang="en-GB" sz="1400" dirty="0"/>
                  <a:t>Low quality of shelled rice </a:t>
                </a:r>
              </a:p>
            </p:txBody>
          </p:sp>
          <p:sp>
            <p:nvSpPr>
              <p:cNvPr id="80" name="楕円 67">
                <a:extLst>
                  <a:ext uri="{FF2B5EF4-FFF2-40B4-BE49-F238E27FC236}">
                    <a16:creationId xmlns:a16="http://schemas.microsoft.com/office/drawing/2014/main" id="{A3E632D5-BC9B-434D-84DF-7E9F267800C6}"/>
                  </a:ext>
                </a:extLst>
              </p:cNvPr>
              <p:cNvSpPr/>
              <p:nvPr/>
            </p:nvSpPr>
            <p:spPr>
              <a:xfrm>
                <a:off x="2826826" y="5457060"/>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1" name="直線コネクタ 40">
              <a:extLst>
                <a:ext uri="{FF2B5EF4-FFF2-40B4-BE49-F238E27FC236}">
                  <a16:creationId xmlns:a16="http://schemas.microsoft.com/office/drawing/2014/main" id="{5A152B03-6E1A-4EF2-A528-4A703583E85A}"/>
                </a:ext>
              </a:extLst>
            </p:cNvPr>
            <p:cNvCxnSpPr>
              <a:cxnSpLocks/>
            </p:cNvCxnSpPr>
            <p:nvPr/>
          </p:nvCxnSpPr>
          <p:spPr>
            <a:xfrm flipH="1">
              <a:off x="514631" y="2469012"/>
              <a:ext cx="700500" cy="305688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00CBABB-6DB0-417A-9F33-344498A7B156}"/>
                </a:ext>
              </a:extLst>
            </p:cNvPr>
            <p:cNvGrpSpPr/>
            <p:nvPr/>
          </p:nvGrpSpPr>
          <p:grpSpPr>
            <a:xfrm>
              <a:off x="1371614" y="2453908"/>
              <a:ext cx="2804382" cy="317742"/>
              <a:chOff x="540603" y="3232776"/>
              <a:chExt cx="2804382" cy="307777"/>
            </a:xfrm>
          </p:grpSpPr>
          <p:sp>
            <p:nvSpPr>
              <p:cNvPr id="77" name="テキスト ボックス 41">
                <a:extLst>
                  <a:ext uri="{FF2B5EF4-FFF2-40B4-BE49-F238E27FC236}">
                    <a16:creationId xmlns:a16="http://schemas.microsoft.com/office/drawing/2014/main" id="{5816D1C6-0080-4B06-8A5C-22261F5C0F8D}"/>
                  </a:ext>
                </a:extLst>
              </p:cNvPr>
              <p:cNvSpPr txBox="1"/>
              <p:nvPr/>
            </p:nvSpPr>
            <p:spPr>
              <a:xfrm>
                <a:off x="691518" y="3232776"/>
                <a:ext cx="2653467" cy="307777"/>
              </a:xfrm>
              <a:prstGeom prst="rect">
                <a:avLst/>
              </a:prstGeom>
              <a:noFill/>
            </p:spPr>
            <p:txBody>
              <a:bodyPr wrap="square" rtlCol="0">
                <a:spAutoFit/>
              </a:bodyPr>
              <a:lstStyle/>
              <a:p>
                <a:r>
                  <a:rPr lang="fr-FR" sz="1400" dirty="0" err="1"/>
                  <a:t>Undevelopped</a:t>
                </a:r>
                <a:r>
                  <a:rPr lang="fr-FR" sz="1400" dirty="0"/>
                  <a:t> land</a:t>
                </a:r>
                <a:endParaRPr lang="en-GB" sz="1400" dirty="0"/>
              </a:p>
            </p:txBody>
          </p:sp>
          <p:sp>
            <p:nvSpPr>
              <p:cNvPr id="78" name="楕円 69">
                <a:extLst>
                  <a:ext uri="{FF2B5EF4-FFF2-40B4-BE49-F238E27FC236}">
                    <a16:creationId xmlns:a16="http://schemas.microsoft.com/office/drawing/2014/main" id="{AEEF5888-F000-462E-8FF2-ACEC6FE49209}"/>
                  </a:ext>
                </a:extLst>
              </p:cNvPr>
              <p:cNvSpPr/>
              <p:nvPr/>
            </p:nvSpPr>
            <p:spPr>
              <a:xfrm>
                <a:off x="540603" y="3316617"/>
                <a:ext cx="126023" cy="113636"/>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grpSp>
        <p:sp>
          <p:nvSpPr>
            <p:cNvPr id="75" name="テキスト ボックス 42">
              <a:extLst>
                <a:ext uri="{FF2B5EF4-FFF2-40B4-BE49-F238E27FC236}">
                  <a16:creationId xmlns:a16="http://schemas.microsoft.com/office/drawing/2014/main" id="{BDBC324B-EF12-422C-952A-739483646DD2}"/>
                </a:ext>
              </a:extLst>
            </p:cNvPr>
            <p:cNvSpPr txBox="1"/>
            <p:nvPr/>
          </p:nvSpPr>
          <p:spPr>
            <a:xfrm>
              <a:off x="1437670" y="2797511"/>
              <a:ext cx="2522444" cy="307777"/>
            </a:xfrm>
            <a:prstGeom prst="rect">
              <a:avLst/>
            </a:prstGeom>
            <a:noFill/>
          </p:spPr>
          <p:txBody>
            <a:bodyPr wrap="square" rtlCol="0">
              <a:spAutoFit/>
            </a:bodyPr>
            <a:lstStyle/>
            <a:p>
              <a:r>
                <a:rPr lang="en-GB" sz="1400" dirty="0"/>
                <a:t>Lack of technical itinerary </a:t>
              </a:r>
            </a:p>
          </p:txBody>
        </p:sp>
        <p:grpSp>
          <p:nvGrpSpPr>
            <p:cNvPr id="24" name="Group 23">
              <a:extLst>
                <a:ext uri="{FF2B5EF4-FFF2-40B4-BE49-F238E27FC236}">
                  <a16:creationId xmlns:a16="http://schemas.microsoft.com/office/drawing/2014/main" id="{5B71DC6C-A146-4317-9CF6-2B0F2573D5CD}"/>
                </a:ext>
              </a:extLst>
            </p:cNvPr>
            <p:cNvGrpSpPr/>
            <p:nvPr/>
          </p:nvGrpSpPr>
          <p:grpSpPr>
            <a:xfrm>
              <a:off x="4084234" y="2673370"/>
              <a:ext cx="3051110" cy="307777"/>
              <a:chOff x="3524818" y="3279452"/>
              <a:chExt cx="3051110" cy="307777"/>
            </a:xfrm>
          </p:grpSpPr>
          <p:sp>
            <p:nvSpPr>
              <p:cNvPr id="73" name="楕円 66">
                <a:extLst>
                  <a:ext uri="{FF2B5EF4-FFF2-40B4-BE49-F238E27FC236}">
                    <a16:creationId xmlns:a16="http://schemas.microsoft.com/office/drawing/2014/main" id="{D935CA45-54A1-4740-8D4F-72F55D4D2218}"/>
                  </a:ext>
                </a:extLst>
              </p:cNvPr>
              <p:cNvSpPr/>
              <p:nvPr/>
            </p:nvSpPr>
            <p:spPr>
              <a:xfrm>
                <a:off x="3524818" y="3366132"/>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テキスト ボックス 14">
                <a:extLst>
                  <a:ext uri="{FF2B5EF4-FFF2-40B4-BE49-F238E27FC236}">
                    <a16:creationId xmlns:a16="http://schemas.microsoft.com/office/drawing/2014/main" id="{7CB11C87-FCC5-499F-BA86-32BB256E6281}"/>
                  </a:ext>
                </a:extLst>
              </p:cNvPr>
              <p:cNvSpPr txBox="1"/>
              <p:nvPr/>
            </p:nvSpPr>
            <p:spPr>
              <a:xfrm>
                <a:off x="3650817" y="3279452"/>
                <a:ext cx="2925111" cy="307777"/>
              </a:xfrm>
              <a:prstGeom prst="rect">
                <a:avLst/>
              </a:prstGeom>
              <a:noFill/>
            </p:spPr>
            <p:txBody>
              <a:bodyPr wrap="square" rtlCol="0">
                <a:spAutoFit/>
              </a:bodyPr>
              <a:lstStyle/>
              <a:p>
                <a:r>
                  <a:rPr lang="en-GB" sz="1400" dirty="0"/>
                  <a:t> Deficient upland technique</a:t>
                </a:r>
              </a:p>
            </p:txBody>
          </p:sp>
        </p:grpSp>
        <p:grpSp>
          <p:nvGrpSpPr>
            <p:cNvPr id="25" name="Group 24">
              <a:extLst>
                <a:ext uri="{FF2B5EF4-FFF2-40B4-BE49-F238E27FC236}">
                  <a16:creationId xmlns:a16="http://schemas.microsoft.com/office/drawing/2014/main" id="{9AAEB10A-044D-4C3C-AA45-A1F55A164322}"/>
                </a:ext>
              </a:extLst>
            </p:cNvPr>
            <p:cNvGrpSpPr/>
            <p:nvPr/>
          </p:nvGrpSpPr>
          <p:grpSpPr>
            <a:xfrm>
              <a:off x="6653838" y="2752336"/>
              <a:ext cx="2369822" cy="307777"/>
              <a:chOff x="7609335" y="3481477"/>
              <a:chExt cx="2008855" cy="307777"/>
            </a:xfrm>
          </p:grpSpPr>
          <p:sp>
            <p:nvSpPr>
              <p:cNvPr id="71" name="テキスト ボックス 53">
                <a:extLst>
                  <a:ext uri="{FF2B5EF4-FFF2-40B4-BE49-F238E27FC236}">
                    <a16:creationId xmlns:a16="http://schemas.microsoft.com/office/drawing/2014/main" id="{8188D101-D160-4147-9446-4C1396FE401C}"/>
                  </a:ext>
                </a:extLst>
              </p:cNvPr>
              <p:cNvSpPr txBox="1"/>
              <p:nvPr/>
            </p:nvSpPr>
            <p:spPr>
              <a:xfrm>
                <a:off x="7763834" y="3481477"/>
                <a:ext cx="1854356" cy="307777"/>
              </a:xfrm>
              <a:prstGeom prst="rect">
                <a:avLst/>
              </a:prstGeom>
              <a:noFill/>
            </p:spPr>
            <p:txBody>
              <a:bodyPr wrap="square" rtlCol="0">
                <a:spAutoFit/>
              </a:bodyPr>
              <a:lstStyle/>
              <a:p>
                <a:r>
                  <a:rPr lang="en-GB" sz="1400" dirty="0"/>
                  <a:t>Mix of different rice variety</a:t>
                </a:r>
              </a:p>
            </p:txBody>
          </p:sp>
          <p:sp>
            <p:nvSpPr>
              <p:cNvPr id="72" name="楕円 63">
                <a:extLst>
                  <a:ext uri="{FF2B5EF4-FFF2-40B4-BE49-F238E27FC236}">
                    <a16:creationId xmlns:a16="http://schemas.microsoft.com/office/drawing/2014/main" id="{4168DD05-081C-4C84-BAA8-F9F592069F5C}"/>
                  </a:ext>
                </a:extLst>
              </p:cNvPr>
              <p:cNvSpPr/>
              <p:nvPr/>
            </p:nvSpPr>
            <p:spPr>
              <a:xfrm>
                <a:off x="7609335" y="3581792"/>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Group 25">
              <a:extLst>
                <a:ext uri="{FF2B5EF4-FFF2-40B4-BE49-F238E27FC236}">
                  <a16:creationId xmlns:a16="http://schemas.microsoft.com/office/drawing/2014/main" id="{E4429B7A-1CA1-4AB9-86FA-70864ECB8AB3}"/>
                </a:ext>
              </a:extLst>
            </p:cNvPr>
            <p:cNvGrpSpPr/>
            <p:nvPr/>
          </p:nvGrpSpPr>
          <p:grpSpPr>
            <a:xfrm>
              <a:off x="6516206" y="3230427"/>
              <a:ext cx="2007762" cy="307777"/>
              <a:chOff x="7471702" y="3959568"/>
              <a:chExt cx="2007762" cy="307777"/>
            </a:xfrm>
          </p:grpSpPr>
          <p:sp>
            <p:nvSpPr>
              <p:cNvPr id="69" name="テキスト ボックス 53">
                <a:extLst>
                  <a:ext uri="{FF2B5EF4-FFF2-40B4-BE49-F238E27FC236}">
                    <a16:creationId xmlns:a16="http://schemas.microsoft.com/office/drawing/2014/main" id="{FBC293BD-295D-4D1E-B1DD-C8EAC4057CA6}"/>
                  </a:ext>
                </a:extLst>
              </p:cNvPr>
              <p:cNvSpPr txBox="1"/>
              <p:nvPr/>
            </p:nvSpPr>
            <p:spPr>
              <a:xfrm>
                <a:off x="7637018" y="3959568"/>
                <a:ext cx="1842446" cy="307777"/>
              </a:xfrm>
              <a:prstGeom prst="rect">
                <a:avLst/>
              </a:prstGeom>
              <a:noFill/>
            </p:spPr>
            <p:txBody>
              <a:bodyPr wrap="square" rtlCol="0">
                <a:spAutoFit/>
              </a:bodyPr>
              <a:lstStyle/>
              <a:p>
                <a:r>
                  <a:rPr lang="en-GB" sz="1400" dirty="0"/>
                  <a:t>High level of impurity</a:t>
                </a:r>
              </a:p>
            </p:txBody>
          </p:sp>
          <p:sp>
            <p:nvSpPr>
              <p:cNvPr id="70" name="楕円 63">
                <a:extLst>
                  <a:ext uri="{FF2B5EF4-FFF2-40B4-BE49-F238E27FC236}">
                    <a16:creationId xmlns:a16="http://schemas.microsoft.com/office/drawing/2014/main" id="{6192C8D7-7DFB-4FD6-B9C6-EB71ED56028B}"/>
                  </a:ext>
                </a:extLst>
              </p:cNvPr>
              <p:cNvSpPr/>
              <p:nvPr/>
            </p:nvSpPr>
            <p:spPr>
              <a:xfrm>
                <a:off x="7471702" y="4041940"/>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Group 26">
              <a:extLst>
                <a:ext uri="{FF2B5EF4-FFF2-40B4-BE49-F238E27FC236}">
                  <a16:creationId xmlns:a16="http://schemas.microsoft.com/office/drawing/2014/main" id="{BA6B49EA-F8B9-4A5E-9524-62552D455DB9}"/>
                </a:ext>
              </a:extLst>
            </p:cNvPr>
            <p:cNvGrpSpPr/>
            <p:nvPr/>
          </p:nvGrpSpPr>
          <p:grpSpPr>
            <a:xfrm>
              <a:off x="6391401" y="3629872"/>
              <a:ext cx="2441454" cy="307777"/>
              <a:chOff x="7346897" y="4359013"/>
              <a:chExt cx="2441454" cy="307777"/>
            </a:xfrm>
          </p:grpSpPr>
          <p:sp>
            <p:nvSpPr>
              <p:cNvPr id="67" name="テキスト ボックス 62">
                <a:extLst>
                  <a:ext uri="{FF2B5EF4-FFF2-40B4-BE49-F238E27FC236}">
                    <a16:creationId xmlns:a16="http://schemas.microsoft.com/office/drawing/2014/main" id="{28F3FA08-4712-42E4-882B-BA828B9F95B9}"/>
                  </a:ext>
                </a:extLst>
              </p:cNvPr>
              <p:cNvSpPr txBox="1"/>
              <p:nvPr/>
            </p:nvSpPr>
            <p:spPr>
              <a:xfrm>
                <a:off x="7489991" y="4359013"/>
                <a:ext cx="22983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Insufficiency of raw materials</a:t>
                </a:r>
              </a:p>
            </p:txBody>
          </p:sp>
          <p:sp>
            <p:nvSpPr>
              <p:cNvPr id="68" name="楕円 63">
                <a:extLst>
                  <a:ext uri="{FF2B5EF4-FFF2-40B4-BE49-F238E27FC236}">
                    <a16:creationId xmlns:a16="http://schemas.microsoft.com/office/drawing/2014/main" id="{57A5F401-EBC9-483C-A0C1-6D5DB554FE3F}"/>
                  </a:ext>
                </a:extLst>
              </p:cNvPr>
              <p:cNvSpPr/>
              <p:nvPr/>
            </p:nvSpPr>
            <p:spPr>
              <a:xfrm>
                <a:off x="7346897" y="4477997"/>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Group 27">
              <a:extLst>
                <a:ext uri="{FF2B5EF4-FFF2-40B4-BE49-F238E27FC236}">
                  <a16:creationId xmlns:a16="http://schemas.microsoft.com/office/drawing/2014/main" id="{1A730A67-B73A-41EE-99CF-4CB30384A696}"/>
                </a:ext>
              </a:extLst>
            </p:cNvPr>
            <p:cNvGrpSpPr/>
            <p:nvPr/>
          </p:nvGrpSpPr>
          <p:grpSpPr>
            <a:xfrm>
              <a:off x="6281017" y="4075533"/>
              <a:ext cx="1995941" cy="307777"/>
              <a:chOff x="7236513" y="4804674"/>
              <a:chExt cx="1995941" cy="307777"/>
            </a:xfrm>
          </p:grpSpPr>
          <p:sp>
            <p:nvSpPr>
              <p:cNvPr id="65" name="テキスト ボックス 62">
                <a:extLst>
                  <a:ext uri="{FF2B5EF4-FFF2-40B4-BE49-F238E27FC236}">
                    <a16:creationId xmlns:a16="http://schemas.microsoft.com/office/drawing/2014/main" id="{8174F62E-8BCA-4A13-881F-67A42D38AA71}"/>
                  </a:ext>
                </a:extLst>
              </p:cNvPr>
              <p:cNvSpPr txBox="1"/>
              <p:nvPr/>
            </p:nvSpPr>
            <p:spPr>
              <a:xfrm>
                <a:off x="7388616" y="4804674"/>
                <a:ext cx="1843838" cy="307777"/>
              </a:xfrm>
              <a:prstGeom prst="rect">
                <a:avLst/>
              </a:prstGeom>
              <a:noFill/>
            </p:spPr>
            <p:txBody>
              <a:bodyPr wrap="square" rtlCol="0">
                <a:spAutoFit/>
              </a:bodyPr>
              <a:lstStyle/>
              <a:p>
                <a:r>
                  <a:rPr lang="en-GB" sz="1400" dirty="0"/>
                  <a:t>High level of crack</a:t>
                </a:r>
              </a:p>
            </p:txBody>
          </p:sp>
          <p:sp>
            <p:nvSpPr>
              <p:cNvPr id="66" name="楕円 63">
                <a:extLst>
                  <a:ext uri="{FF2B5EF4-FFF2-40B4-BE49-F238E27FC236}">
                    <a16:creationId xmlns:a16="http://schemas.microsoft.com/office/drawing/2014/main" id="{BD630411-079C-4063-9FE6-4152D70CFBC8}"/>
                  </a:ext>
                </a:extLst>
              </p:cNvPr>
              <p:cNvSpPr/>
              <p:nvPr/>
            </p:nvSpPr>
            <p:spPr>
              <a:xfrm>
                <a:off x="7236513" y="4912337"/>
                <a:ext cx="126000" cy="12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正方形/長方形 9">
              <a:extLst>
                <a:ext uri="{FF2B5EF4-FFF2-40B4-BE49-F238E27FC236}">
                  <a16:creationId xmlns:a16="http://schemas.microsoft.com/office/drawing/2014/main" id="{557F48EC-1964-412F-8934-F627596E29A2}"/>
                </a:ext>
              </a:extLst>
            </p:cNvPr>
            <p:cNvSpPr/>
            <p:nvPr/>
          </p:nvSpPr>
          <p:spPr>
            <a:xfrm>
              <a:off x="9366685" y="1592884"/>
              <a:ext cx="2310944" cy="94835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err="1"/>
                <a:t>Other</a:t>
              </a:r>
              <a:r>
                <a:rPr kumimoji="1" lang="fr-FR" altLang="ja-JP" b="1" dirty="0"/>
                <a:t> challenges</a:t>
              </a:r>
            </a:p>
          </p:txBody>
        </p:sp>
        <p:sp>
          <p:nvSpPr>
            <p:cNvPr id="63" name="テキスト ボックス 42">
              <a:extLst>
                <a:ext uri="{FF2B5EF4-FFF2-40B4-BE49-F238E27FC236}">
                  <a16:creationId xmlns:a16="http://schemas.microsoft.com/office/drawing/2014/main" id="{E76E5F2F-150E-45B7-A193-B2785715C15F}"/>
                </a:ext>
              </a:extLst>
            </p:cNvPr>
            <p:cNvSpPr txBox="1"/>
            <p:nvPr/>
          </p:nvSpPr>
          <p:spPr>
            <a:xfrm>
              <a:off x="1320125" y="3158049"/>
              <a:ext cx="2522444" cy="523220"/>
            </a:xfrm>
            <a:prstGeom prst="rect">
              <a:avLst/>
            </a:prstGeom>
            <a:noFill/>
          </p:spPr>
          <p:txBody>
            <a:bodyPr wrap="square" rtlCol="0">
              <a:spAutoFit/>
            </a:bodyPr>
            <a:lstStyle/>
            <a:p>
              <a:r>
                <a:rPr lang="en-GB" sz="1400" dirty="0"/>
                <a:t>Difficulty to access to quality inputs </a:t>
              </a:r>
            </a:p>
          </p:txBody>
        </p:sp>
        <p:sp>
          <p:nvSpPr>
            <p:cNvPr id="61" name="テキスト ボックス 42">
              <a:extLst>
                <a:ext uri="{FF2B5EF4-FFF2-40B4-BE49-F238E27FC236}">
                  <a16:creationId xmlns:a16="http://schemas.microsoft.com/office/drawing/2014/main" id="{18CD7152-2A30-466B-90A2-5604852B4DFD}"/>
                </a:ext>
              </a:extLst>
            </p:cNvPr>
            <p:cNvSpPr txBox="1"/>
            <p:nvPr/>
          </p:nvSpPr>
          <p:spPr>
            <a:xfrm>
              <a:off x="1236065" y="3628182"/>
              <a:ext cx="2522444" cy="307777"/>
            </a:xfrm>
            <a:prstGeom prst="rect">
              <a:avLst/>
            </a:prstGeom>
            <a:noFill/>
          </p:spPr>
          <p:txBody>
            <a:bodyPr wrap="square" rtlCol="0">
              <a:spAutoFit/>
            </a:bodyPr>
            <a:lstStyle/>
            <a:p>
              <a:r>
                <a:rPr lang="en-GB" sz="1400" dirty="0"/>
                <a:t>High production cost</a:t>
              </a:r>
            </a:p>
          </p:txBody>
        </p:sp>
        <p:sp>
          <p:nvSpPr>
            <p:cNvPr id="59" name="テキスト ボックス 42">
              <a:extLst>
                <a:ext uri="{FF2B5EF4-FFF2-40B4-BE49-F238E27FC236}">
                  <a16:creationId xmlns:a16="http://schemas.microsoft.com/office/drawing/2014/main" id="{63FC6F2D-50DA-4288-99F7-ABF61AA69E6C}"/>
                </a:ext>
              </a:extLst>
            </p:cNvPr>
            <p:cNvSpPr txBox="1"/>
            <p:nvPr/>
          </p:nvSpPr>
          <p:spPr>
            <a:xfrm>
              <a:off x="1099702" y="3916003"/>
              <a:ext cx="2522444" cy="523220"/>
            </a:xfrm>
            <a:prstGeom prst="rect">
              <a:avLst/>
            </a:prstGeom>
            <a:noFill/>
          </p:spPr>
          <p:txBody>
            <a:bodyPr wrap="square" rtlCol="0">
              <a:spAutoFit/>
            </a:bodyPr>
            <a:lstStyle/>
            <a:p>
              <a:r>
                <a:rPr lang="en-GB" sz="1400" dirty="0"/>
                <a:t>Little knowledge of agricultural calendar</a:t>
              </a:r>
            </a:p>
          </p:txBody>
        </p:sp>
        <p:sp>
          <p:nvSpPr>
            <p:cNvPr id="57" name="テキスト ボックス 42">
              <a:extLst>
                <a:ext uri="{FF2B5EF4-FFF2-40B4-BE49-F238E27FC236}">
                  <a16:creationId xmlns:a16="http://schemas.microsoft.com/office/drawing/2014/main" id="{F8F92B61-76BC-423F-AE6C-96464AD3E72A}"/>
                </a:ext>
              </a:extLst>
            </p:cNvPr>
            <p:cNvSpPr txBox="1"/>
            <p:nvPr/>
          </p:nvSpPr>
          <p:spPr>
            <a:xfrm>
              <a:off x="992747" y="4445769"/>
              <a:ext cx="2522444" cy="523220"/>
            </a:xfrm>
            <a:prstGeom prst="rect">
              <a:avLst/>
            </a:prstGeom>
            <a:noFill/>
          </p:spPr>
          <p:txBody>
            <a:bodyPr wrap="square" rtlCol="0">
              <a:spAutoFit/>
            </a:bodyPr>
            <a:lstStyle/>
            <a:p>
              <a:r>
                <a:rPr lang="en-GB" sz="1400" dirty="0"/>
                <a:t>Non-adaptability of farming land</a:t>
              </a:r>
            </a:p>
          </p:txBody>
        </p:sp>
        <p:sp>
          <p:nvSpPr>
            <p:cNvPr id="55" name="テキスト ボックス 42">
              <a:extLst>
                <a:ext uri="{FF2B5EF4-FFF2-40B4-BE49-F238E27FC236}">
                  <a16:creationId xmlns:a16="http://schemas.microsoft.com/office/drawing/2014/main" id="{FAB03854-0F18-4E2B-A7FA-EB05EB5FEF3A}"/>
                </a:ext>
              </a:extLst>
            </p:cNvPr>
            <p:cNvSpPr txBox="1"/>
            <p:nvPr/>
          </p:nvSpPr>
          <p:spPr>
            <a:xfrm>
              <a:off x="875524" y="4936113"/>
              <a:ext cx="2522443" cy="307777"/>
            </a:xfrm>
            <a:prstGeom prst="rect">
              <a:avLst/>
            </a:prstGeom>
            <a:noFill/>
          </p:spPr>
          <p:txBody>
            <a:bodyPr wrap="square" rtlCol="0">
              <a:spAutoFit/>
            </a:bodyPr>
            <a:lstStyle/>
            <a:p>
              <a:r>
                <a:rPr lang="en-GB" sz="1400" dirty="0"/>
                <a:t>Lack of quality seeding system</a:t>
              </a:r>
            </a:p>
          </p:txBody>
        </p:sp>
        <p:sp>
          <p:nvSpPr>
            <p:cNvPr id="53" name="テキスト ボックス 42">
              <a:extLst>
                <a:ext uri="{FF2B5EF4-FFF2-40B4-BE49-F238E27FC236}">
                  <a16:creationId xmlns:a16="http://schemas.microsoft.com/office/drawing/2014/main" id="{A07864C5-C02F-43AB-8741-7961559EA1F9}"/>
                </a:ext>
              </a:extLst>
            </p:cNvPr>
            <p:cNvSpPr txBox="1"/>
            <p:nvPr/>
          </p:nvSpPr>
          <p:spPr>
            <a:xfrm>
              <a:off x="768972" y="5302849"/>
              <a:ext cx="2522444" cy="307777"/>
            </a:xfrm>
            <a:prstGeom prst="rect">
              <a:avLst/>
            </a:prstGeom>
            <a:noFill/>
          </p:spPr>
          <p:txBody>
            <a:bodyPr wrap="square" rtlCol="0">
              <a:spAutoFit/>
            </a:bodyPr>
            <a:lstStyle/>
            <a:p>
              <a:r>
                <a:rPr lang="en-GB" sz="1400" dirty="0"/>
                <a:t>Rice varieties with low yield</a:t>
              </a:r>
            </a:p>
          </p:txBody>
        </p:sp>
        <p:sp>
          <p:nvSpPr>
            <p:cNvPr id="36" name="正方形/長方形 9">
              <a:extLst>
                <a:ext uri="{FF2B5EF4-FFF2-40B4-BE49-F238E27FC236}">
                  <a16:creationId xmlns:a16="http://schemas.microsoft.com/office/drawing/2014/main" id="{C0C5E746-7AB0-4F8A-B9B9-30D14EB7B710}"/>
                </a:ext>
              </a:extLst>
            </p:cNvPr>
            <p:cNvSpPr/>
            <p:nvPr/>
          </p:nvSpPr>
          <p:spPr>
            <a:xfrm>
              <a:off x="6558991" y="1592884"/>
              <a:ext cx="2666725" cy="94835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ja-JP" b="1" dirty="0"/>
                <a:t>Distribution </a:t>
              </a:r>
            </a:p>
          </p:txBody>
        </p:sp>
        <p:sp>
          <p:nvSpPr>
            <p:cNvPr id="39" name="正方形/長方形 50">
              <a:extLst>
                <a:ext uri="{FF2B5EF4-FFF2-40B4-BE49-F238E27FC236}">
                  <a16:creationId xmlns:a16="http://schemas.microsoft.com/office/drawing/2014/main" id="{4F7CD8B5-7463-4A5D-9FE6-DB5D898DC9C8}"/>
                </a:ext>
              </a:extLst>
            </p:cNvPr>
            <p:cNvSpPr/>
            <p:nvPr/>
          </p:nvSpPr>
          <p:spPr>
            <a:xfrm>
              <a:off x="9225716" y="1594364"/>
              <a:ext cx="155624" cy="9365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grpSp>
          <p:nvGrpSpPr>
            <p:cNvPr id="40" name="Group 39">
              <a:extLst>
                <a:ext uri="{FF2B5EF4-FFF2-40B4-BE49-F238E27FC236}">
                  <a16:creationId xmlns:a16="http://schemas.microsoft.com/office/drawing/2014/main" id="{832C1034-00D2-4DB9-AC45-F8D29128708D}"/>
                </a:ext>
              </a:extLst>
            </p:cNvPr>
            <p:cNvGrpSpPr/>
            <p:nvPr/>
          </p:nvGrpSpPr>
          <p:grpSpPr>
            <a:xfrm>
              <a:off x="9410285" y="2740667"/>
              <a:ext cx="2310774" cy="523220"/>
              <a:chOff x="7599578" y="3481477"/>
              <a:chExt cx="1958801" cy="523220"/>
            </a:xfrm>
            <a:solidFill>
              <a:schemeClr val="accent6"/>
            </a:solidFill>
          </p:grpSpPr>
          <p:sp>
            <p:nvSpPr>
              <p:cNvPr id="51" name="テキスト ボックス 53">
                <a:extLst>
                  <a:ext uri="{FF2B5EF4-FFF2-40B4-BE49-F238E27FC236}">
                    <a16:creationId xmlns:a16="http://schemas.microsoft.com/office/drawing/2014/main" id="{6EF4C07B-2B94-43CD-9F06-550E4023EA92}"/>
                  </a:ext>
                </a:extLst>
              </p:cNvPr>
              <p:cNvSpPr txBox="1"/>
              <p:nvPr/>
            </p:nvSpPr>
            <p:spPr>
              <a:xfrm>
                <a:off x="7763835" y="3481477"/>
                <a:ext cx="1794544" cy="523220"/>
              </a:xfrm>
              <a:prstGeom prst="rect">
                <a:avLst/>
              </a:prstGeom>
              <a:noFill/>
              <a:ln>
                <a:noFill/>
              </a:ln>
            </p:spPr>
            <p:txBody>
              <a:bodyPr wrap="square" rtlCol="0">
                <a:spAutoFit/>
              </a:bodyPr>
              <a:lstStyle/>
              <a:p>
                <a:r>
                  <a:rPr lang="en-GB" sz="1400" dirty="0"/>
                  <a:t>Long lean season (from Oct to May)</a:t>
                </a:r>
              </a:p>
            </p:txBody>
          </p:sp>
          <p:sp>
            <p:nvSpPr>
              <p:cNvPr id="52" name="楕円 63">
                <a:extLst>
                  <a:ext uri="{FF2B5EF4-FFF2-40B4-BE49-F238E27FC236}">
                    <a16:creationId xmlns:a16="http://schemas.microsoft.com/office/drawing/2014/main" id="{4F3D2ECF-C770-432D-B252-1F1211B89DC2}"/>
                  </a:ext>
                </a:extLst>
              </p:cNvPr>
              <p:cNvSpPr/>
              <p:nvPr/>
            </p:nvSpPr>
            <p:spPr>
              <a:xfrm>
                <a:off x="7599578" y="3593461"/>
                <a:ext cx="135757"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Group 40">
              <a:extLst>
                <a:ext uri="{FF2B5EF4-FFF2-40B4-BE49-F238E27FC236}">
                  <a16:creationId xmlns:a16="http://schemas.microsoft.com/office/drawing/2014/main" id="{805E3B77-0EF0-47CD-8E7F-BC074F8CBD46}"/>
                </a:ext>
              </a:extLst>
            </p:cNvPr>
            <p:cNvGrpSpPr/>
            <p:nvPr/>
          </p:nvGrpSpPr>
          <p:grpSpPr>
            <a:xfrm>
              <a:off x="9225717" y="3346171"/>
              <a:ext cx="2376954" cy="523220"/>
              <a:chOff x="7481908" y="4021714"/>
              <a:chExt cx="1997556" cy="523220"/>
            </a:xfrm>
            <a:solidFill>
              <a:schemeClr val="accent6"/>
            </a:solidFill>
          </p:grpSpPr>
          <p:sp>
            <p:nvSpPr>
              <p:cNvPr id="49" name="テキスト ボックス 53">
                <a:extLst>
                  <a:ext uri="{FF2B5EF4-FFF2-40B4-BE49-F238E27FC236}">
                    <a16:creationId xmlns:a16="http://schemas.microsoft.com/office/drawing/2014/main" id="{9A7E47E1-4255-4F76-AC79-3B26713C29C3}"/>
                  </a:ext>
                </a:extLst>
              </p:cNvPr>
              <p:cNvSpPr txBox="1"/>
              <p:nvPr/>
            </p:nvSpPr>
            <p:spPr>
              <a:xfrm>
                <a:off x="7637018" y="4021714"/>
                <a:ext cx="1842446" cy="523220"/>
              </a:xfrm>
              <a:prstGeom prst="rect">
                <a:avLst/>
              </a:prstGeom>
              <a:noFill/>
              <a:ln>
                <a:noFill/>
              </a:ln>
            </p:spPr>
            <p:txBody>
              <a:bodyPr wrap="square" rtlCol="0">
                <a:spAutoFit/>
              </a:bodyPr>
              <a:lstStyle/>
              <a:p>
                <a:r>
                  <a:rPr lang="en-GB" sz="1400" dirty="0"/>
                  <a:t>High soil erosion in some zones</a:t>
                </a:r>
              </a:p>
            </p:txBody>
          </p:sp>
          <p:sp>
            <p:nvSpPr>
              <p:cNvPr id="50" name="楕円 63">
                <a:extLst>
                  <a:ext uri="{FF2B5EF4-FFF2-40B4-BE49-F238E27FC236}">
                    <a16:creationId xmlns:a16="http://schemas.microsoft.com/office/drawing/2014/main" id="{627A329D-B96B-441D-BD78-2CF7A2428A34}"/>
                  </a:ext>
                </a:extLst>
              </p:cNvPr>
              <p:cNvSpPr/>
              <p:nvPr/>
            </p:nvSpPr>
            <p:spPr>
              <a:xfrm>
                <a:off x="7481908" y="4112964"/>
                <a:ext cx="115793"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Group 41">
              <a:extLst>
                <a:ext uri="{FF2B5EF4-FFF2-40B4-BE49-F238E27FC236}">
                  <a16:creationId xmlns:a16="http://schemas.microsoft.com/office/drawing/2014/main" id="{FF2FCAF4-88A3-4212-81EE-646115ED83EF}"/>
                </a:ext>
              </a:extLst>
            </p:cNvPr>
            <p:cNvGrpSpPr/>
            <p:nvPr/>
          </p:nvGrpSpPr>
          <p:grpSpPr>
            <a:xfrm>
              <a:off x="9077150" y="3951675"/>
              <a:ext cx="2451875" cy="307777"/>
              <a:chOff x="7336476" y="4456669"/>
              <a:chExt cx="2451875" cy="307777"/>
            </a:xfrm>
            <a:solidFill>
              <a:schemeClr val="accent6"/>
            </a:solidFill>
          </p:grpSpPr>
          <p:sp>
            <p:nvSpPr>
              <p:cNvPr id="47" name="テキスト ボックス 62">
                <a:extLst>
                  <a:ext uri="{FF2B5EF4-FFF2-40B4-BE49-F238E27FC236}">
                    <a16:creationId xmlns:a16="http://schemas.microsoft.com/office/drawing/2014/main" id="{D5A1856E-D0D8-44B5-8518-022335F85A4E}"/>
                  </a:ext>
                </a:extLst>
              </p:cNvPr>
              <p:cNvSpPr txBox="1"/>
              <p:nvPr/>
            </p:nvSpPr>
            <p:spPr>
              <a:xfrm>
                <a:off x="7489991" y="4456669"/>
                <a:ext cx="2298360" cy="307777"/>
              </a:xfrm>
              <a:prstGeom prst="rect">
                <a:avLst/>
              </a:prstGeom>
              <a:noFill/>
              <a:ln>
                <a:noFill/>
              </a:ln>
            </p:spPr>
            <p:txBody>
              <a:bodyPr wrap="square" rtlCol="0">
                <a:spAutoFit/>
              </a:bodyPr>
              <a:lstStyle/>
              <a:p>
                <a:r>
                  <a:rPr lang="en-GB" sz="1400" dirty="0"/>
                  <a:t>Poor water management </a:t>
                </a:r>
              </a:p>
            </p:txBody>
          </p:sp>
          <p:sp>
            <p:nvSpPr>
              <p:cNvPr id="48" name="楕円 63">
                <a:extLst>
                  <a:ext uri="{FF2B5EF4-FFF2-40B4-BE49-F238E27FC236}">
                    <a16:creationId xmlns:a16="http://schemas.microsoft.com/office/drawing/2014/main" id="{90953115-E308-4205-8866-B60BDCD2145A}"/>
                  </a:ext>
                </a:extLst>
              </p:cNvPr>
              <p:cNvSpPr/>
              <p:nvPr/>
            </p:nvSpPr>
            <p:spPr>
              <a:xfrm>
                <a:off x="7336476" y="4566851"/>
                <a:ext cx="130809"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Group 42">
              <a:extLst>
                <a:ext uri="{FF2B5EF4-FFF2-40B4-BE49-F238E27FC236}">
                  <a16:creationId xmlns:a16="http://schemas.microsoft.com/office/drawing/2014/main" id="{B9F8EEEB-CBDC-4506-B86C-A6159941BD13}"/>
                </a:ext>
              </a:extLst>
            </p:cNvPr>
            <p:cNvGrpSpPr/>
            <p:nvPr/>
          </p:nvGrpSpPr>
          <p:grpSpPr>
            <a:xfrm>
              <a:off x="8939893" y="4535613"/>
              <a:ext cx="2298149" cy="523220"/>
              <a:chOff x="7197888" y="4947786"/>
              <a:chExt cx="1999580" cy="523220"/>
            </a:xfrm>
            <a:solidFill>
              <a:schemeClr val="accent6"/>
            </a:solidFill>
          </p:grpSpPr>
          <p:sp>
            <p:nvSpPr>
              <p:cNvPr id="45" name="テキスト ボックス 62">
                <a:extLst>
                  <a:ext uri="{FF2B5EF4-FFF2-40B4-BE49-F238E27FC236}">
                    <a16:creationId xmlns:a16="http://schemas.microsoft.com/office/drawing/2014/main" id="{1DAC179A-8601-44FA-903D-EBCBC71680BE}"/>
                  </a:ext>
                </a:extLst>
              </p:cNvPr>
              <p:cNvSpPr txBox="1"/>
              <p:nvPr/>
            </p:nvSpPr>
            <p:spPr>
              <a:xfrm>
                <a:off x="7353630" y="4947786"/>
                <a:ext cx="1843838" cy="523220"/>
              </a:xfrm>
              <a:prstGeom prst="rect">
                <a:avLst/>
              </a:prstGeom>
              <a:noFill/>
              <a:ln>
                <a:noFill/>
              </a:ln>
            </p:spPr>
            <p:txBody>
              <a:bodyPr wrap="square" rtlCol="0">
                <a:spAutoFit/>
              </a:bodyPr>
              <a:lstStyle/>
              <a:p>
                <a:r>
                  <a:rPr lang="en-GB" sz="1400" dirty="0"/>
                  <a:t>No weather forecasting</a:t>
                </a:r>
              </a:p>
            </p:txBody>
          </p:sp>
          <p:sp>
            <p:nvSpPr>
              <p:cNvPr id="46" name="楕円 63">
                <a:extLst>
                  <a:ext uri="{FF2B5EF4-FFF2-40B4-BE49-F238E27FC236}">
                    <a16:creationId xmlns:a16="http://schemas.microsoft.com/office/drawing/2014/main" id="{D95B667A-3101-4547-916C-A57BBED69657}"/>
                  </a:ext>
                </a:extLst>
              </p:cNvPr>
              <p:cNvSpPr/>
              <p:nvPr/>
            </p:nvSpPr>
            <p:spPr>
              <a:xfrm>
                <a:off x="7197888" y="4947849"/>
                <a:ext cx="126000" cy="12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4" name="直線コネクタ 40">
              <a:extLst>
                <a:ext uri="{FF2B5EF4-FFF2-40B4-BE49-F238E27FC236}">
                  <a16:creationId xmlns:a16="http://schemas.microsoft.com/office/drawing/2014/main" id="{8B2262BB-3E8C-40BA-9362-3E35E957FB51}"/>
                </a:ext>
              </a:extLst>
            </p:cNvPr>
            <p:cNvCxnSpPr>
              <a:cxnSpLocks/>
            </p:cNvCxnSpPr>
            <p:nvPr/>
          </p:nvCxnSpPr>
          <p:spPr>
            <a:xfrm flipH="1">
              <a:off x="11098510" y="2541235"/>
              <a:ext cx="574751" cy="309720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8" name="Title 1">
            <a:extLst>
              <a:ext uri="{FF2B5EF4-FFF2-40B4-BE49-F238E27FC236}">
                <a16:creationId xmlns:a16="http://schemas.microsoft.com/office/drawing/2014/main" id="{3A4A2E60-E38B-4A36-B3F7-C24A5B4A6797}"/>
              </a:ext>
            </a:extLst>
          </p:cNvPr>
          <p:cNvSpPr txBox="1">
            <a:spLocks/>
          </p:cNvSpPr>
          <p:nvPr/>
        </p:nvSpPr>
        <p:spPr>
          <a:xfrm>
            <a:off x="674643" y="353429"/>
            <a:ext cx="11046417" cy="1265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0070C0"/>
                </a:solidFill>
              </a:rPr>
              <a:t>Challenges in </a:t>
            </a:r>
            <a:r>
              <a:rPr lang="fr-FR" b="1" dirty="0" err="1">
                <a:solidFill>
                  <a:srgbClr val="0070C0"/>
                </a:solidFill>
              </a:rPr>
              <a:t>rice</a:t>
            </a:r>
            <a:r>
              <a:rPr lang="fr-FR" b="1" dirty="0">
                <a:solidFill>
                  <a:srgbClr val="0070C0"/>
                </a:solidFill>
              </a:rPr>
              <a:t> value </a:t>
            </a:r>
            <a:r>
              <a:rPr lang="fr-FR" b="1" dirty="0" err="1">
                <a:solidFill>
                  <a:srgbClr val="0070C0"/>
                </a:solidFill>
              </a:rPr>
              <a:t>chain</a:t>
            </a:r>
            <a:r>
              <a:rPr lang="fr-FR" b="1" dirty="0">
                <a:solidFill>
                  <a:srgbClr val="0070C0"/>
                </a:solidFill>
              </a:rPr>
              <a:t> </a:t>
            </a:r>
            <a:br>
              <a:rPr lang="fr-FR" b="1" dirty="0">
                <a:solidFill>
                  <a:srgbClr val="0070C0"/>
                </a:solidFill>
              </a:rPr>
            </a:br>
            <a:r>
              <a:rPr lang="fr-FR" b="1" dirty="0">
                <a:solidFill>
                  <a:srgbClr val="0070C0"/>
                </a:solidFill>
              </a:rPr>
              <a:t>in the North of Côte d’Ivoire</a:t>
            </a:r>
            <a:endParaRPr lang="en-GB" b="1" dirty="0">
              <a:solidFill>
                <a:srgbClr val="0070C0"/>
              </a:solidFill>
            </a:endParaRPr>
          </a:p>
        </p:txBody>
      </p:sp>
      <p:sp>
        <p:nvSpPr>
          <p:cNvPr id="159" name="楕円 69">
            <a:extLst>
              <a:ext uri="{FF2B5EF4-FFF2-40B4-BE49-F238E27FC236}">
                <a16:creationId xmlns:a16="http://schemas.microsoft.com/office/drawing/2014/main" id="{AAB8D87F-C8B5-4080-A41B-93D6133AB0B0}"/>
              </a:ext>
            </a:extLst>
          </p:cNvPr>
          <p:cNvSpPr/>
          <p:nvPr/>
        </p:nvSpPr>
        <p:spPr>
          <a:xfrm>
            <a:off x="1291516" y="3376605"/>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0" name="楕円 69">
            <a:extLst>
              <a:ext uri="{FF2B5EF4-FFF2-40B4-BE49-F238E27FC236}">
                <a16:creationId xmlns:a16="http://schemas.microsoft.com/office/drawing/2014/main" id="{3169D24E-09B9-47FB-B0A0-FD3A24573AE5}"/>
              </a:ext>
            </a:extLst>
          </p:cNvPr>
          <p:cNvSpPr/>
          <p:nvPr/>
        </p:nvSpPr>
        <p:spPr>
          <a:xfrm>
            <a:off x="1084462" y="4196656"/>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1" name="楕円 69">
            <a:extLst>
              <a:ext uri="{FF2B5EF4-FFF2-40B4-BE49-F238E27FC236}">
                <a16:creationId xmlns:a16="http://schemas.microsoft.com/office/drawing/2014/main" id="{879391C5-380C-4429-8DB5-984BB389B806}"/>
              </a:ext>
            </a:extLst>
          </p:cNvPr>
          <p:cNvSpPr/>
          <p:nvPr/>
        </p:nvSpPr>
        <p:spPr>
          <a:xfrm>
            <a:off x="1198511" y="3751867"/>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2" name="楕円 69">
            <a:extLst>
              <a:ext uri="{FF2B5EF4-FFF2-40B4-BE49-F238E27FC236}">
                <a16:creationId xmlns:a16="http://schemas.microsoft.com/office/drawing/2014/main" id="{4D62BA92-CE60-4AA5-93FF-58428029F63C}"/>
              </a:ext>
            </a:extLst>
          </p:cNvPr>
          <p:cNvSpPr/>
          <p:nvPr/>
        </p:nvSpPr>
        <p:spPr>
          <a:xfrm>
            <a:off x="1004706" y="4519454"/>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3" name="楕円 69">
            <a:extLst>
              <a:ext uri="{FF2B5EF4-FFF2-40B4-BE49-F238E27FC236}">
                <a16:creationId xmlns:a16="http://schemas.microsoft.com/office/drawing/2014/main" id="{433E0F46-CA57-49E9-89A9-FBE8B8A3CCB1}"/>
              </a:ext>
            </a:extLst>
          </p:cNvPr>
          <p:cNvSpPr/>
          <p:nvPr/>
        </p:nvSpPr>
        <p:spPr>
          <a:xfrm>
            <a:off x="864877" y="5032634"/>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4" name="楕円 69">
            <a:extLst>
              <a:ext uri="{FF2B5EF4-FFF2-40B4-BE49-F238E27FC236}">
                <a16:creationId xmlns:a16="http://schemas.microsoft.com/office/drawing/2014/main" id="{98480550-2664-420E-8B83-2AF08AFDD3D6}"/>
              </a:ext>
            </a:extLst>
          </p:cNvPr>
          <p:cNvSpPr/>
          <p:nvPr/>
        </p:nvSpPr>
        <p:spPr>
          <a:xfrm>
            <a:off x="671494" y="5880561"/>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5" name="楕円 69">
            <a:extLst>
              <a:ext uri="{FF2B5EF4-FFF2-40B4-BE49-F238E27FC236}">
                <a16:creationId xmlns:a16="http://schemas.microsoft.com/office/drawing/2014/main" id="{762B1A04-882A-46C3-8401-BB53EE210144}"/>
              </a:ext>
            </a:extLst>
          </p:cNvPr>
          <p:cNvSpPr/>
          <p:nvPr/>
        </p:nvSpPr>
        <p:spPr>
          <a:xfrm>
            <a:off x="759897" y="5513208"/>
            <a:ext cx="126023" cy="117315"/>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p>
        </p:txBody>
      </p:sp>
      <p:sp>
        <p:nvSpPr>
          <p:cNvPr id="167" name="楕円 65">
            <a:extLst>
              <a:ext uri="{FF2B5EF4-FFF2-40B4-BE49-F238E27FC236}">
                <a16:creationId xmlns:a16="http://schemas.microsoft.com/office/drawing/2014/main" id="{E8FE2330-B918-4935-97A7-17B0FB20DEB6}"/>
              </a:ext>
            </a:extLst>
          </p:cNvPr>
          <p:cNvSpPr/>
          <p:nvPr/>
        </p:nvSpPr>
        <p:spPr>
          <a:xfrm>
            <a:off x="3876413" y="3956651"/>
            <a:ext cx="126000" cy="126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3379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E4EE7-25E9-463D-80F4-CB57836BF6B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b="1" dirty="0">
                <a:solidFill>
                  <a:srgbClr val="0070C0"/>
                </a:solidFill>
              </a:rPr>
              <a:t>Achievements</a:t>
            </a:r>
          </a:p>
        </p:txBody>
      </p:sp>
      <p:sp>
        <p:nvSpPr>
          <p:cNvPr id="10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7B5E48C-8F6A-44E9-AEE8-6BA61F4FF002}"/>
              </a:ext>
            </a:extLst>
          </p:cNvPr>
          <p:cNvSpPr txBox="1"/>
          <p:nvPr/>
        </p:nvSpPr>
        <p:spPr>
          <a:xfrm>
            <a:off x="145143" y="2872899"/>
            <a:ext cx="6509657" cy="3409536"/>
          </a:xfrm>
          <a:prstGeom prst="rect">
            <a:avLst/>
          </a:prstGeom>
        </p:spPr>
        <p:txBody>
          <a:bodyPr vert="horz" lIns="91440" tIns="45720" rIns="91440" bIns="45720" rtlCol="0">
            <a:normAutofit/>
          </a:bodyPr>
          <a:lstStyle/>
          <a:p>
            <a:pPr marL="400050" indent="-228600">
              <a:lnSpc>
                <a:spcPct val="90000"/>
              </a:lnSpc>
              <a:spcAft>
                <a:spcPts val="600"/>
              </a:spcAft>
              <a:buFont typeface="Arial" panose="020B0604020202020204" pitchFamily="34" charset="0"/>
              <a:buChar char="•"/>
            </a:pPr>
            <a:r>
              <a:rPr lang="en-US" sz="3600" b="0" i="0" dirty="0">
                <a:effectLst/>
              </a:rPr>
              <a:t>Training on rice post-harvest management</a:t>
            </a:r>
          </a:p>
          <a:p>
            <a:pPr marL="400050" indent="-228600">
              <a:lnSpc>
                <a:spcPct val="90000"/>
              </a:lnSpc>
              <a:spcAft>
                <a:spcPts val="600"/>
              </a:spcAft>
              <a:buFont typeface="Arial" panose="020B0604020202020204" pitchFamily="34" charset="0"/>
              <a:buChar char="•"/>
            </a:pPr>
            <a:r>
              <a:rPr lang="en-US" sz="3600" b="0" i="0" dirty="0">
                <a:effectLst/>
              </a:rPr>
              <a:t>Supply of equipment</a:t>
            </a:r>
          </a:p>
          <a:p>
            <a:pPr marL="400050" indent="-228600">
              <a:lnSpc>
                <a:spcPct val="90000"/>
              </a:lnSpc>
              <a:spcAft>
                <a:spcPts val="600"/>
              </a:spcAft>
              <a:buFont typeface="Arial" panose="020B0604020202020204" pitchFamily="34" charset="0"/>
              <a:buChar char="•"/>
            </a:pPr>
            <a:r>
              <a:rPr lang="en-US" sz="3600" b="0" i="0" dirty="0">
                <a:effectLst/>
              </a:rPr>
              <a:t>Supply of agricultural inputs</a:t>
            </a:r>
          </a:p>
          <a:p>
            <a:pPr marL="400050" indent="-228600">
              <a:lnSpc>
                <a:spcPct val="90000"/>
              </a:lnSpc>
              <a:spcAft>
                <a:spcPts val="600"/>
              </a:spcAft>
              <a:buFont typeface="Arial" panose="020B0604020202020204" pitchFamily="34" charset="0"/>
              <a:buChar char="•"/>
            </a:pPr>
            <a:r>
              <a:rPr lang="en-US" sz="3600" b="0" i="0" dirty="0">
                <a:effectLst/>
              </a:rPr>
              <a:t>Construction of a drying area</a:t>
            </a:r>
            <a:endParaRPr lang="en-US" sz="3600" dirty="0"/>
          </a:p>
        </p:txBody>
      </p:sp>
      <p:pic>
        <p:nvPicPr>
          <p:cNvPr id="3" name="Picture 2">
            <a:extLst>
              <a:ext uri="{FF2B5EF4-FFF2-40B4-BE49-F238E27FC236}">
                <a16:creationId xmlns:a16="http://schemas.microsoft.com/office/drawing/2014/main" id="{23FC5884-1656-48F1-801D-CC6653EDFF06}"/>
              </a:ext>
            </a:extLst>
          </p:cNvPr>
          <p:cNvPicPr>
            <a:picLocks noChangeAspect="1"/>
          </p:cNvPicPr>
          <p:nvPr/>
        </p:nvPicPr>
        <p:blipFill rotWithShape="1">
          <a:blip r:embed="rId3">
            <a:extLst>
              <a:ext uri="{28A0092B-C50C-407E-A947-70E740481C1C}">
                <a14:useLocalDpi xmlns:a14="http://schemas.microsoft.com/office/drawing/2010/main" val="0"/>
              </a:ext>
            </a:extLst>
          </a:blip>
          <a:srcRect l="1830" r="22942"/>
          <a:stretch/>
        </p:blipFill>
        <p:spPr>
          <a:xfrm>
            <a:off x="6654800"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069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3047</TotalTime>
  <Words>1920</Words>
  <Application>Microsoft Office PowerPoint</Application>
  <PresentationFormat>Widescreen</PresentationFormat>
  <Paragraphs>190</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-apple-system</vt:lpstr>
      <vt:lpstr>Arial</vt:lpstr>
      <vt:lpstr>Arial Rounded MT Bold</vt:lpstr>
      <vt:lpstr>Calibri</vt:lpstr>
      <vt:lpstr>Calibri Light</vt:lpstr>
      <vt:lpstr>Roboto</vt:lpstr>
      <vt:lpstr>Wingdings</vt:lpstr>
      <vt:lpstr>Office Theme</vt:lpstr>
      <vt:lpstr>Supporting the rice value chain to increase resilience in Côte d’Ivoire</vt:lpstr>
      <vt:lpstr>Context</vt:lpstr>
      <vt:lpstr>Snapshot of Côte d’Ivoire rice value chain</vt:lpstr>
      <vt:lpstr>Côte d’Ivoire Government vision </vt:lpstr>
      <vt:lpstr>National Strategy of Rice Development</vt:lpstr>
      <vt:lpstr>China-Africa Rice Value Chain Initiative </vt:lpstr>
      <vt:lpstr>PowerPoint Presentation</vt:lpstr>
      <vt:lpstr>PowerPoint Presentation</vt:lpstr>
      <vt:lpstr>Achievements</vt:lpstr>
      <vt:lpstr>Positive effects </vt:lpstr>
      <vt:lpstr> Opportunities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rice value chain in the North of Côte d’Ivoire</dc:title>
  <dc:creator>Chunkit LI</dc:creator>
  <cp:lastModifiedBy>Severine GIROUD</cp:lastModifiedBy>
  <cp:revision>19</cp:revision>
  <cp:lastPrinted>2022-09-13T10:39:22Z</cp:lastPrinted>
  <dcterms:created xsi:type="dcterms:W3CDTF">2022-09-08T17:09:11Z</dcterms:created>
  <dcterms:modified xsi:type="dcterms:W3CDTF">2022-12-21T09:14:45Z</dcterms:modified>
</cp:coreProperties>
</file>