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16" r:id="rId2"/>
    <p:sldId id="256" r:id="rId3"/>
    <p:sldId id="423" r:id="rId4"/>
    <p:sldId id="422" r:id="rId5"/>
    <p:sldId id="427" r:id="rId6"/>
    <p:sldId id="424" r:id="rId7"/>
    <p:sldId id="426" r:id="rId8"/>
    <p:sldId id="428" r:id="rId9"/>
    <p:sldId id="425" r:id="rId10"/>
    <p:sldId id="429" r:id="rId11"/>
    <p:sldId id="431" r:id="rId12"/>
    <p:sldId id="430" r:id="rId13"/>
    <p:sldId id="432" r:id="rId14"/>
    <p:sldId id="433" r:id="rId15"/>
    <p:sldId id="434" r:id="rId16"/>
    <p:sldId id="435" r:id="rId17"/>
    <p:sldId id="420" r:id="rId18"/>
  </p:sldIdLst>
  <p:sldSz cx="12192000" cy="6858000"/>
  <p:notesSz cx="6858000" cy="9144000"/>
  <p:embeddedFontLst>
    <p:embeddedFont>
      <p:font typeface="极影毁片和圆" panose="020B0604020202020204" charset="-122"/>
      <p:regular r:id="rId20"/>
    </p:embeddedFont>
    <p:embeddedFont>
      <p:font typeface="极影毁片辉宋 Bold" panose="020B0604020202020204" charset="-122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Regular" panose="020B0606030504020204" pitchFamily="34" charset="0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>
          <p15:clr>
            <a:srgbClr val="A4A3A4"/>
          </p15:clr>
        </p15:guide>
        <p15:guide id="2" pos="415">
          <p15:clr>
            <a:srgbClr val="A4A3A4"/>
          </p15:clr>
        </p15:guide>
        <p15:guide id="3" pos="4929">
          <p15:clr>
            <a:srgbClr val="A4A3A4"/>
          </p15:clr>
        </p15:guide>
        <p15:guide id="4" pos="3842">
          <p15:clr>
            <a:srgbClr val="A4A3A4"/>
          </p15:clr>
        </p15:guide>
        <p15:guide id="5" orient="horz" pos="2487">
          <p15:clr>
            <a:srgbClr val="A4A3A4"/>
          </p15:clr>
        </p15:guide>
        <p15:guide id="6" pos="298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C"/>
    <a:srgbClr val="FFFFFF"/>
    <a:srgbClr val="F47847"/>
    <a:srgbClr val="00B485"/>
    <a:srgbClr val="2C7847"/>
    <a:srgbClr val="982B56"/>
    <a:srgbClr val="1A4262"/>
    <a:srgbClr val="B79F8D"/>
    <a:srgbClr val="008868"/>
    <a:srgbClr val="36B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387" autoAdjust="0"/>
  </p:normalViewPr>
  <p:slideViewPr>
    <p:cSldViewPr snapToGrid="0" showGuides="1">
      <p:cViewPr varScale="1">
        <p:scale>
          <a:sx n="67" d="100"/>
          <a:sy n="67" d="100"/>
        </p:scale>
        <p:origin x="604" y="32"/>
      </p:cViewPr>
      <p:guideLst>
        <p:guide orient="horz" pos="1692"/>
        <p:guide pos="415"/>
        <p:guide pos="4929"/>
        <p:guide pos="3842"/>
        <p:guide orient="horz" pos="2487"/>
        <p:guide pos="2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 SHA" userId="7fa66d72-39b6-4753-9cd1-bbd80c98edd0" providerId="ADAL" clId="{C660EE6C-AFCD-4B2C-B712-768BACE9FB0A}"/>
    <pc:docChg chg="custSel modSld">
      <pc:chgData name="Sha SHA" userId="7fa66d72-39b6-4753-9cd1-bbd80c98edd0" providerId="ADAL" clId="{C660EE6C-AFCD-4B2C-B712-768BACE9FB0A}" dt="2022-12-15T09:58:37.353" v="20" actId="478"/>
      <pc:docMkLst>
        <pc:docMk/>
      </pc:docMkLst>
      <pc:sldChg chg="delSp mod">
        <pc:chgData name="Sha SHA" userId="7fa66d72-39b6-4753-9cd1-bbd80c98edd0" providerId="ADAL" clId="{C660EE6C-AFCD-4B2C-B712-768BACE9FB0A}" dt="2022-12-15T09:58:27.903" v="17" actId="478"/>
        <pc:sldMkLst>
          <pc:docMk/>
          <pc:sldMk cId="0" sldId="256"/>
        </pc:sldMkLst>
        <pc:spChg chg="del">
          <ac:chgData name="Sha SHA" userId="7fa66d72-39b6-4753-9cd1-bbd80c98edd0" providerId="ADAL" clId="{C660EE6C-AFCD-4B2C-B712-768BACE9FB0A}" dt="2022-12-15T09:58:27.903" v="17" actId="478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Sha SHA" userId="7fa66d72-39b6-4753-9cd1-bbd80c98edd0" providerId="ADAL" clId="{C660EE6C-AFCD-4B2C-B712-768BACE9FB0A}" dt="2022-12-15T09:58:23.709" v="16" actId="20577"/>
        <pc:sldMkLst>
          <pc:docMk/>
          <pc:sldMk cId="0" sldId="416"/>
        </pc:sldMkLst>
        <pc:spChg chg="mod">
          <ac:chgData name="Sha SHA" userId="7fa66d72-39b6-4753-9cd1-bbd80c98edd0" providerId="ADAL" clId="{C660EE6C-AFCD-4B2C-B712-768BACE9FB0A}" dt="2022-12-15T09:58:23.709" v="16" actId="20577"/>
          <ac:spMkLst>
            <pc:docMk/>
            <pc:sldMk cId="0" sldId="416"/>
            <ac:spMk id="6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58:33.249" v="19" actId="478"/>
        <pc:sldMkLst>
          <pc:docMk/>
          <pc:sldMk cId="0" sldId="422"/>
        </pc:sldMkLst>
        <pc:spChg chg="del">
          <ac:chgData name="Sha SHA" userId="7fa66d72-39b6-4753-9cd1-bbd80c98edd0" providerId="ADAL" clId="{C660EE6C-AFCD-4B2C-B712-768BACE9FB0A}" dt="2022-12-15T09:58:33.249" v="19" actId="478"/>
          <ac:spMkLst>
            <pc:docMk/>
            <pc:sldMk cId="0" sldId="422"/>
            <ac:spMk id="22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58:30.427" v="18" actId="478"/>
        <pc:sldMkLst>
          <pc:docMk/>
          <pc:sldMk cId="0" sldId="423"/>
        </pc:sldMkLst>
        <pc:spChg chg="del">
          <ac:chgData name="Sha SHA" userId="7fa66d72-39b6-4753-9cd1-bbd80c98edd0" providerId="ADAL" clId="{C660EE6C-AFCD-4B2C-B712-768BACE9FB0A}" dt="2022-12-15T09:58:30.427" v="18" actId="478"/>
          <ac:spMkLst>
            <pc:docMk/>
            <pc:sldMk cId="0" sldId="423"/>
            <ac:spMk id="6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58:37.353" v="20" actId="478"/>
        <pc:sldMkLst>
          <pc:docMk/>
          <pc:sldMk cId="0" sldId="424"/>
        </pc:sldMkLst>
        <pc:spChg chg="del">
          <ac:chgData name="Sha SHA" userId="7fa66d72-39b6-4753-9cd1-bbd80c98edd0" providerId="ADAL" clId="{C660EE6C-AFCD-4B2C-B712-768BACE9FB0A}" dt="2022-12-15T09:58:37.353" v="20" actId="478"/>
          <ac:spMkLst>
            <pc:docMk/>
            <pc:sldMk cId="0" sldId="424"/>
            <ac:spMk id="16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38.860" v="2" actId="478"/>
        <pc:sldMkLst>
          <pc:docMk/>
          <pc:sldMk cId="0" sldId="425"/>
        </pc:sldMkLst>
        <pc:spChg chg="del">
          <ac:chgData name="Sha SHA" userId="7fa66d72-39b6-4753-9cd1-bbd80c98edd0" providerId="ADAL" clId="{C660EE6C-AFCD-4B2C-B712-768BACE9FB0A}" dt="2022-12-15T09:30:38.860" v="2" actId="478"/>
          <ac:spMkLst>
            <pc:docMk/>
            <pc:sldMk cId="0" sldId="425"/>
            <ac:spMk id="14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34.152" v="0" actId="478"/>
        <pc:sldMkLst>
          <pc:docMk/>
          <pc:sldMk cId="0" sldId="426"/>
        </pc:sldMkLst>
        <pc:spChg chg="del">
          <ac:chgData name="Sha SHA" userId="7fa66d72-39b6-4753-9cd1-bbd80c98edd0" providerId="ADAL" clId="{C660EE6C-AFCD-4B2C-B712-768BACE9FB0A}" dt="2022-12-15T09:30:34.152" v="0" actId="478"/>
          <ac:spMkLst>
            <pc:docMk/>
            <pc:sldMk cId="0" sldId="426"/>
            <ac:spMk id="4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36.665" v="1" actId="478"/>
        <pc:sldMkLst>
          <pc:docMk/>
          <pc:sldMk cId="0" sldId="428"/>
        </pc:sldMkLst>
        <pc:spChg chg="del">
          <ac:chgData name="Sha SHA" userId="7fa66d72-39b6-4753-9cd1-bbd80c98edd0" providerId="ADAL" clId="{C660EE6C-AFCD-4B2C-B712-768BACE9FB0A}" dt="2022-12-15T09:30:36.665" v="1" actId="478"/>
          <ac:spMkLst>
            <pc:docMk/>
            <pc:sldMk cId="0" sldId="428"/>
            <ac:spMk id="15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42.035" v="3" actId="478"/>
        <pc:sldMkLst>
          <pc:docMk/>
          <pc:sldMk cId="0" sldId="429"/>
        </pc:sldMkLst>
        <pc:spChg chg="del">
          <ac:chgData name="Sha SHA" userId="7fa66d72-39b6-4753-9cd1-bbd80c98edd0" providerId="ADAL" clId="{C660EE6C-AFCD-4B2C-B712-768BACE9FB0A}" dt="2022-12-15T09:30:42.035" v="3" actId="478"/>
          <ac:spMkLst>
            <pc:docMk/>
            <pc:sldMk cId="0" sldId="429"/>
            <ac:spMk id="15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48.267" v="5" actId="478"/>
        <pc:sldMkLst>
          <pc:docMk/>
          <pc:sldMk cId="0" sldId="430"/>
        </pc:sldMkLst>
        <pc:spChg chg="del">
          <ac:chgData name="Sha SHA" userId="7fa66d72-39b6-4753-9cd1-bbd80c98edd0" providerId="ADAL" clId="{C660EE6C-AFCD-4B2C-B712-768BACE9FB0A}" dt="2022-12-15T09:30:48.267" v="5" actId="478"/>
          <ac:spMkLst>
            <pc:docMk/>
            <pc:sldMk cId="0" sldId="430"/>
            <ac:spMk id="16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0:44.685" v="4" actId="478"/>
        <pc:sldMkLst>
          <pc:docMk/>
          <pc:sldMk cId="0" sldId="431"/>
        </pc:sldMkLst>
        <pc:spChg chg="del">
          <ac:chgData name="Sha SHA" userId="7fa66d72-39b6-4753-9cd1-bbd80c98edd0" providerId="ADAL" clId="{C660EE6C-AFCD-4B2C-B712-768BACE9FB0A}" dt="2022-12-15T09:30:44.685" v="4" actId="478"/>
          <ac:spMkLst>
            <pc:docMk/>
            <pc:sldMk cId="0" sldId="431"/>
            <ac:spMk id="4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1:12.222" v="10" actId="478"/>
        <pc:sldMkLst>
          <pc:docMk/>
          <pc:sldMk cId="0" sldId="432"/>
        </pc:sldMkLst>
        <pc:spChg chg="del">
          <ac:chgData name="Sha SHA" userId="7fa66d72-39b6-4753-9cd1-bbd80c98edd0" providerId="ADAL" clId="{C660EE6C-AFCD-4B2C-B712-768BACE9FB0A}" dt="2022-12-15T09:30:50.860" v="6" actId="478"/>
          <ac:spMkLst>
            <pc:docMk/>
            <pc:sldMk cId="0" sldId="432"/>
            <ac:spMk id="18" creationId="{00000000-0000-0000-0000-000000000000}"/>
          </ac:spMkLst>
        </pc:spChg>
        <pc:picChg chg="del">
          <ac:chgData name="Sha SHA" userId="7fa66d72-39b6-4753-9cd1-bbd80c98edd0" providerId="ADAL" clId="{C660EE6C-AFCD-4B2C-B712-768BACE9FB0A}" dt="2022-12-15T09:31:12.222" v="10" actId="478"/>
          <ac:picMkLst>
            <pc:docMk/>
            <pc:sldMk cId="0" sldId="432"/>
            <ac:picMk id="2" creationId="{00000000-0000-0000-0000-000000000000}"/>
          </ac:picMkLst>
        </pc:picChg>
      </pc:sldChg>
      <pc:sldChg chg="delSp mod">
        <pc:chgData name="Sha SHA" userId="7fa66d72-39b6-4753-9cd1-bbd80c98edd0" providerId="ADAL" clId="{C660EE6C-AFCD-4B2C-B712-768BACE9FB0A}" dt="2022-12-15T09:31:00.344" v="7" actId="478"/>
        <pc:sldMkLst>
          <pc:docMk/>
          <pc:sldMk cId="0" sldId="433"/>
        </pc:sldMkLst>
        <pc:spChg chg="del">
          <ac:chgData name="Sha SHA" userId="7fa66d72-39b6-4753-9cd1-bbd80c98edd0" providerId="ADAL" clId="{C660EE6C-AFCD-4B2C-B712-768BACE9FB0A}" dt="2022-12-15T09:31:00.344" v="7" actId="478"/>
          <ac:spMkLst>
            <pc:docMk/>
            <pc:sldMk cId="0" sldId="433"/>
            <ac:spMk id="19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1:03.155" v="8" actId="478"/>
        <pc:sldMkLst>
          <pc:docMk/>
          <pc:sldMk cId="0" sldId="434"/>
        </pc:sldMkLst>
        <pc:spChg chg="del">
          <ac:chgData name="Sha SHA" userId="7fa66d72-39b6-4753-9cd1-bbd80c98edd0" providerId="ADAL" clId="{C660EE6C-AFCD-4B2C-B712-768BACE9FB0A}" dt="2022-12-15T09:31:03.155" v="8" actId="478"/>
          <ac:spMkLst>
            <pc:docMk/>
            <pc:sldMk cId="0" sldId="434"/>
            <ac:spMk id="14" creationId="{00000000-0000-0000-0000-000000000000}"/>
          </ac:spMkLst>
        </pc:spChg>
      </pc:sldChg>
      <pc:sldChg chg="delSp mod">
        <pc:chgData name="Sha SHA" userId="7fa66d72-39b6-4753-9cd1-bbd80c98edd0" providerId="ADAL" clId="{C660EE6C-AFCD-4B2C-B712-768BACE9FB0A}" dt="2022-12-15T09:31:05.801" v="9" actId="478"/>
        <pc:sldMkLst>
          <pc:docMk/>
          <pc:sldMk cId="0" sldId="435"/>
        </pc:sldMkLst>
        <pc:spChg chg="del">
          <ac:chgData name="Sha SHA" userId="7fa66d72-39b6-4753-9cd1-bbd80c98edd0" providerId="ADAL" clId="{C660EE6C-AFCD-4B2C-B712-768BACE9FB0A}" dt="2022-12-15T09:31:05.801" v="9" actId="478"/>
          <ac:spMkLst>
            <pc:docMk/>
            <pc:sldMk cId="0" sldId="435"/>
            <ac:spMk id="1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011816-2392-41D3-9FF7-35EBF0103DFB}" type="doc">
      <dgm:prSet loTypeId="urn:microsoft.com/office/officeart/2005/8/layout/process5#1" loCatId="process" qsTypeId="urn:microsoft.com/office/officeart/2005/8/quickstyle/simple2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7AD67C4E-D4B6-4943-9D73-E8C60571E3C8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土地基因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Land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2E8792E8-25DE-46C3-8F3F-5C9BCE621A55}" type="parTrans" cxnId="{222B7B75-5E12-48CD-9C9C-E177111A3BE6}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637FD4C2-6394-4F8E-998C-AB82BACA51AD}" type="sibTrans" cxnId="{222B7B75-5E12-48CD-9C9C-E177111A3BE6}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7D1C4187-59F5-4272-B37B-49611B31FA6B}">
      <dgm:prSet phldrT="[文本]" custT="1"/>
      <dgm:spPr/>
      <dgm:t>
        <a:bodyPr/>
        <a:lstStyle/>
        <a:p>
          <a:r>
            <a:rPr lang="zh-CN" altLang="en-US" sz="20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种子基因</a:t>
          </a:r>
          <a:endParaRPr lang="en-US" altLang="zh-CN" sz="20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Seed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228D633A-20F3-4A2F-8234-436E9217E25F}" type="parTrans" cxnId="{531AC910-573F-4EC7-9F52-F4E1848E0172}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064B7D22-695D-40B9-A5B6-7737BA83A0EC}" type="sibTrans" cxnId="{531AC910-573F-4EC7-9F52-F4E1848E0172}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EEDE53B6-689C-451C-979E-D52A90BC2A1A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农艺基因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Agronomic gene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D1CDA17A-BFBD-43BA-8A00-DAAE37AB8E6E}" type="parTrans" cxnId="{5EC40DA0-9E45-44D8-BFE4-724C5970CFDB}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A29D3E45-46A0-4644-B685-CEEE8BF7829C}" type="sibTrans" cxnId="{5EC40DA0-9E45-44D8-BFE4-724C5970CFDB}">
      <dgm:prSet custT="1"/>
      <dgm:spPr/>
      <dgm:t>
        <a:bodyPr/>
        <a:lstStyle/>
        <a:p>
          <a:endParaRPr lang="zh-CN" altLang="en-US" sz="14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5712C85C-D175-4A47-B8F9-6E067377F6BF}">
      <dgm:prSet phldrT="[文本]" custT="1"/>
      <dgm:spPr/>
      <dgm:t>
        <a:bodyPr/>
        <a:lstStyle/>
        <a:p>
          <a:r>
            <a:rPr lang="zh-CN" altLang="en-US" sz="20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严选标准</a:t>
          </a:r>
          <a:endParaRPr lang="en-US" altLang="zh-CN" sz="20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r>
            <a:rPr lang="en-US" altLang="zh-CN" sz="16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Strict selection criteria</a:t>
          </a:r>
          <a:endParaRPr lang="zh-CN" altLang="en-US" sz="16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3DC4EA6B-8368-4BBE-A26B-A2F91B859D43}" type="parTrans" cxnId="{2EC44424-4910-491C-9800-4395FD278607}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97DD9C83-D820-4FAB-9CBE-89E2AC2DEB00}" type="sibTrans" cxnId="{2EC44424-4910-491C-9800-4395FD278607}">
      <dgm:prSet/>
      <dgm:spPr/>
      <dgm:t>
        <a:bodyPr/>
        <a:lstStyle/>
        <a:p>
          <a:endParaRPr lang="zh-CN" altLang="en-US" sz="20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gm:t>
    </dgm:pt>
    <dgm:pt modelId="{F90A926D-F6AA-41B6-A1E7-DD97E6A4EBE0}" type="pres">
      <dgm:prSet presAssocID="{D2011816-2392-41D3-9FF7-35EBF0103DFB}" presName="diagram" presStyleCnt="0">
        <dgm:presLayoutVars>
          <dgm:dir/>
          <dgm:resizeHandles val="exact"/>
        </dgm:presLayoutVars>
      </dgm:prSet>
      <dgm:spPr/>
    </dgm:pt>
    <dgm:pt modelId="{9403DCE4-F830-4ADC-8A84-899C91270B6D}" type="pres">
      <dgm:prSet presAssocID="{7AD67C4E-D4B6-4943-9D73-E8C60571E3C8}" presName="node" presStyleLbl="node1" presStyleIdx="0" presStyleCnt="4">
        <dgm:presLayoutVars>
          <dgm:bulletEnabled val="1"/>
        </dgm:presLayoutVars>
      </dgm:prSet>
      <dgm:spPr/>
    </dgm:pt>
    <dgm:pt modelId="{9DE3CE0B-216E-480A-A8A9-2E40246561DB}" type="pres">
      <dgm:prSet presAssocID="{637FD4C2-6394-4F8E-998C-AB82BACA51AD}" presName="sibTrans" presStyleLbl="sibTrans2D1" presStyleIdx="0" presStyleCnt="3"/>
      <dgm:spPr/>
    </dgm:pt>
    <dgm:pt modelId="{D80AF286-BB13-4150-8E7D-81BF8B9F8C60}" type="pres">
      <dgm:prSet presAssocID="{637FD4C2-6394-4F8E-998C-AB82BACA51AD}" presName="connectorText" presStyleLbl="sibTrans2D1" presStyleIdx="0" presStyleCnt="3"/>
      <dgm:spPr/>
    </dgm:pt>
    <dgm:pt modelId="{55F681B8-7E67-4EE0-BAA2-C15C519842AA}" type="pres">
      <dgm:prSet presAssocID="{7D1C4187-59F5-4272-B37B-49611B31FA6B}" presName="node" presStyleLbl="node1" presStyleIdx="1" presStyleCnt="4">
        <dgm:presLayoutVars>
          <dgm:bulletEnabled val="1"/>
        </dgm:presLayoutVars>
      </dgm:prSet>
      <dgm:spPr/>
    </dgm:pt>
    <dgm:pt modelId="{89E03F3D-8305-4153-85AE-BCB7FF333D7A}" type="pres">
      <dgm:prSet presAssocID="{064B7D22-695D-40B9-A5B6-7737BA83A0EC}" presName="sibTrans" presStyleLbl="sibTrans2D1" presStyleIdx="1" presStyleCnt="3"/>
      <dgm:spPr/>
    </dgm:pt>
    <dgm:pt modelId="{0D9CCB8F-C8D2-45DF-9CDF-DB17D51585D1}" type="pres">
      <dgm:prSet presAssocID="{064B7D22-695D-40B9-A5B6-7737BA83A0EC}" presName="connectorText" presStyleLbl="sibTrans2D1" presStyleIdx="1" presStyleCnt="3"/>
      <dgm:spPr/>
    </dgm:pt>
    <dgm:pt modelId="{59502856-A8DE-4E98-8980-C972DF407519}" type="pres">
      <dgm:prSet presAssocID="{EEDE53B6-689C-451C-979E-D52A90BC2A1A}" presName="node" presStyleLbl="node1" presStyleIdx="2" presStyleCnt="4">
        <dgm:presLayoutVars>
          <dgm:bulletEnabled val="1"/>
        </dgm:presLayoutVars>
      </dgm:prSet>
      <dgm:spPr/>
    </dgm:pt>
    <dgm:pt modelId="{CFF55FD1-89AF-4C2E-A91E-990F4E00B3B8}" type="pres">
      <dgm:prSet presAssocID="{A29D3E45-46A0-4644-B685-CEEE8BF7829C}" presName="sibTrans" presStyleLbl="sibTrans2D1" presStyleIdx="2" presStyleCnt="3"/>
      <dgm:spPr/>
    </dgm:pt>
    <dgm:pt modelId="{CD4F4883-5653-496E-BD51-BE22B2338394}" type="pres">
      <dgm:prSet presAssocID="{A29D3E45-46A0-4644-B685-CEEE8BF7829C}" presName="connectorText" presStyleLbl="sibTrans2D1" presStyleIdx="2" presStyleCnt="3"/>
      <dgm:spPr/>
    </dgm:pt>
    <dgm:pt modelId="{731A9232-84F6-4746-B847-3CC003853F7A}" type="pres">
      <dgm:prSet presAssocID="{5712C85C-D175-4A47-B8F9-6E067377F6BF}" presName="node" presStyleLbl="node1" presStyleIdx="3" presStyleCnt="4">
        <dgm:presLayoutVars>
          <dgm:bulletEnabled val="1"/>
        </dgm:presLayoutVars>
      </dgm:prSet>
      <dgm:spPr/>
    </dgm:pt>
  </dgm:ptLst>
  <dgm:cxnLst>
    <dgm:cxn modelId="{531AC910-573F-4EC7-9F52-F4E1848E0172}" srcId="{D2011816-2392-41D3-9FF7-35EBF0103DFB}" destId="{7D1C4187-59F5-4272-B37B-49611B31FA6B}" srcOrd="1" destOrd="0" parTransId="{228D633A-20F3-4A2F-8234-436E9217E25F}" sibTransId="{064B7D22-695D-40B9-A5B6-7737BA83A0EC}"/>
    <dgm:cxn modelId="{0C1DF318-5C00-4653-9C50-66C0E24A32C6}" type="presOf" srcId="{7AD67C4E-D4B6-4943-9D73-E8C60571E3C8}" destId="{9403DCE4-F830-4ADC-8A84-899C91270B6D}" srcOrd="0" destOrd="0" presId="urn:microsoft.com/office/officeart/2005/8/layout/process5#1"/>
    <dgm:cxn modelId="{2EC44424-4910-491C-9800-4395FD278607}" srcId="{D2011816-2392-41D3-9FF7-35EBF0103DFB}" destId="{5712C85C-D175-4A47-B8F9-6E067377F6BF}" srcOrd="3" destOrd="0" parTransId="{3DC4EA6B-8368-4BBE-A26B-A2F91B859D43}" sibTransId="{97DD9C83-D820-4FAB-9CBE-89E2AC2DEB00}"/>
    <dgm:cxn modelId="{9D4BBD28-0089-485A-AF72-A6E7E5DFFD98}" type="presOf" srcId="{637FD4C2-6394-4F8E-998C-AB82BACA51AD}" destId="{D80AF286-BB13-4150-8E7D-81BF8B9F8C60}" srcOrd="1" destOrd="0" presId="urn:microsoft.com/office/officeart/2005/8/layout/process5#1"/>
    <dgm:cxn modelId="{AA248A2A-26F8-403D-8E24-9CB6C7D62E7B}" type="presOf" srcId="{D2011816-2392-41D3-9FF7-35EBF0103DFB}" destId="{F90A926D-F6AA-41B6-A1E7-DD97E6A4EBE0}" srcOrd="0" destOrd="0" presId="urn:microsoft.com/office/officeart/2005/8/layout/process5#1"/>
    <dgm:cxn modelId="{5436AC2E-0CF1-42E3-82F8-1AECA29C27C9}" type="presOf" srcId="{5712C85C-D175-4A47-B8F9-6E067377F6BF}" destId="{731A9232-84F6-4746-B847-3CC003853F7A}" srcOrd="0" destOrd="0" presId="urn:microsoft.com/office/officeart/2005/8/layout/process5#1"/>
    <dgm:cxn modelId="{5456CF31-340C-40A4-B787-090BA1E0B5C9}" type="presOf" srcId="{7D1C4187-59F5-4272-B37B-49611B31FA6B}" destId="{55F681B8-7E67-4EE0-BAA2-C15C519842AA}" srcOrd="0" destOrd="0" presId="urn:microsoft.com/office/officeart/2005/8/layout/process5#1"/>
    <dgm:cxn modelId="{8408225D-17A7-4C6D-B880-CA87EF3CF1D0}" type="presOf" srcId="{064B7D22-695D-40B9-A5B6-7737BA83A0EC}" destId="{0D9CCB8F-C8D2-45DF-9CDF-DB17D51585D1}" srcOrd="1" destOrd="0" presId="urn:microsoft.com/office/officeart/2005/8/layout/process5#1"/>
    <dgm:cxn modelId="{B5078268-A161-42E2-8C4F-3336C44AD38C}" type="presOf" srcId="{064B7D22-695D-40B9-A5B6-7737BA83A0EC}" destId="{89E03F3D-8305-4153-85AE-BCB7FF333D7A}" srcOrd="0" destOrd="0" presId="urn:microsoft.com/office/officeart/2005/8/layout/process5#1"/>
    <dgm:cxn modelId="{222B7B75-5E12-48CD-9C9C-E177111A3BE6}" srcId="{D2011816-2392-41D3-9FF7-35EBF0103DFB}" destId="{7AD67C4E-D4B6-4943-9D73-E8C60571E3C8}" srcOrd="0" destOrd="0" parTransId="{2E8792E8-25DE-46C3-8F3F-5C9BCE621A55}" sibTransId="{637FD4C2-6394-4F8E-998C-AB82BACA51AD}"/>
    <dgm:cxn modelId="{0C88E07A-A7E7-4698-A179-F3949DD7AFBE}" type="presOf" srcId="{A29D3E45-46A0-4644-B685-CEEE8BF7829C}" destId="{CFF55FD1-89AF-4C2E-A91E-990F4E00B3B8}" srcOrd="0" destOrd="0" presId="urn:microsoft.com/office/officeart/2005/8/layout/process5#1"/>
    <dgm:cxn modelId="{5EC40DA0-9E45-44D8-BFE4-724C5970CFDB}" srcId="{D2011816-2392-41D3-9FF7-35EBF0103DFB}" destId="{EEDE53B6-689C-451C-979E-D52A90BC2A1A}" srcOrd="2" destOrd="0" parTransId="{D1CDA17A-BFBD-43BA-8A00-DAAE37AB8E6E}" sibTransId="{A29D3E45-46A0-4644-B685-CEEE8BF7829C}"/>
    <dgm:cxn modelId="{F4A7A9A1-5196-4769-BE7E-3D83E9B1EB00}" type="presOf" srcId="{637FD4C2-6394-4F8E-998C-AB82BACA51AD}" destId="{9DE3CE0B-216E-480A-A8A9-2E40246561DB}" srcOrd="0" destOrd="0" presId="urn:microsoft.com/office/officeart/2005/8/layout/process5#1"/>
    <dgm:cxn modelId="{78B809ED-9906-42C6-9833-0F3D76B16B8F}" type="presOf" srcId="{A29D3E45-46A0-4644-B685-CEEE8BF7829C}" destId="{CD4F4883-5653-496E-BD51-BE22B2338394}" srcOrd="1" destOrd="0" presId="urn:microsoft.com/office/officeart/2005/8/layout/process5#1"/>
    <dgm:cxn modelId="{CA257BF4-1B01-4FC2-A974-9E620C1B8178}" type="presOf" srcId="{EEDE53B6-689C-451C-979E-D52A90BC2A1A}" destId="{59502856-A8DE-4E98-8980-C972DF407519}" srcOrd="0" destOrd="0" presId="urn:microsoft.com/office/officeart/2005/8/layout/process5#1"/>
    <dgm:cxn modelId="{DE3006C4-4C94-46AA-BCC6-A04C0D4FC999}" type="presParOf" srcId="{F90A926D-F6AA-41B6-A1E7-DD97E6A4EBE0}" destId="{9403DCE4-F830-4ADC-8A84-899C91270B6D}" srcOrd="0" destOrd="0" presId="urn:microsoft.com/office/officeart/2005/8/layout/process5#1"/>
    <dgm:cxn modelId="{123B8282-837A-4CB8-A5F6-010413517684}" type="presParOf" srcId="{F90A926D-F6AA-41B6-A1E7-DD97E6A4EBE0}" destId="{9DE3CE0B-216E-480A-A8A9-2E40246561DB}" srcOrd="1" destOrd="0" presId="urn:microsoft.com/office/officeart/2005/8/layout/process5#1"/>
    <dgm:cxn modelId="{3213F4CC-E0EF-4A1D-AD57-C32D7541561F}" type="presParOf" srcId="{9DE3CE0B-216E-480A-A8A9-2E40246561DB}" destId="{D80AF286-BB13-4150-8E7D-81BF8B9F8C60}" srcOrd="0" destOrd="0" presId="urn:microsoft.com/office/officeart/2005/8/layout/process5#1"/>
    <dgm:cxn modelId="{3341869A-6A7D-44BE-9C38-9D0FC1BA31A2}" type="presParOf" srcId="{F90A926D-F6AA-41B6-A1E7-DD97E6A4EBE0}" destId="{55F681B8-7E67-4EE0-BAA2-C15C519842AA}" srcOrd="2" destOrd="0" presId="urn:microsoft.com/office/officeart/2005/8/layout/process5#1"/>
    <dgm:cxn modelId="{229D09EF-943B-47BF-BA90-5F2060F58AF9}" type="presParOf" srcId="{F90A926D-F6AA-41B6-A1E7-DD97E6A4EBE0}" destId="{89E03F3D-8305-4153-85AE-BCB7FF333D7A}" srcOrd="3" destOrd="0" presId="urn:microsoft.com/office/officeart/2005/8/layout/process5#1"/>
    <dgm:cxn modelId="{BC6813BE-FECC-4771-9595-80402C56E756}" type="presParOf" srcId="{89E03F3D-8305-4153-85AE-BCB7FF333D7A}" destId="{0D9CCB8F-C8D2-45DF-9CDF-DB17D51585D1}" srcOrd="0" destOrd="0" presId="urn:microsoft.com/office/officeart/2005/8/layout/process5#1"/>
    <dgm:cxn modelId="{82C7B3AB-D711-4A76-A873-1CF006CBBC95}" type="presParOf" srcId="{F90A926D-F6AA-41B6-A1E7-DD97E6A4EBE0}" destId="{59502856-A8DE-4E98-8980-C972DF407519}" srcOrd="4" destOrd="0" presId="urn:microsoft.com/office/officeart/2005/8/layout/process5#1"/>
    <dgm:cxn modelId="{00DFDEC8-7924-474F-AA92-BC93F360AE67}" type="presParOf" srcId="{F90A926D-F6AA-41B6-A1E7-DD97E6A4EBE0}" destId="{CFF55FD1-89AF-4C2E-A91E-990F4E00B3B8}" srcOrd="5" destOrd="0" presId="urn:microsoft.com/office/officeart/2005/8/layout/process5#1"/>
    <dgm:cxn modelId="{E0C8E15B-E3E5-4001-80AA-44F5CC0BA669}" type="presParOf" srcId="{CFF55FD1-89AF-4C2E-A91E-990F4E00B3B8}" destId="{CD4F4883-5653-496E-BD51-BE22B2338394}" srcOrd="0" destOrd="0" presId="urn:microsoft.com/office/officeart/2005/8/layout/process5#1"/>
    <dgm:cxn modelId="{EF137F42-4A5B-4E59-A677-021E1EFBAE00}" type="presParOf" srcId="{F90A926D-F6AA-41B6-A1E7-DD97E6A4EBE0}" destId="{731A9232-84F6-4746-B847-3CC003853F7A}" srcOrd="6" destOrd="0" presId="urn:microsoft.com/office/officeart/2005/8/layout/process5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3DCE4-F830-4ADC-8A84-899C91270B6D}">
      <dsp:nvSpPr>
        <dsp:cNvPr id="0" name=""/>
        <dsp:cNvSpPr/>
      </dsp:nvSpPr>
      <dsp:spPr>
        <a:xfrm>
          <a:off x="357003" y="1005"/>
          <a:ext cx="1829890" cy="1097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土地基因</a:t>
          </a:r>
          <a:endParaRPr lang="en-US" altLang="zh-CN" sz="2000" kern="12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Land gene</a:t>
          </a:r>
          <a:endParaRPr lang="zh-CN" altLang="en-US" sz="1600" kern="12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389160" y="33162"/>
        <a:ext cx="1765576" cy="1033620"/>
      </dsp:txXfrm>
    </dsp:sp>
    <dsp:sp modelId="{9DE3CE0B-216E-480A-A8A9-2E40246561DB}">
      <dsp:nvSpPr>
        <dsp:cNvPr id="0" name=""/>
        <dsp:cNvSpPr/>
      </dsp:nvSpPr>
      <dsp:spPr>
        <a:xfrm>
          <a:off x="2347923" y="323066"/>
          <a:ext cx="387936" cy="453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347923" y="413828"/>
        <a:ext cx="271555" cy="272288"/>
      </dsp:txXfrm>
    </dsp:sp>
    <dsp:sp modelId="{55F681B8-7E67-4EE0-BAA2-C15C519842AA}">
      <dsp:nvSpPr>
        <dsp:cNvPr id="0" name=""/>
        <dsp:cNvSpPr/>
      </dsp:nvSpPr>
      <dsp:spPr>
        <a:xfrm>
          <a:off x="2918849" y="1005"/>
          <a:ext cx="1829890" cy="1097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种子基因</a:t>
          </a:r>
          <a:endParaRPr lang="en-US" altLang="zh-CN" sz="2000" kern="12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Seed gene</a:t>
          </a:r>
          <a:endParaRPr lang="zh-CN" altLang="en-US" sz="1600" kern="12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951006" y="33162"/>
        <a:ext cx="1765576" cy="1033620"/>
      </dsp:txXfrm>
    </dsp:sp>
    <dsp:sp modelId="{89E03F3D-8305-4153-85AE-BCB7FF333D7A}">
      <dsp:nvSpPr>
        <dsp:cNvPr id="0" name=""/>
        <dsp:cNvSpPr/>
      </dsp:nvSpPr>
      <dsp:spPr>
        <a:xfrm rot="5400000">
          <a:off x="3639826" y="1227032"/>
          <a:ext cx="387936" cy="453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 rot="-5400000">
        <a:off x="3697651" y="1259970"/>
        <a:ext cx="272288" cy="271555"/>
      </dsp:txXfrm>
    </dsp:sp>
    <dsp:sp modelId="{59502856-A8DE-4E98-8980-C972DF407519}">
      <dsp:nvSpPr>
        <dsp:cNvPr id="0" name=""/>
        <dsp:cNvSpPr/>
      </dsp:nvSpPr>
      <dsp:spPr>
        <a:xfrm>
          <a:off x="2918849" y="1830896"/>
          <a:ext cx="1829890" cy="1097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农艺基因</a:t>
          </a:r>
          <a:endParaRPr lang="en-US" altLang="zh-CN" sz="2000" kern="12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Agronomic gene</a:t>
          </a:r>
          <a:endParaRPr lang="zh-CN" altLang="en-US" sz="1600" kern="12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2951006" y="1863053"/>
        <a:ext cx="1765576" cy="1033620"/>
      </dsp:txXfrm>
    </dsp:sp>
    <dsp:sp modelId="{CFF55FD1-89AF-4C2E-A91E-990F4E00B3B8}">
      <dsp:nvSpPr>
        <dsp:cNvPr id="0" name=""/>
        <dsp:cNvSpPr/>
      </dsp:nvSpPr>
      <dsp:spPr>
        <a:xfrm rot="10800000">
          <a:off x="2369882" y="2152956"/>
          <a:ext cx="387936" cy="453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>
            <a:solidFill>
              <a:schemeClr val="accent2"/>
            </a:solidFill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 rot="10800000">
        <a:off x="2486263" y="2243718"/>
        <a:ext cx="271555" cy="272288"/>
      </dsp:txXfrm>
    </dsp:sp>
    <dsp:sp modelId="{731A9232-84F6-4746-B847-3CC003853F7A}">
      <dsp:nvSpPr>
        <dsp:cNvPr id="0" name=""/>
        <dsp:cNvSpPr/>
      </dsp:nvSpPr>
      <dsp:spPr>
        <a:xfrm>
          <a:off x="357003" y="1830896"/>
          <a:ext cx="1829890" cy="10979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严选标准</a:t>
          </a:r>
          <a:endParaRPr lang="en-US" altLang="zh-CN" sz="2000" kern="120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>
              <a:latin typeface="极影毁片辉宋 Bold" panose="02020700000000000000" pitchFamily="18" charset="-122"/>
              <a:ea typeface="极影毁片辉宋 Bold" panose="02020700000000000000" pitchFamily="18" charset="-122"/>
            </a:rPr>
            <a:t>Strict selection criteria</a:t>
          </a:r>
          <a:endParaRPr lang="zh-CN" altLang="en-US" sz="1600" kern="1200" dirty="0">
            <a:latin typeface="极影毁片辉宋 Bold" panose="02020700000000000000" pitchFamily="18" charset="-122"/>
            <a:ea typeface="极影毁片辉宋 Bold" panose="02020700000000000000" pitchFamily="18" charset="-122"/>
          </a:endParaRPr>
        </a:p>
      </dsp:txBody>
      <dsp:txXfrm>
        <a:off x="389160" y="1863053"/>
        <a:ext cx="1765576" cy="1033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#1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bkpt" val="endCnv"/>
          <dgm:param type="contDir" val="revDir"/>
          <dgm:param type="grDir" val="tL"/>
          <dgm:param type="flowDir" val="row"/>
        </dgm:alg>
      </dgm:if>
      <dgm:else name="Name2">
        <dgm:alg type="snake">
          <dgm:param type="bkpt" val="endCnv"/>
          <dgm:param type="contDir" val="rev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14" y="-2801"/>
            <a:ext cx="12299314" cy="719617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03633" y="2246757"/>
            <a:ext cx="184730" cy="131112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fontAlgn="auto">
              <a:lnSpc>
                <a:spcPct val="90000"/>
              </a:lnSpc>
            </a:pPr>
            <a:br>
              <a:rPr lang="en-GB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+mn-ea"/>
              </a:rPr>
            </a:br>
            <a:endParaRPr lang="zh-CN" altLang="en-US" sz="4400" dirty="0"/>
          </a:p>
        </p:txBody>
      </p:sp>
      <p:sp>
        <p:nvSpPr>
          <p:cNvPr id="21" name="等腰三角形 20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22" name="图片 21" descr="图形用户界面, 应用程序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02" y="5244522"/>
            <a:ext cx="5967367" cy="1645936"/>
          </a:xfrm>
          <a:prstGeom prst="rect">
            <a:avLst/>
          </a:prstGeom>
        </p:spPr>
      </p:pic>
      <p:sp>
        <p:nvSpPr>
          <p:cNvPr id="2" name="文本框 6"/>
          <p:cNvSpPr txBox="1"/>
          <p:nvPr/>
        </p:nvSpPr>
        <p:spPr>
          <a:xfrm>
            <a:off x="2641599" y="3514724"/>
            <a:ext cx="185738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defTabSz="914400">
              <a:spcBef>
                <a:spcPct val="0"/>
              </a:spcBef>
              <a:buNone/>
            </a:pPr>
            <a:endParaRPr lang="zh-CN" altLang="en-US" sz="18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6188" y="1572836"/>
            <a:ext cx="9699625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72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西部小农电商发展</a:t>
            </a:r>
            <a:endParaRPr kumimoji="0" lang="en-US" altLang="zh-CN" sz="72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E-COMMERCE DEVELOPMENT OF SMALL FARMERS IN WESTERN CHINA</a:t>
            </a:r>
            <a:endParaRPr kumimoji="0" lang="zh-CN" altLang="en-US" sz="20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5513" y="3153986"/>
            <a:ext cx="1034097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数字化经济与农业科技结合的思考</a:t>
            </a:r>
            <a:endParaRPr kumimoji="0" lang="en-US" altLang="zh-CN" sz="28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THOUGHTS ON THE COMBINATION OF DIGITAL ECONOMY AND AGRICULTURAL SCIENCE AND TECHNOLOGY</a:t>
            </a:r>
            <a:endParaRPr kumimoji="0" lang="zh-CN" altLang="en-US" sz="14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2418" y="4310981"/>
            <a:ext cx="5615640" cy="13784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2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陈其辉 </a:t>
            </a:r>
            <a:r>
              <a:rPr kumimoji="0" lang="en-US" altLang="zh-CN" sz="24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Chen </a:t>
            </a:r>
            <a:r>
              <a:rPr kumimoji="0" lang="en-US" altLang="zh-CN" sz="2400" b="1" kern="1200" cap="none" spc="0" normalizeH="0" baseline="0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Qihui</a:t>
            </a:r>
            <a:endParaRPr kumimoji="0" lang="en-US" altLang="zh-CN" sz="24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陕西杨凌农业高新科技示范区电子商务办公室副主任</a:t>
            </a:r>
            <a:endParaRPr kumimoji="0" lang="en-US" altLang="zh-CN" sz="1100" b="1" kern="1200" cap="none" spc="0" normalizeH="0" baseline="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DEPUTY DIRECTOR OF E-COMMERCE OFFICE OF </a:t>
            </a: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1100" b="1" kern="1200" cap="none" spc="0" normalizeH="0" baseline="0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YANGLING AGRICULTURAL HIGH TECH DEMONSTRATION ZONE, SHAANXI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47310" y="1532433"/>
            <a:ext cx="452816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培育龙头专业企业支撑供应链</a:t>
            </a:r>
            <a:endParaRPr kumimoji="0" lang="en-US" altLang="zh-CN" sz="4000" b="1" kern="1200" cap="none" spc="0" normalizeH="0" baseline="0" noProof="0" dirty="0">
              <a:solidFill>
                <a:srgbClr val="0070C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小农经济规模化</a:t>
            </a:r>
            <a:endParaRPr kumimoji="0" lang="en-US" altLang="zh-CN" sz="4000" b="1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Cultivate leading professional enterprises to support supply </a:t>
            </a:r>
            <a:r>
              <a:rPr kumimoji="0" lang="en-US" altLang="zh-CN" sz="2800" b="1" kern="1200" cap="none" spc="0" normalizeH="0" baseline="0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chainScaling</a:t>
            </a:r>
            <a:r>
              <a:rPr kumimoji="0" lang="en-US" altLang="zh-CN" sz="2800" b="1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of small-scale peasant economy</a:t>
            </a:r>
            <a:endParaRPr kumimoji="0" lang="zh-CN" altLang="en-US" sz="2800" b="1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4"/>
          <a:srcRect t="41953" b="3221"/>
          <a:stretch>
            <a:fillRect/>
          </a:stretch>
        </p:blipFill>
        <p:spPr>
          <a:xfrm>
            <a:off x="0" y="1255568"/>
            <a:ext cx="6573838" cy="27035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6"/>
          <p:cNvGrpSpPr/>
          <p:nvPr/>
        </p:nvGrpSpPr>
        <p:grpSpPr>
          <a:xfrm>
            <a:off x="-6350" y="3959080"/>
            <a:ext cx="6583363" cy="2087563"/>
            <a:chOff x="760609" y="4141328"/>
            <a:chExt cx="6068949" cy="192460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609" y="4141328"/>
              <a:ext cx="2566141" cy="19246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11" descr="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5165" y="4141328"/>
              <a:ext cx="3534393" cy="19246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3" name="矩形 12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119990" y="3905903"/>
            <a:ext cx="9529353" cy="2000523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Arial" panose="020B0604020202020204" pitchFamily="34" charset="0"/>
              </a:rPr>
              <a:t>数字化经济与农业科技结合助推优品优价</a:t>
            </a:r>
            <a:endParaRPr lang="en-US" altLang="zh-CN" sz="40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COMBINATION OF DIGITAL ECONOMY AND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AGRICULTURAL SCIENCE AND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TECHNOLOGYBOOST PREMIUM PRODUCTS AND PRICES</a:t>
            </a:r>
            <a:endParaRPr lang="zh-CN" altLang="en-US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2649274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16770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272422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395784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1626712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747093" y="1952318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03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857" y="3055589"/>
            <a:ext cx="4254500" cy="280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2"/>
          <p:cNvSpPr txBox="1"/>
          <p:nvPr/>
        </p:nvSpPr>
        <p:spPr>
          <a:xfrm>
            <a:off x="6687919" y="1618901"/>
            <a:ext cx="4740275" cy="15700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sz="480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好产品</a:t>
            </a:r>
            <a:endParaRPr lang="en-US" altLang="zh-CN" sz="4800" dirty="0">
              <a:solidFill>
                <a:srgbClr val="0070C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>
              <a:buNone/>
            </a:pPr>
            <a:r>
              <a:rPr lang="zh-CN" altLang="en-US" sz="4800" dirty="0">
                <a:solidFill>
                  <a:srgbClr val="0070C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 </a:t>
            </a:r>
            <a:r>
              <a:rPr lang="en-US" altLang="zh-CN" sz="4000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GOOD PRODUCT</a:t>
            </a:r>
            <a:endParaRPr lang="zh-CN" altLang="en-US" sz="4800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7" name="文本框 28"/>
          <p:cNvSpPr txBox="1"/>
          <p:nvPr/>
        </p:nvSpPr>
        <p:spPr>
          <a:xfrm>
            <a:off x="591919" y="3303239"/>
            <a:ext cx="3667125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微信、垂直、跨境、直播、团购、微博、分销、私域、团购、社群</a:t>
            </a:r>
            <a:endParaRPr lang="en-US" altLang="zh-CN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endParaRPr lang="en-US" altLang="zh-CN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WECHAT, LIVE BROADCAST, GROUP PURCHASE, MICROBLOG, DISTRIBUTION, PRIVATE DOMAIN, GROUP PURCHASE, COMMUNITY</a:t>
            </a:r>
            <a:endParaRPr lang="zh-CN" altLang="en-US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1457" y="1618901"/>
            <a:ext cx="3448050" cy="15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流量 </a:t>
            </a:r>
            <a:endParaRPr kumimoji="0" lang="en-US" altLang="zh-CN" sz="48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40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FLOW</a:t>
            </a:r>
            <a:r>
              <a:rPr kumimoji="0" lang="en-US" altLang="zh-CN" sz="48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</a:t>
            </a:r>
            <a:endParaRPr kumimoji="0" lang="zh-CN" altLang="en-US" sz="4800" kern="1200" cap="none" spc="0" normalizeH="0" baseline="0" noProof="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标注: 左右箭头 9"/>
          <p:cNvSpPr/>
          <p:nvPr/>
        </p:nvSpPr>
        <p:spPr bwMode="auto">
          <a:xfrm>
            <a:off x="4425732" y="2006251"/>
            <a:ext cx="2627313" cy="3384550"/>
          </a:xfrm>
          <a:prstGeom prst="leftRight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5102007" y="2266601"/>
            <a:ext cx="1273175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转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化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率</a:t>
            </a:r>
            <a:endParaRPr lang="en-US" altLang="zh-CN" sz="36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Conversion rate</a:t>
            </a:r>
            <a:endParaRPr lang="zh-CN" altLang="en-US" sz="24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342463" y="1359927"/>
            <a:ext cx="9480480" cy="107721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为什么这些地方的苹果市场大受欢迎？</a:t>
            </a:r>
            <a:endParaRPr lang="en-US" altLang="zh-CN" sz="36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Why are the apple markets in these places so popular?</a:t>
            </a:r>
            <a:endParaRPr lang="zh-CN" altLang="en-US" sz="28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098" y="2455700"/>
            <a:ext cx="7091680" cy="108077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阿克苏苹果 </a:t>
            </a: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Aksu apple</a:t>
            </a: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洛川苹果    </a:t>
            </a:r>
            <a:r>
              <a:rPr kumimoji="0" lang="en-US" altLang="zh-CN" kern="1200" cap="none" spc="0" normalizeH="0" baseline="0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Luochuan</a:t>
            </a: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Apple</a:t>
            </a:r>
            <a:endParaRPr kumimoji="0" lang="zh-CN" altLang="en-US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781" y="4002243"/>
            <a:ext cx="6283357" cy="1874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农业优生区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LAND GENE</a:t>
            </a:r>
          </a:p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土壤、气候、温度、日照 </a:t>
            </a:r>
            <a:endParaRPr kumimoji="0" lang="en-US" altLang="zh-CN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Soil, climate, temperature, sunshine</a:t>
            </a:r>
            <a:endParaRPr kumimoji="0" lang="zh-CN" altLang="en-US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12" name="直接连接符 12"/>
          <p:cNvCxnSpPr/>
          <p:nvPr/>
        </p:nvCxnSpPr>
        <p:spPr>
          <a:xfrm>
            <a:off x="342463" y="3570443"/>
            <a:ext cx="54721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4087693" y="2418235"/>
            <a:ext cx="363982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静宁苹果    </a:t>
            </a:r>
            <a:r>
              <a:rPr lang="en-US" altLang="zh-CN" noProof="0" dirty="0" err="1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Jingning</a:t>
            </a:r>
            <a:r>
              <a:rPr lang="en-US" altLang="zh-CN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 Apple</a:t>
            </a:r>
            <a:endParaRPr kumimoji="0" lang="en-US" altLang="zh-CN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L="285750" marR="0" indent="-28575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烟台苹果    </a:t>
            </a:r>
            <a:r>
              <a:rPr lang="en-US" altLang="zh-CN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Yantai apple</a:t>
            </a:r>
          </a:p>
        </p:txBody>
      </p:sp>
      <p:sp>
        <p:nvSpPr>
          <p:cNvPr id="16" name="矩形 15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b="3552"/>
          <a:stretch>
            <a:fillRect/>
          </a:stretch>
        </p:blipFill>
        <p:spPr>
          <a:xfrm>
            <a:off x="7349048" y="955061"/>
            <a:ext cx="4842952" cy="5902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09843" y="3801918"/>
            <a:ext cx="5861050" cy="1816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优质品种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LAND GENE</a:t>
            </a:r>
          </a:p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土壤、气候、温度、日照</a:t>
            </a:r>
            <a:endParaRPr kumimoji="0" lang="en-US" altLang="zh-CN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defTabSz="889000"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Soil, climate, temperature, sunshine</a:t>
            </a:r>
            <a:endParaRPr kumimoji="0" lang="zh-CN" altLang="en-US" sz="24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1013080" y="2476356"/>
            <a:ext cx="2286000" cy="9540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瑞雪苹果</a:t>
            </a:r>
            <a:endParaRPr lang="en-US" altLang="zh-CN" sz="28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Offline sales</a:t>
            </a:r>
            <a:endParaRPr lang="zh-CN" altLang="en-US" sz="2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8" name="文本框 16"/>
          <p:cNvSpPr txBox="1"/>
          <p:nvPr/>
        </p:nvSpPr>
        <p:spPr>
          <a:xfrm>
            <a:off x="4154743" y="2493818"/>
            <a:ext cx="2505075" cy="9540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800" dirty="0">
                <a:solidFill>
                  <a:srgbClr val="C0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红富士</a:t>
            </a:r>
            <a:endParaRPr lang="en-US" altLang="zh-CN" sz="2800" dirty="0">
              <a:solidFill>
                <a:srgbClr val="C0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Internet sales</a:t>
            </a:r>
            <a:endParaRPr lang="zh-CN" altLang="en-US" sz="2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9843" y="1684193"/>
            <a:ext cx="3178175" cy="7080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15RMB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/1kg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976943" y="1684193"/>
            <a:ext cx="2862263" cy="7080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7RMB/1kg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365380" y="3657456"/>
            <a:ext cx="662463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16" name="矩形 15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2659" y="1887276"/>
            <a:ext cx="7296150" cy="769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农业技术</a:t>
            </a:r>
            <a:r>
              <a:rPr kumimoji="0" lang="zh-CN" altLang="en-US" sz="24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 </a:t>
            </a:r>
            <a:r>
              <a:rPr kumimoji="0" lang="en-US" altLang="zh-CN" sz="3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AGRONOMIC GENE</a:t>
            </a:r>
            <a:endParaRPr kumimoji="0" lang="zh-CN" altLang="en-US" sz="36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4" name="文本框 5"/>
          <p:cNvSpPr txBox="1"/>
          <p:nvPr/>
        </p:nvSpPr>
        <p:spPr>
          <a:xfrm>
            <a:off x="793459" y="2657213"/>
            <a:ext cx="5367338" cy="17065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滴灌技术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drip irrigation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矮化种植技术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Dwarfing planting technology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选果生产线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Fruit selection production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精细化管理 </a:t>
            </a:r>
            <a:r>
              <a:rPr lang="en-US" altLang="zh-CN" dirty="0"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Refined management</a:t>
            </a:r>
            <a:endParaRPr lang="zh-CN" altLang="en-US" dirty="0"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pic>
        <p:nvPicPr>
          <p:cNvPr id="9" name="图片 7" descr="图片包含 图示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493" y="2671091"/>
            <a:ext cx="6784975" cy="364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aphicFrame>
        <p:nvGraphicFramePr>
          <p:cNvPr id="5" name="图示 4"/>
          <p:cNvGraphicFramePr/>
          <p:nvPr/>
        </p:nvGraphicFramePr>
        <p:xfrm>
          <a:off x="801483" y="2242168"/>
          <a:ext cx="5105743" cy="2929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文本框 5"/>
          <p:cNvSpPr txBox="1"/>
          <p:nvPr/>
        </p:nvSpPr>
        <p:spPr bwMode="auto">
          <a:xfrm>
            <a:off x="6661168" y="1804446"/>
            <a:ext cx="4137671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良好农业规范</a:t>
            </a:r>
            <a:endParaRPr kumimoji="0" lang="en-US" altLang="zh-CN" sz="44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GOOD AGRICULTURAL PRACTICE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altLang="zh-CN" sz="24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标准化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STANDARDIZATION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规模化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SCALE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品牌化</a:t>
            </a:r>
            <a:endParaRPr kumimoji="0" lang="en-US" altLang="zh-CN" sz="3200" kern="1200" cap="none" spc="0" normalizeH="0" baseline="0" noProof="0" dirty="0"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BRANDING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6494455" y="2966145"/>
            <a:ext cx="448926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14" y="-2801"/>
            <a:ext cx="12299314" cy="71961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2493598" y="3636340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" panose="020B0606030504020204" pitchFamily="34" charset="0"/>
                </a:rPr>
                <a:t>Thank You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ea typeface="等线" panose="02010600030101010101" pitchFamily="2" charset="-122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ea typeface="等线" panose="02010600030101010101" pitchFamily="2" charset="-122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13" y="5250474"/>
            <a:ext cx="6004618" cy="1645936"/>
          </a:xfrm>
          <a:prstGeom prst="rect">
            <a:avLst/>
          </a:prstGeom>
        </p:spPr>
      </p:pic>
      <p:pic>
        <p:nvPicPr>
          <p:cNvPr id="7" name="图片 6" descr="QR 代码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44" y="3540704"/>
            <a:ext cx="1500704" cy="151562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64070" y="1467293"/>
            <a:ext cx="6833922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540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西部小农电商发展</a:t>
            </a:r>
            <a:endParaRPr kumimoji="0" lang="en-US" altLang="zh-CN" sz="540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40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E-COMMERCE DEVELOPMENT OF SMALL FARMERS IN WESTERN CHINA</a:t>
            </a:r>
            <a:endParaRPr kumimoji="0" lang="zh-CN" altLang="en-US" sz="140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2155" y="2629919"/>
            <a:ext cx="7818166" cy="5309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数字化经济与农业科技结合的思考</a:t>
            </a:r>
            <a:endParaRPr kumimoji="0" lang="en-US" altLang="zh-CN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050" b="1" kern="1200" cap="none" spc="0" normalizeH="0" baseline="0" noProof="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THOUGHTS ON THE COMBINATION OF DIGITAL ECONOMY AND AGRICULTURAL SCIENCE AND TECHNOLOGY</a:t>
            </a:r>
            <a:endParaRPr kumimoji="0" lang="zh-CN" altLang="en-US" sz="1050" b="1" kern="1200" cap="none" spc="0" normalizeH="0" baseline="0" noProof="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62155" y="5616110"/>
            <a:ext cx="4626588" cy="1060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16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陈其辉 </a:t>
            </a:r>
            <a:r>
              <a:rPr kumimoji="0" lang="en-US" altLang="zh-CN" sz="16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Chen </a:t>
            </a:r>
            <a:r>
              <a:rPr kumimoji="0" lang="en-US" altLang="zh-CN" sz="1600" b="1" kern="1200" cap="none" spc="0" normalizeH="0" baseline="0" noProof="0" dirty="0" err="1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Qihui</a:t>
            </a:r>
            <a:endParaRPr kumimoji="0" lang="en-US" altLang="zh-CN" sz="16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zh-CN" altLang="en-US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陕西杨凌农业高新科技示范区电子商务办公室副主任</a:t>
            </a:r>
            <a:endParaRPr kumimoji="0" lang="en-US" altLang="zh-CN" sz="900" b="1" kern="1200" cap="none" spc="0" normalizeH="0" baseline="0" noProof="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DEPUTY DIRECTOR OF E-COMMERCE OFFICE OF </a:t>
            </a:r>
          </a:p>
          <a:p>
            <a:pPr marR="0" algn="ctr" defTabSz="914400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900" b="1" kern="1200" cap="none" spc="0" normalizeH="0" baseline="0" noProof="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YANGLING AGRICULTURAL HIGH TECH DEMONSTRATION ZONE, SHAANXI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3654610" y="2629432"/>
            <a:ext cx="4882780" cy="799568"/>
            <a:chOff x="6405295" y="1089314"/>
            <a:chExt cx="4883417" cy="799380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263596" y="1089314"/>
              <a:ext cx="4025116" cy="68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数字化营销为小农经济带来的实惠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benefits brought by digital marketing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61737" y="1288988"/>
                <a:ext cx="577925" cy="52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3711045" y="3732422"/>
            <a:ext cx="4882781" cy="761465"/>
            <a:chOff x="6405295" y="1089314"/>
            <a:chExt cx="4883417" cy="761289"/>
          </a:xfrm>
        </p:grpSpPr>
        <p:sp>
          <p:nvSpPr>
            <p:cNvPr id="66" name="文本框 67"/>
            <p:cNvSpPr txBox="1"/>
            <p:nvPr/>
          </p:nvSpPr>
          <p:spPr>
            <a:xfrm flipH="1">
              <a:off x="7263596" y="1089314"/>
              <a:ext cx="4025116" cy="68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数字化供应链降低营销成本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digital supply chain reduces marketing cost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05295" y="1159785"/>
              <a:ext cx="690819" cy="690818"/>
              <a:chOff x="6405295" y="1159785"/>
              <a:chExt cx="690819" cy="690818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6405295" y="1159785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61740" y="1238200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3711045" y="4806077"/>
            <a:ext cx="4882781" cy="819327"/>
            <a:chOff x="6405295" y="1089314"/>
            <a:chExt cx="4883417" cy="819138"/>
          </a:xfrm>
        </p:grpSpPr>
        <p:sp>
          <p:nvSpPr>
            <p:cNvPr id="71" name="文本框 72"/>
            <p:cNvSpPr txBox="1"/>
            <p:nvPr/>
          </p:nvSpPr>
          <p:spPr>
            <a:xfrm flipH="1">
              <a:off x="7263596" y="1089314"/>
              <a:ext cx="4025116" cy="819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chemeClr val="accent2"/>
                  </a:solidFill>
                  <a:latin typeface="极影毁片辉宋 Bold" panose="02020700000000000000" pitchFamily="18" charset="-122"/>
                  <a:ea typeface="极影毁片辉宋 Bold" panose="02020700000000000000" pitchFamily="18" charset="-122"/>
                  <a:cs typeface="Open Sans Regular" panose="020B0606030504020204" charset="0"/>
                  <a:sym typeface="Arial" panose="020B0604020202020204" pitchFamily="34" charset="0"/>
                </a:rPr>
                <a:t>数字化经济与农业科技结合助推优品优价</a:t>
              </a:r>
              <a:endParaRPr lang="en-US" sz="16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</a:endParaRPr>
            </a:p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combination of digital economy and agricultural science and </a:t>
              </a:r>
              <a:r>
                <a:rPr lang="en-US" altLang="zh-CN" sz="1100" kern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technologyboost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  <a:sym typeface="Arial" panose="020B0604020202020204" pitchFamily="34" charset="0"/>
                </a:rPr>
                <a:t> premium products and prices</a:t>
              </a:r>
              <a:r>
                <a:rPr lang="en-US" altLang="zh-CN" sz="1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 Regular" panose="020B0606030504020204" charset="0"/>
                  <a:ea typeface="微软雅黑" panose="020B0503020204020204" pitchFamily="34" charset="-122"/>
                  <a:cs typeface="Open Sans Regular" panose="020B0606030504020204" charset="0"/>
                </a:rPr>
                <a:t>.</a:t>
              </a: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461740" y="1298332"/>
                <a:ext cx="577925" cy="52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微软雅黑" panose="020B0503020204020204" pitchFamily="34" charset="-122"/>
                    <a:cs typeface="Open Sans" panose="020B0606030504020204" pitchFamily="34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Open Sans" panose="020B0606030504020204" pitchFamily="34" charset="0"/>
                  <a:ea typeface="微软雅黑" panose="020B0503020204020204" pitchFamily="34" charset="-122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4195622" y="-1146225"/>
            <a:ext cx="3578407" cy="3431569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9" name="文本框 2"/>
          <p:cNvSpPr txBox="1"/>
          <p:nvPr/>
        </p:nvSpPr>
        <p:spPr>
          <a:xfrm>
            <a:off x="4445353" y="982752"/>
            <a:ext cx="3112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dirty="0">
                <a:solidFill>
                  <a:schemeClr val="accent2"/>
                </a:solidFill>
                <a:latin typeface="Open Sans" panose="020B0606030504020204" pitchFamily="34" charset="0"/>
                <a:ea typeface="微软雅黑" panose="020B0503020204020204" pitchFamily="34" charset="-122"/>
                <a:cs typeface="Open Sans" panose="020B0606030504020204" pitchFamily="34" charset="0"/>
              </a:rPr>
              <a:t>CONTENTS</a:t>
            </a:r>
            <a:endParaRPr lang="zh-CN" altLang="en-US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zh-CN" sz="3600" b="1" dirty="0">
              <a:solidFill>
                <a:schemeClr val="accent2"/>
              </a:solidFill>
              <a:latin typeface="Open Sans" panose="020B0606030504020204" pitchFamily="34" charset="0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029313" y="4318608"/>
            <a:ext cx="7710714" cy="1138749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dirty="0">
                <a:solidFill>
                  <a:schemeClr val="accent2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  <a:sym typeface="Arial" panose="020B0604020202020204" pitchFamily="34" charset="0"/>
              </a:rPr>
              <a:t>数字化营销为小农经济带来的实惠</a:t>
            </a:r>
            <a:endParaRPr lang="en-US" altLang="zh-CN" sz="4000" dirty="0">
              <a:solidFill>
                <a:schemeClr val="accent2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BENEFITS BROUGHT BY DIGITAL MARKETING</a:t>
            </a:r>
            <a:endParaRPr lang="en-US" altLang="zh-CN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01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7" name="文本框 16" descr="7b0a20202020227461726765744d6f64756c65223a202270726f636573734f6e6c696e65466f6e7473220a7d0a"/>
          <p:cNvSpPr txBox="1"/>
          <p:nvPr/>
        </p:nvSpPr>
        <p:spPr>
          <a:xfrm>
            <a:off x="5343968" y="2989386"/>
            <a:ext cx="600177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defRPr/>
            </a:pPr>
            <a:r>
              <a:rPr lang="zh-CN" altLang="en-US" sz="4000" dirty="0">
                <a:solidFill>
                  <a:srgbClr val="F47847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Open Sans Regular" panose="020B0606030504020204" charset="0"/>
                <a:sym typeface="汉仪颜楷简" panose="00020600040101010101" charset="-122"/>
              </a:rPr>
              <a:t>让我们从一颗苹果开始！</a:t>
            </a:r>
          </a:p>
          <a:p>
            <a:pPr marR="0" algn="ctr" defTabSz="914400">
              <a:buClrTx/>
              <a:buSzTx/>
              <a:buFont typeface="Arial" panose="020B0604020202020204" pitchFamily="34" charset="0"/>
              <a:defRPr/>
            </a:pPr>
            <a:r>
              <a:rPr lang="zh-CN" altLang="en-US" sz="40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汉仪颜楷简" panose="00020600040101010101" charset="-122"/>
              </a:rPr>
              <a:t>Let's start with an apple!</a:t>
            </a:r>
          </a:p>
        </p:txBody>
      </p:sp>
      <p:pic>
        <p:nvPicPr>
          <p:cNvPr id="19" name="图片 5" descr="绿色的苹果&#10;&#10;低可信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60" y="1604381"/>
            <a:ext cx="4093449" cy="409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8" name="文本框 12"/>
          <p:cNvSpPr txBox="1"/>
          <p:nvPr/>
        </p:nvSpPr>
        <p:spPr>
          <a:xfrm>
            <a:off x="935702" y="4179813"/>
            <a:ext cx="7088188" cy="12003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4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解决卖难</a:t>
            </a:r>
            <a:endParaRPr lang="en-US" altLang="zh-CN" sz="4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800" dirty="0">
                <a:solidFill>
                  <a:srgbClr val="F47847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SOLVE THE DIFFICULTY OF SELLING</a:t>
            </a:r>
            <a:endParaRPr lang="zh-CN" altLang="en-US" sz="2800" dirty="0">
              <a:solidFill>
                <a:srgbClr val="F47847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1910427" y="3009825"/>
            <a:ext cx="1984375" cy="8318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线下销售</a:t>
            </a:r>
            <a:endParaRPr lang="en-US" altLang="zh-CN" sz="24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Offline sales</a:t>
            </a:r>
            <a:endParaRPr lang="zh-CN" altLang="en-US" sz="2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10" name="文本框 16"/>
          <p:cNvSpPr txBox="1"/>
          <p:nvPr/>
        </p:nvSpPr>
        <p:spPr>
          <a:xfrm>
            <a:off x="5484568" y="2960613"/>
            <a:ext cx="2176462" cy="8302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互联网销售</a:t>
            </a:r>
            <a:endParaRPr lang="en-US" altLang="zh-CN" sz="240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Internet sales</a:t>
            </a:r>
            <a:endParaRPr lang="zh-CN" altLang="en-US" sz="24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981740" y="3994075"/>
            <a:ext cx="7042150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251615" y="2071613"/>
            <a:ext cx="3300413" cy="7080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1.0RMB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/1kg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718715" y="2071613"/>
            <a:ext cx="3617913" cy="7080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10.6RMB/1kg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9516281" y="1688519"/>
            <a:ext cx="1811130" cy="4588456"/>
            <a:chOff x="9437688" y="928688"/>
            <a:chExt cx="2205037" cy="5586412"/>
          </a:xfrm>
        </p:grpSpPr>
        <p:pic>
          <p:nvPicPr>
            <p:cNvPr id="14" name="图片 25" descr="卡通人物&#10;&#10;描述已自动生成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7688" y="928688"/>
              <a:ext cx="2205037" cy="55864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" name="图片 14" descr="卡通画&#10;&#10;低可信度描述已自动生成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9603" y="2426276"/>
              <a:ext cx="793198" cy="80212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3525" y="3944793"/>
            <a:ext cx="11669713" cy="1908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4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打破市场信息不对称原则</a:t>
            </a:r>
            <a:endParaRPr kumimoji="0" lang="en-US" altLang="zh-CN" sz="44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AGRICULTURAL E-COMMERCE BREAKS THE PRINCIPLE OF MARKET INFORMATION ASYMMETRY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纯生产者转变为生产</a:t>
            </a:r>
            <a:r>
              <a:rPr kumimoji="0" lang="en-US" altLang="zh-CN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+</a:t>
            </a:r>
            <a:r>
              <a:rPr kumimoji="0" lang="zh-CN" altLang="en-US" sz="36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销售</a:t>
            </a:r>
            <a:endParaRPr kumimoji="0" lang="en-US" altLang="zh-CN" sz="36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CHANGE FROM PURE PRODUCER TO PRODUCTION+SALES</a:t>
            </a:r>
            <a:endParaRPr kumimoji="0" lang="zh-CN" altLang="en-US" sz="20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4"/>
          <a:srcRect t="10147" b="17842"/>
          <a:stretch>
            <a:fillRect/>
          </a:stretch>
        </p:blipFill>
        <p:spPr>
          <a:xfrm>
            <a:off x="-193675" y="1449243"/>
            <a:ext cx="12876213" cy="227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文本框 15"/>
          <p:cNvSpPr txBox="1"/>
          <p:nvPr/>
        </p:nvSpPr>
        <p:spPr>
          <a:xfrm>
            <a:off x="158878" y="6355007"/>
            <a:ext cx="6368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“</a:t>
            </a: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2022 </a:t>
            </a:r>
            <a: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  <a:t>科技赋能乡村发展国际论坛“</a:t>
            </a:r>
            <a:br>
              <a:rPr lang="zh-CN" altLang="en-US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sym typeface="+mn-ea"/>
              </a:rPr>
            </a:br>
            <a:r>
              <a:rPr lang="en-US" altLang="zh-CN" sz="1200" dirty="0">
                <a:solidFill>
                  <a:schemeClr val="bg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Times New Roman" panose="02020603050405020304" charset="0"/>
                <a:sym typeface="+mn-ea"/>
              </a:rPr>
              <a:t>Sci-Tech Empowering Rural Transformation Thematic Study and Knowledge Sharing  </a:t>
            </a:r>
            <a:endParaRPr lang="en-US" altLang="zh-CN" sz="1100" dirty="0">
              <a:solidFill>
                <a:schemeClr val="bg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432173" y="4336790"/>
            <a:ext cx="6904990" cy="1136015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000" b="1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数字化供应链降低成本</a:t>
            </a:r>
            <a:endParaRPr lang="en-US" altLang="zh-CN" sz="400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Open Sans Regular" panose="020B060603050402020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  <a:sym typeface="Arial" panose="020B0604020202020204" pitchFamily="34" charset="0"/>
              </a:rPr>
              <a:t>DIGITAL SUPPLY CHAIN REDUCES  COSTS</a:t>
            </a:r>
            <a:endParaRPr lang="zh-CN" altLang="en-US" sz="2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8016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76" name="椭圆 75"/>
          <p:cNvSpPr/>
          <p:nvPr/>
        </p:nvSpPr>
        <p:spPr>
          <a:xfrm>
            <a:off x="6980641" y="2107917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606619" y="3155112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91179" y="1826671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10" name="椭圆 9"/>
          <p:cNvSpPr/>
          <p:nvPr/>
        </p:nvSpPr>
        <p:spPr>
          <a:xfrm>
            <a:off x="4877782" y="2057599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1" name="文本框 17"/>
          <p:cNvSpPr txBox="1"/>
          <p:nvPr/>
        </p:nvSpPr>
        <p:spPr>
          <a:xfrm>
            <a:off x="4747093" y="2383205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Open Sans Regular" panose="020B0606030504020204" charset="0"/>
                <a:ea typeface="微软雅黑" panose="020B0503020204020204" pitchFamily="34" charset="-122"/>
                <a:cs typeface="Open Sans Regular" panose="020B0606030504020204" charset="0"/>
              </a:rPr>
              <a:t>02</a:t>
            </a:r>
            <a:endParaRPr lang="zh-CN" altLang="en-US" sz="8800" dirty="0">
              <a:solidFill>
                <a:schemeClr val="accent2"/>
              </a:solidFill>
              <a:latin typeface="Open Sans Regular" panose="020B0606030504020204" charset="0"/>
              <a:ea typeface="微软雅黑" panose="020B0503020204020204" pitchFamily="34" charset="-122"/>
              <a:cs typeface="Open Sans Regular" panose="020B06060305040202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5" name="文本框 2"/>
          <p:cNvSpPr txBox="1"/>
          <p:nvPr/>
        </p:nvSpPr>
        <p:spPr>
          <a:xfrm>
            <a:off x="833438" y="1677049"/>
            <a:ext cx="4605337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sz="480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专业团队</a:t>
            </a:r>
            <a:r>
              <a:rPr lang="zh-CN" altLang="en-US" sz="4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入场</a:t>
            </a:r>
            <a:endParaRPr lang="en-US" altLang="zh-CN" sz="4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sz="1800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ENTRANCE OF PROFESSIONAL TEAM</a:t>
            </a:r>
            <a:endParaRPr lang="zh-CN" altLang="en-US" sz="1800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51600" y="1675462"/>
            <a:ext cx="4929188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800" kern="1200" cap="none" spc="0" normalizeH="0" baseline="0" noProof="0" dirty="0"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小农</a:t>
            </a:r>
            <a:r>
              <a:rPr kumimoji="0" lang="zh-CN" altLang="en-US" sz="4800" kern="1200" cap="none" spc="0" normalizeH="0" baseline="0" noProof="0" dirty="0">
                <a:solidFill>
                  <a:srgbClr val="007DBC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瓶颈出现</a:t>
            </a:r>
            <a:endParaRPr kumimoji="0" lang="en-US" altLang="zh-CN" sz="4800" kern="1200" cap="none" spc="0" normalizeH="0" baseline="0" noProof="0" dirty="0">
              <a:solidFill>
                <a:srgbClr val="007DBC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SMALL FARMER BOTTLENECK APPEARS</a:t>
            </a:r>
            <a:endParaRPr kumimoji="0" lang="zh-CN" altLang="en-US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7" name="直接连接符 7"/>
          <p:cNvCxnSpPr/>
          <p:nvPr/>
        </p:nvCxnSpPr>
        <p:spPr>
          <a:xfrm>
            <a:off x="6097588" y="1738962"/>
            <a:ext cx="0" cy="392906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8" name="直接连接符 7"/>
          <p:cNvCxnSpPr/>
          <p:nvPr/>
        </p:nvCxnSpPr>
        <p:spPr bwMode="auto">
          <a:xfrm>
            <a:off x="985838" y="2931174"/>
            <a:ext cx="432117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 bwMode="auto">
          <a:xfrm>
            <a:off x="6602413" y="2931174"/>
            <a:ext cx="460851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本框 12"/>
          <p:cNvSpPr txBox="1"/>
          <p:nvPr/>
        </p:nvSpPr>
        <p:spPr>
          <a:xfrm>
            <a:off x="7966075" y="3072462"/>
            <a:ext cx="2254250" cy="2554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规模小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No scale</a:t>
            </a: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无供应链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No supply chain</a:t>
            </a: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渠道不稳定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Unstable channel</a:t>
            </a: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成本高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High cost</a:t>
            </a:r>
          </a:p>
        </p:txBody>
      </p:sp>
      <p:sp>
        <p:nvSpPr>
          <p:cNvPr id="11" name="文本框 13"/>
          <p:cNvSpPr txBox="1"/>
          <p:nvPr/>
        </p:nvSpPr>
        <p:spPr>
          <a:xfrm>
            <a:off x="1454150" y="3072462"/>
            <a:ext cx="3363913" cy="25542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accent1"/>
                </a:solidFill>
                <a:latin typeface="+mn-lt"/>
                <a:ea typeface="仿宋_GB2312" panose="02010609030101010101" pitchFamily="49" charset="-122"/>
                <a:cs typeface="+mn-cs"/>
                <a:sym typeface="Arial" panose="020B0604020202020204" pitchFamily="34" charset="0"/>
              </a:defRPr>
            </a:lvl2pPr>
            <a:lvl3pPr marL="11430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3pPr>
            <a:lvl4pPr marL="16002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4pPr>
            <a:lvl5pPr marL="2057400" indent="-228600" algn="l" defTabSz="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宋体" panose="02010600030101010101" pitchFamily="2" charset="-122"/>
                <a:cs typeface="+mn-cs"/>
                <a:sym typeface="Arial" panose="020B0604020202020204" pitchFamily="34" charset="0"/>
              </a:defRPr>
            </a:lvl5pPr>
          </a:lstStyle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资金充沛</a:t>
            </a:r>
            <a:b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</a:b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Abundant funds</a:t>
            </a: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供应链成熟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   Mature supply chain</a:t>
            </a: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稳定渠道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   Stable channel</a:t>
            </a:r>
          </a:p>
          <a:p>
            <a:pPr marL="0" indent="0" algn="ctr" defTabSz="914400"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tx1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</a:rPr>
              <a:t>综合成本低</a:t>
            </a:r>
            <a:endParaRPr lang="en-US" altLang="zh-CN" dirty="0">
              <a:solidFill>
                <a:schemeClr val="tx1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</a:endParaRPr>
          </a:p>
          <a:p>
            <a:pPr marL="0" lvl="0" indent="0" algn="ctr" defTabSz="914400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1"/>
                </a:solidFill>
                <a:latin typeface="极影毁片和圆" panose="020F0500000000000000" pitchFamily="34" charset="-122"/>
                <a:ea typeface="极影毁片和圆" panose="020F0500000000000000" pitchFamily="34" charset="-122"/>
              </a:rPr>
              <a:t>Low comprehensive cost   </a:t>
            </a:r>
          </a:p>
        </p:txBody>
      </p:sp>
      <p:sp>
        <p:nvSpPr>
          <p:cNvPr id="13" name="矩形 12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5" name="图片 22" descr="形状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74" y="2738288"/>
            <a:ext cx="2478088" cy="2147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4" descr="徽标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287" y="2695426"/>
            <a:ext cx="2447925" cy="1331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6" descr="图标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899" y="4170213"/>
            <a:ext cx="2806700" cy="7445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5521550" y="2019630"/>
            <a:ext cx="56769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4000" kern="1200" cap="none" spc="0" normalizeH="0" baseline="0" noProof="0" dirty="0">
                <a:solidFill>
                  <a:srgbClr val="FF0000"/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数字化供应链</a:t>
            </a:r>
            <a:endParaRPr kumimoji="0" lang="en-US" altLang="zh-CN" sz="4000" kern="1200" cap="none" spc="0" normalizeH="0" baseline="0" noProof="0" dirty="0">
              <a:solidFill>
                <a:srgbClr val="FF0000"/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20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DIGITAL SUPPLY CHAIN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endParaRPr kumimoji="0" lang="en-US" altLang="zh-CN" sz="20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仓储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STORAGE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物流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LOGISTICS</a:t>
            </a: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包装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en-US" altLang="zh-CN" sz="1600" kern="1200" cap="none" spc="0" normalizeH="0" baseline="0" noProof="0" dirty="0">
                <a:solidFill>
                  <a:schemeClr val="accent6">
                    <a:lumMod val="25000"/>
                  </a:schemeClr>
                </a:solidFill>
                <a:latin typeface="极影毁片辉宋 Bold" panose="02020700000000000000" pitchFamily="18" charset="-122"/>
                <a:ea typeface="极影毁片辉宋 Bold" panose="02020700000000000000" pitchFamily="18" charset="-122"/>
                <a:cs typeface="+mn-cs"/>
              </a:rPr>
              <a:t>PACKING</a:t>
            </a:r>
            <a:endParaRPr kumimoji="0" lang="en-US" altLang="zh-CN" sz="3200" kern="1200" cap="none" spc="0" normalizeH="0" baseline="0" noProof="0" dirty="0">
              <a:solidFill>
                <a:schemeClr val="accent6">
                  <a:lumMod val="25000"/>
                </a:schemeClr>
              </a:solidFill>
              <a:latin typeface="极影毁片辉宋 Bold" panose="02020700000000000000" pitchFamily="18" charset="-122"/>
              <a:ea typeface="极影毁片辉宋 Bold" panose="02020700000000000000" pitchFamily="18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299291" y="3117850"/>
            <a:ext cx="4121419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0" y="6276975"/>
            <a:ext cx="12192000" cy="581025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4" descr="图片包含 文字&#10;&#10;描述已自动生成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50613" y="6391274"/>
            <a:ext cx="514142" cy="3891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4c7732435421dbf6a6252843a45f9a13ab19dc0"/>
  <p:tag name="ISPRING_ULTRA_SCORM_COURSE_ID" val="421E1B97-57A3-4AB9-8D6A-B189CAEF207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468"/>
  <p:tag name="KSO_WPP_MARK_KEY" val="a3fe53e6-cfcb-4cc9-be21-c168c981925b"/>
  <p:tag name="COMMONDATA" val="eyJoZGlkIjoiMjdlM2EyZGE1OGY1YmM5MzJmNTc0Nzk2YzQ1YzBkOTgifQ==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 School PPT template</Template>
  <TotalTime>440</TotalTime>
  <Words>877</Words>
  <Application>Microsoft Office PowerPoint</Application>
  <PresentationFormat>Widescreen</PresentationFormat>
  <Paragraphs>154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Open Sans</vt:lpstr>
      <vt:lpstr>ITC Avant Garde Std XLt</vt:lpstr>
      <vt:lpstr>极影毁片辉宋 Bold</vt:lpstr>
      <vt:lpstr>Calibri</vt:lpstr>
      <vt:lpstr>Open Sans Regular</vt:lpstr>
      <vt:lpstr>ITC Avant Garde Std Md</vt:lpstr>
      <vt:lpstr>极影毁片和圆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men</dc:creator>
  <cp:keywords>www.tukuppt.com</cp:keywords>
  <cp:lastModifiedBy>Sha SHA</cp:lastModifiedBy>
  <cp:revision>14</cp:revision>
  <dcterms:created xsi:type="dcterms:W3CDTF">2022-11-29T02:20:00Z</dcterms:created>
  <dcterms:modified xsi:type="dcterms:W3CDTF">2022-12-15T09:58:38Z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08999D00CDE24C329367B6A098E462A3</vt:lpwstr>
  </property>
  <property fmtid="{D5CDD505-2E9C-101B-9397-08002B2CF9AE}" pid="3" name="KSOProductBuildVer">
    <vt:lpwstr>2052-11.1.0.12763</vt:lpwstr>
  </property>
</Properties>
</file>