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22"/>
  </p:handoutMasterIdLst>
  <p:sldIdLst>
    <p:sldId id="416" r:id="rId4"/>
    <p:sldId id="256" r:id="rId6"/>
    <p:sldId id="423" r:id="rId7"/>
    <p:sldId id="422" r:id="rId8"/>
    <p:sldId id="450" r:id="rId9"/>
    <p:sldId id="449" r:id="rId10"/>
    <p:sldId id="451" r:id="rId11"/>
    <p:sldId id="454" r:id="rId12"/>
    <p:sldId id="456" r:id="rId13"/>
    <p:sldId id="458" r:id="rId14"/>
    <p:sldId id="457" r:id="rId15"/>
    <p:sldId id="453" r:id="rId16"/>
    <p:sldId id="452" r:id="rId17"/>
    <p:sldId id="448" r:id="rId18"/>
    <p:sldId id="455" r:id="rId19"/>
    <p:sldId id="459" r:id="rId20"/>
    <p:sldId id="460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4929" userDrawn="1">
          <p15:clr>
            <a:srgbClr val="A4A3A4"/>
          </p15:clr>
        </p15:guide>
        <p15:guide id="4" pos="3842" userDrawn="1">
          <p15:clr>
            <a:srgbClr val="A4A3A4"/>
          </p15:clr>
        </p15:guide>
        <p15:guide id="5" orient="horz" pos="2487" userDrawn="1">
          <p15:clr>
            <a:srgbClr val="A4A3A4"/>
          </p15:clr>
        </p15:guide>
        <p15:guide id="6" pos="29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como RE" initials="GR" lastIdx="3" clrIdx="0"/>
  <p:cmAuthor id="2" name="M. Waid" initials="M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EB4"/>
    <a:srgbClr val="ECDFBB"/>
    <a:srgbClr val="B79F8D"/>
    <a:srgbClr val="F47847"/>
    <a:srgbClr val="EF404C"/>
    <a:srgbClr val="982B56"/>
    <a:srgbClr val="1A4262"/>
    <a:srgbClr val="008868"/>
    <a:srgbClr val="00B485"/>
    <a:srgbClr val="36B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 autoAdjust="0"/>
    <p:restoredTop sz="95666" autoAdjust="0"/>
  </p:normalViewPr>
  <p:slideViewPr>
    <p:cSldViewPr snapToGrid="0" showGuides="1">
      <p:cViewPr varScale="1">
        <p:scale>
          <a:sx n="102" d="100"/>
          <a:sy n="102" d="100"/>
        </p:scale>
        <p:origin x="808" y="192"/>
      </p:cViewPr>
      <p:guideLst>
        <p:guide orient="horz" pos="1692"/>
        <p:guide pos="415"/>
        <p:guide pos="4929"/>
        <p:guide pos="3842"/>
        <p:guide orient="horz" pos="2487"/>
        <p:guide pos="29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B1CDF-29A7-4CFE-ADA6-37EA4D0EDDB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80AA233-69FA-4B24-870E-8BCF82C5108D}">
      <dgm:prSet/>
      <dgm:spPr/>
      <dgm:t>
        <a:bodyPr/>
        <a:lstStyle/>
        <a:p>
          <a:pPr rtl="0"/>
          <a:r>
            <a:rPr lang="en-GB" dirty="0"/>
            <a:t>Sols </a:t>
          </a:r>
          <a:r>
            <a:rPr lang="en-GB" dirty="0" err="1"/>
            <a:t>dégradés</a:t>
          </a:r>
          <a:r>
            <a:rPr lang="en-GB" dirty="0"/>
            <a:t>, </a:t>
          </a:r>
          <a:r>
            <a:rPr lang="en-GB" dirty="0" err="1"/>
            <a:t>faible</a:t>
          </a:r>
          <a:r>
            <a:rPr lang="en-GB" dirty="0"/>
            <a:t> </a:t>
          </a:r>
          <a:r>
            <a:rPr lang="en-GB" dirty="0" err="1"/>
            <a:t>fertilité</a:t>
          </a:r>
          <a:r>
            <a:rPr lang="en-GB" dirty="0"/>
            <a:t> et </a:t>
          </a:r>
          <a:r>
            <a:rPr lang="en-GB" dirty="0" err="1"/>
            <a:t>faible</a:t>
          </a:r>
          <a:r>
            <a:rPr lang="en-GB" dirty="0"/>
            <a:t> </a:t>
          </a:r>
          <a:r>
            <a:rPr lang="en-GB" dirty="0" err="1"/>
            <a:t>mécanisation</a:t>
          </a:r>
          <a:r>
            <a:rPr lang="en-GB" dirty="0"/>
            <a:t> et utilisation </a:t>
          </a:r>
          <a:r>
            <a:rPr lang="en-GB" dirty="0" err="1"/>
            <a:t>d'intrants</a:t>
          </a:r>
          <a:r>
            <a:rPr lang="en-GB" dirty="0"/>
            <a:t>.
</a:t>
          </a:r>
          <a:endParaRPr lang="fr-FR" dirty="0"/>
        </a:p>
      </dgm:t>
    </dgm:pt>
    <dgm:pt modelId="{24C83044-1C81-4FB1-BEFC-56E51B1372D4}" cxnId="{B7B4BF6F-91DD-47F8-9911-9627339AE182}" type="parTrans">
      <dgm:prSet/>
      <dgm:spPr/>
      <dgm:t>
        <a:bodyPr/>
        <a:lstStyle/>
        <a:p>
          <a:endParaRPr lang="fr-FR"/>
        </a:p>
      </dgm:t>
    </dgm:pt>
    <dgm:pt modelId="{BE16AE10-236B-419F-A637-BAD9E3FEE621}" cxnId="{B7B4BF6F-91DD-47F8-9911-9627339AE182}" type="sibTrans">
      <dgm:prSet/>
      <dgm:spPr/>
      <dgm:t>
        <a:bodyPr/>
        <a:lstStyle/>
        <a:p>
          <a:endParaRPr lang="fr-FR"/>
        </a:p>
      </dgm:t>
    </dgm:pt>
    <dgm:pt modelId="{D2EED86C-5498-B94B-8BE9-EA7DAF06EA0A}">
      <dgm:prSet/>
      <dgm:spPr/>
      <dgm:t>
        <a:bodyPr/>
        <a:lstStyle/>
        <a:p>
          <a:pPr rtl="0"/>
          <a:r>
            <a:rPr lang="en-GB" dirty="0" err="1"/>
            <a:t>Mauvaises</a:t>
          </a:r>
          <a:r>
            <a:rPr lang="en-GB" dirty="0"/>
            <a:t> conditions de stockage et absence de transformation des </a:t>
          </a:r>
          <a:r>
            <a:rPr lang="en-GB" dirty="0" err="1"/>
            <a:t>produits</a:t>
          </a:r>
          <a:r>
            <a:rPr lang="en-GB" dirty="0"/>
            <a:t>.
</a:t>
          </a:r>
          <a:endParaRPr lang="fr-FR" dirty="0"/>
        </a:p>
      </dgm:t>
    </dgm:pt>
    <dgm:pt modelId="{8EA5E4F5-18EE-A049-AC4D-00BD859643BE}" cxnId="{E90DECC1-5DEC-DE4B-9657-11F6E8A172C6}" type="parTrans">
      <dgm:prSet/>
      <dgm:spPr/>
      <dgm:t>
        <a:bodyPr/>
        <a:lstStyle/>
        <a:p>
          <a:endParaRPr lang="en-GB"/>
        </a:p>
      </dgm:t>
    </dgm:pt>
    <dgm:pt modelId="{2A29FF00-2D3E-6E41-A3EA-9C3F2D0301CC}" cxnId="{E90DECC1-5DEC-DE4B-9657-11F6E8A172C6}" type="sibTrans">
      <dgm:prSet/>
      <dgm:spPr/>
      <dgm:t>
        <a:bodyPr/>
        <a:lstStyle/>
        <a:p>
          <a:endParaRPr lang="en-GB"/>
        </a:p>
      </dgm:t>
    </dgm:pt>
    <dgm:pt modelId="{30A76C10-936C-5A4F-A017-2F9D6E487772}">
      <dgm:prSet/>
      <dgm:spPr/>
      <dgm:t>
        <a:bodyPr/>
        <a:lstStyle/>
        <a:p>
          <a:pPr rtl="0"/>
          <a:r>
            <a:rPr lang="en-GB" dirty="0" err="1"/>
            <a:t>Mauvais</a:t>
          </a:r>
          <a:r>
            <a:rPr lang="en-GB" dirty="0"/>
            <a:t> </a:t>
          </a:r>
          <a:r>
            <a:rPr lang="en-GB" dirty="0" err="1"/>
            <a:t>état</a:t>
          </a:r>
          <a:r>
            <a:rPr lang="en-GB" dirty="0"/>
            <a:t> des routes et </a:t>
          </a:r>
          <a:r>
            <a:rPr lang="en-GB" dirty="0" err="1"/>
            <a:t>faible</a:t>
          </a:r>
          <a:r>
            <a:rPr lang="en-GB" dirty="0"/>
            <a:t> </a:t>
          </a:r>
          <a:r>
            <a:rPr lang="en-GB" dirty="0" err="1"/>
            <a:t>accès</a:t>
          </a:r>
          <a:r>
            <a:rPr lang="en-GB" dirty="0"/>
            <a:t> aux </a:t>
          </a:r>
          <a:r>
            <a:rPr lang="en-GB" dirty="0" err="1"/>
            <a:t>marchés</a:t>
          </a:r>
          <a:r>
            <a:rPr lang="en-GB" dirty="0"/>
            <a:t>.
</a:t>
          </a:r>
          <a:endParaRPr lang="fr-FR" dirty="0"/>
        </a:p>
      </dgm:t>
    </dgm:pt>
    <dgm:pt modelId="{585FA174-C43E-EE4D-AA14-A135A18DF5EE}" cxnId="{D6DBC850-73B4-5747-9473-6F6B54610693}" type="parTrans">
      <dgm:prSet/>
      <dgm:spPr/>
      <dgm:t>
        <a:bodyPr/>
        <a:lstStyle/>
        <a:p>
          <a:endParaRPr lang="en-GB"/>
        </a:p>
      </dgm:t>
    </dgm:pt>
    <dgm:pt modelId="{7221E2D7-0E9F-BD42-87E7-D01E15689A64}" cxnId="{D6DBC850-73B4-5747-9473-6F6B54610693}" type="sibTrans">
      <dgm:prSet/>
      <dgm:spPr/>
      <dgm:t>
        <a:bodyPr/>
        <a:lstStyle/>
        <a:p>
          <a:endParaRPr lang="en-GB"/>
        </a:p>
      </dgm:t>
    </dgm:pt>
    <dgm:pt modelId="{A6B7F7E8-4837-E24F-9AD5-30F021CF5D94}">
      <dgm:prSet/>
      <dgm:spPr/>
      <dgm:t>
        <a:bodyPr/>
        <a:lstStyle/>
        <a:p>
          <a:pPr rtl="0"/>
          <a:r>
            <a:rPr lang="en-GB" dirty="0"/>
            <a:t>Chocs </a:t>
          </a:r>
          <a:r>
            <a:rPr lang="en-GB" dirty="0" err="1"/>
            <a:t>récurrents</a:t>
          </a:r>
          <a:r>
            <a:rPr lang="en-GB" dirty="0"/>
            <a:t> (</a:t>
          </a:r>
          <a:r>
            <a:rPr lang="en-GB" dirty="0" err="1"/>
            <a:t>sécheresse</a:t>
          </a:r>
          <a:r>
            <a:rPr lang="en-GB" dirty="0"/>
            <a:t>, </a:t>
          </a:r>
          <a:r>
            <a:rPr lang="en-GB" dirty="0" err="1"/>
            <a:t>arrivée</a:t>
          </a:r>
          <a:r>
            <a:rPr lang="en-GB" dirty="0"/>
            <a:t> tardive et/</a:t>
          </a:r>
          <a:r>
            <a:rPr lang="en-GB" dirty="0" err="1"/>
            <a:t>ou</a:t>
          </a:r>
          <a:r>
            <a:rPr lang="en-GB" dirty="0"/>
            <a:t> interruption des </a:t>
          </a:r>
          <a:r>
            <a:rPr lang="en-GB" dirty="0" err="1"/>
            <a:t>pluies</a:t>
          </a:r>
          <a:r>
            <a:rPr lang="en-GB" dirty="0"/>
            <a:t>, etc.)
</a:t>
          </a:r>
          <a:endParaRPr lang="fr-FR" dirty="0"/>
        </a:p>
      </dgm:t>
    </dgm:pt>
    <dgm:pt modelId="{CB4B46F8-496D-5347-A5F7-4DA823A4C32A}" cxnId="{545502F3-976B-4E48-BA6B-DBC7E6FA824E}" type="parTrans">
      <dgm:prSet/>
      <dgm:spPr/>
      <dgm:t>
        <a:bodyPr/>
        <a:lstStyle/>
        <a:p>
          <a:endParaRPr lang="en-GB"/>
        </a:p>
      </dgm:t>
    </dgm:pt>
    <dgm:pt modelId="{3D610B2B-DC58-1144-990D-D35F0EAA241D}" cxnId="{545502F3-976B-4E48-BA6B-DBC7E6FA824E}" type="sibTrans">
      <dgm:prSet/>
      <dgm:spPr/>
      <dgm:t>
        <a:bodyPr/>
        <a:lstStyle/>
        <a:p>
          <a:endParaRPr lang="en-GB"/>
        </a:p>
      </dgm:t>
    </dgm:pt>
    <dgm:pt modelId="{A2EBDD8E-5ED4-498F-BB07-D67F9AC2EF78}" type="pres">
      <dgm:prSet presAssocID="{633B1CDF-29A7-4CFE-ADA6-37EA4D0EDDB2}" presName="Name0" presStyleCnt="0">
        <dgm:presLayoutVars>
          <dgm:chMax val="7"/>
          <dgm:chPref val="7"/>
          <dgm:dir/>
        </dgm:presLayoutVars>
      </dgm:prSet>
      <dgm:spPr/>
    </dgm:pt>
    <dgm:pt modelId="{8F4BE71A-5B16-4A1D-B01A-331CA5E46E7B}" type="pres">
      <dgm:prSet presAssocID="{633B1CDF-29A7-4CFE-ADA6-37EA4D0EDDB2}" presName="Name1" presStyleCnt="0"/>
      <dgm:spPr/>
    </dgm:pt>
    <dgm:pt modelId="{D4533D14-2085-47CB-BF76-410F44E5AEC2}" type="pres">
      <dgm:prSet presAssocID="{633B1CDF-29A7-4CFE-ADA6-37EA4D0EDDB2}" presName="cycle" presStyleCnt="0"/>
      <dgm:spPr/>
    </dgm:pt>
    <dgm:pt modelId="{10C68AF4-185B-48C4-9926-0E5D93CEC9AF}" type="pres">
      <dgm:prSet presAssocID="{633B1CDF-29A7-4CFE-ADA6-37EA4D0EDDB2}" presName="srcNode" presStyleLbl="node1" presStyleIdx="0" presStyleCnt="4"/>
      <dgm:spPr/>
    </dgm:pt>
    <dgm:pt modelId="{1B8C8D8C-C6E9-490F-9535-86A06FC7C8D9}" type="pres">
      <dgm:prSet presAssocID="{633B1CDF-29A7-4CFE-ADA6-37EA4D0EDDB2}" presName="conn" presStyleLbl="parChTrans1D2" presStyleIdx="0" presStyleCnt="1"/>
      <dgm:spPr/>
    </dgm:pt>
    <dgm:pt modelId="{A4BB9804-7845-4FAF-A2C0-ABC94DAED28C}" type="pres">
      <dgm:prSet presAssocID="{633B1CDF-29A7-4CFE-ADA6-37EA4D0EDDB2}" presName="extraNode" presStyleLbl="node1" presStyleIdx="0" presStyleCnt="4"/>
      <dgm:spPr/>
    </dgm:pt>
    <dgm:pt modelId="{22977CB2-88A4-4A32-A6E6-87DE7724D4DF}" type="pres">
      <dgm:prSet presAssocID="{633B1CDF-29A7-4CFE-ADA6-37EA4D0EDDB2}" presName="dstNode" presStyleLbl="node1" presStyleIdx="0" presStyleCnt="4"/>
      <dgm:spPr/>
    </dgm:pt>
    <dgm:pt modelId="{C0397C70-6647-4B7E-A461-A7BA0F140178}" type="pres">
      <dgm:prSet presAssocID="{980AA233-69FA-4B24-870E-8BCF82C5108D}" presName="text_1" presStyleLbl="node1" presStyleIdx="0" presStyleCnt="4">
        <dgm:presLayoutVars>
          <dgm:bulletEnabled val="1"/>
        </dgm:presLayoutVars>
      </dgm:prSet>
      <dgm:spPr/>
    </dgm:pt>
    <dgm:pt modelId="{FF026017-1AEF-40A5-B394-B38285A0AB20}" type="pres">
      <dgm:prSet presAssocID="{980AA233-69FA-4B24-870E-8BCF82C5108D}" presName="accent_1" presStyleCnt="0"/>
      <dgm:spPr/>
    </dgm:pt>
    <dgm:pt modelId="{B032019C-E340-4AD4-9B3E-733EDD53BFF0}" type="pres">
      <dgm:prSet presAssocID="{980AA233-69FA-4B24-870E-8BCF82C5108D}" presName="accentRepeatNode" presStyleLbl="solidFgAcc1" presStyleIdx="0" presStyleCnt="4"/>
      <dgm:spPr/>
    </dgm:pt>
    <dgm:pt modelId="{395DF224-7A88-C343-848B-8FCFE420419C}" type="pres">
      <dgm:prSet presAssocID="{D2EED86C-5498-B94B-8BE9-EA7DAF06EA0A}" presName="text_2" presStyleLbl="node1" presStyleIdx="1" presStyleCnt="4">
        <dgm:presLayoutVars>
          <dgm:bulletEnabled val="1"/>
        </dgm:presLayoutVars>
      </dgm:prSet>
      <dgm:spPr/>
    </dgm:pt>
    <dgm:pt modelId="{6E200BA1-8EFC-F24B-864D-D5A849945ED7}" type="pres">
      <dgm:prSet presAssocID="{D2EED86C-5498-B94B-8BE9-EA7DAF06EA0A}" presName="accent_2" presStyleCnt="0"/>
      <dgm:spPr/>
    </dgm:pt>
    <dgm:pt modelId="{9793D2AC-56C9-5D46-B518-22F7DC3D7419}" type="pres">
      <dgm:prSet presAssocID="{D2EED86C-5498-B94B-8BE9-EA7DAF06EA0A}" presName="accentRepeatNode" presStyleLbl="solidFgAcc1" presStyleIdx="1" presStyleCnt="4"/>
      <dgm:spPr/>
    </dgm:pt>
    <dgm:pt modelId="{53F9B31E-9042-6B44-BC6C-6A62082BE924}" type="pres">
      <dgm:prSet presAssocID="{30A76C10-936C-5A4F-A017-2F9D6E487772}" presName="text_3" presStyleLbl="node1" presStyleIdx="2" presStyleCnt="4">
        <dgm:presLayoutVars>
          <dgm:bulletEnabled val="1"/>
        </dgm:presLayoutVars>
      </dgm:prSet>
      <dgm:spPr/>
    </dgm:pt>
    <dgm:pt modelId="{4183AA12-1E54-9545-8C24-DE8E105A7336}" type="pres">
      <dgm:prSet presAssocID="{30A76C10-936C-5A4F-A017-2F9D6E487772}" presName="accent_3" presStyleCnt="0"/>
      <dgm:spPr/>
    </dgm:pt>
    <dgm:pt modelId="{609BF1BB-B3E2-8E4B-85D7-9F618B38C326}" type="pres">
      <dgm:prSet presAssocID="{30A76C10-936C-5A4F-A017-2F9D6E487772}" presName="accentRepeatNode" presStyleLbl="solidFgAcc1" presStyleIdx="2" presStyleCnt="4"/>
      <dgm:spPr/>
    </dgm:pt>
    <dgm:pt modelId="{D10A77F5-B3C4-7349-B134-22502B451EF3}" type="pres">
      <dgm:prSet presAssocID="{A6B7F7E8-4837-E24F-9AD5-30F021CF5D94}" presName="text_4" presStyleLbl="node1" presStyleIdx="3" presStyleCnt="4">
        <dgm:presLayoutVars>
          <dgm:bulletEnabled val="1"/>
        </dgm:presLayoutVars>
      </dgm:prSet>
      <dgm:spPr/>
    </dgm:pt>
    <dgm:pt modelId="{6B99E822-9651-5B4B-AC98-E59CA408FFCD}" type="pres">
      <dgm:prSet presAssocID="{A6B7F7E8-4837-E24F-9AD5-30F021CF5D94}" presName="accent_4" presStyleCnt="0"/>
      <dgm:spPr/>
    </dgm:pt>
    <dgm:pt modelId="{2718AE8D-577E-7F44-AD23-B23EC29FF429}" type="pres">
      <dgm:prSet presAssocID="{A6B7F7E8-4837-E24F-9AD5-30F021CF5D94}" presName="accentRepeatNode" presStyleLbl="solidFgAcc1" presStyleIdx="3" presStyleCnt="4"/>
      <dgm:spPr/>
    </dgm:pt>
  </dgm:ptLst>
  <dgm:cxnLst>
    <dgm:cxn modelId="{CA632B0E-437A-4F74-953B-30A525C45EAA}" type="presOf" srcId="{BE16AE10-236B-419F-A637-BAD9E3FEE621}" destId="{1B8C8D8C-C6E9-490F-9535-86A06FC7C8D9}" srcOrd="0" destOrd="0" presId="urn:microsoft.com/office/officeart/2008/layout/VerticalCurvedList"/>
    <dgm:cxn modelId="{79A65C0E-9DEC-4408-9ADD-E440E95C3302}" type="presOf" srcId="{633B1CDF-29A7-4CFE-ADA6-37EA4D0EDDB2}" destId="{A2EBDD8E-5ED4-498F-BB07-D67F9AC2EF78}" srcOrd="0" destOrd="0" presId="urn:microsoft.com/office/officeart/2008/layout/VerticalCurvedList"/>
    <dgm:cxn modelId="{5E27A41B-F140-44E1-A3CF-6EE705EA5F8D}" type="presOf" srcId="{980AA233-69FA-4B24-870E-8BCF82C5108D}" destId="{C0397C70-6647-4B7E-A461-A7BA0F140178}" srcOrd="0" destOrd="0" presId="urn:microsoft.com/office/officeart/2008/layout/VerticalCurvedList"/>
    <dgm:cxn modelId="{0B716E2E-253E-D54F-9266-1C508CE9F2FF}" type="presOf" srcId="{D2EED86C-5498-B94B-8BE9-EA7DAF06EA0A}" destId="{395DF224-7A88-C343-848B-8FCFE420419C}" srcOrd="0" destOrd="0" presId="urn:microsoft.com/office/officeart/2008/layout/VerticalCurvedList"/>
    <dgm:cxn modelId="{62F45D35-F993-6B4A-9EA7-EB492E085F22}" type="presOf" srcId="{A6B7F7E8-4837-E24F-9AD5-30F021CF5D94}" destId="{D10A77F5-B3C4-7349-B134-22502B451EF3}" srcOrd="0" destOrd="0" presId="urn:microsoft.com/office/officeart/2008/layout/VerticalCurvedList"/>
    <dgm:cxn modelId="{D6DBC850-73B4-5747-9473-6F6B54610693}" srcId="{633B1CDF-29A7-4CFE-ADA6-37EA4D0EDDB2}" destId="{30A76C10-936C-5A4F-A017-2F9D6E487772}" srcOrd="2" destOrd="0" parTransId="{585FA174-C43E-EE4D-AA14-A135A18DF5EE}" sibTransId="{7221E2D7-0E9F-BD42-87E7-D01E15689A64}"/>
    <dgm:cxn modelId="{B7B4BF6F-91DD-47F8-9911-9627339AE182}" srcId="{633B1CDF-29A7-4CFE-ADA6-37EA4D0EDDB2}" destId="{980AA233-69FA-4B24-870E-8BCF82C5108D}" srcOrd="0" destOrd="0" parTransId="{24C83044-1C81-4FB1-BEFC-56E51B1372D4}" sibTransId="{BE16AE10-236B-419F-A637-BAD9E3FEE621}"/>
    <dgm:cxn modelId="{E90DECC1-5DEC-DE4B-9657-11F6E8A172C6}" srcId="{633B1CDF-29A7-4CFE-ADA6-37EA4D0EDDB2}" destId="{D2EED86C-5498-B94B-8BE9-EA7DAF06EA0A}" srcOrd="1" destOrd="0" parTransId="{8EA5E4F5-18EE-A049-AC4D-00BD859643BE}" sibTransId="{2A29FF00-2D3E-6E41-A3EA-9C3F2D0301CC}"/>
    <dgm:cxn modelId="{E48FB1E7-FF3A-6749-8227-7C9EB2E51207}" type="presOf" srcId="{30A76C10-936C-5A4F-A017-2F9D6E487772}" destId="{53F9B31E-9042-6B44-BC6C-6A62082BE924}" srcOrd="0" destOrd="0" presId="urn:microsoft.com/office/officeart/2008/layout/VerticalCurvedList"/>
    <dgm:cxn modelId="{545502F3-976B-4E48-BA6B-DBC7E6FA824E}" srcId="{633B1CDF-29A7-4CFE-ADA6-37EA4D0EDDB2}" destId="{A6B7F7E8-4837-E24F-9AD5-30F021CF5D94}" srcOrd="3" destOrd="0" parTransId="{CB4B46F8-496D-5347-A5F7-4DA823A4C32A}" sibTransId="{3D610B2B-DC58-1144-990D-D35F0EAA241D}"/>
    <dgm:cxn modelId="{13ED362F-FA0D-454C-9CF9-1F1526E6F0B5}" type="presParOf" srcId="{A2EBDD8E-5ED4-498F-BB07-D67F9AC2EF78}" destId="{8F4BE71A-5B16-4A1D-B01A-331CA5E46E7B}" srcOrd="0" destOrd="0" presId="urn:microsoft.com/office/officeart/2008/layout/VerticalCurvedList"/>
    <dgm:cxn modelId="{F2D80B14-454E-466C-9B68-27CA3E86197C}" type="presParOf" srcId="{8F4BE71A-5B16-4A1D-B01A-331CA5E46E7B}" destId="{D4533D14-2085-47CB-BF76-410F44E5AEC2}" srcOrd="0" destOrd="0" presId="urn:microsoft.com/office/officeart/2008/layout/VerticalCurvedList"/>
    <dgm:cxn modelId="{58C26442-9DF0-41B1-816D-7DD73E9FF71D}" type="presParOf" srcId="{D4533D14-2085-47CB-BF76-410F44E5AEC2}" destId="{10C68AF4-185B-48C4-9926-0E5D93CEC9AF}" srcOrd="0" destOrd="0" presId="urn:microsoft.com/office/officeart/2008/layout/VerticalCurvedList"/>
    <dgm:cxn modelId="{256EDFBD-91C3-4D26-8FEA-B154351FDE66}" type="presParOf" srcId="{D4533D14-2085-47CB-BF76-410F44E5AEC2}" destId="{1B8C8D8C-C6E9-490F-9535-86A06FC7C8D9}" srcOrd="1" destOrd="0" presId="urn:microsoft.com/office/officeart/2008/layout/VerticalCurvedList"/>
    <dgm:cxn modelId="{D769B67A-51A0-4C8D-AB5F-75D35087ACC4}" type="presParOf" srcId="{D4533D14-2085-47CB-BF76-410F44E5AEC2}" destId="{A4BB9804-7845-4FAF-A2C0-ABC94DAED28C}" srcOrd="2" destOrd="0" presId="urn:microsoft.com/office/officeart/2008/layout/VerticalCurvedList"/>
    <dgm:cxn modelId="{2F1730E5-C012-4B9D-B4D2-F72B62D450C3}" type="presParOf" srcId="{D4533D14-2085-47CB-BF76-410F44E5AEC2}" destId="{22977CB2-88A4-4A32-A6E6-87DE7724D4DF}" srcOrd="3" destOrd="0" presId="urn:microsoft.com/office/officeart/2008/layout/VerticalCurvedList"/>
    <dgm:cxn modelId="{7B7A83B5-61C5-454E-81BF-550A151D4988}" type="presParOf" srcId="{8F4BE71A-5B16-4A1D-B01A-331CA5E46E7B}" destId="{C0397C70-6647-4B7E-A461-A7BA0F140178}" srcOrd="1" destOrd="0" presId="urn:microsoft.com/office/officeart/2008/layout/VerticalCurvedList"/>
    <dgm:cxn modelId="{14CB2070-C4B3-4C42-AF93-711C00D4CEC9}" type="presParOf" srcId="{8F4BE71A-5B16-4A1D-B01A-331CA5E46E7B}" destId="{FF026017-1AEF-40A5-B394-B38285A0AB20}" srcOrd="2" destOrd="0" presId="urn:microsoft.com/office/officeart/2008/layout/VerticalCurvedList"/>
    <dgm:cxn modelId="{89C2A0CF-B6B2-4565-B9AC-C97041A92131}" type="presParOf" srcId="{FF026017-1AEF-40A5-B394-B38285A0AB20}" destId="{B032019C-E340-4AD4-9B3E-733EDD53BFF0}" srcOrd="0" destOrd="0" presId="urn:microsoft.com/office/officeart/2008/layout/VerticalCurvedList"/>
    <dgm:cxn modelId="{7F1C37E2-28D9-8840-9A9B-82CDE7F501CD}" type="presParOf" srcId="{8F4BE71A-5B16-4A1D-B01A-331CA5E46E7B}" destId="{395DF224-7A88-C343-848B-8FCFE420419C}" srcOrd="3" destOrd="0" presId="urn:microsoft.com/office/officeart/2008/layout/VerticalCurvedList"/>
    <dgm:cxn modelId="{15C7F464-620C-5642-9947-871B4E3A10E0}" type="presParOf" srcId="{8F4BE71A-5B16-4A1D-B01A-331CA5E46E7B}" destId="{6E200BA1-8EFC-F24B-864D-D5A849945ED7}" srcOrd="4" destOrd="0" presId="urn:microsoft.com/office/officeart/2008/layout/VerticalCurvedList"/>
    <dgm:cxn modelId="{CFC0760F-E6BC-C749-ADE7-BC8AAF8940B1}" type="presParOf" srcId="{6E200BA1-8EFC-F24B-864D-D5A849945ED7}" destId="{9793D2AC-56C9-5D46-B518-22F7DC3D7419}" srcOrd="0" destOrd="0" presId="urn:microsoft.com/office/officeart/2008/layout/VerticalCurvedList"/>
    <dgm:cxn modelId="{489DB7C5-4965-4B46-98E5-ECF48CFA2DAE}" type="presParOf" srcId="{8F4BE71A-5B16-4A1D-B01A-331CA5E46E7B}" destId="{53F9B31E-9042-6B44-BC6C-6A62082BE924}" srcOrd="5" destOrd="0" presId="urn:microsoft.com/office/officeart/2008/layout/VerticalCurvedList"/>
    <dgm:cxn modelId="{B0BBFE87-0353-6143-84E5-FEC0A7E7462D}" type="presParOf" srcId="{8F4BE71A-5B16-4A1D-B01A-331CA5E46E7B}" destId="{4183AA12-1E54-9545-8C24-DE8E105A7336}" srcOrd="6" destOrd="0" presId="urn:microsoft.com/office/officeart/2008/layout/VerticalCurvedList"/>
    <dgm:cxn modelId="{67E5201A-1E6B-EA45-8D58-87A1324956B6}" type="presParOf" srcId="{4183AA12-1E54-9545-8C24-DE8E105A7336}" destId="{609BF1BB-B3E2-8E4B-85D7-9F618B38C326}" srcOrd="0" destOrd="0" presId="urn:microsoft.com/office/officeart/2008/layout/VerticalCurvedList"/>
    <dgm:cxn modelId="{76B73445-D131-0447-AF00-659930A9E30C}" type="presParOf" srcId="{8F4BE71A-5B16-4A1D-B01A-331CA5E46E7B}" destId="{D10A77F5-B3C4-7349-B134-22502B451EF3}" srcOrd="7" destOrd="0" presId="urn:microsoft.com/office/officeart/2008/layout/VerticalCurvedList"/>
    <dgm:cxn modelId="{294F89CD-DB35-B24B-8F75-018419C3915B}" type="presParOf" srcId="{8F4BE71A-5B16-4A1D-B01A-331CA5E46E7B}" destId="{6B99E822-9651-5B4B-AC98-E59CA408FFCD}" srcOrd="8" destOrd="0" presId="urn:microsoft.com/office/officeart/2008/layout/VerticalCurvedList"/>
    <dgm:cxn modelId="{AA109144-4557-1A41-B43D-7D9ECDB18109}" type="presParOf" srcId="{6B99E822-9651-5B4B-AC98-E59CA408FFCD}" destId="{2718AE8D-577E-7F44-AD23-B23EC29FF4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2192000" cy="4853968"/>
        <a:chOff x="0" y="0"/>
        <a:chExt cx="12192000" cy="4853968"/>
      </a:xfrm>
    </dsp:grpSpPr>
    <dsp:sp modelId="{1B8C8D8C-C6E9-490F-9535-86A06FC7C8D9}">
      <dsp:nvSpPr>
        <dsp:cNvPr id="4" name="空心弧 3"/>
        <dsp:cNvSpPr/>
      </dsp:nvSpPr>
      <dsp:spPr bwMode="white">
        <a:xfrm>
          <a:off x="-5433028" y="-852882"/>
          <a:ext cx="6559733" cy="6559733"/>
        </a:xfrm>
        <a:prstGeom prst="blockArc">
          <a:avLst>
            <a:gd name="adj1" fmla="val 18900000"/>
            <a:gd name="adj2" fmla="val 2700000"/>
            <a:gd name="adj3" fmla="val 275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-5433028" y="-852882"/>
        <a:ext cx="6559733" cy="6559733"/>
      </dsp:txXfrm>
    </dsp:sp>
    <dsp:sp modelId="{C0397C70-6647-4B7E-A461-A7BA0F140178}">
      <dsp:nvSpPr>
        <dsp:cNvPr id="7" name="矩形 6"/>
        <dsp:cNvSpPr/>
      </dsp:nvSpPr>
      <dsp:spPr bwMode="white">
        <a:xfrm>
          <a:off x="615483" y="373173"/>
          <a:ext cx="11576517" cy="746734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92720" tIns="48260" rIns="48260" bIns="4826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Sols </a:t>
          </a:r>
          <a:r>
            <a:rPr lang="en-GB" dirty="0" err="1"/>
            <a:t>dégradés</a:t>
          </a:r>
          <a:r>
            <a:rPr lang="en-GB" dirty="0"/>
            <a:t>, </a:t>
          </a:r>
          <a:r>
            <a:rPr lang="en-GB" dirty="0" err="1"/>
            <a:t>faible</a:t>
          </a:r>
          <a:r>
            <a:rPr lang="en-GB" dirty="0"/>
            <a:t> </a:t>
          </a:r>
          <a:r>
            <a:rPr lang="en-GB" dirty="0" err="1"/>
            <a:t>fertilité</a:t>
          </a:r>
          <a:r>
            <a:rPr lang="en-GB" dirty="0"/>
            <a:t> et </a:t>
          </a:r>
          <a:r>
            <a:rPr lang="en-GB" dirty="0" err="1"/>
            <a:t>faible</a:t>
          </a:r>
          <a:r>
            <a:rPr lang="en-GB" dirty="0"/>
            <a:t> </a:t>
          </a:r>
          <a:r>
            <a:rPr lang="en-GB" dirty="0" err="1"/>
            <a:t>mécanisation</a:t>
          </a:r>
          <a:r>
            <a:rPr lang="en-GB" dirty="0"/>
            <a:t> et utilisation </a:t>
          </a:r>
          <a:r>
            <a:rPr lang="en-GB" dirty="0" err="1"/>
            <a:t>d'intrants</a:t>
          </a:r>
          <a:r>
            <a:rPr lang="en-GB" dirty="0"/>
            <a:t>.
</a:t>
          </a:r>
          <a:endParaRPr lang="fr-FR" dirty="0"/>
        </a:p>
      </dsp:txBody>
      <dsp:txXfrm>
        <a:off x="615483" y="373173"/>
        <a:ext cx="11576517" cy="746734"/>
      </dsp:txXfrm>
    </dsp:sp>
    <dsp:sp modelId="{B032019C-E340-4AD4-9B3E-733EDD53BFF0}">
      <dsp:nvSpPr>
        <dsp:cNvPr id="8" name="椭圆 7"/>
        <dsp:cNvSpPr/>
      </dsp:nvSpPr>
      <dsp:spPr bwMode="white">
        <a:xfrm>
          <a:off x="148774" y="279831"/>
          <a:ext cx="933418" cy="933418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48774" y="279831"/>
        <a:ext cx="933418" cy="933418"/>
      </dsp:txXfrm>
    </dsp:sp>
    <dsp:sp modelId="{395DF224-7A88-C343-848B-8FCFE420419C}">
      <dsp:nvSpPr>
        <dsp:cNvPr id="9" name="矩形 8"/>
        <dsp:cNvSpPr/>
      </dsp:nvSpPr>
      <dsp:spPr bwMode="white">
        <a:xfrm>
          <a:off x="1043603" y="1493469"/>
          <a:ext cx="11148397" cy="746734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92720" tIns="48260" rIns="48260" bIns="4826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 err="1"/>
            <a:t>Mauvaises</a:t>
          </a:r>
          <a:r>
            <a:rPr lang="en-GB" dirty="0"/>
            <a:t> conditions de stockage et absence de transformation des </a:t>
          </a:r>
          <a:r>
            <a:rPr lang="en-GB" dirty="0" err="1"/>
            <a:t>produits</a:t>
          </a:r>
          <a:r>
            <a:rPr lang="en-GB" dirty="0"/>
            <a:t>.
</a:t>
          </a:r>
          <a:endParaRPr lang="fr-FR" dirty="0"/>
        </a:p>
      </dsp:txBody>
      <dsp:txXfrm>
        <a:off x="1043603" y="1493469"/>
        <a:ext cx="11148397" cy="746734"/>
      </dsp:txXfrm>
    </dsp:sp>
    <dsp:sp modelId="{9793D2AC-56C9-5D46-B518-22F7DC3D7419}">
      <dsp:nvSpPr>
        <dsp:cNvPr id="10" name="椭圆 9"/>
        <dsp:cNvSpPr/>
      </dsp:nvSpPr>
      <dsp:spPr bwMode="white">
        <a:xfrm>
          <a:off x="576894" y="1400127"/>
          <a:ext cx="933418" cy="933418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76894" y="1400127"/>
        <a:ext cx="933418" cy="933418"/>
      </dsp:txXfrm>
    </dsp:sp>
    <dsp:sp modelId="{53F9B31E-9042-6B44-BC6C-6A62082BE924}">
      <dsp:nvSpPr>
        <dsp:cNvPr id="11" name="矩形 10"/>
        <dsp:cNvSpPr/>
      </dsp:nvSpPr>
      <dsp:spPr bwMode="white">
        <a:xfrm>
          <a:off x="1043603" y="2613765"/>
          <a:ext cx="11148397" cy="746734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92720" tIns="48260" rIns="48260" bIns="4826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 err="1"/>
            <a:t>Mauvais</a:t>
          </a:r>
          <a:r>
            <a:rPr lang="en-GB" dirty="0"/>
            <a:t> </a:t>
          </a:r>
          <a:r>
            <a:rPr lang="en-GB" dirty="0" err="1"/>
            <a:t>état</a:t>
          </a:r>
          <a:r>
            <a:rPr lang="en-GB" dirty="0"/>
            <a:t> des routes et </a:t>
          </a:r>
          <a:r>
            <a:rPr lang="en-GB" dirty="0" err="1"/>
            <a:t>faible</a:t>
          </a:r>
          <a:r>
            <a:rPr lang="en-GB" dirty="0"/>
            <a:t> </a:t>
          </a:r>
          <a:r>
            <a:rPr lang="en-GB" dirty="0" err="1"/>
            <a:t>accès</a:t>
          </a:r>
          <a:r>
            <a:rPr lang="en-GB" dirty="0"/>
            <a:t> aux </a:t>
          </a:r>
          <a:r>
            <a:rPr lang="en-GB" dirty="0" err="1"/>
            <a:t>marchés</a:t>
          </a:r>
          <a:r>
            <a:rPr lang="en-GB" dirty="0"/>
            <a:t>.
</a:t>
          </a:r>
          <a:endParaRPr lang="fr-FR" dirty="0"/>
        </a:p>
      </dsp:txBody>
      <dsp:txXfrm>
        <a:off x="1043603" y="2613765"/>
        <a:ext cx="11148397" cy="746734"/>
      </dsp:txXfrm>
    </dsp:sp>
    <dsp:sp modelId="{609BF1BB-B3E2-8E4B-85D7-9F618B38C326}">
      <dsp:nvSpPr>
        <dsp:cNvPr id="12" name="椭圆 11"/>
        <dsp:cNvSpPr/>
      </dsp:nvSpPr>
      <dsp:spPr bwMode="white">
        <a:xfrm>
          <a:off x="576894" y="2520423"/>
          <a:ext cx="933418" cy="933418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76894" y="2520423"/>
        <a:ext cx="933418" cy="933418"/>
      </dsp:txXfrm>
    </dsp:sp>
    <dsp:sp modelId="{D10A77F5-B3C4-7349-B134-22502B451EF3}">
      <dsp:nvSpPr>
        <dsp:cNvPr id="13" name="矩形 12"/>
        <dsp:cNvSpPr/>
      </dsp:nvSpPr>
      <dsp:spPr bwMode="white">
        <a:xfrm>
          <a:off x="615483" y="3734061"/>
          <a:ext cx="11576517" cy="746734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92720" tIns="48260" rIns="48260" bIns="4826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Chocs </a:t>
          </a:r>
          <a:r>
            <a:rPr lang="en-GB" dirty="0" err="1"/>
            <a:t>récurrents</a:t>
          </a:r>
          <a:r>
            <a:rPr lang="en-GB" dirty="0"/>
            <a:t> (</a:t>
          </a:r>
          <a:r>
            <a:rPr lang="en-GB" dirty="0" err="1"/>
            <a:t>sécheresse</a:t>
          </a:r>
          <a:r>
            <a:rPr lang="en-GB" dirty="0"/>
            <a:t>, </a:t>
          </a:r>
          <a:r>
            <a:rPr lang="en-GB" dirty="0" err="1"/>
            <a:t>arrivée</a:t>
          </a:r>
          <a:r>
            <a:rPr lang="en-GB" dirty="0"/>
            <a:t> tardive et/</a:t>
          </a:r>
          <a:r>
            <a:rPr lang="en-GB" dirty="0" err="1"/>
            <a:t>ou</a:t>
          </a:r>
          <a:r>
            <a:rPr lang="en-GB" dirty="0"/>
            <a:t> interruption des </a:t>
          </a:r>
          <a:r>
            <a:rPr lang="en-GB" dirty="0" err="1"/>
            <a:t>pluies</a:t>
          </a:r>
          <a:r>
            <a:rPr lang="en-GB" dirty="0"/>
            <a:t>, etc.)
</a:t>
          </a:r>
          <a:endParaRPr lang="fr-FR" dirty="0"/>
        </a:p>
      </dsp:txBody>
      <dsp:txXfrm>
        <a:off x="615483" y="3734061"/>
        <a:ext cx="11576517" cy="746734"/>
      </dsp:txXfrm>
    </dsp:sp>
    <dsp:sp modelId="{2718AE8D-577E-7F44-AD23-B23EC29FF429}">
      <dsp:nvSpPr>
        <dsp:cNvPr id="14" name="椭圆 13"/>
        <dsp:cNvSpPr/>
      </dsp:nvSpPr>
      <dsp:spPr bwMode="white">
        <a:xfrm>
          <a:off x="148774" y="3640719"/>
          <a:ext cx="933418" cy="933418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48774" y="3640719"/>
        <a:ext cx="933418" cy="933418"/>
      </dsp:txXfrm>
    </dsp:sp>
    <dsp:sp modelId="{10C68AF4-185B-48C4-9926-0E5D93CEC9AF}">
      <dsp:nvSpPr>
        <dsp:cNvPr id="3" name="矩形 2" hidden="1"/>
        <dsp:cNvSpPr/>
      </dsp:nvSpPr>
      <dsp:spPr bwMode="white">
        <a:xfrm>
          <a:off x="135327" y="102496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35327" y="102496"/>
        <a:ext cx="36000" cy="36000"/>
      </dsp:txXfrm>
    </dsp:sp>
    <dsp:sp modelId="{A4BB9804-7845-4FAF-A2C0-ABC94DAED28C}">
      <dsp:nvSpPr>
        <dsp:cNvPr id="5" name="矩形 4" hidden="1"/>
        <dsp:cNvSpPr/>
      </dsp:nvSpPr>
      <dsp:spPr bwMode="white">
        <a:xfrm>
          <a:off x="1090705" y="2408984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090705" y="2408984"/>
        <a:ext cx="36000" cy="36000"/>
      </dsp:txXfrm>
    </dsp:sp>
    <dsp:sp modelId="{22977CB2-88A4-4A32-A6E6-87DE7724D4DF}">
      <dsp:nvSpPr>
        <dsp:cNvPr id="6" name="矩形 5" hidden="1"/>
        <dsp:cNvSpPr/>
      </dsp:nvSpPr>
      <dsp:spPr bwMode="white">
        <a:xfrm>
          <a:off x="135327" y="4715472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35327" y="4715472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1C23-3F4C-4A6B-BA10-23337F6C00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47166-B1B6-45D7-A649-59D422943C8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3B4FE-D1FB-4EB8-86E9-B3A3E176F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8F5AA-9C31-4ED1-824B-C860FDEFBF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B5EE-AE52-4E9A-8EC8-6024C7378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F5AA-9C31-4ED1-824B-C860FDEFBF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4C1676-8445-4D51-B6FB-DBF39B779976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66ED-7EEE-4D1E-AACB-B513EAC91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E47B-78E6-49DF-9AFE-ADBB196C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66ED-7EEE-4D1E-AACB-B513EAC91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E47B-78E6-49DF-9AFE-ADBB196C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66ED-7EEE-4D1E-AACB-B513EAC91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E47B-78E6-49DF-9AFE-ADBB196C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66ED-7EEE-4D1E-AACB-B513EAC91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E47B-78E6-49DF-9AFE-ADBB196C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66ED-7EEE-4D1E-AACB-B513EAC91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E47B-78E6-49DF-9AFE-ADBB196C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66ED-7EEE-4D1E-AACB-B513EAC91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E47B-78E6-49DF-9AFE-ADBB196C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66ED-7EEE-4D1E-AACB-B513EAC91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E47B-78E6-49DF-9AFE-ADBB196C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66ED-7EEE-4D1E-AACB-B513EAC91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E47B-78E6-49DF-9AFE-ADBB196C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66ED-7EEE-4D1E-AACB-B513EAC91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E47B-78E6-49DF-9AFE-ADBB196C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66ED-7EEE-4D1E-AACB-B513EAC91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E47B-78E6-49DF-9AFE-ADBB196C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66ED-7EEE-4D1E-AACB-B513EAC91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E47B-78E6-49DF-9AFE-ADBB196C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5" Type="http://schemas.openxmlformats.org/officeDocument/2006/relationships/image" Target="../media/image4.jpe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0558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166ED-7EEE-4D1E-AACB-B513EAC91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CE47B-78E6-49DF-9AFE-ADBB196C646E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Immagine 6"/>
          <p:cNvPicPr>
            <a:picLocks noChangeAspect="1"/>
          </p:cNvPicPr>
          <p:nvPr userDrawn="1"/>
        </p:nvPicPr>
        <p:blipFill>
          <a:blip r:embed="rId12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</p:spPr>
      </p:pic>
      <p:pic>
        <p:nvPicPr>
          <p:cNvPr id="13" name="图片 12" descr="联合国粮食署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3087" y="51608"/>
            <a:ext cx="2612189" cy="969193"/>
          </a:xfrm>
          <a:prstGeom prst="rect">
            <a:avLst/>
          </a:prstGeom>
        </p:spPr>
      </p:pic>
      <p:pic>
        <p:nvPicPr>
          <p:cNvPr id="14" name="Picture 15" descr="A picture containing window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66" y="228429"/>
            <a:ext cx="628985" cy="629410"/>
          </a:xfrm>
          <a:prstGeom prst="rect">
            <a:avLst/>
          </a:prstGeom>
        </p:spPr>
      </p:pic>
      <p:pic>
        <p:nvPicPr>
          <p:cNvPr id="15" name="Picture 13" descr="Icon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503" y="228854"/>
            <a:ext cx="628985" cy="628985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3077562" y="140470"/>
            <a:ext cx="618869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altLang="zh-CN" sz="2000" b="1" u="none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Rice Processing, Storage and Quality Control</a:t>
            </a:r>
            <a:endParaRPr lang="zh-CN" altLang="zh-CN" sz="2000" u="none" dirty="0">
              <a:solidFill>
                <a:schemeClr val="bg1"/>
              </a:solidFill>
              <a:effectLst/>
              <a:latin typeface="Open Sans" panose="020B0606030504020204" pitchFamily="34" charset="0"/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altLang="zh-CN" sz="2000" b="1" u="none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Seminar on China-Africa Rice Value Chain</a:t>
            </a:r>
            <a:endParaRPr lang="zh-CN" altLang="zh-CN" sz="2000" u="none" dirty="0">
              <a:solidFill>
                <a:schemeClr val="bg1"/>
              </a:solidFill>
              <a:effectLst/>
              <a:latin typeface="Open Sans" panose="020B0606030504020204" pitchFamily="34" charset="0"/>
              <a:ea typeface="宋体" panose="02010600030101010101" pitchFamily="2" charset="-122"/>
              <a:cs typeface="Open Sans" panose="020B0606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12.xml"/><Relationship Id="rId10" Type="http://schemas.microsoft.com/office/2007/relationships/diagramDrawing" Target="../diagrams/drawing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80439" y="2382038"/>
            <a:ext cx="1023112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lnSpc>
                <a:spcPct val="90000"/>
              </a:lnSpc>
            </a:pPr>
            <a:r>
              <a:rPr lang="en-GB" sz="32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Situation de la </a:t>
            </a:r>
            <a:r>
              <a:rPr lang="en-GB" sz="3200" b="1" i="0" u="none" strike="noStrike" dirty="0" err="1">
                <a:solidFill>
                  <a:schemeClr val="accent5">
                    <a:lumMod val="75000"/>
                  </a:schemeClr>
                </a:solidFill>
                <a:effectLst/>
              </a:rPr>
              <a:t>chaîne</a:t>
            </a:r>
            <a:r>
              <a:rPr lang="en-GB" sz="32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 de </a:t>
            </a:r>
            <a:r>
              <a:rPr lang="en-GB" sz="3200" b="1" i="0" u="none" strike="noStrike" dirty="0" err="1">
                <a:solidFill>
                  <a:schemeClr val="accent5">
                    <a:lumMod val="75000"/>
                  </a:schemeClr>
                </a:solidFill>
                <a:effectLst/>
              </a:rPr>
              <a:t>valeur</a:t>
            </a:r>
            <a:r>
              <a:rPr lang="en-GB" sz="32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 du </a:t>
            </a:r>
            <a:r>
              <a:rPr lang="en-GB" sz="3200" b="1" i="0" u="none" strike="noStrike" dirty="0" err="1">
                <a:solidFill>
                  <a:schemeClr val="accent5">
                    <a:lumMod val="75000"/>
                  </a:schemeClr>
                </a:solidFill>
                <a:effectLst/>
              </a:rPr>
              <a:t>riz</a:t>
            </a:r>
            <a:r>
              <a:rPr lang="en-GB" sz="32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GB" sz="3200" b="1" i="0" u="none" strike="noStrike" dirty="0" err="1">
                <a:solidFill>
                  <a:schemeClr val="accent5">
                    <a:lumMod val="75000"/>
                  </a:schemeClr>
                </a:solidFill>
                <a:effectLst/>
              </a:rPr>
              <a:t>en</a:t>
            </a:r>
            <a:r>
              <a:rPr lang="en-GB" sz="32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GB" sz="3200" b="1" i="0" u="none" strike="noStrike" dirty="0" err="1">
                <a:solidFill>
                  <a:schemeClr val="accent5">
                    <a:lumMod val="75000"/>
                  </a:schemeClr>
                </a:solidFill>
                <a:effectLst/>
              </a:rPr>
              <a:t>Guinée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3855" y="3315078"/>
            <a:ext cx="4185224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Aboubacar</a:t>
            </a:r>
            <a:r>
              <a:rPr lang="en-US" altLang="zh-C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 </a:t>
            </a:r>
            <a:r>
              <a:rPr lang="en-US" altLang="zh-CN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Demba</a:t>
            </a:r>
            <a:r>
              <a:rPr lang="en-US" altLang="zh-C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 SAMOURA</a:t>
            </a:r>
            <a:endParaRPr lang="en-US" altLang="zh-C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algn="ctr"/>
            <a:r>
              <a:rPr lang="en-GB" altLang="zh-CN" sz="2000" b="1" dirty="0"/>
              <a:t>Directeur National de </a:t>
            </a:r>
            <a:r>
              <a:rPr lang="en-GB" altLang="zh-CN" sz="2000" b="1" dirty="0" err="1"/>
              <a:t>l'Agriculture</a:t>
            </a:r>
            <a:r>
              <a:rPr lang="en-GB" altLang="zh-CN" sz="2000" b="1" dirty="0"/>
              <a:t> de la </a:t>
            </a:r>
            <a:r>
              <a:rPr lang="en-GB" altLang="zh-CN" sz="2000" b="1" dirty="0" err="1"/>
              <a:t>République</a:t>
            </a:r>
            <a:r>
              <a:rPr lang="en-GB" altLang="zh-CN" sz="2000" b="1" dirty="0"/>
              <a:t> de </a:t>
            </a:r>
            <a:r>
              <a:rPr lang="en-GB" altLang="zh-CN" sz="2000" b="1" dirty="0" err="1"/>
              <a:t>Guinée</a:t>
            </a:r>
            <a:endParaRPr lang="zh-CN" altLang="en-US" sz="2000" b="1" dirty="0"/>
          </a:p>
        </p:txBody>
      </p:sp>
      <p:sp>
        <p:nvSpPr>
          <p:cNvPr id="21" name="等腰三角形 20"/>
          <p:cNvSpPr/>
          <p:nvPr/>
        </p:nvSpPr>
        <p:spPr>
          <a:xfrm>
            <a:off x="-1" y="5835250"/>
            <a:ext cx="981075" cy="1022750"/>
          </a:xfrm>
          <a:prstGeom prst="triangle">
            <a:avLst>
              <a:gd name="adj" fmla="val 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-1" y="-14962"/>
            <a:ext cx="12192000" cy="1067050"/>
          </a:xfrm>
          <a:prstGeom prst="rect">
            <a:avLst/>
          </a:prstGeom>
        </p:spPr>
      </p:pic>
      <p:pic>
        <p:nvPicPr>
          <p:cNvPr id="7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5" y="332440"/>
            <a:ext cx="2902070" cy="5379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25" y="-249267"/>
            <a:ext cx="3316140" cy="1658070"/>
          </a:xfrm>
          <a:prstGeom prst="rect">
            <a:avLst/>
          </a:prstGeom>
        </p:spPr>
      </p:pic>
      <p:pic>
        <p:nvPicPr>
          <p:cNvPr id="14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09" y="219014"/>
            <a:ext cx="2833371" cy="721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56" y="356916"/>
            <a:ext cx="2902070" cy="5379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07" y="-203137"/>
            <a:ext cx="3316140" cy="1658070"/>
          </a:xfrm>
          <a:prstGeom prst="rect">
            <a:avLst/>
          </a:prstGeom>
        </p:spPr>
      </p:pic>
      <p:pic>
        <p:nvPicPr>
          <p:cNvPr id="10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56" y="240667"/>
            <a:ext cx="2833371" cy="72150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-83607" y="1647116"/>
          <a:ext cx="12192000" cy="485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56" y="356916"/>
            <a:ext cx="2902070" cy="5379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98" y="-203137"/>
            <a:ext cx="3316140" cy="1658070"/>
          </a:xfrm>
          <a:prstGeom prst="rect">
            <a:avLst/>
          </a:prstGeom>
        </p:spPr>
      </p:pic>
      <p:pic>
        <p:nvPicPr>
          <p:cNvPr id="10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56" y="240667"/>
            <a:ext cx="2833371" cy="721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54491" y="1919907"/>
            <a:ext cx="30375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En</a:t>
            </a:r>
            <a:r>
              <a:rPr lang="en-GB" dirty="0"/>
              <a:t> plus, les </a:t>
            </a:r>
            <a:r>
              <a:rPr lang="en-GB" dirty="0" err="1"/>
              <a:t>pertes</a:t>
            </a:r>
            <a:r>
              <a:rPr lang="en-GB" dirty="0"/>
              <a:t> post-</a:t>
            </a:r>
            <a:r>
              <a:rPr lang="en-GB" dirty="0" err="1"/>
              <a:t>récoltes</a:t>
            </a:r>
            <a:r>
              <a:rPr lang="en-GB" dirty="0"/>
              <a:t> relatives au </a:t>
            </a:r>
            <a:r>
              <a:rPr lang="en-GB" dirty="0" err="1"/>
              <a:t>riz</a:t>
            </a:r>
            <a:r>
              <a:rPr lang="en-GB" dirty="0"/>
              <a:t>, </a:t>
            </a:r>
            <a:r>
              <a:rPr lang="en-GB" dirty="0" err="1"/>
              <a:t>une</a:t>
            </a:r>
            <a:r>
              <a:rPr lang="en-GB" dirty="0"/>
              <a:t> des causes non </a:t>
            </a:r>
            <a:r>
              <a:rPr lang="en-GB" dirty="0" err="1"/>
              <a:t>négligeables</a:t>
            </a:r>
            <a:r>
              <a:rPr lang="en-GB" dirty="0"/>
              <a:t> de la </a:t>
            </a:r>
            <a:r>
              <a:rPr lang="en-GB" dirty="0" err="1"/>
              <a:t>faible</a:t>
            </a:r>
            <a:r>
              <a:rPr lang="en-GB" dirty="0"/>
              <a:t> production dans </a:t>
            </a:r>
            <a:r>
              <a:rPr lang="en-GB" dirty="0" err="1"/>
              <a:t>cette</a:t>
            </a:r>
            <a:r>
              <a:rPr lang="en-GB" dirty="0"/>
              <a:t> </a:t>
            </a:r>
            <a:r>
              <a:rPr lang="en-GB" dirty="0" err="1"/>
              <a:t>filière</a:t>
            </a:r>
            <a:r>
              <a:rPr lang="en-GB" dirty="0"/>
              <a:t>,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généralement</a:t>
            </a:r>
            <a:r>
              <a:rPr lang="en-GB" dirty="0"/>
              <a:t> </a:t>
            </a:r>
            <a:r>
              <a:rPr lang="en-GB" dirty="0" err="1"/>
              <a:t>élevées</a:t>
            </a:r>
            <a:r>
              <a:rPr lang="en-GB" dirty="0"/>
              <a:t> et se </a:t>
            </a:r>
            <a:r>
              <a:rPr lang="en-GB" dirty="0" err="1"/>
              <a:t>situent</a:t>
            </a:r>
            <a:r>
              <a:rPr lang="en-GB" dirty="0"/>
              <a:t> entre 10 et 20%. </a:t>
            </a:r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pertes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associées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</a:t>
            </a:r>
            <a:r>
              <a:rPr lang="en-GB" dirty="0" err="1"/>
              <a:t>l’accès</a:t>
            </a:r>
            <a:r>
              <a:rPr lang="en-GB" dirty="0"/>
              <a:t> </a:t>
            </a:r>
            <a:r>
              <a:rPr lang="en-GB" dirty="0" err="1"/>
              <a:t>limité</a:t>
            </a:r>
            <a:r>
              <a:rPr lang="en-GB" dirty="0"/>
              <a:t> aux </a:t>
            </a:r>
            <a:r>
              <a:rPr lang="en-GB" dirty="0" err="1"/>
              <a:t>marchés</a:t>
            </a:r>
            <a:r>
              <a:rPr lang="en-GB" dirty="0"/>
              <a:t> bien </a:t>
            </a:r>
            <a:r>
              <a:rPr lang="en-GB" dirty="0" err="1"/>
              <a:t>structurés</a:t>
            </a:r>
            <a:r>
              <a:rPr lang="en-GB" dirty="0"/>
              <a:t>, la faiblesse dans la transformation de </a:t>
            </a:r>
            <a:r>
              <a:rPr lang="en-GB" dirty="0" err="1"/>
              <a:t>cette</a:t>
            </a:r>
            <a:r>
              <a:rPr lang="en-GB" dirty="0"/>
              <a:t> </a:t>
            </a:r>
            <a:r>
              <a:rPr lang="en-GB" dirty="0" err="1"/>
              <a:t>chaine</a:t>
            </a:r>
            <a:r>
              <a:rPr lang="en-GB" dirty="0"/>
              <a:t> de </a:t>
            </a:r>
            <a:r>
              <a:rPr lang="en-GB" dirty="0" err="1"/>
              <a:t>valeur</a:t>
            </a:r>
            <a:r>
              <a:rPr lang="en-GB" dirty="0"/>
              <a:t> et la </a:t>
            </a:r>
            <a:r>
              <a:rPr lang="en-GB" dirty="0" err="1"/>
              <a:t>carence</a:t>
            </a:r>
            <a:r>
              <a:rPr lang="en-GB" dirty="0"/>
              <a:t> des </a:t>
            </a:r>
            <a:r>
              <a:rPr lang="en-GB" dirty="0" err="1"/>
              <a:t>systèmes</a:t>
            </a:r>
            <a:r>
              <a:rPr lang="en-GB" dirty="0"/>
              <a:t> de stockage, conservation et transport, entre </a:t>
            </a:r>
            <a:r>
              <a:rPr lang="en-GB" dirty="0" err="1"/>
              <a:t>autres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3" name="Picture 2" descr="A picture containing sky, person, tree, outdoor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97" y="1430252"/>
            <a:ext cx="8862646" cy="4968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262462" y="4324741"/>
            <a:ext cx="5162901" cy="9172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Stratégies</a:t>
            </a:r>
            <a: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</a:t>
            </a: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nationales</a:t>
            </a:r>
            <a:endParaRPr lang="en-US" altLang="zh-CN" sz="4000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38039" y="306197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76" name="椭圆 75"/>
          <p:cNvSpPr/>
          <p:nvPr/>
        </p:nvSpPr>
        <p:spPr>
          <a:xfrm>
            <a:off x="6980641" y="2089735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606619" y="3136930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91179" y="180848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0" name="椭圆 9"/>
          <p:cNvSpPr/>
          <p:nvPr/>
        </p:nvSpPr>
        <p:spPr>
          <a:xfrm>
            <a:off x="4877782" y="2039417"/>
            <a:ext cx="1863725" cy="17805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文本框 17"/>
          <p:cNvSpPr txBox="1"/>
          <p:nvPr/>
        </p:nvSpPr>
        <p:spPr>
          <a:xfrm>
            <a:off x="4821493" y="2368491"/>
            <a:ext cx="212510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04</a:t>
            </a:r>
            <a:endParaRPr lang="zh-CN" altLang="en-US" sz="8800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pic>
        <p:nvPicPr>
          <p:cNvPr id="18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</p:spPr>
      </p:pic>
      <p:pic>
        <p:nvPicPr>
          <p:cNvPr id="7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5" y="332440"/>
            <a:ext cx="2902070" cy="5379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76" y="-211643"/>
            <a:ext cx="3316140" cy="1658070"/>
          </a:xfrm>
          <a:prstGeom prst="rect">
            <a:avLst/>
          </a:prstGeom>
        </p:spPr>
      </p:pic>
      <p:pic>
        <p:nvPicPr>
          <p:cNvPr id="16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09" y="230241"/>
            <a:ext cx="2833371" cy="721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8894 0.08519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8894 0.08519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42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1.11111E-6 L -0.15924 1.11111E-6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7.40741E-7 L -6.25E-7 7.40741E-7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 bldLvl="0" animBg="1"/>
      <p:bldP spid="8" grpId="1" bldLvl="0" animBg="1"/>
      <p:bldP spid="76" grpId="0" bldLvl="0" animBg="1"/>
      <p:bldP spid="77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0" grpId="2" bldLvl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56" y="356916"/>
            <a:ext cx="2902070" cy="5379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16" y="-203137"/>
            <a:ext cx="3316140" cy="1658070"/>
          </a:xfrm>
          <a:prstGeom prst="rect">
            <a:avLst/>
          </a:prstGeom>
        </p:spPr>
      </p:pic>
      <p:pic>
        <p:nvPicPr>
          <p:cNvPr id="10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56" y="240667"/>
            <a:ext cx="2833371" cy="721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9764" y="3194137"/>
            <a:ext cx="9874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Conformément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la vision </a:t>
            </a:r>
            <a:r>
              <a:rPr lang="en-GB" dirty="0" err="1"/>
              <a:t>définie</a:t>
            </a:r>
            <a:r>
              <a:rPr lang="en-GB" dirty="0"/>
              <a:t> dans le PNDES, le </a:t>
            </a:r>
            <a:r>
              <a:rPr lang="en-GB" dirty="0" err="1"/>
              <a:t>Gouvernement</a:t>
            </a:r>
            <a:r>
              <a:rPr lang="en-GB" dirty="0"/>
              <a:t> </a:t>
            </a:r>
            <a:r>
              <a:rPr lang="en-GB" dirty="0" err="1"/>
              <a:t>s’est</a:t>
            </a:r>
            <a:r>
              <a:rPr lang="en-GB" dirty="0"/>
              <a:t> </a:t>
            </a:r>
            <a:r>
              <a:rPr lang="en-GB" dirty="0" err="1"/>
              <a:t>engagé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</a:t>
            </a:r>
            <a:r>
              <a:rPr lang="en-GB" dirty="0" err="1"/>
              <a:t>développer</a:t>
            </a:r>
            <a:r>
              <a:rPr lang="en-GB" dirty="0"/>
              <a:t> </a:t>
            </a:r>
            <a:r>
              <a:rPr lang="en-GB" dirty="0" err="1"/>
              <a:t>l’agriculture</a:t>
            </a:r>
            <a:r>
              <a:rPr lang="en-GB" dirty="0"/>
              <a:t> pour </a:t>
            </a:r>
            <a:r>
              <a:rPr lang="en-GB" dirty="0" err="1"/>
              <a:t>notamment</a:t>
            </a:r>
            <a:r>
              <a:rPr lang="en-GB" dirty="0"/>
              <a:t> </a:t>
            </a:r>
            <a:r>
              <a:rPr lang="en-GB" dirty="0" err="1"/>
              <a:t>réduire</a:t>
            </a:r>
            <a:r>
              <a:rPr lang="en-GB" dirty="0"/>
              <a:t> la </a:t>
            </a:r>
            <a:r>
              <a:rPr lang="en-GB" dirty="0" err="1"/>
              <a:t>pauvreté</a:t>
            </a:r>
            <a:r>
              <a:rPr lang="en-GB" dirty="0"/>
              <a:t> et </a:t>
            </a:r>
            <a:r>
              <a:rPr lang="en-GB" dirty="0" err="1"/>
              <a:t>lutter</a:t>
            </a:r>
            <a:r>
              <a:rPr lang="en-GB" dirty="0"/>
              <a:t> </a:t>
            </a:r>
            <a:r>
              <a:rPr lang="en-GB" dirty="0" err="1"/>
              <a:t>contre</a:t>
            </a:r>
            <a:r>
              <a:rPr lang="en-GB" dirty="0"/>
              <a:t> </a:t>
            </a:r>
            <a:r>
              <a:rPr lang="en-GB" dirty="0" err="1"/>
              <a:t>l’insécurité</a:t>
            </a:r>
            <a:r>
              <a:rPr lang="en-GB" dirty="0"/>
              <a:t> </a:t>
            </a:r>
            <a:r>
              <a:rPr lang="en-GB" dirty="0" err="1"/>
              <a:t>alimentaire</a:t>
            </a:r>
            <a:r>
              <a:rPr lang="en-GB" dirty="0"/>
              <a:t> et </a:t>
            </a:r>
            <a:r>
              <a:rPr lang="en-GB" dirty="0" err="1"/>
              <a:t>nutritionnelle</a:t>
            </a:r>
            <a:r>
              <a:rPr lang="en-GB" dirty="0"/>
              <a:t>. Dans </a:t>
            </a:r>
            <a:r>
              <a:rPr lang="en-GB" dirty="0" err="1"/>
              <a:t>cette</a:t>
            </a:r>
            <a:r>
              <a:rPr lang="en-GB" dirty="0"/>
              <a:t> </a:t>
            </a:r>
            <a:r>
              <a:rPr lang="en-GB" dirty="0" err="1"/>
              <a:t>optique</a:t>
            </a:r>
            <a:r>
              <a:rPr lang="en-GB" dirty="0"/>
              <a:t>, le </a:t>
            </a:r>
            <a:r>
              <a:rPr lang="en-GB" dirty="0" err="1"/>
              <a:t>développement</a:t>
            </a:r>
            <a:r>
              <a:rPr lang="en-GB" dirty="0"/>
              <a:t> du </a:t>
            </a:r>
            <a:r>
              <a:rPr lang="en-GB" dirty="0" err="1"/>
              <a:t>secteur</a:t>
            </a:r>
            <a:r>
              <a:rPr lang="en-GB" dirty="0"/>
              <a:t> </a:t>
            </a:r>
            <a:r>
              <a:rPr lang="en-GB" dirty="0" err="1"/>
              <a:t>rizicole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priorité</a:t>
            </a:r>
            <a:r>
              <a:rPr lang="en-GB" dirty="0"/>
              <a:t> </a:t>
            </a:r>
            <a:r>
              <a:rPr lang="en-GB" dirty="0" err="1"/>
              <a:t>stratégique</a:t>
            </a:r>
            <a:r>
              <a:rPr lang="en-GB" dirty="0"/>
              <a:t> qui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permettre</a:t>
            </a:r>
            <a:r>
              <a:rPr lang="en-GB" dirty="0"/>
              <a:t> au </a:t>
            </a:r>
            <a:r>
              <a:rPr lang="en-GB" dirty="0" err="1"/>
              <a:t>Gouvernement</a:t>
            </a:r>
            <a:r>
              <a:rPr lang="en-GB" dirty="0"/>
              <a:t> de </a:t>
            </a:r>
            <a:r>
              <a:rPr lang="en-GB" dirty="0" err="1"/>
              <a:t>parvenir</a:t>
            </a:r>
            <a:r>
              <a:rPr lang="en-GB" dirty="0"/>
              <a:t> </a:t>
            </a:r>
            <a:r>
              <a:rPr lang="en-GB" dirty="0" err="1"/>
              <a:t>rapidement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</a:t>
            </a:r>
            <a:r>
              <a:rPr lang="en-GB" dirty="0" err="1"/>
              <a:t>l’autosuffisance</a:t>
            </a:r>
            <a:r>
              <a:rPr lang="en-GB" dirty="0"/>
              <a:t> </a:t>
            </a:r>
            <a:r>
              <a:rPr lang="en-GB" dirty="0" err="1"/>
              <a:t>alimentaire</a:t>
            </a:r>
            <a:r>
              <a:rPr lang="en-GB" dirty="0"/>
              <a:t> et de </a:t>
            </a:r>
            <a:r>
              <a:rPr lang="en-GB" dirty="0" err="1"/>
              <a:t>réduire</a:t>
            </a:r>
            <a:r>
              <a:rPr lang="en-GB" dirty="0"/>
              <a:t> </a:t>
            </a:r>
            <a:r>
              <a:rPr lang="en-GB" dirty="0" err="1"/>
              <a:t>conséquemment</a:t>
            </a:r>
            <a:r>
              <a:rPr lang="en-GB" dirty="0"/>
              <a:t> la facture </a:t>
            </a:r>
            <a:r>
              <a:rPr lang="en-GB" dirty="0" err="1"/>
              <a:t>consacrée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</a:t>
            </a:r>
            <a:r>
              <a:rPr lang="en-GB" dirty="0" err="1"/>
              <a:t>l’importation</a:t>
            </a:r>
            <a:r>
              <a:rPr lang="en-GB" dirty="0"/>
              <a:t> du </a:t>
            </a:r>
            <a:r>
              <a:rPr lang="en-GB" dirty="0" err="1"/>
              <a:t>riz</a:t>
            </a:r>
            <a:r>
              <a:rPr lang="en-GB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56" y="356916"/>
            <a:ext cx="2902070" cy="5379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87" y="-203137"/>
            <a:ext cx="3316140" cy="1658070"/>
          </a:xfrm>
          <a:prstGeom prst="rect">
            <a:avLst/>
          </a:prstGeom>
        </p:spPr>
      </p:pic>
      <p:pic>
        <p:nvPicPr>
          <p:cNvPr id="10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56" y="240667"/>
            <a:ext cx="2833371" cy="721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9764" y="2668044"/>
            <a:ext cx="9874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 </a:t>
            </a:r>
            <a:r>
              <a:rPr lang="en-GB" dirty="0" err="1"/>
              <a:t>gouvernement</a:t>
            </a:r>
            <a:r>
              <a:rPr lang="en-GB" dirty="0"/>
              <a:t> a </a:t>
            </a:r>
            <a:r>
              <a:rPr lang="en-GB" dirty="0" err="1"/>
              <a:t>lancé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juillet</a:t>
            </a:r>
            <a:r>
              <a:rPr lang="en-GB" dirty="0"/>
              <a:t> 2019, un grand </a:t>
            </a:r>
            <a:r>
              <a:rPr lang="en-GB" dirty="0" err="1"/>
              <a:t>projet</a:t>
            </a:r>
            <a:r>
              <a:rPr lang="en-GB" dirty="0"/>
              <a:t> </a:t>
            </a:r>
            <a:r>
              <a:rPr lang="en-GB" dirty="0" err="1"/>
              <a:t>quinquennal</a:t>
            </a:r>
            <a:r>
              <a:rPr lang="en-GB" dirty="0"/>
              <a:t> de </a:t>
            </a:r>
            <a:r>
              <a:rPr lang="en-GB" dirty="0" err="1"/>
              <a:t>développement</a:t>
            </a:r>
            <a:r>
              <a:rPr lang="en-GB" dirty="0"/>
              <a:t> des </a:t>
            </a:r>
            <a:r>
              <a:rPr lang="en-GB" dirty="0" err="1"/>
              <a:t>chaînes</a:t>
            </a:r>
            <a:r>
              <a:rPr lang="en-GB" dirty="0"/>
              <a:t> de </a:t>
            </a:r>
            <a:r>
              <a:rPr lang="en-GB" dirty="0" err="1"/>
              <a:t>valeur</a:t>
            </a:r>
            <a:r>
              <a:rPr lang="en-GB" dirty="0"/>
              <a:t> du </a:t>
            </a:r>
            <a:r>
              <a:rPr lang="en-GB" dirty="0" err="1"/>
              <a:t>riz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République</a:t>
            </a:r>
            <a:r>
              <a:rPr lang="en-GB" dirty="0"/>
              <a:t> de </a:t>
            </a:r>
            <a:r>
              <a:rPr lang="en-GB" dirty="0" err="1"/>
              <a:t>Guinée</a:t>
            </a:r>
            <a:r>
              <a:rPr lang="en-GB" dirty="0"/>
              <a:t>. </a:t>
            </a:r>
            <a:r>
              <a:rPr lang="en-GB" dirty="0" err="1"/>
              <a:t>L’objectif</a:t>
            </a:r>
            <a:r>
              <a:rPr lang="en-GB" dirty="0"/>
              <a:t> du </a:t>
            </a:r>
            <a:r>
              <a:rPr lang="en-GB" dirty="0" err="1"/>
              <a:t>projet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(</a:t>
            </a:r>
            <a:r>
              <a:rPr lang="en-GB" dirty="0" err="1"/>
              <a:t>i</a:t>
            </a:r>
            <a:r>
              <a:rPr lang="en-GB" dirty="0"/>
              <a:t>) </a:t>
            </a:r>
            <a:r>
              <a:rPr lang="en-GB" dirty="0" err="1"/>
              <a:t>d’augmenter</a:t>
            </a:r>
            <a:r>
              <a:rPr lang="en-GB" dirty="0"/>
              <a:t> la production (+25%) et la </a:t>
            </a:r>
            <a:r>
              <a:rPr lang="en-GB" dirty="0" err="1"/>
              <a:t>productivité</a:t>
            </a:r>
            <a:r>
              <a:rPr lang="en-GB" dirty="0"/>
              <a:t> (de 1,3 </a:t>
            </a:r>
            <a:r>
              <a:rPr lang="en-GB" dirty="0" err="1"/>
              <a:t>à</a:t>
            </a:r>
            <a:r>
              <a:rPr lang="en-GB" dirty="0"/>
              <a:t> 4 tonnes / ha) du </a:t>
            </a:r>
            <a:r>
              <a:rPr lang="en-GB" dirty="0" err="1"/>
              <a:t>riz</a:t>
            </a:r>
            <a:r>
              <a:rPr lang="en-GB" dirty="0"/>
              <a:t> ; (ii) de </a:t>
            </a:r>
            <a:r>
              <a:rPr lang="en-GB" dirty="0" err="1"/>
              <a:t>renforcer</a:t>
            </a:r>
            <a:r>
              <a:rPr lang="en-GB" dirty="0"/>
              <a:t> </a:t>
            </a:r>
            <a:r>
              <a:rPr lang="en-GB" dirty="0" err="1"/>
              <a:t>l’autosuffisance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riz</a:t>
            </a:r>
            <a:r>
              <a:rPr lang="en-GB" dirty="0"/>
              <a:t> (de 69 </a:t>
            </a:r>
            <a:r>
              <a:rPr lang="en-GB" dirty="0" err="1"/>
              <a:t>à</a:t>
            </a:r>
            <a:r>
              <a:rPr lang="en-GB" dirty="0"/>
              <a:t> 85%) et </a:t>
            </a:r>
            <a:r>
              <a:rPr lang="en-GB" dirty="0" err="1"/>
              <a:t>d’augmenter</a:t>
            </a:r>
            <a:r>
              <a:rPr lang="en-GB" dirty="0"/>
              <a:t> de 30%, le </a:t>
            </a:r>
            <a:r>
              <a:rPr lang="en-GB" dirty="0" err="1"/>
              <a:t>revenu</a:t>
            </a:r>
            <a:r>
              <a:rPr lang="en-GB" dirty="0"/>
              <a:t> de 60 </a:t>
            </a:r>
            <a:r>
              <a:rPr lang="en-GB" dirty="0" err="1"/>
              <a:t>milles</a:t>
            </a:r>
            <a:r>
              <a:rPr lang="en-GB" dirty="0"/>
              <a:t> ménages </a:t>
            </a:r>
            <a:r>
              <a:rPr lang="en-GB" dirty="0" err="1"/>
              <a:t>bénéficiaires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travers </a:t>
            </a:r>
            <a:r>
              <a:rPr lang="en-GB" dirty="0" err="1"/>
              <a:t>notamment</a:t>
            </a:r>
            <a:r>
              <a:rPr lang="en-GB" dirty="0"/>
              <a:t> le </a:t>
            </a:r>
            <a:r>
              <a:rPr lang="en-GB" dirty="0" err="1"/>
              <a:t>renforcement</a:t>
            </a:r>
            <a:r>
              <a:rPr lang="en-GB" dirty="0"/>
              <a:t> du lien avec le </a:t>
            </a:r>
            <a:r>
              <a:rPr lang="en-GB" dirty="0" err="1"/>
              <a:t>marché</a:t>
            </a:r>
            <a:r>
              <a:rPr lang="en-GB" dirty="0"/>
              <a:t> et la promotion d’un </a:t>
            </a:r>
            <a:r>
              <a:rPr lang="en-GB" dirty="0" err="1"/>
              <a:t>environnement</a:t>
            </a:r>
            <a:r>
              <a:rPr lang="en-GB" dirty="0"/>
              <a:t> politique et </a:t>
            </a:r>
            <a:r>
              <a:rPr lang="en-GB" dirty="0" err="1"/>
              <a:t>institutionnel</a:t>
            </a:r>
            <a:r>
              <a:rPr lang="en-GB" dirty="0"/>
              <a:t> </a:t>
            </a:r>
            <a:r>
              <a:rPr lang="en-GB" dirty="0" err="1"/>
              <a:t>favorable</a:t>
            </a:r>
            <a:r>
              <a:rPr lang="en-GB" dirty="0"/>
              <a:t> au </a:t>
            </a:r>
            <a:r>
              <a:rPr lang="en-GB" dirty="0" err="1"/>
              <a:t>développement</a:t>
            </a:r>
            <a:r>
              <a:rPr lang="en-GB" dirty="0"/>
              <a:t> de la </a:t>
            </a:r>
            <a:r>
              <a:rPr lang="en-GB" dirty="0" err="1"/>
              <a:t>chaîne</a:t>
            </a:r>
            <a:r>
              <a:rPr lang="en-GB" dirty="0"/>
              <a:t> de </a:t>
            </a:r>
            <a:r>
              <a:rPr lang="en-GB" dirty="0" err="1"/>
              <a:t>valeur</a:t>
            </a:r>
            <a:r>
              <a:rPr lang="en-GB" dirty="0"/>
              <a:t> du </a:t>
            </a:r>
            <a:r>
              <a:rPr lang="en-GB" dirty="0" err="1"/>
              <a:t>riz</a:t>
            </a:r>
            <a:r>
              <a:rPr lang="en-GB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118854" y="4324741"/>
            <a:ext cx="10480247" cy="1840544"/>
          </a:xfrm>
          <a:prstGeom prst="rect">
            <a:avLst/>
          </a:prstGeom>
        </p:spPr>
        <p:txBody>
          <a:bodyPr wrap="square" lIns="91415" tIns="45708" rIns="91415" bIns="4570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partenariat</a:t>
            </a:r>
            <a: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passé avec le PAM et le CERFAM</a:t>
            </a:r>
            <a:endParaRPr lang="en-US" altLang="zh-CN" sz="4000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38039" y="306197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76" name="椭圆 75"/>
          <p:cNvSpPr/>
          <p:nvPr/>
        </p:nvSpPr>
        <p:spPr>
          <a:xfrm>
            <a:off x="6980641" y="2089735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606619" y="3136930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91179" y="180848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0" name="椭圆 9"/>
          <p:cNvSpPr/>
          <p:nvPr/>
        </p:nvSpPr>
        <p:spPr>
          <a:xfrm>
            <a:off x="4877782" y="2039417"/>
            <a:ext cx="1863725" cy="17805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文本框 17"/>
          <p:cNvSpPr txBox="1"/>
          <p:nvPr/>
        </p:nvSpPr>
        <p:spPr>
          <a:xfrm>
            <a:off x="4821493" y="2368491"/>
            <a:ext cx="212510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05</a:t>
            </a:r>
            <a:endParaRPr lang="zh-CN" altLang="en-US" sz="8800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pic>
        <p:nvPicPr>
          <p:cNvPr id="18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</p:spPr>
      </p:pic>
      <p:pic>
        <p:nvPicPr>
          <p:cNvPr id="7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5" y="332440"/>
            <a:ext cx="2902070" cy="5379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74" y="-235455"/>
            <a:ext cx="3316140" cy="1658070"/>
          </a:xfrm>
          <a:prstGeom prst="rect">
            <a:avLst/>
          </a:prstGeom>
        </p:spPr>
      </p:pic>
      <p:pic>
        <p:nvPicPr>
          <p:cNvPr id="16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09" y="230241"/>
            <a:ext cx="2833371" cy="721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8894 0.08519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8894 0.08519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42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1.11111E-6 L -0.15924 1.11111E-6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7.40741E-7 L -6.25E-7 7.40741E-7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 bldLvl="0" animBg="1"/>
      <p:bldP spid="8" grpId="1" bldLvl="0" animBg="1"/>
      <p:bldP spid="76" grpId="0" bldLvl="0" animBg="1"/>
      <p:bldP spid="77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0" grpId="2" bldLvl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56" y="356916"/>
            <a:ext cx="2902070" cy="5379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09" y="-203137"/>
            <a:ext cx="3316140" cy="1658070"/>
          </a:xfrm>
          <a:prstGeom prst="rect">
            <a:avLst/>
          </a:prstGeom>
        </p:spPr>
      </p:pic>
      <p:pic>
        <p:nvPicPr>
          <p:cNvPr id="10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56" y="240667"/>
            <a:ext cx="2833371" cy="721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40249" y="2155882"/>
            <a:ext cx="4951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Les 24 et 25 </a:t>
            </a:r>
            <a:r>
              <a:rPr lang="en-GB" dirty="0" err="1"/>
              <a:t>février</a:t>
            </a:r>
            <a:r>
              <a:rPr lang="en-GB" dirty="0"/>
              <a:t> 2022, un atelier national </a:t>
            </a:r>
            <a:r>
              <a:rPr lang="en-GB" dirty="0" err="1"/>
              <a:t>s'est</a:t>
            </a:r>
            <a:r>
              <a:rPr lang="en-GB" dirty="0"/>
              <a:t> </a:t>
            </a:r>
            <a:r>
              <a:rPr lang="en-GB" dirty="0" err="1"/>
              <a:t>tenu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Conakry pour </a:t>
            </a:r>
            <a:r>
              <a:rPr lang="en-GB" dirty="0" err="1"/>
              <a:t>valider</a:t>
            </a:r>
            <a:r>
              <a:rPr lang="en-GB" dirty="0"/>
              <a:t> les </a:t>
            </a:r>
            <a:r>
              <a:rPr lang="en-GB" dirty="0" err="1"/>
              <a:t>résultats</a:t>
            </a:r>
            <a:r>
              <a:rPr lang="en-GB" dirty="0"/>
              <a:t> de la mission </a:t>
            </a:r>
            <a:r>
              <a:rPr lang="en-GB" dirty="0" err="1"/>
              <a:t>d'évaluation</a:t>
            </a:r>
            <a:r>
              <a:rPr lang="en-GB" dirty="0"/>
              <a:t> des </a:t>
            </a:r>
            <a:r>
              <a:rPr lang="en-GB" dirty="0" err="1"/>
              <a:t>pertes</a:t>
            </a:r>
            <a:r>
              <a:rPr lang="en-GB" dirty="0"/>
              <a:t> post-</a:t>
            </a:r>
            <a:r>
              <a:rPr lang="en-GB" dirty="0" err="1"/>
              <a:t>récolte</a:t>
            </a:r>
            <a:r>
              <a:rPr lang="en-GB" dirty="0"/>
              <a:t> </a:t>
            </a:r>
            <a:r>
              <a:rPr lang="en-GB" dirty="0" err="1"/>
              <a:t>menée</a:t>
            </a:r>
            <a:r>
              <a:rPr lang="en-GB" dirty="0"/>
              <a:t> dans la </a:t>
            </a:r>
            <a:r>
              <a:rPr lang="en-GB" dirty="0" err="1"/>
              <a:t>filière</a:t>
            </a:r>
            <a:r>
              <a:rPr lang="en-GB" dirty="0"/>
              <a:t> </a:t>
            </a:r>
            <a:r>
              <a:rPr lang="en-GB" dirty="0" err="1"/>
              <a:t>riz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juin</a:t>
            </a:r>
            <a:r>
              <a:rPr lang="en-GB" dirty="0"/>
              <a:t> 2021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Guinée</a:t>
            </a:r>
            <a:r>
              <a:rPr lang="en-GB" dirty="0"/>
              <a:t> Conakry par Help Logistics et la Division de la </a:t>
            </a:r>
            <a:r>
              <a:rPr lang="en-GB" dirty="0" err="1"/>
              <a:t>chaîne</a:t>
            </a:r>
            <a:r>
              <a:rPr lang="en-GB" dirty="0"/>
              <a:t> </a:t>
            </a:r>
            <a:r>
              <a:rPr lang="en-GB" dirty="0" err="1"/>
              <a:t>d'approvisionnement</a:t>
            </a:r>
            <a:r>
              <a:rPr lang="en-GB" dirty="0"/>
              <a:t> du PAM sous la direction du Centre </a:t>
            </a:r>
            <a:r>
              <a:rPr lang="en-GB" dirty="0" err="1"/>
              <a:t>d'excellence</a:t>
            </a:r>
            <a:r>
              <a:rPr lang="en-GB" dirty="0"/>
              <a:t> </a:t>
            </a:r>
            <a:r>
              <a:rPr lang="en-GB" dirty="0" err="1"/>
              <a:t>régional</a:t>
            </a:r>
            <a:r>
              <a:rPr lang="en-GB" dirty="0"/>
              <a:t> </a:t>
            </a:r>
            <a:r>
              <a:rPr lang="en-GB" dirty="0" err="1"/>
              <a:t>contre</a:t>
            </a:r>
            <a:r>
              <a:rPr lang="en-GB" dirty="0"/>
              <a:t> la </a:t>
            </a:r>
            <a:r>
              <a:rPr lang="en-GB" dirty="0" err="1"/>
              <a:t>faim</a:t>
            </a:r>
            <a:r>
              <a:rPr lang="en-GB" dirty="0"/>
              <a:t> et la malnutrition (CERFAM) </a:t>
            </a:r>
            <a:r>
              <a:rPr lang="en-GB" dirty="0" err="1"/>
              <a:t>en</a:t>
            </a:r>
            <a:r>
              <a:rPr lang="en-GB" dirty="0"/>
              <a:t> collaboration avec le Programme </a:t>
            </a:r>
            <a:r>
              <a:rPr lang="en-GB" dirty="0" err="1"/>
              <a:t>alimentaire</a:t>
            </a:r>
            <a:r>
              <a:rPr lang="en-GB" dirty="0"/>
              <a:t> </a:t>
            </a:r>
            <a:r>
              <a:rPr lang="en-GB" dirty="0" err="1"/>
              <a:t>mondial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Guinée</a:t>
            </a:r>
            <a:r>
              <a:rPr lang="en-GB" dirty="0"/>
              <a:t>, </a:t>
            </a:r>
            <a:r>
              <a:rPr lang="en-GB" dirty="0" err="1"/>
              <a:t>à</a:t>
            </a:r>
            <a:r>
              <a:rPr lang="en-GB" dirty="0"/>
              <a:t> la </a:t>
            </a:r>
            <a:r>
              <a:rPr lang="en-GB" dirty="0" err="1"/>
              <a:t>demande</a:t>
            </a:r>
            <a:r>
              <a:rPr lang="en-GB" dirty="0"/>
              <a:t> du </a:t>
            </a:r>
            <a:r>
              <a:rPr lang="en-GB" dirty="0" err="1"/>
              <a:t>Gouvernement</a:t>
            </a:r>
            <a:r>
              <a:rPr lang="en-GB" dirty="0"/>
              <a:t>. </a:t>
            </a:r>
            <a:r>
              <a:rPr lang="en-GB" dirty="0" err="1"/>
              <a:t>Cet</a:t>
            </a:r>
            <a:r>
              <a:rPr lang="en-GB" dirty="0"/>
              <a:t> atelier a </a:t>
            </a:r>
            <a:r>
              <a:rPr lang="en-GB" dirty="0" err="1"/>
              <a:t>également</a:t>
            </a:r>
            <a:r>
              <a:rPr lang="en-GB" dirty="0"/>
              <a:t> </a:t>
            </a:r>
            <a:r>
              <a:rPr lang="en-GB" dirty="0" err="1"/>
              <a:t>été</a:t>
            </a:r>
            <a:r>
              <a:rPr lang="en-GB" dirty="0"/>
              <a:t> </a:t>
            </a:r>
            <a:r>
              <a:rPr lang="en-GB" dirty="0" err="1"/>
              <a:t>financé</a:t>
            </a:r>
            <a:r>
              <a:rPr lang="en-GB" dirty="0"/>
              <a:t> par le </a:t>
            </a:r>
            <a:r>
              <a:rPr lang="en-GB" dirty="0" err="1"/>
              <a:t>gouvernement</a:t>
            </a:r>
            <a:r>
              <a:rPr lang="en-GB" dirty="0"/>
              <a:t> chinois.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60" y="1612424"/>
            <a:ext cx="7042389" cy="526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56" y="356916"/>
            <a:ext cx="2902070" cy="5379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10" y="-227614"/>
            <a:ext cx="3316140" cy="1658070"/>
          </a:xfrm>
          <a:prstGeom prst="rect">
            <a:avLst/>
          </a:prstGeom>
        </p:spPr>
      </p:pic>
      <p:pic>
        <p:nvPicPr>
          <p:cNvPr id="10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56" y="240667"/>
            <a:ext cx="2833371" cy="721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9764" y="2668044"/>
            <a:ext cx="987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cap="all" dirty="0">
                <a:solidFill>
                  <a:schemeClr val="bg1"/>
                </a:solidFill>
              </a:rPr>
              <a:t>Merci</a:t>
            </a:r>
            <a:endParaRPr lang="fr-FR" sz="1800" b="1" cap="all" dirty="0">
              <a:solidFill>
                <a:schemeClr val="bg1"/>
              </a:solidFill>
            </a:endParaRPr>
          </a:p>
        </p:txBody>
      </p:sp>
      <p:sp>
        <p:nvSpPr>
          <p:cNvPr id="3" name="ZoneTexte 5"/>
          <p:cNvSpPr txBox="1"/>
          <p:nvPr/>
        </p:nvSpPr>
        <p:spPr>
          <a:xfrm>
            <a:off x="3755100" y="2218187"/>
            <a:ext cx="4215160" cy="242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8800" b="1" cap="all" dirty="0">
                <a:solidFill>
                  <a:schemeClr val="accent5">
                    <a:lumMod val="75000"/>
                  </a:schemeClr>
                </a:solidFill>
              </a:rPr>
              <a:t>Merci</a:t>
            </a:r>
            <a:endParaRPr lang="fr-FR" sz="8800" b="1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1743584" y="2970290"/>
            <a:ext cx="4882780" cy="799567"/>
            <a:chOff x="6405295" y="1089314"/>
            <a:chExt cx="4883417" cy="799380"/>
          </a:xfrm>
        </p:grpSpPr>
        <p:sp>
          <p:nvSpPr>
            <p:cNvPr id="61" name="文本框 13"/>
            <p:cNvSpPr txBox="1"/>
            <p:nvPr/>
          </p:nvSpPr>
          <p:spPr>
            <a:xfrm flipH="1">
              <a:off x="7263596" y="1089314"/>
              <a:ext cx="4025116" cy="46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28650">
                <a:lnSpc>
                  <a:spcPct val="150000"/>
                </a:lnSpc>
                <a:defRPr/>
              </a:pPr>
              <a:r>
                <a:rPr lang="en-US" dirty="0" err="1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Contexte</a:t>
              </a:r>
              <a:r>
                <a:rPr lang="en-US" dirty="0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 du pays</a:t>
              </a:r>
              <a:endParaRPr lang="en-US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405295" y="1197876"/>
              <a:ext cx="690819" cy="690818"/>
              <a:chOff x="6405295" y="1197876"/>
              <a:chExt cx="690819" cy="690818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6405295" y="1197876"/>
                <a:ext cx="690819" cy="6908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397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lIns="80632" tIns="40316" rIns="80632" bIns="40316" rtlCol="0" anchor="ctr"/>
              <a:lstStyle/>
              <a:p>
                <a:pPr algn="ctr"/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6555750" y="1288988"/>
                <a:ext cx="389901" cy="523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微软雅黑" panose="020B0503020204020204" pitchFamily="34" charset="-122"/>
                    <a:cs typeface="Open Sans" panose="020B0606030504020204" pitchFamily="34" charset="0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2592822" y="3078877"/>
            <a:ext cx="5181207" cy="3122086"/>
            <a:chOff x="1914232" y="1159785"/>
            <a:chExt cx="5181882" cy="3121365"/>
          </a:xfrm>
        </p:grpSpPr>
        <p:sp>
          <p:nvSpPr>
            <p:cNvPr id="66" name="文本框 67"/>
            <p:cNvSpPr txBox="1"/>
            <p:nvPr/>
          </p:nvSpPr>
          <p:spPr>
            <a:xfrm flipH="1">
              <a:off x="1914232" y="3402266"/>
              <a:ext cx="4025116" cy="87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00" dirty="0" err="1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partenariat</a:t>
              </a:r>
              <a:r>
                <a:rPr lang="en-US" altLang="zh-CN" sz="1800" dirty="0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 passé avec le PAM Chine et le CERFAM</a:t>
              </a:r>
              <a:endParaRPr lang="en-US" altLang="zh-CN" sz="18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6405295" y="1159785"/>
              <a:ext cx="690819" cy="690817"/>
              <a:chOff x="6405295" y="1159785"/>
              <a:chExt cx="690819" cy="690817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6405295" y="1159785"/>
                <a:ext cx="690819" cy="69081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397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lIns="80632" tIns="40316" rIns="80632" bIns="40316" rtlCol="0" anchor="ctr"/>
              <a:lstStyle/>
              <a:p>
                <a:pPr algn="ctr"/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6555753" y="1238200"/>
                <a:ext cx="389901" cy="523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微软雅黑" panose="020B0503020204020204" pitchFamily="34" charset="-122"/>
                    <a:cs typeface="Open Sans" panose="020B0606030504020204" pitchFamily="34" charset="0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1738504" y="3996386"/>
            <a:ext cx="4887858" cy="2107254"/>
            <a:chOff x="6245545" y="725777"/>
            <a:chExt cx="4888495" cy="2106766"/>
          </a:xfrm>
        </p:grpSpPr>
        <p:sp>
          <p:nvSpPr>
            <p:cNvPr id="71" name="文本框 72"/>
            <p:cNvSpPr txBox="1"/>
            <p:nvPr/>
          </p:nvSpPr>
          <p:spPr>
            <a:xfrm flipH="1">
              <a:off x="7108924" y="725777"/>
              <a:ext cx="4025116" cy="87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28650">
                <a:lnSpc>
                  <a:spcPct val="150000"/>
                </a:lnSpc>
                <a:defRPr/>
              </a:pPr>
              <a:r>
                <a:rPr lang="en-US" dirty="0" err="1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Potentiels</a:t>
              </a:r>
              <a:r>
                <a:rPr lang="en-US" dirty="0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 et </a:t>
              </a:r>
              <a:r>
                <a:rPr lang="en-US" dirty="0" err="1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problèmes</a:t>
              </a:r>
              <a:r>
                <a:rPr lang="en-US" dirty="0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 de la </a:t>
              </a:r>
              <a:r>
                <a:rPr lang="en-US" dirty="0" err="1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chaîne</a:t>
              </a:r>
              <a:r>
                <a:rPr lang="en-US" dirty="0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 de </a:t>
              </a:r>
              <a:r>
                <a:rPr lang="en-US" dirty="0" err="1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valeur</a:t>
              </a:r>
              <a:r>
                <a:rPr lang="en-US" dirty="0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 du </a:t>
              </a:r>
              <a:r>
                <a:rPr lang="en-US" dirty="0" err="1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riz</a:t>
              </a:r>
              <a:r>
                <a:rPr lang="en-US" dirty="0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en</a:t>
              </a:r>
              <a:r>
                <a:rPr lang="en-US" dirty="0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Guinée</a:t>
              </a:r>
              <a:endParaRPr lang="en-US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6245545" y="1298332"/>
              <a:ext cx="794120" cy="1534211"/>
              <a:chOff x="6245545" y="1298332"/>
              <a:chExt cx="794120" cy="1534211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6245545" y="2050960"/>
                <a:ext cx="794120" cy="781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397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lIns="80632" tIns="40316" rIns="80632" bIns="40316" rtlCol="0" anchor="ctr"/>
              <a:lstStyle/>
              <a:p>
                <a:pPr algn="ctr"/>
                <a:r>
                  <a:rPr lang="fr-FR" altLang="zh-CN" sz="2800" b="1" kern="0" dirty="0">
                    <a:solidFill>
                      <a:sysClr val="window" lastClr="FFFFFF"/>
                    </a:solidFill>
                    <a:latin typeface="Open Sans" panose="020B0606030504020204"/>
                    <a:ea typeface="微软雅黑" panose="020B0503020204020204" pitchFamily="34" charset="-122"/>
                  </a:rPr>
                  <a:t>5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Open Sans" panose="020B0606030504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6461740" y="1298332"/>
                <a:ext cx="577925" cy="521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微软雅黑" panose="020B0503020204020204" pitchFamily="34" charset="-122"/>
                    <a:cs typeface="Open Sans" panose="020B0606030504020204" pitchFamily="34" charset="0"/>
                  </a:rPr>
                  <a:t>03</a:t>
                </a:r>
                <a:endParaRPr lang="zh-CN" altLang="en-US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7070405" y="4295303"/>
            <a:ext cx="4850716" cy="797370"/>
            <a:chOff x="6405295" y="1091510"/>
            <a:chExt cx="4851349" cy="797184"/>
          </a:xfrm>
        </p:grpSpPr>
        <p:sp>
          <p:nvSpPr>
            <p:cNvPr id="76" name="文本框 77"/>
            <p:cNvSpPr txBox="1"/>
            <p:nvPr/>
          </p:nvSpPr>
          <p:spPr>
            <a:xfrm flipH="1">
              <a:off x="7231528" y="1091510"/>
              <a:ext cx="4025116" cy="46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00" dirty="0" err="1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Stratégies</a:t>
              </a:r>
              <a:r>
                <a:rPr lang="en-US" altLang="zh-CN" sz="1800" dirty="0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 </a:t>
              </a:r>
              <a:r>
                <a:rPr lang="en-US" altLang="zh-CN" sz="1800" dirty="0" err="1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nationales</a:t>
              </a:r>
              <a:endParaRPr lang="en-US" altLang="zh-CN" sz="18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6405295" y="1197876"/>
              <a:ext cx="690819" cy="690818"/>
              <a:chOff x="6405295" y="1197876"/>
              <a:chExt cx="690819" cy="690818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6405295" y="1197876"/>
                <a:ext cx="690819" cy="6908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397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lIns="80632" tIns="40316" rIns="80632" bIns="40316" rtlCol="0" anchor="ctr"/>
              <a:lstStyle/>
              <a:p>
                <a:pPr algn="ctr"/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6555754" y="1266133"/>
                <a:ext cx="389901" cy="523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微软雅黑" panose="020B0503020204020204" pitchFamily="34" charset="-122"/>
                    <a:cs typeface="Open Sans" panose="020B0606030504020204" pitchFamily="34" charset="0"/>
                  </a:rPr>
                  <a:t>4</a:t>
                </a:r>
                <a:endParaRPr lang="zh-CN" altLang="en-US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98" name="任意多边形 97"/>
          <p:cNvSpPr/>
          <p:nvPr/>
        </p:nvSpPr>
        <p:spPr>
          <a:xfrm>
            <a:off x="3792854" y="-1818644"/>
            <a:ext cx="4456430" cy="4685665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9" name="文本框 2"/>
          <p:cNvSpPr txBox="1"/>
          <p:nvPr/>
        </p:nvSpPr>
        <p:spPr>
          <a:xfrm>
            <a:off x="4465001" y="1177838"/>
            <a:ext cx="31121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chemeClr val="accent2"/>
                </a:solidFill>
                <a:latin typeface="Open Sans" panose="020B0606030504020204" pitchFamily="34" charset="0"/>
                <a:ea typeface="微软雅黑" panose="020B0503020204020204" pitchFamily="34" charset="-122"/>
                <a:cs typeface="Open Sans" panose="020B0606030504020204" pitchFamily="34" charset="0"/>
              </a:rPr>
              <a:t>CONTENTS</a:t>
            </a:r>
            <a:endParaRPr lang="zh-CN" altLang="en-US" sz="3600" b="1" dirty="0">
              <a:solidFill>
                <a:schemeClr val="accent2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zh-CN" sz="3600" b="1" dirty="0">
              <a:solidFill>
                <a:schemeClr val="accent2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pic>
        <p:nvPicPr>
          <p:cNvPr id="49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-5202" y="0"/>
            <a:ext cx="12192000" cy="1067050"/>
          </a:xfrm>
          <a:prstGeom prst="rect">
            <a:avLst/>
          </a:prstGeom>
        </p:spPr>
      </p:pic>
      <p:pic>
        <p:nvPicPr>
          <p:cNvPr id="7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5" y="332440"/>
            <a:ext cx="2902070" cy="5379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98" y="-213705"/>
            <a:ext cx="3316140" cy="1658070"/>
          </a:xfrm>
          <a:prstGeom prst="rect">
            <a:avLst/>
          </a:prstGeom>
        </p:spPr>
      </p:pic>
      <p:pic>
        <p:nvPicPr>
          <p:cNvPr id="9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sp>
        <p:nvSpPr>
          <p:cNvPr id="35" name="椭圆 72"/>
          <p:cNvSpPr/>
          <p:nvPr/>
        </p:nvSpPr>
        <p:spPr>
          <a:xfrm>
            <a:off x="1738505" y="4118173"/>
            <a:ext cx="755351" cy="7460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outerShdw blurRad="139700" dist="38100" dir="5400000" algn="t" rotWithShape="0">
              <a:prstClr val="black">
                <a:alpha val="22000"/>
              </a:prstClr>
            </a:outerShdw>
          </a:effectLst>
        </p:spPr>
        <p:txBody>
          <a:bodyPr lIns="80632" tIns="40316" rIns="80632" bIns="40316" rtlCol="0" anchor="ctr"/>
          <a:lstStyle/>
          <a:p>
            <a:pPr algn="ctr"/>
            <a:r>
              <a:rPr lang="fr-FR" altLang="zh-CN" sz="2800" b="1" kern="0" dirty="0">
                <a:solidFill>
                  <a:sysClr val="window" lastClr="FFFFFF"/>
                </a:solidFill>
                <a:latin typeface="Open Sans" panose="020B0606030504020204"/>
                <a:ea typeface="微软雅黑" panose="020B0503020204020204" pitchFamily="34" charset="-122"/>
              </a:rPr>
              <a:t>3</a:t>
            </a:r>
            <a:r>
              <a:rPr lang="fr-FR" altLang="zh-CN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rPr>
              <a:t> </a:t>
            </a: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6" name="文本框 13"/>
          <p:cNvSpPr txBox="1"/>
          <p:nvPr/>
        </p:nvSpPr>
        <p:spPr>
          <a:xfrm flipH="1">
            <a:off x="7896530" y="3078877"/>
            <a:ext cx="4024591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8650">
              <a:lnSpc>
                <a:spcPct val="15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Situation de </a:t>
            </a:r>
            <a:r>
              <a:rPr lang="en-US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l'insécurité</a:t>
            </a:r>
            <a:r>
              <a:rPr lang="en-US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alimentaire</a:t>
            </a:r>
            <a:r>
              <a:rPr lang="en-US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</a:t>
            </a:r>
            <a:br>
              <a:rPr lang="en-US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</a:br>
            <a:r>
              <a:rPr lang="en-US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en</a:t>
            </a:r>
            <a:r>
              <a:rPr lang="en-US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Guinée</a:t>
            </a:r>
            <a:r>
              <a:rPr lang="en-US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(mars 2022) (%)</a:t>
            </a:r>
            <a:endParaRPr lang="en-US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09" y="219014"/>
            <a:ext cx="2833371" cy="721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3888 L 5.55112E-17 -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.55112E-17 0.03842 L 5.55112E-17 4.44444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7 0.03843 L -4.16667E-7 -4.07407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ldLvl="0" animBg="1"/>
      <p:bldP spid="98" grpId="1" bldLvl="0" animBg="1"/>
      <p:bldP spid="98" grpId="2" bldLvl="0" animBg="1"/>
      <p:bldP spid="99" grpId="0"/>
      <p:bldP spid="9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740400" y="4318608"/>
            <a:ext cx="4327737" cy="9172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Contexte</a:t>
            </a:r>
            <a: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du pays</a:t>
            </a:r>
            <a:endParaRPr lang="en-US" altLang="zh-CN" sz="4000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38039" y="306197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76" name="椭圆 75"/>
          <p:cNvSpPr/>
          <p:nvPr/>
        </p:nvSpPr>
        <p:spPr>
          <a:xfrm>
            <a:off x="6980641" y="2089735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606619" y="3136930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91179" y="180848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0" name="椭圆 9"/>
          <p:cNvSpPr/>
          <p:nvPr/>
        </p:nvSpPr>
        <p:spPr>
          <a:xfrm>
            <a:off x="4877782" y="2039417"/>
            <a:ext cx="1863725" cy="17805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文本框 17"/>
          <p:cNvSpPr txBox="1"/>
          <p:nvPr/>
        </p:nvSpPr>
        <p:spPr>
          <a:xfrm>
            <a:off x="4821493" y="2368491"/>
            <a:ext cx="212510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01</a:t>
            </a:r>
            <a:endParaRPr lang="zh-CN" altLang="en-US" sz="8800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pic>
        <p:nvPicPr>
          <p:cNvPr id="18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</p:spPr>
      </p:pic>
      <p:pic>
        <p:nvPicPr>
          <p:cNvPr id="7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5" y="332440"/>
            <a:ext cx="2902070" cy="5379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74" y="-209828"/>
            <a:ext cx="3316140" cy="1658070"/>
          </a:xfrm>
          <a:prstGeom prst="rect">
            <a:avLst/>
          </a:prstGeom>
        </p:spPr>
      </p:pic>
      <p:pic>
        <p:nvPicPr>
          <p:cNvPr id="16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09" y="230241"/>
            <a:ext cx="2833371" cy="721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8894 0.08519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8894 0.08519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42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1.11111E-6 L -0.15924 1.11111E-6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7.40741E-7 L -6.25E-7 7.40741E-7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 bldLvl="0" animBg="1"/>
      <p:bldP spid="8" grpId="1" bldLvl="0" animBg="1"/>
      <p:bldP spid="76" grpId="0" bldLvl="0" animBg="1"/>
      <p:bldP spid="77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0" grpId="2" bldLvl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56" y="356916"/>
            <a:ext cx="2902070" cy="5379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21" y="-249266"/>
            <a:ext cx="3316140" cy="1658070"/>
          </a:xfrm>
          <a:prstGeom prst="rect">
            <a:avLst/>
          </a:prstGeom>
        </p:spPr>
      </p:pic>
      <p:pic>
        <p:nvPicPr>
          <p:cNvPr id="10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56" y="240667"/>
            <a:ext cx="2833371" cy="721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87844" y="2088962"/>
            <a:ext cx="5149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Guinée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classée</a:t>
            </a:r>
            <a:r>
              <a:rPr lang="en-GB" dirty="0"/>
              <a:t> 182e sur 191 pays dans le dernier rapport sur </a:t>
            </a:r>
            <a:r>
              <a:rPr lang="en-GB" dirty="0" err="1"/>
              <a:t>l'indice</a:t>
            </a:r>
            <a:r>
              <a:rPr lang="en-GB" dirty="0"/>
              <a:t> de </a:t>
            </a:r>
            <a:r>
              <a:rPr lang="en-GB" dirty="0" err="1"/>
              <a:t>développement</a:t>
            </a:r>
            <a:r>
              <a:rPr lang="en-GB" dirty="0"/>
              <a:t> </a:t>
            </a:r>
            <a:r>
              <a:rPr lang="en-GB" dirty="0" err="1"/>
              <a:t>humain</a:t>
            </a:r>
            <a:r>
              <a:rPr lang="en-GB" dirty="0"/>
              <a:t> pour 2021.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Avec </a:t>
            </a:r>
            <a:r>
              <a:rPr lang="en-GB" dirty="0" err="1"/>
              <a:t>une</a:t>
            </a:r>
            <a:r>
              <a:rPr lang="en-GB" dirty="0"/>
              <a:t> population de 13,5 millions </a:t>
            </a:r>
            <a:r>
              <a:rPr lang="en-GB" dirty="0" err="1"/>
              <a:t>d'habitants</a:t>
            </a:r>
            <a:r>
              <a:rPr lang="en-GB" dirty="0"/>
              <a:t>, </a:t>
            </a:r>
            <a:r>
              <a:rPr lang="en-GB" dirty="0" err="1"/>
              <a:t>dont</a:t>
            </a:r>
            <a:r>
              <a:rPr lang="en-GB" dirty="0"/>
              <a:t> 55% </a:t>
            </a:r>
            <a:r>
              <a:rPr lang="en-GB" dirty="0" err="1"/>
              <a:t>vivent</a:t>
            </a:r>
            <a:r>
              <a:rPr lang="en-GB" dirty="0"/>
              <a:t> sous le </a:t>
            </a:r>
            <a:r>
              <a:rPr lang="en-GB" dirty="0" err="1"/>
              <a:t>seuil</a:t>
            </a:r>
            <a:r>
              <a:rPr lang="en-GB" dirty="0"/>
              <a:t> de </a:t>
            </a:r>
            <a:r>
              <a:rPr lang="en-GB" dirty="0" err="1"/>
              <a:t>pauvreté</a:t>
            </a:r>
            <a:r>
              <a:rPr lang="en-GB" dirty="0"/>
              <a:t>,.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L'économie</a:t>
            </a:r>
            <a:r>
              <a:rPr lang="en-GB" dirty="0"/>
              <a:t> </a:t>
            </a:r>
            <a:r>
              <a:rPr lang="en-GB" dirty="0" err="1"/>
              <a:t>guinéenne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largement</a:t>
            </a:r>
            <a:r>
              <a:rPr lang="en-GB" dirty="0"/>
              <a:t> </a:t>
            </a:r>
            <a:r>
              <a:rPr lang="en-GB" dirty="0" err="1"/>
              <a:t>tributaire</a:t>
            </a:r>
            <a:r>
              <a:rPr lang="en-GB" dirty="0"/>
              <a:t> des mines et de </a:t>
            </a:r>
            <a:r>
              <a:rPr lang="en-GB" dirty="0" err="1"/>
              <a:t>l'agriculture</a:t>
            </a:r>
            <a:r>
              <a:rPr lang="en-GB" dirty="0"/>
              <a:t>.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 </a:t>
            </a:r>
            <a:r>
              <a:rPr lang="en-GB" dirty="0" err="1"/>
              <a:t>faible</a:t>
            </a:r>
            <a:r>
              <a:rPr lang="en-GB" dirty="0"/>
              <a:t> </a:t>
            </a:r>
            <a:r>
              <a:rPr lang="en-GB" dirty="0" err="1"/>
              <a:t>productivité</a:t>
            </a:r>
            <a:r>
              <a:rPr lang="en-GB" dirty="0"/>
              <a:t>, les </a:t>
            </a:r>
            <a:r>
              <a:rPr lang="en-GB" dirty="0" err="1"/>
              <a:t>mauvaises</a:t>
            </a:r>
            <a:r>
              <a:rPr lang="en-GB" dirty="0"/>
              <a:t> techniques </a:t>
            </a:r>
            <a:r>
              <a:rPr lang="en-GB" dirty="0" err="1"/>
              <a:t>agricoles</a:t>
            </a:r>
            <a:r>
              <a:rPr lang="en-GB" dirty="0"/>
              <a:t> et les </a:t>
            </a:r>
            <a:r>
              <a:rPr lang="en-GB" dirty="0" err="1"/>
              <a:t>importantes</a:t>
            </a:r>
            <a:r>
              <a:rPr lang="en-GB" dirty="0"/>
              <a:t> </a:t>
            </a:r>
            <a:r>
              <a:rPr lang="en-GB" dirty="0" err="1"/>
              <a:t>pertes</a:t>
            </a:r>
            <a:r>
              <a:rPr lang="en-GB" dirty="0"/>
              <a:t> après </a:t>
            </a:r>
            <a:r>
              <a:rPr lang="en-GB" dirty="0" err="1"/>
              <a:t>récolte</a:t>
            </a:r>
            <a:r>
              <a:rPr lang="en-GB" dirty="0"/>
              <a:t> </a:t>
            </a:r>
            <a:r>
              <a:rPr lang="en-GB" dirty="0" err="1"/>
              <a:t>minent</a:t>
            </a:r>
            <a:r>
              <a:rPr lang="en-GB" dirty="0"/>
              <a:t> le </a:t>
            </a:r>
            <a:r>
              <a:rPr lang="en-GB" dirty="0" err="1"/>
              <a:t>secteur</a:t>
            </a:r>
            <a:r>
              <a:rPr lang="en-GB" dirty="0"/>
              <a:t> </a:t>
            </a:r>
            <a:r>
              <a:rPr lang="en-GB" dirty="0" err="1"/>
              <a:t>agricole</a:t>
            </a:r>
            <a:r>
              <a:rPr lang="en-GB" dirty="0"/>
              <a:t>, </a:t>
            </a:r>
            <a:r>
              <a:rPr lang="en-GB" dirty="0" err="1"/>
              <a:t>tandis</a:t>
            </a:r>
            <a:r>
              <a:rPr lang="en-GB" dirty="0"/>
              <a:t> que les </a:t>
            </a:r>
            <a:r>
              <a:rPr lang="en-GB" dirty="0" err="1"/>
              <a:t>mauvaises</a:t>
            </a:r>
            <a:r>
              <a:rPr lang="en-GB" dirty="0"/>
              <a:t> infrastructures </a:t>
            </a:r>
            <a:r>
              <a:rPr lang="en-GB" dirty="0" err="1"/>
              <a:t>routières</a:t>
            </a:r>
            <a:r>
              <a:rPr lang="en-GB" dirty="0"/>
              <a:t> </a:t>
            </a:r>
            <a:r>
              <a:rPr lang="en-GB" dirty="0" err="1"/>
              <a:t>entravent</a:t>
            </a:r>
            <a:r>
              <a:rPr lang="en-GB" dirty="0"/>
              <a:t> </a:t>
            </a:r>
            <a:r>
              <a:rPr lang="en-GB" dirty="0" err="1"/>
              <a:t>l'accès</a:t>
            </a:r>
            <a:r>
              <a:rPr lang="en-GB" dirty="0"/>
              <a:t> aux </a:t>
            </a:r>
            <a:r>
              <a:rPr lang="en-GB" dirty="0" err="1"/>
              <a:t>marchés</a:t>
            </a:r>
            <a:r>
              <a:rPr lang="en-GB" dirty="0"/>
              <a:t>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112"/>
          <a:stretch>
            <a:fillRect/>
          </a:stretch>
        </p:blipFill>
        <p:spPr>
          <a:xfrm>
            <a:off x="162955" y="1728730"/>
            <a:ext cx="6309943" cy="4100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471106" y="4324741"/>
            <a:ext cx="8745613" cy="1840544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Situation de </a:t>
            </a: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l'insécurité</a:t>
            </a:r>
            <a: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</a:t>
            </a: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alimentaire</a:t>
            </a:r>
            <a: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</a:t>
            </a:r>
            <a:b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</a:b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en</a:t>
            </a:r>
            <a: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</a:t>
            </a: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Guinée</a:t>
            </a:r>
            <a: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(mars 2022) (%)</a:t>
            </a:r>
            <a:endParaRPr lang="en-US" altLang="zh-CN" sz="4000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38039" y="306197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76" name="椭圆 75"/>
          <p:cNvSpPr/>
          <p:nvPr/>
        </p:nvSpPr>
        <p:spPr>
          <a:xfrm>
            <a:off x="6980641" y="2089735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606619" y="3136930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91179" y="180848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0" name="椭圆 9"/>
          <p:cNvSpPr/>
          <p:nvPr/>
        </p:nvSpPr>
        <p:spPr>
          <a:xfrm>
            <a:off x="4877782" y="2039417"/>
            <a:ext cx="1863725" cy="17805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文本框 17"/>
          <p:cNvSpPr txBox="1"/>
          <p:nvPr/>
        </p:nvSpPr>
        <p:spPr>
          <a:xfrm>
            <a:off x="4821493" y="2368491"/>
            <a:ext cx="212510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02</a:t>
            </a:r>
            <a:endParaRPr lang="zh-CN" altLang="en-US" sz="8800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pic>
        <p:nvPicPr>
          <p:cNvPr id="18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</p:spPr>
      </p:pic>
      <p:pic>
        <p:nvPicPr>
          <p:cNvPr id="7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5" y="332440"/>
            <a:ext cx="2902070" cy="5379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89" y="-196325"/>
            <a:ext cx="3316140" cy="1658070"/>
          </a:xfrm>
          <a:prstGeom prst="rect">
            <a:avLst/>
          </a:prstGeom>
        </p:spPr>
      </p:pic>
      <p:pic>
        <p:nvPicPr>
          <p:cNvPr id="16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09" y="230241"/>
            <a:ext cx="2833371" cy="721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8894 0.08519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8894 0.08519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42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1.11111E-6 L -0.15924 1.11111E-6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7.40741E-7 L -6.25E-7 7.40741E-7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 bldLvl="0" animBg="1"/>
      <p:bldP spid="8" grpId="1" bldLvl="0" animBg="1"/>
      <p:bldP spid="76" grpId="0" bldLvl="0" animBg="1"/>
      <p:bldP spid="77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0" grpId="2" bldLvl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56" y="356916"/>
            <a:ext cx="2902070" cy="5379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37" y="-249266"/>
            <a:ext cx="3316140" cy="1658070"/>
          </a:xfrm>
          <a:prstGeom prst="rect">
            <a:avLst/>
          </a:prstGeom>
        </p:spPr>
      </p:pic>
      <p:pic>
        <p:nvPicPr>
          <p:cNvPr id="10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56" y="240667"/>
            <a:ext cx="2833371" cy="721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54" y="2066794"/>
            <a:ext cx="6992957" cy="3407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0260" y="2477870"/>
            <a:ext cx="27595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En</a:t>
            </a:r>
            <a:r>
              <a:rPr lang="en-GB" dirty="0"/>
              <a:t> 2022, la population </a:t>
            </a:r>
            <a:r>
              <a:rPr lang="en-GB" dirty="0" err="1"/>
              <a:t>souffrant</a:t>
            </a:r>
            <a:r>
              <a:rPr lang="en-GB" dirty="0"/>
              <a:t> </a:t>
            </a:r>
            <a:r>
              <a:rPr lang="en-GB" dirty="0" err="1"/>
              <a:t>d'insécurité</a:t>
            </a:r>
            <a:r>
              <a:rPr lang="en-GB" dirty="0"/>
              <a:t> </a:t>
            </a:r>
            <a:r>
              <a:rPr lang="en-GB" dirty="0" err="1"/>
              <a:t>alimentaire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Guinée</a:t>
            </a:r>
            <a:r>
              <a:rPr lang="en-GB" dirty="0"/>
              <a:t> a </a:t>
            </a:r>
            <a:r>
              <a:rPr lang="en-GB" dirty="0" err="1"/>
              <a:t>considérablement</a:t>
            </a:r>
            <a:r>
              <a:rPr lang="en-GB" dirty="0"/>
              <a:t> </a:t>
            </a:r>
            <a:r>
              <a:rPr lang="en-GB" dirty="0" err="1"/>
              <a:t>augmenté</a:t>
            </a:r>
            <a:r>
              <a:rPr lang="en-GB" dirty="0"/>
              <a:t> de 164 %, </a:t>
            </a:r>
            <a:r>
              <a:rPr lang="en-GB" dirty="0" err="1"/>
              <a:t>ce</a:t>
            </a:r>
            <a:r>
              <a:rPr lang="en-GB" dirty="0"/>
              <a:t> qui </a:t>
            </a:r>
            <a:r>
              <a:rPr lang="en-GB" dirty="0" err="1"/>
              <a:t>représente</a:t>
            </a:r>
            <a:r>
              <a:rPr lang="en-GB" dirty="0"/>
              <a:t> 11 % de la population </a:t>
            </a:r>
            <a:r>
              <a:rPr lang="en-GB" dirty="0" err="1"/>
              <a:t>guinéenne</a:t>
            </a:r>
            <a:r>
              <a:rPr lang="en-GB" dirty="0"/>
              <a:t> </a:t>
            </a:r>
            <a:r>
              <a:rPr lang="en-GB" dirty="0" err="1"/>
              <a:t>totale</a:t>
            </a:r>
            <a:r>
              <a:rPr lang="en-GB" dirty="0"/>
              <a:t> </a:t>
            </a:r>
            <a:r>
              <a:rPr lang="en-GB" dirty="0" err="1"/>
              <a:t>souffrant</a:t>
            </a:r>
            <a:r>
              <a:rPr lang="en-GB" dirty="0"/>
              <a:t> </a:t>
            </a:r>
            <a:r>
              <a:rPr lang="en-GB" dirty="0" err="1"/>
              <a:t>d'insécurité</a:t>
            </a:r>
            <a:r>
              <a:rPr lang="en-GB" dirty="0"/>
              <a:t> </a:t>
            </a:r>
            <a:r>
              <a:rPr lang="en-GB" dirty="0" err="1"/>
              <a:t>alimentaire</a:t>
            </a:r>
            <a:r>
              <a:rPr lang="en-GB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56" y="356916"/>
            <a:ext cx="2902070" cy="5379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07" y="-203137"/>
            <a:ext cx="3316140" cy="1658070"/>
          </a:xfrm>
          <a:prstGeom prst="rect">
            <a:avLst/>
          </a:prstGeom>
        </p:spPr>
      </p:pic>
      <p:pic>
        <p:nvPicPr>
          <p:cNvPr id="10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56" y="240667"/>
            <a:ext cx="2833371" cy="721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0882" y="3207417"/>
            <a:ext cx="306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 2010 </a:t>
            </a:r>
            <a:r>
              <a:rPr lang="en-GB" dirty="0" err="1"/>
              <a:t>à</a:t>
            </a:r>
            <a:r>
              <a:rPr lang="en-GB" dirty="0"/>
              <a:t> 2021, les importations de </a:t>
            </a:r>
            <a:r>
              <a:rPr lang="en-GB" dirty="0" err="1"/>
              <a:t>riz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augumenté</a:t>
            </a:r>
            <a:r>
              <a:rPr lang="en-GB" dirty="0"/>
              <a:t> de 200 000 </a:t>
            </a:r>
            <a:r>
              <a:rPr lang="en-GB" dirty="0" err="1"/>
              <a:t>à</a:t>
            </a:r>
            <a:r>
              <a:rPr lang="en-GB" dirty="0"/>
              <a:t> 700 000 tonnes, </a:t>
            </a:r>
            <a:r>
              <a:rPr lang="en-GB" dirty="0" err="1"/>
              <a:t>ce</a:t>
            </a:r>
            <a:r>
              <a:rPr lang="en-GB" dirty="0"/>
              <a:t> qui </a:t>
            </a:r>
            <a:r>
              <a:rPr lang="en-GB" dirty="0" err="1"/>
              <a:t>représente</a:t>
            </a:r>
            <a:r>
              <a:rPr lang="en-GB" dirty="0"/>
              <a:t> 35 % de la </a:t>
            </a:r>
            <a:r>
              <a:rPr lang="en-GB" dirty="0" err="1"/>
              <a:t>consommation</a:t>
            </a:r>
            <a:r>
              <a:rPr lang="en-GB" dirty="0"/>
              <a:t> </a:t>
            </a:r>
            <a:r>
              <a:rPr lang="en-GB" dirty="0" err="1"/>
              <a:t>totale</a:t>
            </a:r>
            <a:r>
              <a:rPr lang="en-GB" dirty="0"/>
              <a:t> de </a:t>
            </a:r>
            <a:r>
              <a:rPr lang="en-GB" dirty="0" err="1"/>
              <a:t>riz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Guinée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187" y="1728730"/>
            <a:ext cx="6794500" cy="471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18144" y="4324125"/>
            <a:ext cx="10931799" cy="1840544"/>
          </a:xfrm>
          <a:prstGeom prst="rect">
            <a:avLst/>
          </a:prstGeom>
        </p:spPr>
        <p:txBody>
          <a:bodyPr wrap="square" lIns="91415" tIns="45708" rIns="91415" bIns="4570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Potentiels</a:t>
            </a:r>
            <a: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et </a:t>
            </a: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problèmes</a:t>
            </a:r>
            <a: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de la </a:t>
            </a: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chaîne</a:t>
            </a:r>
            <a: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de </a:t>
            </a: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valeur</a:t>
            </a:r>
            <a: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du </a:t>
            </a: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riz</a:t>
            </a:r>
            <a: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</a:t>
            </a: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en</a:t>
            </a:r>
            <a:r>
              <a:rPr lang="en-US" altLang="zh-CN" sz="40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 </a:t>
            </a:r>
            <a:r>
              <a:rPr lang="en-US" altLang="zh-CN" sz="4000" dirty="0" err="1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Guinée</a:t>
            </a:r>
            <a:endParaRPr lang="en-US" altLang="zh-CN" sz="4000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38039" y="306197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76" name="椭圆 75"/>
          <p:cNvSpPr/>
          <p:nvPr/>
        </p:nvSpPr>
        <p:spPr>
          <a:xfrm>
            <a:off x="6980641" y="2089735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606619" y="3136930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91179" y="180848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0" name="椭圆 9"/>
          <p:cNvSpPr/>
          <p:nvPr/>
        </p:nvSpPr>
        <p:spPr>
          <a:xfrm>
            <a:off x="4877782" y="2039417"/>
            <a:ext cx="1863725" cy="17805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文本框 17"/>
          <p:cNvSpPr txBox="1"/>
          <p:nvPr/>
        </p:nvSpPr>
        <p:spPr>
          <a:xfrm>
            <a:off x="4821493" y="2368491"/>
            <a:ext cx="212510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03</a:t>
            </a:r>
            <a:endParaRPr lang="zh-CN" altLang="en-US" sz="8800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pic>
        <p:nvPicPr>
          <p:cNvPr id="18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</p:spPr>
      </p:pic>
      <p:pic>
        <p:nvPicPr>
          <p:cNvPr id="7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5" y="332440"/>
            <a:ext cx="2902070" cy="5379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73" y="-249266"/>
            <a:ext cx="3316140" cy="1658070"/>
          </a:xfrm>
          <a:prstGeom prst="rect">
            <a:avLst/>
          </a:prstGeom>
        </p:spPr>
      </p:pic>
      <p:pic>
        <p:nvPicPr>
          <p:cNvPr id="16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09" y="230241"/>
            <a:ext cx="2833371" cy="721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8894 0.08519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8894 0.08519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42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1.11111E-6 L -0.15924 1.11111E-6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7.40741E-7 L -6.25E-7 7.40741E-7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 bldLvl="0" animBg="1"/>
      <p:bldP spid="8" grpId="1" bldLvl="0" animBg="1"/>
      <p:bldP spid="76" grpId="0" bldLvl="0" animBg="1"/>
      <p:bldP spid="77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0" grpId="2" bldLvl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6"/>
          <p:cNvPicPr>
            <a:picLocks noChangeAspect="1"/>
          </p:cNvPicPr>
          <p:nvPr/>
        </p:nvPicPr>
        <p:blipFill>
          <a:blip r:embed="rId1" cstate="email"/>
          <a:srcRect l="8654" t="32887" b="20814"/>
          <a:stretch>
            <a:fillRect/>
          </a:stretch>
        </p:blipFill>
        <p:spPr>
          <a:xfrm>
            <a:off x="0" y="0"/>
            <a:ext cx="12192000" cy="10670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3" descr="Text&#10;&#10;Description automatically generated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56" y="356916"/>
            <a:ext cx="2902070" cy="5379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41" y="-203137"/>
            <a:ext cx="3316140" cy="1658070"/>
          </a:xfrm>
          <a:prstGeom prst="rect">
            <a:avLst/>
          </a:prstGeom>
        </p:spPr>
      </p:pic>
      <p:pic>
        <p:nvPicPr>
          <p:cNvPr id="10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44" y="316491"/>
            <a:ext cx="956977" cy="526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56" y="240667"/>
            <a:ext cx="2833371" cy="721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04216" y="2899054"/>
            <a:ext cx="3536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 </a:t>
            </a:r>
            <a:r>
              <a:rPr lang="en-GB" dirty="0" err="1"/>
              <a:t>Guinée</a:t>
            </a:r>
            <a:r>
              <a:rPr lang="en-GB" dirty="0"/>
              <a:t> dispose </a:t>
            </a:r>
            <a:r>
              <a:rPr lang="en-GB" dirty="0" err="1"/>
              <a:t>cependant</a:t>
            </a:r>
            <a:r>
              <a:rPr lang="en-GB" dirty="0"/>
              <a:t> de </a:t>
            </a:r>
            <a:r>
              <a:rPr lang="en-GB" dirty="0" err="1"/>
              <a:t>terres</a:t>
            </a:r>
            <a:r>
              <a:rPr lang="en-GB" dirty="0"/>
              <a:t> très </a:t>
            </a:r>
            <a:r>
              <a:rPr lang="en-GB" dirty="0" err="1"/>
              <a:t>fertiles</a:t>
            </a:r>
            <a:r>
              <a:rPr lang="en-GB" dirty="0"/>
              <a:t> </a:t>
            </a:r>
            <a:r>
              <a:rPr lang="en-GB" dirty="0" err="1"/>
              <a:t>dont</a:t>
            </a:r>
            <a:r>
              <a:rPr lang="en-GB" dirty="0"/>
              <a:t> le </a:t>
            </a:r>
            <a:r>
              <a:rPr lang="en-GB" dirty="0" err="1"/>
              <a:t>potentiel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terres</a:t>
            </a:r>
            <a:r>
              <a:rPr lang="en-GB" dirty="0"/>
              <a:t> </a:t>
            </a:r>
            <a:r>
              <a:rPr lang="en-GB" dirty="0" err="1"/>
              <a:t>agricoles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estimé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13,7 millions </a:t>
            </a:r>
            <a:r>
              <a:rPr lang="en-GB" dirty="0" err="1"/>
              <a:t>d’hectares</a:t>
            </a:r>
            <a:r>
              <a:rPr lang="en-GB" dirty="0"/>
              <a:t>, </a:t>
            </a:r>
            <a:r>
              <a:rPr lang="en-GB" dirty="0" err="1"/>
              <a:t>soit</a:t>
            </a:r>
            <a:r>
              <a:rPr lang="en-GB" dirty="0"/>
              <a:t> 56% du </a:t>
            </a:r>
            <a:r>
              <a:rPr lang="en-GB" dirty="0" err="1"/>
              <a:t>territoire</a:t>
            </a:r>
            <a:r>
              <a:rPr lang="en-GB" dirty="0"/>
              <a:t> national. </a:t>
            </a:r>
            <a:r>
              <a:rPr lang="en-GB" dirty="0" err="1"/>
              <a:t>Toutefois</a:t>
            </a:r>
            <a:r>
              <a:rPr lang="en-GB" dirty="0"/>
              <a:t>, </a:t>
            </a:r>
            <a:r>
              <a:rPr lang="en-GB" dirty="0" err="1"/>
              <a:t>seulement</a:t>
            </a:r>
            <a:r>
              <a:rPr lang="en-GB" dirty="0"/>
              <a:t> 25% de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potentiel</a:t>
            </a:r>
            <a:r>
              <a:rPr lang="en-GB" dirty="0"/>
              <a:t> </a:t>
            </a:r>
            <a:r>
              <a:rPr lang="en-GB" dirty="0" err="1"/>
              <a:t>serait</a:t>
            </a:r>
            <a:r>
              <a:rPr lang="en-GB" dirty="0"/>
              <a:t> mis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valeur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5" name="Picture 4" descr="A picture containing grass, outdoor, sky, field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1" y="1728730"/>
            <a:ext cx="7772400" cy="437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tags/tag1.xml><?xml version="1.0" encoding="utf-8"?>
<p:tagLst xmlns:p="http://schemas.openxmlformats.org/presentationml/2006/main">
  <p:tag name="ISPRING_RESOURCE_PATHS_HASH_PRESENTER" val="b4c7732435421dbf6a6252843a45f9a13ab19dc0"/>
  <p:tag name="ISPRING_ULTRA_SCORM_COURSE_ID" val="421E1B97-57A3-4AB9-8D6A-B189CAEF207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468"/>
  <p:tag name="KSO_WPP_MARK_KEY" val="8d1f94b4-3f78-4e63-a10b-8d5d2d6935a2"/>
  <p:tag name="COMMONDATA" val="eyJoZGlkIjoiNDQ4MjRlYmFhYjExODkxMTc4MGFkZmQ0NTU0MTAxMTUifQ=="/>
</p:tagLst>
</file>

<file path=ppt/theme/theme1.xml><?xml version="1.0" encoding="utf-8"?>
<a:theme xmlns:a="http://schemas.openxmlformats.org/drawingml/2006/main" name="Office 主题">
  <a:themeElements>
    <a:clrScheme name="自定义 98">
      <a:dk1>
        <a:sysClr val="windowText" lastClr="000000"/>
      </a:dk1>
      <a:lt1>
        <a:sysClr val="window" lastClr="FFFFFF"/>
      </a:lt1>
      <a:dk2>
        <a:srgbClr val="212745"/>
      </a:dk2>
      <a:lt2>
        <a:srgbClr val="7F7F7F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56C7AA"/>
      </a:hlink>
      <a:folHlink>
        <a:srgbClr val="59A8D1"/>
      </a:folHlink>
    </a:clrScheme>
    <a:fontScheme name="自定义 8">
      <a:majorFont>
        <a:latin typeface="ITC Avant Garde Std Md"/>
        <a:ea typeface="方正兰亭黑简体"/>
        <a:cs typeface=""/>
      </a:majorFont>
      <a:minorFont>
        <a:latin typeface="ITC Avant Garde Std XLt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3580</Words>
  <Application>WPS 演示</Application>
  <PresentationFormat>Widescreen</PresentationFormat>
  <Paragraphs>73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宋体</vt:lpstr>
      <vt:lpstr>Wingdings</vt:lpstr>
      <vt:lpstr>Open Sans</vt:lpstr>
      <vt:lpstr>Segoe Print</vt:lpstr>
      <vt:lpstr>Open Sans Regular</vt:lpstr>
      <vt:lpstr>Times New Roman</vt:lpstr>
      <vt:lpstr>微软雅黑</vt:lpstr>
      <vt:lpstr>Calibri</vt:lpstr>
      <vt:lpstr>Open Sans</vt:lpstr>
      <vt:lpstr>ITC Avant Garde Std XLt</vt:lpstr>
      <vt:lpstr>Arial Unicode MS</vt:lpstr>
      <vt:lpstr>方正兰亭黑简体</vt:lpstr>
      <vt:lpstr>黑体</vt:lpstr>
      <vt:lpstr>ITC Avant Garde Std Md</vt:lpstr>
      <vt:lpstr>等线 Light</vt:lpstr>
      <vt:lpstr>等线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keywords>www.tukuppt.com</cp:keywords>
  <cp:lastModifiedBy>Angel</cp:lastModifiedBy>
  <cp:revision>198</cp:revision>
  <dcterms:created xsi:type="dcterms:W3CDTF">2022-04-26T03:34:00Z</dcterms:created>
  <dcterms:modified xsi:type="dcterms:W3CDTF">2023-01-05T06:33:27Z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58B7B282E68447B887D2D2258CAA76A9</vt:lpwstr>
  </property>
  <property fmtid="{D5CDD505-2E9C-101B-9397-08002B2CF9AE}" pid="3" name="KSOProductBuildVer">
    <vt:lpwstr>2052-11.1.0.12980</vt:lpwstr>
  </property>
</Properties>
</file>