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416" r:id="rId2"/>
    <p:sldId id="256" r:id="rId3"/>
    <p:sldId id="432" r:id="rId4"/>
    <p:sldId id="424" r:id="rId5"/>
    <p:sldId id="430" r:id="rId6"/>
    <p:sldId id="431" r:id="rId7"/>
    <p:sldId id="427" r:id="rId8"/>
    <p:sldId id="433" r:id="rId9"/>
    <p:sldId id="434" r:id="rId10"/>
    <p:sldId id="425" r:id="rId11"/>
    <p:sldId id="429" r:id="rId12"/>
    <p:sldId id="420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2">
          <p15:clr>
            <a:srgbClr val="A4A3A4"/>
          </p15:clr>
        </p15:guide>
        <p15:guide id="2" pos="415">
          <p15:clr>
            <a:srgbClr val="A4A3A4"/>
          </p15:clr>
        </p15:guide>
        <p15:guide id="3" pos="4929">
          <p15:clr>
            <a:srgbClr val="A4A3A4"/>
          </p15:clr>
        </p15:guide>
        <p15:guide id="4" pos="3842">
          <p15:clr>
            <a:srgbClr val="A4A3A4"/>
          </p15:clr>
        </p15:guide>
        <p15:guide id="5" orient="horz" pos="2487">
          <p15:clr>
            <a:srgbClr val="A4A3A4"/>
          </p15:clr>
        </p15:guide>
        <p15:guide id="6" pos="29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como RE" initials="GR" lastIdx="3" clrIdx="0"/>
  <p:cmAuthor id="2" name="M. Waid" initials="M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00FF"/>
    <a:srgbClr val="660066"/>
    <a:srgbClr val="33CC33"/>
    <a:srgbClr val="007DBC"/>
    <a:srgbClr val="00B485"/>
    <a:srgbClr val="F47847"/>
    <a:srgbClr val="2C7847"/>
    <a:srgbClr val="982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8" autoAdjust="0"/>
    <p:restoredTop sz="93387" autoAdjust="0"/>
  </p:normalViewPr>
  <p:slideViewPr>
    <p:cSldViewPr snapToGrid="0" showGuides="1">
      <p:cViewPr varScale="1">
        <p:scale>
          <a:sx n="62" d="100"/>
          <a:sy n="62" d="100"/>
        </p:scale>
        <p:origin x="708" y="28"/>
      </p:cViewPr>
      <p:guideLst>
        <p:guide orient="horz" pos="1692"/>
        <p:guide pos="415"/>
        <p:guide pos="4929"/>
        <p:guide pos="3842"/>
        <p:guide orient="horz" pos="2487"/>
        <p:guide pos="29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ware-host\Shared%20Folders\Mac%20&#19978;&#30340;%20ybj\Downloads\&#22269;&#23478;&#33258;&#28982;&#31185;&#23398;&#22522;&#37329;\&#26032;&#26102;&#26399;&#20892;&#19994;&#21457;&#23637;&#30340;&#25919;&#31574;&#25903;&#25345;&#20307;&#31995;&#30740;&#31350;\&#31918;&#39135;&#26368;&#20302;&#25910;&#36141;&#20215;-wto-oecd&#27604;&#3673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mware-host\Shared%20Folders\Mac%20&#19978;&#30340;%20ybj\Downloads\&#20065;&#26449;&#25391;&#20852;\&#20065;&#26449;&#25391;&#20852;\CH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mware-host\Shared%20Folders\Mac%20&#19978;&#30340;%20ybj\Downloads\&#22269;&#23478;&#33258;&#28982;&#31185;&#23398;&#22522;&#37329;\&#26032;&#26102;&#26399;&#20892;&#19994;&#21457;&#23637;&#30340;&#25919;&#31574;&#25903;&#25345;&#20307;&#31995;&#30740;&#31350;\&#31918;&#39135;&#26368;&#20302;&#25910;&#36141;&#20215;-wto-oecd&#27604;&#3673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vmware-host\Shared%20Folders\Mac%20&#19978;&#30340;%20ybj\Downloads\&#20065;&#26449;&#25391;&#20852;\&#20065;&#26449;&#25391;&#20852;\CH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Mac%20&#19978;&#30340;%20ybj\Downloads\&#20065;&#26449;&#25391;&#20852;\&#20065;&#26449;&#25391;&#20852;\CH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Mac%20&#19978;&#30340;%20ybj\Downloads\&#20065;&#26449;&#25391;&#20852;\&#20065;&#26449;&#25391;&#20852;\CHN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vmware-host\Shared%20Folders\Mac%20&#19978;&#30340;%20ybj\Downloads\&#22269;&#23478;&#33258;&#28982;&#31185;&#23398;&#22522;&#37329;\&#26032;&#26102;&#26399;&#20892;&#19994;&#21457;&#23637;&#30340;&#25919;&#31574;&#25903;&#25345;&#20307;&#31995;&#30740;&#31350;\&#31918;&#39135;&#26368;&#20302;&#25910;&#36141;&#20215;-wto-oecd&#27604;&#367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/>
              <a:t>Grain Production in China</a:t>
            </a:r>
          </a:p>
        </c:rich>
      </c:tx>
      <c:layout>
        <c:manualLayout>
          <c:xMode val="edge"/>
          <c:yMode val="edge"/>
          <c:x val="0.2422481069666105"/>
          <c:y val="3.2484307777306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89901415247265"/>
          <c:y val="0.15641298832843706"/>
          <c:w val="0.81154527575705204"/>
          <c:h val="0.73747307894965697"/>
        </c:manualLayout>
      </c:layout>
      <c:lineChart>
        <c:grouping val="standard"/>
        <c:varyColors val="0"/>
        <c:ser>
          <c:idx val="0"/>
          <c:order val="0"/>
          <c:tx>
            <c:v>Grain Production</c:v>
          </c:tx>
          <c:cat>
            <c:numRef>
              <c:f>Sheet2!$A$5:$A$77</c:f>
              <c:numCache>
                <c:formatCode>General</c:formatCode>
                <c:ptCount val="73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  <c:pt idx="65">
                  <c:v>2014</c:v>
                </c:pt>
                <c:pt idx="66">
                  <c:v>2015</c:v>
                </c:pt>
                <c:pt idx="67">
                  <c:v>2016</c:v>
                </c:pt>
                <c:pt idx="68">
                  <c:v>2017</c:v>
                </c:pt>
                <c:pt idx="69">
                  <c:v>2018</c:v>
                </c:pt>
                <c:pt idx="70">
                  <c:v>2019</c:v>
                </c:pt>
                <c:pt idx="71">
                  <c:v>2020</c:v>
                </c:pt>
                <c:pt idx="72">
                  <c:v>2021</c:v>
                </c:pt>
              </c:numCache>
            </c:numRef>
          </c:cat>
          <c:val>
            <c:numRef>
              <c:f>Sheet2!$D$5:$D$77</c:f>
              <c:numCache>
                <c:formatCode>General</c:formatCode>
                <c:ptCount val="73"/>
                <c:pt idx="0">
                  <c:v>113180</c:v>
                </c:pt>
                <c:pt idx="1">
                  <c:v>132130</c:v>
                </c:pt>
                <c:pt idx="2">
                  <c:v>143690</c:v>
                </c:pt>
                <c:pt idx="3">
                  <c:v>163930</c:v>
                </c:pt>
                <c:pt idx="4">
                  <c:v>166840</c:v>
                </c:pt>
                <c:pt idx="5">
                  <c:v>169530</c:v>
                </c:pt>
                <c:pt idx="6">
                  <c:v>183950</c:v>
                </c:pt>
                <c:pt idx="7">
                  <c:v>192760</c:v>
                </c:pt>
                <c:pt idx="8">
                  <c:v>195050</c:v>
                </c:pt>
                <c:pt idx="9">
                  <c:v>197660</c:v>
                </c:pt>
                <c:pt idx="10">
                  <c:v>169690</c:v>
                </c:pt>
                <c:pt idx="11">
                  <c:v>143860</c:v>
                </c:pt>
                <c:pt idx="12">
                  <c:v>136510</c:v>
                </c:pt>
                <c:pt idx="13">
                  <c:v>154410</c:v>
                </c:pt>
                <c:pt idx="14">
                  <c:v>165740</c:v>
                </c:pt>
                <c:pt idx="15">
                  <c:v>180890</c:v>
                </c:pt>
                <c:pt idx="16">
                  <c:v>194530</c:v>
                </c:pt>
                <c:pt idx="17">
                  <c:v>214010</c:v>
                </c:pt>
                <c:pt idx="18">
                  <c:v>217820</c:v>
                </c:pt>
                <c:pt idx="19">
                  <c:v>209060</c:v>
                </c:pt>
                <c:pt idx="20">
                  <c:v>210970</c:v>
                </c:pt>
                <c:pt idx="21">
                  <c:v>239960</c:v>
                </c:pt>
                <c:pt idx="22">
                  <c:v>250140</c:v>
                </c:pt>
                <c:pt idx="23">
                  <c:v>240480</c:v>
                </c:pt>
                <c:pt idx="24">
                  <c:v>264940</c:v>
                </c:pt>
                <c:pt idx="25">
                  <c:v>275270</c:v>
                </c:pt>
                <c:pt idx="26">
                  <c:v>284520</c:v>
                </c:pt>
                <c:pt idx="27">
                  <c:v>286310</c:v>
                </c:pt>
                <c:pt idx="28">
                  <c:v>282730</c:v>
                </c:pt>
                <c:pt idx="29">
                  <c:v>304765</c:v>
                </c:pt>
                <c:pt idx="30">
                  <c:v>332120</c:v>
                </c:pt>
                <c:pt idx="31">
                  <c:v>320560</c:v>
                </c:pt>
                <c:pt idx="32">
                  <c:v>325020</c:v>
                </c:pt>
                <c:pt idx="33">
                  <c:v>354500</c:v>
                </c:pt>
                <c:pt idx="34">
                  <c:v>387280</c:v>
                </c:pt>
                <c:pt idx="35">
                  <c:v>407310</c:v>
                </c:pt>
                <c:pt idx="36">
                  <c:v>379110</c:v>
                </c:pt>
                <c:pt idx="37">
                  <c:v>391510</c:v>
                </c:pt>
                <c:pt idx="38">
                  <c:v>402980</c:v>
                </c:pt>
                <c:pt idx="39">
                  <c:v>394080</c:v>
                </c:pt>
                <c:pt idx="40">
                  <c:v>407550</c:v>
                </c:pt>
                <c:pt idx="41">
                  <c:v>446240</c:v>
                </c:pt>
                <c:pt idx="42">
                  <c:v>435290</c:v>
                </c:pt>
                <c:pt idx="43">
                  <c:v>442660</c:v>
                </c:pt>
                <c:pt idx="44">
                  <c:v>456490</c:v>
                </c:pt>
                <c:pt idx="45">
                  <c:v>445100</c:v>
                </c:pt>
                <c:pt idx="46">
                  <c:v>466620</c:v>
                </c:pt>
                <c:pt idx="47">
                  <c:v>504540</c:v>
                </c:pt>
                <c:pt idx="48">
                  <c:v>494170</c:v>
                </c:pt>
                <c:pt idx="49">
                  <c:v>512300</c:v>
                </c:pt>
                <c:pt idx="50">
                  <c:v>508390</c:v>
                </c:pt>
                <c:pt idx="51">
                  <c:v>462180</c:v>
                </c:pt>
                <c:pt idx="52">
                  <c:v>452640</c:v>
                </c:pt>
                <c:pt idx="53">
                  <c:v>457060</c:v>
                </c:pt>
                <c:pt idx="54">
                  <c:v>430700</c:v>
                </c:pt>
                <c:pt idx="55">
                  <c:v>469470</c:v>
                </c:pt>
                <c:pt idx="56">
                  <c:v>484020</c:v>
                </c:pt>
                <c:pt idx="57">
                  <c:v>498040</c:v>
                </c:pt>
                <c:pt idx="58">
                  <c:v>504140</c:v>
                </c:pt>
                <c:pt idx="59">
                  <c:v>534340</c:v>
                </c:pt>
                <c:pt idx="60">
                  <c:v>539410</c:v>
                </c:pt>
                <c:pt idx="61">
                  <c:v>559110</c:v>
                </c:pt>
                <c:pt idx="62">
                  <c:v>588490</c:v>
                </c:pt>
                <c:pt idx="63">
                  <c:v>612230</c:v>
                </c:pt>
                <c:pt idx="64">
                  <c:v>630480</c:v>
                </c:pt>
                <c:pt idx="65">
                  <c:v>639650</c:v>
                </c:pt>
                <c:pt idx="66">
                  <c:v>660600</c:v>
                </c:pt>
                <c:pt idx="67">
                  <c:v>660440</c:v>
                </c:pt>
                <c:pt idx="68">
                  <c:v>661610</c:v>
                </c:pt>
                <c:pt idx="69">
                  <c:v>657890</c:v>
                </c:pt>
                <c:pt idx="70">
                  <c:v>663840</c:v>
                </c:pt>
                <c:pt idx="71">
                  <c:v>669490</c:v>
                </c:pt>
                <c:pt idx="72">
                  <c:v>682850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1F-4007-8EBC-06985A664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414784"/>
        <c:axId val="82221312"/>
      </c:lineChart>
      <c:catAx>
        <c:axId val="794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21312"/>
        <c:crosses val="autoZero"/>
        <c:auto val="1"/>
        <c:lblAlgn val="ctr"/>
        <c:lblOffset val="100"/>
        <c:noMultiLvlLbl val="0"/>
      </c:catAx>
      <c:valAx>
        <c:axId val="8222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414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Rice production in China</a:t>
            </a:r>
          </a:p>
        </c:rich>
      </c:tx>
      <c:layout>
        <c:manualLayout>
          <c:xMode val="edge"/>
          <c:yMode val="edge"/>
          <c:x val="0.42951656970695329"/>
          <c:y val="2.26950320813042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165768783745788"/>
          <c:y val="0.15915859210981298"/>
          <c:w val="0.77630385981900007"/>
          <c:h val="0.71553981265578637"/>
        </c:manualLayout>
      </c:layout>
      <c:lineChart>
        <c:grouping val="standard"/>
        <c:varyColors val="0"/>
        <c:ser>
          <c:idx val="0"/>
          <c:order val="0"/>
          <c:tx>
            <c:v>production</c:v>
          </c:tx>
          <c:cat>
            <c:numRef>
              <c:f>'RI SCT'!$N$4:$AP$4</c:f>
              <c:numCache>
                <c:formatCode>General</c:formatCode>
                <c:ptCount val="2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numCache>
            </c:numRef>
          </c:cat>
          <c:val>
            <c:numRef>
              <c:f>'RI SCT'!$N$7:$AP$7</c:f>
              <c:numCache>
                <c:formatCode>#,###,###,##0.00</c:formatCode>
                <c:ptCount val="29"/>
                <c:pt idx="0">
                  <c:v>120709.52</c:v>
                </c:pt>
                <c:pt idx="1">
                  <c:v>119634.44</c:v>
                </c:pt>
                <c:pt idx="2">
                  <c:v>125953.68</c:v>
                </c:pt>
                <c:pt idx="3">
                  <c:v>132670.04</c:v>
                </c:pt>
                <c:pt idx="4">
                  <c:v>136499.79999999999</c:v>
                </c:pt>
                <c:pt idx="5">
                  <c:v>135124.84</c:v>
                </c:pt>
                <c:pt idx="6">
                  <c:v>134971.16</c:v>
                </c:pt>
                <c:pt idx="7">
                  <c:v>127777.44</c:v>
                </c:pt>
                <c:pt idx="8">
                  <c:v>120754.4</c:v>
                </c:pt>
                <c:pt idx="9">
                  <c:v>118686.52</c:v>
                </c:pt>
                <c:pt idx="10">
                  <c:v>109248.8</c:v>
                </c:pt>
                <c:pt idx="11">
                  <c:v>121779.84</c:v>
                </c:pt>
                <c:pt idx="12">
                  <c:v>122799.84</c:v>
                </c:pt>
                <c:pt idx="13">
                  <c:v>123569.60000000001</c:v>
                </c:pt>
                <c:pt idx="14">
                  <c:v>126133.2</c:v>
                </c:pt>
                <c:pt idx="15">
                  <c:v>130489.05</c:v>
                </c:pt>
                <c:pt idx="16">
                  <c:v>132670.01</c:v>
                </c:pt>
                <c:pt idx="17">
                  <c:v>133117</c:v>
                </c:pt>
                <c:pt idx="18">
                  <c:v>136681</c:v>
                </c:pt>
                <c:pt idx="19">
                  <c:v>138880.48000000001</c:v>
                </c:pt>
                <c:pt idx="20">
                  <c:v>138456.16</c:v>
                </c:pt>
                <c:pt idx="21">
                  <c:v>140424.76</c:v>
                </c:pt>
                <c:pt idx="22">
                  <c:v>141593</c:v>
                </c:pt>
                <c:pt idx="23">
                  <c:v>140811</c:v>
                </c:pt>
                <c:pt idx="24">
                  <c:v>144619.68</c:v>
                </c:pt>
                <c:pt idx="25">
                  <c:v>144247.72</c:v>
                </c:pt>
                <c:pt idx="26">
                  <c:v>142537.51999999999</c:v>
                </c:pt>
                <c:pt idx="27">
                  <c:v>144062.76</c:v>
                </c:pt>
                <c:pt idx="28">
                  <c:v>146200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8D-4D27-AE7B-386DBFB0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01248"/>
        <c:axId val="91702784"/>
      </c:lineChart>
      <c:catAx>
        <c:axId val="917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702784"/>
        <c:crosses val="autoZero"/>
        <c:auto val="1"/>
        <c:lblAlgn val="ctr"/>
        <c:lblOffset val="100"/>
        <c:noMultiLvlLbl val="0"/>
      </c:catAx>
      <c:valAx>
        <c:axId val="91702784"/>
        <c:scaling>
          <c:orientation val="minMax"/>
          <c:min val="100000"/>
        </c:scaling>
        <c:delete val="0"/>
        <c:axPos val="l"/>
        <c:majorGridlines/>
        <c:numFmt formatCode="#,###,###,##0.00" sourceLinked="1"/>
        <c:majorTickMark val="out"/>
        <c:minorTickMark val="none"/>
        <c:tickLblPos val="nextTo"/>
        <c:crossAx val="9170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91892328719953"/>
          <c:y val="0.16430790413493396"/>
          <c:w val="0.81082404860035062"/>
          <c:h val="0.7444292414267889"/>
        </c:manualLayout>
      </c:layout>
      <c:lineChart>
        <c:grouping val="standard"/>
        <c:varyColors val="0"/>
        <c:ser>
          <c:idx val="0"/>
          <c:order val="0"/>
          <c:tx>
            <c:strRef>
              <c:f>Sheet1!$E$19</c:f>
              <c:strCache>
                <c:ptCount val="1"/>
                <c:pt idx="0">
                  <c:v>early indica rice</c:v>
                </c:pt>
              </c:strCache>
            </c:strRef>
          </c:tx>
          <c:cat>
            <c:numRef>
              <c:f>Sheet1!$F$4:$W$4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Sheet1!$F$8:$W$8</c:f>
              <c:numCache>
                <c:formatCode>General</c:formatCode>
                <c:ptCount val="18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77</c:v>
                </c:pt>
                <c:pt idx="5">
                  <c:v>90</c:v>
                </c:pt>
                <c:pt idx="6">
                  <c:v>93</c:v>
                </c:pt>
                <c:pt idx="7">
                  <c:v>102</c:v>
                </c:pt>
                <c:pt idx="8">
                  <c:v>120</c:v>
                </c:pt>
                <c:pt idx="9">
                  <c:v>132</c:v>
                </c:pt>
                <c:pt idx="10">
                  <c:v>135</c:v>
                </c:pt>
                <c:pt idx="11">
                  <c:v>135</c:v>
                </c:pt>
                <c:pt idx="12">
                  <c:v>133</c:v>
                </c:pt>
                <c:pt idx="13">
                  <c:v>130</c:v>
                </c:pt>
                <c:pt idx="14">
                  <c:v>120</c:v>
                </c:pt>
                <c:pt idx="15">
                  <c:v>120</c:v>
                </c:pt>
                <c:pt idx="16">
                  <c:v>121</c:v>
                </c:pt>
                <c:pt idx="17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CA-411C-995F-C5BF3A5387D9}"/>
            </c:ext>
          </c:extLst>
        </c:ser>
        <c:ser>
          <c:idx val="1"/>
          <c:order val="1"/>
          <c:tx>
            <c:strRef>
              <c:f>Sheet1!$E$20</c:f>
              <c:strCache>
                <c:ptCount val="1"/>
                <c:pt idx="0">
                  <c:v>middle indica rice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cat>
            <c:numRef>
              <c:f>Sheet1!$F$4:$W$4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Sheet1!$F$9:$W$9</c:f>
              <c:numCache>
                <c:formatCode>General</c:formatCode>
                <c:ptCount val="18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79</c:v>
                </c:pt>
                <c:pt idx="5">
                  <c:v>92</c:v>
                </c:pt>
                <c:pt idx="6">
                  <c:v>97</c:v>
                </c:pt>
                <c:pt idx="7">
                  <c:v>107</c:v>
                </c:pt>
                <c:pt idx="8">
                  <c:v>125</c:v>
                </c:pt>
                <c:pt idx="9">
                  <c:v>135</c:v>
                </c:pt>
                <c:pt idx="10">
                  <c:v>138</c:v>
                </c:pt>
                <c:pt idx="11">
                  <c:v>138</c:v>
                </c:pt>
                <c:pt idx="12">
                  <c:v>138</c:v>
                </c:pt>
                <c:pt idx="13">
                  <c:v>136</c:v>
                </c:pt>
                <c:pt idx="14">
                  <c:v>126</c:v>
                </c:pt>
                <c:pt idx="15">
                  <c:v>126</c:v>
                </c:pt>
                <c:pt idx="16">
                  <c:v>127</c:v>
                </c:pt>
                <c:pt idx="17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CA-411C-995F-C5BF3A5387D9}"/>
            </c:ext>
          </c:extLst>
        </c:ser>
        <c:ser>
          <c:idx val="2"/>
          <c:order val="2"/>
          <c:tx>
            <c:strRef>
              <c:f>Sheet1!$E$21</c:f>
              <c:strCache>
                <c:ptCount val="1"/>
                <c:pt idx="0">
                  <c:v>japonica rice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Sheet1!$F$4:$W$4</c:f>
              <c:numCache>
                <c:formatCode>General</c:formatCod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numCache>
            </c:numRef>
          </c:cat>
          <c:val>
            <c:numRef>
              <c:f>Sheet1!$F$10:$W$10</c:f>
              <c:numCache>
                <c:formatCode>General</c:formatCode>
                <c:ptCount val="18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82</c:v>
                </c:pt>
                <c:pt idx="5">
                  <c:v>95</c:v>
                </c:pt>
                <c:pt idx="6">
                  <c:v>105</c:v>
                </c:pt>
                <c:pt idx="7">
                  <c:v>128</c:v>
                </c:pt>
                <c:pt idx="8">
                  <c:v>140</c:v>
                </c:pt>
                <c:pt idx="9">
                  <c:v>150</c:v>
                </c:pt>
                <c:pt idx="10">
                  <c:v>155</c:v>
                </c:pt>
                <c:pt idx="11">
                  <c:v>155</c:v>
                </c:pt>
                <c:pt idx="12">
                  <c:v>155</c:v>
                </c:pt>
                <c:pt idx="13">
                  <c:v>150</c:v>
                </c:pt>
                <c:pt idx="14">
                  <c:v>130</c:v>
                </c:pt>
                <c:pt idx="15">
                  <c:v>130</c:v>
                </c:pt>
                <c:pt idx="16">
                  <c:v>130</c:v>
                </c:pt>
                <c:pt idx="17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CA-411C-995F-C5BF3A538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48096"/>
        <c:axId val="92149632"/>
      </c:lineChart>
      <c:catAx>
        <c:axId val="9214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49632"/>
        <c:crosses val="autoZero"/>
        <c:auto val="1"/>
        <c:lblAlgn val="ctr"/>
        <c:lblOffset val="100"/>
        <c:noMultiLvlLbl val="0"/>
      </c:catAx>
      <c:valAx>
        <c:axId val="9214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4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77643015073396"/>
          <c:y val="3.3244410022517684E-2"/>
          <c:w val="0.77340838023764857"/>
          <c:h val="0.124767723706667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56842315870961"/>
          <c:y val="0.19099338224898724"/>
          <c:w val="0.75210982170341534"/>
          <c:h val="0.67888137070727594"/>
        </c:manualLayout>
      </c:layout>
      <c:lineChart>
        <c:grouping val="standard"/>
        <c:varyColors val="0"/>
        <c:ser>
          <c:idx val="0"/>
          <c:order val="0"/>
          <c:tx>
            <c:strRef>
              <c:f>'RI MPS'!$B$41</c:f>
              <c:strCache>
                <c:ptCount val="1"/>
                <c:pt idx="0">
                  <c:v>domestic price</c:v>
                </c:pt>
              </c:strCache>
            </c:strRef>
          </c:tx>
          <c:cat>
            <c:numRef>
              <c:f>'RI MPS'!$N$6:$AP$6</c:f>
              <c:numCache>
                <c:formatCode>General</c:formatCode>
                <c:ptCount val="2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</c:numCache>
            </c:numRef>
          </c:cat>
          <c:val>
            <c:numRef>
              <c:f>'RI MPS'!$N$9:$AP$9</c:f>
              <c:numCache>
                <c:formatCode>#,###,###,##0.00</c:formatCode>
                <c:ptCount val="29"/>
                <c:pt idx="0">
                  <c:v>1189.4117647058799</c:v>
                </c:pt>
                <c:pt idx="1">
                  <c:v>2093.23529411765</c:v>
                </c:pt>
                <c:pt idx="2">
                  <c:v>2415</c:v>
                </c:pt>
                <c:pt idx="3">
                  <c:v>2380</c:v>
                </c:pt>
                <c:pt idx="4">
                  <c:v>2042.0588235294099</c:v>
                </c:pt>
                <c:pt idx="5">
                  <c:v>1968.23529411765</c:v>
                </c:pt>
                <c:pt idx="6">
                  <c:v>1664.4117647058799</c:v>
                </c:pt>
                <c:pt idx="7">
                  <c:v>1521.76470588235</c:v>
                </c:pt>
                <c:pt idx="8">
                  <c:v>1578.8235294117601</c:v>
                </c:pt>
                <c:pt idx="9">
                  <c:v>1511.4705882352901</c:v>
                </c:pt>
                <c:pt idx="10">
                  <c:v>1766.4705882352901</c:v>
                </c:pt>
                <c:pt idx="11">
                  <c:v>2347.6470588235302</c:v>
                </c:pt>
                <c:pt idx="12">
                  <c:v>2284.1176470588198</c:v>
                </c:pt>
                <c:pt idx="13">
                  <c:v>2371.76470588235</c:v>
                </c:pt>
                <c:pt idx="14">
                  <c:v>2499.84</c:v>
                </c:pt>
                <c:pt idx="15">
                  <c:v>2797.3529411764698</c:v>
                </c:pt>
                <c:pt idx="16">
                  <c:v>2914.1176470588198</c:v>
                </c:pt>
                <c:pt idx="17">
                  <c:v>3470.58824</c:v>
                </c:pt>
                <c:pt idx="18">
                  <c:v>3956.7647099999999</c:v>
                </c:pt>
                <c:pt idx="19">
                  <c:v>4060.8823529411802</c:v>
                </c:pt>
                <c:pt idx="20">
                  <c:v>4015.2941176470599</c:v>
                </c:pt>
                <c:pt idx="21">
                  <c:v>4136.1764700000003</c:v>
                </c:pt>
                <c:pt idx="22">
                  <c:v>4059.41</c:v>
                </c:pt>
                <c:pt idx="23">
                  <c:v>4023.24</c:v>
                </c:pt>
                <c:pt idx="24">
                  <c:v>4054.41</c:v>
                </c:pt>
                <c:pt idx="25">
                  <c:v>3806.4705882352901</c:v>
                </c:pt>
                <c:pt idx="26">
                  <c:v>3741.1764705882401</c:v>
                </c:pt>
                <c:pt idx="27">
                  <c:v>4045.3672651001002</c:v>
                </c:pt>
                <c:pt idx="28">
                  <c:v>4122.2292431369997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E6-498B-8B06-BF6FC7DBA831}"/>
            </c:ext>
          </c:extLst>
        </c:ser>
        <c:ser>
          <c:idx val="1"/>
          <c:order val="1"/>
          <c:tx>
            <c:strRef>
              <c:f>'RI MPS'!$B$42</c:f>
              <c:strCache>
                <c:ptCount val="1"/>
                <c:pt idx="0">
                  <c:v>international price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val>
            <c:numRef>
              <c:f>'RI MPS'!$N$14:$AP$14</c:f>
              <c:numCache>
                <c:formatCode>#,###,###,##0.00</c:formatCode>
                <c:ptCount val="29"/>
                <c:pt idx="0">
                  <c:v>1779.9999848175601</c:v>
                </c:pt>
                <c:pt idx="1">
                  <c:v>2359.57903720596</c:v>
                </c:pt>
                <c:pt idx="2">
                  <c:v>2391.9580231192699</c:v>
                </c:pt>
                <c:pt idx="3">
                  <c:v>2615.6900885640898</c:v>
                </c:pt>
                <c:pt idx="4">
                  <c:v>2423.4732112885999</c:v>
                </c:pt>
                <c:pt idx="5">
                  <c:v>2413.0874260263899</c:v>
                </c:pt>
                <c:pt idx="6">
                  <c:v>2066.6505903408201</c:v>
                </c:pt>
                <c:pt idx="7">
                  <c:v>1593.8196432700399</c:v>
                </c:pt>
                <c:pt idx="8">
                  <c:v>1353.23655659772</c:v>
                </c:pt>
                <c:pt idx="9">
                  <c:v>1402.1337889291401</c:v>
                </c:pt>
                <c:pt idx="10">
                  <c:v>1605.76144035077</c:v>
                </c:pt>
                <c:pt idx="11">
                  <c:v>2030.4955804789199</c:v>
                </c:pt>
                <c:pt idx="12">
                  <c:v>2258.1067225568499</c:v>
                </c:pt>
                <c:pt idx="13">
                  <c:v>2462.3478614762198</c:v>
                </c:pt>
                <c:pt idx="14">
                  <c:v>2518.1545038375498</c:v>
                </c:pt>
                <c:pt idx="15">
                  <c:v>4639.3295805257503</c:v>
                </c:pt>
                <c:pt idx="16">
                  <c:v>4184.7916222818803</c:v>
                </c:pt>
                <c:pt idx="17">
                  <c:v>3487.8707284806401</c:v>
                </c:pt>
                <c:pt idx="18">
                  <c:v>4368.4844156625404</c:v>
                </c:pt>
                <c:pt idx="19">
                  <c:v>2893.7848364410202</c:v>
                </c:pt>
                <c:pt idx="20">
                  <c:v>2742.3057219946099</c:v>
                </c:pt>
                <c:pt idx="21">
                  <c:v>2817.3578372472898</c:v>
                </c:pt>
                <c:pt idx="22">
                  <c:v>2613.3151197713801</c:v>
                </c:pt>
                <c:pt idx="23">
                  <c:v>2847.7303280176802</c:v>
                </c:pt>
                <c:pt idx="24">
                  <c:v>2964.5364832140599</c:v>
                </c:pt>
                <c:pt idx="25">
                  <c:v>3393.8426593865202</c:v>
                </c:pt>
                <c:pt idx="26">
                  <c:v>3371.1100473978399</c:v>
                </c:pt>
                <c:pt idx="27">
                  <c:v>3348.87610955624</c:v>
                </c:pt>
                <c:pt idx="28">
                  <c:v>2760.7477961248801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E6-498B-8B06-BF6FC7DBA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89504"/>
        <c:axId val="71548928"/>
      </c:lineChart>
      <c:catAx>
        <c:axId val="3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548928"/>
        <c:crosses val="autoZero"/>
        <c:auto val="1"/>
        <c:lblAlgn val="ctr"/>
        <c:lblOffset val="100"/>
        <c:noMultiLvlLbl val="0"/>
      </c:catAx>
      <c:valAx>
        <c:axId val="71548928"/>
        <c:scaling>
          <c:orientation val="minMax"/>
        </c:scaling>
        <c:delete val="0"/>
        <c:axPos val="l"/>
        <c:majorGridlines/>
        <c:numFmt formatCode="#,###,###,##0.00" sourceLinked="1"/>
        <c:majorTickMark val="out"/>
        <c:minorTickMark val="none"/>
        <c:tickLblPos val="nextTo"/>
        <c:crossAx val="3358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006434679536025"/>
          <c:y val="4.1932960014875523E-2"/>
          <c:w val="0.73895180001239902"/>
          <c:h val="0.128679795532749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67700131233596"/>
          <c:y val="5.4252609613874139E-2"/>
          <c:w val="0.50441437007874013"/>
          <c:h val="0.848647908206924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TOTAL!$B$43</c:f>
              <c:strCache>
                <c:ptCount val="1"/>
                <c:pt idx="0">
                  <c:v>Insurance fees subsidy for crops and livestock commodities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TOTAL!$BS$43:$CC$43</c:f>
              <c:numCache>
                <c:formatCode>#,##0.00</c:formatCode>
                <c:ptCount val="11"/>
                <c:pt idx="0">
                  <c:v>11769.164055016399</c:v>
                </c:pt>
                <c:pt idx="1">
                  <c:v>15840.5728226391</c:v>
                </c:pt>
                <c:pt idx="2">
                  <c:v>20711.040423327999</c:v>
                </c:pt>
                <c:pt idx="3">
                  <c:v>22437.816459378701</c:v>
                </c:pt>
                <c:pt idx="4">
                  <c:v>24552.580313889801</c:v>
                </c:pt>
                <c:pt idx="5">
                  <c:v>26259.846573511601</c:v>
                </c:pt>
                <c:pt idx="6">
                  <c:v>29412</c:v>
                </c:pt>
                <c:pt idx="7">
                  <c:v>36837.518529615299</c:v>
                </c:pt>
                <c:pt idx="8">
                  <c:v>25370.232471470401</c:v>
                </c:pt>
                <c:pt idx="9">
                  <c:v>27340.526095780799</c:v>
                </c:pt>
                <c:pt idx="10">
                  <c:v>27340.526095780799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8-46B4-97DC-F8FC21E770BD}"/>
            </c:ext>
          </c:extLst>
        </c:ser>
        <c:ser>
          <c:idx val="1"/>
          <c:order val="1"/>
          <c:tx>
            <c:strRef>
              <c:f>TOTAL!$B$46</c:f>
              <c:strCache>
                <c:ptCount val="1"/>
                <c:pt idx="0">
                  <c:v>Mechanization of farming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TOTAL!$BS$46:$CC$46</c:f>
              <c:numCache>
                <c:formatCode>#,##0.00</c:formatCode>
                <c:ptCount val="11"/>
                <c:pt idx="0">
                  <c:v>16200.7685804127</c:v>
                </c:pt>
                <c:pt idx="1">
                  <c:v>19811.082292289</c:v>
                </c:pt>
                <c:pt idx="2">
                  <c:v>19978.052563747799</c:v>
                </c:pt>
                <c:pt idx="3">
                  <c:v>20862.685961392599</c:v>
                </c:pt>
                <c:pt idx="4">
                  <c:v>20842.9011394353</c:v>
                </c:pt>
                <c:pt idx="5">
                  <c:v>20829.7979654052</c:v>
                </c:pt>
                <c:pt idx="6">
                  <c:v>18600</c:v>
                </c:pt>
                <c:pt idx="7">
                  <c:v>15541.4936828846</c:v>
                </c:pt>
                <c:pt idx="8">
                  <c:v>16174.501625017399</c:v>
                </c:pt>
                <c:pt idx="9">
                  <c:v>16330.9492563432</c:v>
                </c:pt>
                <c:pt idx="10">
                  <c:v>16330.9492563432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8-46B4-97DC-F8FC21E770BD}"/>
            </c:ext>
          </c:extLst>
        </c:ser>
        <c:ser>
          <c:idx val="2"/>
          <c:order val="2"/>
          <c:tx>
            <c:strRef>
              <c:f>TOTAL!$B$49</c:f>
              <c:strCache>
                <c:ptCount val="1"/>
                <c:pt idx="0">
                  <c:v>Farmland irrigation construction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TOTAL!$BS$49:$CC$49</c:f>
              <c:numCache>
                <c:formatCode>#,##0.00</c:formatCode>
                <c:ptCount val="11"/>
                <c:pt idx="0">
                  <c:v>21323.9144846415</c:v>
                </c:pt>
                <c:pt idx="1">
                  <c:v>27211.673335568899</c:v>
                </c:pt>
                <c:pt idx="2">
                  <c:v>23269.149682640102</c:v>
                </c:pt>
                <c:pt idx="3">
                  <c:v>24084.918868943201</c:v>
                </c:pt>
                <c:pt idx="4">
                  <c:v>21223.211952579401</c:v>
                </c:pt>
                <c:pt idx="5">
                  <c:v>17514.235490364601</c:v>
                </c:pt>
                <c:pt idx="6">
                  <c:v>13630</c:v>
                </c:pt>
                <c:pt idx="7">
                  <c:v>12228.9</c:v>
                </c:pt>
                <c:pt idx="8">
                  <c:v>8475.9</c:v>
                </c:pt>
                <c:pt idx="9">
                  <c:v>5224.5</c:v>
                </c:pt>
                <c:pt idx="10">
                  <c:v>5224.5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8-46B4-97DC-F8FC21E770BD}"/>
            </c:ext>
          </c:extLst>
        </c:ser>
        <c:ser>
          <c:idx val="3"/>
          <c:order val="3"/>
          <c:tx>
            <c:strRef>
              <c:f>TOTAL!$B$52</c:f>
              <c:strCache>
                <c:ptCount val="1"/>
                <c:pt idx="0">
                  <c:v>Soil conservation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TOTAL!$BS$52:$CC$52</c:f>
              <c:numCache>
                <c:formatCode>#,##0.00</c:formatCode>
                <c:ptCount val="11"/>
                <c:pt idx="0">
                  <c:v>2673.0606901820602</c:v>
                </c:pt>
                <c:pt idx="1">
                  <c:v>4230.9933899781099</c:v>
                </c:pt>
                <c:pt idx="2">
                  <c:v>3293.5465352986198</c:v>
                </c:pt>
                <c:pt idx="3">
                  <c:v>4407.4446052286303</c:v>
                </c:pt>
                <c:pt idx="4">
                  <c:v>5715.52298627864</c:v>
                </c:pt>
                <c:pt idx="5">
                  <c:v>4625.3215447504299</c:v>
                </c:pt>
                <c:pt idx="6">
                  <c:v>8339</c:v>
                </c:pt>
                <c:pt idx="7">
                  <c:v>9718.5</c:v>
                </c:pt>
                <c:pt idx="8">
                  <c:v>16794.619047618999</c:v>
                </c:pt>
                <c:pt idx="9">
                  <c:v>26634.166666666701</c:v>
                </c:pt>
                <c:pt idx="10">
                  <c:v>26634.166666666701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E8-46B4-97DC-F8FC21E770BD}"/>
            </c:ext>
          </c:extLst>
        </c:ser>
        <c:ser>
          <c:idx val="4"/>
          <c:order val="4"/>
          <c:tx>
            <c:strRef>
              <c:f>TOTAL!$B$56</c:f>
              <c:strCache>
                <c:ptCount val="1"/>
                <c:pt idx="0">
                  <c:v>Subsidy for production base construction of agricultural industrialization</c:v>
                </c:pt>
              </c:strCache>
            </c:strRef>
          </c:tx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TOTAL!$BS$56:$CC$56</c:f>
              <c:numCache>
                <c:formatCode>#,##0.00</c:formatCode>
                <c:ptCount val="11"/>
                <c:pt idx="0">
                  <c:v>4451.5083267951204</c:v>
                </c:pt>
                <c:pt idx="1">
                  <c:v>5509.9197896487203</c:v>
                </c:pt>
                <c:pt idx="2">
                  <c:v>6238.6298076066196</c:v>
                </c:pt>
                <c:pt idx="3">
                  <c:v>6481.5757936445598</c:v>
                </c:pt>
                <c:pt idx="4">
                  <c:v>6808.4421457324597</c:v>
                </c:pt>
                <c:pt idx="5">
                  <c:v>6857.2067504018996</c:v>
                </c:pt>
                <c:pt idx="6">
                  <c:v>6213</c:v>
                </c:pt>
                <c:pt idx="7">
                  <c:v>5792.1999005525604</c:v>
                </c:pt>
                <c:pt idx="8">
                  <c:v>5970.72521248881</c:v>
                </c:pt>
                <c:pt idx="9">
                  <c:v>3709.6028377686298</c:v>
                </c:pt>
                <c:pt idx="10">
                  <c:v>3709.6028377686298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E8-46B4-97DC-F8FC21E770BD}"/>
            </c:ext>
          </c:extLst>
        </c:ser>
        <c:ser>
          <c:idx val="5"/>
          <c:order val="5"/>
          <c:tx>
            <c:strRef>
              <c:f>TOTAL!$B$85</c:f>
              <c:strCache>
                <c:ptCount val="1"/>
                <c:pt idx="0">
                  <c:v>Stabilize farmers' income payments</c:v>
                </c:pt>
              </c:strCache>
            </c:strRef>
          </c:tx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TOTAL!$BS$85:$CC$85</c:f>
              <c:numCache>
                <c:formatCode>#,##0.00</c:formatCode>
                <c:ptCount val="11"/>
                <c:pt idx="0">
                  <c:v>2014.4498531987499</c:v>
                </c:pt>
                <c:pt idx="1">
                  <c:v>1732.3178934652699</c:v>
                </c:pt>
                <c:pt idx="2">
                  <c:v>1865.5367704354801</c:v>
                </c:pt>
                <c:pt idx="3">
                  <c:v>9001.5315653242305</c:v>
                </c:pt>
                <c:pt idx="4">
                  <c:v>6341.2614629009204</c:v>
                </c:pt>
                <c:pt idx="5">
                  <c:v>5087.1876119828003</c:v>
                </c:pt>
                <c:pt idx="6">
                  <c:v>4742.55</c:v>
                </c:pt>
                <c:pt idx="7">
                  <c:v>1662.2617240765001</c:v>
                </c:pt>
                <c:pt idx="8">
                  <c:v>2347.2410922504901</c:v>
                </c:pt>
                <c:pt idx="9">
                  <c:v>2273.2019153398301</c:v>
                </c:pt>
                <c:pt idx="10">
                  <c:v>2273.2019153398301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E8-46B4-97DC-F8FC21E770BD}"/>
            </c:ext>
          </c:extLst>
        </c:ser>
        <c:ser>
          <c:idx val="6"/>
          <c:order val="6"/>
          <c:tx>
            <c:strRef>
              <c:f>TOTAL!$B$86</c:f>
              <c:strCache>
                <c:ptCount val="1"/>
                <c:pt idx="0">
                  <c:v>Payments for agricultural structural adjustment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TOTAL!$BS$86:$CC$86</c:f>
              <c:numCache>
                <c:formatCode>#,##0.00</c:formatCode>
                <c:ptCount val="11"/>
                <c:pt idx="0">
                  <c:v>4079</c:v>
                </c:pt>
                <c:pt idx="1">
                  <c:v>3069</c:v>
                </c:pt>
                <c:pt idx="2">
                  <c:v>3817</c:v>
                </c:pt>
                <c:pt idx="3">
                  <c:v>3468</c:v>
                </c:pt>
                <c:pt idx="4">
                  <c:v>3106</c:v>
                </c:pt>
                <c:pt idx="5">
                  <c:v>3884</c:v>
                </c:pt>
                <c:pt idx="6">
                  <c:v>5493</c:v>
                </c:pt>
                <c:pt idx="7">
                  <c:v>8316.6359605467696</c:v>
                </c:pt>
                <c:pt idx="8">
                  <c:v>8678.4020927998299</c:v>
                </c:pt>
                <c:pt idx="9">
                  <c:v>5020.7435690002903</c:v>
                </c:pt>
                <c:pt idx="10">
                  <c:v>5020.7435690002903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E8-46B4-97DC-F8FC21E77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225536"/>
        <c:axId val="92227072"/>
      </c:barChart>
      <c:catAx>
        <c:axId val="922255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2227072"/>
        <c:crosses val="autoZero"/>
        <c:auto val="1"/>
        <c:lblAlgn val="ctr"/>
        <c:lblOffset val="100"/>
        <c:noMultiLvlLbl val="0"/>
      </c:catAx>
      <c:valAx>
        <c:axId val="92227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222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98917322834648"/>
          <c:y val="2.6617061717832988E-2"/>
          <c:w val="0.33651082677165356"/>
          <c:h val="0.948661382124988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TOTAL!$B$111</c:f>
              <c:strCache>
                <c:ptCount val="1"/>
                <c:pt idx="0">
                  <c:v>Research and development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numRef>
              <c:f>TOTAL!$BS$4:$CC$4</c:f>
              <c:numCache>
                <c:formatCode>@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TOTAL!$BS$111:$CC$111</c:f>
              <c:numCache>
                <c:formatCode>#,##0.00</c:formatCode>
                <c:ptCount val="11"/>
                <c:pt idx="0">
                  <c:v>20328.539263061</c:v>
                </c:pt>
                <c:pt idx="1">
                  <c:v>23874.104909015499</c:v>
                </c:pt>
                <c:pt idx="2">
                  <c:v>26893.306197376802</c:v>
                </c:pt>
                <c:pt idx="3">
                  <c:v>27641.6148764155</c:v>
                </c:pt>
                <c:pt idx="4">
                  <c:v>26205.668312236699</c:v>
                </c:pt>
                <c:pt idx="5">
                  <c:v>26622.306427624899</c:v>
                </c:pt>
                <c:pt idx="6">
                  <c:v>28362</c:v>
                </c:pt>
                <c:pt idx="7">
                  <c:v>26743.521710692101</c:v>
                </c:pt>
                <c:pt idx="8">
                  <c:v>29667.559738674299</c:v>
                </c:pt>
                <c:pt idx="9">
                  <c:v>28917.6167027335</c:v>
                </c:pt>
                <c:pt idx="10">
                  <c:v>28917.6167027335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5-419A-A956-A486EA8F1EC5}"/>
            </c:ext>
          </c:extLst>
        </c:ser>
        <c:ser>
          <c:idx val="1"/>
          <c:order val="1"/>
          <c:tx>
            <c:strRef>
              <c:f>TOTAL!$B$120</c:f>
              <c:strCache>
                <c:ptCount val="1"/>
                <c:pt idx="0">
                  <c:v>Agricultural extension and advisory services</c:v>
                </c:pt>
              </c:strCache>
            </c:strRef>
          </c:tx>
          <c:invertIfNegative val="0"/>
          <c:val>
            <c:numRef>
              <c:f>TOTAL!$BS$120:$CC$120</c:f>
              <c:numCache>
                <c:formatCode>#,##0.00</c:formatCode>
                <c:ptCount val="11"/>
                <c:pt idx="0">
                  <c:v>12302.400780863099</c:v>
                </c:pt>
                <c:pt idx="1">
                  <c:v>13522.539858874299</c:v>
                </c:pt>
                <c:pt idx="2">
                  <c:v>14397.3188476618</c:v>
                </c:pt>
                <c:pt idx="3">
                  <c:v>16490.201414022398</c:v>
                </c:pt>
                <c:pt idx="4">
                  <c:v>17040.283180937899</c:v>
                </c:pt>
                <c:pt idx="5">
                  <c:v>15807.311158754899</c:v>
                </c:pt>
                <c:pt idx="6">
                  <c:v>13637.5</c:v>
                </c:pt>
                <c:pt idx="7">
                  <c:v>10859.6397415682</c:v>
                </c:pt>
                <c:pt idx="8">
                  <c:v>8635.9124944302494</c:v>
                </c:pt>
                <c:pt idx="9">
                  <c:v>6616.6617075460499</c:v>
                </c:pt>
                <c:pt idx="10">
                  <c:v>6616.6617075460499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F5-419A-A956-A486EA8F1EC5}"/>
            </c:ext>
          </c:extLst>
        </c:ser>
        <c:ser>
          <c:idx val="2"/>
          <c:order val="2"/>
          <c:tx>
            <c:strRef>
              <c:f>TOTAL!$B$140</c:f>
              <c:strCache>
                <c:ptCount val="1"/>
                <c:pt idx="0">
                  <c:v>  I2. Pest and disease inspection and control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val>
            <c:numRef>
              <c:f>TOTAL!$BS$140:$CC$140</c:f>
              <c:numCache>
                <c:formatCode>#,##0.00</c:formatCode>
                <c:ptCount val="11"/>
                <c:pt idx="0">
                  <c:v>5600.8371377998301</c:v>
                </c:pt>
                <c:pt idx="1">
                  <c:v>5382.6249865305299</c:v>
                </c:pt>
                <c:pt idx="2">
                  <c:v>6151.8623929057703</c:v>
                </c:pt>
                <c:pt idx="3">
                  <c:v>6607.6632706550899</c:v>
                </c:pt>
                <c:pt idx="4">
                  <c:v>6790.5448295848601</c:v>
                </c:pt>
                <c:pt idx="5">
                  <c:v>6432.3154004704902</c:v>
                </c:pt>
                <c:pt idx="6">
                  <c:v>6476.5</c:v>
                </c:pt>
                <c:pt idx="7">
                  <c:v>6654.2386626797997</c:v>
                </c:pt>
                <c:pt idx="8">
                  <c:v>9697.3858845717496</c:v>
                </c:pt>
                <c:pt idx="9">
                  <c:v>7374.29811760755</c:v>
                </c:pt>
                <c:pt idx="10">
                  <c:v>7374.29811760755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F5-419A-A956-A486EA8F1EC5}"/>
            </c:ext>
          </c:extLst>
        </c:ser>
        <c:ser>
          <c:idx val="3"/>
          <c:order val="3"/>
          <c:tx>
            <c:strRef>
              <c:f>TOTAL!$B$172</c:f>
              <c:strCache>
                <c:ptCount val="1"/>
                <c:pt idx="0">
                  <c:v>Public stockholding for food security purposes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val>
            <c:numRef>
              <c:f>TOTAL!$BS$172:$CC$172</c:f>
              <c:numCache>
                <c:formatCode>#,##0.00</c:formatCode>
                <c:ptCount val="11"/>
                <c:pt idx="0">
                  <c:v>35803</c:v>
                </c:pt>
                <c:pt idx="1">
                  <c:v>38953</c:v>
                </c:pt>
                <c:pt idx="2">
                  <c:v>54403</c:v>
                </c:pt>
                <c:pt idx="3">
                  <c:v>75016</c:v>
                </c:pt>
                <c:pt idx="4">
                  <c:v>140957</c:v>
                </c:pt>
                <c:pt idx="5">
                  <c:v>112836</c:v>
                </c:pt>
                <c:pt idx="6">
                  <c:v>126801</c:v>
                </c:pt>
                <c:pt idx="7">
                  <c:v>115788</c:v>
                </c:pt>
                <c:pt idx="8">
                  <c:v>97230</c:v>
                </c:pt>
                <c:pt idx="9">
                  <c:v>94633</c:v>
                </c:pt>
                <c:pt idx="10">
                  <c:v>94633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F5-419A-A956-A486EA8F1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266880"/>
        <c:axId val="92268416"/>
      </c:barChart>
      <c:catAx>
        <c:axId val="922668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2268416"/>
        <c:crosses val="autoZero"/>
        <c:auto val="1"/>
        <c:lblAlgn val="ctr"/>
        <c:lblOffset val="100"/>
        <c:noMultiLvlLbl val="0"/>
      </c:catAx>
      <c:valAx>
        <c:axId val="922684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226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25401629809788"/>
          <c:y val="5.9410397124624509E-2"/>
          <c:w val="0.32515917685586848"/>
          <c:h val="0.8741335297985861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9981597127945"/>
          <c:y val="0.16231729775036863"/>
          <c:w val="0.80755434880984711"/>
          <c:h val="0.737131459966105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'cost and revenue'!$A$11</c:f>
              <c:strCache>
                <c:ptCount val="1"/>
                <c:pt idx="0">
                  <c:v>commodity and service cost</c:v>
                </c:pt>
              </c:strCache>
            </c:strRef>
          </c:tx>
          <c:invertIfNegative val="0"/>
          <c:cat>
            <c:numRef>
              <c:f>'cost and revenue'!$D$3:$Y$3</c:f>
              <c:numCache>
                <c:formatCode>General</c:formatCode>
                <c:ptCount val="22"/>
                <c:pt idx="0">
                  <c:v>1978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'cost and revenue'!$D$11:$Y$11</c:f>
              <c:numCache>
                <c:formatCode>General</c:formatCode>
                <c:ptCount val="22"/>
                <c:pt idx="0">
                  <c:v>32.78</c:v>
                </c:pt>
                <c:pt idx="1">
                  <c:v>34.39</c:v>
                </c:pt>
                <c:pt idx="2">
                  <c:v>66.98</c:v>
                </c:pt>
                <c:pt idx="3">
                  <c:v>215.47</c:v>
                </c:pt>
                <c:pt idx="4">
                  <c:v>207.39</c:v>
                </c:pt>
                <c:pt idx="5">
                  <c:v>226.24</c:v>
                </c:pt>
                <c:pt idx="6">
                  <c:v>242.45</c:v>
                </c:pt>
                <c:pt idx="7">
                  <c:v>255.21</c:v>
                </c:pt>
                <c:pt idx="8">
                  <c:v>275.93</c:v>
                </c:pt>
                <c:pt idx="9">
                  <c:v>341.41</c:v>
                </c:pt>
                <c:pt idx="10">
                  <c:v>333.77</c:v>
                </c:pt>
                <c:pt idx="11">
                  <c:v>358.62</c:v>
                </c:pt>
                <c:pt idx="12">
                  <c:v>409.34</c:v>
                </c:pt>
                <c:pt idx="13">
                  <c:v>453.51</c:v>
                </c:pt>
                <c:pt idx="14">
                  <c:v>468.52</c:v>
                </c:pt>
                <c:pt idx="15">
                  <c:v>469.8</c:v>
                </c:pt>
                <c:pt idx="16">
                  <c:v>478.69</c:v>
                </c:pt>
                <c:pt idx="17">
                  <c:v>484.53</c:v>
                </c:pt>
                <c:pt idx="18">
                  <c:v>497.95</c:v>
                </c:pt>
                <c:pt idx="19">
                  <c:v>514.66999999999996</c:v>
                </c:pt>
                <c:pt idx="20">
                  <c:v>526.48</c:v>
                </c:pt>
                <c:pt idx="21">
                  <c:v>542.05999999999995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B-492E-BAAD-2ED7BE4171E9}"/>
            </c:ext>
          </c:extLst>
        </c:ser>
        <c:ser>
          <c:idx val="1"/>
          <c:order val="1"/>
          <c:tx>
            <c:strRef>
              <c:f>'cost and revenue'!$A$12</c:f>
              <c:strCache>
                <c:ptCount val="1"/>
                <c:pt idx="0">
                  <c:v>labor cost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'cost and revenue'!$D$3:$Y$3</c:f>
              <c:numCache>
                <c:formatCode>General</c:formatCode>
                <c:ptCount val="22"/>
                <c:pt idx="0">
                  <c:v>1978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'cost and revenue'!$D$12:$Y$12</c:f>
              <c:numCache>
                <c:formatCode>General</c:formatCode>
                <c:ptCount val="22"/>
                <c:pt idx="0">
                  <c:v>30.48</c:v>
                </c:pt>
                <c:pt idx="1">
                  <c:v>32.85</c:v>
                </c:pt>
                <c:pt idx="2">
                  <c:v>59.74</c:v>
                </c:pt>
                <c:pt idx="3">
                  <c:v>138.69999999999999</c:v>
                </c:pt>
                <c:pt idx="4">
                  <c:v>175.22</c:v>
                </c:pt>
                <c:pt idx="5">
                  <c:v>171.44</c:v>
                </c:pt>
                <c:pt idx="6">
                  <c:v>184.23</c:v>
                </c:pt>
                <c:pt idx="7">
                  <c:v>186.33</c:v>
                </c:pt>
                <c:pt idx="8">
                  <c:v>194.35</c:v>
                </c:pt>
                <c:pt idx="9">
                  <c:v>214.65</c:v>
                </c:pt>
                <c:pt idx="10">
                  <c:v>226.82</c:v>
                </c:pt>
                <c:pt idx="11">
                  <c:v>266.58</c:v>
                </c:pt>
                <c:pt idx="12">
                  <c:v>327.96</c:v>
                </c:pt>
                <c:pt idx="13">
                  <c:v>426.62</c:v>
                </c:pt>
                <c:pt idx="14">
                  <c:v>489.31</c:v>
                </c:pt>
                <c:pt idx="15">
                  <c:v>500.67</c:v>
                </c:pt>
                <c:pt idx="16">
                  <c:v>508.59</c:v>
                </c:pt>
                <c:pt idx="17">
                  <c:v>495.34</c:v>
                </c:pt>
                <c:pt idx="18">
                  <c:v>482.93</c:v>
                </c:pt>
                <c:pt idx="19">
                  <c:v>473.85</c:v>
                </c:pt>
                <c:pt idx="20">
                  <c:v>474.2</c:v>
                </c:pt>
                <c:pt idx="21">
                  <c:v>467.41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B-492E-BAAD-2ED7BE4171E9}"/>
            </c:ext>
          </c:extLst>
        </c:ser>
        <c:ser>
          <c:idx val="2"/>
          <c:order val="2"/>
          <c:tx>
            <c:strRef>
              <c:f>'cost and revenue'!$A$15</c:f>
              <c:strCache>
                <c:ptCount val="1"/>
                <c:pt idx="0">
                  <c:v>land cost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'cost and revenue'!$D$15:$Y$15</c:f>
              <c:numCache>
                <c:formatCode>General</c:formatCode>
                <c:ptCount val="22"/>
                <c:pt idx="0">
                  <c:v>2.69</c:v>
                </c:pt>
                <c:pt idx="1">
                  <c:v>6.47</c:v>
                </c:pt>
                <c:pt idx="2">
                  <c:v>10.98</c:v>
                </c:pt>
                <c:pt idx="3">
                  <c:v>37.229999999999997</c:v>
                </c:pt>
                <c:pt idx="4">
                  <c:v>56.55</c:v>
                </c:pt>
                <c:pt idx="5">
                  <c:v>56.96</c:v>
                </c:pt>
                <c:pt idx="6">
                  <c:v>66.319999999999993</c:v>
                </c:pt>
                <c:pt idx="7">
                  <c:v>76.69</c:v>
                </c:pt>
                <c:pt idx="8">
                  <c:v>84.88</c:v>
                </c:pt>
                <c:pt idx="9">
                  <c:v>109.04</c:v>
                </c:pt>
                <c:pt idx="10">
                  <c:v>122.53</c:v>
                </c:pt>
                <c:pt idx="11">
                  <c:v>141.43</c:v>
                </c:pt>
                <c:pt idx="12">
                  <c:v>159.68</c:v>
                </c:pt>
                <c:pt idx="13">
                  <c:v>174.97</c:v>
                </c:pt>
                <c:pt idx="14">
                  <c:v>193.28</c:v>
                </c:pt>
                <c:pt idx="15">
                  <c:v>206.08</c:v>
                </c:pt>
                <c:pt idx="16">
                  <c:v>214.84</c:v>
                </c:pt>
                <c:pt idx="17">
                  <c:v>221.94</c:v>
                </c:pt>
                <c:pt idx="18">
                  <c:v>229.31</c:v>
                </c:pt>
                <c:pt idx="19">
                  <c:v>235.12</c:v>
                </c:pt>
                <c:pt idx="20">
                  <c:v>241.09</c:v>
                </c:pt>
                <c:pt idx="21">
                  <c:v>244.05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6B-492E-BAAD-2ED7BE4171E9}"/>
            </c:ext>
          </c:extLst>
        </c:ser>
        <c:ser>
          <c:idx val="3"/>
          <c:order val="3"/>
          <c:tx>
            <c:strRef>
              <c:f>'cost and revenue'!$A$18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val>
            <c:numRef>
              <c:f>'cost and revenue'!$D$18:$Y$18</c:f>
              <c:numCache>
                <c:formatCode>General</c:formatCode>
                <c:ptCount val="22"/>
                <c:pt idx="0">
                  <c:v>3.06</c:v>
                </c:pt>
                <c:pt idx="1">
                  <c:v>71.64</c:v>
                </c:pt>
                <c:pt idx="2">
                  <c:v>126.74</c:v>
                </c:pt>
                <c:pt idx="3">
                  <c:v>311.10000000000002</c:v>
                </c:pt>
                <c:pt idx="4">
                  <c:v>74.8</c:v>
                </c:pt>
                <c:pt idx="5">
                  <c:v>285.08999999999997</c:v>
                </c:pt>
                <c:pt idx="6">
                  <c:v>193.02</c:v>
                </c:pt>
                <c:pt idx="7">
                  <c:v>202.37</c:v>
                </c:pt>
                <c:pt idx="8">
                  <c:v>229.13</c:v>
                </c:pt>
                <c:pt idx="9">
                  <c:v>235.62</c:v>
                </c:pt>
                <c:pt idx="10">
                  <c:v>251.2</c:v>
                </c:pt>
                <c:pt idx="11">
                  <c:v>309.82</c:v>
                </c:pt>
                <c:pt idx="12">
                  <c:v>371.27</c:v>
                </c:pt>
                <c:pt idx="13">
                  <c:v>285.73</c:v>
                </c:pt>
                <c:pt idx="14">
                  <c:v>154.79</c:v>
                </c:pt>
                <c:pt idx="15">
                  <c:v>204.83</c:v>
                </c:pt>
                <c:pt idx="16">
                  <c:v>175.4</c:v>
                </c:pt>
                <c:pt idx="17">
                  <c:v>141.96</c:v>
                </c:pt>
                <c:pt idx="18">
                  <c:v>132.55000000000001</c:v>
                </c:pt>
                <c:pt idx="19">
                  <c:v>65.89</c:v>
                </c:pt>
                <c:pt idx="20">
                  <c:v>20.440000000000001</c:v>
                </c:pt>
                <c:pt idx="21">
                  <c:v>48.99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6B-492E-BAAD-2ED7BE417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067520"/>
        <c:axId val="91069056"/>
      </c:barChart>
      <c:lineChart>
        <c:grouping val="standard"/>
        <c:varyColors val="0"/>
        <c:ser>
          <c:idx val="4"/>
          <c:order val="4"/>
          <c:tx>
            <c:strRef>
              <c:f>'cost and revenue'!$A$21</c:f>
              <c:strCache>
                <c:ptCount val="1"/>
                <c:pt idx="0">
                  <c:v>cost-profit ratio</c:v>
                </c:pt>
              </c:strCache>
            </c:strRef>
          </c:tx>
          <c:val>
            <c:numRef>
              <c:f>'cost and revenue'!$D$21:$Y$21</c:f>
              <c:numCache>
                <c:formatCode>General</c:formatCode>
                <c:ptCount val="22"/>
                <c:pt idx="0">
                  <c:v>4.6399999999999997</c:v>
                </c:pt>
                <c:pt idx="1">
                  <c:v>97.19</c:v>
                </c:pt>
                <c:pt idx="2">
                  <c:v>92.04</c:v>
                </c:pt>
                <c:pt idx="3">
                  <c:v>79.48</c:v>
                </c:pt>
                <c:pt idx="4">
                  <c:v>17.03</c:v>
                </c:pt>
                <c:pt idx="5">
                  <c:v>62.71</c:v>
                </c:pt>
                <c:pt idx="6">
                  <c:v>39.15</c:v>
                </c:pt>
                <c:pt idx="7">
                  <c:v>39.049999999999997</c:v>
                </c:pt>
                <c:pt idx="8">
                  <c:v>41.27</c:v>
                </c:pt>
                <c:pt idx="9">
                  <c:v>35.43</c:v>
                </c:pt>
                <c:pt idx="10">
                  <c:v>36.770000000000003</c:v>
                </c:pt>
                <c:pt idx="11">
                  <c:v>40.409999999999997</c:v>
                </c:pt>
                <c:pt idx="12">
                  <c:v>41.39</c:v>
                </c:pt>
                <c:pt idx="13">
                  <c:v>27.08</c:v>
                </c:pt>
                <c:pt idx="14">
                  <c:v>13.45</c:v>
                </c:pt>
                <c:pt idx="15">
                  <c:v>17.41</c:v>
                </c:pt>
                <c:pt idx="16">
                  <c:v>14.59</c:v>
                </c:pt>
                <c:pt idx="17">
                  <c:v>11.81</c:v>
                </c:pt>
                <c:pt idx="18">
                  <c:v>10.95</c:v>
                </c:pt>
                <c:pt idx="19">
                  <c:v>5.38</c:v>
                </c:pt>
                <c:pt idx="20">
                  <c:v>1.65</c:v>
                </c:pt>
                <c:pt idx="21">
                  <c:v>3.91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6B-492E-BAAD-2ED7BE417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72384"/>
        <c:axId val="91070848"/>
      </c:lineChart>
      <c:catAx>
        <c:axId val="9106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069056"/>
        <c:crosses val="autoZero"/>
        <c:auto val="1"/>
        <c:lblAlgn val="ctr"/>
        <c:lblOffset val="100"/>
        <c:noMultiLvlLbl val="0"/>
      </c:catAx>
      <c:valAx>
        <c:axId val="9106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67520"/>
        <c:crosses val="autoZero"/>
        <c:crossBetween val="between"/>
      </c:valAx>
      <c:valAx>
        <c:axId val="91070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1072384"/>
        <c:crosses val="max"/>
        <c:crossBetween val="between"/>
      </c:valAx>
      <c:catAx>
        <c:axId val="91072384"/>
        <c:scaling>
          <c:orientation val="minMax"/>
        </c:scaling>
        <c:delete val="1"/>
        <c:axPos val="b"/>
        <c:majorTickMark val="out"/>
        <c:minorTickMark val="none"/>
        <c:tickLblPos val="nextTo"/>
        <c:crossAx val="910708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0952380952380942E-2"/>
          <c:y val="2.1756021756021756E-2"/>
          <c:w val="0.83401360544217684"/>
          <c:h val="0.1029926154335603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0.01875</cdr:x>
      <cdr:y>0.34201</cdr:y>
    </cdr:from>
    <cdr:to>
      <cdr:x>0.07309</cdr:x>
      <cdr:y>0.67535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513" y="1470827"/>
          <a:ext cx="311589" cy="1433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100" dirty="0"/>
            <a:t>Quantity (1000 kg)</a:t>
          </a:r>
          <a:endParaRPr lang="zh-CN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0.01953</cdr:x>
      <cdr:y>0.37872</cdr:y>
    </cdr:from>
    <cdr:to>
      <cdr:x>0.07213</cdr:x>
      <cdr:y>0.65106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5" y="1271589"/>
          <a:ext cx="3333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endParaRPr lang="zh-CN" altLang="en-US" sz="1100"/>
        </a:p>
      </cdr:txBody>
    </cdr:sp>
  </cdr:relSizeAnchor>
  <cdr:relSizeAnchor xmlns:cdr="http://schemas.openxmlformats.org/drawingml/2006/chartDrawing">
    <cdr:from>
      <cdr:x>0.00601</cdr:x>
      <cdr:y>0.35206</cdr:y>
    </cdr:from>
    <cdr:to>
      <cdr:x>0.0616</cdr:x>
      <cdr:y>0.6244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23" y="1182060"/>
          <a:ext cx="352379" cy="914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400" dirty="0"/>
            <a:t>quantity (1000 ton)</a:t>
          </a:r>
          <a:endParaRPr lang="zh-CN" alt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0.01483</cdr:x>
      <cdr:y>0.29824</cdr:y>
    </cdr:from>
    <cdr:to>
      <cdr:x>0.07105</cdr:x>
      <cdr:y>0.46067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855" y="1447924"/>
          <a:ext cx="302770" cy="788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100" dirty="0"/>
            <a:t>procurement price (yuan per 50kg)</a:t>
          </a:r>
          <a:endParaRPr lang="zh-CN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0.00819</cdr:x>
      <cdr:y>0.33619</cdr:y>
    </cdr:from>
    <cdr:to>
      <cdr:x>0.06762</cdr:x>
      <cdr:y>0.59546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683" y="1719267"/>
          <a:ext cx="331508" cy="1325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400" dirty="0"/>
            <a:t>Price (yuan per ton)</a:t>
          </a:r>
          <a:endParaRPr lang="zh-CN" altLang="en-US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0.01104</cdr:x>
      <cdr:y>0.26807</cdr:y>
    </cdr:from>
    <cdr:to>
      <cdr:x>0.05632</cdr:x>
      <cdr:y>0.55711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457" y="1095375"/>
          <a:ext cx="379094" cy="1181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400"/>
            <a:t>cost/profit (yuan/mu)</a:t>
          </a:r>
          <a:endParaRPr lang="zh-CN" altLang="en-US" sz="1400"/>
        </a:p>
      </cdr:txBody>
    </cdr:sp>
  </cdr:relSizeAnchor>
  <cdr:relSizeAnchor xmlns:cdr="http://schemas.openxmlformats.org/drawingml/2006/chartDrawing">
    <cdr:from>
      <cdr:x>0.92628</cdr:x>
      <cdr:y>0.30769</cdr:y>
    </cdr:from>
    <cdr:to>
      <cdr:x>0.99431</cdr:x>
      <cdr:y>0.70396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55295" y="1257300"/>
          <a:ext cx="569555" cy="161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400"/>
            <a:t>cost-profit ratio (%)</a:t>
          </a:r>
          <a:endParaRPr lang="zh-CN" altLang="en-US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3B4FE-D1FB-4EB8-86E9-B3A3E176F958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F5AA-9C31-4ED1-824B-C860FDEFBF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4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2B5EE-AE52-4E9A-8EC8-6024C737824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F4C1676-8445-4D51-B6FB-DBF39B7799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5E32A-23E1-40B3-B434-148655B1CBE9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003633" y="2246757"/>
            <a:ext cx="184730" cy="13111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auto">
              <a:lnSpc>
                <a:spcPct val="90000"/>
              </a:lnSpc>
            </a:pPr>
            <a:b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+mn-ea"/>
              </a:rPr>
            </a:br>
            <a:endParaRPr lang="zh-CN" altLang="en-US" sz="4400" dirty="0"/>
          </a:p>
        </p:txBody>
      </p:sp>
      <p:sp>
        <p:nvSpPr>
          <p:cNvPr id="21" name="等腰三角形 20"/>
          <p:cNvSpPr/>
          <p:nvPr/>
        </p:nvSpPr>
        <p:spPr>
          <a:xfrm>
            <a:off x="-1" y="5835250"/>
            <a:ext cx="981075" cy="1022750"/>
          </a:xfrm>
          <a:prstGeom prst="triangle">
            <a:avLst>
              <a:gd name="adj" fmla="val 1"/>
            </a:avLst>
          </a:prstGeom>
          <a:solidFill>
            <a:srgbClr val="007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091E58C-DA32-4C4C-97AF-1249750819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0"/>
            <a:ext cx="12192000" cy="1025236"/>
          </a:xfrm>
          <a:prstGeom prst="rect">
            <a:avLst/>
          </a:prstGeom>
        </p:spPr>
      </p:pic>
      <p:pic>
        <p:nvPicPr>
          <p:cNvPr id="22" name="图片 21" descr="图形用户界面, 应用程序&#10;&#10;描述已自动生成">
            <a:extLst>
              <a:ext uri="{FF2B5EF4-FFF2-40B4-BE49-F238E27FC236}">
                <a16:creationId xmlns:a16="http://schemas.microsoft.com/office/drawing/2014/main" id="{A00A4649-DDF6-0BDB-5D5C-593B7EFD93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602" y="5244522"/>
            <a:ext cx="5967367" cy="16459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4923" y="1992923"/>
            <a:ext cx="5296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Rice Policy in China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4168" y="4032738"/>
            <a:ext cx="3812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err="1"/>
              <a:t>Binjian</a:t>
            </a:r>
            <a:r>
              <a:rPr lang="en-US" altLang="zh-CN" b="1" dirty="0"/>
              <a:t> Yan</a:t>
            </a:r>
          </a:p>
          <a:p>
            <a:pPr algn="ctr"/>
            <a:r>
              <a:rPr lang="en-US" altLang="zh-CN" b="1" dirty="0"/>
              <a:t>Nanjing Agricultural University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25236"/>
            <a:ext cx="10515600" cy="597824"/>
          </a:xfrm>
        </p:spPr>
        <p:txBody>
          <a:bodyPr/>
          <a:lstStyle/>
          <a:p>
            <a:r>
              <a:rPr lang="en-US" altLang="zh-CN" b="1" dirty="0">
                <a:solidFill>
                  <a:srgbClr val="0000FF"/>
                </a:solidFill>
              </a:rPr>
              <a:t>Cost and Profit of Rice Production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479005"/>
              </p:ext>
            </p:extLst>
          </p:nvPr>
        </p:nvGraphicFramePr>
        <p:xfrm>
          <a:off x="655320" y="1568767"/>
          <a:ext cx="10881360" cy="518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805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25236"/>
            <a:ext cx="10515600" cy="665452"/>
          </a:xfrm>
        </p:spPr>
        <p:txBody>
          <a:bodyPr/>
          <a:lstStyle/>
          <a:p>
            <a:r>
              <a:rPr lang="en-US" altLang="zh-CN" b="1" dirty="0">
                <a:solidFill>
                  <a:srgbClr val="0000FF"/>
                </a:solidFill>
              </a:rPr>
              <a:t>Conclusion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Rice production should be well supported in market environment.</a:t>
            </a:r>
          </a:p>
          <a:p>
            <a:r>
              <a:rPr lang="en-US" altLang="zh-CN" dirty="0"/>
              <a:t>Market price support had a significant impact in short run, but it should not be deviated from market price in the long run.</a:t>
            </a:r>
          </a:p>
          <a:p>
            <a:r>
              <a:rPr lang="en-US" altLang="zh-CN" dirty="0"/>
              <a:t>Subsidy will play increasing important role as government budget allowed, and needs to well design.</a:t>
            </a:r>
          </a:p>
          <a:p>
            <a:r>
              <a:rPr lang="en-US" altLang="zh-CN" dirty="0"/>
              <a:t>The general service supports, such as research and development, agricultural extension,  are fundamental for rice production.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Rectangle 3"/>
            <p:cNvSpPr/>
            <p:nvPr/>
          </p:nvSpPr>
          <p:spPr>
            <a:xfrm>
              <a:off x="1" y="0"/>
              <a:ext cx="12191999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re 3"/>
            <p:cNvSpPr txBox="1"/>
            <p:nvPr/>
          </p:nvSpPr>
          <p:spPr>
            <a:xfrm>
              <a:off x="3602343" y="1798780"/>
              <a:ext cx="4780343" cy="1041415"/>
            </a:xfrm>
            <a:prstGeom prst="rect">
              <a:avLst/>
            </a:prstGeom>
          </p:spPr>
          <p:txBody>
            <a:bodyPr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AU" sz="6000" dirty="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Open Sans" panose="020B0606030504020204" pitchFamily="34" charset="0"/>
                  <a:ea typeface="Verdana" panose="020B0604030504040204" charset="0"/>
                  <a:cs typeface="Open Sans" panose="020B0606030504020204" pitchFamily="34" charset="0"/>
                </a:rPr>
                <a:t>Thank You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7198761" y="6246688"/>
            <a:ext cx="6096000" cy="5890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ea typeface="等线" panose="02010600030101010101" pitchFamily="2" charset="-122"/>
              </a:rPr>
              <a:t>Sharing for Learning</a:t>
            </a:r>
            <a:endParaRPr kumimoji="0" lang="zh-CN" altLang="en-US" sz="3200" b="1" i="0" u="none" strike="noStrike" kern="0" cap="none" spc="0" normalizeH="0" baseline="0" noProof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ea typeface="等线" panose="02010600030101010101" pitchFamily="2" charset="-122"/>
            </a:endParaRPr>
          </a:p>
        </p:txBody>
      </p:sp>
      <p:sp>
        <p:nvSpPr>
          <p:cNvPr id="29" name="等腰三角形 28">
            <a:extLst>
              <a:ext uri="{FF2B5EF4-FFF2-40B4-BE49-F238E27FC236}">
                <a16:creationId xmlns:a16="http://schemas.microsoft.com/office/drawing/2014/main" id="{0C978271-3AAC-A1D3-8987-B23F5F0DDE9A}"/>
              </a:ext>
            </a:extLst>
          </p:cNvPr>
          <p:cNvSpPr/>
          <p:nvPr/>
        </p:nvSpPr>
        <p:spPr>
          <a:xfrm>
            <a:off x="-1" y="5835250"/>
            <a:ext cx="981075" cy="1022750"/>
          </a:xfrm>
          <a:prstGeom prst="triangle">
            <a:avLst>
              <a:gd name="adj" fmla="val 1"/>
            </a:avLst>
          </a:prstGeom>
          <a:solidFill>
            <a:srgbClr val="007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AF3137B8-6CBB-7B00-1857-DA00F1F8FE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0"/>
            <a:ext cx="12192000" cy="1025236"/>
          </a:xfrm>
          <a:prstGeom prst="rect">
            <a:avLst/>
          </a:prstGeom>
        </p:spPr>
      </p:pic>
      <p:pic>
        <p:nvPicPr>
          <p:cNvPr id="6" name="图片 5" descr="图形用户界面, 应用程序&#10;&#10;描述已自动生成">
            <a:extLst>
              <a:ext uri="{FF2B5EF4-FFF2-40B4-BE49-F238E27FC236}">
                <a16:creationId xmlns:a16="http://schemas.microsoft.com/office/drawing/2014/main" id="{4B886523-8E10-4739-0F7A-15344EDBE1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913" y="5250474"/>
            <a:ext cx="6004618" cy="1645936"/>
          </a:xfrm>
          <a:prstGeom prst="rect">
            <a:avLst/>
          </a:prstGeom>
        </p:spPr>
      </p:pic>
      <p:pic>
        <p:nvPicPr>
          <p:cNvPr id="7" name="图片 6" descr="QR 代码&#10;&#10;描述已自动生成">
            <a:extLst>
              <a:ext uri="{FF2B5EF4-FFF2-40B4-BE49-F238E27FC236}">
                <a16:creationId xmlns:a16="http://schemas.microsoft.com/office/drawing/2014/main" id="{7D5C4963-4B27-46C9-F454-6871E902F6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21" y="1584878"/>
            <a:ext cx="1500704" cy="15156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1743584" y="2970290"/>
            <a:ext cx="4882780" cy="799567"/>
            <a:chOff x="6405295" y="1089314"/>
            <a:chExt cx="4883417" cy="799380"/>
          </a:xfrm>
        </p:grpSpPr>
        <p:sp>
          <p:nvSpPr>
            <p:cNvPr id="61" name="文本框 13"/>
            <p:cNvSpPr txBox="1"/>
            <p:nvPr/>
          </p:nvSpPr>
          <p:spPr>
            <a:xfrm flipH="1">
              <a:off x="7263596" y="1089314"/>
              <a:ext cx="4025116" cy="455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28650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accent2"/>
                  </a:solidFill>
                  <a:latin typeface="Open Sans Regular" panose="020B0606030504020204" charset="0"/>
                  <a:ea typeface="微软雅黑" panose="020B0503020204020204" pitchFamily="34" charset="-122"/>
                  <a:cs typeface="Open Sans Regular" panose="020B0606030504020204" charset="0"/>
                </a:rPr>
                <a:t>Background</a:t>
              </a: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405295" y="1197876"/>
              <a:ext cx="690819" cy="690818"/>
              <a:chOff x="6405295" y="1197876"/>
              <a:chExt cx="690819" cy="690818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6405295" y="1197876"/>
                <a:ext cx="690819" cy="6908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39700" dist="38100" dir="5400000" algn="t" rotWithShape="0">
                  <a:prstClr val="black">
                    <a:alpha val="22000"/>
                  </a:prstClr>
                </a:outerShdw>
              </a:effectLst>
            </p:spPr>
            <p:txBody>
              <a:bodyPr lIns="80632" tIns="40316" rIns="80632" bIns="40316"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6461737" y="1288988"/>
                <a:ext cx="577925" cy="521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微软雅黑" panose="020B0503020204020204" pitchFamily="34" charset="-122"/>
                    <a:cs typeface="Open Sans" panose="020B0606030504020204" pitchFamily="34" charset="0"/>
                  </a:rPr>
                  <a:t>01</a:t>
                </a:r>
                <a:endParaRPr lang="zh-CN" altLang="en-US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微软雅黑" panose="020B0503020204020204" pitchFamily="34" charset="-122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7083300" y="3008392"/>
            <a:ext cx="4882781" cy="761465"/>
            <a:chOff x="6405295" y="1089314"/>
            <a:chExt cx="4883417" cy="761289"/>
          </a:xfrm>
        </p:grpSpPr>
        <p:sp>
          <p:nvSpPr>
            <p:cNvPr id="66" name="文本框 67"/>
            <p:cNvSpPr txBox="1"/>
            <p:nvPr/>
          </p:nvSpPr>
          <p:spPr>
            <a:xfrm flipH="1">
              <a:off x="7263596" y="1089314"/>
              <a:ext cx="4025116" cy="455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28650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accent2"/>
                  </a:solidFill>
                  <a:latin typeface="Open Sans Regular" panose="020B0606030504020204" charset="0"/>
                  <a:ea typeface="微软雅黑" panose="020B0503020204020204" pitchFamily="34" charset="-122"/>
                  <a:cs typeface="Open Sans Regular" panose="020B0606030504020204" charset="0"/>
                </a:rPr>
                <a:t>Agricultural Policies</a:t>
              </a: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6405295" y="1159785"/>
              <a:ext cx="690819" cy="690818"/>
              <a:chOff x="6405295" y="1159785"/>
              <a:chExt cx="690819" cy="690818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6405295" y="1159785"/>
                <a:ext cx="690819" cy="6908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39700" dist="38100" dir="5400000" algn="t" rotWithShape="0">
                  <a:prstClr val="black">
                    <a:alpha val="22000"/>
                  </a:prstClr>
                </a:outerShdw>
              </a:effectLst>
            </p:spPr>
            <p:txBody>
              <a:bodyPr lIns="80632" tIns="40316" rIns="80632" bIns="40316"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6461740" y="1238200"/>
                <a:ext cx="577925" cy="521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微软雅黑" panose="020B0503020204020204" pitchFamily="34" charset="-122"/>
                    <a:cs typeface="Open Sans" panose="020B0606030504020204" pitchFamily="34" charset="0"/>
                  </a:rPr>
                  <a:t>02</a:t>
                </a:r>
                <a:endParaRPr lang="zh-CN" altLang="en-US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微软雅黑" panose="020B0503020204020204" pitchFamily="34" charset="-122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1800099" y="4540445"/>
            <a:ext cx="4882781" cy="799565"/>
            <a:chOff x="6405295" y="1089314"/>
            <a:chExt cx="4883417" cy="799380"/>
          </a:xfrm>
        </p:grpSpPr>
        <p:sp>
          <p:nvSpPr>
            <p:cNvPr id="71" name="文本框 72"/>
            <p:cNvSpPr txBox="1"/>
            <p:nvPr/>
          </p:nvSpPr>
          <p:spPr>
            <a:xfrm flipH="1">
              <a:off x="7263596" y="1089314"/>
              <a:ext cx="4025116" cy="455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28650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accent2"/>
                  </a:solidFill>
                  <a:latin typeface="Open Sans Regular" panose="020B0606030504020204" charset="0"/>
                  <a:ea typeface="微软雅黑" panose="020B0503020204020204" pitchFamily="34" charset="-122"/>
                  <a:cs typeface="Open Sans Regular" panose="020B0606030504020204" charset="0"/>
                </a:rPr>
                <a:t>Cost and profit of rice production</a:t>
              </a:r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6405295" y="1197876"/>
              <a:ext cx="690819" cy="690818"/>
              <a:chOff x="6405295" y="1197876"/>
              <a:chExt cx="690819" cy="690818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6405295" y="1197876"/>
                <a:ext cx="690819" cy="6908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39700" dist="38100" dir="5400000" algn="t" rotWithShape="0">
                  <a:prstClr val="black">
                    <a:alpha val="22000"/>
                  </a:prstClr>
                </a:outerShdw>
              </a:effectLst>
            </p:spPr>
            <p:txBody>
              <a:bodyPr lIns="80632" tIns="40316" rIns="80632" bIns="40316"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6461740" y="1298332"/>
                <a:ext cx="577925" cy="521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微软雅黑" panose="020B0503020204020204" pitchFamily="34" charset="-122"/>
                    <a:cs typeface="Open Sans" panose="020B0606030504020204" pitchFamily="34" charset="0"/>
                  </a:rPr>
                  <a:t>03</a:t>
                </a:r>
                <a:endParaRPr lang="zh-CN" altLang="en-US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微软雅黑" panose="020B0503020204020204" pitchFamily="34" charset="-122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7083301" y="4520609"/>
            <a:ext cx="4882781" cy="799565"/>
            <a:chOff x="6405295" y="1089314"/>
            <a:chExt cx="4883417" cy="799380"/>
          </a:xfrm>
        </p:grpSpPr>
        <p:sp>
          <p:nvSpPr>
            <p:cNvPr id="76" name="文本框 77"/>
            <p:cNvSpPr txBox="1"/>
            <p:nvPr/>
          </p:nvSpPr>
          <p:spPr>
            <a:xfrm flipH="1">
              <a:off x="7263596" y="1089314"/>
              <a:ext cx="4025116" cy="455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28650">
                <a:lnSpc>
                  <a:spcPct val="150000"/>
                </a:lnSpc>
                <a:defRPr/>
              </a:pPr>
              <a:r>
                <a:rPr lang="en-US" dirty="0">
                  <a:solidFill>
                    <a:schemeClr val="accent2"/>
                  </a:solidFill>
                  <a:latin typeface="Open Sans Regular" panose="020B0606030504020204" charset="0"/>
                  <a:ea typeface="微软雅黑" panose="020B0503020204020204" pitchFamily="34" charset="-122"/>
                  <a:cs typeface="Open Sans Regular" panose="020B0606030504020204" charset="0"/>
                </a:rPr>
                <a:t>Conclusion </a:t>
              </a: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6405295" y="1197876"/>
              <a:ext cx="690819" cy="690818"/>
              <a:chOff x="6405295" y="1197876"/>
              <a:chExt cx="690819" cy="690818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6405295" y="1197876"/>
                <a:ext cx="690819" cy="6908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39700" dist="38100" dir="5400000" algn="t" rotWithShape="0">
                  <a:prstClr val="black">
                    <a:alpha val="22000"/>
                  </a:prstClr>
                </a:outerShdw>
              </a:effectLst>
            </p:spPr>
            <p:txBody>
              <a:bodyPr lIns="80632" tIns="40316" rIns="80632" bIns="40316"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latin typeface="Calibri" panose="020F05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6461740" y="1266133"/>
                <a:ext cx="577925" cy="521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Open Sans" panose="020B0606030504020204" pitchFamily="34" charset="0"/>
                    <a:ea typeface="微软雅黑" panose="020B0503020204020204" pitchFamily="34" charset="-122"/>
                    <a:cs typeface="Open Sans" panose="020B0606030504020204" pitchFamily="34" charset="0"/>
                  </a:rPr>
                  <a:t>04</a:t>
                </a:r>
                <a:endParaRPr lang="zh-CN" altLang="en-US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微软雅黑" panose="020B0503020204020204" pitchFamily="34" charset="-122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98" name="任意多边形 97"/>
          <p:cNvSpPr/>
          <p:nvPr/>
        </p:nvSpPr>
        <p:spPr>
          <a:xfrm>
            <a:off x="4195622" y="-1146225"/>
            <a:ext cx="3578407" cy="3431569"/>
          </a:xfrm>
          <a:custGeom>
            <a:avLst/>
            <a:gdLst>
              <a:gd name="connsiteX0" fmla="*/ 1452880 w 2905760"/>
              <a:gd name="connsiteY0" fmla="*/ 0 h 2954145"/>
              <a:gd name="connsiteX1" fmla="*/ 2905760 w 2905760"/>
              <a:gd name="connsiteY1" fmla="*/ 1452880 h 2954145"/>
              <a:gd name="connsiteX2" fmla="*/ 2904539 w 2905760"/>
              <a:gd name="connsiteY2" fmla="*/ 1477073 h 2954145"/>
              <a:gd name="connsiteX3" fmla="*/ 2905760 w 2905760"/>
              <a:gd name="connsiteY3" fmla="*/ 1501265 h 2954145"/>
              <a:gd name="connsiteX4" fmla="*/ 1452880 w 2905760"/>
              <a:gd name="connsiteY4" fmla="*/ 2954145 h 2954145"/>
              <a:gd name="connsiteX5" fmla="*/ 0 w 2905760"/>
              <a:gd name="connsiteY5" fmla="*/ 1501265 h 2954145"/>
              <a:gd name="connsiteX6" fmla="*/ 1222 w 2905760"/>
              <a:gd name="connsiteY6" fmla="*/ 1477073 h 2954145"/>
              <a:gd name="connsiteX7" fmla="*/ 0 w 2905760"/>
              <a:gd name="connsiteY7" fmla="*/ 1452880 h 2954145"/>
              <a:gd name="connsiteX8" fmla="*/ 1452880 w 2905760"/>
              <a:gd name="connsiteY8" fmla="*/ 0 h 295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5760" h="2954145">
                <a:moveTo>
                  <a:pt x="1452880" y="0"/>
                </a:moveTo>
                <a:cubicBezTo>
                  <a:pt x="2255283" y="0"/>
                  <a:pt x="2905760" y="650477"/>
                  <a:pt x="2905760" y="1452880"/>
                </a:cubicBezTo>
                <a:lnTo>
                  <a:pt x="2904539" y="1477073"/>
                </a:lnTo>
                <a:lnTo>
                  <a:pt x="2905760" y="1501265"/>
                </a:lnTo>
                <a:cubicBezTo>
                  <a:pt x="2905760" y="2303668"/>
                  <a:pt x="2255283" y="2954145"/>
                  <a:pt x="1452880" y="2954145"/>
                </a:cubicBezTo>
                <a:cubicBezTo>
                  <a:pt x="650477" y="2954145"/>
                  <a:pt x="0" y="2303668"/>
                  <a:pt x="0" y="1501265"/>
                </a:cubicBezTo>
                <a:lnTo>
                  <a:pt x="1222" y="1477073"/>
                </a:lnTo>
                <a:lnTo>
                  <a:pt x="0" y="1452880"/>
                </a:lnTo>
                <a:cubicBezTo>
                  <a:pt x="0" y="650477"/>
                  <a:pt x="650477" y="0"/>
                  <a:pt x="14528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25400">
            <a:solidFill>
              <a:schemeClr val="bg1"/>
            </a:solidFill>
          </a:ln>
          <a:effectLst>
            <a:outerShdw blurRad="419100" dist="838200" dir="2700000" sx="90000" sy="9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9" name="文本框 2"/>
          <p:cNvSpPr txBox="1"/>
          <p:nvPr/>
        </p:nvSpPr>
        <p:spPr>
          <a:xfrm>
            <a:off x="4445353" y="982752"/>
            <a:ext cx="31121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600" b="1" dirty="0">
                <a:solidFill>
                  <a:schemeClr val="accent2"/>
                </a:solidFill>
                <a:latin typeface="Open Sans" panose="020B0606030504020204" pitchFamily="34" charset="0"/>
                <a:ea typeface="微软雅黑" panose="020B0503020204020204" pitchFamily="34" charset="-122"/>
                <a:cs typeface="Open Sans" panose="020B0606030504020204" pitchFamily="34" charset="0"/>
              </a:rPr>
              <a:t>CONTENTS</a:t>
            </a:r>
            <a:endParaRPr lang="zh-CN" altLang="en-US" sz="3600" b="1" dirty="0">
              <a:solidFill>
                <a:schemeClr val="accent2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zh-CN" sz="3600" b="1" dirty="0">
              <a:solidFill>
                <a:schemeClr val="accent2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889 L 1.11022E-16 -0.14815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0.03842 L 3.95833E-6 2.96296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30000" decel="3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5E-6 0.03843 L 2.5E-6 -4.81481E-6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ldLvl="0" animBg="1"/>
      <p:bldP spid="98" grpId="1" bldLvl="0" animBg="1"/>
      <p:bldP spid="98" grpId="2" bldLvl="0" animBg="1"/>
      <p:bldP spid="99" grpId="0"/>
      <p:bldP spid="9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1025236"/>
            <a:ext cx="10863263" cy="665452"/>
          </a:xfrm>
        </p:spPr>
        <p:txBody>
          <a:bodyPr/>
          <a:lstStyle/>
          <a:p>
            <a:r>
              <a:rPr lang="en-US" altLang="zh-CN" sz="3600" b="1" dirty="0">
                <a:solidFill>
                  <a:srgbClr val="0000FF"/>
                </a:solidFill>
              </a:rPr>
              <a:t>Background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5405438" cy="4646613"/>
          </a:xfrm>
        </p:spPr>
        <p:txBody>
          <a:bodyPr/>
          <a:lstStyle/>
          <a:p>
            <a:r>
              <a:rPr lang="en-US" altLang="zh-CN" dirty="0"/>
              <a:t>Three stages of grain(rice) policies</a:t>
            </a:r>
          </a:p>
          <a:p>
            <a:pPr lvl="1"/>
            <a:r>
              <a:rPr lang="en-US" altLang="zh-CN" dirty="0"/>
              <a:t>1953-1984: State monopoly of the purchase and marketing of grain </a:t>
            </a:r>
          </a:p>
          <a:p>
            <a:pPr lvl="1"/>
            <a:r>
              <a:rPr lang="en-US" altLang="zh-CN" dirty="0"/>
              <a:t>1985-2003: market-oriented reform </a:t>
            </a:r>
          </a:p>
          <a:p>
            <a:pPr lvl="2"/>
            <a:r>
              <a:rPr lang="en-US" altLang="zh-CN" dirty="0"/>
              <a:t>1985-1997: double-track pricing system</a:t>
            </a:r>
          </a:p>
          <a:p>
            <a:pPr lvl="2"/>
            <a:r>
              <a:rPr lang="en-US" altLang="zh-CN" dirty="0"/>
              <a:t>1997-2003: deepening the market reform </a:t>
            </a:r>
          </a:p>
          <a:p>
            <a:pPr lvl="1"/>
            <a:r>
              <a:rPr lang="en-US" altLang="zh-CN" dirty="0"/>
              <a:t>2004- now: market-based allocation with price support</a:t>
            </a:r>
          </a:p>
          <a:p>
            <a:pPr lvl="2"/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499555"/>
              </p:ext>
            </p:extLst>
          </p:nvPr>
        </p:nvGraphicFramePr>
        <p:xfrm>
          <a:off x="6253161" y="2071687"/>
          <a:ext cx="5734051" cy="430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395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57313"/>
            <a:ext cx="4591050" cy="4819650"/>
          </a:xfrm>
        </p:spPr>
        <p:txBody>
          <a:bodyPr/>
          <a:lstStyle/>
          <a:p>
            <a:r>
              <a:rPr lang="en-US" altLang="zh-CN" dirty="0"/>
              <a:t>Food security problem after market reform</a:t>
            </a:r>
          </a:p>
          <a:p>
            <a:pPr lvl="1"/>
            <a:r>
              <a:rPr lang="en-US" altLang="zh-CN" dirty="0"/>
              <a:t>Sharp decrease of rice production from 1997 to 2003</a:t>
            </a:r>
          </a:p>
          <a:p>
            <a:pPr lvl="1"/>
            <a:r>
              <a:rPr lang="en-US" altLang="zh-CN" dirty="0"/>
              <a:t>Low profit and cost-profit ratio during this period</a:t>
            </a:r>
          </a:p>
          <a:p>
            <a:pPr lvl="2"/>
            <a:r>
              <a:rPr lang="en-US" altLang="zh-CN" dirty="0"/>
              <a:t>Profit: 74.8 yuan per mu in 2003</a:t>
            </a:r>
          </a:p>
          <a:p>
            <a:pPr lvl="2"/>
            <a:r>
              <a:rPr lang="en-US" altLang="zh-CN" dirty="0"/>
              <a:t>Cost-profit ratio: 17.3% in 2003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75191"/>
              </p:ext>
            </p:extLst>
          </p:nvPr>
        </p:nvGraphicFramePr>
        <p:xfrm>
          <a:off x="5414964" y="1400175"/>
          <a:ext cx="6650830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99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25236"/>
            <a:ext cx="10515600" cy="665452"/>
          </a:xfrm>
        </p:spPr>
        <p:txBody>
          <a:bodyPr/>
          <a:lstStyle/>
          <a:p>
            <a:r>
              <a:rPr lang="en-US" altLang="zh-CN" b="1" dirty="0">
                <a:solidFill>
                  <a:srgbClr val="0000FF"/>
                </a:solidFill>
              </a:rPr>
              <a:t>Agricultural Policies in China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/>
          <a:lstStyle/>
          <a:p>
            <a:r>
              <a:rPr lang="en-US" altLang="zh-CN" dirty="0"/>
              <a:t>Producer Support </a:t>
            </a:r>
          </a:p>
          <a:p>
            <a:pPr lvl="1"/>
            <a:r>
              <a:rPr lang="en-US" altLang="zh-CN" dirty="0"/>
              <a:t>Market price support (</a:t>
            </a:r>
            <a:r>
              <a:rPr lang="en-US" altLang="zh-CN" dirty="0" err="1"/>
              <a:t>rice,wheat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Payment based on fixed area/yield/production, producer subsidies (corn, soybean, cotton, rice)</a:t>
            </a:r>
          </a:p>
          <a:p>
            <a:pPr lvl="1"/>
            <a:r>
              <a:rPr lang="en-US" altLang="zh-CN" dirty="0"/>
              <a:t>Payment based on input use</a:t>
            </a:r>
          </a:p>
          <a:p>
            <a:pPr lvl="1"/>
            <a:r>
              <a:rPr lang="en-US" altLang="zh-CN" dirty="0"/>
              <a:t>Other payments</a:t>
            </a:r>
          </a:p>
          <a:p>
            <a:r>
              <a:rPr lang="en-US" altLang="zh-CN" dirty="0"/>
              <a:t>General Services Support</a:t>
            </a:r>
          </a:p>
          <a:p>
            <a:pPr lvl="1"/>
            <a:r>
              <a:rPr lang="en-US" altLang="zh-CN" dirty="0"/>
              <a:t>Agricultural knowledge and innovation system</a:t>
            </a:r>
          </a:p>
          <a:p>
            <a:pPr lvl="1"/>
            <a:r>
              <a:rPr lang="en-US" altLang="zh-CN" dirty="0"/>
              <a:t>Inspection and control</a:t>
            </a:r>
          </a:p>
          <a:p>
            <a:pPr lvl="1"/>
            <a:r>
              <a:rPr lang="en-US" altLang="zh-CN" dirty="0"/>
              <a:t>Development and maintenance of infrastructure</a:t>
            </a:r>
          </a:p>
          <a:p>
            <a:pPr lvl="1"/>
            <a:r>
              <a:rPr lang="en-US" altLang="zh-CN" dirty="0"/>
              <a:t>Marketing and Promotion</a:t>
            </a:r>
          </a:p>
          <a:p>
            <a:pPr lvl="1"/>
            <a:r>
              <a:rPr lang="en-US" altLang="zh-CN" dirty="0"/>
              <a:t>Cost of public stockholding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altLang="zh-CN" dirty="0"/>
              <a:t>Market price support of rice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652199"/>
              </p:ext>
            </p:extLst>
          </p:nvPr>
        </p:nvGraphicFramePr>
        <p:xfrm>
          <a:off x="535305" y="1820227"/>
          <a:ext cx="5385435" cy="485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139973"/>
              </p:ext>
            </p:extLst>
          </p:nvPr>
        </p:nvGraphicFramePr>
        <p:xfrm>
          <a:off x="6309359" y="1851660"/>
          <a:ext cx="5577841" cy="47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054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Subsidies of rice in husk</a:t>
            </a:r>
          </a:p>
          <a:p>
            <a:pPr lvl="1"/>
            <a:r>
              <a:rPr lang="en-US" altLang="zh-CN" dirty="0"/>
              <a:t>Payments are paid based on 85% of the base level of production (“Blue </a:t>
            </a:r>
            <a:r>
              <a:rPr lang="en-US" altLang="zh-CN" dirty="0" err="1"/>
              <a:t>box”measure</a:t>
            </a:r>
            <a:r>
              <a:rPr lang="en-US" altLang="zh-CN" dirty="0"/>
              <a:t>). </a:t>
            </a:r>
          </a:p>
          <a:p>
            <a:pPr lvl="1"/>
            <a:r>
              <a:rPr lang="en-US" altLang="zh-CN" dirty="0"/>
              <a:t>The subsidy amount is subject to the limit which is calculated according to 85% of the average annul production during the base period (2016-2018). </a:t>
            </a:r>
          </a:p>
          <a:p>
            <a:pPr lvl="1"/>
            <a:r>
              <a:rPr lang="en-US" altLang="zh-CN" dirty="0"/>
              <a:t>The policy also covers the reduction of the rice planting in heavy metal contaminated areas and the planting with well irrigation in cold region.</a:t>
            </a:r>
          </a:p>
          <a:p>
            <a:pPr lvl="1"/>
            <a:r>
              <a:rPr lang="en-US" altLang="zh-CN" dirty="0"/>
              <a:t>CNY 18.685 billion in 2020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1435" y="1308538"/>
            <a:ext cx="5360276" cy="5249917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Payment based on input use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Insurance fees subsidy for crops and livestock commodities;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Mechanization of farming;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Farmland irrigation construction;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Soil conservation;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Subsidy for production base construction of agricultural industrialization;</a:t>
            </a:r>
          </a:p>
          <a:p>
            <a:r>
              <a:rPr lang="en-US" altLang="zh-CN" dirty="0"/>
              <a:t>Other Payment</a:t>
            </a:r>
          </a:p>
          <a:p>
            <a:pPr lvl="1"/>
            <a:r>
              <a:rPr lang="en-US" altLang="zh-CN" dirty="0"/>
              <a:t>Stabilize farmers income payments</a:t>
            </a:r>
          </a:p>
          <a:p>
            <a:pPr lvl="1"/>
            <a:r>
              <a:rPr lang="en-US" altLang="zh-CN" dirty="0"/>
              <a:t>Payments for agricultural structural adjustment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89112"/>
              </p:ext>
            </p:extLst>
          </p:nvPr>
        </p:nvGraphicFramePr>
        <p:xfrm>
          <a:off x="5870028" y="1207375"/>
          <a:ext cx="6096000" cy="535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0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1" y="1238775"/>
            <a:ext cx="5715000" cy="5272383"/>
          </a:xfrm>
        </p:spPr>
        <p:txBody>
          <a:bodyPr/>
          <a:lstStyle/>
          <a:p>
            <a:r>
              <a:rPr lang="en-US" altLang="zh-CN" dirty="0"/>
              <a:t>General Services Support</a:t>
            </a:r>
          </a:p>
          <a:p>
            <a:pPr lvl="1"/>
            <a:r>
              <a:rPr lang="en-US" altLang="zh-CN" dirty="0"/>
              <a:t>Agricultural knowledge and innovation system</a:t>
            </a:r>
          </a:p>
          <a:p>
            <a:pPr lvl="2"/>
            <a:r>
              <a:rPr lang="en-US" altLang="zh-CN" dirty="0"/>
              <a:t>Research and development</a:t>
            </a:r>
          </a:p>
          <a:p>
            <a:pPr lvl="2"/>
            <a:r>
              <a:rPr lang="en-US" altLang="zh-CN" dirty="0"/>
              <a:t>Agricultural extension and advisory services</a:t>
            </a:r>
          </a:p>
          <a:p>
            <a:pPr lvl="1"/>
            <a:r>
              <a:rPr lang="en-US" altLang="zh-CN" dirty="0"/>
              <a:t>Inspection and control</a:t>
            </a:r>
          </a:p>
          <a:p>
            <a:pPr lvl="2"/>
            <a:r>
              <a:rPr lang="en-US" altLang="zh-CN" dirty="0"/>
              <a:t>Pest and disease inspection and control</a:t>
            </a:r>
          </a:p>
          <a:p>
            <a:pPr lvl="1"/>
            <a:r>
              <a:rPr lang="en-US" altLang="zh-CN" dirty="0"/>
              <a:t>Development and maintenance of infrastructure</a:t>
            </a:r>
          </a:p>
          <a:p>
            <a:pPr lvl="1"/>
            <a:r>
              <a:rPr lang="en-US" altLang="zh-CN" dirty="0"/>
              <a:t>Marketing and Promotion</a:t>
            </a:r>
          </a:p>
          <a:p>
            <a:pPr lvl="1"/>
            <a:r>
              <a:rPr lang="en-US" altLang="zh-CN" dirty="0"/>
              <a:t>Cost of public stockholding</a:t>
            </a:r>
          </a:p>
          <a:p>
            <a:pPr lvl="2"/>
            <a:r>
              <a:rPr lang="en-US" altLang="zh-CN" dirty="0"/>
              <a:t>Public stockholding for food security purposes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5975D3-5209-F10E-101E-6C60FBE5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25236"/>
          </a:xfrm>
          <a:prstGeom prst="rect">
            <a:avLst/>
          </a:prstGeom>
        </p:spPr>
      </p:pic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663881"/>
              </p:ext>
            </p:extLst>
          </p:nvPr>
        </p:nvGraphicFramePr>
        <p:xfrm>
          <a:off x="5943600" y="1182414"/>
          <a:ext cx="6053958" cy="540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38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4c7732435421dbf6a6252843a45f9a13ab19dc0"/>
  <p:tag name="ISPRING_ULTRA_SCORM_COURSE_ID" val="421E1B97-57A3-4AB9-8D6A-B189CAEF2073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1468"/>
</p:tagLst>
</file>

<file path=ppt/theme/theme1.xml><?xml version="1.0" encoding="utf-8"?>
<a:theme xmlns:a="http://schemas.openxmlformats.org/drawingml/2006/main" name="Cloud School PPT template">
  <a:themeElements>
    <a:clrScheme name="自定义 98">
      <a:dk1>
        <a:sysClr val="windowText" lastClr="000000"/>
      </a:dk1>
      <a:lt1>
        <a:sysClr val="window" lastClr="FFFFFF"/>
      </a:lt1>
      <a:dk2>
        <a:srgbClr val="212745"/>
      </a:dk2>
      <a:lt2>
        <a:srgbClr val="7F7F7F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56C7AA"/>
      </a:hlink>
      <a:folHlink>
        <a:srgbClr val="59A8D1"/>
      </a:folHlink>
    </a:clrScheme>
    <a:fontScheme name="自定义 8">
      <a:majorFont>
        <a:latin typeface="ITC Avant Garde Std Md"/>
        <a:ea typeface="方正兰亭黑简体"/>
        <a:cs typeface=""/>
      </a:majorFont>
      <a:minorFont>
        <a:latin typeface="ITC Avant Garde Std XLt"/>
        <a:ea typeface="方正兰亭黑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loud School PPT ( CPP )" id="{5DED96F9-8E1C-4CB6-8E64-9CBF7CF76EE1}" vid="{81FCE339-F1DE-41BB-A987-0E6888D1C1C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School PPT template</Template>
  <TotalTime>315</TotalTime>
  <Words>473</Words>
  <Application>Microsoft Office PowerPoint</Application>
  <PresentationFormat>Widescreen</PresentationFormat>
  <Paragraphs>83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ITC Avant Garde Std Md</vt:lpstr>
      <vt:lpstr>ITC Avant Garde Std XLt</vt:lpstr>
      <vt:lpstr>Arial</vt:lpstr>
      <vt:lpstr>Calibri</vt:lpstr>
      <vt:lpstr>Open Sans</vt:lpstr>
      <vt:lpstr>Open Sans Regular</vt:lpstr>
      <vt:lpstr>Times New Roman</vt:lpstr>
      <vt:lpstr>Cloud School PPT template</vt:lpstr>
      <vt:lpstr>PowerPoint Presentation</vt:lpstr>
      <vt:lpstr>PowerPoint Presentation</vt:lpstr>
      <vt:lpstr>Background</vt:lpstr>
      <vt:lpstr>PowerPoint Presentation</vt:lpstr>
      <vt:lpstr>Agricultural Policies in China</vt:lpstr>
      <vt:lpstr>Market price support of rice</vt:lpstr>
      <vt:lpstr>PowerPoint Presentation</vt:lpstr>
      <vt:lpstr>PowerPoint Presentation</vt:lpstr>
      <vt:lpstr>PowerPoint Presentation</vt:lpstr>
      <vt:lpstr>Cost and Profit of Rice Production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keywords>www.tukuppt.com</cp:keywords>
  <cp:lastModifiedBy>Zhaoyu ZHANG</cp:lastModifiedBy>
  <cp:revision>36</cp:revision>
  <dcterms:created xsi:type="dcterms:W3CDTF">2022-12-20T08:20:28Z</dcterms:created>
  <dcterms:modified xsi:type="dcterms:W3CDTF">2022-12-21T07:11:21Z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FB18EB146D74445A9A794D3DC2E2B224</vt:lpwstr>
  </property>
  <property fmtid="{D5CDD505-2E9C-101B-9397-08002B2CF9AE}" pid="3" name="KSOProductBuildVer">
    <vt:lpwstr>2052-4.2.0.6717</vt:lpwstr>
  </property>
</Properties>
</file>