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</p:sldMasterIdLst>
  <p:notesMasterIdLst>
    <p:notesMasterId r:id="rId30"/>
  </p:notesMasterIdLst>
  <p:sldIdLst>
    <p:sldId id="533" r:id="rId4"/>
    <p:sldId id="1022" r:id="rId5"/>
    <p:sldId id="1023" r:id="rId6"/>
    <p:sldId id="1024" r:id="rId7"/>
    <p:sldId id="1041" r:id="rId8"/>
    <p:sldId id="1059" r:id="rId9"/>
    <p:sldId id="1045" r:id="rId10"/>
    <p:sldId id="1067" r:id="rId11"/>
    <p:sldId id="1062" r:id="rId12"/>
    <p:sldId id="1063" r:id="rId13"/>
    <p:sldId id="1060" r:id="rId14"/>
    <p:sldId id="1055" r:id="rId15"/>
    <p:sldId id="1057" r:id="rId16"/>
    <p:sldId id="1058" r:id="rId17"/>
    <p:sldId id="1065" r:id="rId18"/>
    <p:sldId id="1054" r:id="rId19"/>
    <p:sldId id="1048" r:id="rId20"/>
    <p:sldId id="1068" r:id="rId21"/>
    <p:sldId id="1049" r:id="rId22"/>
    <p:sldId id="1050" r:id="rId23"/>
    <p:sldId id="1051" r:id="rId24"/>
    <p:sldId id="916" r:id="rId25"/>
    <p:sldId id="1066" r:id="rId26"/>
    <p:sldId id="1069" r:id="rId27"/>
    <p:sldId id="1061" r:id="rId28"/>
    <p:sldId id="101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E898D3-9E9B-481D-A2D0-1DFDA839FFC9}">
          <p14:sldIdLst>
            <p14:sldId id="533"/>
            <p14:sldId id="1022"/>
            <p14:sldId id="1023"/>
            <p14:sldId id="1024"/>
            <p14:sldId id="1041"/>
            <p14:sldId id="1059"/>
            <p14:sldId id="1045"/>
            <p14:sldId id="1067"/>
            <p14:sldId id="1062"/>
            <p14:sldId id="1063"/>
            <p14:sldId id="1060"/>
            <p14:sldId id="1055"/>
            <p14:sldId id="1057"/>
            <p14:sldId id="1058"/>
            <p14:sldId id="1065"/>
            <p14:sldId id="1054"/>
            <p14:sldId id="1048"/>
            <p14:sldId id="1068"/>
            <p14:sldId id="1049"/>
            <p14:sldId id="1050"/>
            <p14:sldId id="1051"/>
            <p14:sldId id="916"/>
            <p14:sldId id="1066"/>
            <p14:sldId id="1069"/>
            <p14:sldId id="1061"/>
            <p14:sldId id="10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66FF"/>
    <a:srgbClr val="CC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83" autoAdjust="0"/>
    <p:restoredTop sz="97520" autoAdjust="0"/>
  </p:normalViewPr>
  <p:slideViewPr>
    <p:cSldViewPr snapToGrid="0">
      <p:cViewPr>
        <p:scale>
          <a:sx n="118" d="100"/>
          <a:sy n="118" d="100"/>
        </p:scale>
        <p:origin x="378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1904385205189"/>
          <c:y val="3.5148314818197419E-2"/>
          <c:w val="0.70059057400246871"/>
          <c:h val="0.73235243705314057"/>
        </c:manualLayout>
      </c:layout>
      <c:lineChart>
        <c:grouping val="standard"/>
        <c:varyColors val="0"/>
        <c:ser>
          <c:idx val="0"/>
          <c:order val="0"/>
          <c:tx>
            <c:strRef>
              <c:f>Sheet1!$C$21</c:f>
              <c:strCache>
                <c:ptCount val="1"/>
                <c:pt idx="0">
                  <c:v>Urban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Sheet1!$B$22:$B$28</c:f>
              <c:strCache>
                <c:ptCount val="7"/>
                <c:pt idx="0">
                  <c:v>2013/4</c:v>
                </c:pt>
                <c:pt idx="1">
                  <c:v>2014/5</c:v>
                </c:pt>
                <c:pt idx="2">
                  <c:v>2015/6</c:v>
                </c:pt>
                <c:pt idx="3">
                  <c:v>2016/7</c:v>
                </c:pt>
                <c:pt idx="4">
                  <c:v>2018/9</c:v>
                </c:pt>
                <c:pt idx="5">
                  <c:v>2019/20</c:v>
                </c:pt>
                <c:pt idx="6">
                  <c:v>2020/1</c:v>
                </c:pt>
              </c:strCache>
            </c:strRef>
          </c:cat>
          <c:val>
            <c:numRef>
              <c:f>Sheet1!$C$22:$C$28</c:f>
              <c:numCache>
                <c:formatCode>General</c:formatCode>
                <c:ptCount val="7"/>
                <c:pt idx="0">
                  <c:v>60.3</c:v>
                </c:pt>
                <c:pt idx="1">
                  <c:v>62.8</c:v>
                </c:pt>
                <c:pt idx="2">
                  <c:v>65.8</c:v>
                </c:pt>
                <c:pt idx="3">
                  <c:v>69.099999999999994</c:v>
                </c:pt>
                <c:pt idx="4">
                  <c:v>71</c:v>
                </c:pt>
                <c:pt idx="5">
                  <c:v>74.599999999999994</c:v>
                </c:pt>
                <c:pt idx="6">
                  <c:v>76.5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DC-4C7A-8B4F-00FFC364F726}"/>
            </c:ext>
          </c:extLst>
        </c:ser>
        <c:ser>
          <c:idx val="1"/>
          <c:order val="1"/>
          <c:tx>
            <c:strRef>
              <c:f>Sheet1!$D$21</c:f>
              <c:strCache>
                <c:ptCount val="1"/>
                <c:pt idx="0">
                  <c:v>Rural</c:v>
                </c:pt>
              </c:strCache>
            </c:strRef>
          </c:tx>
          <c:spPr>
            <a:ln w="34925" cap="rnd">
              <a:solidFill>
                <a:srgbClr val="FF66CC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66CC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Sheet1!$B$22:$B$28</c:f>
              <c:strCache>
                <c:ptCount val="7"/>
                <c:pt idx="0">
                  <c:v>2013/4</c:v>
                </c:pt>
                <c:pt idx="1">
                  <c:v>2014/5</c:v>
                </c:pt>
                <c:pt idx="2">
                  <c:v>2015/6</c:v>
                </c:pt>
                <c:pt idx="3">
                  <c:v>2016/7</c:v>
                </c:pt>
                <c:pt idx="4">
                  <c:v>2018/9</c:v>
                </c:pt>
                <c:pt idx="5">
                  <c:v>2019/20</c:v>
                </c:pt>
                <c:pt idx="6">
                  <c:v>2020/1</c:v>
                </c:pt>
              </c:strCache>
            </c:strRef>
          </c:cat>
          <c:val>
            <c:numRef>
              <c:f>Sheet1!$D$22:$D$28</c:f>
              <c:numCache>
                <c:formatCode>General</c:formatCode>
                <c:ptCount val="7"/>
                <c:pt idx="0">
                  <c:v>28.1</c:v>
                </c:pt>
                <c:pt idx="1">
                  <c:v>28.8</c:v>
                </c:pt>
                <c:pt idx="2">
                  <c:v>31.6</c:v>
                </c:pt>
                <c:pt idx="3">
                  <c:v>33.1</c:v>
                </c:pt>
                <c:pt idx="4">
                  <c:v>35.4</c:v>
                </c:pt>
                <c:pt idx="5">
                  <c:v>38.4</c:v>
                </c:pt>
                <c:pt idx="6">
                  <c:v>46.2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DC-4C7A-8B4F-00FFC364F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5380831"/>
        <c:axId val="1385384159"/>
      </c:lineChart>
      <c:catAx>
        <c:axId val="13853808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5384159"/>
        <c:crosses val="autoZero"/>
        <c:auto val="1"/>
        <c:lblAlgn val="ctr"/>
        <c:lblOffset val="100"/>
        <c:noMultiLvlLbl val="0"/>
      </c:catAx>
      <c:valAx>
        <c:axId val="1385384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chemeClr val="tx1"/>
                    </a:solidFill>
                  </a:rPr>
                  <a:t>% internet penetration</a:t>
                </a:r>
              </a:p>
            </c:rich>
          </c:tx>
          <c:layout>
            <c:manualLayout>
              <c:xMode val="edge"/>
              <c:yMode val="edge"/>
              <c:x val="7.7866886711175684E-2"/>
              <c:y val="0.144005941750914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5380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67916805899375"/>
          <c:y val="0.58438432803884399"/>
          <c:w val="0.38893719411426403"/>
          <c:h val="0.17573989056509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43117428136569"/>
          <c:y val="7.844685337991103E-2"/>
          <c:w val="0.7815688257186344"/>
          <c:h val="0.79648965773418867"/>
        </c:manualLayout>
      </c:layout>
      <c:lineChart>
        <c:grouping val="standard"/>
        <c:varyColors val="0"/>
        <c:ser>
          <c:idx val="0"/>
          <c:order val="0"/>
          <c:tx>
            <c:strRef>
              <c:f>Sheet1!$C$12</c:f>
              <c:strCache>
                <c:ptCount val="1"/>
                <c:pt idx="0">
                  <c:v>All villages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00B0F0"/>
              </a:solidFill>
              <a:ln w="31750">
                <a:solidFill>
                  <a:srgbClr val="0070C0"/>
                </a:solidFill>
              </a:ln>
              <a:effectLst/>
            </c:spPr>
          </c:marker>
          <c:cat>
            <c:strRef>
              <c:f>Sheet1!$B$13:$B$17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Sheet1!$C$13:$C$17</c:f>
              <c:numCache>
                <c:formatCode>General</c:formatCode>
                <c:ptCount val="5"/>
                <c:pt idx="0">
                  <c:v>0.45300000000000001</c:v>
                </c:pt>
                <c:pt idx="1">
                  <c:v>0.45600000000000002</c:v>
                </c:pt>
                <c:pt idx="2">
                  <c:v>0.53400000000000003</c:v>
                </c:pt>
                <c:pt idx="3">
                  <c:v>0.60699999999999998</c:v>
                </c:pt>
                <c:pt idx="4">
                  <c:v>0.747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80-4D89-9460-846BAAA96C3E}"/>
            </c:ext>
          </c:extLst>
        </c:ser>
        <c:ser>
          <c:idx val="1"/>
          <c:order val="1"/>
          <c:tx>
            <c:strRef>
              <c:f>Sheet1!$D$12</c:f>
              <c:strCache>
                <c:ptCount val="1"/>
                <c:pt idx="0">
                  <c:v>Relative poverty villages</c:v>
                </c:pt>
              </c:strCache>
            </c:strRef>
          </c:tx>
          <c:spPr>
            <a:ln w="28575" cap="rnd">
              <a:solidFill>
                <a:srgbClr val="FF66CC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00B0F0"/>
              </a:solidFill>
              <a:ln w="34925">
                <a:solidFill>
                  <a:srgbClr val="FF66CC"/>
                </a:solidFill>
              </a:ln>
              <a:effectLst/>
            </c:spPr>
          </c:marker>
          <c:dPt>
            <c:idx val="4"/>
            <c:marker>
              <c:symbol val="circle"/>
              <c:size val="12"/>
              <c:spPr>
                <a:solidFill>
                  <a:srgbClr val="FF66CC"/>
                </a:solidFill>
                <a:ln w="34925">
                  <a:solidFill>
                    <a:srgbClr val="FF66CC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8F80-4D89-9460-846BAAA96C3E}"/>
              </c:ext>
            </c:extLst>
          </c:dPt>
          <c:cat>
            <c:strRef>
              <c:f>Sheet1!$B$13:$B$17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Sheet1!$D$13:$D$17</c:f>
              <c:numCache>
                <c:formatCode>General</c:formatCode>
                <c:ptCount val="5"/>
                <c:pt idx="0">
                  <c:v>0.39500000000000002</c:v>
                </c:pt>
                <c:pt idx="1">
                  <c:v>0.39700000000000002</c:v>
                </c:pt>
                <c:pt idx="2">
                  <c:v>0.44600000000000001</c:v>
                </c:pt>
                <c:pt idx="3">
                  <c:v>0.41699999999999998</c:v>
                </c:pt>
                <c:pt idx="4" formatCode="0.000">
                  <c:v>0.40500000000000003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80-4D89-9460-846BAAA96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2857343"/>
        <c:axId val="1382859007"/>
      </c:lineChart>
      <c:catAx>
        <c:axId val="13828573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859007"/>
        <c:crosses val="autoZero"/>
        <c:auto val="1"/>
        <c:lblAlgn val="ctr"/>
        <c:lblOffset val="100"/>
        <c:noMultiLvlLbl val="0"/>
      </c:catAx>
      <c:valAx>
        <c:axId val="1382859007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>
                    <a:solidFill>
                      <a:schemeClr val="tx1"/>
                    </a:solidFill>
                  </a:rPr>
                  <a:t>Impact on mean per capita</a:t>
                </a:r>
                <a:r>
                  <a:rPr lang="en-GB" baseline="0" dirty="0">
                    <a:solidFill>
                      <a:schemeClr val="tx1"/>
                    </a:solidFill>
                  </a:rPr>
                  <a:t> disposable income</a:t>
                </a:r>
                <a:endParaRPr lang="en-GB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8.624588620488019E-2"/>
              <c:y val="0.160494120362136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857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70828205382604"/>
          <c:y val="0.58693430444011863"/>
          <c:w val="0.83529170139181586"/>
          <c:h val="0.22517775214111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0940507436571"/>
          <c:y val="0.11621746043590819"/>
          <c:w val="0.84026837270341204"/>
          <c:h val="0.83781161924333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Sheet2!$G$60</c:f>
              <c:strCache>
                <c:ptCount val="1"/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9C0-4815-B8BC-C8871AC5731A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9C0-4815-B8BC-C8871AC5731A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C0-4815-B8BC-C8871AC5731A}"/>
              </c:ext>
            </c:extLst>
          </c:dPt>
          <c:cat>
            <c:numRef>
              <c:f>Sheet2!$F$61:$F$67</c:f>
              <c:numCache>
                <c:formatCode>General</c:formatCode>
                <c:ptCount val="7"/>
              </c:numCache>
            </c:numRef>
          </c:cat>
          <c:val>
            <c:numRef>
              <c:f>Sheet2!$G$61:$G$67</c:f>
              <c:numCache>
                <c:formatCode>General</c:formatCode>
                <c:ptCount val="7"/>
                <c:pt idx="0">
                  <c:v>-0.69700000000000006</c:v>
                </c:pt>
                <c:pt idx="1">
                  <c:v>-0.34299999999999997</c:v>
                </c:pt>
                <c:pt idx="2">
                  <c:v>-0.20599999999999996</c:v>
                </c:pt>
                <c:pt idx="3">
                  <c:v>0.34499999999999997</c:v>
                </c:pt>
                <c:pt idx="4">
                  <c:v>0.35600000000000009</c:v>
                </c:pt>
                <c:pt idx="5">
                  <c:v>0.44799999999999995</c:v>
                </c:pt>
                <c:pt idx="6">
                  <c:v>1.0030000000000001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C0-4815-B8BC-C8871AC57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5089775"/>
        <c:axId val="1025088111"/>
      </c:barChart>
      <c:catAx>
        <c:axId val="1025089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088111"/>
        <c:crosses val="autoZero"/>
        <c:auto val="1"/>
        <c:lblAlgn val="ctr"/>
        <c:lblOffset val="100"/>
        <c:noMultiLvlLbl val="0"/>
      </c:catAx>
      <c:valAx>
        <c:axId val="1025088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089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0940507436571"/>
          <c:y val="0.11621746043590819"/>
          <c:w val="0.84026837270341204"/>
          <c:h val="0.83781161924333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Sheet2!$G$60</c:f>
              <c:strCache>
                <c:ptCount val="1"/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9C0-4815-B8BC-C8871AC5731A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9C0-4815-B8BC-C8871AC5731A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C0-4815-B8BC-C8871AC5731A}"/>
              </c:ext>
            </c:extLst>
          </c:dPt>
          <c:cat>
            <c:numRef>
              <c:f>Sheet2!$F$61:$F$67</c:f>
              <c:numCache>
                <c:formatCode>General</c:formatCode>
                <c:ptCount val="7"/>
              </c:numCache>
            </c:numRef>
          </c:cat>
          <c:val>
            <c:numRef>
              <c:f>Sheet2!$G$61:$G$67</c:f>
              <c:numCache>
                <c:formatCode>General</c:formatCode>
                <c:ptCount val="7"/>
                <c:pt idx="0">
                  <c:v>-0.69700000000000006</c:v>
                </c:pt>
                <c:pt idx="1">
                  <c:v>-0.34299999999999997</c:v>
                </c:pt>
                <c:pt idx="2">
                  <c:v>-0.20599999999999996</c:v>
                </c:pt>
                <c:pt idx="3">
                  <c:v>0.34499999999999997</c:v>
                </c:pt>
                <c:pt idx="4">
                  <c:v>0.35600000000000009</c:v>
                </c:pt>
                <c:pt idx="5">
                  <c:v>0.44799999999999995</c:v>
                </c:pt>
                <c:pt idx="6">
                  <c:v>1.0030000000000001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C0-4815-B8BC-C8871AC57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5089775"/>
        <c:axId val="1025088111"/>
      </c:barChart>
      <c:catAx>
        <c:axId val="1025089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088111"/>
        <c:crosses val="autoZero"/>
        <c:auto val="1"/>
        <c:lblAlgn val="ctr"/>
        <c:lblOffset val="100"/>
        <c:noMultiLvlLbl val="0"/>
      </c:catAx>
      <c:valAx>
        <c:axId val="1025088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089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A8-466E-BBFD-C19163A174A6}"/>
              </c:ext>
            </c:extLst>
          </c:dPt>
          <c:dPt>
            <c:idx val="1"/>
            <c:invertIfNegative val="0"/>
            <c:bubble3D val="0"/>
            <c:spPr>
              <a:solidFill>
                <a:srgbClr val="FF66CC"/>
              </a:solidFill>
              <a:ln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1A8-466E-BBFD-C19163A174A6}"/>
              </c:ext>
            </c:extLst>
          </c:dPt>
          <c:dPt>
            <c:idx val="2"/>
            <c:invertIfNegative val="0"/>
            <c:bubble3D val="0"/>
            <c:spPr>
              <a:solidFill>
                <a:srgbClr val="FF66CC"/>
              </a:solidFill>
              <a:ln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A8-466E-BBFD-C19163A174A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1A8-466E-BBFD-C19163A174A6}"/>
              </c:ext>
            </c:extLst>
          </c:dPt>
          <c:dPt>
            <c:idx val="4"/>
            <c:invertIfNegative val="0"/>
            <c:bubble3D val="0"/>
            <c:spPr>
              <a:solidFill>
                <a:srgbClr val="FF66CC"/>
              </a:solidFill>
              <a:ln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A8-466E-BBFD-C19163A174A6}"/>
              </c:ext>
            </c:extLst>
          </c:dPt>
          <c:dPt>
            <c:idx val="5"/>
            <c:invertIfNegative val="0"/>
            <c:bubble3D val="0"/>
            <c:spPr>
              <a:solidFill>
                <a:srgbClr val="FF66CC"/>
              </a:solidFill>
              <a:ln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1A8-466E-BBFD-C19163A174A6}"/>
              </c:ext>
            </c:extLst>
          </c:dPt>
          <c:cat>
            <c:strRef>
              <c:f>Sheet1!$A$2:$A$7</c:f>
              <c:strCache>
                <c:ptCount val="6"/>
                <c:pt idx="0">
                  <c:v>All men</c:v>
                </c:pt>
                <c:pt idx="1">
                  <c:v>Men with non-agricultural  hukou</c:v>
                </c:pt>
                <c:pt idx="2">
                  <c:v>Men in urban areas</c:v>
                </c:pt>
                <c:pt idx="3">
                  <c:v>All women</c:v>
                </c:pt>
                <c:pt idx="4">
                  <c:v>Women non-agricultural  hukou</c:v>
                </c:pt>
                <c:pt idx="5">
                  <c:v>Women in urban areas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</c:v>
                </c:pt>
                <c:pt idx="1">
                  <c:v>15</c:v>
                </c:pt>
                <c:pt idx="2">
                  <c:v>22</c:v>
                </c:pt>
                <c:pt idx="3">
                  <c:v>5.9</c:v>
                </c:pt>
                <c:pt idx="4">
                  <c:v>5.9</c:v>
                </c:pt>
                <c:pt idx="5">
                  <c:v>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A8-466E-BBFD-C19163A17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100"/>
        <c:axId val="133344816"/>
        <c:axId val="133340656"/>
      </c:barChart>
      <c:catAx>
        <c:axId val="13334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340656"/>
        <c:crosses val="autoZero"/>
        <c:auto val="1"/>
        <c:lblAlgn val="ctr"/>
        <c:lblOffset val="100"/>
        <c:noMultiLvlLbl val="0"/>
      </c:catAx>
      <c:valAx>
        <c:axId val="13334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>
                    <a:solidFill>
                      <a:schemeClr val="tx1"/>
                    </a:solidFill>
                  </a:rPr>
                  <a:t>% increase in monthly earnings/year of 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34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100" dirty="0"/>
              <a:t>Returns to education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706828031093087"/>
          <c:y val="0.11782272683374646"/>
          <c:w val="0.71065667811502664"/>
          <c:h val="0.800415886382482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6C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2C3-43F9-A3F3-FA3C267F2E6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C3-43F9-A3F3-FA3C267F2E6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2C3-43F9-A3F3-FA3C267F2E6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663BC2A-BE69-4FEC-AAA6-E5FA81E0329E}" type="VALUE">
                      <a:rPr lang="en-US" altLang="zh-CN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2C3-43F9-A3F3-FA3C267F2E6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0AF36FF-EF3E-4278-8C7A-FAAAD206F1FB}" type="VALUE">
                      <a:rPr lang="en-US" altLang="zh-CN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2C3-43F9-A3F3-FA3C267F2E6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FC452E8-B5CF-49CB-9A20-2C314F677C49}" type="VALUE">
                      <a:rPr lang="en-US" altLang="zh-CN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2C3-43F9-A3F3-FA3C267F2E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Sheet1!$D$36:$D$38</c:f>
              <c:strCache>
                <c:ptCount val="3"/>
                <c:pt idx="0">
                  <c:v>Urban</c:v>
                </c:pt>
                <c:pt idx="1">
                  <c:v>Rural</c:v>
                </c:pt>
                <c:pt idx="2">
                  <c:v>Migrant</c:v>
                </c:pt>
              </c:strCache>
            </c:strRef>
          </c:cat>
          <c:val>
            <c:numRef>
              <c:f>Sheet1!$E$36:$E$38</c:f>
              <c:numCache>
                <c:formatCode>General</c:formatCode>
                <c:ptCount val="3"/>
                <c:pt idx="0">
                  <c:v>3.4</c:v>
                </c:pt>
                <c:pt idx="1">
                  <c:v>2.5</c:v>
                </c:pt>
                <c:pt idx="2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3-43F9-A3F3-FA3C267F2E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4071312"/>
        <c:axId val="644060912"/>
      </c:barChart>
      <c:catAx>
        <c:axId val="64407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4060912"/>
        <c:crosses val="autoZero"/>
        <c:auto val="1"/>
        <c:lblAlgn val="ctr"/>
        <c:lblOffset val="100"/>
        <c:noMultiLvlLbl val="0"/>
      </c:catAx>
      <c:valAx>
        <c:axId val="64406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% increase in hourly wage/year of education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4071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>
                <a:solidFill>
                  <a:schemeClr val="tx1"/>
                </a:solidFill>
              </a:rPr>
              <a:t>2018</a:t>
            </a:r>
          </a:p>
        </c:rich>
      </c:tx>
      <c:layout>
        <c:manualLayout>
          <c:xMode val="edge"/>
          <c:yMode val="edge"/>
          <c:x val="0.67016325500965068"/>
          <c:y val="3.38586350726876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326613300871324"/>
          <c:y val="3.5914780587553714E-2"/>
          <c:w val="0.68629522687532274"/>
          <c:h val="0.75671309790756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Sheet1!$C$39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Sheet1!$D$38:$F$38</c:f>
              <c:strCache>
                <c:ptCount val="3"/>
                <c:pt idx="0">
                  <c:v>Households with migrants or remittances</c:v>
                </c:pt>
                <c:pt idx="1">
                  <c:v>Share of income from remittances</c:v>
                </c:pt>
                <c:pt idx="2">
                  <c:v>Share of income from remittances in the lowest income quartile</c:v>
                </c:pt>
              </c:strCache>
            </c:strRef>
          </c:cat>
          <c:val>
            <c:numRef>
              <c:f>Sheet1!$D$39:$F$39</c:f>
              <c:numCache>
                <c:formatCode>General</c:formatCode>
                <c:ptCount val="3"/>
                <c:pt idx="0">
                  <c:v>42</c:v>
                </c:pt>
                <c:pt idx="1">
                  <c:v>27.5</c:v>
                </c:pt>
                <c:pt idx="2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81-4F28-8C93-FCCC612BDAA4}"/>
            </c:ext>
          </c:extLst>
        </c:ser>
        <c:ser>
          <c:idx val="2"/>
          <c:order val="2"/>
          <c:tx>
            <c:strRef>
              <c:f>Sheet1!$C$41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rgbClr val="FF66CC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Sheet1!$D$38:$F$38</c:f>
              <c:strCache>
                <c:ptCount val="3"/>
                <c:pt idx="0">
                  <c:v>Households with migrants or remittances</c:v>
                </c:pt>
                <c:pt idx="1">
                  <c:v>Share of income from remittances</c:v>
                </c:pt>
                <c:pt idx="2">
                  <c:v>Share of income from remittances in the lowest income quartile</c:v>
                </c:pt>
              </c:strCache>
            </c:strRef>
          </c:cat>
          <c:val>
            <c:numRef>
              <c:f>Sheet1!$D$41:$F$41</c:f>
              <c:numCache>
                <c:formatCode>General</c:formatCode>
                <c:ptCount val="3"/>
                <c:pt idx="0">
                  <c:v>29</c:v>
                </c:pt>
                <c:pt idx="1">
                  <c:v>27</c:v>
                </c:pt>
                <c:pt idx="2">
                  <c:v>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81-4F28-8C93-FCCC612BD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7"/>
        <c:overlap val="-100"/>
        <c:axId val="1621118431"/>
        <c:axId val="1621119263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Sheet1!$C$40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Sheet1!$D$38:$F$38</c:f>
              <c:strCache>
                <c:ptCount val="3"/>
                <c:pt idx="0">
                  <c:v>Households with migrants or remittances</c:v>
                </c:pt>
                <c:pt idx="1">
                  <c:v>Share of income from remittances</c:v>
                </c:pt>
                <c:pt idx="2">
                  <c:v>Share of income from remittances in the lowest income quartile</c:v>
                </c:pt>
              </c:strCache>
            </c:strRef>
          </c:cat>
          <c:val>
            <c:numRef>
              <c:f>Sheet1!$D$40:$F$40</c:f>
              <c:numCache>
                <c:formatCode>General</c:formatCode>
                <c:ptCount val="3"/>
                <c:pt idx="0">
                  <c:v>54</c:v>
                </c:pt>
                <c:pt idx="1">
                  <c:v>28.5</c:v>
                </c:pt>
                <c:pt idx="2">
                  <c:v>29.9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81-4F28-8C93-FCCC612BD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2"/>
        <c:overlap val="100"/>
        <c:axId val="1568145136"/>
        <c:axId val="1568144720"/>
      </c:barChart>
      <c:catAx>
        <c:axId val="16211184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119263"/>
        <c:crosses val="autoZero"/>
        <c:auto val="1"/>
        <c:lblAlgn val="ctr"/>
        <c:lblOffset val="100"/>
        <c:noMultiLvlLbl val="0"/>
      </c:catAx>
      <c:valAx>
        <c:axId val="1621119263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dirty="0">
                    <a:solidFill>
                      <a:schemeClr val="tx1"/>
                    </a:solidFill>
                  </a:rPr>
                  <a:t>% households with migrants/remittances</a:t>
                </a:r>
              </a:p>
            </c:rich>
          </c:tx>
          <c:layout>
            <c:manualLayout>
              <c:xMode val="edge"/>
              <c:yMode val="edge"/>
              <c:x val="5.6288154087106634E-2"/>
              <c:y val="8.741688176555133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118431"/>
        <c:crosses val="autoZero"/>
        <c:crossBetween val="between"/>
      </c:valAx>
      <c:valAx>
        <c:axId val="1568144720"/>
        <c:scaling>
          <c:orientation val="minMax"/>
          <c:max val="6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dirty="0">
                    <a:solidFill>
                      <a:schemeClr val="tx1"/>
                    </a:solidFill>
                  </a:rPr>
                  <a:t>Remittances as a % of income</a:t>
                </a:r>
              </a:p>
            </c:rich>
          </c:tx>
          <c:layout>
            <c:manualLayout>
              <c:xMode val="edge"/>
              <c:yMode val="edge"/>
              <c:x val="0.92552788767521588"/>
              <c:y val="0.189193188771823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8145136"/>
        <c:crosses val="max"/>
        <c:crossBetween val="between"/>
        <c:majorUnit val="10"/>
      </c:valAx>
      <c:catAx>
        <c:axId val="1568145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8144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663812455529965"/>
          <c:y val="0.12012349615399427"/>
          <c:w val="0.25085833109768191"/>
          <c:h val="0.23212521752426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>
                <a:solidFill>
                  <a:schemeClr val="tx1"/>
                </a:solidFill>
              </a:rPr>
              <a:t>2018</a:t>
            </a:r>
          </a:p>
        </c:rich>
      </c:tx>
      <c:layout>
        <c:manualLayout>
          <c:xMode val="edge"/>
          <c:yMode val="edge"/>
          <c:x val="0.67016325500965068"/>
          <c:y val="3.38586350726876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326613300871324"/>
          <c:y val="3.5914780587553714E-2"/>
          <c:w val="0.68629522687532274"/>
          <c:h val="0.75671309790756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Sheet1!$C$39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Sheet1!$D$38:$F$38</c:f>
              <c:strCache>
                <c:ptCount val="3"/>
                <c:pt idx="0">
                  <c:v>Households with migrants or remittances</c:v>
                </c:pt>
                <c:pt idx="1">
                  <c:v>Share of income from remittances</c:v>
                </c:pt>
                <c:pt idx="2">
                  <c:v>Share of income from remittances in the lowest income quartile</c:v>
                </c:pt>
              </c:strCache>
            </c:strRef>
          </c:cat>
          <c:val>
            <c:numRef>
              <c:f>Sheet1!$D$39:$F$39</c:f>
              <c:numCache>
                <c:formatCode>General</c:formatCode>
                <c:ptCount val="3"/>
                <c:pt idx="0">
                  <c:v>42</c:v>
                </c:pt>
                <c:pt idx="1">
                  <c:v>27.5</c:v>
                </c:pt>
                <c:pt idx="2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81-4F28-8C93-FCCC612BDAA4}"/>
            </c:ext>
          </c:extLst>
        </c:ser>
        <c:ser>
          <c:idx val="2"/>
          <c:order val="2"/>
          <c:tx>
            <c:strRef>
              <c:f>Sheet1!$C$41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rgbClr val="FF66CC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Sheet1!$D$38:$F$38</c:f>
              <c:strCache>
                <c:ptCount val="3"/>
                <c:pt idx="0">
                  <c:v>Households with migrants or remittances</c:v>
                </c:pt>
                <c:pt idx="1">
                  <c:v>Share of income from remittances</c:v>
                </c:pt>
                <c:pt idx="2">
                  <c:v>Share of income from remittances in the lowest income quartile</c:v>
                </c:pt>
              </c:strCache>
            </c:strRef>
          </c:cat>
          <c:val>
            <c:numRef>
              <c:f>Sheet1!$D$41:$F$41</c:f>
              <c:numCache>
                <c:formatCode>General</c:formatCode>
                <c:ptCount val="3"/>
                <c:pt idx="0">
                  <c:v>29</c:v>
                </c:pt>
                <c:pt idx="1">
                  <c:v>27</c:v>
                </c:pt>
                <c:pt idx="2">
                  <c:v>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81-4F28-8C93-FCCC612BD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7"/>
        <c:overlap val="-100"/>
        <c:axId val="1621118431"/>
        <c:axId val="1621119263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Sheet1!$C$40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Sheet1!$D$38:$F$38</c:f>
              <c:strCache>
                <c:ptCount val="3"/>
                <c:pt idx="0">
                  <c:v>Households with migrants or remittances</c:v>
                </c:pt>
                <c:pt idx="1">
                  <c:v>Share of income from remittances</c:v>
                </c:pt>
                <c:pt idx="2">
                  <c:v>Share of income from remittances in the lowest income quartile</c:v>
                </c:pt>
              </c:strCache>
            </c:strRef>
          </c:cat>
          <c:val>
            <c:numRef>
              <c:f>Sheet1!$D$40:$F$40</c:f>
              <c:numCache>
                <c:formatCode>General</c:formatCode>
                <c:ptCount val="3"/>
                <c:pt idx="0">
                  <c:v>54</c:v>
                </c:pt>
                <c:pt idx="1">
                  <c:v>28.5</c:v>
                </c:pt>
                <c:pt idx="2">
                  <c:v>29.9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81-4F28-8C93-FCCC612BD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2"/>
        <c:overlap val="100"/>
        <c:axId val="1568145136"/>
        <c:axId val="1568144720"/>
      </c:barChart>
      <c:catAx>
        <c:axId val="16211184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119263"/>
        <c:crosses val="autoZero"/>
        <c:auto val="1"/>
        <c:lblAlgn val="ctr"/>
        <c:lblOffset val="100"/>
        <c:noMultiLvlLbl val="0"/>
      </c:catAx>
      <c:valAx>
        <c:axId val="1621119263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dirty="0">
                    <a:solidFill>
                      <a:schemeClr val="tx1"/>
                    </a:solidFill>
                  </a:rPr>
                  <a:t>% households with migrants/remittances</a:t>
                </a:r>
              </a:p>
            </c:rich>
          </c:tx>
          <c:layout>
            <c:manualLayout>
              <c:xMode val="edge"/>
              <c:yMode val="edge"/>
              <c:x val="5.6288154087106634E-2"/>
              <c:y val="8.741688176555133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118431"/>
        <c:crosses val="autoZero"/>
        <c:crossBetween val="between"/>
      </c:valAx>
      <c:valAx>
        <c:axId val="1568144720"/>
        <c:scaling>
          <c:orientation val="minMax"/>
          <c:max val="6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dirty="0">
                    <a:solidFill>
                      <a:schemeClr val="tx1"/>
                    </a:solidFill>
                  </a:rPr>
                  <a:t>Remittances as a % of income</a:t>
                </a:r>
              </a:p>
            </c:rich>
          </c:tx>
          <c:layout>
            <c:manualLayout>
              <c:xMode val="edge"/>
              <c:yMode val="edge"/>
              <c:x val="0.92552788767521588"/>
              <c:y val="0.189193188771823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8145136"/>
        <c:crosses val="max"/>
        <c:crossBetween val="between"/>
        <c:majorUnit val="10"/>
      </c:valAx>
      <c:catAx>
        <c:axId val="1568145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8144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663812455529965"/>
          <c:y val="0.12012349615399427"/>
          <c:w val="0.25085833109768191"/>
          <c:h val="0.23212521752426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Sheet1!$B$16:$B$22</cx:f>
        <cx:lvl ptCount="7">
          <cx:pt idx="0">20000+</cx:pt>
          <cx:pt idx="1">10000-20000</cx:pt>
          <cx:pt idx="2">5000-10000</cx:pt>
          <cx:pt idx="3">3000-5000</cx:pt>
          <cx:pt idx="4">2000-3000</cx:pt>
          <cx:pt idx="5">1090-2000</cx:pt>
          <cx:pt idx="6">&lt;0-1090</cx:pt>
        </cx:lvl>
      </cx:strDim>
      <cx:numDim type="val">
        <cx:f>Sheet1!$C$16:$C$22</cx:f>
        <cx:lvl ptCount="7" formatCode="General">
          <cx:pt idx="0">0.69999999999999996</cx:pt>
          <cx:pt idx="1">7.8399999999999999</cx:pt>
          <cx:pt idx="2">63.280000000000001</cx:pt>
          <cx:pt idx="3">156.94999999999999</cx:pt>
          <cx:pt idx="4">207.34999999999999</cx:pt>
          <cx:pt idx="5">364.01999999999998</cx:pt>
          <cx:pt idx="6">599.91999999999996</cx:pt>
        </cx:lvl>
      </cx:numDim>
    </cx:data>
  </cx:chartData>
  <cx:chart>
    <cx:title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solidFill>
                <a:schemeClr val="tx1"/>
              </a:solidFill>
            </a:defRPr>
          </a:pPr>
          <a:endParaRPr lang="en-US" sz="1400" b="0" i="0" u="none" strike="noStrike" baseline="0" dirty="0">
            <a:solidFill>
              <a:schemeClr val="tx1"/>
            </a:solidFill>
            <a:latin typeface="Calibri" panose="020F0502020204030204"/>
          </a:endParaRPr>
        </a:p>
      </cx:txPr>
    </cx:title>
    <cx:plotArea>
      <cx:plotAreaRegion>
        <cx:series layoutId="funnel" uniqueId="{E46F56B0-0C6A-449E-B8C7-93B6ED2157A5}">
          <cx:spPr>
            <a:solidFill>
              <a:srgbClr val="00B0F0"/>
            </a:solidFill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800">
                    <a:solidFill>
                      <a:schemeClr val="tx1"/>
                    </a:solidFill>
                  </a:defRPr>
                </a:pPr>
                <a:endParaRPr lang="en-US" sz="1800" b="0" i="0" u="none" strike="noStrike" baseline="0">
                  <a:solidFill>
                    <a:schemeClr val="tx1"/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majorTickMarks type="out"/>
        <cx:tickLabels/>
        <cx:spPr>
          <a:ln>
            <a:solidFill>
              <a:schemeClr val="tx1"/>
            </a:solidFill>
          </a:ln>
        </cx:spPr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600">
                <a:solidFill>
                  <a:schemeClr val="tx1"/>
                </a:solidFill>
              </a:defRPr>
            </a:pPr>
            <a:endParaRPr lang="en-US" sz="1600" b="0" i="0" u="none" strike="noStrike" baseline="0">
              <a:solidFill>
                <a:schemeClr val="tx1"/>
              </a:solidFill>
              <a:latin typeface="Calibri" panose="020F0502020204030204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1588F-E6F0-4EF1-917D-89273FD1CF1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E5DD2-FF41-4D0C-B327-B3A8CAC90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732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CD3DF-38E1-414E-9C1C-7A41531F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A705-C375-4A70-984C-FA2330F9F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1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CFCB-7D87-4E2A-A6C2-FD4FAEE08D2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7F-EDDF-444D-8F2E-ED1E246D4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00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CFCB-7D87-4E2A-A6C2-FD4FAEE08D2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7F-EDDF-444D-8F2E-ED1E246D4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197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CFCB-7D87-4E2A-A6C2-FD4FAEE08D2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7F-EDDF-444D-8F2E-ED1E246D4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618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CFCB-7D87-4E2A-A6C2-FD4FAEE08D2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7F-EDDF-444D-8F2E-ED1E246D4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529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830EA-2801-43FD-A37D-3E544302F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84E3D6-75C1-4A7B-B145-E9078458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906AF-B271-46C8-9AC2-05106B7C2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2215-306C-458A-AB32-C997A18806C6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529BC-34FA-4177-BA64-3B688609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69F9F-E6AB-4920-A289-81DB5CCAF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A705-C375-4A70-984C-FA2330F9F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782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0024-863D-4AD8-AE0C-49A0CBC73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E470-E480-49B6-8C3C-516DF6913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BE151-D3DE-4EE5-BD0F-557309498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2215-306C-458A-AB32-C997A18806C6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F8AFA-A0C8-4E83-96E5-840E85C4F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8C020-AC34-4ADD-BD76-977317FF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A705-C375-4A70-984C-FA2330F9F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367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A109F-F2D3-4632-90F1-C21C6247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635E2-5B1C-4521-83AC-E6FE664C2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475BC-A4E2-45A3-8769-F98E8B9C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2215-306C-458A-AB32-C997A18806C6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C5EEC-259E-4929-B5CF-FE5C949A3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53E63-E751-46AB-9718-CD6805BB0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A705-C375-4A70-984C-FA2330F9F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C87C9-D180-4BC4-AA3E-D177002F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16BB-0E08-4CB0-81E3-71743EDA3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AFF68-A785-4A3E-9B7D-15AE9A4B3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11A5B-237A-450A-B85A-20E0CC536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2215-306C-458A-AB32-C997A18806C6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3DB2E-FD88-4F5C-82CF-8FC375D4B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99CEE-1354-47E5-A7B9-2F31504A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A705-C375-4A70-984C-FA2330F9F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395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AE267-D1B4-4F0A-A7D9-816879CF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46FB5-F6A0-4415-940D-B6FBAD4B3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38C41-C8D6-41B8-8177-9E4E21C67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3BD7DF-E1B3-45AD-9FDD-3F23F88EF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2ADCF1-FA6B-480C-B183-467E0081D3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63465E-F2E9-41E3-A6B5-9FDED6CD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2215-306C-458A-AB32-C997A18806C6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D3DA95-2DE6-4A09-A8C5-D316C7C3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F24FB8-02E9-467F-8B3E-5E8C9C10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A705-C375-4A70-984C-FA2330F9F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92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4DAD6-E5D5-4EA0-AFEB-4D1181C06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80871D-77D7-454D-AFB1-7005B80E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2215-306C-458A-AB32-C997A18806C6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E21B8-9FF2-448F-BC7F-4D9BC608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AD5FD-65FB-4EDD-B78A-E007C442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A705-C375-4A70-984C-FA2330F9F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3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CFCB-7D87-4E2A-A6C2-FD4FAEE08D2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7F-EDDF-444D-8F2E-ED1E246D4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918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DC39B-1E90-4068-AA06-8E5B6A10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061FA-3B50-44E6-B529-9F2E36074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A04B8-8E86-4A5E-A3AB-41CC86BCE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9900F-A816-4A11-B2D6-749BBC335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2215-306C-458A-AB32-C997A18806C6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35D6A-0830-40F3-BD37-B5B336F9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5E1D8-7E45-4955-A7B3-234C9A0A4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A705-C375-4A70-984C-FA2330F9F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68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6835F-590E-4DFA-B620-5A8818C1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4B1EF0-ABAE-486E-BC2C-DA82DC8631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40253-24E2-4165-90C6-FEE964749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D1F2A-EFA4-480A-8BFE-3F107482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2215-306C-458A-AB32-C997A18806C6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968C3-FEE0-4045-A59F-EAE85E90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4BF17-ED97-4380-93AC-772260A1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A705-C375-4A70-984C-FA2330F9F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309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E2D2-65D6-4FEB-9C37-F5AFF519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1496D-4544-4D5B-8790-4658641A2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B605C-0229-457A-A705-FA0CF0FAF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2215-306C-458A-AB32-C997A18806C6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E794C-B0D9-4374-B153-8D555D8F1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3A4EC-F2FF-4FA8-9626-69B6C7894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A705-C375-4A70-984C-FA2330F9F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029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C49121-8291-4706-A41C-679330B7C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7364A-20B5-44DA-BFDF-021E65A68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A18DE-2603-426C-AC0E-8F8A0665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2215-306C-458A-AB32-C997A18806C6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48811-EFBF-4B55-A009-4E53C8DF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BE309-FDCA-4852-B16B-6B23542D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A705-C375-4A70-984C-FA2330F9F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390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CD3DF-38E1-414E-9C1C-7A41531F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A705-C375-4A70-984C-FA2330F9F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530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CFCB-7D87-4E2A-A6C2-FD4FAEE08D2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7F-EDDF-444D-8F2E-ED1E246D4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375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56336"/>
            <a:ext cx="7886700" cy="4264773"/>
          </a:xfrm>
        </p:spPr>
        <p:txBody>
          <a:bodyPr/>
          <a:lstStyle>
            <a:lvl1pPr>
              <a:buClr>
                <a:srgbClr val="FF66CC"/>
              </a:buClr>
              <a:defRPr/>
            </a:lvl1pPr>
            <a:lvl2pPr>
              <a:buClr>
                <a:srgbClr val="FF66CC"/>
              </a:buClr>
              <a:defRPr/>
            </a:lvl2pPr>
            <a:lvl3pPr>
              <a:buClr>
                <a:srgbClr val="FF66CC"/>
              </a:buClr>
              <a:defRPr/>
            </a:lvl3pPr>
            <a:lvl4pPr>
              <a:buClr>
                <a:srgbClr val="FF66CC"/>
              </a:buClr>
              <a:defRPr/>
            </a:lvl4pPr>
            <a:lvl5pPr>
              <a:buClr>
                <a:srgbClr val="FF66C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3E91F39-0FCB-46A3-B3A7-6B18F8AF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707"/>
            <a:ext cx="7886700" cy="465745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9B7F06B-20C2-4B2B-8663-38E7BAB0C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CFCB-7D87-4E2A-A6C2-FD4FAEE08D2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43A8336-5141-42CC-87BB-5F35ABCF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15813CE-1515-4C7A-899C-6381A9ED1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7F-EDDF-444D-8F2E-ED1E246D44C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39D76-3DB3-471F-978D-47DF46B12F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2" y="739703"/>
            <a:ext cx="8520113" cy="561975"/>
          </a:xfrm>
        </p:spPr>
        <p:txBody>
          <a:bodyPr/>
          <a:lstStyle>
            <a:lvl1pPr marL="0" indent="0">
              <a:buNone/>
              <a:defRPr>
                <a:solidFill>
                  <a:srgbClr val="FF66C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9651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CFCB-7D87-4E2A-A6C2-FD4FAEE08D2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7F-EDDF-444D-8F2E-ED1E246D44C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DFB4BEAC-DB79-48CF-9E8D-F5409005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707"/>
            <a:ext cx="7886700" cy="465745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2443782-20F6-4168-86C5-2CB44F6ED2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2" y="739703"/>
            <a:ext cx="8520113" cy="561975"/>
          </a:xfrm>
        </p:spPr>
        <p:txBody>
          <a:bodyPr/>
          <a:lstStyle>
            <a:lvl1pPr marL="0" indent="0">
              <a:buNone/>
              <a:defRPr>
                <a:solidFill>
                  <a:srgbClr val="FF66C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BC7BF7-42DD-4AE1-A9A1-E34F0CFE9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56336"/>
            <a:ext cx="7886700" cy="4264773"/>
          </a:xfrm>
        </p:spPr>
        <p:txBody>
          <a:bodyPr/>
          <a:lstStyle>
            <a:lvl1pPr>
              <a:buClr>
                <a:srgbClr val="FF66CC"/>
              </a:buClr>
              <a:defRPr/>
            </a:lvl1pPr>
            <a:lvl2pPr>
              <a:buClr>
                <a:srgbClr val="FF66CC"/>
              </a:buClr>
              <a:defRPr/>
            </a:lvl2pPr>
            <a:lvl3pPr>
              <a:buClr>
                <a:srgbClr val="FF66CC"/>
              </a:buClr>
              <a:defRPr/>
            </a:lvl3pPr>
            <a:lvl4pPr>
              <a:buClr>
                <a:srgbClr val="FF66CC"/>
              </a:buClr>
              <a:defRPr/>
            </a:lvl4pPr>
            <a:lvl5pPr>
              <a:buClr>
                <a:srgbClr val="FF66C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1333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631" y="2459744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CFCB-7D87-4E2A-A6C2-FD4FAEE08D2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7F-EDDF-444D-8F2E-ED1E246D4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958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CFCB-7D87-4E2A-A6C2-FD4FAEE08D2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7F-EDDF-444D-8F2E-ED1E246D4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2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56336"/>
            <a:ext cx="7886700" cy="4264773"/>
          </a:xfrm>
        </p:spPr>
        <p:txBody>
          <a:bodyPr/>
          <a:lstStyle>
            <a:lvl1pPr>
              <a:buClr>
                <a:srgbClr val="FF66CC"/>
              </a:buClr>
              <a:defRPr/>
            </a:lvl1pPr>
            <a:lvl2pPr>
              <a:buClr>
                <a:srgbClr val="FF66CC"/>
              </a:buClr>
              <a:defRPr/>
            </a:lvl2pPr>
            <a:lvl3pPr>
              <a:buClr>
                <a:srgbClr val="FF66CC"/>
              </a:buClr>
              <a:defRPr/>
            </a:lvl3pPr>
            <a:lvl4pPr>
              <a:buClr>
                <a:srgbClr val="FF66CC"/>
              </a:buClr>
              <a:defRPr/>
            </a:lvl4pPr>
            <a:lvl5pPr>
              <a:buClr>
                <a:srgbClr val="FF66C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3E91F39-0FCB-46A3-B3A7-6B18F8AF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707"/>
            <a:ext cx="7886700" cy="465745"/>
          </a:xfrm>
        </p:spPr>
        <p:txBody>
          <a:bodyPr>
            <a:noAutofit/>
          </a:bodyPr>
          <a:lstStyle>
            <a:lvl1pPr>
              <a:defRPr sz="32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9B7F06B-20C2-4B2B-8663-38E7BAB0C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CFCB-7D87-4E2A-A6C2-FD4FAEE08D2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43A8336-5141-42CC-87BB-5F35ABCF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15813CE-1515-4C7A-899C-6381A9ED1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7F-EDDF-444D-8F2E-ED1E246D44C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39D76-3DB3-471F-978D-47DF46B12F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2" y="739703"/>
            <a:ext cx="8520113" cy="561975"/>
          </a:xfrm>
        </p:spPr>
        <p:txBody>
          <a:bodyPr/>
          <a:lstStyle>
            <a:lvl1pPr marL="0" indent="0">
              <a:buNone/>
              <a:defRPr>
                <a:solidFill>
                  <a:srgbClr val="FF66C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3464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buClr>
                <a:srgbClr val="FF66FF"/>
              </a:buClr>
              <a:defRPr/>
            </a:lvl1pPr>
            <a:lvl2pPr>
              <a:buClr>
                <a:srgbClr val="FF66FF"/>
              </a:buClr>
              <a:defRPr/>
            </a:lvl2pPr>
            <a:lvl3pPr>
              <a:buClr>
                <a:srgbClr val="FF66FF"/>
              </a:buClr>
              <a:defRPr/>
            </a:lvl3pPr>
            <a:lvl4pPr>
              <a:buClr>
                <a:srgbClr val="FF66FF"/>
              </a:buClr>
              <a:defRPr/>
            </a:lvl4pPr>
            <a:lvl5pPr>
              <a:buClr>
                <a:srgbClr val="FF66F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buClr>
                <a:srgbClr val="FF66FF"/>
              </a:buClr>
              <a:defRPr/>
            </a:lvl1pPr>
            <a:lvl2pPr>
              <a:buClr>
                <a:srgbClr val="FF66FF"/>
              </a:buClr>
              <a:defRPr/>
            </a:lvl2pPr>
            <a:lvl3pPr>
              <a:buClr>
                <a:srgbClr val="FF66FF"/>
              </a:buClr>
              <a:defRPr/>
            </a:lvl3pPr>
            <a:lvl4pPr>
              <a:buClr>
                <a:srgbClr val="FF66FF"/>
              </a:buClr>
              <a:defRPr/>
            </a:lvl4pPr>
            <a:lvl5pPr>
              <a:buClr>
                <a:srgbClr val="FF66F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CFCB-7D87-4E2A-A6C2-FD4FAEE08D2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7F-EDDF-444D-8F2E-ED1E246D44C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91AE7A0-FBBD-4FE9-99CF-BFCCE7C4F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707"/>
            <a:ext cx="7886700" cy="465745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AA99883-E374-43A1-A1F7-D4B7A72A7F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2" y="739703"/>
            <a:ext cx="8520113" cy="561975"/>
          </a:xfrm>
        </p:spPr>
        <p:txBody>
          <a:bodyPr/>
          <a:lstStyle>
            <a:lvl1pPr marL="0" indent="0">
              <a:buNone/>
              <a:defRPr>
                <a:solidFill>
                  <a:srgbClr val="FF66C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155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CFCB-7D87-4E2A-A6C2-FD4FAEE08D2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7F-EDDF-444D-8F2E-ED1E246D44C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8EE5EDF8-244D-4986-955C-1E21B96A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707"/>
            <a:ext cx="7886700" cy="465745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E7AF498-F4DB-4318-8DAC-1380344428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2" y="739703"/>
            <a:ext cx="8520113" cy="561975"/>
          </a:xfrm>
        </p:spPr>
        <p:txBody>
          <a:bodyPr/>
          <a:lstStyle>
            <a:lvl1pPr marL="0" indent="0">
              <a:buNone/>
              <a:defRPr>
                <a:solidFill>
                  <a:srgbClr val="FF66C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8234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CFCB-7D87-4E2A-A6C2-FD4FAEE08D2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7F-EDDF-444D-8F2E-ED1E246D4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580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CFCB-7D87-4E2A-A6C2-FD4FAEE08D2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7F-EDDF-444D-8F2E-ED1E246D4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98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CFCB-7D87-4E2A-A6C2-FD4FAEE08D2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7F-EDDF-444D-8F2E-ED1E246D4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118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CFCB-7D87-4E2A-A6C2-FD4FAEE08D2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7F-EDDF-444D-8F2E-ED1E246D4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688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CFCB-7D87-4E2A-A6C2-FD4FAEE08D2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7F-EDDF-444D-8F2E-ED1E246D4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211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endParaRPr lang="zh-CN" altLang="en-US" dirty="0"/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F44E4-1450-4A5C-B3CB-BA4F32D8BDA2}" type="datetimeFigureOut">
              <a:rPr lang="zh-CN" altLang="en-US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B132D-C33E-40C2-9F01-013C5DCF9D0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68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CFCB-7D87-4E2A-A6C2-FD4FAEE08D2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7F-EDDF-444D-8F2E-ED1E246D44C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DFB4BEAC-DB79-48CF-9E8D-F5409005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707"/>
            <a:ext cx="7886700" cy="465745"/>
          </a:xfrm>
        </p:spPr>
        <p:txBody>
          <a:bodyPr>
            <a:noAutofit/>
          </a:bodyPr>
          <a:lstStyle>
            <a:lvl1pPr>
              <a:defRPr sz="32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2443782-20F6-4168-86C5-2CB44F6ED2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2" y="739703"/>
            <a:ext cx="8520113" cy="561975"/>
          </a:xfrm>
        </p:spPr>
        <p:txBody>
          <a:bodyPr/>
          <a:lstStyle>
            <a:lvl1pPr marL="0" indent="0">
              <a:buNone/>
              <a:defRPr>
                <a:solidFill>
                  <a:srgbClr val="FF66C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BC7BF7-42DD-4AE1-A9A1-E34F0CFE9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56336"/>
            <a:ext cx="7886700" cy="4264773"/>
          </a:xfrm>
        </p:spPr>
        <p:txBody>
          <a:bodyPr/>
          <a:lstStyle>
            <a:lvl1pPr>
              <a:buClr>
                <a:srgbClr val="FF66CC"/>
              </a:buClr>
              <a:defRPr/>
            </a:lvl1pPr>
            <a:lvl2pPr>
              <a:buClr>
                <a:srgbClr val="FF66CC"/>
              </a:buClr>
              <a:defRPr/>
            </a:lvl2pPr>
            <a:lvl3pPr>
              <a:buClr>
                <a:srgbClr val="FF66CC"/>
              </a:buClr>
              <a:defRPr/>
            </a:lvl3pPr>
            <a:lvl4pPr>
              <a:buClr>
                <a:srgbClr val="FF66CC"/>
              </a:buClr>
              <a:defRPr/>
            </a:lvl4pPr>
            <a:lvl5pPr>
              <a:buClr>
                <a:srgbClr val="FF66C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28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631" y="2459744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CFCB-7D87-4E2A-A6C2-FD4FAEE08D2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7F-EDDF-444D-8F2E-ED1E246D4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61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CFCB-7D87-4E2A-A6C2-FD4FAEE08D2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7F-EDDF-444D-8F2E-ED1E246D4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3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buClr>
                <a:srgbClr val="FF66FF"/>
              </a:buClr>
              <a:defRPr/>
            </a:lvl1pPr>
            <a:lvl2pPr>
              <a:buClr>
                <a:srgbClr val="FF66FF"/>
              </a:buClr>
              <a:defRPr/>
            </a:lvl2pPr>
            <a:lvl3pPr>
              <a:buClr>
                <a:srgbClr val="FF66FF"/>
              </a:buClr>
              <a:defRPr/>
            </a:lvl3pPr>
            <a:lvl4pPr>
              <a:buClr>
                <a:srgbClr val="FF66FF"/>
              </a:buClr>
              <a:defRPr/>
            </a:lvl4pPr>
            <a:lvl5pPr>
              <a:buClr>
                <a:srgbClr val="FF66F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buClr>
                <a:srgbClr val="FF66FF"/>
              </a:buClr>
              <a:defRPr/>
            </a:lvl1pPr>
            <a:lvl2pPr>
              <a:buClr>
                <a:srgbClr val="FF66FF"/>
              </a:buClr>
              <a:defRPr/>
            </a:lvl2pPr>
            <a:lvl3pPr>
              <a:buClr>
                <a:srgbClr val="FF66FF"/>
              </a:buClr>
              <a:defRPr/>
            </a:lvl3pPr>
            <a:lvl4pPr>
              <a:buClr>
                <a:srgbClr val="FF66FF"/>
              </a:buClr>
              <a:defRPr/>
            </a:lvl4pPr>
            <a:lvl5pPr>
              <a:buClr>
                <a:srgbClr val="FF66F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CFCB-7D87-4E2A-A6C2-FD4FAEE08D2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7F-EDDF-444D-8F2E-ED1E246D44C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91AE7A0-FBBD-4FE9-99CF-BFCCE7C4F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707"/>
            <a:ext cx="7886700" cy="465745"/>
          </a:xfrm>
        </p:spPr>
        <p:txBody>
          <a:bodyPr>
            <a:noAutofit/>
          </a:bodyPr>
          <a:lstStyle>
            <a:lvl1pPr>
              <a:defRPr sz="32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AA99883-E374-43A1-A1F7-D4B7A72A7F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2" y="739703"/>
            <a:ext cx="8520113" cy="561975"/>
          </a:xfrm>
        </p:spPr>
        <p:txBody>
          <a:bodyPr/>
          <a:lstStyle>
            <a:lvl1pPr marL="0" indent="0">
              <a:buNone/>
              <a:defRPr>
                <a:solidFill>
                  <a:srgbClr val="FF66C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0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CFCB-7D87-4E2A-A6C2-FD4FAEE08D2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7F-EDDF-444D-8F2E-ED1E246D44C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8EE5EDF8-244D-4986-955C-1E21B96A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707"/>
            <a:ext cx="7886700" cy="465745"/>
          </a:xfrm>
        </p:spPr>
        <p:txBody>
          <a:bodyPr>
            <a:noAutofit/>
          </a:bodyPr>
          <a:lstStyle>
            <a:lvl1pPr>
              <a:defRPr sz="32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E7AF498-F4DB-4318-8DAC-1380344428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2" y="739703"/>
            <a:ext cx="8520113" cy="561975"/>
          </a:xfrm>
        </p:spPr>
        <p:txBody>
          <a:bodyPr/>
          <a:lstStyle>
            <a:lvl1pPr marL="0" indent="0">
              <a:buNone/>
              <a:defRPr>
                <a:solidFill>
                  <a:srgbClr val="FF66C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69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CFCB-7D87-4E2A-A6C2-FD4FAEE08D2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7F-EDDF-444D-8F2E-ED1E246D4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50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CFCB-7D87-4E2A-A6C2-FD4FAEE08D2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EC87F-EDDF-444D-8F2E-ED1E246D4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0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61" r:id="rId2"/>
    <p:sldLayoutId id="2147483686" r:id="rId3"/>
    <p:sldLayoutId id="2147483662" r:id="rId4"/>
    <p:sldLayoutId id="2147483684" r:id="rId5"/>
    <p:sldLayoutId id="2147483663" r:id="rId6"/>
    <p:sldLayoutId id="2147483664" r:id="rId7"/>
    <p:sldLayoutId id="2147483665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07591-99F7-4CDA-B2A4-A4D09C0E0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344C4-4DA5-4235-A772-2BC5B8C67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19576-75F8-49B2-B320-BEE5E1512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82215-306C-458A-AB32-C997A18806C6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311A7-979C-49B2-A964-77F412CB2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73F5C-07E8-4694-A3D6-E3B55E804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8A705-C375-4A70-984C-FA2330F9F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05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CFCB-7D87-4E2A-A6C2-FD4FAEE08D2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EC87F-EDDF-444D-8F2E-ED1E246D4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6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标题 1"/>
          <p:cNvSpPr txBox="1">
            <a:spLocks/>
          </p:cNvSpPr>
          <p:nvPr/>
        </p:nvSpPr>
        <p:spPr bwMode="auto">
          <a:xfrm>
            <a:off x="1581172" y="2336036"/>
            <a:ext cx="77724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ea typeface="黑体" pitchFamily="2" charset="-122"/>
                <a:cs typeface="Arial" charset="0"/>
              </a:rPr>
              <a:t>2022 International Forum on Technology Empowering Rural Development</a:t>
            </a:r>
            <a:r>
              <a:rPr lang="en-GB" altLang="zh-CN" sz="1600" b="1" dirty="0">
                <a:ea typeface="黑体" pitchFamily="2" charset="-122"/>
                <a:cs typeface="Arial" charset="0"/>
              </a:rPr>
              <a:t>	</a:t>
            </a:r>
          </a:p>
        </p:txBody>
      </p:sp>
      <p:sp>
        <p:nvSpPr>
          <p:cNvPr id="13319" name="标题 1"/>
          <p:cNvSpPr txBox="1">
            <a:spLocks/>
          </p:cNvSpPr>
          <p:nvPr/>
        </p:nvSpPr>
        <p:spPr bwMode="auto">
          <a:xfrm>
            <a:off x="1551569" y="5255978"/>
            <a:ext cx="7772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altLang="zh-CN" sz="1400" b="1" dirty="0">
                <a:ea typeface="黑体" pitchFamily="2" charset="-122"/>
                <a:cs typeface="Arial" charset="0"/>
              </a:rPr>
              <a:t>Robert Walker</a:t>
            </a:r>
          </a:p>
          <a:p>
            <a:r>
              <a:rPr lang="en-GB" altLang="zh-CN" sz="1400" b="1" dirty="0">
                <a:ea typeface="黑体" pitchFamily="2" charset="-122"/>
                <a:cs typeface="Arial" charset="0"/>
              </a:rPr>
              <a:t>2022/11/25</a:t>
            </a:r>
            <a:endParaRPr lang="zh-CN" altLang="en-US" sz="1400" b="1" dirty="0">
              <a:ea typeface="黑体" pitchFamily="2" charset="-122"/>
              <a:cs typeface="Arial" charset="0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AD2108E6-E09D-4AD0-A661-C709BB5995CA}"/>
              </a:ext>
            </a:extLst>
          </p:cNvPr>
          <p:cNvSpPr>
            <a:spLocks/>
          </p:cNvSpPr>
          <p:nvPr/>
        </p:nvSpPr>
        <p:spPr bwMode="auto">
          <a:xfrm>
            <a:off x="1581171" y="2795673"/>
            <a:ext cx="7144020" cy="163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从乡村振兴到共同富裕：以技术为路径</a:t>
            </a:r>
            <a:endParaRPr lang="en-GB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400" i="0" dirty="0">
                <a:solidFill>
                  <a:srgbClr val="201F1E"/>
                </a:solidFill>
                <a:effectLst/>
                <a:ea typeface="맑은 고딕" panose="020B0503020000020004" pitchFamily="34" charset="-127"/>
              </a:rPr>
              <a:t>From Rural </a:t>
            </a:r>
            <a:r>
              <a:rPr lang="en-US" sz="2400" i="0" dirty="0" err="1">
                <a:solidFill>
                  <a:srgbClr val="201F1E"/>
                </a:solidFill>
                <a:effectLst/>
                <a:ea typeface="맑은 고딕" panose="020B0503020000020004" pitchFamily="34" charset="-127"/>
              </a:rPr>
              <a:t>Revitalisation</a:t>
            </a:r>
            <a:r>
              <a:rPr lang="en-US" sz="2400" i="0" dirty="0">
                <a:solidFill>
                  <a:srgbClr val="201F1E"/>
                </a:solidFill>
                <a:effectLst/>
                <a:ea typeface="맑은 고딕" panose="020B0503020000020004" pitchFamily="34" charset="-127"/>
              </a:rPr>
              <a:t> to Common Prosperity:</a:t>
            </a:r>
          </a:p>
          <a:p>
            <a:r>
              <a:rPr lang="en-US" sz="2400" dirty="0">
                <a:solidFill>
                  <a:srgbClr val="201F1E"/>
                </a:solidFill>
                <a:ea typeface="맑은 고딕" panose="020B0503020000020004" pitchFamily="34" charset="-127"/>
              </a:rPr>
              <a:t>Technology as the means of achieving goals</a:t>
            </a:r>
            <a:r>
              <a:rPr lang="en-US" sz="2400" i="0" dirty="0">
                <a:solidFill>
                  <a:srgbClr val="201F1E"/>
                </a:solidFill>
                <a:effectLst/>
                <a:ea typeface="맑은 고딕" panose="020B0503020000020004" pitchFamily="34" charset="-127"/>
              </a:rPr>
              <a:t> </a:t>
            </a:r>
            <a:endParaRPr lang="en-GB" sz="2400" dirty="0">
              <a:solidFill>
                <a:srgbClr val="000008"/>
              </a:solidFill>
              <a:uFill>
                <a:solidFill>
                  <a:srgbClr val="000000"/>
                </a:solidFill>
              </a:uFill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7B6C9D-5A4C-F3D5-F5A0-E463AD3F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cs typeface="+mn-cs"/>
              </a:rPr>
              <a:t>数字金融</a:t>
            </a:r>
            <a:endParaRPr lang="en-GB" b="1" dirty="0">
              <a:latin typeface="+mj-ea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C100A-7B12-6E53-7250-45764F756E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Digital finance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9CF111-4C99-879D-D642-3DF3FD661758}"/>
              </a:ext>
            </a:extLst>
          </p:cNvPr>
          <p:cNvSpPr txBox="1"/>
          <p:nvPr/>
        </p:nvSpPr>
        <p:spPr>
          <a:xfrm>
            <a:off x="151622" y="3195907"/>
            <a:ext cx="11079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数字金融</a:t>
            </a:r>
            <a:endParaRPr lang="en-GB" altLang="zh-CN" dirty="0"/>
          </a:p>
          <a:p>
            <a:r>
              <a:rPr lang="en-GB" sz="1200" dirty="0"/>
              <a:t>Digital finance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DB3F4F-A16F-8E77-9E03-2D282015AD6D}"/>
              </a:ext>
            </a:extLst>
          </p:cNvPr>
          <p:cNvSpPr txBox="1"/>
          <p:nvPr/>
        </p:nvSpPr>
        <p:spPr>
          <a:xfrm>
            <a:off x="1726764" y="1770566"/>
            <a:ext cx="1290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信用约束</a:t>
            </a:r>
            <a:r>
              <a:rPr lang="en-GB" sz="1200" dirty="0"/>
              <a:t>Credit constraints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9C848E-2765-0ED9-0C32-447AB9527F79}"/>
              </a:ext>
            </a:extLst>
          </p:cNvPr>
          <p:cNvSpPr txBox="1"/>
          <p:nvPr/>
        </p:nvSpPr>
        <p:spPr>
          <a:xfrm>
            <a:off x="1730697" y="2734242"/>
            <a:ext cx="12909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信息约束</a:t>
            </a:r>
            <a:r>
              <a:rPr lang="en-GB" sz="1200" dirty="0"/>
              <a:t>Information constraints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A07115-363C-ED98-2E23-2E23F7D2283C}"/>
              </a:ext>
            </a:extLst>
          </p:cNvPr>
          <p:cNvSpPr txBox="1"/>
          <p:nvPr/>
        </p:nvSpPr>
        <p:spPr>
          <a:xfrm>
            <a:off x="1769810" y="3987361"/>
            <a:ext cx="1290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社交网络</a:t>
            </a:r>
            <a:r>
              <a:rPr lang="en-GB" sz="1200" dirty="0"/>
              <a:t>Social networks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D2C896-38C3-C8B9-EEF8-FA6D070F24C8}"/>
              </a:ext>
            </a:extLst>
          </p:cNvPr>
          <p:cNvSpPr txBox="1"/>
          <p:nvPr/>
        </p:nvSpPr>
        <p:spPr>
          <a:xfrm>
            <a:off x="1730697" y="4913448"/>
            <a:ext cx="1859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创业活动</a:t>
            </a:r>
            <a:r>
              <a:rPr lang="en-GB" sz="1200" dirty="0"/>
              <a:t>Entrepreneurial activities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E62B5A-F8B6-79FC-F081-F078B93C0BF1}"/>
              </a:ext>
            </a:extLst>
          </p:cNvPr>
          <p:cNvSpPr txBox="1"/>
          <p:nvPr/>
        </p:nvSpPr>
        <p:spPr>
          <a:xfrm>
            <a:off x="3201508" y="3997711"/>
            <a:ext cx="1290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社会资本</a:t>
            </a:r>
            <a:r>
              <a:rPr lang="en-GB" sz="1200" dirty="0"/>
              <a:t>Social capital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3A9EBE-1140-1119-6D3F-8CBB4C1FE497}"/>
              </a:ext>
            </a:extLst>
          </p:cNvPr>
          <p:cNvSpPr txBox="1"/>
          <p:nvPr/>
        </p:nvSpPr>
        <p:spPr>
          <a:xfrm>
            <a:off x="5282812" y="2233756"/>
            <a:ext cx="12909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</a:rPr>
              <a:t>绝对贫困</a:t>
            </a:r>
            <a:r>
              <a:rPr lang="en-GB" sz="1200" dirty="0">
                <a:solidFill>
                  <a:schemeClr val="accent1"/>
                </a:solidFill>
              </a:rPr>
              <a:t>Absolute</a:t>
            </a:r>
          </a:p>
          <a:p>
            <a:pPr algn="ctr"/>
            <a:r>
              <a:rPr lang="en-GB" sz="1200" dirty="0">
                <a:solidFill>
                  <a:schemeClr val="accent1"/>
                </a:solidFill>
              </a:rPr>
              <a:t>Poverty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DC0BDD-B014-8C42-9356-FCA9DDA6CE4C}"/>
              </a:ext>
            </a:extLst>
          </p:cNvPr>
          <p:cNvSpPr txBox="1"/>
          <p:nvPr/>
        </p:nvSpPr>
        <p:spPr>
          <a:xfrm>
            <a:off x="7367889" y="2875002"/>
            <a:ext cx="21174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dirty="0">
                <a:latin typeface="MinionPro-Regular"/>
              </a:rPr>
              <a:t>社会弱势群体</a:t>
            </a:r>
            <a:endParaRPr lang="en-GB" altLang="zh-CN" dirty="0">
              <a:latin typeface="MinionPro-Regular"/>
            </a:endParaRPr>
          </a:p>
          <a:p>
            <a:pPr algn="l"/>
            <a:r>
              <a:rPr lang="en-US" sz="1200" dirty="0"/>
              <a:t>S</a:t>
            </a:r>
            <a:r>
              <a:rPr lang="en-US" sz="1200" b="0" i="0" u="none" strike="noStrike" baseline="0" dirty="0"/>
              <a:t>ocially disadvantaged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0AFE37-A99E-303C-DCD6-26915F7BC712}"/>
              </a:ext>
            </a:extLst>
          </p:cNvPr>
          <p:cNvSpPr txBox="1"/>
          <p:nvPr/>
        </p:nvSpPr>
        <p:spPr>
          <a:xfrm>
            <a:off x="5424310" y="3986280"/>
            <a:ext cx="13522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F66CC"/>
                </a:solidFill>
              </a:rPr>
              <a:t>相对贫困</a:t>
            </a:r>
            <a:endParaRPr lang="en-GB" altLang="zh-CN" b="1" dirty="0">
              <a:solidFill>
                <a:srgbClr val="FF66CC"/>
              </a:solidFill>
            </a:endParaRPr>
          </a:p>
          <a:p>
            <a:pPr algn="ctr"/>
            <a:r>
              <a:rPr lang="en-GB" sz="1200" dirty="0">
                <a:solidFill>
                  <a:srgbClr val="FF66CC"/>
                </a:solidFill>
              </a:rPr>
              <a:t>Relative</a:t>
            </a:r>
          </a:p>
          <a:p>
            <a:pPr algn="ctr"/>
            <a:r>
              <a:rPr lang="en-GB" sz="1200" dirty="0">
                <a:solidFill>
                  <a:srgbClr val="FF66CC"/>
                </a:solidFill>
              </a:rPr>
              <a:t>Poverty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7B0171-3089-18E0-A44C-BFADA1F501FE}"/>
              </a:ext>
            </a:extLst>
          </p:cNvPr>
          <p:cNvSpPr txBox="1"/>
          <p:nvPr/>
        </p:nvSpPr>
        <p:spPr>
          <a:xfrm>
            <a:off x="7367889" y="2256690"/>
            <a:ext cx="16826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800" b="0" i="0" u="none" strike="noStrike" baseline="0" dirty="0">
                <a:latin typeface="+mn-ea"/>
              </a:rPr>
              <a:t>受教育程度低</a:t>
            </a:r>
            <a:endParaRPr lang="en-GB" altLang="zh-CN" sz="1800" b="0" i="0" u="none" strike="noStrike" baseline="0" dirty="0">
              <a:latin typeface="+mn-ea"/>
            </a:endParaRPr>
          </a:p>
          <a:p>
            <a:pPr algn="l"/>
            <a:r>
              <a:rPr lang="en-US" sz="1200" b="0" i="0" u="none" strike="noStrike" baseline="0" dirty="0"/>
              <a:t>Less educated</a:t>
            </a:r>
            <a:endParaRPr lang="en-GB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F087AE-8116-103E-257F-1141BBBA25F9}"/>
              </a:ext>
            </a:extLst>
          </p:cNvPr>
          <p:cNvSpPr txBox="1"/>
          <p:nvPr/>
        </p:nvSpPr>
        <p:spPr>
          <a:xfrm>
            <a:off x="7367889" y="1683477"/>
            <a:ext cx="11203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dirty="0">
                <a:latin typeface="MinionPro-Regular"/>
              </a:rPr>
              <a:t>老人</a:t>
            </a:r>
            <a:endParaRPr lang="en-GB" altLang="zh-CN" dirty="0">
              <a:latin typeface="MinionPro-Regular"/>
            </a:endParaRPr>
          </a:p>
          <a:p>
            <a:pPr algn="l"/>
            <a:r>
              <a:rPr lang="en-US" sz="1200" dirty="0"/>
              <a:t>The E</a:t>
            </a:r>
            <a:r>
              <a:rPr lang="en-US" sz="1200" b="0" i="0" u="none" strike="noStrike" baseline="0" dirty="0"/>
              <a:t>lderly</a:t>
            </a:r>
            <a:endParaRPr lang="en-GB" sz="12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A12E266-4EFB-9FB4-002E-858912FA4F99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017682" y="2047565"/>
            <a:ext cx="2280619" cy="2058716"/>
          </a:xfrm>
          <a:prstGeom prst="straightConnector1">
            <a:avLst/>
          </a:prstGeom>
          <a:ln w="4445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97DAE9-6061-5EAD-F70C-C56CDA252072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021615" y="2680725"/>
            <a:ext cx="2241824" cy="422849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7890CE7-99B4-0B75-E6F3-7186159F4B7D}"/>
              </a:ext>
            </a:extLst>
          </p:cNvPr>
          <p:cNvCxnSpPr>
            <a:cxnSpLocks/>
          </p:cNvCxnSpPr>
          <p:nvPr/>
        </p:nvCxnSpPr>
        <p:spPr>
          <a:xfrm flipV="1">
            <a:off x="6549421" y="2061142"/>
            <a:ext cx="762842" cy="52871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889A9CA-4F18-1F3E-D7D1-E3BDF6DA2B37}"/>
              </a:ext>
            </a:extLst>
          </p:cNvPr>
          <p:cNvCxnSpPr>
            <a:cxnSpLocks/>
          </p:cNvCxnSpPr>
          <p:nvPr/>
        </p:nvCxnSpPr>
        <p:spPr>
          <a:xfrm flipV="1">
            <a:off x="6549421" y="2569984"/>
            <a:ext cx="818468" cy="19869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3A26BF5-A5D2-C889-1ACE-F4834C3558B2}"/>
              </a:ext>
            </a:extLst>
          </p:cNvPr>
          <p:cNvCxnSpPr>
            <a:cxnSpLocks/>
          </p:cNvCxnSpPr>
          <p:nvPr/>
        </p:nvCxnSpPr>
        <p:spPr>
          <a:xfrm flipV="1">
            <a:off x="3498445" y="3082710"/>
            <a:ext cx="1956510" cy="214859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6320192-3644-0367-5EE4-87C8F8A35700}"/>
              </a:ext>
            </a:extLst>
          </p:cNvPr>
          <p:cNvCxnSpPr>
            <a:cxnSpLocks/>
          </p:cNvCxnSpPr>
          <p:nvPr/>
        </p:nvCxnSpPr>
        <p:spPr>
          <a:xfrm>
            <a:off x="2924944" y="4264360"/>
            <a:ext cx="343027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7495D65-8BA6-76EE-B31B-8450D1F4CCAD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017682" y="2047565"/>
            <a:ext cx="2284820" cy="49459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4A1B1F-6317-CAD0-0AE8-D853EDBC06F0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3021615" y="3103574"/>
            <a:ext cx="2241824" cy="1090111"/>
          </a:xfrm>
          <a:prstGeom prst="straightConnector1">
            <a:avLst/>
          </a:prstGeom>
          <a:ln w="4445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0E287C8-5C26-2A49-121C-7A92BD51B0B7}"/>
              </a:ext>
            </a:extLst>
          </p:cNvPr>
          <p:cNvCxnSpPr>
            <a:cxnSpLocks/>
          </p:cNvCxnSpPr>
          <p:nvPr/>
        </p:nvCxnSpPr>
        <p:spPr>
          <a:xfrm>
            <a:off x="4253948" y="4264360"/>
            <a:ext cx="1009491" cy="10350"/>
          </a:xfrm>
          <a:prstGeom prst="straightConnector1">
            <a:avLst/>
          </a:prstGeom>
          <a:ln w="4445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30B6152-D034-10EC-04C8-6531FD979A99}"/>
              </a:ext>
            </a:extLst>
          </p:cNvPr>
          <p:cNvCxnSpPr>
            <a:cxnSpLocks/>
          </p:cNvCxnSpPr>
          <p:nvPr/>
        </p:nvCxnSpPr>
        <p:spPr>
          <a:xfrm flipV="1">
            <a:off x="3498445" y="4368487"/>
            <a:ext cx="1807990" cy="862817"/>
          </a:xfrm>
          <a:prstGeom prst="straightConnector1">
            <a:avLst/>
          </a:prstGeom>
          <a:ln w="4445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C9FFA86-53C3-E967-AF0B-C9465DB9BC46}"/>
              </a:ext>
            </a:extLst>
          </p:cNvPr>
          <p:cNvCxnSpPr>
            <a:cxnSpLocks/>
          </p:cNvCxnSpPr>
          <p:nvPr/>
        </p:nvCxnSpPr>
        <p:spPr>
          <a:xfrm>
            <a:off x="6558240" y="2603088"/>
            <a:ext cx="732148" cy="51766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ADEDC05-99C5-8EC5-97F7-F66994F0890C}"/>
              </a:ext>
            </a:extLst>
          </p:cNvPr>
          <p:cNvCxnSpPr>
            <a:cxnSpLocks/>
          </p:cNvCxnSpPr>
          <p:nvPr/>
        </p:nvCxnSpPr>
        <p:spPr>
          <a:xfrm flipV="1">
            <a:off x="4253948" y="2930624"/>
            <a:ext cx="1028864" cy="133373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9D36EA96-36DE-A03E-7805-B9F43FD4C35C}"/>
              </a:ext>
            </a:extLst>
          </p:cNvPr>
          <p:cNvSpPr txBox="1"/>
          <p:nvPr/>
        </p:nvSpPr>
        <p:spPr>
          <a:xfrm>
            <a:off x="7378290" y="4793725"/>
            <a:ext cx="21174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dirty="0">
                <a:latin typeface="MinionPro-Regular"/>
              </a:rPr>
              <a:t>社会弱势群体</a:t>
            </a:r>
            <a:endParaRPr lang="en-GB" altLang="zh-CN" dirty="0">
              <a:latin typeface="MinionPro-Regular"/>
            </a:endParaRPr>
          </a:p>
          <a:p>
            <a:pPr algn="l"/>
            <a:r>
              <a:rPr lang="en-US" sz="1200" dirty="0"/>
              <a:t>S</a:t>
            </a:r>
            <a:r>
              <a:rPr lang="en-US" sz="1200" b="0" i="0" u="none" strike="noStrike" baseline="0" dirty="0"/>
              <a:t>ocially disadvantaged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17A2B98-55B4-B321-D467-F5D03248FC7F}"/>
              </a:ext>
            </a:extLst>
          </p:cNvPr>
          <p:cNvSpPr txBox="1"/>
          <p:nvPr/>
        </p:nvSpPr>
        <p:spPr>
          <a:xfrm>
            <a:off x="7378290" y="4175413"/>
            <a:ext cx="16826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800" b="0" i="0" u="none" strike="noStrike" baseline="0" dirty="0">
                <a:latin typeface="+mn-ea"/>
              </a:rPr>
              <a:t>受教育程度低</a:t>
            </a:r>
            <a:endParaRPr lang="en-GB" altLang="zh-CN" sz="1800" b="0" i="0" u="none" strike="noStrike" baseline="0" dirty="0">
              <a:latin typeface="+mn-ea"/>
            </a:endParaRPr>
          </a:p>
          <a:p>
            <a:pPr algn="l"/>
            <a:r>
              <a:rPr lang="en-US" sz="1200" b="0" i="0" u="none" strike="noStrike" baseline="0" dirty="0"/>
              <a:t>Less educated</a:t>
            </a:r>
            <a:endParaRPr lang="en-GB" sz="12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07DB6A2-EDB7-21A1-E43C-B372F518B713}"/>
              </a:ext>
            </a:extLst>
          </p:cNvPr>
          <p:cNvSpPr txBox="1"/>
          <p:nvPr/>
        </p:nvSpPr>
        <p:spPr>
          <a:xfrm>
            <a:off x="7378290" y="3602200"/>
            <a:ext cx="11203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dirty="0">
                <a:latin typeface="MinionPro-Regular"/>
              </a:rPr>
              <a:t>老人</a:t>
            </a:r>
            <a:endParaRPr lang="en-GB" altLang="zh-CN" dirty="0">
              <a:latin typeface="MinionPro-Regular"/>
            </a:endParaRPr>
          </a:p>
          <a:p>
            <a:pPr algn="l"/>
            <a:r>
              <a:rPr lang="en-US" sz="1200" dirty="0"/>
              <a:t>The E</a:t>
            </a:r>
            <a:r>
              <a:rPr lang="en-US" sz="1200" b="0" i="0" u="none" strike="noStrike" baseline="0" dirty="0"/>
              <a:t>lderly</a:t>
            </a:r>
            <a:endParaRPr lang="en-GB" sz="1200" dirty="0"/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F6462C77-AAB7-5AD4-8F90-A1972EFAD074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1256519" y="2047565"/>
            <a:ext cx="470245" cy="1440823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91EB69B-1C3E-429F-1207-CFBCFBF24963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1259618" y="3294112"/>
            <a:ext cx="572119" cy="17879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555244C4-37C4-597B-AA07-D87659E9A524}"/>
              </a:ext>
            </a:extLst>
          </p:cNvPr>
          <p:cNvCxnSpPr>
            <a:cxnSpLocks/>
          </p:cNvCxnSpPr>
          <p:nvPr/>
        </p:nvCxnSpPr>
        <p:spPr>
          <a:xfrm>
            <a:off x="1263551" y="3463469"/>
            <a:ext cx="568186" cy="71194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A7F4FE9-6537-FB6E-EA9C-C825C4C371FC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259618" y="3472906"/>
            <a:ext cx="475330" cy="182160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4677B5-63E2-C9FD-7CE4-D44271D99C84}"/>
              </a:ext>
            </a:extLst>
          </p:cNvPr>
          <p:cNvCxnSpPr>
            <a:cxnSpLocks/>
          </p:cNvCxnSpPr>
          <p:nvPr/>
        </p:nvCxnSpPr>
        <p:spPr>
          <a:xfrm>
            <a:off x="7447409" y="3805268"/>
            <a:ext cx="8174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44BED8-51A1-77CC-E212-356B1575D6AF}"/>
              </a:ext>
            </a:extLst>
          </p:cNvPr>
          <p:cNvCxnSpPr>
            <a:cxnSpLocks/>
          </p:cNvCxnSpPr>
          <p:nvPr/>
        </p:nvCxnSpPr>
        <p:spPr>
          <a:xfrm>
            <a:off x="7447409" y="4008124"/>
            <a:ext cx="8174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4593E4-95EF-850C-B7C8-C3FB08126766}"/>
              </a:ext>
            </a:extLst>
          </p:cNvPr>
          <p:cNvCxnSpPr>
            <a:cxnSpLocks/>
          </p:cNvCxnSpPr>
          <p:nvPr/>
        </p:nvCxnSpPr>
        <p:spPr>
          <a:xfrm>
            <a:off x="7447409" y="4356190"/>
            <a:ext cx="13851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8C99D0F-2CA8-DABA-98EA-F76806DCA66D}"/>
              </a:ext>
            </a:extLst>
          </p:cNvPr>
          <p:cNvCxnSpPr>
            <a:cxnSpLocks/>
          </p:cNvCxnSpPr>
          <p:nvPr/>
        </p:nvCxnSpPr>
        <p:spPr>
          <a:xfrm>
            <a:off x="7447409" y="5013116"/>
            <a:ext cx="13851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3C3285-53A6-7227-72A7-DEAF6DFDBE21}"/>
              </a:ext>
            </a:extLst>
          </p:cNvPr>
          <p:cNvCxnSpPr>
            <a:cxnSpLocks/>
          </p:cNvCxnSpPr>
          <p:nvPr/>
        </p:nvCxnSpPr>
        <p:spPr>
          <a:xfrm>
            <a:off x="7447409" y="5205754"/>
            <a:ext cx="13851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15F3B2-5212-C947-11A4-147303E12462}"/>
              </a:ext>
            </a:extLst>
          </p:cNvPr>
          <p:cNvCxnSpPr>
            <a:cxnSpLocks/>
          </p:cNvCxnSpPr>
          <p:nvPr/>
        </p:nvCxnSpPr>
        <p:spPr>
          <a:xfrm>
            <a:off x="7447409" y="4593772"/>
            <a:ext cx="9819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92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200D60-DF67-5536-1C26-5A64165CB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998" y="1544439"/>
            <a:ext cx="3836244" cy="4844486"/>
          </a:xfrm>
        </p:spPr>
        <p:txBody>
          <a:bodyPr>
            <a:normAutofit lnSpcReduction="10000"/>
          </a:bodyPr>
          <a:lstStyle/>
          <a:p>
            <a:r>
              <a:rPr lang="zh-CN" altLang="en-US" sz="2400" dirty="0"/>
              <a:t>数字金融每增加一个单位</a:t>
            </a:r>
            <a:r>
              <a:rPr lang="zh-CN" altLang="en-US" dirty="0"/>
              <a:t>：</a:t>
            </a:r>
            <a:endParaRPr lang="en-GB" altLang="zh-CN" dirty="0"/>
          </a:p>
          <a:p>
            <a:pPr marL="457200" lvl="1" indent="0">
              <a:buNone/>
            </a:pPr>
            <a:r>
              <a:rPr lang="en-US" sz="1100" dirty="0"/>
              <a:t>Each unit increase in digital finance</a:t>
            </a:r>
          </a:p>
          <a:p>
            <a:pPr lvl="1"/>
            <a:r>
              <a:rPr lang="zh-CN" altLang="en-US" dirty="0">
                <a:latin typeface="+mn-ea"/>
              </a:rPr>
              <a:t>农村家庭绝对贫困率降低</a:t>
            </a:r>
            <a:r>
              <a:rPr lang="en-US" altLang="zh-CN" dirty="0">
                <a:latin typeface="+mn-ea"/>
              </a:rPr>
              <a:t>10%</a:t>
            </a:r>
          </a:p>
          <a:p>
            <a:pPr marL="914400" lvl="2" indent="0">
              <a:buNone/>
            </a:pPr>
            <a:r>
              <a:rPr lang="en-US" sz="1200" dirty="0"/>
              <a:t>Decreases the absolute poverty rate of rural households by 10%</a:t>
            </a:r>
          </a:p>
          <a:p>
            <a:pPr lvl="1"/>
            <a:r>
              <a:rPr lang="zh-CN" altLang="en-US" dirty="0">
                <a:latin typeface="+mn-ea"/>
              </a:rPr>
              <a:t>农村家庭相对贫困率降低</a:t>
            </a:r>
            <a:r>
              <a:rPr lang="en-US" altLang="zh-CN" dirty="0">
                <a:latin typeface="+mn-ea"/>
              </a:rPr>
              <a:t>18%</a:t>
            </a:r>
          </a:p>
          <a:p>
            <a:pPr marL="914400" lvl="2" indent="0">
              <a:buNone/>
            </a:pPr>
            <a:r>
              <a:rPr lang="en-US" sz="1200" dirty="0"/>
              <a:t>Decreases the relative poverty rate of rural households by 18%</a:t>
            </a:r>
          </a:p>
          <a:p>
            <a:pPr lvl="1"/>
            <a:r>
              <a:rPr lang="zh-CN" altLang="en-US" dirty="0">
                <a:solidFill>
                  <a:srgbClr val="00B0F0"/>
                </a:solidFill>
                <a:latin typeface="+mn-ea"/>
              </a:rPr>
              <a:t>将低收入省份的绝对贫困人口减少 </a:t>
            </a:r>
            <a:r>
              <a:rPr lang="en-US" altLang="zh-CN" dirty="0">
                <a:solidFill>
                  <a:srgbClr val="00B0F0"/>
                </a:solidFill>
                <a:latin typeface="+mn-ea"/>
              </a:rPr>
              <a:t>20%</a:t>
            </a:r>
          </a:p>
          <a:p>
            <a:pPr marL="914400" lvl="2" indent="0">
              <a:buNone/>
            </a:pPr>
            <a:r>
              <a:rPr lang="en-US" sz="1200" dirty="0">
                <a:solidFill>
                  <a:srgbClr val="00B0F0"/>
                </a:solidFill>
              </a:rPr>
              <a:t>Decreases the absolute poverty in low-income provinces by 20%</a:t>
            </a:r>
          </a:p>
          <a:p>
            <a:pPr lvl="1"/>
            <a:r>
              <a:rPr lang="zh-CN" altLang="en-US" dirty="0">
                <a:solidFill>
                  <a:srgbClr val="00B0F0"/>
                </a:solidFill>
                <a:latin typeface="+mn-ea"/>
              </a:rPr>
              <a:t>将高收入省份的绝对贫困人口减少 </a:t>
            </a:r>
            <a:r>
              <a:rPr lang="en-US" altLang="zh-CN" dirty="0">
                <a:solidFill>
                  <a:srgbClr val="00B0F0"/>
                </a:solidFill>
                <a:latin typeface="+mn-ea"/>
              </a:rPr>
              <a:t>10%</a:t>
            </a:r>
          </a:p>
          <a:p>
            <a:pPr marL="914400" lvl="2" indent="0">
              <a:buNone/>
            </a:pPr>
            <a:r>
              <a:rPr lang="en-US" sz="1200" dirty="0">
                <a:solidFill>
                  <a:srgbClr val="00B0F0"/>
                </a:solidFill>
              </a:rPr>
              <a:t>Decreases absolute poverty in high income provinces by 10%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7B6C9D-5A4C-F3D5-F5A0-E463AD3F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cs typeface="+mn-cs"/>
              </a:rPr>
              <a:t>数字金融</a:t>
            </a:r>
            <a:endParaRPr lang="en-GB" b="1" dirty="0">
              <a:latin typeface="+mj-ea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C100A-7B12-6E53-7250-45764F756E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Digital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02DA4D-9BE9-92DD-9DB3-7F0A6F280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8278"/>
            <a:ext cx="3214348" cy="45318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BF38A9-1351-9E54-0599-8111D1570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481" y="1865726"/>
            <a:ext cx="3675485" cy="47590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B9DABB-8A6F-AD60-7FFA-BBB602D0CFEF}"/>
              </a:ext>
            </a:extLst>
          </p:cNvPr>
          <p:cNvSpPr txBox="1"/>
          <p:nvPr/>
        </p:nvSpPr>
        <p:spPr>
          <a:xfrm>
            <a:off x="7133605" y="1756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65AA16-2C02-B7C3-F042-360B8BFB4D8C}"/>
              </a:ext>
            </a:extLst>
          </p:cNvPr>
          <p:cNvSpPr txBox="1"/>
          <p:nvPr/>
        </p:nvSpPr>
        <p:spPr>
          <a:xfrm>
            <a:off x="8443434" y="182261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656005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E96696-8933-EDF2-0A7E-288875A19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电子商务</a:t>
            </a:r>
            <a:endParaRPr lang="en-GB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32DDD-8B5F-126E-F86A-A627E6400D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E-commerce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DB7661-02A9-B3A3-C651-8B00FA4E1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770" y="266937"/>
            <a:ext cx="3793945" cy="51479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8A2850-0C26-8C6D-7DE5-16BD89EA3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929" y="1932323"/>
            <a:ext cx="3474953" cy="47681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51515F-AE20-4669-4A2B-801A72BFAC7E}"/>
              </a:ext>
            </a:extLst>
          </p:cNvPr>
          <p:cNvSpPr txBox="1"/>
          <p:nvPr/>
        </p:nvSpPr>
        <p:spPr>
          <a:xfrm>
            <a:off x="7256918" y="2400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57777-0376-A9AB-402A-4709842F53C1}"/>
              </a:ext>
            </a:extLst>
          </p:cNvPr>
          <p:cNvSpPr txBox="1"/>
          <p:nvPr/>
        </p:nvSpPr>
        <p:spPr>
          <a:xfrm>
            <a:off x="8103139" y="18888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A1DBF9-EFCD-0513-8DF1-DB226D4AC03E}"/>
              </a:ext>
            </a:extLst>
          </p:cNvPr>
          <p:cNvSpPr/>
          <p:nvPr/>
        </p:nvSpPr>
        <p:spPr>
          <a:xfrm>
            <a:off x="897428" y="2845431"/>
            <a:ext cx="2965645" cy="294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128CB93-A1B4-2646-9C31-9DF044DFF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51" y="1806992"/>
            <a:ext cx="3320145" cy="426477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sz="3100" dirty="0"/>
              <a:t>农村地区的互联网普及率仍远低于城市地区</a:t>
            </a:r>
            <a:endParaRPr lang="en-GB" altLang="zh-CN" sz="3100" dirty="0"/>
          </a:p>
          <a:p>
            <a:pPr marL="457200" lvl="1" indent="0">
              <a:buNone/>
            </a:pPr>
            <a:r>
              <a:rPr lang="en-US" sz="1700" dirty="0"/>
              <a:t>Internet penetration is still much less in rural areas than in urban ones</a:t>
            </a:r>
          </a:p>
          <a:p>
            <a:pPr>
              <a:lnSpc>
                <a:spcPct val="110000"/>
              </a:lnSpc>
            </a:pPr>
            <a:r>
              <a:rPr lang="zh-CN" altLang="en-US" sz="3100" dirty="0"/>
              <a:t>农村电子商务显着提高了村民的平均收入</a:t>
            </a:r>
            <a:endParaRPr lang="en-GB" altLang="zh-CN" sz="3100" dirty="0"/>
          </a:p>
          <a:p>
            <a:pPr marL="457200" lvl="1" indent="0">
              <a:buNone/>
            </a:pPr>
            <a:r>
              <a:rPr lang="en-US" sz="1700" dirty="0"/>
              <a:t>Rural e-commerce  significantly  increases average village incomes</a:t>
            </a:r>
            <a:r>
              <a:rPr lang="en-US" dirty="0"/>
              <a:t>.</a:t>
            </a:r>
          </a:p>
          <a:p>
            <a:r>
              <a:rPr kumimoji="0" lang="zh-CN" altLang="en-US" sz="3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增幅保留</a:t>
            </a:r>
            <a:endParaRPr kumimoji="0" lang="en-GB" altLang="zh-CN" sz="3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457200" lvl="1" indent="0">
              <a:buNone/>
            </a:pPr>
            <a:r>
              <a:rPr lang="en-US" sz="1700" dirty="0"/>
              <a:t>The increase is retained</a:t>
            </a:r>
          </a:p>
          <a:p>
            <a:pPr>
              <a:lnSpc>
                <a:spcPct val="110000"/>
              </a:lnSpc>
            </a:pPr>
            <a:r>
              <a:rPr lang="zh-CN" altLang="en-US" sz="3100" dirty="0"/>
              <a:t>但</a:t>
            </a:r>
            <a:r>
              <a:rPr lang="en-US" altLang="zh-CN" sz="3100" dirty="0"/>
              <a:t>3</a:t>
            </a:r>
            <a:r>
              <a:rPr lang="zh-CN" altLang="en-US" sz="3100" dirty="0"/>
              <a:t>年后贫困村村民收入并没有明显增加</a:t>
            </a:r>
          </a:p>
          <a:p>
            <a:pPr marL="457200" lvl="1" indent="0">
              <a:buNone/>
            </a:pPr>
            <a:r>
              <a:rPr lang="en-US" sz="1700" dirty="0"/>
              <a:t>But there is no significant increase in villagers’ incomes living in poverty villages after 3 years</a:t>
            </a:r>
            <a:endParaRPr lang="en-GB" sz="1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BEDFEC-6127-2E49-153A-70D06BD37034}"/>
              </a:ext>
            </a:extLst>
          </p:cNvPr>
          <p:cNvSpPr/>
          <p:nvPr/>
        </p:nvSpPr>
        <p:spPr>
          <a:xfrm>
            <a:off x="536077" y="2840912"/>
            <a:ext cx="3465114" cy="3700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430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E96696-8933-EDF2-0A7E-288875A19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电子商务</a:t>
            </a:r>
            <a:endParaRPr lang="en-GB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32DDD-8B5F-126E-F86A-A627E6400D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E-commerce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EA302A9-05BC-74C5-F7C6-36E1E7BCF78B}"/>
              </a:ext>
            </a:extLst>
          </p:cNvPr>
          <p:cNvGraphicFramePr>
            <a:graphicFrameLocks/>
          </p:cNvGraphicFramePr>
          <p:nvPr/>
        </p:nvGraphicFramePr>
        <p:xfrm>
          <a:off x="4481711" y="1620097"/>
          <a:ext cx="3519288" cy="449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EB3929D-1E13-CB51-631D-3330965A7310}"/>
              </a:ext>
            </a:extLst>
          </p:cNvPr>
          <p:cNvSpPr txBox="1"/>
          <p:nvPr/>
        </p:nvSpPr>
        <p:spPr>
          <a:xfrm rot="16200000">
            <a:off x="3815055" y="302568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互联网普及率</a:t>
            </a:r>
            <a:endParaRPr lang="en-GB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16669F-A171-EF09-7258-42EA71580E1B}"/>
              </a:ext>
            </a:extLst>
          </p:cNvPr>
          <p:cNvSpPr txBox="1"/>
          <p:nvPr/>
        </p:nvSpPr>
        <p:spPr>
          <a:xfrm>
            <a:off x="7421160" y="42658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城市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2097B26-A427-0C19-6414-46BF6EA2AC5C}"/>
              </a:ext>
            </a:extLst>
          </p:cNvPr>
          <p:cNvSpPr txBox="1"/>
          <p:nvPr/>
        </p:nvSpPr>
        <p:spPr>
          <a:xfrm>
            <a:off x="7421160" y="45963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农村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B21455-D850-60B8-B1C8-664EDE1C306C}"/>
              </a:ext>
            </a:extLst>
          </p:cNvPr>
          <p:cNvSpPr/>
          <p:nvPr/>
        </p:nvSpPr>
        <p:spPr>
          <a:xfrm>
            <a:off x="930674" y="2794900"/>
            <a:ext cx="2965645" cy="294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839B7BC-E48C-473D-23BD-FCC6E0985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51" y="1636592"/>
            <a:ext cx="3320145" cy="426477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sz="3100" dirty="0"/>
              <a:t>农村地区的互联网普及率仍远低于城市地区</a:t>
            </a:r>
            <a:endParaRPr lang="en-GB" altLang="zh-CN" sz="3100" dirty="0"/>
          </a:p>
          <a:p>
            <a:pPr marL="457200" lvl="1" indent="0">
              <a:buNone/>
            </a:pPr>
            <a:r>
              <a:rPr lang="en-US" sz="1600" dirty="0"/>
              <a:t>Internet penetration is still much less in rural areas than in urban ones</a:t>
            </a:r>
          </a:p>
          <a:p>
            <a:pPr>
              <a:lnSpc>
                <a:spcPct val="110000"/>
              </a:lnSpc>
            </a:pPr>
            <a:r>
              <a:rPr lang="zh-CN" altLang="en-US" sz="3100" dirty="0"/>
              <a:t>农村电子商务显着提高了村民的平均收入</a:t>
            </a:r>
            <a:endParaRPr lang="en-GB" altLang="zh-CN" sz="3100" dirty="0"/>
          </a:p>
          <a:p>
            <a:pPr marL="457200" lvl="1" indent="0">
              <a:buNone/>
            </a:pPr>
            <a:r>
              <a:rPr lang="en-US" sz="1700" dirty="0"/>
              <a:t>Rural e-commerce  significantly  increases average village incomes</a:t>
            </a:r>
            <a:r>
              <a:rPr lang="en-US" dirty="0"/>
              <a:t>.</a:t>
            </a:r>
          </a:p>
          <a:p>
            <a:r>
              <a:rPr kumimoji="0" lang="zh-CN" altLang="en-US" sz="3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增幅保留</a:t>
            </a:r>
            <a:endParaRPr kumimoji="0" lang="en-GB" altLang="zh-CN" sz="3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457200" lvl="1" indent="0">
              <a:buNone/>
            </a:pPr>
            <a:r>
              <a:rPr lang="en-US" sz="1700" dirty="0"/>
              <a:t>The increase is retained</a:t>
            </a:r>
          </a:p>
          <a:p>
            <a:pPr>
              <a:lnSpc>
                <a:spcPct val="110000"/>
              </a:lnSpc>
            </a:pPr>
            <a:r>
              <a:rPr lang="zh-CN" altLang="en-US" sz="3100" dirty="0"/>
              <a:t>但</a:t>
            </a:r>
            <a:r>
              <a:rPr lang="en-US" altLang="zh-CN" sz="3100" dirty="0"/>
              <a:t>3</a:t>
            </a:r>
            <a:r>
              <a:rPr lang="zh-CN" altLang="en-US" sz="3100" dirty="0"/>
              <a:t>年后贫困村村民收入并没有明显增加</a:t>
            </a:r>
          </a:p>
          <a:p>
            <a:pPr marL="457200" lvl="1" indent="0">
              <a:buNone/>
            </a:pPr>
            <a:r>
              <a:rPr lang="en-US" sz="1700" dirty="0"/>
              <a:t>But there is no significant increase in villagers’ incomes living in poverty villages after 3 years</a:t>
            </a:r>
            <a:endParaRPr lang="en-GB" sz="17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E5163C-45F0-3EC7-0FA9-C735EE30A544}"/>
              </a:ext>
            </a:extLst>
          </p:cNvPr>
          <p:cNvSpPr/>
          <p:nvPr/>
        </p:nvSpPr>
        <p:spPr>
          <a:xfrm>
            <a:off x="628650" y="2653488"/>
            <a:ext cx="3465114" cy="3700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99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E96696-8933-EDF2-0A7E-288875A19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电子商务</a:t>
            </a:r>
            <a:endParaRPr lang="en-GB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32DDD-8B5F-126E-F86A-A627E6400D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E-commerce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5F3D22E-EE50-9C4C-E7C9-7078484A1F1A}"/>
              </a:ext>
            </a:extLst>
          </p:cNvPr>
          <p:cNvGrpSpPr/>
          <p:nvPr/>
        </p:nvGrpSpPr>
        <p:grpSpPr>
          <a:xfrm>
            <a:off x="4288027" y="1601014"/>
            <a:ext cx="4455497" cy="4339567"/>
            <a:chOff x="3918852" y="1118241"/>
            <a:chExt cx="4455497" cy="433956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D8BA20-7570-47D5-4C72-69DC0A9444C5}"/>
                </a:ext>
              </a:extLst>
            </p:cNvPr>
            <p:cNvSpPr txBox="1"/>
            <p:nvPr/>
          </p:nvSpPr>
          <p:spPr>
            <a:xfrm>
              <a:off x="4678234" y="5131693"/>
              <a:ext cx="67820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200" dirty="0"/>
                <a:t>第一年</a:t>
              </a:r>
              <a:endParaRPr lang="en-GB" sz="12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1AE939-1838-D8A8-CFB7-BF8AFE4FE478}"/>
                </a:ext>
              </a:extLst>
            </p:cNvPr>
            <p:cNvSpPr txBox="1"/>
            <p:nvPr/>
          </p:nvSpPr>
          <p:spPr>
            <a:xfrm>
              <a:off x="5292240" y="5131693"/>
              <a:ext cx="67820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200" dirty="0"/>
                <a:t>第二年</a:t>
              </a:r>
              <a:endParaRPr lang="en-GB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A860C4-9887-B5B0-2D03-4141D7DFADEC}"/>
                </a:ext>
              </a:extLst>
            </p:cNvPr>
            <p:cNvSpPr txBox="1"/>
            <p:nvPr/>
          </p:nvSpPr>
          <p:spPr>
            <a:xfrm>
              <a:off x="5906246" y="5131693"/>
              <a:ext cx="67820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200" dirty="0"/>
                <a:t>第三年</a:t>
              </a:r>
              <a:endParaRPr lang="en-GB" sz="1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1378F6-E124-29E5-A9BB-F2CAFC658F67}"/>
                </a:ext>
              </a:extLst>
            </p:cNvPr>
            <p:cNvSpPr txBox="1"/>
            <p:nvPr/>
          </p:nvSpPr>
          <p:spPr>
            <a:xfrm>
              <a:off x="6520252" y="5131693"/>
              <a:ext cx="67820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200" dirty="0"/>
                <a:t>第四年</a:t>
              </a:r>
              <a:endParaRPr lang="en-GB" sz="1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209911-8F60-97E3-7EAC-9F346F5678D1}"/>
                </a:ext>
              </a:extLst>
            </p:cNvPr>
            <p:cNvSpPr txBox="1"/>
            <p:nvPr/>
          </p:nvSpPr>
          <p:spPr>
            <a:xfrm>
              <a:off x="7134257" y="5131693"/>
              <a:ext cx="67820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200" dirty="0"/>
                <a:t>第五年</a:t>
              </a:r>
              <a:endParaRPr lang="en-GB" sz="1200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B600E7D-06AF-148E-D959-3CDC8BF43189}"/>
                </a:ext>
              </a:extLst>
            </p:cNvPr>
            <p:cNvGrpSpPr/>
            <p:nvPr/>
          </p:nvGrpSpPr>
          <p:grpSpPr>
            <a:xfrm>
              <a:off x="3918852" y="1118241"/>
              <a:ext cx="4455497" cy="4339567"/>
              <a:chOff x="3934926" y="1118237"/>
              <a:chExt cx="4455497" cy="4339567"/>
            </a:xfrm>
          </p:grpSpPr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F7151DB4-4FEF-F1AF-7F70-D2EAEEBC5B3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10372980"/>
                  </p:ext>
                </p:extLst>
              </p:nvPr>
            </p:nvGraphicFramePr>
            <p:xfrm>
              <a:off x="3934926" y="1584011"/>
              <a:ext cx="3789688" cy="387379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3EC04398-2A75-0719-56F7-9D51F2AACDAB}"/>
                  </a:ext>
                </a:extLst>
              </p:cNvPr>
              <p:cNvGrpSpPr/>
              <p:nvPr/>
            </p:nvGrpSpPr>
            <p:grpSpPr>
              <a:xfrm>
                <a:off x="3934926" y="1118237"/>
                <a:ext cx="4455497" cy="3712821"/>
                <a:chOff x="3934926" y="1118237"/>
                <a:chExt cx="4455497" cy="3712821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84FEB8-C5FE-95EB-B71E-A9EECD8D8B3B}"/>
                    </a:ext>
                  </a:extLst>
                </p:cNvPr>
                <p:cNvSpPr txBox="1"/>
                <p:nvPr/>
              </p:nvSpPr>
              <p:spPr>
                <a:xfrm>
                  <a:off x="4354358" y="1202211"/>
                  <a:ext cx="4036065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dirty="0">
                      <a:latin typeface="+mn-ea"/>
                    </a:rPr>
                    <a:t>全国农村电子商务综合示范工程影响</a:t>
                  </a:r>
                  <a:endParaRPr lang="en-GB" dirty="0">
                    <a:latin typeface="+mn-ea"/>
                  </a:endParaRPr>
                </a:p>
                <a:p>
                  <a:pPr algn="ctr"/>
                  <a:r>
                    <a:rPr lang="en-GB" sz="1200" dirty="0">
                      <a:latin typeface="ArialMT"/>
                    </a:rPr>
                    <a:t>Impact of t</a:t>
                  </a:r>
                  <a:r>
                    <a:rPr lang="en-GB" sz="1200" b="0" i="0" u="none" strike="noStrike" baseline="0" dirty="0">
                      <a:latin typeface="ArialMT"/>
                    </a:rPr>
                    <a:t>he National Rural E-commerce Comprehensive Demonstration Project.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B141233-00EE-D9CA-A9CD-6E447CED97F7}"/>
                    </a:ext>
                  </a:extLst>
                </p:cNvPr>
                <p:cNvSpPr txBox="1"/>
                <p:nvPr/>
              </p:nvSpPr>
              <p:spPr>
                <a:xfrm rot="16200000">
                  <a:off x="2338357" y="2714806"/>
                  <a:ext cx="356246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dirty="0"/>
                    <a:t>对人均可支配收入的影响</a:t>
                  </a:r>
                  <a:endParaRPr lang="en-GB" dirty="0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91DFD0A-B470-A96A-BE7B-348E8E77728A}"/>
                    </a:ext>
                  </a:extLst>
                </p:cNvPr>
                <p:cNvSpPr txBox="1"/>
                <p:nvPr/>
              </p:nvSpPr>
              <p:spPr>
                <a:xfrm>
                  <a:off x="5167946" y="3855882"/>
                  <a:ext cx="1107996" cy="5232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dirty="0"/>
                    <a:t>所有村庄</a:t>
                  </a:r>
                  <a:endParaRPr lang="en-GB" altLang="zh-CN" dirty="0"/>
                </a:p>
                <a:p>
                  <a:r>
                    <a:rPr lang="en-GB" sz="1000" dirty="0"/>
                    <a:t>All villages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E09C6B0-2833-AA83-63D0-AF143B4FD184}"/>
                    </a:ext>
                  </a:extLst>
                </p:cNvPr>
                <p:cNvSpPr txBox="1"/>
                <p:nvPr/>
              </p:nvSpPr>
              <p:spPr>
                <a:xfrm>
                  <a:off x="5168728" y="4307838"/>
                  <a:ext cx="239636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dirty="0"/>
                    <a:t>相对贫困村</a:t>
                  </a:r>
                  <a:endParaRPr lang="en-GB" altLang="zh-CN" dirty="0"/>
                </a:p>
                <a:p>
                  <a:r>
                    <a:rPr lang="en-GB" sz="1000" dirty="0"/>
                    <a:t>Relative poverty villages</a:t>
                  </a:r>
                </a:p>
              </p:txBody>
            </p: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5B130C67-ACB0-6629-E8F3-901FA02F0128}"/>
                    </a:ext>
                  </a:extLst>
                </p:cNvPr>
                <p:cNvGrpSpPr/>
                <p:nvPr/>
              </p:nvGrpSpPr>
              <p:grpSpPr>
                <a:xfrm>
                  <a:off x="6582138" y="4438817"/>
                  <a:ext cx="247107" cy="159026"/>
                  <a:chOff x="6597772" y="4465712"/>
                  <a:chExt cx="247107" cy="159026"/>
                </a:xfrm>
              </p:grpSpPr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8F0AEF2F-AC5D-E203-36BD-B2FF72D7A28B}"/>
                      </a:ext>
                    </a:extLst>
                  </p:cNvPr>
                  <p:cNvSpPr/>
                  <p:nvPr/>
                </p:nvSpPr>
                <p:spPr>
                  <a:xfrm>
                    <a:off x="6641397" y="4465712"/>
                    <a:ext cx="159858" cy="159026"/>
                  </a:xfrm>
                  <a:prstGeom prst="ellipse">
                    <a:avLst/>
                  </a:prstGeom>
                  <a:solidFill>
                    <a:srgbClr val="FF66CC"/>
                  </a:solidFill>
                  <a:ln>
                    <a:solidFill>
                      <a:srgbClr val="FF66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70867ABB-D11A-57A9-72CA-DFF9898B192D}"/>
                      </a:ext>
                    </a:extLst>
                  </p:cNvPr>
                  <p:cNvCxnSpPr/>
                  <p:nvPr/>
                </p:nvCxnSpPr>
                <p:spPr>
                  <a:xfrm>
                    <a:off x="6597772" y="4545229"/>
                    <a:ext cx="247107" cy="0"/>
                  </a:xfrm>
                  <a:prstGeom prst="line">
                    <a:avLst/>
                  </a:prstGeom>
                  <a:ln w="31750">
                    <a:solidFill>
                      <a:srgbClr val="FF66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A097BE-CE90-2B3E-391B-D359091F8DE1}"/>
                </a:ext>
              </a:extLst>
            </p:cNvPr>
            <p:cNvSpPr txBox="1"/>
            <p:nvPr/>
          </p:nvSpPr>
          <p:spPr>
            <a:xfrm>
              <a:off x="6793877" y="4313519"/>
              <a:ext cx="9364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不重要</a:t>
              </a:r>
              <a:endParaRPr lang="en-GB" dirty="0"/>
            </a:p>
            <a:p>
              <a:r>
                <a:rPr lang="en-GB" sz="1000" dirty="0"/>
                <a:t>Not significant</a:t>
              </a:r>
            </a:p>
          </p:txBody>
        </p:sp>
      </p:grp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F6D75779-9395-129A-059A-3339B88E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51" y="1636592"/>
            <a:ext cx="3439153" cy="486074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sz="3500" dirty="0"/>
              <a:t>农村地区的互联网普及率仍远低于城市地区</a:t>
            </a:r>
            <a:endParaRPr lang="en-GB" altLang="zh-CN" sz="3500" dirty="0"/>
          </a:p>
          <a:p>
            <a:pPr marL="457200" lvl="1" indent="0">
              <a:buNone/>
            </a:pPr>
            <a:r>
              <a:rPr lang="en-US" sz="1800" dirty="0"/>
              <a:t>Internet penetration is still much less in rural areas than in urban ones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zh-CN" altLang="en-US" sz="3500" dirty="0">
                <a:solidFill>
                  <a:srgbClr val="00B0F0"/>
                </a:solidFill>
              </a:rPr>
              <a:t>全国农村电子商务综合示范项目</a:t>
            </a:r>
            <a:endParaRPr lang="en-GB" altLang="zh-CN" sz="35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GB" sz="1900" dirty="0">
                <a:solidFill>
                  <a:srgbClr val="00B0F0"/>
                </a:solidFill>
              </a:rPr>
              <a:t>National Rural E-commerce Comprehensive Demonstration Project.</a:t>
            </a:r>
            <a:endParaRPr lang="en-US" sz="1900" dirty="0">
              <a:solidFill>
                <a:srgbClr val="00B0F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3500" dirty="0"/>
              <a:t>农村电子商务显着提高了村民的平均收入</a:t>
            </a:r>
            <a:endParaRPr lang="en-GB" altLang="zh-CN" sz="3500" dirty="0"/>
          </a:p>
          <a:p>
            <a:pPr marL="457200" lvl="1" indent="0">
              <a:buNone/>
            </a:pPr>
            <a:r>
              <a:rPr lang="en-US" sz="1700" dirty="0"/>
              <a:t>Rural e-commerce  significantly  increases average village incomes</a:t>
            </a:r>
            <a:r>
              <a:rPr lang="en-US" dirty="0"/>
              <a:t>.</a:t>
            </a:r>
          </a:p>
          <a:p>
            <a:r>
              <a:rPr kumimoji="0" lang="zh-CN" altLang="en-US" sz="3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增幅保留</a:t>
            </a:r>
            <a:endParaRPr kumimoji="0" lang="en-GB" altLang="zh-CN" sz="3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457200" lvl="1" indent="0">
              <a:buNone/>
            </a:pPr>
            <a:r>
              <a:rPr lang="en-US" sz="1700" dirty="0"/>
              <a:t>The increase is retained</a:t>
            </a:r>
          </a:p>
          <a:p>
            <a:pPr>
              <a:lnSpc>
                <a:spcPct val="110000"/>
              </a:lnSpc>
            </a:pPr>
            <a:r>
              <a:rPr lang="zh-CN" altLang="en-US" sz="3500" dirty="0"/>
              <a:t>但</a:t>
            </a:r>
            <a:r>
              <a:rPr lang="en-US" altLang="zh-CN" sz="3500" dirty="0"/>
              <a:t>3</a:t>
            </a:r>
            <a:r>
              <a:rPr lang="zh-CN" altLang="en-US" sz="3500" dirty="0"/>
              <a:t>年后贫困村村民收入并没有明显增加</a:t>
            </a:r>
          </a:p>
          <a:p>
            <a:pPr marL="457200" lvl="1" indent="0">
              <a:buNone/>
            </a:pPr>
            <a:r>
              <a:rPr lang="en-US" sz="1700" dirty="0"/>
              <a:t>But there is no significant increase in villagers’ incomes living in poverty villages after 3 years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4040995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2EE5B2-F4DB-8730-7E5A-B870F5F87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cs typeface="+mn-cs"/>
              </a:rPr>
              <a:t>社会型基础设施</a:t>
            </a:r>
            <a:endParaRPr lang="en-GB" b="1" dirty="0">
              <a:latin typeface="+mj-ea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81654-7B39-A9E3-5EE3-5BC4F32631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Social infrastructure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32584D-84F8-E9E2-44F9-315B1C135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61" y="1390023"/>
            <a:ext cx="4484947" cy="534827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sz="2600" dirty="0">
                <a:solidFill>
                  <a:srgbClr val="00B0F0"/>
                </a:solidFill>
              </a:rPr>
              <a:t>产业扶贫</a:t>
            </a:r>
            <a:r>
              <a:rPr lang="zh-CN" altLang="en-US" sz="2600" b="0" i="0" u="none" strike="noStrike" baseline="0" dirty="0">
                <a:solidFill>
                  <a:srgbClr val="00B0F0"/>
                </a:solidFill>
              </a:rPr>
              <a:t> </a:t>
            </a:r>
            <a:endParaRPr lang="en-GB" altLang="zh-CN" sz="2600" b="0" i="0" u="none" strike="noStrike" baseline="0" dirty="0">
              <a:solidFill>
                <a:srgbClr val="00B0F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0" i="0" u="none" strike="noStrike" baseline="0" dirty="0">
                <a:solidFill>
                  <a:srgbClr val="00B0F0"/>
                </a:solidFill>
              </a:rPr>
              <a:t>Industry poverty alleviation schemes</a:t>
            </a:r>
          </a:p>
          <a:p>
            <a:r>
              <a:rPr lang="zh-CN" altLang="en-US" sz="2400" dirty="0">
                <a:latin typeface="+mn-ea"/>
              </a:rPr>
              <a:t>公司和企业家</a:t>
            </a:r>
            <a:r>
              <a:rPr lang="en-US" altLang="zh-CN" sz="2400" dirty="0">
                <a:latin typeface="+mn-ea"/>
              </a:rPr>
              <a:t>……</a:t>
            </a:r>
            <a:r>
              <a:rPr lang="zh-CN" altLang="en-US" sz="2400" dirty="0">
                <a:latin typeface="+mn-ea"/>
              </a:rPr>
              <a:t>在扶贫中发挥积极作用</a:t>
            </a:r>
            <a:endParaRPr lang="en-GB" altLang="zh-CN" sz="2400" dirty="0">
              <a:latin typeface="+mn-ea"/>
            </a:endParaRPr>
          </a:p>
          <a:p>
            <a:pPr marL="457200" lvl="1" indent="0">
              <a:buNone/>
            </a:pPr>
            <a:r>
              <a:rPr lang="en-US" sz="1200" dirty="0"/>
              <a:t>Companies and company owners…play an active role in poverty alleviation.</a:t>
            </a:r>
          </a:p>
          <a:p>
            <a:pPr>
              <a:lnSpc>
                <a:spcPct val="100000"/>
              </a:lnSpc>
            </a:pPr>
            <a:r>
              <a:rPr lang="zh-CN" altLang="en-US" sz="2400" dirty="0"/>
              <a:t>可能解决绝对贫困问题，但会加剧相对贫困，因为：</a:t>
            </a:r>
            <a:endParaRPr lang="en-GB" altLang="zh-CN" sz="2400" dirty="0"/>
          </a:p>
          <a:p>
            <a:pPr marL="457200" lvl="1" indent="0">
              <a:buNone/>
            </a:pPr>
            <a:r>
              <a:rPr lang="en-US" sz="1200" dirty="0"/>
              <a:t>May address absolute poverty, but reinforces relative poverty because: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zh-CN" altLang="en-US" dirty="0"/>
              <a:t>“福利金被当地企业家攫取”</a:t>
            </a:r>
            <a:endParaRPr lang="en-GB" altLang="zh-CN" dirty="0"/>
          </a:p>
          <a:p>
            <a:pPr marL="914400" lvl="2" indent="0">
              <a:buNone/>
            </a:pPr>
            <a:r>
              <a:rPr lang="en-US" sz="1000" dirty="0"/>
              <a:t>‘</a:t>
            </a:r>
            <a:r>
              <a:rPr lang="en-US" sz="1200" dirty="0"/>
              <a:t>Welfare funds captured by local entrepreneurs’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zh-CN" altLang="en-US" dirty="0"/>
              <a:t>“巩固地方官员作为最重要的地方权力持有者的地位”</a:t>
            </a:r>
            <a:endParaRPr lang="en-GB" altLang="zh-CN" dirty="0"/>
          </a:p>
          <a:p>
            <a:pPr marL="914400" lvl="2" indent="0">
              <a:buNone/>
            </a:pPr>
            <a:r>
              <a:rPr lang="en-US" sz="1000" dirty="0"/>
              <a:t>‘E</a:t>
            </a:r>
            <a:r>
              <a:rPr lang="en-US" sz="1000" b="0" i="0" u="none" strike="noStrike" baseline="0" dirty="0"/>
              <a:t>ntrench local officials as the most prominent holders of local power’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4F92BC-1C87-040E-F1B1-1D6E10C5A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60" y="701350"/>
            <a:ext cx="3970327" cy="54552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5C8DC1-DD85-D289-2BC1-D2434837C17C}"/>
              </a:ext>
            </a:extLst>
          </p:cNvPr>
          <p:cNvSpPr txBox="1"/>
          <p:nvPr/>
        </p:nvSpPr>
        <p:spPr>
          <a:xfrm>
            <a:off x="8180892" y="836024"/>
            <a:ext cx="796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4335FB-A94A-5723-574C-E614FB3420D7}"/>
              </a:ext>
            </a:extLst>
          </p:cNvPr>
          <p:cNvSpPr/>
          <p:nvPr/>
        </p:nvSpPr>
        <p:spPr>
          <a:xfrm>
            <a:off x="505477" y="3021496"/>
            <a:ext cx="4282344" cy="3509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2EE5B2-F4DB-8730-7E5A-B870F5F87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cs typeface="+mn-cs"/>
              </a:rPr>
              <a:t>社会型基础设施</a:t>
            </a:r>
            <a:endParaRPr lang="en-GB" b="1" dirty="0">
              <a:latin typeface="+mj-ea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81654-7B39-A9E3-5EE3-5BC4F32631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Social infrastructure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32584D-84F8-E9E2-44F9-315B1C135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35" y="1354398"/>
            <a:ext cx="4568074" cy="53482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2600" dirty="0">
                <a:solidFill>
                  <a:srgbClr val="00B0F0"/>
                </a:solidFill>
              </a:rPr>
              <a:t>产业扶贫</a:t>
            </a:r>
            <a:r>
              <a:rPr lang="zh-CN" altLang="en-US" sz="2600" b="0" i="0" u="none" strike="noStrike" baseline="0" dirty="0">
                <a:solidFill>
                  <a:srgbClr val="00B0F0"/>
                </a:solidFill>
              </a:rPr>
              <a:t> </a:t>
            </a:r>
            <a:endParaRPr lang="en-GB" altLang="zh-CN" sz="2600" b="0" i="0" u="none" strike="noStrike" baseline="0" dirty="0">
              <a:solidFill>
                <a:srgbClr val="00B0F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b="0" i="0" u="none" strike="noStrike" baseline="0" dirty="0">
                <a:solidFill>
                  <a:srgbClr val="00B0F0"/>
                </a:solidFill>
              </a:rPr>
              <a:t>Industry poverty alleviation schemes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zh-CN" altLang="en-US" dirty="0"/>
              <a:t>“不进行再分配，不</a:t>
            </a:r>
            <a:r>
              <a:rPr lang="en-US" altLang="zh-CN" dirty="0"/>
              <a:t>……</a:t>
            </a:r>
            <a:r>
              <a:rPr lang="zh-CN" altLang="en-US" dirty="0"/>
              <a:t>挑战或缓解当前的社会不平等现象”</a:t>
            </a:r>
            <a:endParaRPr lang="en-GB" altLang="zh-CN" dirty="0"/>
          </a:p>
          <a:p>
            <a:pPr marL="914400" lvl="2" indent="0">
              <a:buNone/>
            </a:pPr>
            <a:r>
              <a:rPr lang="en-US" sz="1000" dirty="0"/>
              <a:t>‘Not redistributive, do not… challenge or alleviate current social inequalities’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zh-CN" altLang="en-US" b="0" i="0" u="none" strike="noStrike" baseline="0" dirty="0"/>
              <a:t>“扭曲市场并维持本来会倒闭的公司”。</a:t>
            </a:r>
            <a:endParaRPr lang="en-GB" altLang="zh-CN" b="0" i="0" u="none" strike="noStrike" baseline="0" dirty="0"/>
          </a:p>
          <a:p>
            <a:pPr marL="914400" lvl="2" indent="0">
              <a:buNone/>
            </a:pPr>
            <a:r>
              <a:rPr lang="en-US" sz="1000" b="0" i="0" u="none" strike="noStrike" baseline="0" dirty="0"/>
              <a:t>‘Distorts the market and maintains companies that would have otherwise collapsed’.</a:t>
            </a:r>
          </a:p>
          <a:p>
            <a:pPr marL="914400" lvl="1" indent="-457200">
              <a:buFont typeface="+mj-lt"/>
              <a:buAutoNum type="arabicPeriod" startAt="5"/>
            </a:pPr>
            <a:r>
              <a:rPr lang="zh-CN" altLang="en-US" b="0" i="0" u="none" strike="noStrike" baseline="0" dirty="0"/>
              <a:t>“地方官方话语</a:t>
            </a:r>
            <a:r>
              <a:rPr lang="en-US" altLang="zh-CN" b="0" i="0" u="none" strike="noStrike" baseline="0" dirty="0"/>
              <a:t>……</a:t>
            </a:r>
            <a:r>
              <a:rPr lang="zh-CN" altLang="en-US" b="0" i="0" u="none" strike="noStrike" baseline="0" dirty="0"/>
              <a:t>认为穷人要么懒惰，要么不愿工作； 或生病而无法工作”。</a:t>
            </a:r>
            <a:endParaRPr lang="en-GB" altLang="zh-CN" b="0" i="0" u="none" strike="noStrike" baseline="0" dirty="0"/>
          </a:p>
          <a:p>
            <a:pPr marL="914400" lvl="2" indent="0">
              <a:buNone/>
            </a:pPr>
            <a:r>
              <a:rPr lang="en-US" sz="1000" b="0" i="0" u="none" strike="noStrike" baseline="0" dirty="0"/>
              <a:t>‘Local official discourse … considers poor people either lazy and unwilling to work; or sick and unable to work’.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DE2CE-4A52-DCA6-DFAC-F5EAE046F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60" y="701350"/>
            <a:ext cx="3970327" cy="54552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7222A6-63E6-3B1A-1AF9-A1743DC4C886}"/>
              </a:ext>
            </a:extLst>
          </p:cNvPr>
          <p:cNvSpPr txBox="1"/>
          <p:nvPr/>
        </p:nvSpPr>
        <p:spPr>
          <a:xfrm>
            <a:off x="8180892" y="836024"/>
            <a:ext cx="796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196318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BE4BCD-A8E1-1E37-84FB-83F270E3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政策基础设施</a:t>
            </a:r>
            <a:endParaRPr lang="en-GB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377A2-E56E-EFF7-9562-35F013333D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Policy infrastructure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0D277A-E301-D4CF-4F94-BCD9C64FA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029" y="352579"/>
            <a:ext cx="4076568" cy="57845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5D4261-03FF-6C1C-3AD6-AF3417CF8832}"/>
              </a:ext>
            </a:extLst>
          </p:cNvPr>
          <p:cNvSpPr txBox="1"/>
          <p:nvPr/>
        </p:nvSpPr>
        <p:spPr>
          <a:xfrm>
            <a:off x="7752006" y="477912"/>
            <a:ext cx="796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2023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2AD907C0-1058-E501-3421-C0EA9F9AD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50" y="1359455"/>
            <a:ext cx="3062570" cy="4922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/>
              <a:t>农村户籍加重了相对贫困</a:t>
            </a:r>
            <a:endParaRPr lang="en-GB" altLang="zh-CN" sz="2400" dirty="0"/>
          </a:p>
          <a:p>
            <a:pPr marL="457200" lvl="1" indent="0">
              <a:buNone/>
            </a:pPr>
            <a:r>
              <a:rPr lang="en-GB" sz="1300" dirty="0"/>
              <a:t>Relative poverty is increased by a rural </a:t>
            </a:r>
            <a:r>
              <a:rPr lang="en-GB" sz="1300" i="1" dirty="0"/>
              <a:t>hukou</a:t>
            </a:r>
          </a:p>
          <a:p>
            <a:pPr>
              <a:lnSpc>
                <a:spcPct val="110000"/>
              </a:lnSpc>
            </a:pPr>
            <a:r>
              <a:rPr lang="zh-CN" altLang="en-US" sz="2400" dirty="0"/>
              <a:t>相对贫困与残病相关</a:t>
            </a:r>
            <a:endParaRPr lang="en-GB" altLang="zh-CN" sz="2400" dirty="0"/>
          </a:p>
          <a:p>
            <a:pPr marL="457200" lvl="1" indent="0">
              <a:buNone/>
            </a:pPr>
            <a:r>
              <a:rPr lang="en-GB" sz="1200" dirty="0"/>
              <a:t>Relative poverty is associated with ill-health</a:t>
            </a:r>
          </a:p>
          <a:p>
            <a:pPr>
              <a:lnSpc>
                <a:spcPct val="110000"/>
              </a:lnSpc>
            </a:pPr>
            <a:r>
              <a:rPr lang="zh-CN" altLang="en-US" sz="2400" dirty="0"/>
              <a:t>医疗保险降低了贫困风险</a:t>
            </a:r>
            <a:endParaRPr lang="en-GB" altLang="zh-CN" sz="2400" dirty="0"/>
          </a:p>
          <a:p>
            <a:pPr marL="457200" lvl="1" indent="0">
              <a:buNone/>
            </a:pPr>
            <a:r>
              <a:rPr lang="en-GB" sz="1200" dirty="0"/>
              <a:t>The risk of poverty is reduced by health insurance</a:t>
            </a:r>
          </a:p>
          <a:p>
            <a:pPr>
              <a:lnSpc>
                <a:spcPct val="110000"/>
              </a:lnSpc>
            </a:pPr>
            <a:r>
              <a:rPr lang="zh-CN" altLang="en-US" sz="2600" dirty="0"/>
              <a:t>教育可以防止贫困</a:t>
            </a:r>
            <a:endParaRPr lang="en-GB" altLang="zh-CN" sz="2600" dirty="0"/>
          </a:p>
          <a:p>
            <a:pPr marL="457200" lvl="1" indent="0">
              <a:buNone/>
            </a:pPr>
            <a:r>
              <a:rPr lang="en-GB" sz="1200" dirty="0"/>
              <a:t>Education is protective against poverty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655E49-0453-B9C0-7C0F-965ADD2B050A}"/>
              </a:ext>
            </a:extLst>
          </p:cNvPr>
          <p:cNvSpPr/>
          <p:nvPr/>
        </p:nvSpPr>
        <p:spPr>
          <a:xfrm>
            <a:off x="477327" y="2581146"/>
            <a:ext cx="2965645" cy="3700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168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C523F5-B219-4E10-B5FD-9CAA5F1D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cs typeface="Arial" charset="0"/>
              </a:rPr>
              <a:t>政策基础设施</a:t>
            </a:r>
            <a:endParaRPr lang="en-GB" b="1" dirty="0">
              <a:latin typeface="+mj-ea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0CCE2-000F-48EE-BD1C-A55E543C28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746275"/>
            <a:ext cx="8520113" cy="6263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/>
              <a:t>Policy infrastructure</a:t>
            </a:r>
            <a:endParaRPr lang="zh-CN" altLang="en-US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95214CD-F97C-4B23-B499-042DBB150F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977263"/>
              </p:ext>
            </p:extLst>
          </p:nvPr>
        </p:nvGraphicFramePr>
        <p:xfrm>
          <a:off x="4263902" y="1276586"/>
          <a:ext cx="4572000" cy="435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06061EE-57C3-481B-A216-CFE82A395748}"/>
              </a:ext>
            </a:extLst>
          </p:cNvPr>
          <p:cNvSpPr txBox="1"/>
          <p:nvPr/>
        </p:nvSpPr>
        <p:spPr>
          <a:xfrm>
            <a:off x="6710045" y="1722258"/>
            <a:ext cx="1510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t>户籍*就业状况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Household registration* Employment status (1.356)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038CC6-A5F6-49BF-8A2B-94822D3CCC8D}"/>
              </a:ext>
            </a:extLst>
          </p:cNvPr>
          <p:cNvSpPr txBox="1"/>
          <p:nvPr/>
        </p:nvSpPr>
        <p:spPr>
          <a:xfrm>
            <a:off x="8063458" y="4333256"/>
            <a:ext cx="1053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t>农村户籍 </a:t>
            </a:r>
            <a:endParaRPr kumimoji="0" lang="en-GB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Rural Hukou (1.448 NS )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29AEF6-2904-4D27-A298-657AAD753221}"/>
              </a:ext>
            </a:extLst>
          </p:cNvPr>
          <p:cNvCxnSpPr/>
          <p:nvPr/>
        </p:nvCxnSpPr>
        <p:spPr>
          <a:xfrm>
            <a:off x="7212600" y="2732408"/>
            <a:ext cx="102188" cy="501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7F79AC-060B-45F9-83D2-6F6ED66F4B3F}"/>
              </a:ext>
            </a:extLst>
          </p:cNvPr>
          <p:cNvCxnSpPr>
            <a:cxnSpLocks/>
          </p:cNvCxnSpPr>
          <p:nvPr/>
        </p:nvCxnSpPr>
        <p:spPr>
          <a:xfrm flipH="1" flipV="1">
            <a:off x="8019131" y="4045784"/>
            <a:ext cx="141451" cy="302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AC7DD0B-5229-407B-83C8-9028FFAF83C0}"/>
              </a:ext>
            </a:extLst>
          </p:cNvPr>
          <p:cNvCxnSpPr>
            <a:cxnSpLocks/>
          </p:cNvCxnSpPr>
          <p:nvPr/>
        </p:nvCxnSpPr>
        <p:spPr>
          <a:xfrm>
            <a:off x="4843984" y="3973598"/>
            <a:ext cx="41544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9FDDCFC-C311-4315-A0D7-34069E35B486}"/>
              </a:ext>
            </a:extLst>
          </p:cNvPr>
          <p:cNvSpPr txBox="1"/>
          <p:nvPr/>
        </p:nvSpPr>
        <p:spPr>
          <a:xfrm>
            <a:off x="3732049" y="2097862"/>
            <a:ext cx="738664" cy="1310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造成贫困</a:t>
            </a:r>
            <a:endParaRPr kumimoji="0" lang="en-GB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Causing poverty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7C5125-354B-499B-AEC5-34979F7972EC}"/>
              </a:ext>
            </a:extLst>
          </p:cNvPr>
          <p:cNvSpPr txBox="1"/>
          <p:nvPr/>
        </p:nvSpPr>
        <p:spPr>
          <a:xfrm>
            <a:off x="3752180" y="4186909"/>
            <a:ext cx="738664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预防贫困</a:t>
            </a:r>
            <a:endParaRPr kumimoji="0" lang="en-GB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Preventing  poverty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1FD1F3-90F6-4C55-8B96-BFB63F2A2C84}"/>
              </a:ext>
            </a:extLst>
          </p:cNvPr>
          <p:cNvSpPr txBox="1"/>
          <p:nvPr/>
        </p:nvSpPr>
        <p:spPr>
          <a:xfrm>
            <a:off x="3492998" y="5616830"/>
            <a:ext cx="17312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偶数的距离</a:t>
            </a:r>
            <a:endParaRPr kumimoji="0" lang="en-GB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Distance from even odds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227AD4-104E-413B-8A00-890275F50C20}"/>
              </a:ext>
            </a:extLst>
          </p:cNvPr>
          <p:cNvSpPr/>
          <p:nvPr/>
        </p:nvSpPr>
        <p:spPr>
          <a:xfrm>
            <a:off x="383871" y="4642409"/>
            <a:ext cx="3233405" cy="914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E68310AD-685B-8B2B-035A-1A3567BF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50" y="1359455"/>
            <a:ext cx="3062570" cy="4922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/>
              <a:t>农村户籍加重了相对贫困</a:t>
            </a:r>
            <a:endParaRPr lang="en-GB" altLang="zh-CN" sz="2400" dirty="0"/>
          </a:p>
          <a:p>
            <a:pPr marL="457200" lvl="1" indent="0">
              <a:buNone/>
            </a:pPr>
            <a:r>
              <a:rPr lang="en-GB" sz="1300" dirty="0"/>
              <a:t>Relative poverty is increased by a rural </a:t>
            </a:r>
            <a:r>
              <a:rPr lang="en-GB" sz="1300" i="1" dirty="0"/>
              <a:t>hukou</a:t>
            </a:r>
          </a:p>
          <a:p>
            <a:pPr>
              <a:lnSpc>
                <a:spcPct val="110000"/>
              </a:lnSpc>
            </a:pPr>
            <a:r>
              <a:rPr lang="zh-CN" altLang="en-US" sz="2400" dirty="0"/>
              <a:t>相对贫困与残病相关</a:t>
            </a:r>
            <a:endParaRPr lang="en-GB" altLang="zh-CN" sz="2400" dirty="0"/>
          </a:p>
          <a:p>
            <a:pPr marL="457200" lvl="1" indent="0">
              <a:buNone/>
            </a:pPr>
            <a:r>
              <a:rPr lang="en-GB" sz="1200" dirty="0"/>
              <a:t>Relative poverty is associated with ill-health</a:t>
            </a:r>
          </a:p>
          <a:p>
            <a:pPr>
              <a:lnSpc>
                <a:spcPct val="110000"/>
              </a:lnSpc>
            </a:pPr>
            <a:r>
              <a:rPr lang="zh-CN" altLang="en-US" sz="2400" dirty="0"/>
              <a:t>医疗保险降低了贫困风险</a:t>
            </a:r>
            <a:endParaRPr lang="en-GB" altLang="zh-CN" sz="2400" dirty="0"/>
          </a:p>
          <a:p>
            <a:pPr marL="457200" lvl="1" indent="0">
              <a:buNone/>
            </a:pPr>
            <a:r>
              <a:rPr lang="en-GB" sz="1200" dirty="0"/>
              <a:t>The risk of poverty is reduced by health insurance</a:t>
            </a:r>
          </a:p>
          <a:p>
            <a:pPr>
              <a:lnSpc>
                <a:spcPct val="110000"/>
              </a:lnSpc>
            </a:pPr>
            <a:r>
              <a:rPr lang="zh-CN" altLang="en-US" sz="2600" dirty="0"/>
              <a:t>教育可以防止贫困</a:t>
            </a:r>
            <a:endParaRPr lang="en-GB" altLang="zh-CN" sz="2600" dirty="0"/>
          </a:p>
          <a:p>
            <a:pPr marL="457200" lvl="1" indent="0">
              <a:buNone/>
            </a:pPr>
            <a:r>
              <a:rPr lang="en-GB" sz="1200" dirty="0"/>
              <a:t>Education is protective against poverty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010C63-4466-FDFA-8A36-E1D1B178FF3B}"/>
              </a:ext>
            </a:extLst>
          </p:cNvPr>
          <p:cNvSpPr/>
          <p:nvPr/>
        </p:nvSpPr>
        <p:spPr>
          <a:xfrm>
            <a:off x="477327" y="2581146"/>
            <a:ext cx="2965645" cy="3700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298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C523F5-B219-4E10-B5FD-9CAA5F1D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cs typeface="Arial" charset="0"/>
              </a:rPr>
              <a:t>政策基础设施</a:t>
            </a:r>
            <a:endParaRPr lang="en-GB" b="1" dirty="0">
              <a:latin typeface="+mj-ea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0CCE2-000F-48EE-BD1C-A55E543C28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746275"/>
            <a:ext cx="8520113" cy="6263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/>
              <a:t>Policy infrastructure</a:t>
            </a:r>
            <a:endParaRPr lang="zh-CN" altLang="en-US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95214CD-F97C-4B23-B499-042DBB150F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333340"/>
              </p:ext>
            </p:extLst>
          </p:nvPr>
        </p:nvGraphicFramePr>
        <p:xfrm>
          <a:off x="4263902" y="1276586"/>
          <a:ext cx="4572000" cy="435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C81E398-C8F9-46E7-814F-27FAC6F07526}"/>
              </a:ext>
            </a:extLst>
          </p:cNvPr>
          <p:cNvSpPr txBox="1"/>
          <p:nvPr/>
        </p:nvSpPr>
        <p:spPr>
          <a:xfrm>
            <a:off x="5516038" y="4861854"/>
            <a:ext cx="1410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t>有医疗保险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Has health insurance (0.657)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7FC3D2-3380-45AB-9F39-79A5B17F4A25}"/>
              </a:ext>
            </a:extLst>
          </p:cNvPr>
          <p:cNvSpPr txBox="1"/>
          <p:nvPr/>
        </p:nvSpPr>
        <p:spPr>
          <a:xfrm>
            <a:off x="6082240" y="2859977"/>
            <a:ext cx="9994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t>平均健康水平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Average health (1.345)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6061EE-57C3-481B-A216-CFE82A395748}"/>
              </a:ext>
            </a:extLst>
          </p:cNvPr>
          <p:cNvSpPr txBox="1"/>
          <p:nvPr/>
        </p:nvSpPr>
        <p:spPr>
          <a:xfrm>
            <a:off x="6710045" y="1722258"/>
            <a:ext cx="1510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t>户籍*就业状况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Household registration* Employment status (1.356)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038CC6-A5F6-49BF-8A2B-94822D3CCC8D}"/>
              </a:ext>
            </a:extLst>
          </p:cNvPr>
          <p:cNvSpPr txBox="1"/>
          <p:nvPr/>
        </p:nvSpPr>
        <p:spPr>
          <a:xfrm>
            <a:off x="8063458" y="4333256"/>
            <a:ext cx="1053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t>农村</a:t>
            </a:r>
            <a:r>
              <a:rPr lang="zh-CN" altLang="en-US" sz="1600" dirty="0">
                <a:solidFill>
                  <a:prstClr val="black"/>
                </a:solidFill>
                <a:latin typeface="Calibri" panose="020F0502020204030204" pitchFamily="34" charset="0"/>
              </a:rPr>
              <a:t>户籍</a:t>
            </a:r>
            <a:endParaRPr kumimoji="0" lang="en-GB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Rural Hukou (1.448 NS )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3F970F-D565-480F-93D1-424B11B642F6}"/>
              </a:ext>
            </a:extLst>
          </p:cNvPr>
          <p:cNvSpPr txBox="1"/>
          <p:nvPr/>
        </p:nvSpPr>
        <p:spPr>
          <a:xfrm>
            <a:off x="8263229" y="1407024"/>
            <a:ext cx="1098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pitchFamily="2" charset="-122"/>
              </a:rPr>
              <a:t>残病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t> </a:t>
            </a:r>
            <a:endParaRPr kumimoji="0" lang="en-GB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Unhealthy (2.003)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29AEF6-2904-4D27-A298-657AAD753221}"/>
              </a:ext>
            </a:extLst>
          </p:cNvPr>
          <p:cNvCxnSpPr/>
          <p:nvPr/>
        </p:nvCxnSpPr>
        <p:spPr>
          <a:xfrm>
            <a:off x="7212600" y="2721049"/>
            <a:ext cx="102188" cy="501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42A9048-CB12-4AB5-8A57-6D61D091E276}"/>
              </a:ext>
            </a:extLst>
          </p:cNvPr>
          <p:cNvCxnSpPr/>
          <p:nvPr/>
        </p:nvCxnSpPr>
        <p:spPr>
          <a:xfrm flipH="1" flipV="1">
            <a:off x="5796945" y="4652560"/>
            <a:ext cx="112830" cy="20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7F79AC-060B-45F9-83D2-6F6ED66F4B3F}"/>
              </a:ext>
            </a:extLst>
          </p:cNvPr>
          <p:cNvCxnSpPr>
            <a:cxnSpLocks/>
          </p:cNvCxnSpPr>
          <p:nvPr/>
        </p:nvCxnSpPr>
        <p:spPr>
          <a:xfrm flipH="1" flipV="1">
            <a:off x="8019131" y="4045784"/>
            <a:ext cx="141451" cy="302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AC7DD0B-5229-407B-83C8-9028FFAF83C0}"/>
              </a:ext>
            </a:extLst>
          </p:cNvPr>
          <p:cNvCxnSpPr>
            <a:cxnSpLocks/>
          </p:cNvCxnSpPr>
          <p:nvPr/>
        </p:nvCxnSpPr>
        <p:spPr>
          <a:xfrm>
            <a:off x="4843984" y="3973598"/>
            <a:ext cx="41544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9FDDCFC-C311-4315-A0D7-34069E35B486}"/>
              </a:ext>
            </a:extLst>
          </p:cNvPr>
          <p:cNvSpPr txBox="1"/>
          <p:nvPr/>
        </p:nvSpPr>
        <p:spPr>
          <a:xfrm>
            <a:off x="3732049" y="2097862"/>
            <a:ext cx="738664" cy="1310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造成贫困</a:t>
            </a:r>
            <a:endParaRPr kumimoji="0" lang="en-GB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Causing poverty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7C5125-354B-499B-AEC5-34979F7972EC}"/>
              </a:ext>
            </a:extLst>
          </p:cNvPr>
          <p:cNvSpPr txBox="1"/>
          <p:nvPr/>
        </p:nvSpPr>
        <p:spPr>
          <a:xfrm>
            <a:off x="3752180" y="4186909"/>
            <a:ext cx="738664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预防贫困</a:t>
            </a:r>
            <a:endParaRPr kumimoji="0" lang="en-GB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Preventing  poverty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1FD1F3-90F6-4C55-8B96-BFB63F2A2C84}"/>
              </a:ext>
            </a:extLst>
          </p:cNvPr>
          <p:cNvSpPr txBox="1"/>
          <p:nvPr/>
        </p:nvSpPr>
        <p:spPr>
          <a:xfrm>
            <a:off x="3492998" y="5616830"/>
            <a:ext cx="17312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偶数的距离</a:t>
            </a:r>
            <a:endParaRPr kumimoji="0" lang="en-GB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Distance from even odds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227AD4-104E-413B-8A00-890275F50C20}"/>
              </a:ext>
            </a:extLst>
          </p:cNvPr>
          <p:cNvSpPr/>
          <p:nvPr/>
        </p:nvSpPr>
        <p:spPr>
          <a:xfrm>
            <a:off x="383871" y="4642409"/>
            <a:ext cx="3233405" cy="914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F93F2-0057-68CB-41DA-16C466F228F1}"/>
              </a:ext>
            </a:extLst>
          </p:cNvPr>
          <p:cNvSpPr txBox="1"/>
          <p:nvPr/>
        </p:nvSpPr>
        <p:spPr>
          <a:xfrm>
            <a:off x="5362318" y="5602936"/>
            <a:ext cx="1715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大专以上学历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College degree or above (0.303)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060E13-1E2C-D328-FA9C-B6663DC4BCA8}"/>
              </a:ext>
            </a:extLst>
          </p:cNvPr>
          <p:cNvCxnSpPr>
            <a:cxnSpLocks/>
          </p:cNvCxnSpPr>
          <p:nvPr/>
        </p:nvCxnSpPr>
        <p:spPr>
          <a:xfrm flipH="1" flipV="1">
            <a:off x="5184250" y="5400462"/>
            <a:ext cx="178068" cy="605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E68310AD-685B-8B2B-035A-1A3567BF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50" y="1359455"/>
            <a:ext cx="3062570" cy="4922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/>
              <a:t>农村户籍加重了相对贫困</a:t>
            </a:r>
            <a:endParaRPr lang="en-GB" altLang="zh-CN" sz="2400" dirty="0"/>
          </a:p>
          <a:p>
            <a:pPr marL="457200" lvl="1" indent="0">
              <a:buNone/>
            </a:pPr>
            <a:r>
              <a:rPr lang="en-GB" sz="1300" dirty="0"/>
              <a:t>Relative poverty is increased by a rural </a:t>
            </a:r>
            <a:r>
              <a:rPr lang="en-GB" sz="1300" i="1" dirty="0"/>
              <a:t>hukou</a:t>
            </a:r>
          </a:p>
          <a:p>
            <a:pPr>
              <a:lnSpc>
                <a:spcPct val="110000"/>
              </a:lnSpc>
            </a:pPr>
            <a:r>
              <a:rPr lang="zh-CN" altLang="en-US" sz="2400" dirty="0"/>
              <a:t>相对贫困与残病相关</a:t>
            </a:r>
            <a:endParaRPr lang="en-GB" altLang="zh-CN" sz="2400" dirty="0"/>
          </a:p>
          <a:p>
            <a:pPr marL="457200" lvl="1" indent="0">
              <a:buNone/>
            </a:pPr>
            <a:r>
              <a:rPr lang="en-GB" sz="1200" dirty="0"/>
              <a:t>Relative poverty is associated with ill-health</a:t>
            </a:r>
          </a:p>
          <a:p>
            <a:pPr>
              <a:lnSpc>
                <a:spcPct val="110000"/>
              </a:lnSpc>
            </a:pPr>
            <a:r>
              <a:rPr lang="zh-CN" altLang="en-US" sz="2400" dirty="0"/>
              <a:t>医疗保险降低了贫困风险</a:t>
            </a:r>
            <a:endParaRPr lang="en-GB" altLang="zh-CN" sz="2400" dirty="0"/>
          </a:p>
          <a:p>
            <a:pPr marL="457200" lvl="1" indent="0">
              <a:buNone/>
            </a:pPr>
            <a:r>
              <a:rPr lang="en-GB" sz="1200" dirty="0"/>
              <a:t>The risk of poverty is reduced by health insurance</a:t>
            </a:r>
          </a:p>
          <a:p>
            <a:pPr>
              <a:lnSpc>
                <a:spcPct val="110000"/>
              </a:lnSpc>
            </a:pPr>
            <a:r>
              <a:rPr lang="zh-CN" altLang="en-US" sz="2600" dirty="0"/>
              <a:t>教育可以防止贫困</a:t>
            </a:r>
            <a:endParaRPr lang="en-GB" altLang="zh-CN" sz="2600" dirty="0"/>
          </a:p>
          <a:p>
            <a:pPr marL="457200" lvl="1" indent="0">
              <a:buNone/>
            </a:pPr>
            <a:r>
              <a:rPr lang="en-GB" sz="1200" dirty="0"/>
              <a:t>Education is protective against poverty</a:t>
            </a:r>
          </a:p>
        </p:txBody>
      </p:sp>
    </p:spTree>
    <p:extLst>
      <p:ext uri="{BB962C8B-B14F-4D97-AF65-F5344CB8AC3E}">
        <p14:creationId xmlns:p14="http://schemas.microsoft.com/office/powerpoint/2010/main" val="85547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554D9E-8CA8-45CB-A233-904E875DC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b="1" dirty="0">
                <a:latin typeface="+mn-lt"/>
              </a:rPr>
              <a:t>中国：发展与消除绝对贫困</a:t>
            </a:r>
            <a:endParaRPr lang="en-GB" sz="3200" b="1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F0CE5-7407-4679-BE02-F1F0519306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/>
              <a:t>Development, and the eradication of absolute poverty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AB7C4D7-A53B-445A-9236-DE23890324F5}"/>
              </a:ext>
            </a:extLst>
          </p:cNvPr>
          <p:cNvSpPr/>
          <p:nvPr/>
        </p:nvSpPr>
        <p:spPr>
          <a:xfrm>
            <a:off x="2344602" y="2632567"/>
            <a:ext cx="4876799" cy="79643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3CA121A-2181-4995-B3C5-E804314ED488}"/>
              </a:ext>
            </a:extLst>
          </p:cNvPr>
          <p:cNvSpPr/>
          <p:nvPr/>
        </p:nvSpPr>
        <p:spPr>
          <a:xfrm>
            <a:off x="2344600" y="3429004"/>
            <a:ext cx="4876799" cy="796437"/>
          </a:xfrm>
          <a:prstGeom prst="rightArrow">
            <a:avLst/>
          </a:prstGeom>
          <a:solidFill>
            <a:srgbClr val="00B0F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709813B-0E6B-4BBB-9014-C79F02A70F27}"/>
              </a:ext>
            </a:extLst>
          </p:cNvPr>
          <p:cNvSpPr/>
          <p:nvPr/>
        </p:nvSpPr>
        <p:spPr>
          <a:xfrm>
            <a:off x="2344601" y="4250668"/>
            <a:ext cx="4876799" cy="796437"/>
          </a:xfrm>
          <a:prstGeom prst="rightArrow">
            <a:avLst/>
          </a:prstGeom>
          <a:solidFill>
            <a:srgbClr val="00B0F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F56FD54-4D4B-4A7B-A464-03B92AF33FBD}"/>
              </a:ext>
            </a:extLst>
          </p:cNvPr>
          <p:cNvSpPr/>
          <p:nvPr/>
        </p:nvSpPr>
        <p:spPr>
          <a:xfrm>
            <a:off x="2344602" y="5058828"/>
            <a:ext cx="4876799" cy="796437"/>
          </a:xfrm>
          <a:prstGeom prst="rightArrow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B4FC1-45E1-4A50-9292-D76A1FD272C0}"/>
              </a:ext>
            </a:extLst>
          </p:cNvPr>
          <p:cNvSpPr txBox="1"/>
          <p:nvPr/>
        </p:nvSpPr>
        <p:spPr>
          <a:xfrm>
            <a:off x="1540447" y="2753782"/>
            <a:ext cx="8771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国家级</a:t>
            </a:r>
            <a:endParaRPr kumimoji="0" lang="en-GB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047282-1335-483C-88B4-F90D4362301B}"/>
              </a:ext>
            </a:extLst>
          </p:cNvPr>
          <p:cNvSpPr txBox="1"/>
          <p:nvPr/>
        </p:nvSpPr>
        <p:spPr>
          <a:xfrm>
            <a:off x="1540447" y="3550562"/>
            <a:ext cx="7906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省级</a:t>
            </a:r>
            <a:endParaRPr kumimoji="0" lang="en-GB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Provincial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647F03-801B-43E4-B2BF-776B161DCFD3}"/>
              </a:ext>
            </a:extLst>
          </p:cNvPr>
          <p:cNvSpPr txBox="1"/>
          <p:nvPr/>
        </p:nvSpPr>
        <p:spPr>
          <a:xfrm>
            <a:off x="1540443" y="4363562"/>
            <a:ext cx="7747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乡镇</a:t>
            </a:r>
            <a:endParaRPr kumimoji="0" lang="en-GB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Township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3C53D8-726D-4254-BFB9-F4E9A862336F}"/>
              </a:ext>
            </a:extLst>
          </p:cNvPr>
          <p:cNvSpPr txBox="1"/>
          <p:nvPr/>
        </p:nvSpPr>
        <p:spPr>
          <a:xfrm>
            <a:off x="1541613" y="5171951"/>
            <a:ext cx="5985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村</a:t>
            </a:r>
            <a:endParaRPr kumimoji="0" lang="en-GB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Village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F75E85-32C0-4A79-A79D-11D689E71967}"/>
              </a:ext>
            </a:extLst>
          </p:cNvPr>
          <p:cNvSpPr txBox="1"/>
          <p:nvPr/>
        </p:nvSpPr>
        <p:spPr>
          <a:xfrm>
            <a:off x="7183918" y="2346805"/>
            <a:ext cx="190443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经济增长</a:t>
            </a:r>
            <a:endParaRPr kumimoji="0" lang="en-GB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 growth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基础设施发展</a:t>
            </a:r>
            <a:endParaRPr kumimoji="0" lang="en-GB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Infrastructure development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ABF3E6-68A2-434E-8976-CF543B574D2E}"/>
              </a:ext>
            </a:extLst>
          </p:cNvPr>
          <p:cNvSpPr txBox="1"/>
          <p:nvPr/>
        </p:nvSpPr>
        <p:spPr>
          <a:xfrm>
            <a:off x="7183922" y="5204775"/>
            <a:ext cx="1379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企业界</a:t>
            </a:r>
            <a:endParaRPr kumimoji="0" lang="en-GB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Entrepreneurialism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社会救助</a:t>
            </a:r>
            <a:endParaRPr kumimoji="0" lang="en-GB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assistance 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05CDD2-66F4-4946-8F7C-053CB00DFB1F}"/>
              </a:ext>
            </a:extLst>
          </p:cNvPr>
          <p:cNvGrpSpPr/>
          <p:nvPr/>
        </p:nvGrpSpPr>
        <p:grpSpPr>
          <a:xfrm>
            <a:off x="2339171" y="1341531"/>
            <a:ext cx="1946902" cy="4513733"/>
            <a:chOff x="1454091" y="1341527"/>
            <a:chExt cx="1946902" cy="451373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DEEA48-15A3-4BA1-88AA-BDEB7CF2EC43}"/>
                </a:ext>
              </a:extLst>
            </p:cNvPr>
            <p:cNvSpPr txBox="1"/>
            <p:nvPr/>
          </p:nvSpPr>
          <p:spPr>
            <a:xfrm>
              <a:off x="1584103" y="1341527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政策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目标</a:t>
              </a:r>
              <a:endPara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Policy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targets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2C9248-0094-4B38-BBCD-B6CCC0AA843F}"/>
                </a:ext>
              </a:extLst>
            </p:cNvPr>
            <p:cNvSpPr txBox="1"/>
            <p:nvPr/>
          </p:nvSpPr>
          <p:spPr>
            <a:xfrm>
              <a:off x="2218003" y="1347705"/>
              <a:ext cx="11829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强大的政治领导力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Strong political leadership</a:t>
              </a: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A4546902-C9FE-4C3A-92F4-77A0D7ACA81E}"/>
                </a:ext>
              </a:extLst>
            </p:cNvPr>
            <p:cNvSpPr/>
            <p:nvPr/>
          </p:nvSpPr>
          <p:spPr>
            <a:xfrm flipV="1">
              <a:off x="1454091" y="2307981"/>
              <a:ext cx="886715" cy="3547279"/>
            </a:xfrm>
            <a:prstGeom prst="downArrow">
              <a:avLst/>
            </a:prstGeom>
            <a:solidFill>
              <a:srgbClr val="FF66CC">
                <a:alpha val="9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D745B9BA-7006-476D-A4C6-2EE8E5F3D2EB}"/>
                </a:ext>
              </a:extLst>
            </p:cNvPr>
            <p:cNvSpPr/>
            <p:nvPr/>
          </p:nvSpPr>
          <p:spPr>
            <a:xfrm flipV="1">
              <a:off x="2356437" y="2307981"/>
              <a:ext cx="886715" cy="3547279"/>
            </a:xfrm>
            <a:prstGeom prst="downArrow">
              <a:avLst/>
            </a:prstGeom>
            <a:solidFill>
              <a:srgbClr val="FF66CC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64B9FE4-EE01-4D4F-9467-77A86A9EE55F}"/>
              </a:ext>
            </a:extLst>
          </p:cNvPr>
          <p:cNvGrpSpPr/>
          <p:nvPr/>
        </p:nvGrpSpPr>
        <p:grpSpPr>
          <a:xfrm>
            <a:off x="4163021" y="1347709"/>
            <a:ext cx="886715" cy="4507555"/>
            <a:chOff x="3277937" y="1347705"/>
            <a:chExt cx="886715" cy="450755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831BD6-A9D9-4894-B9D0-9F891AD45E1F}"/>
                </a:ext>
              </a:extLst>
            </p:cNvPr>
            <p:cNvSpPr txBox="1"/>
            <p:nvPr/>
          </p:nvSpPr>
          <p:spPr>
            <a:xfrm>
              <a:off x="3345461" y="1347705"/>
              <a:ext cx="75168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精确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定位</a:t>
              </a:r>
              <a:endPara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Precision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targeting</a:t>
              </a: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5FAF995B-B1B6-4C42-86A0-31D7A83FC11E}"/>
                </a:ext>
              </a:extLst>
            </p:cNvPr>
            <p:cNvSpPr/>
            <p:nvPr/>
          </p:nvSpPr>
          <p:spPr>
            <a:xfrm flipV="1">
              <a:off x="3277937" y="2307981"/>
              <a:ext cx="886715" cy="3547279"/>
            </a:xfrm>
            <a:prstGeom prst="downArrow">
              <a:avLst/>
            </a:prstGeom>
            <a:solidFill>
              <a:srgbClr val="FF66CC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ACED095-1316-49C3-8E03-228391CFDCF3}"/>
              </a:ext>
            </a:extLst>
          </p:cNvPr>
          <p:cNvSpPr txBox="1"/>
          <p:nvPr/>
        </p:nvSpPr>
        <p:spPr>
          <a:xfrm>
            <a:off x="7183918" y="3350168"/>
            <a:ext cx="18190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空间定位</a:t>
            </a:r>
            <a:endParaRPr kumimoji="0" lang="en-GB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Spatial targeting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2324"/>
                </a:solidFill>
                <a:effectLst/>
                <a:uLnTx/>
                <a:uFillTx/>
                <a:latin typeface="Mercury-TextG2Roman"/>
                <a:ea typeface="等线" panose="02010600030101010101" pitchFamily="2" charset="-122"/>
                <a:cs typeface="+mn-cs"/>
              </a:rPr>
              <a:t>人力资本投资</a:t>
            </a:r>
            <a:endParaRPr kumimoji="0" lang="en-GB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1F2324"/>
              </a:solidFill>
              <a:effectLst/>
              <a:uLnTx/>
              <a:uFillTx/>
              <a:latin typeface="Mercury-TextG2Roman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2324"/>
                </a:solidFill>
                <a:effectLst/>
                <a:uLnTx/>
                <a:uFillTx/>
                <a:latin typeface="Mercury-TextG2Roman"/>
                <a:ea typeface="+mn-ea"/>
                <a:cs typeface="+mn-cs"/>
              </a:rPr>
              <a:t>Human capital investment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6F3BE1-DB8B-45ED-A818-8C1495EB54B7}"/>
              </a:ext>
            </a:extLst>
          </p:cNvPr>
          <p:cNvGrpSpPr/>
          <p:nvPr/>
        </p:nvGrpSpPr>
        <p:grpSpPr>
          <a:xfrm>
            <a:off x="4963639" y="1532371"/>
            <a:ext cx="2611108" cy="4322888"/>
            <a:chOff x="4078559" y="1532371"/>
            <a:chExt cx="2611108" cy="4322888"/>
          </a:xfrm>
        </p:grpSpPr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38AEBAEF-3618-4E5C-BE1A-C94977CC9A8C}"/>
                </a:ext>
              </a:extLst>
            </p:cNvPr>
            <p:cNvSpPr/>
            <p:nvPr/>
          </p:nvSpPr>
          <p:spPr>
            <a:xfrm flipV="1">
              <a:off x="4173152" y="2307980"/>
              <a:ext cx="886715" cy="3547279"/>
            </a:xfrm>
            <a:prstGeom prst="downArrow">
              <a:avLst/>
            </a:prstGeom>
            <a:solidFill>
              <a:srgbClr val="FF66CC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FA6DCB96-2F1B-4D81-B52B-4CE39DA5B03B}"/>
                </a:ext>
              </a:extLst>
            </p:cNvPr>
            <p:cNvSpPr/>
            <p:nvPr/>
          </p:nvSpPr>
          <p:spPr>
            <a:xfrm flipV="1">
              <a:off x="5047277" y="2307980"/>
              <a:ext cx="886715" cy="3547279"/>
            </a:xfrm>
            <a:prstGeom prst="downArrow">
              <a:avLst/>
            </a:prstGeom>
            <a:solidFill>
              <a:srgbClr val="FF66CC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DC31B2-9738-4382-83D9-63B2AF55DDA7}"/>
                </a:ext>
              </a:extLst>
            </p:cNvPr>
            <p:cNvSpPr txBox="1"/>
            <p:nvPr/>
          </p:nvSpPr>
          <p:spPr>
            <a:xfrm>
              <a:off x="4078559" y="1532371"/>
              <a:ext cx="1060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企业对企业</a:t>
              </a:r>
              <a:endPara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Firm to firm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C09E8C-4D48-4670-928E-D363D06F26C9}"/>
                </a:ext>
              </a:extLst>
            </p:cNvPr>
            <p:cNvSpPr txBox="1"/>
            <p:nvPr/>
          </p:nvSpPr>
          <p:spPr>
            <a:xfrm>
              <a:off x="5099961" y="1532371"/>
              <a:ext cx="1589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东部的城市到西部的村庄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Cities to W. villages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A9D477B-A0D5-46A0-9A36-A7E4FD83E8A5}"/>
              </a:ext>
            </a:extLst>
          </p:cNvPr>
          <p:cNvSpPr txBox="1"/>
          <p:nvPr/>
        </p:nvSpPr>
        <p:spPr>
          <a:xfrm>
            <a:off x="7183922" y="4265875"/>
            <a:ext cx="12887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电子商务</a:t>
            </a:r>
            <a:endParaRPr kumimoji="0" lang="en-GB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E-commerce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社会救助</a:t>
            </a:r>
            <a:endParaRPr kumimoji="0" lang="en-GB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assistance 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1C1D9DB-E1FB-4B68-B101-5A172B88EBA9}"/>
              </a:ext>
            </a:extLst>
          </p:cNvPr>
          <p:cNvGrpSpPr/>
          <p:nvPr/>
        </p:nvGrpSpPr>
        <p:grpSpPr>
          <a:xfrm>
            <a:off x="5116432" y="1183824"/>
            <a:ext cx="2324847" cy="369332"/>
            <a:chOff x="4231348" y="1183824"/>
            <a:chExt cx="2324847" cy="36933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2D165F-BE97-4AA0-B8BF-5180C5053BFC}"/>
                </a:ext>
              </a:extLst>
            </p:cNvPr>
            <p:cNvSpPr txBox="1"/>
            <p:nvPr/>
          </p:nvSpPr>
          <p:spPr>
            <a:xfrm>
              <a:off x="4716345" y="1183824"/>
              <a:ext cx="1427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动员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Mobilisation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E3F5565-BC69-4299-9D17-5FE6BA85E69A}"/>
                </a:ext>
              </a:extLst>
            </p:cNvPr>
            <p:cNvCxnSpPr>
              <a:cxnSpLocks/>
            </p:cNvCxnSpPr>
            <p:nvPr/>
          </p:nvCxnSpPr>
          <p:spPr>
            <a:xfrm>
              <a:off x="4231348" y="1532371"/>
              <a:ext cx="232484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40FEAFB-DD93-F8DA-A715-1017554B7B52}"/>
              </a:ext>
            </a:extLst>
          </p:cNvPr>
          <p:cNvCxnSpPr/>
          <p:nvPr/>
        </p:nvCxnSpPr>
        <p:spPr>
          <a:xfrm>
            <a:off x="1489308" y="1656336"/>
            <a:ext cx="0" cy="4683760"/>
          </a:xfrm>
          <a:prstGeom prst="straightConnector1">
            <a:avLst/>
          </a:prstGeom>
          <a:ln w="730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46C5EAFF-2AA8-ED5F-3859-4B35AA4488FF}"/>
              </a:ext>
            </a:extLst>
          </p:cNvPr>
          <p:cNvSpPr/>
          <p:nvPr/>
        </p:nvSpPr>
        <p:spPr>
          <a:xfrm>
            <a:off x="1364634" y="4855264"/>
            <a:ext cx="245659" cy="232011"/>
          </a:xfrm>
          <a:prstGeom prst="ellipse">
            <a:avLst/>
          </a:prstGeom>
          <a:solidFill>
            <a:srgbClr val="FF66CC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3F57EA-5D74-1FAB-E501-1A21F9108B55}"/>
              </a:ext>
            </a:extLst>
          </p:cNvPr>
          <p:cNvSpPr txBox="1"/>
          <p:nvPr/>
        </p:nvSpPr>
        <p:spPr>
          <a:xfrm>
            <a:off x="247045" y="4739999"/>
            <a:ext cx="1311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2021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CE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99097-AF8D-8693-0895-42E127D523AD}"/>
              </a:ext>
            </a:extLst>
          </p:cNvPr>
          <p:cNvSpPr txBox="1"/>
          <p:nvPr/>
        </p:nvSpPr>
        <p:spPr>
          <a:xfrm>
            <a:off x="225179" y="2246137"/>
            <a:ext cx="1311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1986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CE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294F8B3-0805-62A7-F0E0-A5000CA16272}"/>
              </a:ext>
            </a:extLst>
          </p:cNvPr>
          <p:cNvSpPr/>
          <p:nvPr/>
        </p:nvSpPr>
        <p:spPr>
          <a:xfrm>
            <a:off x="1366478" y="2360965"/>
            <a:ext cx="245659" cy="232011"/>
          </a:xfrm>
          <a:prstGeom prst="ellipse">
            <a:avLst/>
          </a:prstGeom>
          <a:solidFill>
            <a:srgbClr val="FF66CC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84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BE4BCD-A8E1-1E37-84FB-83F270E3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政策基础设施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377A2-E56E-EFF7-9562-35F013333D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Policy infrastructure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D4B795-6BD9-0034-2E26-9090D4915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56336"/>
            <a:ext cx="3587235" cy="475633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sz="3500" dirty="0"/>
              <a:t>农村户籍人口普遍无法从高等教育扩张中受益</a:t>
            </a:r>
            <a:endParaRPr lang="en-GB" altLang="zh-CN" sz="3500" dirty="0"/>
          </a:p>
          <a:p>
            <a:pPr marL="457200" lvl="1" indent="0">
              <a:buNone/>
            </a:pPr>
            <a:r>
              <a:rPr lang="en-US" altLang="zh-CN" sz="1900" dirty="0"/>
              <a:t>Rural hukou holders generally fail to benefit from the expansion in Higher Education</a:t>
            </a:r>
          </a:p>
          <a:p>
            <a:pPr>
              <a:lnSpc>
                <a:spcPct val="110000"/>
              </a:lnSpc>
            </a:pPr>
            <a:r>
              <a:rPr lang="zh-CN" altLang="en-US" sz="3500" dirty="0"/>
              <a:t>农村地区教育收入回报太低</a:t>
            </a:r>
            <a:endParaRPr lang="en-GB" altLang="zh-CN" sz="3500" dirty="0"/>
          </a:p>
          <a:p>
            <a:pPr marL="457200" lvl="1" indent="0">
              <a:buNone/>
            </a:pPr>
            <a:r>
              <a:rPr lang="en-GB" sz="1900" dirty="0"/>
              <a:t>Income returns to education are too low in rural areas</a:t>
            </a:r>
          </a:p>
          <a:p>
            <a:pPr>
              <a:lnSpc>
                <a:spcPct val="110000"/>
              </a:lnSpc>
            </a:pPr>
            <a:r>
              <a:rPr lang="zh-CN" altLang="en-US" sz="3500" dirty="0"/>
              <a:t>外出务工仍然是摆脱绝对贫困而非相对贫困的最佳方式</a:t>
            </a:r>
            <a:endParaRPr lang="en-GB" altLang="zh-CN" sz="3500" dirty="0"/>
          </a:p>
          <a:p>
            <a:pPr marL="457200" lvl="1" indent="0">
              <a:buNone/>
            </a:pPr>
            <a:r>
              <a:rPr lang="en-GB" sz="1900" dirty="0"/>
              <a:t>Migration remains the best means of escaping absolute poverty, but not relative poverty</a:t>
            </a:r>
          </a:p>
          <a:p>
            <a:pPr>
              <a:lnSpc>
                <a:spcPct val="110000"/>
              </a:lnSpc>
            </a:pPr>
            <a:r>
              <a:rPr lang="zh-CN" altLang="en-US" sz="3500" dirty="0"/>
              <a:t>农村经济仍然严重依赖外出务工和城乡间的汇款</a:t>
            </a:r>
            <a:endParaRPr lang="en-GB" altLang="zh-CN" sz="3500" dirty="0"/>
          </a:p>
          <a:p>
            <a:pPr marL="457200" lvl="1" indent="0">
              <a:buNone/>
            </a:pPr>
            <a:r>
              <a:rPr lang="en-GB" sz="1900" dirty="0"/>
              <a:t>Rural economies remain heavily dependent on migration and remittances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603CB-4172-75C3-C961-238955548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631" y="102946"/>
            <a:ext cx="4154598" cy="57352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5D4261-03FF-6C1C-3AD6-AF3417CF8832}"/>
              </a:ext>
            </a:extLst>
          </p:cNvPr>
          <p:cNvSpPr txBox="1"/>
          <p:nvPr/>
        </p:nvSpPr>
        <p:spPr>
          <a:xfrm>
            <a:off x="7735015" y="154338"/>
            <a:ext cx="796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F89D61-6718-DE16-2E50-E2D737DF6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76" y="1830975"/>
            <a:ext cx="3889502" cy="55876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sx="101000" sy="1010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F7576B-252C-4F63-102B-4E5C2FA71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831" y="3038772"/>
            <a:ext cx="3150495" cy="44705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C0A64C-0F67-9A00-0968-BBEF26EE9E7A}"/>
              </a:ext>
            </a:extLst>
          </p:cNvPr>
          <p:cNvSpPr txBox="1"/>
          <p:nvPr/>
        </p:nvSpPr>
        <p:spPr>
          <a:xfrm>
            <a:off x="8278176" y="3059668"/>
            <a:ext cx="796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2017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D8A00B-3489-2948-BD35-11EE5E819CF4}"/>
              </a:ext>
            </a:extLst>
          </p:cNvPr>
          <p:cNvSpPr txBox="1"/>
          <p:nvPr/>
        </p:nvSpPr>
        <p:spPr>
          <a:xfrm>
            <a:off x="7926999" y="1887043"/>
            <a:ext cx="796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2021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E58D16-C91E-AE4A-8579-80757963FB64}"/>
              </a:ext>
            </a:extLst>
          </p:cNvPr>
          <p:cNvSpPr/>
          <p:nvPr/>
        </p:nvSpPr>
        <p:spPr>
          <a:xfrm>
            <a:off x="627534" y="2693963"/>
            <a:ext cx="3587235" cy="3609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496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1365CB-B33C-4821-9628-2F3B36202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4" y="1712782"/>
            <a:ext cx="3052396" cy="4264773"/>
          </a:xfrm>
        </p:spPr>
        <p:txBody>
          <a:bodyPr>
            <a:normAutofit/>
          </a:bodyPr>
          <a:lstStyle/>
          <a:p>
            <a:endParaRPr lang="en-GB" altLang="zh-CN" sz="1800" dirty="0">
              <a:solidFill>
                <a:srgbClr val="333333"/>
              </a:solidFill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C523F5-B219-4E10-B5FD-9CAA5F1D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 Light" panose="02010600030101010101" pitchFamily="2" charset="-122"/>
                <a:cs typeface="+mj-cs"/>
              </a:rPr>
              <a:t>政策基础设施</a:t>
            </a:r>
            <a:endParaRPr lang="en-GB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0CCE2-000F-48EE-BD1C-A55E543C28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Policy infrastructure</a:t>
            </a:r>
          </a:p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045372-D234-4DDB-95BD-81A6BBE9AB0A}"/>
              </a:ext>
            </a:extLst>
          </p:cNvPr>
          <p:cNvSpPr txBox="1"/>
          <p:nvPr/>
        </p:nvSpPr>
        <p:spPr>
          <a:xfrm>
            <a:off x="5154561" y="6412675"/>
            <a:ext cx="3902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2012--4: </a:t>
            </a:r>
            <a:r>
              <a:rPr lang="en-GB" sz="1400" dirty="0"/>
              <a:t>China Family Panel Study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C0BA124-DAAF-DF41-7733-F95B139DFA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608032"/>
              </p:ext>
            </p:extLst>
          </p:nvPr>
        </p:nvGraphicFramePr>
        <p:xfrm>
          <a:off x="4655127" y="1397000"/>
          <a:ext cx="4247977" cy="475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A7EDA9D0-A76B-5A04-C6A0-EAAD5760AD25}"/>
              </a:ext>
            </a:extLst>
          </p:cNvPr>
          <p:cNvSpPr txBox="1"/>
          <p:nvPr/>
        </p:nvSpPr>
        <p:spPr>
          <a:xfrm rot="19045805">
            <a:off x="4691337" y="5111546"/>
            <a:ext cx="959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所有男性</a:t>
            </a:r>
            <a:endParaRPr lang="en-GB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D39D5D-9DE4-7052-D745-70552142C530}"/>
              </a:ext>
            </a:extLst>
          </p:cNvPr>
          <p:cNvSpPr txBox="1"/>
          <p:nvPr/>
        </p:nvSpPr>
        <p:spPr>
          <a:xfrm rot="18954025">
            <a:off x="4978419" y="5293975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非农户籍男性</a:t>
            </a:r>
            <a:endParaRPr lang="en-GB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1BDD2B-6EDA-E2A4-BD81-9856A5B51178}"/>
              </a:ext>
            </a:extLst>
          </p:cNvPr>
          <p:cNvSpPr txBox="1"/>
          <p:nvPr/>
        </p:nvSpPr>
        <p:spPr>
          <a:xfrm rot="18941621">
            <a:off x="6678778" y="5280264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非农户籍女性</a:t>
            </a:r>
            <a:endParaRPr lang="en-GB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9982EE-3657-9EF2-C6F1-F8F8B12F8BFB}"/>
              </a:ext>
            </a:extLst>
          </p:cNvPr>
          <p:cNvSpPr txBox="1"/>
          <p:nvPr/>
        </p:nvSpPr>
        <p:spPr>
          <a:xfrm rot="19001622">
            <a:off x="7565941" y="5116688"/>
            <a:ext cx="984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城市女性</a:t>
            </a:r>
            <a:endParaRPr lang="en-GB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16BEE2-309C-3919-E9F9-575EFF11A267}"/>
              </a:ext>
            </a:extLst>
          </p:cNvPr>
          <p:cNvSpPr txBox="1"/>
          <p:nvPr/>
        </p:nvSpPr>
        <p:spPr>
          <a:xfrm rot="18944528">
            <a:off x="5776054" y="4951250"/>
            <a:ext cx="1481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城市男性</a:t>
            </a:r>
            <a:endParaRPr lang="en-GB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1CD93F-8B14-75EE-4AC5-281B35B1F8E1}"/>
              </a:ext>
            </a:extLst>
          </p:cNvPr>
          <p:cNvSpPr txBox="1"/>
          <p:nvPr/>
        </p:nvSpPr>
        <p:spPr>
          <a:xfrm rot="18782931">
            <a:off x="6413997" y="5134065"/>
            <a:ext cx="955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所有女性</a:t>
            </a:r>
            <a:endParaRPr lang="en-GB" sz="1400" dirty="0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5972B289-6373-44CF-1F01-ABCA78DCABAC}"/>
              </a:ext>
            </a:extLst>
          </p:cNvPr>
          <p:cNvSpPr txBox="1"/>
          <p:nvPr/>
        </p:nvSpPr>
        <p:spPr>
          <a:xfrm>
            <a:off x="4465247" y="1656336"/>
            <a:ext cx="430887" cy="30434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latin typeface="Calibri" panose="020F0502020204030204"/>
                <a:ea typeface="等线" panose="02010600030101010101" pitchFamily="2" charset="-122"/>
              </a:rPr>
              <a:t>月收入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/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受教育年限的增长百分比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75DCA3A-FD7B-F26B-4ACD-DB9E46A0C596}"/>
              </a:ext>
            </a:extLst>
          </p:cNvPr>
          <p:cNvSpPr txBox="1">
            <a:spLocks/>
          </p:cNvSpPr>
          <p:nvPr/>
        </p:nvSpPr>
        <p:spPr>
          <a:xfrm>
            <a:off x="628650" y="1656336"/>
            <a:ext cx="3587235" cy="4756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66CC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C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C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C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C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3500" dirty="0"/>
              <a:t>农村户籍人口普遍无法从高等教育扩张中受益</a:t>
            </a:r>
            <a:endParaRPr lang="en-GB" altLang="zh-CN" sz="35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zh-CN" sz="1900" dirty="0"/>
              <a:t>Rural hukou holders generally fail to benefit from the expansion in Higher Education</a:t>
            </a:r>
          </a:p>
          <a:p>
            <a:pPr>
              <a:lnSpc>
                <a:spcPct val="110000"/>
              </a:lnSpc>
            </a:pPr>
            <a:r>
              <a:rPr lang="zh-CN" altLang="en-US" sz="3500" dirty="0"/>
              <a:t>农村地区教育收入回报太低</a:t>
            </a:r>
            <a:endParaRPr lang="en-GB" altLang="zh-CN" sz="35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sz="1900" dirty="0"/>
              <a:t>Income returns to education are too low in rural areas</a:t>
            </a:r>
          </a:p>
          <a:p>
            <a:pPr>
              <a:lnSpc>
                <a:spcPct val="110000"/>
              </a:lnSpc>
            </a:pPr>
            <a:r>
              <a:rPr lang="zh-CN" altLang="en-US" sz="3500" dirty="0"/>
              <a:t>外出务工仍然是摆脱绝对贫困而非相对贫困的最佳方式</a:t>
            </a:r>
            <a:endParaRPr lang="en-GB" altLang="zh-CN" sz="35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sz="1900" dirty="0"/>
              <a:t>Migration remains the best means of escaping absolute poverty, but not relative poverty</a:t>
            </a:r>
          </a:p>
          <a:p>
            <a:pPr>
              <a:lnSpc>
                <a:spcPct val="110000"/>
              </a:lnSpc>
            </a:pPr>
            <a:r>
              <a:rPr lang="zh-CN" altLang="en-US" sz="3500" dirty="0"/>
              <a:t>农村经济仍然严重依赖外出务工和城乡间的汇款</a:t>
            </a:r>
            <a:endParaRPr lang="en-GB" altLang="zh-CN" sz="35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sz="1900" dirty="0"/>
              <a:t>Rural economies remain heavily dependent on migration and remittances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3A21A4-B4B1-7B11-35F1-AC9FBA8C4CC7}"/>
              </a:ext>
            </a:extLst>
          </p:cNvPr>
          <p:cNvSpPr/>
          <p:nvPr/>
        </p:nvSpPr>
        <p:spPr>
          <a:xfrm>
            <a:off x="627534" y="2693963"/>
            <a:ext cx="3587235" cy="3609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763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1365CB-B33C-4821-9628-2F3B36202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4" y="1712782"/>
            <a:ext cx="3052396" cy="4264773"/>
          </a:xfrm>
        </p:spPr>
        <p:txBody>
          <a:bodyPr>
            <a:normAutofit/>
          </a:bodyPr>
          <a:lstStyle/>
          <a:p>
            <a:endParaRPr lang="en-GB" altLang="zh-CN" sz="1800" dirty="0">
              <a:solidFill>
                <a:srgbClr val="333333"/>
              </a:solidFill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C523F5-B219-4E10-B5FD-9CAA5F1D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 Light" panose="02010600030101010101" pitchFamily="2" charset="-122"/>
                <a:cs typeface="+mj-cs"/>
              </a:rPr>
              <a:t>政策基础设施</a:t>
            </a:r>
            <a:endParaRPr lang="en-GB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0CCE2-000F-48EE-BD1C-A55E543C28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Policy infrastructure</a:t>
            </a:r>
          </a:p>
          <a:p>
            <a:endParaRPr lang="en-GB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F44047F-A466-49BC-8014-72298880C6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523844"/>
              </p:ext>
            </p:extLst>
          </p:nvPr>
        </p:nvGraphicFramePr>
        <p:xfrm>
          <a:off x="4286574" y="1665878"/>
          <a:ext cx="4328422" cy="360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55BC2C6-D7CB-44A3-B3D8-26EE8DD8FB4E}"/>
              </a:ext>
            </a:extLst>
          </p:cNvPr>
          <p:cNvSpPr txBox="1"/>
          <p:nvPr/>
        </p:nvSpPr>
        <p:spPr>
          <a:xfrm>
            <a:off x="5945965" y="1404068"/>
            <a:ext cx="1176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重返教育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6C32B-F936-4287-971B-DFB5FDAC62F8}"/>
              </a:ext>
            </a:extLst>
          </p:cNvPr>
          <p:cNvSpPr txBox="1"/>
          <p:nvPr/>
        </p:nvSpPr>
        <p:spPr>
          <a:xfrm>
            <a:off x="4642610" y="1815435"/>
            <a:ext cx="430887" cy="34538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每小时工资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/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受教育年限的增长百分比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D36322-3EB3-429A-8C92-BFF2922A2CB8}"/>
              </a:ext>
            </a:extLst>
          </p:cNvPr>
          <p:cNvSpPr txBox="1"/>
          <p:nvPr/>
        </p:nvSpPr>
        <p:spPr>
          <a:xfrm>
            <a:off x="5532107" y="518648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城市的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816E93-016B-43B8-A271-8F80CCC3448F}"/>
              </a:ext>
            </a:extLst>
          </p:cNvPr>
          <p:cNvSpPr txBox="1"/>
          <p:nvPr/>
        </p:nvSpPr>
        <p:spPr>
          <a:xfrm>
            <a:off x="6468582" y="523665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乡村的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62C165-EC8C-43C4-BDB4-2AAF804FA10F}"/>
              </a:ext>
            </a:extLst>
          </p:cNvPr>
          <p:cNvSpPr txBox="1"/>
          <p:nvPr/>
        </p:nvSpPr>
        <p:spPr>
          <a:xfrm>
            <a:off x="7465854" y="525755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外出务工人员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045372-D234-4DDB-95BD-81A6BBE9AB0A}"/>
              </a:ext>
            </a:extLst>
          </p:cNvPr>
          <p:cNvSpPr txBox="1"/>
          <p:nvPr/>
        </p:nvSpPr>
        <p:spPr>
          <a:xfrm>
            <a:off x="4821382" y="5985492"/>
            <a:ext cx="3902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2013: Chinese Household Income Project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Controls: Gender, age, ability (using IV regression)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B8EAC3-482A-4837-B554-CA9AA4A2A606}"/>
              </a:ext>
            </a:extLst>
          </p:cNvPr>
          <p:cNvSpPr txBox="1"/>
          <p:nvPr/>
        </p:nvSpPr>
        <p:spPr>
          <a:xfrm>
            <a:off x="6468582" y="5507072"/>
            <a:ext cx="9364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不重要 </a:t>
            </a:r>
            <a:endParaRPr kumimoji="0" lang="en-GB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significant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78719081-7BFE-8344-F92D-DD5C7304A033}"/>
              </a:ext>
            </a:extLst>
          </p:cNvPr>
          <p:cNvSpPr txBox="1">
            <a:spLocks/>
          </p:cNvSpPr>
          <p:nvPr/>
        </p:nvSpPr>
        <p:spPr>
          <a:xfrm>
            <a:off x="628650" y="1656336"/>
            <a:ext cx="3587235" cy="4756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66CC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C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C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C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C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3500" dirty="0"/>
              <a:t>农村户籍人口普遍无法从高等教育扩张中受益</a:t>
            </a:r>
            <a:endParaRPr lang="en-GB" altLang="zh-CN" sz="35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zh-CN" sz="1900" dirty="0"/>
              <a:t>Rural hukou holders generally fail to benefit from the expansion in Higher Education</a:t>
            </a:r>
          </a:p>
          <a:p>
            <a:pPr>
              <a:lnSpc>
                <a:spcPct val="110000"/>
              </a:lnSpc>
            </a:pPr>
            <a:r>
              <a:rPr lang="zh-CN" altLang="en-US" sz="3500" dirty="0"/>
              <a:t>农村地区教育收入回报太低</a:t>
            </a:r>
            <a:endParaRPr lang="en-GB" altLang="zh-CN" sz="35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sz="1900" dirty="0"/>
              <a:t>Income returns to education are too low in rural areas</a:t>
            </a:r>
          </a:p>
          <a:p>
            <a:pPr>
              <a:lnSpc>
                <a:spcPct val="110000"/>
              </a:lnSpc>
            </a:pPr>
            <a:r>
              <a:rPr lang="zh-CN" altLang="en-US" sz="3500" dirty="0"/>
              <a:t>外出务工仍然是摆脱绝对贫困而非相对贫困的最佳方式</a:t>
            </a:r>
            <a:endParaRPr lang="en-GB" altLang="zh-CN" sz="35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sz="1900" dirty="0"/>
              <a:t>Migration remains the best means of escaping absolute poverty, but not relative poverty</a:t>
            </a:r>
          </a:p>
          <a:p>
            <a:pPr>
              <a:lnSpc>
                <a:spcPct val="110000"/>
              </a:lnSpc>
            </a:pPr>
            <a:r>
              <a:rPr lang="zh-CN" altLang="en-US" sz="3500" dirty="0"/>
              <a:t>农村经济仍然严重依赖外出务工和城乡间的汇款</a:t>
            </a:r>
            <a:endParaRPr lang="en-GB" altLang="zh-CN" sz="35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sz="1900" dirty="0"/>
              <a:t>Rural economies remain heavily dependent on migration and remittances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3872B6-F217-82E5-DBCB-335D01A17867}"/>
              </a:ext>
            </a:extLst>
          </p:cNvPr>
          <p:cNvSpPr/>
          <p:nvPr/>
        </p:nvSpPr>
        <p:spPr>
          <a:xfrm>
            <a:off x="627534" y="5071403"/>
            <a:ext cx="3587235" cy="1231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581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C523F5-B219-4E10-B5FD-9CAA5F1D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 Light" panose="02010600030101010101" pitchFamily="2" charset="-122"/>
                <a:cs typeface="+mj-cs"/>
              </a:rPr>
              <a:t>政策基础设施</a:t>
            </a:r>
            <a:endParaRPr lang="en-GB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0CCE2-000F-48EE-BD1C-A55E543C28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359" y="739702"/>
            <a:ext cx="8520113" cy="561975"/>
          </a:xfrm>
        </p:spPr>
        <p:txBody>
          <a:bodyPr>
            <a:normAutofit/>
          </a:bodyPr>
          <a:lstStyle/>
          <a:p>
            <a:r>
              <a:rPr lang="en-GB" dirty="0"/>
              <a:t>Policy infrastructure</a:t>
            </a:r>
          </a:p>
          <a:p>
            <a:endParaRPr lang="en-GB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E0FA250-82EE-7311-37E3-26F156571D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484903"/>
              </p:ext>
            </p:extLst>
          </p:nvPr>
        </p:nvGraphicFramePr>
        <p:xfrm>
          <a:off x="4157260" y="1950915"/>
          <a:ext cx="4715255" cy="345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95F6290-4BFD-B142-DEB5-8482615A8D8D}"/>
              </a:ext>
            </a:extLst>
          </p:cNvPr>
          <p:cNvCxnSpPr>
            <a:cxnSpLocks/>
          </p:cNvCxnSpPr>
          <p:nvPr/>
        </p:nvCxnSpPr>
        <p:spPr>
          <a:xfrm>
            <a:off x="6059376" y="1754682"/>
            <a:ext cx="0" cy="298876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583E557-F1D6-2A9D-5CFA-5ACF4D92A2CE}"/>
              </a:ext>
            </a:extLst>
          </p:cNvPr>
          <p:cNvSpPr txBox="1"/>
          <p:nvPr/>
        </p:nvSpPr>
        <p:spPr>
          <a:xfrm>
            <a:off x="6179400" y="1821668"/>
            <a:ext cx="19463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Households receiving remittances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25E357-27CC-61E0-A989-AC17599B1ADE}"/>
              </a:ext>
            </a:extLst>
          </p:cNvPr>
          <p:cNvSpPr txBox="1"/>
          <p:nvPr/>
        </p:nvSpPr>
        <p:spPr>
          <a:xfrm rot="16200000">
            <a:off x="2618918" y="3213612"/>
            <a:ext cx="3382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有打工者的家庭</a:t>
            </a:r>
            <a:r>
              <a:rPr lang="en-US" altLang="zh-CN" sz="1400" dirty="0"/>
              <a:t>/</a:t>
            </a:r>
            <a:r>
              <a:rPr lang="zh-CN" altLang="en-US" sz="1400" dirty="0"/>
              <a:t>接收汇款的家庭百分比</a:t>
            </a:r>
            <a:endParaRPr lang="en-GB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0B3256-018C-754E-B7A6-23EE48230DE0}"/>
              </a:ext>
            </a:extLst>
          </p:cNvPr>
          <p:cNvSpPr txBox="1"/>
          <p:nvPr/>
        </p:nvSpPr>
        <p:spPr>
          <a:xfrm>
            <a:off x="6252336" y="156496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接收汇款的家庭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052659-5F38-1F5F-604B-B94DDEDBCD2A}"/>
              </a:ext>
            </a:extLst>
          </p:cNvPr>
          <p:cNvSpPr txBox="1"/>
          <p:nvPr/>
        </p:nvSpPr>
        <p:spPr>
          <a:xfrm rot="16200000">
            <a:off x="7944133" y="3275111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汇款占总收入的比例</a:t>
            </a:r>
            <a:endParaRPr lang="en-GB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D7DA75-31D8-4CEC-88A1-C57CEB2432AD}"/>
              </a:ext>
            </a:extLst>
          </p:cNvPr>
          <p:cNvSpPr txBox="1"/>
          <p:nvPr/>
        </p:nvSpPr>
        <p:spPr>
          <a:xfrm>
            <a:off x="4227056" y="5310336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有打工者或汇款的家庭</a:t>
            </a:r>
            <a:endParaRPr lang="en-GB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B3135E-3443-C819-19A5-DD7B4645C2C7}"/>
              </a:ext>
            </a:extLst>
          </p:cNvPr>
          <p:cNvSpPr txBox="1"/>
          <p:nvPr/>
        </p:nvSpPr>
        <p:spPr>
          <a:xfrm>
            <a:off x="5364019" y="563559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汇款占总收入的比例</a:t>
            </a:r>
            <a:endParaRPr lang="en-GB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7677BB-1B26-0369-1C72-A90BCBC2E9A6}"/>
              </a:ext>
            </a:extLst>
          </p:cNvPr>
          <p:cNvSpPr txBox="1"/>
          <p:nvPr/>
        </p:nvSpPr>
        <p:spPr>
          <a:xfrm>
            <a:off x="4916415" y="5960858"/>
            <a:ext cx="349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最低收入家庭（收入分层最低的四分之一）的汇款占总收入的比例</a:t>
            </a:r>
            <a:endParaRPr lang="en-GB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2C6551-5D6B-2B4F-223F-F1490B4A5B12}"/>
              </a:ext>
            </a:extLst>
          </p:cNvPr>
          <p:cNvSpPr txBox="1"/>
          <p:nvPr/>
        </p:nvSpPr>
        <p:spPr>
          <a:xfrm>
            <a:off x="6390737" y="2330124"/>
            <a:ext cx="9248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/>
              <a:t>国家的</a:t>
            </a:r>
            <a:endParaRPr lang="en-GB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EFD839-0800-06F6-0F8E-82578F9C4ED8}"/>
              </a:ext>
            </a:extLst>
          </p:cNvPr>
          <p:cNvSpPr txBox="1"/>
          <p:nvPr/>
        </p:nvSpPr>
        <p:spPr>
          <a:xfrm>
            <a:off x="6390737" y="2594907"/>
            <a:ext cx="9248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/>
              <a:t>城市的</a:t>
            </a:r>
            <a:endParaRPr lang="en-GB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CBDFF8-9B9B-2989-A03D-197243E99B7D}"/>
              </a:ext>
            </a:extLst>
          </p:cNvPr>
          <p:cNvSpPr txBox="1"/>
          <p:nvPr/>
        </p:nvSpPr>
        <p:spPr>
          <a:xfrm>
            <a:off x="6390737" y="2851161"/>
            <a:ext cx="9248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/>
              <a:t>乡村的</a:t>
            </a:r>
            <a:endParaRPr lang="en-GB" sz="1600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34B0D07A-1ECA-F5C3-C905-5DAB937FBE34}"/>
              </a:ext>
            </a:extLst>
          </p:cNvPr>
          <p:cNvSpPr txBox="1">
            <a:spLocks/>
          </p:cNvSpPr>
          <p:nvPr/>
        </p:nvSpPr>
        <p:spPr>
          <a:xfrm>
            <a:off x="628650" y="1656336"/>
            <a:ext cx="3587235" cy="4756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66CC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C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C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C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C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3500" dirty="0"/>
              <a:t>农村户籍人口普遍无法从高等教育扩张中受益</a:t>
            </a:r>
            <a:endParaRPr lang="en-GB" altLang="zh-CN" sz="35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zh-CN" sz="1900" dirty="0"/>
              <a:t>Rural hukou holders generally fail to benefit from the expansion in Higher Education</a:t>
            </a:r>
          </a:p>
          <a:p>
            <a:pPr>
              <a:lnSpc>
                <a:spcPct val="110000"/>
              </a:lnSpc>
            </a:pPr>
            <a:r>
              <a:rPr lang="zh-CN" altLang="en-US" sz="3500" dirty="0"/>
              <a:t>农村地区教育收入回报太低</a:t>
            </a:r>
            <a:endParaRPr lang="en-GB" altLang="zh-CN" sz="35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sz="1900" dirty="0"/>
              <a:t>Income returns to education are too low in rural areas</a:t>
            </a:r>
          </a:p>
          <a:p>
            <a:pPr>
              <a:lnSpc>
                <a:spcPct val="110000"/>
              </a:lnSpc>
            </a:pPr>
            <a:r>
              <a:rPr lang="zh-CN" altLang="en-US" sz="3500" dirty="0"/>
              <a:t>外出务工仍然是摆脱绝对贫困而非相对贫困的最佳方式</a:t>
            </a:r>
            <a:endParaRPr lang="en-GB" altLang="zh-CN" sz="35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sz="1900" dirty="0"/>
              <a:t>Migration remains the best means of escaping absolute poverty, but not relative poverty</a:t>
            </a:r>
          </a:p>
          <a:p>
            <a:pPr>
              <a:lnSpc>
                <a:spcPct val="110000"/>
              </a:lnSpc>
            </a:pPr>
            <a:r>
              <a:rPr lang="zh-CN" altLang="en-US" sz="3500" dirty="0"/>
              <a:t>农村经济仍然严重依赖外出务工和城乡间的汇款</a:t>
            </a:r>
            <a:endParaRPr lang="en-GB" altLang="zh-CN" sz="35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sz="1900" dirty="0"/>
              <a:t>Rural economies remain heavily dependent on migration and remittances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536BF1-7C63-84E5-C148-DBAF69626117}"/>
              </a:ext>
            </a:extLst>
          </p:cNvPr>
          <p:cNvCxnSpPr>
            <a:cxnSpLocks/>
          </p:cNvCxnSpPr>
          <p:nvPr/>
        </p:nvCxnSpPr>
        <p:spPr>
          <a:xfrm flipV="1">
            <a:off x="7702061" y="5225217"/>
            <a:ext cx="0" cy="7181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F5CC52-597D-2814-BE5B-05892E4451C1}"/>
              </a:ext>
            </a:extLst>
          </p:cNvPr>
          <p:cNvCxnSpPr>
            <a:cxnSpLocks/>
          </p:cNvCxnSpPr>
          <p:nvPr/>
        </p:nvCxnSpPr>
        <p:spPr>
          <a:xfrm flipV="1">
            <a:off x="5540326" y="5161694"/>
            <a:ext cx="0" cy="1597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BCBCD4C-5759-EB89-41E2-1D4378E869DD}"/>
              </a:ext>
            </a:extLst>
          </p:cNvPr>
          <p:cNvCxnSpPr>
            <a:cxnSpLocks/>
          </p:cNvCxnSpPr>
          <p:nvPr/>
        </p:nvCxnSpPr>
        <p:spPr>
          <a:xfrm flipV="1">
            <a:off x="6600091" y="5058521"/>
            <a:ext cx="0" cy="5257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EE5111A-6E68-A840-A873-04AB783F80BE}"/>
              </a:ext>
            </a:extLst>
          </p:cNvPr>
          <p:cNvSpPr/>
          <p:nvPr/>
        </p:nvSpPr>
        <p:spPr>
          <a:xfrm>
            <a:off x="6062644" y="1064584"/>
            <a:ext cx="2935623" cy="5461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6E44AC-F8AF-59B7-0F10-D2FA1F962623}"/>
              </a:ext>
            </a:extLst>
          </p:cNvPr>
          <p:cNvSpPr/>
          <p:nvPr/>
        </p:nvSpPr>
        <p:spPr>
          <a:xfrm>
            <a:off x="4983519" y="5664532"/>
            <a:ext cx="3587235" cy="82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97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C523F5-B219-4E10-B5FD-9CAA5F1D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 Light" panose="02010600030101010101" pitchFamily="2" charset="-122"/>
                <a:cs typeface="+mj-cs"/>
              </a:rPr>
              <a:t>政策基础设施</a:t>
            </a:r>
            <a:endParaRPr lang="en-GB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0CCE2-000F-48EE-BD1C-A55E543C28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359" y="739702"/>
            <a:ext cx="8520113" cy="561975"/>
          </a:xfrm>
        </p:spPr>
        <p:txBody>
          <a:bodyPr>
            <a:normAutofit/>
          </a:bodyPr>
          <a:lstStyle/>
          <a:p>
            <a:r>
              <a:rPr lang="en-GB" dirty="0"/>
              <a:t>Policy infrastructure</a:t>
            </a:r>
          </a:p>
          <a:p>
            <a:endParaRPr lang="en-GB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E0FA250-82EE-7311-37E3-26F156571DA8}"/>
              </a:ext>
            </a:extLst>
          </p:cNvPr>
          <p:cNvGraphicFramePr>
            <a:graphicFrameLocks/>
          </p:cNvGraphicFramePr>
          <p:nvPr/>
        </p:nvGraphicFramePr>
        <p:xfrm>
          <a:off x="4157260" y="1950915"/>
          <a:ext cx="4715255" cy="345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95F6290-4BFD-B142-DEB5-8482615A8D8D}"/>
              </a:ext>
            </a:extLst>
          </p:cNvPr>
          <p:cNvCxnSpPr>
            <a:cxnSpLocks/>
          </p:cNvCxnSpPr>
          <p:nvPr/>
        </p:nvCxnSpPr>
        <p:spPr>
          <a:xfrm>
            <a:off x="6059376" y="1754682"/>
            <a:ext cx="0" cy="298876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583E557-F1D6-2A9D-5CFA-5ACF4D92A2CE}"/>
              </a:ext>
            </a:extLst>
          </p:cNvPr>
          <p:cNvSpPr txBox="1"/>
          <p:nvPr/>
        </p:nvSpPr>
        <p:spPr>
          <a:xfrm>
            <a:off x="6179400" y="1821668"/>
            <a:ext cx="19463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Households receiving remittances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25E357-27CC-61E0-A989-AC17599B1ADE}"/>
              </a:ext>
            </a:extLst>
          </p:cNvPr>
          <p:cNvSpPr txBox="1"/>
          <p:nvPr/>
        </p:nvSpPr>
        <p:spPr>
          <a:xfrm rot="16200000">
            <a:off x="2618918" y="3213612"/>
            <a:ext cx="3382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有打工者的家庭</a:t>
            </a:r>
            <a:r>
              <a:rPr lang="en-US" altLang="zh-CN" sz="1400" dirty="0"/>
              <a:t>/</a:t>
            </a:r>
            <a:r>
              <a:rPr lang="zh-CN" altLang="en-US" sz="1400" dirty="0"/>
              <a:t>接收汇款的家庭百分比</a:t>
            </a:r>
            <a:endParaRPr lang="en-GB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0B3256-018C-754E-B7A6-23EE48230DE0}"/>
              </a:ext>
            </a:extLst>
          </p:cNvPr>
          <p:cNvSpPr txBox="1"/>
          <p:nvPr/>
        </p:nvSpPr>
        <p:spPr>
          <a:xfrm>
            <a:off x="6252336" y="156496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接收汇款的家庭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052659-5F38-1F5F-604B-B94DDEDBCD2A}"/>
              </a:ext>
            </a:extLst>
          </p:cNvPr>
          <p:cNvSpPr txBox="1"/>
          <p:nvPr/>
        </p:nvSpPr>
        <p:spPr>
          <a:xfrm rot="16200000">
            <a:off x="7944133" y="3275111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汇款占总收入的比例</a:t>
            </a:r>
            <a:endParaRPr lang="en-GB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D7DA75-31D8-4CEC-88A1-C57CEB2432AD}"/>
              </a:ext>
            </a:extLst>
          </p:cNvPr>
          <p:cNvSpPr txBox="1"/>
          <p:nvPr/>
        </p:nvSpPr>
        <p:spPr>
          <a:xfrm>
            <a:off x="4244096" y="5310336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有打工者或汇款的家庭</a:t>
            </a:r>
            <a:endParaRPr lang="en-GB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B3135E-3443-C819-19A5-DD7B4645C2C7}"/>
              </a:ext>
            </a:extLst>
          </p:cNvPr>
          <p:cNvSpPr txBox="1"/>
          <p:nvPr/>
        </p:nvSpPr>
        <p:spPr>
          <a:xfrm>
            <a:off x="5364019" y="563559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汇款占总收入的比例</a:t>
            </a:r>
            <a:endParaRPr lang="en-GB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7677BB-1B26-0369-1C72-A90BCBC2E9A6}"/>
              </a:ext>
            </a:extLst>
          </p:cNvPr>
          <p:cNvSpPr txBox="1"/>
          <p:nvPr/>
        </p:nvSpPr>
        <p:spPr>
          <a:xfrm>
            <a:off x="4916415" y="5960858"/>
            <a:ext cx="349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最低收入家庭（收入分层最低的四分之一）的汇款占总收入的比例</a:t>
            </a:r>
            <a:endParaRPr lang="en-GB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2C6551-5D6B-2B4F-223F-F1490B4A5B12}"/>
              </a:ext>
            </a:extLst>
          </p:cNvPr>
          <p:cNvSpPr txBox="1"/>
          <p:nvPr/>
        </p:nvSpPr>
        <p:spPr>
          <a:xfrm>
            <a:off x="6390737" y="2330124"/>
            <a:ext cx="9248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/>
              <a:t>国家的</a:t>
            </a:r>
            <a:endParaRPr lang="en-GB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EFD839-0800-06F6-0F8E-82578F9C4ED8}"/>
              </a:ext>
            </a:extLst>
          </p:cNvPr>
          <p:cNvSpPr txBox="1"/>
          <p:nvPr/>
        </p:nvSpPr>
        <p:spPr>
          <a:xfrm>
            <a:off x="6390737" y="2594907"/>
            <a:ext cx="9248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/>
              <a:t>城市的</a:t>
            </a:r>
            <a:endParaRPr lang="en-GB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CBDFF8-9B9B-2989-A03D-197243E99B7D}"/>
              </a:ext>
            </a:extLst>
          </p:cNvPr>
          <p:cNvSpPr txBox="1"/>
          <p:nvPr/>
        </p:nvSpPr>
        <p:spPr>
          <a:xfrm>
            <a:off x="6390737" y="2851161"/>
            <a:ext cx="9248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/>
              <a:t>乡村的</a:t>
            </a:r>
            <a:endParaRPr lang="en-GB" sz="1600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34B0D07A-1ECA-F5C3-C905-5DAB937FBE34}"/>
              </a:ext>
            </a:extLst>
          </p:cNvPr>
          <p:cNvSpPr txBox="1">
            <a:spLocks/>
          </p:cNvSpPr>
          <p:nvPr/>
        </p:nvSpPr>
        <p:spPr>
          <a:xfrm>
            <a:off x="628650" y="1656336"/>
            <a:ext cx="3587235" cy="4756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66CC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C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C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C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C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3500" dirty="0"/>
              <a:t>农村户籍人口普遍无法从高等教育扩张中受益</a:t>
            </a:r>
            <a:endParaRPr lang="en-GB" altLang="zh-CN" sz="35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zh-CN" sz="1900" dirty="0"/>
              <a:t>Rural hukou holders generally fail to benefit from the expansion in Higher Education</a:t>
            </a:r>
          </a:p>
          <a:p>
            <a:pPr>
              <a:lnSpc>
                <a:spcPct val="110000"/>
              </a:lnSpc>
            </a:pPr>
            <a:r>
              <a:rPr lang="zh-CN" altLang="en-US" sz="3500" dirty="0"/>
              <a:t>农村地区教育收入回报太低</a:t>
            </a:r>
            <a:endParaRPr lang="en-GB" altLang="zh-CN" sz="35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sz="1900" dirty="0"/>
              <a:t>Income returns to education are too low in rural areas</a:t>
            </a:r>
          </a:p>
          <a:p>
            <a:pPr>
              <a:lnSpc>
                <a:spcPct val="110000"/>
              </a:lnSpc>
            </a:pPr>
            <a:r>
              <a:rPr lang="zh-CN" altLang="en-US" sz="3500" dirty="0"/>
              <a:t>外出务工仍然是摆脱绝对贫困而非相对贫困的最佳方式</a:t>
            </a:r>
            <a:endParaRPr lang="en-GB" altLang="zh-CN" sz="35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sz="1900" dirty="0"/>
              <a:t>Migration remains the best means of escaping absolute poverty, but not relative poverty</a:t>
            </a:r>
          </a:p>
          <a:p>
            <a:pPr>
              <a:lnSpc>
                <a:spcPct val="110000"/>
              </a:lnSpc>
            </a:pPr>
            <a:r>
              <a:rPr lang="zh-CN" altLang="en-US" sz="3500" dirty="0"/>
              <a:t>农村经济仍然严重依赖外出务工和城乡间的汇款</a:t>
            </a:r>
            <a:endParaRPr lang="en-GB" altLang="zh-CN" sz="35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sz="1900" dirty="0"/>
              <a:t>Rural economies remain heavily dependent on migration and remittances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536BF1-7C63-84E5-C148-DBAF69626117}"/>
              </a:ext>
            </a:extLst>
          </p:cNvPr>
          <p:cNvCxnSpPr>
            <a:cxnSpLocks/>
          </p:cNvCxnSpPr>
          <p:nvPr/>
        </p:nvCxnSpPr>
        <p:spPr>
          <a:xfrm flipV="1">
            <a:off x="7702061" y="5225217"/>
            <a:ext cx="0" cy="7181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F5CC52-597D-2814-BE5B-05892E4451C1}"/>
              </a:ext>
            </a:extLst>
          </p:cNvPr>
          <p:cNvCxnSpPr>
            <a:cxnSpLocks/>
          </p:cNvCxnSpPr>
          <p:nvPr/>
        </p:nvCxnSpPr>
        <p:spPr>
          <a:xfrm flipV="1">
            <a:off x="5540326" y="5161694"/>
            <a:ext cx="0" cy="1597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BCBCD4C-5759-EB89-41E2-1D4378E869DD}"/>
              </a:ext>
            </a:extLst>
          </p:cNvPr>
          <p:cNvCxnSpPr>
            <a:cxnSpLocks/>
          </p:cNvCxnSpPr>
          <p:nvPr/>
        </p:nvCxnSpPr>
        <p:spPr>
          <a:xfrm flipV="1">
            <a:off x="6600091" y="5058521"/>
            <a:ext cx="0" cy="5257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37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C8072D-C945-58FC-E68D-6B5CB1B21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农村经济的科技生态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EBC1A-FD0D-2A44-9823-4EBC0ECE0A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Technological ecology of the rural economy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ECC75A0-757D-1B6A-99A6-14B57B098D5C}"/>
              </a:ext>
            </a:extLst>
          </p:cNvPr>
          <p:cNvSpPr txBox="1">
            <a:spLocks/>
          </p:cNvSpPr>
          <p:nvPr/>
        </p:nvSpPr>
        <p:spPr>
          <a:xfrm>
            <a:off x="628650" y="739703"/>
            <a:ext cx="8520113" cy="56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F66C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Technological ecology of the rural economy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5665DD-72B0-0688-B7B8-7F937D7EBCB1}"/>
              </a:ext>
            </a:extLst>
          </p:cNvPr>
          <p:cNvGrpSpPr/>
          <p:nvPr/>
        </p:nvGrpSpPr>
        <p:grpSpPr>
          <a:xfrm>
            <a:off x="3556337" y="5336338"/>
            <a:ext cx="2031325" cy="944699"/>
            <a:chOff x="3556337" y="5336338"/>
            <a:chExt cx="2031325" cy="9446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3193A1-19E6-1DD1-AF35-9B97E86300A5}"/>
                </a:ext>
              </a:extLst>
            </p:cNvPr>
            <p:cNvSpPr txBox="1"/>
            <p:nvPr/>
          </p:nvSpPr>
          <p:spPr>
            <a:xfrm>
              <a:off x="3556337" y="5634706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城市生活水平</a:t>
              </a:r>
              <a:endPara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Urban living standards</a:t>
              </a:r>
            </a:p>
          </p:txBody>
        </p:sp>
        <p:sp>
          <p:nvSpPr>
            <p:cNvPr id="18" name="Arrow: Up 17">
              <a:extLst>
                <a:ext uri="{FF2B5EF4-FFF2-40B4-BE49-F238E27FC236}">
                  <a16:creationId xmlns:a16="http://schemas.microsoft.com/office/drawing/2014/main" id="{63B97035-7B61-F1AD-77E7-145E7BC7AD79}"/>
                </a:ext>
              </a:extLst>
            </p:cNvPr>
            <p:cNvSpPr/>
            <p:nvPr/>
          </p:nvSpPr>
          <p:spPr>
            <a:xfrm>
              <a:off x="3956911" y="5336338"/>
              <a:ext cx="1208410" cy="258766"/>
            </a:xfrm>
            <a:prstGeom prst="up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7AA6CAD-389A-E150-1F6E-F44331999F98}"/>
              </a:ext>
            </a:extLst>
          </p:cNvPr>
          <p:cNvGrpSpPr/>
          <p:nvPr/>
        </p:nvGrpSpPr>
        <p:grpSpPr>
          <a:xfrm>
            <a:off x="3038531" y="1450250"/>
            <a:ext cx="3442747" cy="3762189"/>
            <a:chOff x="3038531" y="1450250"/>
            <a:chExt cx="3442747" cy="376218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2334A0D-5145-3A91-7E2A-868059DF75AA}"/>
                </a:ext>
              </a:extLst>
            </p:cNvPr>
            <p:cNvSpPr/>
            <p:nvPr/>
          </p:nvSpPr>
          <p:spPr>
            <a:xfrm>
              <a:off x="4530601" y="3410889"/>
              <a:ext cx="1492071" cy="839757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Rectangle: Top Corners Rounded 52">
              <a:extLst>
                <a:ext uri="{FF2B5EF4-FFF2-40B4-BE49-F238E27FC236}">
                  <a16:creationId xmlns:a16="http://schemas.microsoft.com/office/drawing/2014/main" id="{535824F0-2AE6-D542-C7D9-30873C6A09A5}"/>
                </a:ext>
              </a:extLst>
            </p:cNvPr>
            <p:cNvSpPr/>
            <p:nvPr/>
          </p:nvSpPr>
          <p:spPr>
            <a:xfrm>
              <a:off x="3038531" y="2538103"/>
              <a:ext cx="2984141" cy="874630"/>
            </a:xfrm>
            <a:prstGeom prst="round2SameRect">
              <a:avLst>
                <a:gd name="adj1" fmla="val 47769"/>
                <a:gd name="adj2" fmla="val 0"/>
              </a:avLst>
            </a:prstGeom>
            <a:solidFill>
              <a:schemeClr val="accent6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A977DC-40BC-A8A7-3807-E64E14F6C29F}"/>
                </a:ext>
              </a:extLst>
            </p:cNvPr>
            <p:cNvSpPr txBox="1"/>
            <p:nvPr/>
          </p:nvSpPr>
          <p:spPr>
            <a:xfrm>
              <a:off x="3514938" y="1450250"/>
              <a:ext cx="20313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农村生活水平</a:t>
              </a:r>
              <a:endPara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Rural living standards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936D07-CEF2-E71F-7054-43B7440768B8}"/>
                </a:ext>
              </a:extLst>
            </p:cNvPr>
            <p:cNvSpPr txBox="1"/>
            <p:nvPr/>
          </p:nvSpPr>
          <p:spPr>
            <a:xfrm>
              <a:off x="3112417" y="2696458"/>
              <a:ext cx="14074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农业生产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Farm  production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F429B6-6A4D-6C15-DC2C-515C2064EA1A}"/>
                </a:ext>
              </a:extLst>
            </p:cNvPr>
            <p:cNvSpPr txBox="1"/>
            <p:nvPr/>
          </p:nvSpPr>
          <p:spPr>
            <a:xfrm>
              <a:off x="4519874" y="2696458"/>
              <a:ext cx="14074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农产品加工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Farm  processing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9356F5-AD3A-5A4D-5AFF-45BC259AB688}"/>
                </a:ext>
              </a:extLst>
            </p:cNvPr>
            <p:cNvSpPr txBox="1"/>
            <p:nvPr/>
          </p:nvSpPr>
          <p:spPr>
            <a:xfrm>
              <a:off x="4570884" y="3576336"/>
              <a:ext cx="14074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本地商业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Local commerce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85783AF-6417-4A84-1062-2C7DEB2ACB93}"/>
                </a:ext>
              </a:extLst>
            </p:cNvPr>
            <p:cNvSpPr/>
            <p:nvPr/>
          </p:nvSpPr>
          <p:spPr>
            <a:xfrm>
              <a:off x="3038531" y="2524841"/>
              <a:ext cx="2984141" cy="2687598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Arrow: Up 15">
              <a:extLst>
                <a:ext uri="{FF2B5EF4-FFF2-40B4-BE49-F238E27FC236}">
                  <a16:creationId xmlns:a16="http://schemas.microsoft.com/office/drawing/2014/main" id="{1E98CB6F-94C2-1085-5606-41DBCD43ADAC}"/>
                </a:ext>
              </a:extLst>
            </p:cNvPr>
            <p:cNvSpPr/>
            <p:nvPr/>
          </p:nvSpPr>
          <p:spPr>
            <a:xfrm>
              <a:off x="3967794" y="2154981"/>
              <a:ext cx="1208410" cy="258766"/>
            </a:xfrm>
            <a:prstGeom prst="upArrow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214F324-680A-4644-616D-2B3FF24692AF}"/>
                </a:ext>
              </a:extLst>
            </p:cNvPr>
            <p:cNvSpPr txBox="1"/>
            <p:nvPr/>
          </p:nvSpPr>
          <p:spPr>
            <a:xfrm rot="5400000">
              <a:off x="5446696" y="3159314"/>
              <a:ext cx="16690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6">
                      <a:lumMod val="75000"/>
                    </a:schemeClr>
                  </a:solidFill>
                </a:rPr>
                <a:t>传统的</a:t>
              </a:r>
              <a:r>
                <a:rPr lang="zh-CN" altLang="en-US" sz="2000" dirty="0">
                  <a:solidFill>
                    <a:srgbClr val="FF0000"/>
                  </a:solidFill>
                </a:rPr>
                <a:t> </a:t>
              </a:r>
              <a:r>
                <a:rPr lang="en-GB" sz="1200" dirty="0">
                  <a:solidFill>
                    <a:schemeClr val="accent6">
                      <a:lumMod val="75000"/>
                    </a:schemeClr>
                  </a:solidFill>
                </a:rPr>
                <a:t>Traditional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D709389-0404-BFEB-10F8-8A48E8FF8676}"/>
              </a:ext>
            </a:extLst>
          </p:cNvPr>
          <p:cNvGrpSpPr/>
          <p:nvPr/>
        </p:nvGrpSpPr>
        <p:grpSpPr>
          <a:xfrm>
            <a:off x="2595296" y="3319216"/>
            <a:ext cx="3885982" cy="1889914"/>
            <a:chOff x="2595296" y="3308942"/>
            <a:chExt cx="3885982" cy="1889914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B13736F-C80D-2BC4-79FD-7DA4BEFDEBAC}"/>
                </a:ext>
              </a:extLst>
            </p:cNvPr>
            <p:cNvGrpSpPr/>
            <p:nvPr/>
          </p:nvGrpSpPr>
          <p:grpSpPr>
            <a:xfrm>
              <a:off x="3027804" y="3412733"/>
              <a:ext cx="2984141" cy="1786123"/>
              <a:chOff x="3027806" y="3412733"/>
              <a:chExt cx="2984141" cy="1786123"/>
            </a:xfrm>
          </p:grpSpPr>
          <p:sp>
            <p:nvSpPr>
              <p:cNvPr id="54" name="Rectangle: Top Corners Rounded 53">
                <a:extLst>
                  <a:ext uri="{FF2B5EF4-FFF2-40B4-BE49-F238E27FC236}">
                    <a16:creationId xmlns:a16="http://schemas.microsoft.com/office/drawing/2014/main" id="{114643CA-75B9-58F6-2601-81DB8B968E6B}"/>
                  </a:ext>
                </a:extLst>
              </p:cNvPr>
              <p:cNvSpPr/>
              <p:nvPr/>
            </p:nvSpPr>
            <p:spPr>
              <a:xfrm flipV="1">
                <a:off x="3027806" y="4266023"/>
                <a:ext cx="2984141" cy="932833"/>
              </a:xfrm>
              <a:prstGeom prst="round2SameRect">
                <a:avLst>
                  <a:gd name="adj1" fmla="val 47769"/>
                  <a:gd name="adj2" fmla="val 0"/>
                </a:avLst>
              </a:prstGeom>
              <a:solidFill>
                <a:srgbClr val="00B0F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6AD47CF-3EB1-D72E-3C84-13ED823F7D17}"/>
                  </a:ext>
                </a:extLst>
              </p:cNvPr>
              <p:cNvSpPr/>
              <p:nvPr/>
            </p:nvSpPr>
            <p:spPr>
              <a:xfrm>
                <a:off x="3038531" y="3412733"/>
                <a:ext cx="1510924" cy="850236"/>
              </a:xfrm>
              <a:prstGeom prst="rect">
                <a:avLst/>
              </a:prstGeom>
              <a:solidFill>
                <a:srgbClr val="00B0F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98BAE-2581-21F9-CD67-460582807F3E}"/>
                </a:ext>
              </a:extLst>
            </p:cNvPr>
            <p:cNvSpPr txBox="1"/>
            <p:nvPr/>
          </p:nvSpPr>
          <p:spPr>
            <a:xfrm>
              <a:off x="4420933" y="4358480"/>
              <a:ext cx="14074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汇款</a:t>
              </a:r>
              <a:endPara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Urban remittances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C1EFA2D-CA27-806E-42B5-2420F50A573B}"/>
                </a:ext>
              </a:extLst>
            </p:cNvPr>
            <p:cNvSpPr txBox="1"/>
            <p:nvPr/>
          </p:nvSpPr>
          <p:spPr>
            <a:xfrm>
              <a:off x="3112417" y="4157547"/>
              <a:ext cx="14595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工业搬迁和初创企业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Industrial relocation &amp; start-ups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54EE59D-36C3-614F-27F3-03C90E0C3848}"/>
                </a:ext>
              </a:extLst>
            </p:cNvPr>
            <p:cNvSpPr txBox="1"/>
            <p:nvPr/>
          </p:nvSpPr>
          <p:spPr>
            <a:xfrm>
              <a:off x="3164540" y="3575444"/>
              <a:ext cx="14074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智慧旅游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‘Smart Tourism’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FF4A4AD-D226-7E71-9BF8-5799C89B1DE6}"/>
                </a:ext>
              </a:extLst>
            </p:cNvPr>
            <p:cNvGrpSpPr/>
            <p:nvPr/>
          </p:nvGrpSpPr>
          <p:grpSpPr>
            <a:xfrm>
              <a:off x="2595296" y="3415786"/>
              <a:ext cx="3885982" cy="842810"/>
              <a:chOff x="2595296" y="3354141"/>
              <a:chExt cx="3885982" cy="84281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D03670A-BA79-4D4A-0BB8-C68D34F5D3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5296" y="3354141"/>
                <a:ext cx="1924581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2367E45-C482-D12C-146F-F45F04E409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0601" y="4196951"/>
                <a:ext cx="1950677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535C2E9-7361-84E4-A437-6C07294A29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0601" y="3354141"/>
                <a:ext cx="0" cy="839757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87FF0B3-B9E9-596C-8598-0F7661246B39}"/>
                </a:ext>
              </a:extLst>
            </p:cNvPr>
            <p:cNvSpPr txBox="1"/>
            <p:nvPr/>
          </p:nvSpPr>
          <p:spPr>
            <a:xfrm rot="16200000">
              <a:off x="1960824" y="3943414"/>
              <a:ext cx="16690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00B0F0"/>
                  </a:solidFill>
                </a:rPr>
                <a:t>现代的 </a:t>
              </a:r>
              <a:r>
                <a:rPr lang="en-GB" sz="1200" dirty="0">
                  <a:solidFill>
                    <a:srgbClr val="00B0F0"/>
                  </a:solidFill>
                </a:rPr>
                <a:t>Modern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3EE4C85-7361-5334-BFFA-EB26DB7453B3}"/>
              </a:ext>
            </a:extLst>
          </p:cNvPr>
          <p:cNvGrpSpPr/>
          <p:nvPr/>
        </p:nvGrpSpPr>
        <p:grpSpPr>
          <a:xfrm>
            <a:off x="446191" y="2652295"/>
            <a:ext cx="2053680" cy="2809889"/>
            <a:chOff x="446191" y="2652295"/>
            <a:chExt cx="2053680" cy="280988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1569B6-679C-98C6-7202-05EC29362782}"/>
                </a:ext>
              </a:extLst>
            </p:cNvPr>
            <p:cNvSpPr txBox="1"/>
            <p:nvPr/>
          </p:nvSpPr>
          <p:spPr>
            <a:xfrm>
              <a:off x="748341" y="4892307"/>
              <a:ext cx="14074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电子商务</a:t>
              </a:r>
              <a:endPara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E-commerce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BC73AA-A749-1C77-A048-D47FAA00AA99}"/>
                </a:ext>
              </a:extLst>
            </p:cNvPr>
            <p:cNvSpPr txBox="1"/>
            <p:nvPr/>
          </p:nvSpPr>
          <p:spPr>
            <a:xfrm>
              <a:off x="748341" y="4282892"/>
              <a:ext cx="14074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数字金融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Digital finance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64731C-165F-7253-7B62-6263A7E06649}"/>
                </a:ext>
              </a:extLst>
            </p:cNvPr>
            <p:cNvSpPr txBox="1"/>
            <p:nvPr/>
          </p:nvSpPr>
          <p:spPr>
            <a:xfrm>
              <a:off x="790863" y="2652295"/>
              <a:ext cx="13649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绿色能源</a:t>
              </a:r>
              <a:endPara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Green energy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8D4A1BA-43DA-F6E6-5910-A553BAB2948D}"/>
                </a:ext>
              </a:extLst>
            </p:cNvPr>
            <p:cNvSpPr txBox="1"/>
            <p:nvPr/>
          </p:nvSpPr>
          <p:spPr>
            <a:xfrm>
              <a:off x="446191" y="3479056"/>
              <a:ext cx="17096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技术创新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Technological innovation</a:t>
              </a:r>
            </a:p>
          </p:txBody>
        </p:sp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6F1F7437-2422-FA4F-5BCB-29F0E6A906D6}"/>
                </a:ext>
              </a:extLst>
            </p:cNvPr>
            <p:cNvSpPr/>
            <p:nvPr/>
          </p:nvSpPr>
          <p:spPr>
            <a:xfrm>
              <a:off x="2257250" y="2654521"/>
              <a:ext cx="242621" cy="561973"/>
            </a:xfrm>
            <a:prstGeom prst="rightArrow">
              <a:avLst/>
            </a:prstGeom>
            <a:solidFill>
              <a:srgbClr val="FF66CC">
                <a:alpha val="6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Arrow: Right 59">
              <a:extLst>
                <a:ext uri="{FF2B5EF4-FFF2-40B4-BE49-F238E27FC236}">
                  <a16:creationId xmlns:a16="http://schemas.microsoft.com/office/drawing/2014/main" id="{111B5C5E-0F77-4F40-C0BB-413D5CBAE97F}"/>
                </a:ext>
              </a:extLst>
            </p:cNvPr>
            <p:cNvSpPr/>
            <p:nvPr/>
          </p:nvSpPr>
          <p:spPr>
            <a:xfrm>
              <a:off x="2246041" y="3584937"/>
              <a:ext cx="242621" cy="561973"/>
            </a:xfrm>
            <a:prstGeom prst="rightArrow">
              <a:avLst/>
            </a:prstGeom>
            <a:solidFill>
              <a:srgbClr val="FF66CC">
                <a:alpha val="6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Arrow: Right 60">
              <a:extLst>
                <a:ext uri="{FF2B5EF4-FFF2-40B4-BE49-F238E27FC236}">
                  <a16:creationId xmlns:a16="http://schemas.microsoft.com/office/drawing/2014/main" id="{0B5C6D28-66D9-772B-F0EF-14492FEBF99B}"/>
                </a:ext>
              </a:extLst>
            </p:cNvPr>
            <p:cNvSpPr/>
            <p:nvPr/>
          </p:nvSpPr>
          <p:spPr>
            <a:xfrm>
              <a:off x="2246041" y="4234029"/>
              <a:ext cx="242621" cy="561973"/>
            </a:xfrm>
            <a:prstGeom prst="rightArrow">
              <a:avLst/>
            </a:prstGeom>
            <a:solidFill>
              <a:srgbClr val="FF66CC">
                <a:alpha val="6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Arrow: Right 61">
              <a:extLst>
                <a:ext uri="{FF2B5EF4-FFF2-40B4-BE49-F238E27FC236}">
                  <a16:creationId xmlns:a16="http://schemas.microsoft.com/office/drawing/2014/main" id="{30B92127-4BD8-BD87-F625-1B1400EC219D}"/>
                </a:ext>
              </a:extLst>
            </p:cNvPr>
            <p:cNvSpPr/>
            <p:nvPr/>
          </p:nvSpPr>
          <p:spPr>
            <a:xfrm>
              <a:off x="2246041" y="4900211"/>
              <a:ext cx="242621" cy="561973"/>
            </a:xfrm>
            <a:prstGeom prst="rightArrow">
              <a:avLst/>
            </a:prstGeom>
            <a:solidFill>
              <a:srgbClr val="FF66CC">
                <a:alpha val="6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BD6BE4E-3449-A6C2-B297-99CC7A00A693}"/>
              </a:ext>
            </a:extLst>
          </p:cNvPr>
          <p:cNvGrpSpPr/>
          <p:nvPr/>
        </p:nvGrpSpPr>
        <p:grpSpPr>
          <a:xfrm>
            <a:off x="6565276" y="2717652"/>
            <a:ext cx="2216899" cy="2336550"/>
            <a:chOff x="6565276" y="2717652"/>
            <a:chExt cx="2216899" cy="23365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67DE78-9FA8-39FE-E818-0F59F82AFF39}"/>
                </a:ext>
              </a:extLst>
            </p:cNvPr>
            <p:cNvSpPr txBox="1"/>
            <p:nvPr/>
          </p:nvSpPr>
          <p:spPr>
            <a:xfrm>
              <a:off x="6956945" y="4428750"/>
              <a:ext cx="182523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dirty="0">
                  <a:solidFill>
                    <a:srgbClr val="C00000"/>
                  </a:solidFill>
                </a:rPr>
                <a:t>政策型基础设施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Policy infrastructure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CE0C161-6036-7B9F-8B1E-B2AF8C654C4A}"/>
                </a:ext>
              </a:extLst>
            </p:cNvPr>
            <p:cNvSpPr txBox="1"/>
            <p:nvPr/>
          </p:nvSpPr>
          <p:spPr>
            <a:xfrm>
              <a:off x="6956945" y="2717652"/>
              <a:ext cx="179854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物理型基础设施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Physical infrastructure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AB0340-24AD-7CF7-74A0-4B3C97574C74}"/>
                </a:ext>
              </a:extLst>
            </p:cNvPr>
            <p:cNvSpPr txBox="1"/>
            <p:nvPr/>
          </p:nvSpPr>
          <p:spPr>
            <a:xfrm>
              <a:off x="6956945" y="3566202"/>
              <a:ext cx="179854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社会型基础设施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Social infrastructure 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445C81F1-8285-A622-E3B1-5C7463AB1583}"/>
                </a:ext>
              </a:extLst>
            </p:cNvPr>
            <p:cNvSpPr/>
            <p:nvPr/>
          </p:nvSpPr>
          <p:spPr>
            <a:xfrm flipH="1">
              <a:off x="6565276" y="2733444"/>
              <a:ext cx="242621" cy="561973"/>
            </a:xfrm>
            <a:prstGeom prst="rightArrow">
              <a:avLst/>
            </a:prstGeom>
            <a:solidFill>
              <a:schemeClr val="accent2">
                <a:lumMod val="75000"/>
                <a:alpha val="66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D8FBF1F0-5FF3-C5BA-7CA3-02D77BC101C3}"/>
                </a:ext>
              </a:extLst>
            </p:cNvPr>
            <p:cNvSpPr/>
            <p:nvPr/>
          </p:nvSpPr>
          <p:spPr>
            <a:xfrm flipH="1">
              <a:off x="6565276" y="3564951"/>
              <a:ext cx="242621" cy="561973"/>
            </a:xfrm>
            <a:prstGeom prst="rightArrow">
              <a:avLst/>
            </a:prstGeom>
            <a:solidFill>
              <a:schemeClr val="accent2">
                <a:lumMod val="75000"/>
                <a:alpha val="66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C26978DA-64A9-1E19-3C4D-9615314FD16B}"/>
                </a:ext>
              </a:extLst>
            </p:cNvPr>
            <p:cNvSpPr/>
            <p:nvPr/>
          </p:nvSpPr>
          <p:spPr>
            <a:xfrm flipH="1">
              <a:off x="6565276" y="4492229"/>
              <a:ext cx="242621" cy="561973"/>
            </a:xfrm>
            <a:prstGeom prst="rightArrow">
              <a:avLst/>
            </a:prstGeom>
            <a:solidFill>
              <a:schemeClr val="accent2">
                <a:lumMod val="75000"/>
                <a:alpha val="66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4851B81-15AA-86CF-E6D5-A1BBC207AB39}"/>
              </a:ext>
            </a:extLst>
          </p:cNvPr>
          <p:cNvSpPr txBox="1"/>
          <p:nvPr/>
        </p:nvSpPr>
        <p:spPr>
          <a:xfrm>
            <a:off x="1246495" y="1853736"/>
            <a:ext cx="8891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F66CC"/>
                </a:solidFill>
              </a:rPr>
              <a:t>技术 </a:t>
            </a:r>
            <a:endParaRPr lang="en-GB" altLang="zh-CN" b="1" dirty="0">
              <a:solidFill>
                <a:srgbClr val="FF66CC"/>
              </a:solidFill>
            </a:endParaRPr>
          </a:p>
          <a:p>
            <a:pPr algn="ctr"/>
            <a:r>
              <a:rPr lang="en-GB" sz="1200" dirty="0">
                <a:solidFill>
                  <a:srgbClr val="FF66CC"/>
                </a:solidFill>
              </a:rPr>
              <a:t>Technology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6DCBDB-BB7D-613B-2F92-D58301FF7549}"/>
              </a:ext>
            </a:extLst>
          </p:cNvPr>
          <p:cNvSpPr txBox="1"/>
          <p:nvPr/>
        </p:nvSpPr>
        <p:spPr>
          <a:xfrm>
            <a:off x="7130258" y="1853736"/>
            <a:ext cx="11608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</a:rPr>
              <a:t>基础设施 </a:t>
            </a:r>
            <a:endParaRPr lang="en-GB" altLang="zh-CN" b="1" dirty="0">
              <a:solidFill>
                <a:srgbClr val="C00000"/>
              </a:solidFill>
            </a:endParaRPr>
          </a:p>
          <a:p>
            <a:pPr algn="ctr"/>
            <a:r>
              <a:rPr lang="en-GB" sz="1200" dirty="0">
                <a:solidFill>
                  <a:srgbClr val="C00000"/>
                </a:solidFill>
              </a:rPr>
              <a:t>Infrastructure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10B8A9B-FD39-6777-A291-4FF288477818}"/>
              </a:ext>
            </a:extLst>
          </p:cNvPr>
          <p:cNvGrpSpPr/>
          <p:nvPr/>
        </p:nvGrpSpPr>
        <p:grpSpPr>
          <a:xfrm>
            <a:off x="2928158" y="1175657"/>
            <a:ext cx="3220438" cy="4121079"/>
            <a:chOff x="2690651" y="1463223"/>
            <a:chExt cx="3725577" cy="479898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C2F642A-77BD-D4BF-296F-73276C981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90651" y="1463223"/>
              <a:ext cx="3725577" cy="479898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3604F61-CC76-4586-F54E-245F7B3430F2}"/>
                </a:ext>
              </a:extLst>
            </p:cNvPr>
            <p:cNvSpPr txBox="1"/>
            <p:nvPr/>
          </p:nvSpPr>
          <p:spPr>
            <a:xfrm>
              <a:off x="3143858" y="3319024"/>
              <a:ext cx="2911209" cy="1483496"/>
            </a:xfrm>
            <a:prstGeom prst="rect">
              <a:avLst/>
            </a:prstGeom>
            <a:noFill/>
          </p:spPr>
          <p:txBody>
            <a:bodyPr wrap="none" rtlCol="0">
              <a:prstTxWarp prst="textInflateBottom">
                <a:avLst/>
              </a:prstTxWarp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</a:rPr>
                <a:t>共同富裕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36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1D1C-DBE2-44F7-897F-013ED22C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75" y="4746278"/>
            <a:ext cx="7886700" cy="1053080"/>
          </a:xfrm>
        </p:spPr>
        <p:txBody>
          <a:bodyPr/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谢谢！</a:t>
            </a:r>
            <a:br>
              <a:rPr lang="en-GB" altLang="zh-CN" b="1" dirty="0"/>
            </a:br>
            <a:endParaRPr lang="en-GB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CAC6EB-F81A-4FBA-3F41-0A181D45D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24216" y="2311201"/>
            <a:ext cx="3840569" cy="348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2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8A75FA-AC9E-BFE4-CE44-83A7C28D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b="1" dirty="0"/>
              <a:t>中国：走向共同富裕</a:t>
            </a:r>
            <a:endParaRPr lang="en-GB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79C97-A6B6-EA98-1CFD-1A26C2EE1E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Towards common prosperity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8EDC7A-65D7-98DA-B4CB-0F45196CAD5C}"/>
              </a:ext>
            </a:extLst>
          </p:cNvPr>
          <p:cNvCxnSpPr>
            <a:cxnSpLocks/>
          </p:cNvCxnSpPr>
          <p:nvPr/>
        </p:nvCxnSpPr>
        <p:spPr>
          <a:xfrm>
            <a:off x="1489308" y="1656336"/>
            <a:ext cx="0" cy="4666643"/>
          </a:xfrm>
          <a:prstGeom prst="straightConnector1">
            <a:avLst/>
          </a:prstGeom>
          <a:ln w="730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E224ED5C-A8E4-81D3-BA23-6EBF6FCB159E}"/>
              </a:ext>
            </a:extLst>
          </p:cNvPr>
          <p:cNvSpPr/>
          <p:nvPr/>
        </p:nvSpPr>
        <p:spPr>
          <a:xfrm>
            <a:off x="1370611" y="2288697"/>
            <a:ext cx="245659" cy="232011"/>
          </a:xfrm>
          <a:prstGeom prst="ellipse">
            <a:avLst/>
          </a:prstGeom>
          <a:solidFill>
            <a:srgbClr val="FF66CC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1964E1-A9FE-D15D-F5C6-72D340100443}"/>
              </a:ext>
            </a:extLst>
          </p:cNvPr>
          <p:cNvSpPr txBox="1"/>
          <p:nvPr/>
        </p:nvSpPr>
        <p:spPr>
          <a:xfrm>
            <a:off x="556909" y="2189260"/>
            <a:ext cx="874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2019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14EE7-CC8F-328D-C497-600B43FA7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0841">
            <a:off x="4082387" y="2033443"/>
            <a:ext cx="2943710" cy="3952981"/>
          </a:xfrm>
          <a:prstGeom prst="rect">
            <a:avLst/>
          </a:prstGeom>
        </p:spPr>
      </p:pic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AEB741AD-0745-244E-CDCF-E28036A41BE9}"/>
                  </a:ext>
                </a:extLst>
              </p:cNvPr>
              <p:cNvGraphicFramePr/>
              <p:nvPr/>
            </p:nvGraphicFramePr>
            <p:xfrm>
              <a:off x="1701275" y="1779760"/>
              <a:ext cx="6711340" cy="408633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AEB741AD-0745-244E-CDCF-E28036A41B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1275" y="1779760"/>
                <a:ext cx="6711340" cy="4086333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258D178-3868-7F88-2AAA-DFCE55CEEC4A}"/>
              </a:ext>
            </a:extLst>
          </p:cNvPr>
          <p:cNvSpPr txBox="1"/>
          <p:nvPr/>
        </p:nvSpPr>
        <p:spPr>
          <a:xfrm>
            <a:off x="1751678" y="5824494"/>
            <a:ext cx="254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百万人</a:t>
            </a:r>
            <a:endParaRPr kumimoji="0" lang="en-GB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Millions of people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28C2CE-6FFF-F526-9EF5-BA9A1360D10D}"/>
              </a:ext>
            </a:extLst>
          </p:cNvPr>
          <p:cNvSpPr txBox="1"/>
          <p:nvPr/>
        </p:nvSpPr>
        <p:spPr>
          <a:xfrm>
            <a:off x="1681179" y="1376263"/>
            <a:ext cx="445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Monthly per capita household income (yuan)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FC8A3E-36EF-07AA-DD89-1A683D08AFBB}"/>
              </a:ext>
            </a:extLst>
          </p:cNvPr>
          <p:cNvSpPr txBox="1"/>
          <p:nvPr/>
        </p:nvSpPr>
        <p:spPr>
          <a:xfrm>
            <a:off x="1681179" y="1739671"/>
            <a:ext cx="268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家庭月人均收入（元）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6F2DA7-FD49-52A4-7998-6A59C344E9A5}"/>
              </a:ext>
            </a:extLst>
          </p:cNvPr>
          <p:cNvSpPr txBox="1"/>
          <p:nvPr/>
        </p:nvSpPr>
        <p:spPr>
          <a:xfrm>
            <a:off x="5697123" y="2238675"/>
            <a:ext cx="73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D34F04-5D65-10AD-4B94-FD046711636C}"/>
              </a:ext>
            </a:extLst>
          </p:cNvPr>
          <p:cNvSpPr txBox="1"/>
          <p:nvPr/>
        </p:nvSpPr>
        <p:spPr>
          <a:xfrm>
            <a:off x="5697123" y="2676589"/>
            <a:ext cx="73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7.84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AE2665D-3848-84F5-6C79-F089FBB721D1}"/>
              </a:ext>
            </a:extLst>
          </p:cNvPr>
          <p:cNvSpPr/>
          <p:nvPr/>
        </p:nvSpPr>
        <p:spPr>
          <a:xfrm>
            <a:off x="1366477" y="5201664"/>
            <a:ext cx="245659" cy="232011"/>
          </a:xfrm>
          <a:prstGeom prst="ellipse">
            <a:avLst/>
          </a:prstGeom>
          <a:solidFill>
            <a:srgbClr val="FF66CC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91307F-AE9D-2FA5-171B-2ED182472970}"/>
              </a:ext>
            </a:extLst>
          </p:cNvPr>
          <p:cNvSpPr txBox="1"/>
          <p:nvPr/>
        </p:nvSpPr>
        <p:spPr>
          <a:xfrm>
            <a:off x="571166" y="5102225"/>
            <a:ext cx="874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2050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B0C695F-9258-C379-3BE4-DFEFF0CEB093}"/>
              </a:ext>
            </a:extLst>
          </p:cNvPr>
          <p:cNvSpPr/>
          <p:nvPr/>
        </p:nvSpPr>
        <p:spPr>
          <a:xfrm>
            <a:off x="1366477" y="3740624"/>
            <a:ext cx="245659" cy="232011"/>
          </a:xfrm>
          <a:prstGeom prst="ellipse">
            <a:avLst/>
          </a:prstGeom>
          <a:solidFill>
            <a:srgbClr val="FF66CC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1901B9-0DF6-6F78-6B58-55D03A638468}"/>
              </a:ext>
            </a:extLst>
          </p:cNvPr>
          <p:cNvSpPr txBox="1"/>
          <p:nvPr/>
        </p:nvSpPr>
        <p:spPr>
          <a:xfrm>
            <a:off x="564561" y="3645742"/>
            <a:ext cx="874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2035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2420770-102A-F1B8-9492-C8BDF0D6976F}"/>
              </a:ext>
            </a:extLst>
          </p:cNvPr>
          <p:cNvSpPr/>
          <p:nvPr/>
        </p:nvSpPr>
        <p:spPr>
          <a:xfrm>
            <a:off x="3094506" y="4411699"/>
            <a:ext cx="762467" cy="126989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C317A28-605D-625A-98EE-45BDF7E9DE8E}"/>
              </a:ext>
            </a:extLst>
          </p:cNvPr>
          <p:cNvSpPr/>
          <p:nvPr/>
        </p:nvSpPr>
        <p:spPr>
          <a:xfrm flipH="1">
            <a:off x="7462821" y="4411698"/>
            <a:ext cx="762467" cy="126989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8D47910-503B-29C8-C965-728B7928DB2C}"/>
              </a:ext>
            </a:extLst>
          </p:cNvPr>
          <p:cNvSpPr/>
          <p:nvPr/>
        </p:nvSpPr>
        <p:spPr>
          <a:xfrm>
            <a:off x="5762735" y="2244961"/>
            <a:ext cx="762467" cy="222114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E145586-B7D3-09EA-A744-AC38953490F6}"/>
              </a:ext>
            </a:extLst>
          </p:cNvPr>
          <p:cNvSpPr/>
          <p:nvPr/>
        </p:nvSpPr>
        <p:spPr>
          <a:xfrm flipH="1">
            <a:off x="4731101" y="2233229"/>
            <a:ext cx="762467" cy="222114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4862830-7F16-8C87-B626-F49098E440E1}"/>
              </a:ext>
            </a:extLst>
          </p:cNvPr>
          <p:cNvGrpSpPr/>
          <p:nvPr/>
        </p:nvGrpSpPr>
        <p:grpSpPr>
          <a:xfrm>
            <a:off x="3755872" y="2037476"/>
            <a:ext cx="3735174" cy="3952981"/>
            <a:chOff x="3755872" y="2037476"/>
            <a:chExt cx="3735174" cy="39529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5E2110B-577A-8D58-9E82-412E6E1E8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0841">
              <a:off x="4091944" y="2037476"/>
              <a:ext cx="2943710" cy="3952981"/>
            </a:xfrm>
            <a:prstGeom prst="rect">
              <a:avLst/>
            </a:prstGeom>
          </p:spPr>
        </p:pic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74D47F8-A222-EFFA-1433-5DB8F55CF075}"/>
                </a:ext>
              </a:extLst>
            </p:cNvPr>
            <p:cNvGrpSpPr/>
            <p:nvPr/>
          </p:nvGrpSpPr>
          <p:grpSpPr>
            <a:xfrm>
              <a:off x="3755872" y="5271367"/>
              <a:ext cx="1412753" cy="499509"/>
              <a:chOff x="3755872" y="5271367"/>
              <a:chExt cx="1412753" cy="499509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EF3481D-B9D3-C4B7-CB45-735DC18E4006}"/>
                  </a:ext>
                </a:extLst>
              </p:cNvPr>
              <p:cNvSpPr/>
              <p:nvPr/>
            </p:nvSpPr>
            <p:spPr>
              <a:xfrm>
                <a:off x="3755872" y="5271367"/>
                <a:ext cx="1412753" cy="496611"/>
              </a:xfrm>
              <a:custGeom>
                <a:avLst/>
                <a:gdLst>
                  <a:gd name="connsiteX0" fmla="*/ 846848 w 1412753"/>
                  <a:gd name="connsiteY0" fmla="*/ 0 h 492369"/>
                  <a:gd name="connsiteX1" fmla="*/ 846848 w 1412753"/>
                  <a:gd name="connsiteY1" fmla="*/ 0 h 492369"/>
                  <a:gd name="connsiteX2" fmla="*/ 428014 w 1412753"/>
                  <a:gd name="connsiteY2" fmla="*/ 9591 h 492369"/>
                  <a:gd name="connsiteX3" fmla="*/ 95505 w 1412753"/>
                  <a:gd name="connsiteY3" fmla="*/ 38366 h 492369"/>
                  <a:gd name="connsiteX4" fmla="*/ 248971 w 1412753"/>
                  <a:gd name="connsiteY4" fmla="*/ 31972 h 492369"/>
                  <a:gd name="connsiteX5" fmla="*/ 274549 w 1412753"/>
                  <a:gd name="connsiteY5" fmla="*/ 25577 h 492369"/>
                  <a:gd name="connsiteX6" fmla="*/ 258562 w 1412753"/>
                  <a:gd name="connsiteY6" fmla="*/ 19183 h 492369"/>
                  <a:gd name="connsiteX7" fmla="*/ 245774 w 1412753"/>
                  <a:gd name="connsiteY7" fmla="*/ 121493 h 492369"/>
                  <a:gd name="connsiteX8" fmla="*/ 252168 w 1412753"/>
                  <a:gd name="connsiteY8" fmla="*/ 310128 h 492369"/>
                  <a:gd name="connsiteX9" fmla="*/ 255365 w 1412753"/>
                  <a:gd name="connsiteY9" fmla="*/ 354889 h 492369"/>
                  <a:gd name="connsiteX10" fmla="*/ 258562 w 1412753"/>
                  <a:gd name="connsiteY10" fmla="*/ 370875 h 492369"/>
                  <a:gd name="connsiteX11" fmla="*/ 261760 w 1412753"/>
                  <a:gd name="connsiteY11" fmla="*/ 390058 h 492369"/>
                  <a:gd name="connsiteX12" fmla="*/ 264957 w 1412753"/>
                  <a:gd name="connsiteY12" fmla="*/ 492369 h 492369"/>
                  <a:gd name="connsiteX13" fmla="*/ 268154 w 1412753"/>
                  <a:gd name="connsiteY13" fmla="*/ 482777 h 492369"/>
                  <a:gd name="connsiteX14" fmla="*/ 616649 w 1412753"/>
                  <a:gd name="connsiteY14" fmla="*/ 479580 h 492369"/>
                  <a:gd name="connsiteX15" fmla="*/ 715762 w 1412753"/>
                  <a:gd name="connsiteY15" fmla="*/ 476383 h 492369"/>
                  <a:gd name="connsiteX16" fmla="*/ 1412753 w 1412753"/>
                  <a:gd name="connsiteY16" fmla="*/ 479580 h 492369"/>
                  <a:gd name="connsiteX17" fmla="*/ 1374386 w 1412753"/>
                  <a:gd name="connsiteY17" fmla="*/ 482777 h 492369"/>
                  <a:gd name="connsiteX18" fmla="*/ 1358400 w 1412753"/>
                  <a:gd name="connsiteY18" fmla="*/ 482777 h 492369"/>
                  <a:gd name="connsiteX19" fmla="*/ 1358400 w 1412753"/>
                  <a:gd name="connsiteY19" fmla="*/ 482777 h 492369"/>
                  <a:gd name="connsiteX20" fmla="*/ 1336020 w 1412753"/>
                  <a:gd name="connsiteY20" fmla="*/ 457200 h 492369"/>
                  <a:gd name="connsiteX21" fmla="*/ 1326428 w 1412753"/>
                  <a:gd name="connsiteY21" fmla="*/ 450805 h 492369"/>
                  <a:gd name="connsiteX22" fmla="*/ 1304048 w 1412753"/>
                  <a:gd name="connsiteY22" fmla="*/ 431622 h 492369"/>
                  <a:gd name="connsiteX23" fmla="*/ 1288062 w 1412753"/>
                  <a:gd name="connsiteY23" fmla="*/ 415636 h 492369"/>
                  <a:gd name="connsiteX24" fmla="*/ 1262484 w 1412753"/>
                  <a:gd name="connsiteY24" fmla="*/ 402847 h 492369"/>
                  <a:gd name="connsiteX25" fmla="*/ 1233709 w 1412753"/>
                  <a:gd name="connsiteY25" fmla="*/ 377270 h 492369"/>
                  <a:gd name="connsiteX26" fmla="*/ 1201737 w 1412753"/>
                  <a:gd name="connsiteY26" fmla="*/ 354889 h 492369"/>
                  <a:gd name="connsiteX27" fmla="*/ 1176160 w 1412753"/>
                  <a:gd name="connsiteY27" fmla="*/ 329312 h 492369"/>
                  <a:gd name="connsiteX28" fmla="*/ 1166568 w 1412753"/>
                  <a:gd name="connsiteY28" fmla="*/ 319720 h 492369"/>
                  <a:gd name="connsiteX29" fmla="*/ 1140990 w 1412753"/>
                  <a:gd name="connsiteY29" fmla="*/ 303734 h 492369"/>
                  <a:gd name="connsiteX30" fmla="*/ 1121807 w 1412753"/>
                  <a:gd name="connsiteY30" fmla="*/ 284551 h 492369"/>
                  <a:gd name="connsiteX31" fmla="*/ 1112216 w 1412753"/>
                  <a:gd name="connsiteY31" fmla="*/ 278156 h 492369"/>
                  <a:gd name="connsiteX32" fmla="*/ 1086638 w 1412753"/>
                  <a:gd name="connsiteY32" fmla="*/ 252579 h 492369"/>
                  <a:gd name="connsiteX33" fmla="*/ 1077046 w 1412753"/>
                  <a:gd name="connsiteY33" fmla="*/ 246184 h 492369"/>
                  <a:gd name="connsiteX34" fmla="*/ 1057863 w 1412753"/>
                  <a:gd name="connsiteY34" fmla="*/ 227001 h 492369"/>
                  <a:gd name="connsiteX35" fmla="*/ 1045074 w 1412753"/>
                  <a:gd name="connsiteY35" fmla="*/ 217409 h 492369"/>
                  <a:gd name="connsiteX36" fmla="*/ 1032286 w 1412753"/>
                  <a:gd name="connsiteY36" fmla="*/ 201423 h 492369"/>
                  <a:gd name="connsiteX37" fmla="*/ 1006708 w 1412753"/>
                  <a:gd name="connsiteY37" fmla="*/ 179043 h 492369"/>
                  <a:gd name="connsiteX38" fmla="*/ 1000314 w 1412753"/>
                  <a:gd name="connsiteY38" fmla="*/ 169451 h 492369"/>
                  <a:gd name="connsiteX39" fmla="*/ 971539 w 1412753"/>
                  <a:gd name="connsiteY39" fmla="*/ 140677 h 492369"/>
                  <a:gd name="connsiteX40" fmla="*/ 955553 w 1412753"/>
                  <a:gd name="connsiteY40" fmla="*/ 124691 h 492369"/>
                  <a:gd name="connsiteX41" fmla="*/ 949158 w 1412753"/>
                  <a:gd name="connsiteY41" fmla="*/ 118296 h 492369"/>
                  <a:gd name="connsiteX42" fmla="*/ 933172 w 1412753"/>
                  <a:gd name="connsiteY42" fmla="*/ 105507 h 492369"/>
                  <a:gd name="connsiteX43" fmla="*/ 926778 w 1412753"/>
                  <a:gd name="connsiteY43" fmla="*/ 95916 h 492369"/>
                  <a:gd name="connsiteX44" fmla="*/ 917186 w 1412753"/>
                  <a:gd name="connsiteY44" fmla="*/ 89521 h 492369"/>
                  <a:gd name="connsiteX45" fmla="*/ 875623 w 1412753"/>
                  <a:gd name="connsiteY45" fmla="*/ 47958 h 492369"/>
                  <a:gd name="connsiteX46" fmla="*/ 869228 w 1412753"/>
                  <a:gd name="connsiteY46" fmla="*/ 41563 h 492369"/>
                  <a:gd name="connsiteX47" fmla="*/ 859637 w 1412753"/>
                  <a:gd name="connsiteY47" fmla="*/ 25577 h 492369"/>
                  <a:gd name="connsiteX48" fmla="*/ 853242 w 1412753"/>
                  <a:gd name="connsiteY48" fmla="*/ 15986 h 492369"/>
                  <a:gd name="connsiteX49" fmla="*/ 846848 w 1412753"/>
                  <a:gd name="connsiteY49" fmla="*/ 0 h 492369"/>
                  <a:gd name="connsiteX0" fmla="*/ 846848 w 1412753"/>
                  <a:gd name="connsiteY0" fmla="*/ 0 h 492369"/>
                  <a:gd name="connsiteX1" fmla="*/ 846848 w 1412753"/>
                  <a:gd name="connsiteY1" fmla="*/ 0 h 492369"/>
                  <a:gd name="connsiteX2" fmla="*/ 428014 w 1412753"/>
                  <a:gd name="connsiteY2" fmla="*/ 9591 h 492369"/>
                  <a:gd name="connsiteX3" fmla="*/ 95505 w 1412753"/>
                  <a:gd name="connsiteY3" fmla="*/ 38366 h 492369"/>
                  <a:gd name="connsiteX4" fmla="*/ 248971 w 1412753"/>
                  <a:gd name="connsiteY4" fmla="*/ 31972 h 492369"/>
                  <a:gd name="connsiteX5" fmla="*/ 274549 w 1412753"/>
                  <a:gd name="connsiteY5" fmla="*/ 25577 h 492369"/>
                  <a:gd name="connsiteX6" fmla="*/ 258562 w 1412753"/>
                  <a:gd name="connsiteY6" fmla="*/ 19183 h 492369"/>
                  <a:gd name="connsiteX7" fmla="*/ 245774 w 1412753"/>
                  <a:gd name="connsiteY7" fmla="*/ 121493 h 492369"/>
                  <a:gd name="connsiteX8" fmla="*/ 252168 w 1412753"/>
                  <a:gd name="connsiteY8" fmla="*/ 310128 h 492369"/>
                  <a:gd name="connsiteX9" fmla="*/ 255365 w 1412753"/>
                  <a:gd name="connsiteY9" fmla="*/ 354889 h 492369"/>
                  <a:gd name="connsiteX10" fmla="*/ 258562 w 1412753"/>
                  <a:gd name="connsiteY10" fmla="*/ 370875 h 492369"/>
                  <a:gd name="connsiteX11" fmla="*/ 261760 w 1412753"/>
                  <a:gd name="connsiteY11" fmla="*/ 390058 h 492369"/>
                  <a:gd name="connsiteX12" fmla="*/ 264957 w 1412753"/>
                  <a:gd name="connsiteY12" fmla="*/ 492369 h 492369"/>
                  <a:gd name="connsiteX13" fmla="*/ 223909 w 1412753"/>
                  <a:gd name="connsiteY13" fmla="*/ 473216 h 492369"/>
                  <a:gd name="connsiteX14" fmla="*/ 616649 w 1412753"/>
                  <a:gd name="connsiteY14" fmla="*/ 479580 h 492369"/>
                  <a:gd name="connsiteX15" fmla="*/ 715762 w 1412753"/>
                  <a:gd name="connsiteY15" fmla="*/ 476383 h 492369"/>
                  <a:gd name="connsiteX16" fmla="*/ 1412753 w 1412753"/>
                  <a:gd name="connsiteY16" fmla="*/ 479580 h 492369"/>
                  <a:gd name="connsiteX17" fmla="*/ 1374386 w 1412753"/>
                  <a:gd name="connsiteY17" fmla="*/ 482777 h 492369"/>
                  <a:gd name="connsiteX18" fmla="*/ 1358400 w 1412753"/>
                  <a:gd name="connsiteY18" fmla="*/ 482777 h 492369"/>
                  <a:gd name="connsiteX19" fmla="*/ 1358400 w 1412753"/>
                  <a:gd name="connsiteY19" fmla="*/ 482777 h 492369"/>
                  <a:gd name="connsiteX20" fmla="*/ 1336020 w 1412753"/>
                  <a:gd name="connsiteY20" fmla="*/ 457200 h 492369"/>
                  <a:gd name="connsiteX21" fmla="*/ 1326428 w 1412753"/>
                  <a:gd name="connsiteY21" fmla="*/ 450805 h 492369"/>
                  <a:gd name="connsiteX22" fmla="*/ 1304048 w 1412753"/>
                  <a:gd name="connsiteY22" fmla="*/ 431622 h 492369"/>
                  <a:gd name="connsiteX23" fmla="*/ 1288062 w 1412753"/>
                  <a:gd name="connsiteY23" fmla="*/ 415636 h 492369"/>
                  <a:gd name="connsiteX24" fmla="*/ 1262484 w 1412753"/>
                  <a:gd name="connsiteY24" fmla="*/ 402847 h 492369"/>
                  <a:gd name="connsiteX25" fmla="*/ 1233709 w 1412753"/>
                  <a:gd name="connsiteY25" fmla="*/ 377270 h 492369"/>
                  <a:gd name="connsiteX26" fmla="*/ 1201737 w 1412753"/>
                  <a:gd name="connsiteY26" fmla="*/ 354889 h 492369"/>
                  <a:gd name="connsiteX27" fmla="*/ 1176160 w 1412753"/>
                  <a:gd name="connsiteY27" fmla="*/ 329312 h 492369"/>
                  <a:gd name="connsiteX28" fmla="*/ 1166568 w 1412753"/>
                  <a:gd name="connsiteY28" fmla="*/ 319720 h 492369"/>
                  <a:gd name="connsiteX29" fmla="*/ 1140990 w 1412753"/>
                  <a:gd name="connsiteY29" fmla="*/ 303734 h 492369"/>
                  <a:gd name="connsiteX30" fmla="*/ 1121807 w 1412753"/>
                  <a:gd name="connsiteY30" fmla="*/ 284551 h 492369"/>
                  <a:gd name="connsiteX31" fmla="*/ 1112216 w 1412753"/>
                  <a:gd name="connsiteY31" fmla="*/ 278156 h 492369"/>
                  <a:gd name="connsiteX32" fmla="*/ 1086638 w 1412753"/>
                  <a:gd name="connsiteY32" fmla="*/ 252579 h 492369"/>
                  <a:gd name="connsiteX33" fmla="*/ 1077046 w 1412753"/>
                  <a:gd name="connsiteY33" fmla="*/ 246184 h 492369"/>
                  <a:gd name="connsiteX34" fmla="*/ 1057863 w 1412753"/>
                  <a:gd name="connsiteY34" fmla="*/ 227001 h 492369"/>
                  <a:gd name="connsiteX35" fmla="*/ 1045074 w 1412753"/>
                  <a:gd name="connsiteY35" fmla="*/ 217409 h 492369"/>
                  <a:gd name="connsiteX36" fmla="*/ 1032286 w 1412753"/>
                  <a:gd name="connsiteY36" fmla="*/ 201423 h 492369"/>
                  <a:gd name="connsiteX37" fmla="*/ 1006708 w 1412753"/>
                  <a:gd name="connsiteY37" fmla="*/ 179043 h 492369"/>
                  <a:gd name="connsiteX38" fmla="*/ 1000314 w 1412753"/>
                  <a:gd name="connsiteY38" fmla="*/ 169451 h 492369"/>
                  <a:gd name="connsiteX39" fmla="*/ 971539 w 1412753"/>
                  <a:gd name="connsiteY39" fmla="*/ 140677 h 492369"/>
                  <a:gd name="connsiteX40" fmla="*/ 955553 w 1412753"/>
                  <a:gd name="connsiteY40" fmla="*/ 124691 h 492369"/>
                  <a:gd name="connsiteX41" fmla="*/ 949158 w 1412753"/>
                  <a:gd name="connsiteY41" fmla="*/ 118296 h 492369"/>
                  <a:gd name="connsiteX42" fmla="*/ 933172 w 1412753"/>
                  <a:gd name="connsiteY42" fmla="*/ 105507 h 492369"/>
                  <a:gd name="connsiteX43" fmla="*/ 926778 w 1412753"/>
                  <a:gd name="connsiteY43" fmla="*/ 95916 h 492369"/>
                  <a:gd name="connsiteX44" fmla="*/ 917186 w 1412753"/>
                  <a:gd name="connsiteY44" fmla="*/ 89521 h 492369"/>
                  <a:gd name="connsiteX45" fmla="*/ 875623 w 1412753"/>
                  <a:gd name="connsiteY45" fmla="*/ 47958 h 492369"/>
                  <a:gd name="connsiteX46" fmla="*/ 869228 w 1412753"/>
                  <a:gd name="connsiteY46" fmla="*/ 41563 h 492369"/>
                  <a:gd name="connsiteX47" fmla="*/ 859637 w 1412753"/>
                  <a:gd name="connsiteY47" fmla="*/ 25577 h 492369"/>
                  <a:gd name="connsiteX48" fmla="*/ 853242 w 1412753"/>
                  <a:gd name="connsiteY48" fmla="*/ 15986 h 492369"/>
                  <a:gd name="connsiteX49" fmla="*/ 846848 w 1412753"/>
                  <a:gd name="connsiteY49" fmla="*/ 0 h 492369"/>
                  <a:gd name="connsiteX0" fmla="*/ 846848 w 1412753"/>
                  <a:gd name="connsiteY0" fmla="*/ 0 h 492369"/>
                  <a:gd name="connsiteX1" fmla="*/ 846848 w 1412753"/>
                  <a:gd name="connsiteY1" fmla="*/ 0 h 492369"/>
                  <a:gd name="connsiteX2" fmla="*/ 428014 w 1412753"/>
                  <a:gd name="connsiteY2" fmla="*/ 9591 h 492369"/>
                  <a:gd name="connsiteX3" fmla="*/ 95505 w 1412753"/>
                  <a:gd name="connsiteY3" fmla="*/ 38366 h 492369"/>
                  <a:gd name="connsiteX4" fmla="*/ 248971 w 1412753"/>
                  <a:gd name="connsiteY4" fmla="*/ 31972 h 492369"/>
                  <a:gd name="connsiteX5" fmla="*/ 274549 w 1412753"/>
                  <a:gd name="connsiteY5" fmla="*/ 25577 h 492369"/>
                  <a:gd name="connsiteX6" fmla="*/ 258562 w 1412753"/>
                  <a:gd name="connsiteY6" fmla="*/ 19183 h 492369"/>
                  <a:gd name="connsiteX7" fmla="*/ 245774 w 1412753"/>
                  <a:gd name="connsiteY7" fmla="*/ 121493 h 492369"/>
                  <a:gd name="connsiteX8" fmla="*/ 252168 w 1412753"/>
                  <a:gd name="connsiteY8" fmla="*/ 310128 h 492369"/>
                  <a:gd name="connsiteX9" fmla="*/ 255365 w 1412753"/>
                  <a:gd name="connsiteY9" fmla="*/ 354889 h 492369"/>
                  <a:gd name="connsiteX10" fmla="*/ 258562 w 1412753"/>
                  <a:gd name="connsiteY10" fmla="*/ 370875 h 492369"/>
                  <a:gd name="connsiteX11" fmla="*/ 219973 w 1412753"/>
                  <a:gd name="connsiteY11" fmla="*/ 382886 h 492369"/>
                  <a:gd name="connsiteX12" fmla="*/ 264957 w 1412753"/>
                  <a:gd name="connsiteY12" fmla="*/ 492369 h 492369"/>
                  <a:gd name="connsiteX13" fmla="*/ 223909 w 1412753"/>
                  <a:gd name="connsiteY13" fmla="*/ 473216 h 492369"/>
                  <a:gd name="connsiteX14" fmla="*/ 616649 w 1412753"/>
                  <a:gd name="connsiteY14" fmla="*/ 479580 h 492369"/>
                  <a:gd name="connsiteX15" fmla="*/ 715762 w 1412753"/>
                  <a:gd name="connsiteY15" fmla="*/ 476383 h 492369"/>
                  <a:gd name="connsiteX16" fmla="*/ 1412753 w 1412753"/>
                  <a:gd name="connsiteY16" fmla="*/ 479580 h 492369"/>
                  <a:gd name="connsiteX17" fmla="*/ 1374386 w 1412753"/>
                  <a:gd name="connsiteY17" fmla="*/ 482777 h 492369"/>
                  <a:gd name="connsiteX18" fmla="*/ 1358400 w 1412753"/>
                  <a:gd name="connsiteY18" fmla="*/ 482777 h 492369"/>
                  <a:gd name="connsiteX19" fmla="*/ 1358400 w 1412753"/>
                  <a:gd name="connsiteY19" fmla="*/ 482777 h 492369"/>
                  <a:gd name="connsiteX20" fmla="*/ 1336020 w 1412753"/>
                  <a:gd name="connsiteY20" fmla="*/ 457200 h 492369"/>
                  <a:gd name="connsiteX21" fmla="*/ 1326428 w 1412753"/>
                  <a:gd name="connsiteY21" fmla="*/ 450805 h 492369"/>
                  <a:gd name="connsiteX22" fmla="*/ 1304048 w 1412753"/>
                  <a:gd name="connsiteY22" fmla="*/ 431622 h 492369"/>
                  <a:gd name="connsiteX23" fmla="*/ 1288062 w 1412753"/>
                  <a:gd name="connsiteY23" fmla="*/ 415636 h 492369"/>
                  <a:gd name="connsiteX24" fmla="*/ 1262484 w 1412753"/>
                  <a:gd name="connsiteY24" fmla="*/ 402847 h 492369"/>
                  <a:gd name="connsiteX25" fmla="*/ 1233709 w 1412753"/>
                  <a:gd name="connsiteY25" fmla="*/ 377270 h 492369"/>
                  <a:gd name="connsiteX26" fmla="*/ 1201737 w 1412753"/>
                  <a:gd name="connsiteY26" fmla="*/ 354889 h 492369"/>
                  <a:gd name="connsiteX27" fmla="*/ 1176160 w 1412753"/>
                  <a:gd name="connsiteY27" fmla="*/ 329312 h 492369"/>
                  <a:gd name="connsiteX28" fmla="*/ 1166568 w 1412753"/>
                  <a:gd name="connsiteY28" fmla="*/ 319720 h 492369"/>
                  <a:gd name="connsiteX29" fmla="*/ 1140990 w 1412753"/>
                  <a:gd name="connsiteY29" fmla="*/ 303734 h 492369"/>
                  <a:gd name="connsiteX30" fmla="*/ 1121807 w 1412753"/>
                  <a:gd name="connsiteY30" fmla="*/ 284551 h 492369"/>
                  <a:gd name="connsiteX31" fmla="*/ 1112216 w 1412753"/>
                  <a:gd name="connsiteY31" fmla="*/ 278156 h 492369"/>
                  <a:gd name="connsiteX32" fmla="*/ 1086638 w 1412753"/>
                  <a:gd name="connsiteY32" fmla="*/ 252579 h 492369"/>
                  <a:gd name="connsiteX33" fmla="*/ 1077046 w 1412753"/>
                  <a:gd name="connsiteY33" fmla="*/ 246184 h 492369"/>
                  <a:gd name="connsiteX34" fmla="*/ 1057863 w 1412753"/>
                  <a:gd name="connsiteY34" fmla="*/ 227001 h 492369"/>
                  <a:gd name="connsiteX35" fmla="*/ 1045074 w 1412753"/>
                  <a:gd name="connsiteY35" fmla="*/ 217409 h 492369"/>
                  <a:gd name="connsiteX36" fmla="*/ 1032286 w 1412753"/>
                  <a:gd name="connsiteY36" fmla="*/ 201423 h 492369"/>
                  <a:gd name="connsiteX37" fmla="*/ 1006708 w 1412753"/>
                  <a:gd name="connsiteY37" fmla="*/ 179043 h 492369"/>
                  <a:gd name="connsiteX38" fmla="*/ 1000314 w 1412753"/>
                  <a:gd name="connsiteY38" fmla="*/ 169451 h 492369"/>
                  <a:gd name="connsiteX39" fmla="*/ 971539 w 1412753"/>
                  <a:gd name="connsiteY39" fmla="*/ 140677 h 492369"/>
                  <a:gd name="connsiteX40" fmla="*/ 955553 w 1412753"/>
                  <a:gd name="connsiteY40" fmla="*/ 124691 h 492369"/>
                  <a:gd name="connsiteX41" fmla="*/ 949158 w 1412753"/>
                  <a:gd name="connsiteY41" fmla="*/ 118296 h 492369"/>
                  <a:gd name="connsiteX42" fmla="*/ 933172 w 1412753"/>
                  <a:gd name="connsiteY42" fmla="*/ 105507 h 492369"/>
                  <a:gd name="connsiteX43" fmla="*/ 926778 w 1412753"/>
                  <a:gd name="connsiteY43" fmla="*/ 95916 h 492369"/>
                  <a:gd name="connsiteX44" fmla="*/ 917186 w 1412753"/>
                  <a:gd name="connsiteY44" fmla="*/ 89521 h 492369"/>
                  <a:gd name="connsiteX45" fmla="*/ 875623 w 1412753"/>
                  <a:gd name="connsiteY45" fmla="*/ 47958 h 492369"/>
                  <a:gd name="connsiteX46" fmla="*/ 869228 w 1412753"/>
                  <a:gd name="connsiteY46" fmla="*/ 41563 h 492369"/>
                  <a:gd name="connsiteX47" fmla="*/ 859637 w 1412753"/>
                  <a:gd name="connsiteY47" fmla="*/ 25577 h 492369"/>
                  <a:gd name="connsiteX48" fmla="*/ 853242 w 1412753"/>
                  <a:gd name="connsiteY48" fmla="*/ 15986 h 492369"/>
                  <a:gd name="connsiteX49" fmla="*/ 846848 w 1412753"/>
                  <a:gd name="connsiteY49" fmla="*/ 0 h 492369"/>
                  <a:gd name="connsiteX0" fmla="*/ 846848 w 1412753"/>
                  <a:gd name="connsiteY0" fmla="*/ 0 h 492369"/>
                  <a:gd name="connsiteX1" fmla="*/ 846848 w 1412753"/>
                  <a:gd name="connsiteY1" fmla="*/ 0 h 492369"/>
                  <a:gd name="connsiteX2" fmla="*/ 428014 w 1412753"/>
                  <a:gd name="connsiteY2" fmla="*/ 9591 h 492369"/>
                  <a:gd name="connsiteX3" fmla="*/ 95505 w 1412753"/>
                  <a:gd name="connsiteY3" fmla="*/ 38366 h 492369"/>
                  <a:gd name="connsiteX4" fmla="*/ 248971 w 1412753"/>
                  <a:gd name="connsiteY4" fmla="*/ 31972 h 492369"/>
                  <a:gd name="connsiteX5" fmla="*/ 274549 w 1412753"/>
                  <a:gd name="connsiteY5" fmla="*/ 25577 h 492369"/>
                  <a:gd name="connsiteX6" fmla="*/ 258562 w 1412753"/>
                  <a:gd name="connsiteY6" fmla="*/ 19183 h 492369"/>
                  <a:gd name="connsiteX7" fmla="*/ 245774 w 1412753"/>
                  <a:gd name="connsiteY7" fmla="*/ 121493 h 492369"/>
                  <a:gd name="connsiteX8" fmla="*/ 252168 w 1412753"/>
                  <a:gd name="connsiteY8" fmla="*/ 310128 h 492369"/>
                  <a:gd name="connsiteX9" fmla="*/ 233242 w 1412753"/>
                  <a:gd name="connsiteY9" fmla="*/ 352499 h 492369"/>
                  <a:gd name="connsiteX10" fmla="*/ 258562 w 1412753"/>
                  <a:gd name="connsiteY10" fmla="*/ 370875 h 492369"/>
                  <a:gd name="connsiteX11" fmla="*/ 219973 w 1412753"/>
                  <a:gd name="connsiteY11" fmla="*/ 382886 h 492369"/>
                  <a:gd name="connsiteX12" fmla="*/ 264957 w 1412753"/>
                  <a:gd name="connsiteY12" fmla="*/ 492369 h 492369"/>
                  <a:gd name="connsiteX13" fmla="*/ 223909 w 1412753"/>
                  <a:gd name="connsiteY13" fmla="*/ 473216 h 492369"/>
                  <a:gd name="connsiteX14" fmla="*/ 616649 w 1412753"/>
                  <a:gd name="connsiteY14" fmla="*/ 479580 h 492369"/>
                  <a:gd name="connsiteX15" fmla="*/ 715762 w 1412753"/>
                  <a:gd name="connsiteY15" fmla="*/ 476383 h 492369"/>
                  <a:gd name="connsiteX16" fmla="*/ 1412753 w 1412753"/>
                  <a:gd name="connsiteY16" fmla="*/ 479580 h 492369"/>
                  <a:gd name="connsiteX17" fmla="*/ 1374386 w 1412753"/>
                  <a:gd name="connsiteY17" fmla="*/ 482777 h 492369"/>
                  <a:gd name="connsiteX18" fmla="*/ 1358400 w 1412753"/>
                  <a:gd name="connsiteY18" fmla="*/ 482777 h 492369"/>
                  <a:gd name="connsiteX19" fmla="*/ 1358400 w 1412753"/>
                  <a:gd name="connsiteY19" fmla="*/ 482777 h 492369"/>
                  <a:gd name="connsiteX20" fmla="*/ 1336020 w 1412753"/>
                  <a:gd name="connsiteY20" fmla="*/ 457200 h 492369"/>
                  <a:gd name="connsiteX21" fmla="*/ 1326428 w 1412753"/>
                  <a:gd name="connsiteY21" fmla="*/ 450805 h 492369"/>
                  <a:gd name="connsiteX22" fmla="*/ 1304048 w 1412753"/>
                  <a:gd name="connsiteY22" fmla="*/ 431622 h 492369"/>
                  <a:gd name="connsiteX23" fmla="*/ 1288062 w 1412753"/>
                  <a:gd name="connsiteY23" fmla="*/ 415636 h 492369"/>
                  <a:gd name="connsiteX24" fmla="*/ 1262484 w 1412753"/>
                  <a:gd name="connsiteY24" fmla="*/ 402847 h 492369"/>
                  <a:gd name="connsiteX25" fmla="*/ 1233709 w 1412753"/>
                  <a:gd name="connsiteY25" fmla="*/ 377270 h 492369"/>
                  <a:gd name="connsiteX26" fmla="*/ 1201737 w 1412753"/>
                  <a:gd name="connsiteY26" fmla="*/ 354889 h 492369"/>
                  <a:gd name="connsiteX27" fmla="*/ 1176160 w 1412753"/>
                  <a:gd name="connsiteY27" fmla="*/ 329312 h 492369"/>
                  <a:gd name="connsiteX28" fmla="*/ 1166568 w 1412753"/>
                  <a:gd name="connsiteY28" fmla="*/ 319720 h 492369"/>
                  <a:gd name="connsiteX29" fmla="*/ 1140990 w 1412753"/>
                  <a:gd name="connsiteY29" fmla="*/ 303734 h 492369"/>
                  <a:gd name="connsiteX30" fmla="*/ 1121807 w 1412753"/>
                  <a:gd name="connsiteY30" fmla="*/ 284551 h 492369"/>
                  <a:gd name="connsiteX31" fmla="*/ 1112216 w 1412753"/>
                  <a:gd name="connsiteY31" fmla="*/ 278156 h 492369"/>
                  <a:gd name="connsiteX32" fmla="*/ 1086638 w 1412753"/>
                  <a:gd name="connsiteY32" fmla="*/ 252579 h 492369"/>
                  <a:gd name="connsiteX33" fmla="*/ 1077046 w 1412753"/>
                  <a:gd name="connsiteY33" fmla="*/ 246184 h 492369"/>
                  <a:gd name="connsiteX34" fmla="*/ 1057863 w 1412753"/>
                  <a:gd name="connsiteY34" fmla="*/ 227001 h 492369"/>
                  <a:gd name="connsiteX35" fmla="*/ 1045074 w 1412753"/>
                  <a:gd name="connsiteY35" fmla="*/ 217409 h 492369"/>
                  <a:gd name="connsiteX36" fmla="*/ 1032286 w 1412753"/>
                  <a:gd name="connsiteY36" fmla="*/ 201423 h 492369"/>
                  <a:gd name="connsiteX37" fmla="*/ 1006708 w 1412753"/>
                  <a:gd name="connsiteY37" fmla="*/ 179043 h 492369"/>
                  <a:gd name="connsiteX38" fmla="*/ 1000314 w 1412753"/>
                  <a:gd name="connsiteY38" fmla="*/ 169451 h 492369"/>
                  <a:gd name="connsiteX39" fmla="*/ 971539 w 1412753"/>
                  <a:gd name="connsiteY39" fmla="*/ 140677 h 492369"/>
                  <a:gd name="connsiteX40" fmla="*/ 955553 w 1412753"/>
                  <a:gd name="connsiteY40" fmla="*/ 124691 h 492369"/>
                  <a:gd name="connsiteX41" fmla="*/ 949158 w 1412753"/>
                  <a:gd name="connsiteY41" fmla="*/ 118296 h 492369"/>
                  <a:gd name="connsiteX42" fmla="*/ 933172 w 1412753"/>
                  <a:gd name="connsiteY42" fmla="*/ 105507 h 492369"/>
                  <a:gd name="connsiteX43" fmla="*/ 926778 w 1412753"/>
                  <a:gd name="connsiteY43" fmla="*/ 95916 h 492369"/>
                  <a:gd name="connsiteX44" fmla="*/ 917186 w 1412753"/>
                  <a:gd name="connsiteY44" fmla="*/ 89521 h 492369"/>
                  <a:gd name="connsiteX45" fmla="*/ 875623 w 1412753"/>
                  <a:gd name="connsiteY45" fmla="*/ 47958 h 492369"/>
                  <a:gd name="connsiteX46" fmla="*/ 869228 w 1412753"/>
                  <a:gd name="connsiteY46" fmla="*/ 41563 h 492369"/>
                  <a:gd name="connsiteX47" fmla="*/ 859637 w 1412753"/>
                  <a:gd name="connsiteY47" fmla="*/ 25577 h 492369"/>
                  <a:gd name="connsiteX48" fmla="*/ 853242 w 1412753"/>
                  <a:gd name="connsiteY48" fmla="*/ 15986 h 492369"/>
                  <a:gd name="connsiteX49" fmla="*/ 846848 w 1412753"/>
                  <a:gd name="connsiteY49" fmla="*/ 0 h 492369"/>
                  <a:gd name="connsiteX0" fmla="*/ 846848 w 1412753"/>
                  <a:gd name="connsiteY0" fmla="*/ 0 h 492369"/>
                  <a:gd name="connsiteX1" fmla="*/ 846848 w 1412753"/>
                  <a:gd name="connsiteY1" fmla="*/ 0 h 492369"/>
                  <a:gd name="connsiteX2" fmla="*/ 428014 w 1412753"/>
                  <a:gd name="connsiteY2" fmla="*/ 9591 h 492369"/>
                  <a:gd name="connsiteX3" fmla="*/ 95505 w 1412753"/>
                  <a:gd name="connsiteY3" fmla="*/ 38366 h 492369"/>
                  <a:gd name="connsiteX4" fmla="*/ 248971 w 1412753"/>
                  <a:gd name="connsiteY4" fmla="*/ 31972 h 492369"/>
                  <a:gd name="connsiteX5" fmla="*/ 274549 w 1412753"/>
                  <a:gd name="connsiteY5" fmla="*/ 25577 h 492369"/>
                  <a:gd name="connsiteX6" fmla="*/ 258562 w 1412753"/>
                  <a:gd name="connsiteY6" fmla="*/ 19183 h 492369"/>
                  <a:gd name="connsiteX7" fmla="*/ 245774 w 1412753"/>
                  <a:gd name="connsiteY7" fmla="*/ 121493 h 492369"/>
                  <a:gd name="connsiteX8" fmla="*/ 175968 w 1412753"/>
                  <a:gd name="connsiteY8" fmla="*/ 293398 h 492369"/>
                  <a:gd name="connsiteX9" fmla="*/ 233242 w 1412753"/>
                  <a:gd name="connsiteY9" fmla="*/ 352499 h 492369"/>
                  <a:gd name="connsiteX10" fmla="*/ 258562 w 1412753"/>
                  <a:gd name="connsiteY10" fmla="*/ 370875 h 492369"/>
                  <a:gd name="connsiteX11" fmla="*/ 219973 w 1412753"/>
                  <a:gd name="connsiteY11" fmla="*/ 382886 h 492369"/>
                  <a:gd name="connsiteX12" fmla="*/ 264957 w 1412753"/>
                  <a:gd name="connsiteY12" fmla="*/ 492369 h 492369"/>
                  <a:gd name="connsiteX13" fmla="*/ 223909 w 1412753"/>
                  <a:gd name="connsiteY13" fmla="*/ 473216 h 492369"/>
                  <a:gd name="connsiteX14" fmla="*/ 616649 w 1412753"/>
                  <a:gd name="connsiteY14" fmla="*/ 479580 h 492369"/>
                  <a:gd name="connsiteX15" fmla="*/ 715762 w 1412753"/>
                  <a:gd name="connsiteY15" fmla="*/ 476383 h 492369"/>
                  <a:gd name="connsiteX16" fmla="*/ 1412753 w 1412753"/>
                  <a:gd name="connsiteY16" fmla="*/ 479580 h 492369"/>
                  <a:gd name="connsiteX17" fmla="*/ 1374386 w 1412753"/>
                  <a:gd name="connsiteY17" fmla="*/ 482777 h 492369"/>
                  <a:gd name="connsiteX18" fmla="*/ 1358400 w 1412753"/>
                  <a:gd name="connsiteY18" fmla="*/ 482777 h 492369"/>
                  <a:gd name="connsiteX19" fmla="*/ 1358400 w 1412753"/>
                  <a:gd name="connsiteY19" fmla="*/ 482777 h 492369"/>
                  <a:gd name="connsiteX20" fmla="*/ 1336020 w 1412753"/>
                  <a:gd name="connsiteY20" fmla="*/ 457200 h 492369"/>
                  <a:gd name="connsiteX21" fmla="*/ 1326428 w 1412753"/>
                  <a:gd name="connsiteY21" fmla="*/ 450805 h 492369"/>
                  <a:gd name="connsiteX22" fmla="*/ 1304048 w 1412753"/>
                  <a:gd name="connsiteY22" fmla="*/ 431622 h 492369"/>
                  <a:gd name="connsiteX23" fmla="*/ 1288062 w 1412753"/>
                  <a:gd name="connsiteY23" fmla="*/ 415636 h 492369"/>
                  <a:gd name="connsiteX24" fmla="*/ 1262484 w 1412753"/>
                  <a:gd name="connsiteY24" fmla="*/ 402847 h 492369"/>
                  <a:gd name="connsiteX25" fmla="*/ 1233709 w 1412753"/>
                  <a:gd name="connsiteY25" fmla="*/ 377270 h 492369"/>
                  <a:gd name="connsiteX26" fmla="*/ 1201737 w 1412753"/>
                  <a:gd name="connsiteY26" fmla="*/ 354889 h 492369"/>
                  <a:gd name="connsiteX27" fmla="*/ 1176160 w 1412753"/>
                  <a:gd name="connsiteY27" fmla="*/ 329312 h 492369"/>
                  <a:gd name="connsiteX28" fmla="*/ 1166568 w 1412753"/>
                  <a:gd name="connsiteY28" fmla="*/ 319720 h 492369"/>
                  <a:gd name="connsiteX29" fmla="*/ 1140990 w 1412753"/>
                  <a:gd name="connsiteY29" fmla="*/ 303734 h 492369"/>
                  <a:gd name="connsiteX30" fmla="*/ 1121807 w 1412753"/>
                  <a:gd name="connsiteY30" fmla="*/ 284551 h 492369"/>
                  <a:gd name="connsiteX31" fmla="*/ 1112216 w 1412753"/>
                  <a:gd name="connsiteY31" fmla="*/ 278156 h 492369"/>
                  <a:gd name="connsiteX32" fmla="*/ 1086638 w 1412753"/>
                  <a:gd name="connsiteY32" fmla="*/ 252579 h 492369"/>
                  <a:gd name="connsiteX33" fmla="*/ 1077046 w 1412753"/>
                  <a:gd name="connsiteY33" fmla="*/ 246184 h 492369"/>
                  <a:gd name="connsiteX34" fmla="*/ 1057863 w 1412753"/>
                  <a:gd name="connsiteY34" fmla="*/ 227001 h 492369"/>
                  <a:gd name="connsiteX35" fmla="*/ 1045074 w 1412753"/>
                  <a:gd name="connsiteY35" fmla="*/ 217409 h 492369"/>
                  <a:gd name="connsiteX36" fmla="*/ 1032286 w 1412753"/>
                  <a:gd name="connsiteY36" fmla="*/ 201423 h 492369"/>
                  <a:gd name="connsiteX37" fmla="*/ 1006708 w 1412753"/>
                  <a:gd name="connsiteY37" fmla="*/ 179043 h 492369"/>
                  <a:gd name="connsiteX38" fmla="*/ 1000314 w 1412753"/>
                  <a:gd name="connsiteY38" fmla="*/ 169451 h 492369"/>
                  <a:gd name="connsiteX39" fmla="*/ 971539 w 1412753"/>
                  <a:gd name="connsiteY39" fmla="*/ 140677 h 492369"/>
                  <a:gd name="connsiteX40" fmla="*/ 955553 w 1412753"/>
                  <a:gd name="connsiteY40" fmla="*/ 124691 h 492369"/>
                  <a:gd name="connsiteX41" fmla="*/ 949158 w 1412753"/>
                  <a:gd name="connsiteY41" fmla="*/ 118296 h 492369"/>
                  <a:gd name="connsiteX42" fmla="*/ 933172 w 1412753"/>
                  <a:gd name="connsiteY42" fmla="*/ 105507 h 492369"/>
                  <a:gd name="connsiteX43" fmla="*/ 926778 w 1412753"/>
                  <a:gd name="connsiteY43" fmla="*/ 95916 h 492369"/>
                  <a:gd name="connsiteX44" fmla="*/ 917186 w 1412753"/>
                  <a:gd name="connsiteY44" fmla="*/ 89521 h 492369"/>
                  <a:gd name="connsiteX45" fmla="*/ 875623 w 1412753"/>
                  <a:gd name="connsiteY45" fmla="*/ 47958 h 492369"/>
                  <a:gd name="connsiteX46" fmla="*/ 869228 w 1412753"/>
                  <a:gd name="connsiteY46" fmla="*/ 41563 h 492369"/>
                  <a:gd name="connsiteX47" fmla="*/ 859637 w 1412753"/>
                  <a:gd name="connsiteY47" fmla="*/ 25577 h 492369"/>
                  <a:gd name="connsiteX48" fmla="*/ 853242 w 1412753"/>
                  <a:gd name="connsiteY48" fmla="*/ 15986 h 492369"/>
                  <a:gd name="connsiteX49" fmla="*/ 846848 w 1412753"/>
                  <a:gd name="connsiteY49" fmla="*/ 0 h 492369"/>
                  <a:gd name="connsiteX0" fmla="*/ 846848 w 1412753"/>
                  <a:gd name="connsiteY0" fmla="*/ 0 h 492369"/>
                  <a:gd name="connsiteX1" fmla="*/ 846848 w 1412753"/>
                  <a:gd name="connsiteY1" fmla="*/ 0 h 492369"/>
                  <a:gd name="connsiteX2" fmla="*/ 428014 w 1412753"/>
                  <a:gd name="connsiteY2" fmla="*/ 9591 h 492369"/>
                  <a:gd name="connsiteX3" fmla="*/ 95505 w 1412753"/>
                  <a:gd name="connsiteY3" fmla="*/ 38366 h 492369"/>
                  <a:gd name="connsiteX4" fmla="*/ 248971 w 1412753"/>
                  <a:gd name="connsiteY4" fmla="*/ 31972 h 492369"/>
                  <a:gd name="connsiteX5" fmla="*/ 274549 w 1412753"/>
                  <a:gd name="connsiteY5" fmla="*/ 25577 h 492369"/>
                  <a:gd name="connsiteX6" fmla="*/ 115994 w 1412753"/>
                  <a:gd name="connsiteY6" fmla="*/ 12013 h 492369"/>
                  <a:gd name="connsiteX7" fmla="*/ 245774 w 1412753"/>
                  <a:gd name="connsiteY7" fmla="*/ 121493 h 492369"/>
                  <a:gd name="connsiteX8" fmla="*/ 175968 w 1412753"/>
                  <a:gd name="connsiteY8" fmla="*/ 293398 h 492369"/>
                  <a:gd name="connsiteX9" fmla="*/ 233242 w 1412753"/>
                  <a:gd name="connsiteY9" fmla="*/ 352499 h 492369"/>
                  <a:gd name="connsiteX10" fmla="*/ 258562 w 1412753"/>
                  <a:gd name="connsiteY10" fmla="*/ 370875 h 492369"/>
                  <a:gd name="connsiteX11" fmla="*/ 219973 w 1412753"/>
                  <a:gd name="connsiteY11" fmla="*/ 382886 h 492369"/>
                  <a:gd name="connsiteX12" fmla="*/ 264957 w 1412753"/>
                  <a:gd name="connsiteY12" fmla="*/ 492369 h 492369"/>
                  <a:gd name="connsiteX13" fmla="*/ 223909 w 1412753"/>
                  <a:gd name="connsiteY13" fmla="*/ 473216 h 492369"/>
                  <a:gd name="connsiteX14" fmla="*/ 616649 w 1412753"/>
                  <a:gd name="connsiteY14" fmla="*/ 479580 h 492369"/>
                  <a:gd name="connsiteX15" fmla="*/ 715762 w 1412753"/>
                  <a:gd name="connsiteY15" fmla="*/ 476383 h 492369"/>
                  <a:gd name="connsiteX16" fmla="*/ 1412753 w 1412753"/>
                  <a:gd name="connsiteY16" fmla="*/ 479580 h 492369"/>
                  <a:gd name="connsiteX17" fmla="*/ 1374386 w 1412753"/>
                  <a:gd name="connsiteY17" fmla="*/ 482777 h 492369"/>
                  <a:gd name="connsiteX18" fmla="*/ 1358400 w 1412753"/>
                  <a:gd name="connsiteY18" fmla="*/ 482777 h 492369"/>
                  <a:gd name="connsiteX19" fmla="*/ 1358400 w 1412753"/>
                  <a:gd name="connsiteY19" fmla="*/ 482777 h 492369"/>
                  <a:gd name="connsiteX20" fmla="*/ 1336020 w 1412753"/>
                  <a:gd name="connsiteY20" fmla="*/ 457200 h 492369"/>
                  <a:gd name="connsiteX21" fmla="*/ 1326428 w 1412753"/>
                  <a:gd name="connsiteY21" fmla="*/ 450805 h 492369"/>
                  <a:gd name="connsiteX22" fmla="*/ 1304048 w 1412753"/>
                  <a:gd name="connsiteY22" fmla="*/ 431622 h 492369"/>
                  <a:gd name="connsiteX23" fmla="*/ 1288062 w 1412753"/>
                  <a:gd name="connsiteY23" fmla="*/ 415636 h 492369"/>
                  <a:gd name="connsiteX24" fmla="*/ 1262484 w 1412753"/>
                  <a:gd name="connsiteY24" fmla="*/ 402847 h 492369"/>
                  <a:gd name="connsiteX25" fmla="*/ 1233709 w 1412753"/>
                  <a:gd name="connsiteY25" fmla="*/ 377270 h 492369"/>
                  <a:gd name="connsiteX26" fmla="*/ 1201737 w 1412753"/>
                  <a:gd name="connsiteY26" fmla="*/ 354889 h 492369"/>
                  <a:gd name="connsiteX27" fmla="*/ 1176160 w 1412753"/>
                  <a:gd name="connsiteY27" fmla="*/ 329312 h 492369"/>
                  <a:gd name="connsiteX28" fmla="*/ 1166568 w 1412753"/>
                  <a:gd name="connsiteY28" fmla="*/ 319720 h 492369"/>
                  <a:gd name="connsiteX29" fmla="*/ 1140990 w 1412753"/>
                  <a:gd name="connsiteY29" fmla="*/ 303734 h 492369"/>
                  <a:gd name="connsiteX30" fmla="*/ 1121807 w 1412753"/>
                  <a:gd name="connsiteY30" fmla="*/ 284551 h 492369"/>
                  <a:gd name="connsiteX31" fmla="*/ 1112216 w 1412753"/>
                  <a:gd name="connsiteY31" fmla="*/ 278156 h 492369"/>
                  <a:gd name="connsiteX32" fmla="*/ 1086638 w 1412753"/>
                  <a:gd name="connsiteY32" fmla="*/ 252579 h 492369"/>
                  <a:gd name="connsiteX33" fmla="*/ 1077046 w 1412753"/>
                  <a:gd name="connsiteY33" fmla="*/ 246184 h 492369"/>
                  <a:gd name="connsiteX34" fmla="*/ 1057863 w 1412753"/>
                  <a:gd name="connsiteY34" fmla="*/ 227001 h 492369"/>
                  <a:gd name="connsiteX35" fmla="*/ 1045074 w 1412753"/>
                  <a:gd name="connsiteY35" fmla="*/ 217409 h 492369"/>
                  <a:gd name="connsiteX36" fmla="*/ 1032286 w 1412753"/>
                  <a:gd name="connsiteY36" fmla="*/ 201423 h 492369"/>
                  <a:gd name="connsiteX37" fmla="*/ 1006708 w 1412753"/>
                  <a:gd name="connsiteY37" fmla="*/ 179043 h 492369"/>
                  <a:gd name="connsiteX38" fmla="*/ 1000314 w 1412753"/>
                  <a:gd name="connsiteY38" fmla="*/ 169451 h 492369"/>
                  <a:gd name="connsiteX39" fmla="*/ 971539 w 1412753"/>
                  <a:gd name="connsiteY39" fmla="*/ 140677 h 492369"/>
                  <a:gd name="connsiteX40" fmla="*/ 955553 w 1412753"/>
                  <a:gd name="connsiteY40" fmla="*/ 124691 h 492369"/>
                  <a:gd name="connsiteX41" fmla="*/ 949158 w 1412753"/>
                  <a:gd name="connsiteY41" fmla="*/ 118296 h 492369"/>
                  <a:gd name="connsiteX42" fmla="*/ 933172 w 1412753"/>
                  <a:gd name="connsiteY42" fmla="*/ 105507 h 492369"/>
                  <a:gd name="connsiteX43" fmla="*/ 926778 w 1412753"/>
                  <a:gd name="connsiteY43" fmla="*/ 95916 h 492369"/>
                  <a:gd name="connsiteX44" fmla="*/ 917186 w 1412753"/>
                  <a:gd name="connsiteY44" fmla="*/ 89521 h 492369"/>
                  <a:gd name="connsiteX45" fmla="*/ 875623 w 1412753"/>
                  <a:gd name="connsiteY45" fmla="*/ 47958 h 492369"/>
                  <a:gd name="connsiteX46" fmla="*/ 869228 w 1412753"/>
                  <a:gd name="connsiteY46" fmla="*/ 41563 h 492369"/>
                  <a:gd name="connsiteX47" fmla="*/ 859637 w 1412753"/>
                  <a:gd name="connsiteY47" fmla="*/ 25577 h 492369"/>
                  <a:gd name="connsiteX48" fmla="*/ 853242 w 1412753"/>
                  <a:gd name="connsiteY48" fmla="*/ 15986 h 492369"/>
                  <a:gd name="connsiteX49" fmla="*/ 846848 w 1412753"/>
                  <a:gd name="connsiteY49" fmla="*/ 0 h 492369"/>
                  <a:gd name="connsiteX0" fmla="*/ 846848 w 1412753"/>
                  <a:gd name="connsiteY0" fmla="*/ 0 h 492369"/>
                  <a:gd name="connsiteX1" fmla="*/ 846848 w 1412753"/>
                  <a:gd name="connsiteY1" fmla="*/ 0 h 492369"/>
                  <a:gd name="connsiteX2" fmla="*/ 428014 w 1412753"/>
                  <a:gd name="connsiteY2" fmla="*/ 9591 h 492369"/>
                  <a:gd name="connsiteX3" fmla="*/ 95505 w 1412753"/>
                  <a:gd name="connsiteY3" fmla="*/ 38366 h 492369"/>
                  <a:gd name="connsiteX4" fmla="*/ 248971 w 1412753"/>
                  <a:gd name="connsiteY4" fmla="*/ 31972 h 492369"/>
                  <a:gd name="connsiteX5" fmla="*/ 274549 w 1412753"/>
                  <a:gd name="connsiteY5" fmla="*/ 25577 h 492369"/>
                  <a:gd name="connsiteX6" fmla="*/ 115994 w 1412753"/>
                  <a:gd name="connsiteY6" fmla="*/ 12013 h 492369"/>
                  <a:gd name="connsiteX7" fmla="*/ 176948 w 1412753"/>
                  <a:gd name="connsiteY7" fmla="*/ 121493 h 492369"/>
                  <a:gd name="connsiteX8" fmla="*/ 175968 w 1412753"/>
                  <a:gd name="connsiteY8" fmla="*/ 293398 h 492369"/>
                  <a:gd name="connsiteX9" fmla="*/ 233242 w 1412753"/>
                  <a:gd name="connsiteY9" fmla="*/ 352499 h 492369"/>
                  <a:gd name="connsiteX10" fmla="*/ 258562 w 1412753"/>
                  <a:gd name="connsiteY10" fmla="*/ 370875 h 492369"/>
                  <a:gd name="connsiteX11" fmla="*/ 219973 w 1412753"/>
                  <a:gd name="connsiteY11" fmla="*/ 382886 h 492369"/>
                  <a:gd name="connsiteX12" fmla="*/ 264957 w 1412753"/>
                  <a:gd name="connsiteY12" fmla="*/ 492369 h 492369"/>
                  <a:gd name="connsiteX13" fmla="*/ 223909 w 1412753"/>
                  <a:gd name="connsiteY13" fmla="*/ 473216 h 492369"/>
                  <a:gd name="connsiteX14" fmla="*/ 616649 w 1412753"/>
                  <a:gd name="connsiteY14" fmla="*/ 479580 h 492369"/>
                  <a:gd name="connsiteX15" fmla="*/ 715762 w 1412753"/>
                  <a:gd name="connsiteY15" fmla="*/ 476383 h 492369"/>
                  <a:gd name="connsiteX16" fmla="*/ 1412753 w 1412753"/>
                  <a:gd name="connsiteY16" fmla="*/ 479580 h 492369"/>
                  <a:gd name="connsiteX17" fmla="*/ 1374386 w 1412753"/>
                  <a:gd name="connsiteY17" fmla="*/ 482777 h 492369"/>
                  <a:gd name="connsiteX18" fmla="*/ 1358400 w 1412753"/>
                  <a:gd name="connsiteY18" fmla="*/ 482777 h 492369"/>
                  <a:gd name="connsiteX19" fmla="*/ 1358400 w 1412753"/>
                  <a:gd name="connsiteY19" fmla="*/ 482777 h 492369"/>
                  <a:gd name="connsiteX20" fmla="*/ 1336020 w 1412753"/>
                  <a:gd name="connsiteY20" fmla="*/ 457200 h 492369"/>
                  <a:gd name="connsiteX21" fmla="*/ 1326428 w 1412753"/>
                  <a:gd name="connsiteY21" fmla="*/ 450805 h 492369"/>
                  <a:gd name="connsiteX22" fmla="*/ 1304048 w 1412753"/>
                  <a:gd name="connsiteY22" fmla="*/ 431622 h 492369"/>
                  <a:gd name="connsiteX23" fmla="*/ 1288062 w 1412753"/>
                  <a:gd name="connsiteY23" fmla="*/ 415636 h 492369"/>
                  <a:gd name="connsiteX24" fmla="*/ 1262484 w 1412753"/>
                  <a:gd name="connsiteY24" fmla="*/ 402847 h 492369"/>
                  <a:gd name="connsiteX25" fmla="*/ 1233709 w 1412753"/>
                  <a:gd name="connsiteY25" fmla="*/ 377270 h 492369"/>
                  <a:gd name="connsiteX26" fmla="*/ 1201737 w 1412753"/>
                  <a:gd name="connsiteY26" fmla="*/ 354889 h 492369"/>
                  <a:gd name="connsiteX27" fmla="*/ 1176160 w 1412753"/>
                  <a:gd name="connsiteY27" fmla="*/ 329312 h 492369"/>
                  <a:gd name="connsiteX28" fmla="*/ 1166568 w 1412753"/>
                  <a:gd name="connsiteY28" fmla="*/ 319720 h 492369"/>
                  <a:gd name="connsiteX29" fmla="*/ 1140990 w 1412753"/>
                  <a:gd name="connsiteY29" fmla="*/ 303734 h 492369"/>
                  <a:gd name="connsiteX30" fmla="*/ 1121807 w 1412753"/>
                  <a:gd name="connsiteY30" fmla="*/ 284551 h 492369"/>
                  <a:gd name="connsiteX31" fmla="*/ 1112216 w 1412753"/>
                  <a:gd name="connsiteY31" fmla="*/ 278156 h 492369"/>
                  <a:gd name="connsiteX32" fmla="*/ 1086638 w 1412753"/>
                  <a:gd name="connsiteY32" fmla="*/ 252579 h 492369"/>
                  <a:gd name="connsiteX33" fmla="*/ 1077046 w 1412753"/>
                  <a:gd name="connsiteY33" fmla="*/ 246184 h 492369"/>
                  <a:gd name="connsiteX34" fmla="*/ 1057863 w 1412753"/>
                  <a:gd name="connsiteY34" fmla="*/ 227001 h 492369"/>
                  <a:gd name="connsiteX35" fmla="*/ 1045074 w 1412753"/>
                  <a:gd name="connsiteY35" fmla="*/ 217409 h 492369"/>
                  <a:gd name="connsiteX36" fmla="*/ 1032286 w 1412753"/>
                  <a:gd name="connsiteY36" fmla="*/ 201423 h 492369"/>
                  <a:gd name="connsiteX37" fmla="*/ 1006708 w 1412753"/>
                  <a:gd name="connsiteY37" fmla="*/ 179043 h 492369"/>
                  <a:gd name="connsiteX38" fmla="*/ 1000314 w 1412753"/>
                  <a:gd name="connsiteY38" fmla="*/ 169451 h 492369"/>
                  <a:gd name="connsiteX39" fmla="*/ 971539 w 1412753"/>
                  <a:gd name="connsiteY39" fmla="*/ 140677 h 492369"/>
                  <a:gd name="connsiteX40" fmla="*/ 955553 w 1412753"/>
                  <a:gd name="connsiteY40" fmla="*/ 124691 h 492369"/>
                  <a:gd name="connsiteX41" fmla="*/ 949158 w 1412753"/>
                  <a:gd name="connsiteY41" fmla="*/ 118296 h 492369"/>
                  <a:gd name="connsiteX42" fmla="*/ 933172 w 1412753"/>
                  <a:gd name="connsiteY42" fmla="*/ 105507 h 492369"/>
                  <a:gd name="connsiteX43" fmla="*/ 926778 w 1412753"/>
                  <a:gd name="connsiteY43" fmla="*/ 95916 h 492369"/>
                  <a:gd name="connsiteX44" fmla="*/ 917186 w 1412753"/>
                  <a:gd name="connsiteY44" fmla="*/ 89521 h 492369"/>
                  <a:gd name="connsiteX45" fmla="*/ 875623 w 1412753"/>
                  <a:gd name="connsiteY45" fmla="*/ 47958 h 492369"/>
                  <a:gd name="connsiteX46" fmla="*/ 869228 w 1412753"/>
                  <a:gd name="connsiteY46" fmla="*/ 41563 h 492369"/>
                  <a:gd name="connsiteX47" fmla="*/ 859637 w 1412753"/>
                  <a:gd name="connsiteY47" fmla="*/ 25577 h 492369"/>
                  <a:gd name="connsiteX48" fmla="*/ 853242 w 1412753"/>
                  <a:gd name="connsiteY48" fmla="*/ 15986 h 492369"/>
                  <a:gd name="connsiteX49" fmla="*/ 846848 w 1412753"/>
                  <a:gd name="connsiteY49" fmla="*/ 0 h 492369"/>
                  <a:gd name="connsiteX0" fmla="*/ 846848 w 1412753"/>
                  <a:gd name="connsiteY0" fmla="*/ 0 h 492369"/>
                  <a:gd name="connsiteX1" fmla="*/ 846848 w 1412753"/>
                  <a:gd name="connsiteY1" fmla="*/ 0 h 492369"/>
                  <a:gd name="connsiteX2" fmla="*/ 428014 w 1412753"/>
                  <a:gd name="connsiteY2" fmla="*/ 9591 h 492369"/>
                  <a:gd name="connsiteX3" fmla="*/ 95505 w 1412753"/>
                  <a:gd name="connsiteY3" fmla="*/ 38366 h 492369"/>
                  <a:gd name="connsiteX4" fmla="*/ 175229 w 1412753"/>
                  <a:gd name="connsiteY4" fmla="*/ 22410 h 492369"/>
                  <a:gd name="connsiteX5" fmla="*/ 274549 w 1412753"/>
                  <a:gd name="connsiteY5" fmla="*/ 25577 h 492369"/>
                  <a:gd name="connsiteX6" fmla="*/ 115994 w 1412753"/>
                  <a:gd name="connsiteY6" fmla="*/ 12013 h 492369"/>
                  <a:gd name="connsiteX7" fmla="*/ 176948 w 1412753"/>
                  <a:gd name="connsiteY7" fmla="*/ 121493 h 492369"/>
                  <a:gd name="connsiteX8" fmla="*/ 175968 w 1412753"/>
                  <a:gd name="connsiteY8" fmla="*/ 293398 h 492369"/>
                  <a:gd name="connsiteX9" fmla="*/ 233242 w 1412753"/>
                  <a:gd name="connsiteY9" fmla="*/ 352499 h 492369"/>
                  <a:gd name="connsiteX10" fmla="*/ 258562 w 1412753"/>
                  <a:gd name="connsiteY10" fmla="*/ 370875 h 492369"/>
                  <a:gd name="connsiteX11" fmla="*/ 219973 w 1412753"/>
                  <a:gd name="connsiteY11" fmla="*/ 382886 h 492369"/>
                  <a:gd name="connsiteX12" fmla="*/ 264957 w 1412753"/>
                  <a:gd name="connsiteY12" fmla="*/ 492369 h 492369"/>
                  <a:gd name="connsiteX13" fmla="*/ 223909 w 1412753"/>
                  <a:gd name="connsiteY13" fmla="*/ 473216 h 492369"/>
                  <a:gd name="connsiteX14" fmla="*/ 616649 w 1412753"/>
                  <a:gd name="connsiteY14" fmla="*/ 479580 h 492369"/>
                  <a:gd name="connsiteX15" fmla="*/ 715762 w 1412753"/>
                  <a:gd name="connsiteY15" fmla="*/ 476383 h 492369"/>
                  <a:gd name="connsiteX16" fmla="*/ 1412753 w 1412753"/>
                  <a:gd name="connsiteY16" fmla="*/ 479580 h 492369"/>
                  <a:gd name="connsiteX17" fmla="*/ 1374386 w 1412753"/>
                  <a:gd name="connsiteY17" fmla="*/ 482777 h 492369"/>
                  <a:gd name="connsiteX18" fmla="*/ 1358400 w 1412753"/>
                  <a:gd name="connsiteY18" fmla="*/ 482777 h 492369"/>
                  <a:gd name="connsiteX19" fmla="*/ 1358400 w 1412753"/>
                  <a:gd name="connsiteY19" fmla="*/ 482777 h 492369"/>
                  <a:gd name="connsiteX20" fmla="*/ 1336020 w 1412753"/>
                  <a:gd name="connsiteY20" fmla="*/ 457200 h 492369"/>
                  <a:gd name="connsiteX21" fmla="*/ 1326428 w 1412753"/>
                  <a:gd name="connsiteY21" fmla="*/ 450805 h 492369"/>
                  <a:gd name="connsiteX22" fmla="*/ 1304048 w 1412753"/>
                  <a:gd name="connsiteY22" fmla="*/ 431622 h 492369"/>
                  <a:gd name="connsiteX23" fmla="*/ 1288062 w 1412753"/>
                  <a:gd name="connsiteY23" fmla="*/ 415636 h 492369"/>
                  <a:gd name="connsiteX24" fmla="*/ 1262484 w 1412753"/>
                  <a:gd name="connsiteY24" fmla="*/ 402847 h 492369"/>
                  <a:gd name="connsiteX25" fmla="*/ 1233709 w 1412753"/>
                  <a:gd name="connsiteY25" fmla="*/ 377270 h 492369"/>
                  <a:gd name="connsiteX26" fmla="*/ 1201737 w 1412753"/>
                  <a:gd name="connsiteY26" fmla="*/ 354889 h 492369"/>
                  <a:gd name="connsiteX27" fmla="*/ 1176160 w 1412753"/>
                  <a:gd name="connsiteY27" fmla="*/ 329312 h 492369"/>
                  <a:gd name="connsiteX28" fmla="*/ 1166568 w 1412753"/>
                  <a:gd name="connsiteY28" fmla="*/ 319720 h 492369"/>
                  <a:gd name="connsiteX29" fmla="*/ 1140990 w 1412753"/>
                  <a:gd name="connsiteY29" fmla="*/ 303734 h 492369"/>
                  <a:gd name="connsiteX30" fmla="*/ 1121807 w 1412753"/>
                  <a:gd name="connsiteY30" fmla="*/ 284551 h 492369"/>
                  <a:gd name="connsiteX31" fmla="*/ 1112216 w 1412753"/>
                  <a:gd name="connsiteY31" fmla="*/ 278156 h 492369"/>
                  <a:gd name="connsiteX32" fmla="*/ 1086638 w 1412753"/>
                  <a:gd name="connsiteY32" fmla="*/ 252579 h 492369"/>
                  <a:gd name="connsiteX33" fmla="*/ 1077046 w 1412753"/>
                  <a:gd name="connsiteY33" fmla="*/ 246184 h 492369"/>
                  <a:gd name="connsiteX34" fmla="*/ 1057863 w 1412753"/>
                  <a:gd name="connsiteY34" fmla="*/ 227001 h 492369"/>
                  <a:gd name="connsiteX35" fmla="*/ 1045074 w 1412753"/>
                  <a:gd name="connsiteY35" fmla="*/ 217409 h 492369"/>
                  <a:gd name="connsiteX36" fmla="*/ 1032286 w 1412753"/>
                  <a:gd name="connsiteY36" fmla="*/ 201423 h 492369"/>
                  <a:gd name="connsiteX37" fmla="*/ 1006708 w 1412753"/>
                  <a:gd name="connsiteY37" fmla="*/ 179043 h 492369"/>
                  <a:gd name="connsiteX38" fmla="*/ 1000314 w 1412753"/>
                  <a:gd name="connsiteY38" fmla="*/ 169451 h 492369"/>
                  <a:gd name="connsiteX39" fmla="*/ 971539 w 1412753"/>
                  <a:gd name="connsiteY39" fmla="*/ 140677 h 492369"/>
                  <a:gd name="connsiteX40" fmla="*/ 955553 w 1412753"/>
                  <a:gd name="connsiteY40" fmla="*/ 124691 h 492369"/>
                  <a:gd name="connsiteX41" fmla="*/ 949158 w 1412753"/>
                  <a:gd name="connsiteY41" fmla="*/ 118296 h 492369"/>
                  <a:gd name="connsiteX42" fmla="*/ 933172 w 1412753"/>
                  <a:gd name="connsiteY42" fmla="*/ 105507 h 492369"/>
                  <a:gd name="connsiteX43" fmla="*/ 926778 w 1412753"/>
                  <a:gd name="connsiteY43" fmla="*/ 95916 h 492369"/>
                  <a:gd name="connsiteX44" fmla="*/ 917186 w 1412753"/>
                  <a:gd name="connsiteY44" fmla="*/ 89521 h 492369"/>
                  <a:gd name="connsiteX45" fmla="*/ 875623 w 1412753"/>
                  <a:gd name="connsiteY45" fmla="*/ 47958 h 492369"/>
                  <a:gd name="connsiteX46" fmla="*/ 869228 w 1412753"/>
                  <a:gd name="connsiteY46" fmla="*/ 41563 h 492369"/>
                  <a:gd name="connsiteX47" fmla="*/ 859637 w 1412753"/>
                  <a:gd name="connsiteY47" fmla="*/ 25577 h 492369"/>
                  <a:gd name="connsiteX48" fmla="*/ 853242 w 1412753"/>
                  <a:gd name="connsiteY48" fmla="*/ 15986 h 492369"/>
                  <a:gd name="connsiteX49" fmla="*/ 846848 w 1412753"/>
                  <a:gd name="connsiteY49" fmla="*/ 0 h 492369"/>
                  <a:gd name="connsiteX0" fmla="*/ 846848 w 1412753"/>
                  <a:gd name="connsiteY0" fmla="*/ 0 h 482892"/>
                  <a:gd name="connsiteX1" fmla="*/ 846848 w 1412753"/>
                  <a:gd name="connsiteY1" fmla="*/ 0 h 482892"/>
                  <a:gd name="connsiteX2" fmla="*/ 428014 w 1412753"/>
                  <a:gd name="connsiteY2" fmla="*/ 9591 h 482892"/>
                  <a:gd name="connsiteX3" fmla="*/ 95505 w 1412753"/>
                  <a:gd name="connsiteY3" fmla="*/ 38366 h 482892"/>
                  <a:gd name="connsiteX4" fmla="*/ 175229 w 1412753"/>
                  <a:gd name="connsiteY4" fmla="*/ 22410 h 482892"/>
                  <a:gd name="connsiteX5" fmla="*/ 274549 w 1412753"/>
                  <a:gd name="connsiteY5" fmla="*/ 25577 h 482892"/>
                  <a:gd name="connsiteX6" fmla="*/ 115994 w 1412753"/>
                  <a:gd name="connsiteY6" fmla="*/ 12013 h 482892"/>
                  <a:gd name="connsiteX7" fmla="*/ 176948 w 1412753"/>
                  <a:gd name="connsiteY7" fmla="*/ 121493 h 482892"/>
                  <a:gd name="connsiteX8" fmla="*/ 175968 w 1412753"/>
                  <a:gd name="connsiteY8" fmla="*/ 293398 h 482892"/>
                  <a:gd name="connsiteX9" fmla="*/ 233242 w 1412753"/>
                  <a:gd name="connsiteY9" fmla="*/ 352499 h 482892"/>
                  <a:gd name="connsiteX10" fmla="*/ 258562 w 1412753"/>
                  <a:gd name="connsiteY10" fmla="*/ 370875 h 482892"/>
                  <a:gd name="connsiteX11" fmla="*/ 219973 w 1412753"/>
                  <a:gd name="connsiteY11" fmla="*/ 382886 h 482892"/>
                  <a:gd name="connsiteX12" fmla="*/ 191215 w 1412753"/>
                  <a:gd name="connsiteY12" fmla="*/ 442176 h 482892"/>
                  <a:gd name="connsiteX13" fmla="*/ 223909 w 1412753"/>
                  <a:gd name="connsiteY13" fmla="*/ 473216 h 482892"/>
                  <a:gd name="connsiteX14" fmla="*/ 616649 w 1412753"/>
                  <a:gd name="connsiteY14" fmla="*/ 479580 h 482892"/>
                  <a:gd name="connsiteX15" fmla="*/ 715762 w 1412753"/>
                  <a:gd name="connsiteY15" fmla="*/ 476383 h 482892"/>
                  <a:gd name="connsiteX16" fmla="*/ 1412753 w 1412753"/>
                  <a:gd name="connsiteY16" fmla="*/ 479580 h 482892"/>
                  <a:gd name="connsiteX17" fmla="*/ 1374386 w 1412753"/>
                  <a:gd name="connsiteY17" fmla="*/ 482777 h 482892"/>
                  <a:gd name="connsiteX18" fmla="*/ 1358400 w 1412753"/>
                  <a:gd name="connsiteY18" fmla="*/ 482777 h 482892"/>
                  <a:gd name="connsiteX19" fmla="*/ 1358400 w 1412753"/>
                  <a:gd name="connsiteY19" fmla="*/ 482777 h 482892"/>
                  <a:gd name="connsiteX20" fmla="*/ 1336020 w 1412753"/>
                  <a:gd name="connsiteY20" fmla="*/ 457200 h 482892"/>
                  <a:gd name="connsiteX21" fmla="*/ 1326428 w 1412753"/>
                  <a:gd name="connsiteY21" fmla="*/ 450805 h 482892"/>
                  <a:gd name="connsiteX22" fmla="*/ 1304048 w 1412753"/>
                  <a:gd name="connsiteY22" fmla="*/ 431622 h 482892"/>
                  <a:gd name="connsiteX23" fmla="*/ 1288062 w 1412753"/>
                  <a:gd name="connsiteY23" fmla="*/ 415636 h 482892"/>
                  <a:gd name="connsiteX24" fmla="*/ 1262484 w 1412753"/>
                  <a:gd name="connsiteY24" fmla="*/ 402847 h 482892"/>
                  <a:gd name="connsiteX25" fmla="*/ 1233709 w 1412753"/>
                  <a:gd name="connsiteY25" fmla="*/ 377270 h 482892"/>
                  <a:gd name="connsiteX26" fmla="*/ 1201737 w 1412753"/>
                  <a:gd name="connsiteY26" fmla="*/ 354889 h 482892"/>
                  <a:gd name="connsiteX27" fmla="*/ 1176160 w 1412753"/>
                  <a:gd name="connsiteY27" fmla="*/ 329312 h 482892"/>
                  <a:gd name="connsiteX28" fmla="*/ 1166568 w 1412753"/>
                  <a:gd name="connsiteY28" fmla="*/ 319720 h 482892"/>
                  <a:gd name="connsiteX29" fmla="*/ 1140990 w 1412753"/>
                  <a:gd name="connsiteY29" fmla="*/ 303734 h 482892"/>
                  <a:gd name="connsiteX30" fmla="*/ 1121807 w 1412753"/>
                  <a:gd name="connsiteY30" fmla="*/ 284551 h 482892"/>
                  <a:gd name="connsiteX31" fmla="*/ 1112216 w 1412753"/>
                  <a:gd name="connsiteY31" fmla="*/ 278156 h 482892"/>
                  <a:gd name="connsiteX32" fmla="*/ 1086638 w 1412753"/>
                  <a:gd name="connsiteY32" fmla="*/ 252579 h 482892"/>
                  <a:gd name="connsiteX33" fmla="*/ 1077046 w 1412753"/>
                  <a:gd name="connsiteY33" fmla="*/ 246184 h 482892"/>
                  <a:gd name="connsiteX34" fmla="*/ 1057863 w 1412753"/>
                  <a:gd name="connsiteY34" fmla="*/ 227001 h 482892"/>
                  <a:gd name="connsiteX35" fmla="*/ 1045074 w 1412753"/>
                  <a:gd name="connsiteY35" fmla="*/ 217409 h 482892"/>
                  <a:gd name="connsiteX36" fmla="*/ 1032286 w 1412753"/>
                  <a:gd name="connsiteY36" fmla="*/ 201423 h 482892"/>
                  <a:gd name="connsiteX37" fmla="*/ 1006708 w 1412753"/>
                  <a:gd name="connsiteY37" fmla="*/ 179043 h 482892"/>
                  <a:gd name="connsiteX38" fmla="*/ 1000314 w 1412753"/>
                  <a:gd name="connsiteY38" fmla="*/ 169451 h 482892"/>
                  <a:gd name="connsiteX39" fmla="*/ 971539 w 1412753"/>
                  <a:gd name="connsiteY39" fmla="*/ 140677 h 482892"/>
                  <a:gd name="connsiteX40" fmla="*/ 955553 w 1412753"/>
                  <a:gd name="connsiteY40" fmla="*/ 124691 h 482892"/>
                  <a:gd name="connsiteX41" fmla="*/ 949158 w 1412753"/>
                  <a:gd name="connsiteY41" fmla="*/ 118296 h 482892"/>
                  <a:gd name="connsiteX42" fmla="*/ 933172 w 1412753"/>
                  <a:gd name="connsiteY42" fmla="*/ 105507 h 482892"/>
                  <a:gd name="connsiteX43" fmla="*/ 926778 w 1412753"/>
                  <a:gd name="connsiteY43" fmla="*/ 95916 h 482892"/>
                  <a:gd name="connsiteX44" fmla="*/ 917186 w 1412753"/>
                  <a:gd name="connsiteY44" fmla="*/ 89521 h 482892"/>
                  <a:gd name="connsiteX45" fmla="*/ 875623 w 1412753"/>
                  <a:gd name="connsiteY45" fmla="*/ 47958 h 482892"/>
                  <a:gd name="connsiteX46" fmla="*/ 869228 w 1412753"/>
                  <a:gd name="connsiteY46" fmla="*/ 41563 h 482892"/>
                  <a:gd name="connsiteX47" fmla="*/ 859637 w 1412753"/>
                  <a:gd name="connsiteY47" fmla="*/ 25577 h 482892"/>
                  <a:gd name="connsiteX48" fmla="*/ 853242 w 1412753"/>
                  <a:gd name="connsiteY48" fmla="*/ 15986 h 482892"/>
                  <a:gd name="connsiteX49" fmla="*/ 846848 w 1412753"/>
                  <a:gd name="connsiteY49" fmla="*/ 0 h 482892"/>
                  <a:gd name="connsiteX0" fmla="*/ 846848 w 1412753"/>
                  <a:gd name="connsiteY0" fmla="*/ 0 h 482892"/>
                  <a:gd name="connsiteX1" fmla="*/ 846848 w 1412753"/>
                  <a:gd name="connsiteY1" fmla="*/ 0 h 482892"/>
                  <a:gd name="connsiteX2" fmla="*/ 428014 w 1412753"/>
                  <a:gd name="connsiteY2" fmla="*/ 9591 h 482892"/>
                  <a:gd name="connsiteX3" fmla="*/ 95505 w 1412753"/>
                  <a:gd name="connsiteY3" fmla="*/ 38366 h 482892"/>
                  <a:gd name="connsiteX4" fmla="*/ 175229 w 1412753"/>
                  <a:gd name="connsiteY4" fmla="*/ 22410 h 482892"/>
                  <a:gd name="connsiteX5" fmla="*/ 274549 w 1412753"/>
                  <a:gd name="connsiteY5" fmla="*/ 25577 h 482892"/>
                  <a:gd name="connsiteX6" fmla="*/ 115994 w 1412753"/>
                  <a:gd name="connsiteY6" fmla="*/ 12013 h 482892"/>
                  <a:gd name="connsiteX7" fmla="*/ 176948 w 1412753"/>
                  <a:gd name="connsiteY7" fmla="*/ 121493 h 482892"/>
                  <a:gd name="connsiteX8" fmla="*/ 175968 w 1412753"/>
                  <a:gd name="connsiteY8" fmla="*/ 293398 h 482892"/>
                  <a:gd name="connsiteX9" fmla="*/ 233242 w 1412753"/>
                  <a:gd name="connsiteY9" fmla="*/ 352499 h 482892"/>
                  <a:gd name="connsiteX10" fmla="*/ 106162 w 1412753"/>
                  <a:gd name="connsiteY10" fmla="*/ 330243 h 482892"/>
                  <a:gd name="connsiteX11" fmla="*/ 219973 w 1412753"/>
                  <a:gd name="connsiteY11" fmla="*/ 382886 h 482892"/>
                  <a:gd name="connsiteX12" fmla="*/ 191215 w 1412753"/>
                  <a:gd name="connsiteY12" fmla="*/ 442176 h 482892"/>
                  <a:gd name="connsiteX13" fmla="*/ 223909 w 1412753"/>
                  <a:gd name="connsiteY13" fmla="*/ 473216 h 482892"/>
                  <a:gd name="connsiteX14" fmla="*/ 616649 w 1412753"/>
                  <a:gd name="connsiteY14" fmla="*/ 479580 h 482892"/>
                  <a:gd name="connsiteX15" fmla="*/ 715762 w 1412753"/>
                  <a:gd name="connsiteY15" fmla="*/ 476383 h 482892"/>
                  <a:gd name="connsiteX16" fmla="*/ 1412753 w 1412753"/>
                  <a:gd name="connsiteY16" fmla="*/ 479580 h 482892"/>
                  <a:gd name="connsiteX17" fmla="*/ 1374386 w 1412753"/>
                  <a:gd name="connsiteY17" fmla="*/ 482777 h 482892"/>
                  <a:gd name="connsiteX18" fmla="*/ 1358400 w 1412753"/>
                  <a:gd name="connsiteY18" fmla="*/ 482777 h 482892"/>
                  <a:gd name="connsiteX19" fmla="*/ 1358400 w 1412753"/>
                  <a:gd name="connsiteY19" fmla="*/ 482777 h 482892"/>
                  <a:gd name="connsiteX20" fmla="*/ 1336020 w 1412753"/>
                  <a:gd name="connsiteY20" fmla="*/ 457200 h 482892"/>
                  <a:gd name="connsiteX21" fmla="*/ 1326428 w 1412753"/>
                  <a:gd name="connsiteY21" fmla="*/ 450805 h 482892"/>
                  <a:gd name="connsiteX22" fmla="*/ 1304048 w 1412753"/>
                  <a:gd name="connsiteY22" fmla="*/ 431622 h 482892"/>
                  <a:gd name="connsiteX23" fmla="*/ 1288062 w 1412753"/>
                  <a:gd name="connsiteY23" fmla="*/ 415636 h 482892"/>
                  <a:gd name="connsiteX24" fmla="*/ 1262484 w 1412753"/>
                  <a:gd name="connsiteY24" fmla="*/ 402847 h 482892"/>
                  <a:gd name="connsiteX25" fmla="*/ 1233709 w 1412753"/>
                  <a:gd name="connsiteY25" fmla="*/ 377270 h 482892"/>
                  <a:gd name="connsiteX26" fmla="*/ 1201737 w 1412753"/>
                  <a:gd name="connsiteY26" fmla="*/ 354889 h 482892"/>
                  <a:gd name="connsiteX27" fmla="*/ 1176160 w 1412753"/>
                  <a:gd name="connsiteY27" fmla="*/ 329312 h 482892"/>
                  <a:gd name="connsiteX28" fmla="*/ 1166568 w 1412753"/>
                  <a:gd name="connsiteY28" fmla="*/ 319720 h 482892"/>
                  <a:gd name="connsiteX29" fmla="*/ 1140990 w 1412753"/>
                  <a:gd name="connsiteY29" fmla="*/ 303734 h 482892"/>
                  <a:gd name="connsiteX30" fmla="*/ 1121807 w 1412753"/>
                  <a:gd name="connsiteY30" fmla="*/ 284551 h 482892"/>
                  <a:gd name="connsiteX31" fmla="*/ 1112216 w 1412753"/>
                  <a:gd name="connsiteY31" fmla="*/ 278156 h 482892"/>
                  <a:gd name="connsiteX32" fmla="*/ 1086638 w 1412753"/>
                  <a:gd name="connsiteY32" fmla="*/ 252579 h 482892"/>
                  <a:gd name="connsiteX33" fmla="*/ 1077046 w 1412753"/>
                  <a:gd name="connsiteY33" fmla="*/ 246184 h 482892"/>
                  <a:gd name="connsiteX34" fmla="*/ 1057863 w 1412753"/>
                  <a:gd name="connsiteY34" fmla="*/ 227001 h 482892"/>
                  <a:gd name="connsiteX35" fmla="*/ 1045074 w 1412753"/>
                  <a:gd name="connsiteY35" fmla="*/ 217409 h 482892"/>
                  <a:gd name="connsiteX36" fmla="*/ 1032286 w 1412753"/>
                  <a:gd name="connsiteY36" fmla="*/ 201423 h 482892"/>
                  <a:gd name="connsiteX37" fmla="*/ 1006708 w 1412753"/>
                  <a:gd name="connsiteY37" fmla="*/ 179043 h 482892"/>
                  <a:gd name="connsiteX38" fmla="*/ 1000314 w 1412753"/>
                  <a:gd name="connsiteY38" fmla="*/ 169451 h 482892"/>
                  <a:gd name="connsiteX39" fmla="*/ 971539 w 1412753"/>
                  <a:gd name="connsiteY39" fmla="*/ 140677 h 482892"/>
                  <a:gd name="connsiteX40" fmla="*/ 955553 w 1412753"/>
                  <a:gd name="connsiteY40" fmla="*/ 124691 h 482892"/>
                  <a:gd name="connsiteX41" fmla="*/ 949158 w 1412753"/>
                  <a:gd name="connsiteY41" fmla="*/ 118296 h 482892"/>
                  <a:gd name="connsiteX42" fmla="*/ 933172 w 1412753"/>
                  <a:gd name="connsiteY42" fmla="*/ 105507 h 482892"/>
                  <a:gd name="connsiteX43" fmla="*/ 926778 w 1412753"/>
                  <a:gd name="connsiteY43" fmla="*/ 95916 h 482892"/>
                  <a:gd name="connsiteX44" fmla="*/ 917186 w 1412753"/>
                  <a:gd name="connsiteY44" fmla="*/ 89521 h 482892"/>
                  <a:gd name="connsiteX45" fmla="*/ 875623 w 1412753"/>
                  <a:gd name="connsiteY45" fmla="*/ 47958 h 482892"/>
                  <a:gd name="connsiteX46" fmla="*/ 869228 w 1412753"/>
                  <a:gd name="connsiteY46" fmla="*/ 41563 h 482892"/>
                  <a:gd name="connsiteX47" fmla="*/ 859637 w 1412753"/>
                  <a:gd name="connsiteY47" fmla="*/ 25577 h 482892"/>
                  <a:gd name="connsiteX48" fmla="*/ 853242 w 1412753"/>
                  <a:gd name="connsiteY48" fmla="*/ 15986 h 482892"/>
                  <a:gd name="connsiteX49" fmla="*/ 846848 w 1412753"/>
                  <a:gd name="connsiteY49" fmla="*/ 0 h 482892"/>
                  <a:gd name="connsiteX0" fmla="*/ 846848 w 1412753"/>
                  <a:gd name="connsiteY0" fmla="*/ 0 h 482892"/>
                  <a:gd name="connsiteX1" fmla="*/ 846848 w 1412753"/>
                  <a:gd name="connsiteY1" fmla="*/ 0 h 482892"/>
                  <a:gd name="connsiteX2" fmla="*/ 428014 w 1412753"/>
                  <a:gd name="connsiteY2" fmla="*/ 9591 h 482892"/>
                  <a:gd name="connsiteX3" fmla="*/ 95505 w 1412753"/>
                  <a:gd name="connsiteY3" fmla="*/ 38366 h 482892"/>
                  <a:gd name="connsiteX4" fmla="*/ 175229 w 1412753"/>
                  <a:gd name="connsiteY4" fmla="*/ 22410 h 482892"/>
                  <a:gd name="connsiteX5" fmla="*/ 274549 w 1412753"/>
                  <a:gd name="connsiteY5" fmla="*/ 25577 h 482892"/>
                  <a:gd name="connsiteX6" fmla="*/ 115994 w 1412753"/>
                  <a:gd name="connsiteY6" fmla="*/ 12013 h 482892"/>
                  <a:gd name="connsiteX7" fmla="*/ 176948 w 1412753"/>
                  <a:gd name="connsiteY7" fmla="*/ 121493 h 482892"/>
                  <a:gd name="connsiteX8" fmla="*/ 175968 w 1412753"/>
                  <a:gd name="connsiteY8" fmla="*/ 293398 h 482892"/>
                  <a:gd name="connsiteX9" fmla="*/ 122629 w 1412753"/>
                  <a:gd name="connsiteY9" fmla="*/ 319037 h 482892"/>
                  <a:gd name="connsiteX10" fmla="*/ 106162 w 1412753"/>
                  <a:gd name="connsiteY10" fmla="*/ 330243 h 482892"/>
                  <a:gd name="connsiteX11" fmla="*/ 219973 w 1412753"/>
                  <a:gd name="connsiteY11" fmla="*/ 382886 h 482892"/>
                  <a:gd name="connsiteX12" fmla="*/ 191215 w 1412753"/>
                  <a:gd name="connsiteY12" fmla="*/ 442176 h 482892"/>
                  <a:gd name="connsiteX13" fmla="*/ 223909 w 1412753"/>
                  <a:gd name="connsiteY13" fmla="*/ 473216 h 482892"/>
                  <a:gd name="connsiteX14" fmla="*/ 616649 w 1412753"/>
                  <a:gd name="connsiteY14" fmla="*/ 479580 h 482892"/>
                  <a:gd name="connsiteX15" fmla="*/ 715762 w 1412753"/>
                  <a:gd name="connsiteY15" fmla="*/ 476383 h 482892"/>
                  <a:gd name="connsiteX16" fmla="*/ 1412753 w 1412753"/>
                  <a:gd name="connsiteY16" fmla="*/ 479580 h 482892"/>
                  <a:gd name="connsiteX17" fmla="*/ 1374386 w 1412753"/>
                  <a:gd name="connsiteY17" fmla="*/ 482777 h 482892"/>
                  <a:gd name="connsiteX18" fmla="*/ 1358400 w 1412753"/>
                  <a:gd name="connsiteY18" fmla="*/ 482777 h 482892"/>
                  <a:gd name="connsiteX19" fmla="*/ 1358400 w 1412753"/>
                  <a:gd name="connsiteY19" fmla="*/ 482777 h 482892"/>
                  <a:gd name="connsiteX20" fmla="*/ 1336020 w 1412753"/>
                  <a:gd name="connsiteY20" fmla="*/ 457200 h 482892"/>
                  <a:gd name="connsiteX21" fmla="*/ 1326428 w 1412753"/>
                  <a:gd name="connsiteY21" fmla="*/ 450805 h 482892"/>
                  <a:gd name="connsiteX22" fmla="*/ 1304048 w 1412753"/>
                  <a:gd name="connsiteY22" fmla="*/ 431622 h 482892"/>
                  <a:gd name="connsiteX23" fmla="*/ 1288062 w 1412753"/>
                  <a:gd name="connsiteY23" fmla="*/ 415636 h 482892"/>
                  <a:gd name="connsiteX24" fmla="*/ 1262484 w 1412753"/>
                  <a:gd name="connsiteY24" fmla="*/ 402847 h 482892"/>
                  <a:gd name="connsiteX25" fmla="*/ 1233709 w 1412753"/>
                  <a:gd name="connsiteY25" fmla="*/ 377270 h 482892"/>
                  <a:gd name="connsiteX26" fmla="*/ 1201737 w 1412753"/>
                  <a:gd name="connsiteY26" fmla="*/ 354889 h 482892"/>
                  <a:gd name="connsiteX27" fmla="*/ 1176160 w 1412753"/>
                  <a:gd name="connsiteY27" fmla="*/ 329312 h 482892"/>
                  <a:gd name="connsiteX28" fmla="*/ 1166568 w 1412753"/>
                  <a:gd name="connsiteY28" fmla="*/ 319720 h 482892"/>
                  <a:gd name="connsiteX29" fmla="*/ 1140990 w 1412753"/>
                  <a:gd name="connsiteY29" fmla="*/ 303734 h 482892"/>
                  <a:gd name="connsiteX30" fmla="*/ 1121807 w 1412753"/>
                  <a:gd name="connsiteY30" fmla="*/ 284551 h 482892"/>
                  <a:gd name="connsiteX31" fmla="*/ 1112216 w 1412753"/>
                  <a:gd name="connsiteY31" fmla="*/ 278156 h 482892"/>
                  <a:gd name="connsiteX32" fmla="*/ 1086638 w 1412753"/>
                  <a:gd name="connsiteY32" fmla="*/ 252579 h 482892"/>
                  <a:gd name="connsiteX33" fmla="*/ 1077046 w 1412753"/>
                  <a:gd name="connsiteY33" fmla="*/ 246184 h 482892"/>
                  <a:gd name="connsiteX34" fmla="*/ 1057863 w 1412753"/>
                  <a:gd name="connsiteY34" fmla="*/ 227001 h 482892"/>
                  <a:gd name="connsiteX35" fmla="*/ 1045074 w 1412753"/>
                  <a:gd name="connsiteY35" fmla="*/ 217409 h 482892"/>
                  <a:gd name="connsiteX36" fmla="*/ 1032286 w 1412753"/>
                  <a:gd name="connsiteY36" fmla="*/ 201423 h 482892"/>
                  <a:gd name="connsiteX37" fmla="*/ 1006708 w 1412753"/>
                  <a:gd name="connsiteY37" fmla="*/ 179043 h 482892"/>
                  <a:gd name="connsiteX38" fmla="*/ 1000314 w 1412753"/>
                  <a:gd name="connsiteY38" fmla="*/ 169451 h 482892"/>
                  <a:gd name="connsiteX39" fmla="*/ 971539 w 1412753"/>
                  <a:gd name="connsiteY39" fmla="*/ 140677 h 482892"/>
                  <a:gd name="connsiteX40" fmla="*/ 955553 w 1412753"/>
                  <a:gd name="connsiteY40" fmla="*/ 124691 h 482892"/>
                  <a:gd name="connsiteX41" fmla="*/ 949158 w 1412753"/>
                  <a:gd name="connsiteY41" fmla="*/ 118296 h 482892"/>
                  <a:gd name="connsiteX42" fmla="*/ 933172 w 1412753"/>
                  <a:gd name="connsiteY42" fmla="*/ 105507 h 482892"/>
                  <a:gd name="connsiteX43" fmla="*/ 926778 w 1412753"/>
                  <a:gd name="connsiteY43" fmla="*/ 95916 h 482892"/>
                  <a:gd name="connsiteX44" fmla="*/ 917186 w 1412753"/>
                  <a:gd name="connsiteY44" fmla="*/ 89521 h 482892"/>
                  <a:gd name="connsiteX45" fmla="*/ 875623 w 1412753"/>
                  <a:gd name="connsiteY45" fmla="*/ 47958 h 482892"/>
                  <a:gd name="connsiteX46" fmla="*/ 869228 w 1412753"/>
                  <a:gd name="connsiteY46" fmla="*/ 41563 h 482892"/>
                  <a:gd name="connsiteX47" fmla="*/ 859637 w 1412753"/>
                  <a:gd name="connsiteY47" fmla="*/ 25577 h 482892"/>
                  <a:gd name="connsiteX48" fmla="*/ 853242 w 1412753"/>
                  <a:gd name="connsiteY48" fmla="*/ 15986 h 482892"/>
                  <a:gd name="connsiteX49" fmla="*/ 846848 w 1412753"/>
                  <a:gd name="connsiteY49" fmla="*/ 0 h 482892"/>
                  <a:gd name="connsiteX0" fmla="*/ 846848 w 1412753"/>
                  <a:gd name="connsiteY0" fmla="*/ 0 h 482892"/>
                  <a:gd name="connsiteX1" fmla="*/ 846848 w 1412753"/>
                  <a:gd name="connsiteY1" fmla="*/ 0 h 482892"/>
                  <a:gd name="connsiteX2" fmla="*/ 428014 w 1412753"/>
                  <a:gd name="connsiteY2" fmla="*/ 9591 h 482892"/>
                  <a:gd name="connsiteX3" fmla="*/ 95505 w 1412753"/>
                  <a:gd name="connsiteY3" fmla="*/ 38366 h 482892"/>
                  <a:gd name="connsiteX4" fmla="*/ 175229 w 1412753"/>
                  <a:gd name="connsiteY4" fmla="*/ 22410 h 482892"/>
                  <a:gd name="connsiteX5" fmla="*/ 274549 w 1412753"/>
                  <a:gd name="connsiteY5" fmla="*/ 25577 h 482892"/>
                  <a:gd name="connsiteX6" fmla="*/ 115994 w 1412753"/>
                  <a:gd name="connsiteY6" fmla="*/ 12013 h 482892"/>
                  <a:gd name="connsiteX7" fmla="*/ 176948 w 1412753"/>
                  <a:gd name="connsiteY7" fmla="*/ 121493 h 482892"/>
                  <a:gd name="connsiteX8" fmla="*/ 175968 w 1412753"/>
                  <a:gd name="connsiteY8" fmla="*/ 293398 h 482892"/>
                  <a:gd name="connsiteX9" fmla="*/ 122629 w 1412753"/>
                  <a:gd name="connsiteY9" fmla="*/ 319037 h 482892"/>
                  <a:gd name="connsiteX10" fmla="*/ 106162 w 1412753"/>
                  <a:gd name="connsiteY10" fmla="*/ 330243 h 482892"/>
                  <a:gd name="connsiteX11" fmla="*/ 158521 w 1412753"/>
                  <a:gd name="connsiteY11" fmla="*/ 368545 h 482892"/>
                  <a:gd name="connsiteX12" fmla="*/ 191215 w 1412753"/>
                  <a:gd name="connsiteY12" fmla="*/ 442176 h 482892"/>
                  <a:gd name="connsiteX13" fmla="*/ 223909 w 1412753"/>
                  <a:gd name="connsiteY13" fmla="*/ 473216 h 482892"/>
                  <a:gd name="connsiteX14" fmla="*/ 616649 w 1412753"/>
                  <a:gd name="connsiteY14" fmla="*/ 479580 h 482892"/>
                  <a:gd name="connsiteX15" fmla="*/ 715762 w 1412753"/>
                  <a:gd name="connsiteY15" fmla="*/ 476383 h 482892"/>
                  <a:gd name="connsiteX16" fmla="*/ 1412753 w 1412753"/>
                  <a:gd name="connsiteY16" fmla="*/ 479580 h 482892"/>
                  <a:gd name="connsiteX17" fmla="*/ 1374386 w 1412753"/>
                  <a:gd name="connsiteY17" fmla="*/ 482777 h 482892"/>
                  <a:gd name="connsiteX18" fmla="*/ 1358400 w 1412753"/>
                  <a:gd name="connsiteY18" fmla="*/ 482777 h 482892"/>
                  <a:gd name="connsiteX19" fmla="*/ 1358400 w 1412753"/>
                  <a:gd name="connsiteY19" fmla="*/ 482777 h 482892"/>
                  <a:gd name="connsiteX20" fmla="*/ 1336020 w 1412753"/>
                  <a:gd name="connsiteY20" fmla="*/ 457200 h 482892"/>
                  <a:gd name="connsiteX21" fmla="*/ 1326428 w 1412753"/>
                  <a:gd name="connsiteY21" fmla="*/ 450805 h 482892"/>
                  <a:gd name="connsiteX22" fmla="*/ 1304048 w 1412753"/>
                  <a:gd name="connsiteY22" fmla="*/ 431622 h 482892"/>
                  <a:gd name="connsiteX23" fmla="*/ 1288062 w 1412753"/>
                  <a:gd name="connsiteY23" fmla="*/ 415636 h 482892"/>
                  <a:gd name="connsiteX24" fmla="*/ 1262484 w 1412753"/>
                  <a:gd name="connsiteY24" fmla="*/ 402847 h 482892"/>
                  <a:gd name="connsiteX25" fmla="*/ 1233709 w 1412753"/>
                  <a:gd name="connsiteY25" fmla="*/ 377270 h 482892"/>
                  <a:gd name="connsiteX26" fmla="*/ 1201737 w 1412753"/>
                  <a:gd name="connsiteY26" fmla="*/ 354889 h 482892"/>
                  <a:gd name="connsiteX27" fmla="*/ 1176160 w 1412753"/>
                  <a:gd name="connsiteY27" fmla="*/ 329312 h 482892"/>
                  <a:gd name="connsiteX28" fmla="*/ 1166568 w 1412753"/>
                  <a:gd name="connsiteY28" fmla="*/ 319720 h 482892"/>
                  <a:gd name="connsiteX29" fmla="*/ 1140990 w 1412753"/>
                  <a:gd name="connsiteY29" fmla="*/ 303734 h 482892"/>
                  <a:gd name="connsiteX30" fmla="*/ 1121807 w 1412753"/>
                  <a:gd name="connsiteY30" fmla="*/ 284551 h 482892"/>
                  <a:gd name="connsiteX31" fmla="*/ 1112216 w 1412753"/>
                  <a:gd name="connsiteY31" fmla="*/ 278156 h 482892"/>
                  <a:gd name="connsiteX32" fmla="*/ 1086638 w 1412753"/>
                  <a:gd name="connsiteY32" fmla="*/ 252579 h 482892"/>
                  <a:gd name="connsiteX33" fmla="*/ 1077046 w 1412753"/>
                  <a:gd name="connsiteY33" fmla="*/ 246184 h 482892"/>
                  <a:gd name="connsiteX34" fmla="*/ 1057863 w 1412753"/>
                  <a:gd name="connsiteY34" fmla="*/ 227001 h 482892"/>
                  <a:gd name="connsiteX35" fmla="*/ 1045074 w 1412753"/>
                  <a:gd name="connsiteY35" fmla="*/ 217409 h 482892"/>
                  <a:gd name="connsiteX36" fmla="*/ 1032286 w 1412753"/>
                  <a:gd name="connsiteY36" fmla="*/ 201423 h 482892"/>
                  <a:gd name="connsiteX37" fmla="*/ 1006708 w 1412753"/>
                  <a:gd name="connsiteY37" fmla="*/ 179043 h 482892"/>
                  <a:gd name="connsiteX38" fmla="*/ 1000314 w 1412753"/>
                  <a:gd name="connsiteY38" fmla="*/ 169451 h 482892"/>
                  <a:gd name="connsiteX39" fmla="*/ 971539 w 1412753"/>
                  <a:gd name="connsiteY39" fmla="*/ 140677 h 482892"/>
                  <a:gd name="connsiteX40" fmla="*/ 955553 w 1412753"/>
                  <a:gd name="connsiteY40" fmla="*/ 124691 h 482892"/>
                  <a:gd name="connsiteX41" fmla="*/ 949158 w 1412753"/>
                  <a:gd name="connsiteY41" fmla="*/ 118296 h 482892"/>
                  <a:gd name="connsiteX42" fmla="*/ 933172 w 1412753"/>
                  <a:gd name="connsiteY42" fmla="*/ 105507 h 482892"/>
                  <a:gd name="connsiteX43" fmla="*/ 926778 w 1412753"/>
                  <a:gd name="connsiteY43" fmla="*/ 95916 h 482892"/>
                  <a:gd name="connsiteX44" fmla="*/ 917186 w 1412753"/>
                  <a:gd name="connsiteY44" fmla="*/ 89521 h 482892"/>
                  <a:gd name="connsiteX45" fmla="*/ 875623 w 1412753"/>
                  <a:gd name="connsiteY45" fmla="*/ 47958 h 482892"/>
                  <a:gd name="connsiteX46" fmla="*/ 869228 w 1412753"/>
                  <a:gd name="connsiteY46" fmla="*/ 41563 h 482892"/>
                  <a:gd name="connsiteX47" fmla="*/ 859637 w 1412753"/>
                  <a:gd name="connsiteY47" fmla="*/ 25577 h 482892"/>
                  <a:gd name="connsiteX48" fmla="*/ 853242 w 1412753"/>
                  <a:gd name="connsiteY48" fmla="*/ 15986 h 482892"/>
                  <a:gd name="connsiteX49" fmla="*/ 846848 w 1412753"/>
                  <a:gd name="connsiteY49" fmla="*/ 0 h 482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412753" h="482892">
                    <a:moveTo>
                      <a:pt x="846848" y="0"/>
                    </a:moveTo>
                    <a:lnTo>
                      <a:pt x="846848" y="0"/>
                    </a:lnTo>
                    <a:lnTo>
                      <a:pt x="428014" y="9591"/>
                    </a:lnTo>
                    <a:cubicBezTo>
                      <a:pt x="-29827" y="27687"/>
                      <a:pt x="-84291" y="18390"/>
                      <a:pt x="95505" y="38366"/>
                    </a:cubicBezTo>
                    <a:cubicBezTo>
                      <a:pt x="146660" y="36235"/>
                      <a:pt x="124151" y="25933"/>
                      <a:pt x="175229" y="22410"/>
                    </a:cubicBezTo>
                    <a:cubicBezTo>
                      <a:pt x="274017" y="15597"/>
                      <a:pt x="279119" y="25577"/>
                      <a:pt x="274549" y="25577"/>
                    </a:cubicBezTo>
                    <a:lnTo>
                      <a:pt x="115994" y="12013"/>
                    </a:lnTo>
                    <a:cubicBezTo>
                      <a:pt x="111731" y="46116"/>
                      <a:pt x="166952" y="74596"/>
                      <a:pt x="176948" y="121493"/>
                    </a:cubicBezTo>
                    <a:cubicBezTo>
                      <a:pt x="186944" y="168390"/>
                      <a:pt x="185021" y="260474"/>
                      <a:pt x="175968" y="293398"/>
                    </a:cubicBezTo>
                    <a:cubicBezTo>
                      <a:pt x="166915" y="326322"/>
                      <a:pt x="134263" y="312896"/>
                      <a:pt x="122629" y="319037"/>
                    </a:cubicBezTo>
                    <a:cubicBezTo>
                      <a:pt x="110995" y="325178"/>
                      <a:pt x="100180" y="321992"/>
                      <a:pt x="106162" y="330243"/>
                    </a:cubicBezTo>
                    <a:cubicBezTo>
                      <a:pt x="112144" y="338494"/>
                      <a:pt x="157455" y="362151"/>
                      <a:pt x="158521" y="368545"/>
                    </a:cubicBezTo>
                    <a:cubicBezTo>
                      <a:pt x="163085" y="432441"/>
                      <a:pt x="191215" y="369668"/>
                      <a:pt x="191215" y="442176"/>
                    </a:cubicBezTo>
                    <a:lnTo>
                      <a:pt x="223909" y="473216"/>
                    </a:lnTo>
                    <a:cubicBezTo>
                      <a:pt x="340074" y="472150"/>
                      <a:pt x="500484" y="480646"/>
                      <a:pt x="616649" y="479580"/>
                    </a:cubicBezTo>
                    <a:cubicBezTo>
                      <a:pt x="649700" y="479108"/>
                      <a:pt x="682707" y="476383"/>
                      <a:pt x="715762" y="476383"/>
                    </a:cubicBezTo>
                    <a:lnTo>
                      <a:pt x="1412753" y="479580"/>
                    </a:lnTo>
                    <a:cubicBezTo>
                      <a:pt x="1387262" y="483828"/>
                      <a:pt x="1400052" y="482777"/>
                      <a:pt x="1374386" y="482777"/>
                    </a:cubicBezTo>
                    <a:lnTo>
                      <a:pt x="1358400" y="482777"/>
                    </a:lnTo>
                    <a:lnTo>
                      <a:pt x="1358400" y="482777"/>
                    </a:lnTo>
                    <a:cubicBezTo>
                      <a:pt x="1350940" y="474251"/>
                      <a:pt x="1344031" y="465211"/>
                      <a:pt x="1336020" y="457200"/>
                    </a:cubicBezTo>
                    <a:cubicBezTo>
                      <a:pt x="1333303" y="454483"/>
                      <a:pt x="1329429" y="453206"/>
                      <a:pt x="1326428" y="450805"/>
                    </a:cubicBezTo>
                    <a:cubicBezTo>
                      <a:pt x="1318756" y="444667"/>
                      <a:pt x="1311291" y="438261"/>
                      <a:pt x="1304048" y="431622"/>
                    </a:cubicBezTo>
                    <a:cubicBezTo>
                      <a:pt x="1298493" y="426530"/>
                      <a:pt x="1294258" y="419925"/>
                      <a:pt x="1288062" y="415636"/>
                    </a:cubicBezTo>
                    <a:cubicBezTo>
                      <a:pt x="1280225" y="410210"/>
                      <a:pt x="1269609" y="409180"/>
                      <a:pt x="1262484" y="402847"/>
                    </a:cubicBezTo>
                    <a:cubicBezTo>
                      <a:pt x="1252892" y="394321"/>
                      <a:pt x="1243781" y="385222"/>
                      <a:pt x="1233709" y="377270"/>
                    </a:cubicBezTo>
                    <a:cubicBezTo>
                      <a:pt x="1223498" y="369209"/>
                      <a:pt x="1201737" y="354889"/>
                      <a:pt x="1201737" y="354889"/>
                    </a:cubicBezTo>
                    <a:cubicBezTo>
                      <a:pt x="1189797" y="336979"/>
                      <a:pt x="1200307" y="350776"/>
                      <a:pt x="1176160" y="329312"/>
                    </a:cubicBezTo>
                    <a:cubicBezTo>
                      <a:pt x="1172780" y="326308"/>
                      <a:pt x="1170001" y="322663"/>
                      <a:pt x="1166568" y="319720"/>
                    </a:cubicBezTo>
                    <a:cubicBezTo>
                      <a:pt x="1154946" y="309758"/>
                      <a:pt x="1154092" y="310284"/>
                      <a:pt x="1140990" y="303734"/>
                    </a:cubicBezTo>
                    <a:cubicBezTo>
                      <a:pt x="1134596" y="297340"/>
                      <a:pt x="1129331" y="289568"/>
                      <a:pt x="1121807" y="284551"/>
                    </a:cubicBezTo>
                    <a:cubicBezTo>
                      <a:pt x="1118610" y="282419"/>
                      <a:pt x="1115059" y="280741"/>
                      <a:pt x="1112216" y="278156"/>
                    </a:cubicBezTo>
                    <a:cubicBezTo>
                      <a:pt x="1103294" y="270045"/>
                      <a:pt x="1095560" y="260690"/>
                      <a:pt x="1086638" y="252579"/>
                    </a:cubicBezTo>
                    <a:cubicBezTo>
                      <a:pt x="1083795" y="249994"/>
                      <a:pt x="1079918" y="248737"/>
                      <a:pt x="1077046" y="246184"/>
                    </a:cubicBezTo>
                    <a:cubicBezTo>
                      <a:pt x="1070287" y="240176"/>
                      <a:pt x="1064585" y="233050"/>
                      <a:pt x="1057863" y="227001"/>
                    </a:cubicBezTo>
                    <a:cubicBezTo>
                      <a:pt x="1053902" y="223436"/>
                      <a:pt x="1048842" y="221177"/>
                      <a:pt x="1045074" y="217409"/>
                    </a:cubicBezTo>
                    <a:cubicBezTo>
                      <a:pt x="1040249" y="212584"/>
                      <a:pt x="1037111" y="206248"/>
                      <a:pt x="1032286" y="201423"/>
                    </a:cubicBezTo>
                    <a:cubicBezTo>
                      <a:pt x="1015010" y="184147"/>
                      <a:pt x="1019641" y="194563"/>
                      <a:pt x="1006708" y="179043"/>
                    </a:cubicBezTo>
                    <a:cubicBezTo>
                      <a:pt x="1004248" y="176091"/>
                      <a:pt x="1002911" y="172284"/>
                      <a:pt x="1000314" y="169451"/>
                    </a:cubicBezTo>
                    <a:cubicBezTo>
                      <a:pt x="991148" y="159452"/>
                      <a:pt x="981131" y="150268"/>
                      <a:pt x="971539" y="140677"/>
                    </a:cubicBezTo>
                    <a:lnTo>
                      <a:pt x="955553" y="124691"/>
                    </a:lnTo>
                    <a:cubicBezTo>
                      <a:pt x="953421" y="122559"/>
                      <a:pt x="951512" y="120179"/>
                      <a:pt x="949158" y="118296"/>
                    </a:cubicBezTo>
                    <a:cubicBezTo>
                      <a:pt x="943829" y="114033"/>
                      <a:pt x="937997" y="110332"/>
                      <a:pt x="933172" y="105507"/>
                    </a:cubicBezTo>
                    <a:cubicBezTo>
                      <a:pt x="930455" y="102790"/>
                      <a:pt x="929495" y="98633"/>
                      <a:pt x="926778" y="95916"/>
                    </a:cubicBezTo>
                    <a:cubicBezTo>
                      <a:pt x="924061" y="93199"/>
                      <a:pt x="919989" y="92149"/>
                      <a:pt x="917186" y="89521"/>
                    </a:cubicBezTo>
                    <a:cubicBezTo>
                      <a:pt x="902892" y="76121"/>
                      <a:pt x="889477" y="61812"/>
                      <a:pt x="875623" y="47958"/>
                    </a:cubicBezTo>
                    <a:cubicBezTo>
                      <a:pt x="873491" y="45826"/>
                      <a:pt x="870779" y="44148"/>
                      <a:pt x="869228" y="41563"/>
                    </a:cubicBezTo>
                    <a:cubicBezTo>
                      <a:pt x="866031" y="36234"/>
                      <a:pt x="862931" y="30847"/>
                      <a:pt x="859637" y="25577"/>
                    </a:cubicBezTo>
                    <a:cubicBezTo>
                      <a:pt x="857600" y="22319"/>
                      <a:pt x="855279" y="19244"/>
                      <a:pt x="853242" y="15986"/>
                    </a:cubicBezTo>
                    <a:cubicBezTo>
                      <a:pt x="841721" y="-2447"/>
                      <a:pt x="848325" y="4674"/>
                      <a:pt x="846848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C77EA8F-EBE0-207A-85FB-2ED7F6C22C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70513" y="5760387"/>
                <a:ext cx="1141821" cy="104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EA8BC68-BDEE-BF79-1077-87C8CD8755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13766" y="5274265"/>
                <a:ext cx="597250" cy="47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05879FD-8AF0-13CB-F1A9-F7A3A9B78BE6}"/>
                </a:ext>
              </a:extLst>
            </p:cNvPr>
            <p:cNvGrpSpPr/>
            <p:nvPr/>
          </p:nvGrpSpPr>
          <p:grpSpPr>
            <a:xfrm>
              <a:off x="3970513" y="4737111"/>
              <a:ext cx="611917" cy="534252"/>
              <a:chOff x="3970513" y="4737111"/>
              <a:chExt cx="611917" cy="534252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A0AE05FB-5153-5240-FF58-1CB5EC0763F9}"/>
                  </a:ext>
                </a:extLst>
              </p:cNvPr>
              <p:cNvSpPr/>
              <p:nvPr/>
            </p:nvSpPr>
            <p:spPr>
              <a:xfrm>
                <a:off x="3970513" y="4737111"/>
                <a:ext cx="611917" cy="534252"/>
              </a:xfrm>
              <a:custGeom>
                <a:avLst/>
                <a:gdLst>
                  <a:gd name="connsiteX0" fmla="*/ 614860 w 614860"/>
                  <a:gd name="connsiteY0" fmla="*/ 524998 h 563243"/>
                  <a:gd name="connsiteX1" fmla="*/ 614860 w 614860"/>
                  <a:gd name="connsiteY1" fmla="*/ 524998 h 563243"/>
                  <a:gd name="connsiteX2" fmla="*/ 573139 w 614860"/>
                  <a:gd name="connsiteY2" fmla="*/ 476323 h 563243"/>
                  <a:gd name="connsiteX3" fmla="*/ 559232 w 614860"/>
                  <a:gd name="connsiteY3" fmla="*/ 448508 h 563243"/>
                  <a:gd name="connsiteX4" fmla="*/ 555755 w 614860"/>
                  <a:gd name="connsiteY4" fmla="*/ 438078 h 563243"/>
                  <a:gd name="connsiteX5" fmla="*/ 548801 w 614860"/>
                  <a:gd name="connsiteY5" fmla="*/ 427647 h 563243"/>
                  <a:gd name="connsiteX6" fmla="*/ 538371 w 614860"/>
                  <a:gd name="connsiteY6" fmla="*/ 403310 h 563243"/>
                  <a:gd name="connsiteX7" fmla="*/ 534894 w 614860"/>
                  <a:gd name="connsiteY7" fmla="*/ 392879 h 563243"/>
                  <a:gd name="connsiteX8" fmla="*/ 527940 w 614860"/>
                  <a:gd name="connsiteY8" fmla="*/ 382449 h 563243"/>
                  <a:gd name="connsiteX9" fmla="*/ 520987 w 614860"/>
                  <a:gd name="connsiteY9" fmla="*/ 368542 h 563243"/>
                  <a:gd name="connsiteX10" fmla="*/ 503603 w 614860"/>
                  <a:gd name="connsiteY10" fmla="*/ 347681 h 563243"/>
                  <a:gd name="connsiteX11" fmla="*/ 496649 w 614860"/>
                  <a:gd name="connsiteY11" fmla="*/ 326820 h 563243"/>
                  <a:gd name="connsiteX12" fmla="*/ 482742 w 614860"/>
                  <a:gd name="connsiteY12" fmla="*/ 299005 h 563243"/>
                  <a:gd name="connsiteX13" fmla="*/ 475788 w 614860"/>
                  <a:gd name="connsiteY13" fmla="*/ 285098 h 563243"/>
                  <a:gd name="connsiteX14" fmla="*/ 468835 w 614860"/>
                  <a:gd name="connsiteY14" fmla="*/ 264237 h 563243"/>
                  <a:gd name="connsiteX15" fmla="*/ 461881 w 614860"/>
                  <a:gd name="connsiteY15" fmla="*/ 246853 h 563243"/>
                  <a:gd name="connsiteX16" fmla="*/ 458404 w 614860"/>
                  <a:gd name="connsiteY16" fmla="*/ 232946 h 563243"/>
                  <a:gd name="connsiteX17" fmla="*/ 451451 w 614860"/>
                  <a:gd name="connsiteY17" fmla="*/ 219039 h 563243"/>
                  <a:gd name="connsiteX18" fmla="*/ 444497 w 614860"/>
                  <a:gd name="connsiteY18" fmla="*/ 201655 h 563243"/>
                  <a:gd name="connsiteX19" fmla="*/ 423636 w 614860"/>
                  <a:gd name="connsiteY19" fmla="*/ 163410 h 563243"/>
                  <a:gd name="connsiteX20" fmla="*/ 406252 w 614860"/>
                  <a:gd name="connsiteY20" fmla="*/ 128642 h 563243"/>
                  <a:gd name="connsiteX21" fmla="*/ 399298 w 614860"/>
                  <a:gd name="connsiteY21" fmla="*/ 118211 h 563243"/>
                  <a:gd name="connsiteX22" fmla="*/ 388868 w 614860"/>
                  <a:gd name="connsiteY22" fmla="*/ 90397 h 563243"/>
                  <a:gd name="connsiteX23" fmla="*/ 378438 w 614860"/>
                  <a:gd name="connsiteY23" fmla="*/ 66059 h 563243"/>
                  <a:gd name="connsiteX24" fmla="*/ 374961 w 614860"/>
                  <a:gd name="connsiteY24" fmla="*/ 48675 h 563243"/>
                  <a:gd name="connsiteX25" fmla="*/ 368007 w 614860"/>
                  <a:gd name="connsiteY25" fmla="*/ 0 h 563243"/>
                  <a:gd name="connsiteX26" fmla="*/ 364530 w 614860"/>
                  <a:gd name="connsiteY26" fmla="*/ 0 h 563243"/>
                  <a:gd name="connsiteX27" fmla="*/ 270657 w 614860"/>
                  <a:gd name="connsiteY27" fmla="*/ 6954 h 563243"/>
                  <a:gd name="connsiteX28" fmla="*/ 128108 w 614860"/>
                  <a:gd name="connsiteY28" fmla="*/ 0 h 563243"/>
                  <a:gd name="connsiteX29" fmla="*/ 2943 w 614860"/>
                  <a:gd name="connsiteY29" fmla="*/ 17384 h 563243"/>
                  <a:gd name="connsiteX30" fmla="*/ 23803 w 614860"/>
                  <a:gd name="connsiteY30" fmla="*/ 20861 h 563243"/>
                  <a:gd name="connsiteX31" fmla="*/ 9896 w 614860"/>
                  <a:gd name="connsiteY31" fmla="*/ 312913 h 563243"/>
                  <a:gd name="connsiteX32" fmla="*/ 20327 w 614860"/>
                  <a:gd name="connsiteY32" fmla="*/ 483276 h 563243"/>
                  <a:gd name="connsiteX33" fmla="*/ 27280 w 614860"/>
                  <a:gd name="connsiteY33" fmla="*/ 504137 h 563243"/>
                  <a:gd name="connsiteX34" fmla="*/ 82909 w 614860"/>
                  <a:gd name="connsiteY34" fmla="*/ 524998 h 563243"/>
                  <a:gd name="connsiteX35" fmla="*/ 124631 w 614860"/>
                  <a:gd name="connsiteY35" fmla="*/ 538905 h 563243"/>
                  <a:gd name="connsiteX36" fmla="*/ 221981 w 614860"/>
                  <a:gd name="connsiteY36" fmla="*/ 563243 h 563243"/>
                  <a:gd name="connsiteX37" fmla="*/ 274133 w 614860"/>
                  <a:gd name="connsiteY37" fmla="*/ 538905 h 563243"/>
                  <a:gd name="connsiteX38" fmla="*/ 263703 w 614860"/>
                  <a:gd name="connsiteY38" fmla="*/ 528475 h 563243"/>
                  <a:gd name="connsiteX39" fmla="*/ 388868 w 614860"/>
                  <a:gd name="connsiteY39" fmla="*/ 528475 h 563243"/>
                  <a:gd name="connsiteX40" fmla="*/ 531417 w 614860"/>
                  <a:gd name="connsiteY40" fmla="*/ 538905 h 563243"/>
                  <a:gd name="connsiteX41" fmla="*/ 614860 w 614860"/>
                  <a:gd name="connsiteY41" fmla="*/ 524998 h 563243"/>
                  <a:gd name="connsiteX0" fmla="*/ 614860 w 614860"/>
                  <a:gd name="connsiteY0" fmla="*/ 524998 h 563297"/>
                  <a:gd name="connsiteX1" fmla="*/ 614860 w 614860"/>
                  <a:gd name="connsiteY1" fmla="*/ 524998 h 563297"/>
                  <a:gd name="connsiteX2" fmla="*/ 573139 w 614860"/>
                  <a:gd name="connsiteY2" fmla="*/ 476323 h 563297"/>
                  <a:gd name="connsiteX3" fmla="*/ 559232 w 614860"/>
                  <a:gd name="connsiteY3" fmla="*/ 448508 h 563297"/>
                  <a:gd name="connsiteX4" fmla="*/ 555755 w 614860"/>
                  <a:gd name="connsiteY4" fmla="*/ 438078 h 563297"/>
                  <a:gd name="connsiteX5" fmla="*/ 548801 w 614860"/>
                  <a:gd name="connsiteY5" fmla="*/ 427647 h 563297"/>
                  <a:gd name="connsiteX6" fmla="*/ 538371 w 614860"/>
                  <a:gd name="connsiteY6" fmla="*/ 403310 h 563297"/>
                  <a:gd name="connsiteX7" fmla="*/ 534894 w 614860"/>
                  <a:gd name="connsiteY7" fmla="*/ 392879 h 563297"/>
                  <a:gd name="connsiteX8" fmla="*/ 527940 w 614860"/>
                  <a:gd name="connsiteY8" fmla="*/ 382449 h 563297"/>
                  <a:gd name="connsiteX9" fmla="*/ 520987 w 614860"/>
                  <a:gd name="connsiteY9" fmla="*/ 368542 h 563297"/>
                  <a:gd name="connsiteX10" fmla="*/ 503603 w 614860"/>
                  <a:gd name="connsiteY10" fmla="*/ 347681 h 563297"/>
                  <a:gd name="connsiteX11" fmla="*/ 496649 w 614860"/>
                  <a:gd name="connsiteY11" fmla="*/ 326820 h 563297"/>
                  <a:gd name="connsiteX12" fmla="*/ 482742 w 614860"/>
                  <a:gd name="connsiteY12" fmla="*/ 299005 h 563297"/>
                  <a:gd name="connsiteX13" fmla="*/ 475788 w 614860"/>
                  <a:gd name="connsiteY13" fmla="*/ 285098 h 563297"/>
                  <a:gd name="connsiteX14" fmla="*/ 468835 w 614860"/>
                  <a:gd name="connsiteY14" fmla="*/ 264237 h 563297"/>
                  <a:gd name="connsiteX15" fmla="*/ 461881 w 614860"/>
                  <a:gd name="connsiteY15" fmla="*/ 246853 h 563297"/>
                  <a:gd name="connsiteX16" fmla="*/ 458404 w 614860"/>
                  <a:gd name="connsiteY16" fmla="*/ 232946 h 563297"/>
                  <a:gd name="connsiteX17" fmla="*/ 451451 w 614860"/>
                  <a:gd name="connsiteY17" fmla="*/ 219039 h 563297"/>
                  <a:gd name="connsiteX18" fmla="*/ 444497 w 614860"/>
                  <a:gd name="connsiteY18" fmla="*/ 201655 h 563297"/>
                  <a:gd name="connsiteX19" fmla="*/ 423636 w 614860"/>
                  <a:gd name="connsiteY19" fmla="*/ 163410 h 563297"/>
                  <a:gd name="connsiteX20" fmla="*/ 406252 w 614860"/>
                  <a:gd name="connsiteY20" fmla="*/ 128642 h 563297"/>
                  <a:gd name="connsiteX21" fmla="*/ 399298 w 614860"/>
                  <a:gd name="connsiteY21" fmla="*/ 118211 h 563297"/>
                  <a:gd name="connsiteX22" fmla="*/ 388868 w 614860"/>
                  <a:gd name="connsiteY22" fmla="*/ 90397 h 563297"/>
                  <a:gd name="connsiteX23" fmla="*/ 378438 w 614860"/>
                  <a:gd name="connsiteY23" fmla="*/ 66059 h 563297"/>
                  <a:gd name="connsiteX24" fmla="*/ 374961 w 614860"/>
                  <a:gd name="connsiteY24" fmla="*/ 48675 h 563297"/>
                  <a:gd name="connsiteX25" fmla="*/ 368007 w 614860"/>
                  <a:gd name="connsiteY25" fmla="*/ 0 h 563297"/>
                  <a:gd name="connsiteX26" fmla="*/ 364530 w 614860"/>
                  <a:gd name="connsiteY26" fmla="*/ 0 h 563297"/>
                  <a:gd name="connsiteX27" fmla="*/ 270657 w 614860"/>
                  <a:gd name="connsiteY27" fmla="*/ 6954 h 563297"/>
                  <a:gd name="connsiteX28" fmla="*/ 128108 w 614860"/>
                  <a:gd name="connsiteY28" fmla="*/ 0 h 563297"/>
                  <a:gd name="connsiteX29" fmla="*/ 2943 w 614860"/>
                  <a:gd name="connsiteY29" fmla="*/ 17384 h 563297"/>
                  <a:gd name="connsiteX30" fmla="*/ 23803 w 614860"/>
                  <a:gd name="connsiteY30" fmla="*/ 20861 h 563297"/>
                  <a:gd name="connsiteX31" fmla="*/ 9896 w 614860"/>
                  <a:gd name="connsiteY31" fmla="*/ 312913 h 563297"/>
                  <a:gd name="connsiteX32" fmla="*/ 20327 w 614860"/>
                  <a:gd name="connsiteY32" fmla="*/ 483276 h 563297"/>
                  <a:gd name="connsiteX33" fmla="*/ 27280 w 614860"/>
                  <a:gd name="connsiteY33" fmla="*/ 504137 h 563297"/>
                  <a:gd name="connsiteX34" fmla="*/ 82909 w 614860"/>
                  <a:gd name="connsiteY34" fmla="*/ 524998 h 563297"/>
                  <a:gd name="connsiteX35" fmla="*/ 124631 w 614860"/>
                  <a:gd name="connsiteY35" fmla="*/ 538905 h 563297"/>
                  <a:gd name="connsiteX36" fmla="*/ 221981 w 614860"/>
                  <a:gd name="connsiteY36" fmla="*/ 563243 h 563297"/>
                  <a:gd name="connsiteX37" fmla="*/ 208682 w 614860"/>
                  <a:gd name="connsiteY37" fmla="*/ 511119 h 563297"/>
                  <a:gd name="connsiteX38" fmla="*/ 274133 w 614860"/>
                  <a:gd name="connsiteY38" fmla="*/ 538905 h 563297"/>
                  <a:gd name="connsiteX39" fmla="*/ 263703 w 614860"/>
                  <a:gd name="connsiteY39" fmla="*/ 528475 h 563297"/>
                  <a:gd name="connsiteX40" fmla="*/ 388868 w 614860"/>
                  <a:gd name="connsiteY40" fmla="*/ 528475 h 563297"/>
                  <a:gd name="connsiteX41" fmla="*/ 531417 w 614860"/>
                  <a:gd name="connsiteY41" fmla="*/ 538905 h 563297"/>
                  <a:gd name="connsiteX42" fmla="*/ 614860 w 614860"/>
                  <a:gd name="connsiteY42" fmla="*/ 524998 h 563297"/>
                  <a:gd name="connsiteX0" fmla="*/ 614860 w 614860"/>
                  <a:gd name="connsiteY0" fmla="*/ 524998 h 540789"/>
                  <a:gd name="connsiteX1" fmla="*/ 614860 w 614860"/>
                  <a:gd name="connsiteY1" fmla="*/ 524998 h 540789"/>
                  <a:gd name="connsiteX2" fmla="*/ 573139 w 614860"/>
                  <a:gd name="connsiteY2" fmla="*/ 476323 h 540789"/>
                  <a:gd name="connsiteX3" fmla="*/ 559232 w 614860"/>
                  <a:gd name="connsiteY3" fmla="*/ 448508 h 540789"/>
                  <a:gd name="connsiteX4" fmla="*/ 555755 w 614860"/>
                  <a:gd name="connsiteY4" fmla="*/ 438078 h 540789"/>
                  <a:gd name="connsiteX5" fmla="*/ 548801 w 614860"/>
                  <a:gd name="connsiteY5" fmla="*/ 427647 h 540789"/>
                  <a:gd name="connsiteX6" fmla="*/ 538371 w 614860"/>
                  <a:gd name="connsiteY6" fmla="*/ 403310 h 540789"/>
                  <a:gd name="connsiteX7" fmla="*/ 534894 w 614860"/>
                  <a:gd name="connsiteY7" fmla="*/ 392879 h 540789"/>
                  <a:gd name="connsiteX8" fmla="*/ 527940 w 614860"/>
                  <a:gd name="connsiteY8" fmla="*/ 382449 h 540789"/>
                  <a:gd name="connsiteX9" fmla="*/ 520987 w 614860"/>
                  <a:gd name="connsiteY9" fmla="*/ 368542 h 540789"/>
                  <a:gd name="connsiteX10" fmla="*/ 503603 w 614860"/>
                  <a:gd name="connsiteY10" fmla="*/ 347681 h 540789"/>
                  <a:gd name="connsiteX11" fmla="*/ 496649 w 614860"/>
                  <a:gd name="connsiteY11" fmla="*/ 326820 h 540789"/>
                  <a:gd name="connsiteX12" fmla="*/ 482742 w 614860"/>
                  <a:gd name="connsiteY12" fmla="*/ 299005 h 540789"/>
                  <a:gd name="connsiteX13" fmla="*/ 475788 w 614860"/>
                  <a:gd name="connsiteY13" fmla="*/ 285098 h 540789"/>
                  <a:gd name="connsiteX14" fmla="*/ 468835 w 614860"/>
                  <a:gd name="connsiteY14" fmla="*/ 264237 h 540789"/>
                  <a:gd name="connsiteX15" fmla="*/ 461881 w 614860"/>
                  <a:gd name="connsiteY15" fmla="*/ 246853 h 540789"/>
                  <a:gd name="connsiteX16" fmla="*/ 458404 w 614860"/>
                  <a:gd name="connsiteY16" fmla="*/ 232946 h 540789"/>
                  <a:gd name="connsiteX17" fmla="*/ 451451 w 614860"/>
                  <a:gd name="connsiteY17" fmla="*/ 219039 h 540789"/>
                  <a:gd name="connsiteX18" fmla="*/ 444497 w 614860"/>
                  <a:gd name="connsiteY18" fmla="*/ 201655 h 540789"/>
                  <a:gd name="connsiteX19" fmla="*/ 423636 w 614860"/>
                  <a:gd name="connsiteY19" fmla="*/ 163410 h 540789"/>
                  <a:gd name="connsiteX20" fmla="*/ 406252 w 614860"/>
                  <a:gd name="connsiteY20" fmla="*/ 128642 h 540789"/>
                  <a:gd name="connsiteX21" fmla="*/ 399298 w 614860"/>
                  <a:gd name="connsiteY21" fmla="*/ 118211 h 540789"/>
                  <a:gd name="connsiteX22" fmla="*/ 388868 w 614860"/>
                  <a:gd name="connsiteY22" fmla="*/ 90397 h 540789"/>
                  <a:gd name="connsiteX23" fmla="*/ 378438 w 614860"/>
                  <a:gd name="connsiteY23" fmla="*/ 66059 h 540789"/>
                  <a:gd name="connsiteX24" fmla="*/ 374961 w 614860"/>
                  <a:gd name="connsiteY24" fmla="*/ 48675 h 540789"/>
                  <a:gd name="connsiteX25" fmla="*/ 368007 w 614860"/>
                  <a:gd name="connsiteY25" fmla="*/ 0 h 540789"/>
                  <a:gd name="connsiteX26" fmla="*/ 364530 w 614860"/>
                  <a:gd name="connsiteY26" fmla="*/ 0 h 540789"/>
                  <a:gd name="connsiteX27" fmla="*/ 270657 w 614860"/>
                  <a:gd name="connsiteY27" fmla="*/ 6954 h 540789"/>
                  <a:gd name="connsiteX28" fmla="*/ 128108 w 614860"/>
                  <a:gd name="connsiteY28" fmla="*/ 0 h 540789"/>
                  <a:gd name="connsiteX29" fmla="*/ 2943 w 614860"/>
                  <a:gd name="connsiteY29" fmla="*/ 17384 h 540789"/>
                  <a:gd name="connsiteX30" fmla="*/ 23803 w 614860"/>
                  <a:gd name="connsiteY30" fmla="*/ 20861 h 540789"/>
                  <a:gd name="connsiteX31" fmla="*/ 9896 w 614860"/>
                  <a:gd name="connsiteY31" fmla="*/ 312913 h 540789"/>
                  <a:gd name="connsiteX32" fmla="*/ 20327 w 614860"/>
                  <a:gd name="connsiteY32" fmla="*/ 483276 h 540789"/>
                  <a:gd name="connsiteX33" fmla="*/ 27280 w 614860"/>
                  <a:gd name="connsiteY33" fmla="*/ 504137 h 540789"/>
                  <a:gd name="connsiteX34" fmla="*/ 82909 w 614860"/>
                  <a:gd name="connsiteY34" fmla="*/ 524998 h 540789"/>
                  <a:gd name="connsiteX35" fmla="*/ 124631 w 614860"/>
                  <a:gd name="connsiteY35" fmla="*/ 538905 h 540789"/>
                  <a:gd name="connsiteX36" fmla="*/ 167903 w 614860"/>
                  <a:gd name="connsiteY36" fmla="*/ 479669 h 540789"/>
                  <a:gd name="connsiteX37" fmla="*/ 208682 w 614860"/>
                  <a:gd name="connsiteY37" fmla="*/ 511119 h 540789"/>
                  <a:gd name="connsiteX38" fmla="*/ 274133 w 614860"/>
                  <a:gd name="connsiteY38" fmla="*/ 538905 h 540789"/>
                  <a:gd name="connsiteX39" fmla="*/ 263703 w 614860"/>
                  <a:gd name="connsiteY39" fmla="*/ 528475 h 540789"/>
                  <a:gd name="connsiteX40" fmla="*/ 388868 w 614860"/>
                  <a:gd name="connsiteY40" fmla="*/ 528475 h 540789"/>
                  <a:gd name="connsiteX41" fmla="*/ 531417 w 614860"/>
                  <a:gd name="connsiteY41" fmla="*/ 538905 h 540789"/>
                  <a:gd name="connsiteX42" fmla="*/ 614860 w 614860"/>
                  <a:gd name="connsiteY42" fmla="*/ 524998 h 540789"/>
                  <a:gd name="connsiteX0" fmla="*/ 614860 w 614860"/>
                  <a:gd name="connsiteY0" fmla="*/ 524998 h 539430"/>
                  <a:gd name="connsiteX1" fmla="*/ 614860 w 614860"/>
                  <a:gd name="connsiteY1" fmla="*/ 524998 h 539430"/>
                  <a:gd name="connsiteX2" fmla="*/ 573139 w 614860"/>
                  <a:gd name="connsiteY2" fmla="*/ 476323 h 539430"/>
                  <a:gd name="connsiteX3" fmla="*/ 559232 w 614860"/>
                  <a:gd name="connsiteY3" fmla="*/ 448508 h 539430"/>
                  <a:gd name="connsiteX4" fmla="*/ 555755 w 614860"/>
                  <a:gd name="connsiteY4" fmla="*/ 438078 h 539430"/>
                  <a:gd name="connsiteX5" fmla="*/ 548801 w 614860"/>
                  <a:gd name="connsiteY5" fmla="*/ 427647 h 539430"/>
                  <a:gd name="connsiteX6" fmla="*/ 538371 w 614860"/>
                  <a:gd name="connsiteY6" fmla="*/ 403310 h 539430"/>
                  <a:gd name="connsiteX7" fmla="*/ 534894 w 614860"/>
                  <a:gd name="connsiteY7" fmla="*/ 392879 h 539430"/>
                  <a:gd name="connsiteX8" fmla="*/ 527940 w 614860"/>
                  <a:gd name="connsiteY8" fmla="*/ 382449 h 539430"/>
                  <a:gd name="connsiteX9" fmla="*/ 520987 w 614860"/>
                  <a:gd name="connsiteY9" fmla="*/ 368542 h 539430"/>
                  <a:gd name="connsiteX10" fmla="*/ 503603 w 614860"/>
                  <a:gd name="connsiteY10" fmla="*/ 347681 h 539430"/>
                  <a:gd name="connsiteX11" fmla="*/ 496649 w 614860"/>
                  <a:gd name="connsiteY11" fmla="*/ 326820 h 539430"/>
                  <a:gd name="connsiteX12" fmla="*/ 482742 w 614860"/>
                  <a:gd name="connsiteY12" fmla="*/ 299005 h 539430"/>
                  <a:gd name="connsiteX13" fmla="*/ 475788 w 614860"/>
                  <a:gd name="connsiteY13" fmla="*/ 285098 h 539430"/>
                  <a:gd name="connsiteX14" fmla="*/ 468835 w 614860"/>
                  <a:gd name="connsiteY14" fmla="*/ 264237 h 539430"/>
                  <a:gd name="connsiteX15" fmla="*/ 461881 w 614860"/>
                  <a:gd name="connsiteY15" fmla="*/ 246853 h 539430"/>
                  <a:gd name="connsiteX16" fmla="*/ 458404 w 614860"/>
                  <a:gd name="connsiteY16" fmla="*/ 232946 h 539430"/>
                  <a:gd name="connsiteX17" fmla="*/ 451451 w 614860"/>
                  <a:gd name="connsiteY17" fmla="*/ 219039 h 539430"/>
                  <a:gd name="connsiteX18" fmla="*/ 444497 w 614860"/>
                  <a:gd name="connsiteY18" fmla="*/ 201655 h 539430"/>
                  <a:gd name="connsiteX19" fmla="*/ 423636 w 614860"/>
                  <a:gd name="connsiteY19" fmla="*/ 163410 h 539430"/>
                  <a:gd name="connsiteX20" fmla="*/ 406252 w 614860"/>
                  <a:gd name="connsiteY20" fmla="*/ 128642 h 539430"/>
                  <a:gd name="connsiteX21" fmla="*/ 399298 w 614860"/>
                  <a:gd name="connsiteY21" fmla="*/ 118211 h 539430"/>
                  <a:gd name="connsiteX22" fmla="*/ 388868 w 614860"/>
                  <a:gd name="connsiteY22" fmla="*/ 90397 h 539430"/>
                  <a:gd name="connsiteX23" fmla="*/ 378438 w 614860"/>
                  <a:gd name="connsiteY23" fmla="*/ 66059 h 539430"/>
                  <a:gd name="connsiteX24" fmla="*/ 374961 w 614860"/>
                  <a:gd name="connsiteY24" fmla="*/ 48675 h 539430"/>
                  <a:gd name="connsiteX25" fmla="*/ 368007 w 614860"/>
                  <a:gd name="connsiteY25" fmla="*/ 0 h 539430"/>
                  <a:gd name="connsiteX26" fmla="*/ 364530 w 614860"/>
                  <a:gd name="connsiteY26" fmla="*/ 0 h 539430"/>
                  <a:gd name="connsiteX27" fmla="*/ 270657 w 614860"/>
                  <a:gd name="connsiteY27" fmla="*/ 6954 h 539430"/>
                  <a:gd name="connsiteX28" fmla="*/ 128108 w 614860"/>
                  <a:gd name="connsiteY28" fmla="*/ 0 h 539430"/>
                  <a:gd name="connsiteX29" fmla="*/ 2943 w 614860"/>
                  <a:gd name="connsiteY29" fmla="*/ 17384 h 539430"/>
                  <a:gd name="connsiteX30" fmla="*/ 23803 w 614860"/>
                  <a:gd name="connsiteY30" fmla="*/ 20861 h 539430"/>
                  <a:gd name="connsiteX31" fmla="*/ 9896 w 614860"/>
                  <a:gd name="connsiteY31" fmla="*/ 312913 h 539430"/>
                  <a:gd name="connsiteX32" fmla="*/ 20327 w 614860"/>
                  <a:gd name="connsiteY32" fmla="*/ 483276 h 539430"/>
                  <a:gd name="connsiteX33" fmla="*/ 27280 w 614860"/>
                  <a:gd name="connsiteY33" fmla="*/ 504137 h 539430"/>
                  <a:gd name="connsiteX34" fmla="*/ 82909 w 614860"/>
                  <a:gd name="connsiteY34" fmla="*/ 524998 h 539430"/>
                  <a:gd name="connsiteX35" fmla="*/ 124631 w 614860"/>
                  <a:gd name="connsiteY35" fmla="*/ 538905 h 539430"/>
                  <a:gd name="connsiteX36" fmla="*/ 170361 w 614860"/>
                  <a:gd name="connsiteY36" fmla="*/ 531288 h 539430"/>
                  <a:gd name="connsiteX37" fmla="*/ 208682 w 614860"/>
                  <a:gd name="connsiteY37" fmla="*/ 511119 h 539430"/>
                  <a:gd name="connsiteX38" fmla="*/ 274133 w 614860"/>
                  <a:gd name="connsiteY38" fmla="*/ 538905 h 539430"/>
                  <a:gd name="connsiteX39" fmla="*/ 263703 w 614860"/>
                  <a:gd name="connsiteY39" fmla="*/ 528475 h 539430"/>
                  <a:gd name="connsiteX40" fmla="*/ 388868 w 614860"/>
                  <a:gd name="connsiteY40" fmla="*/ 528475 h 539430"/>
                  <a:gd name="connsiteX41" fmla="*/ 531417 w 614860"/>
                  <a:gd name="connsiteY41" fmla="*/ 538905 h 539430"/>
                  <a:gd name="connsiteX42" fmla="*/ 614860 w 614860"/>
                  <a:gd name="connsiteY42" fmla="*/ 524998 h 539430"/>
                  <a:gd name="connsiteX0" fmla="*/ 611917 w 611917"/>
                  <a:gd name="connsiteY0" fmla="*/ 524998 h 539430"/>
                  <a:gd name="connsiteX1" fmla="*/ 611917 w 611917"/>
                  <a:gd name="connsiteY1" fmla="*/ 524998 h 539430"/>
                  <a:gd name="connsiteX2" fmla="*/ 570196 w 611917"/>
                  <a:gd name="connsiteY2" fmla="*/ 476323 h 539430"/>
                  <a:gd name="connsiteX3" fmla="*/ 556289 w 611917"/>
                  <a:gd name="connsiteY3" fmla="*/ 448508 h 539430"/>
                  <a:gd name="connsiteX4" fmla="*/ 552812 w 611917"/>
                  <a:gd name="connsiteY4" fmla="*/ 438078 h 539430"/>
                  <a:gd name="connsiteX5" fmla="*/ 545858 w 611917"/>
                  <a:gd name="connsiteY5" fmla="*/ 427647 h 539430"/>
                  <a:gd name="connsiteX6" fmla="*/ 535428 w 611917"/>
                  <a:gd name="connsiteY6" fmla="*/ 403310 h 539430"/>
                  <a:gd name="connsiteX7" fmla="*/ 531951 w 611917"/>
                  <a:gd name="connsiteY7" fmla="*/ 392879 h 539430"/>
                  <a:gd name="connsiteX8" fmla="*/ 524997 w 611917"/>
                  <a:gd name="connsiteY8" fmla="*/ 382449 h 539430"/>
                  <a:gd name="connsiteX9" fmla="*/ 518044 w 611917"/>
                  <a:gd name="connsiteY9" fmla="*/ 368542 h 539430"/>
                  <a:gd name="connsiteX10" fmla="*/ 500660 w 611917"/>
                  <a:gd name="connsiteY10" fmla="*/ 347681 h 539430"/>
                  <a:gd name="connsiteX11" fmla="*/ 493706 w 611917"/>
                  <a:gd name="connsiteY11" fmla="*/ 326820 h 539430"/>
                  <a:gd name="connsiteX12" fmla="*/ 479799 w 611917"/>
                  <a:gd name="connsiteY12" fmla="*/ 299005 h 539430"/>
                  <a:gd name="connsiteX13" fmla="*/ 472845 w 611917"/>
                  <a:gd name="connsiteY13" fmla="*/ 285098 h 539430"/>
                  <a:gd name="connsiteX14" fmla="*/ 465892 w 611917"/>
                  <a:gd name="connsiteY14" fmla="*/ 264237 h 539430"/>
                  <a:gd name="connsiteX15" fmla="*/ 458938 w 611917"/>
                  <a:gd name="connsiteY15" fmla="*/ 246853 h 539430"/>
                  <a:gd name="connsiteX16" fmla="*/ 455461 w 611917"/>
                  <a:gd name="connsiteY16" fmla="*/ 232946 h 539430"/>
                  <a:gd name="connsiteX17" fmla="*/ 448508 w 611917"/>
                  <a:gd name="connsiteY17" fmla="*/ 219039 h 539430"/>
                  <a:gd name="connsiteX18" fmla="*/ 441554 w 611917"/>
                  <a:gd name="connsiteY18" fmla="*/ 201655 h 539430"/>
                  <a:gd name="connsiteX19" fmla="*/ 420693 w 611917"/>
                  <a:gd name="connsiteY19" fmla="*/ 163410 h 539430"/>
                  <a:gd name="connsiteX20" fmla="*/ 403309 w 611917"/>
                  <a:gd name="connsiteY20" fmla="*/ 128642 h 539430"/>
                  <a:gd name="connsiteX21" fmla="*/ 396355 w 611917"/>
                  <a:gd name="connsiteY21" fmla="*/ 118211 h 539430"/>
                  <a:gd name="connsiteX22" fmla="*/ 385925 w 611917"/>
                  <a:gd name="connsiteY22" fmla="*/ 90397 h 539430"/>
                  <a:gd name="connsiteX23" fmla="*/ 375495 w 611917"/>
                  <a:gd name="connsiteY23" fmla="*/ 66059 h 539430"/>
                  <a:gd name="connsiteX24" fmla="*/ 372018 w 611917"/>
                  <a:gd name="connsiteY24" fmla="*/ 48675 h 539430"/>
                  <a:gd name="connsiteX25" fmla="*/ 365064 w 611917"/>
                  <a:gd name="connsiteY25" fmla="*/ 0 h 539430"/>
                  <a:gd name="connsiteX26" fmla="*/ 361587 w 611917"/>
                  <a:gd name="connsiteY26" fmla="*/ 0 h 539430"/>
                  <a:gd name="connsiteX27" fmla="*/ 267714 w 611917"/>
                  <a:gd name="connsiteY27" fmla="*/ 6954 h 539430"/>
                  <a:gd name="connsiteX28" fmla="*/ 125165 w 611917"/>
                  <a:gd name="connsiteY28" fmla="*/ 0 h 539430"/>
                  <a:gd name="connsiteX29" fmla="*/ 0 w 611917"/>
                  <a:gd name="connsiteY29" fmla="*/ 17384 h 539430"/>
                  <a:gd name="connsiteX30" fmla="*/ 20860 w 611917"/>
                  <a:gd name="connsiteY30" fmla="*/ 20861 h 539430"/>
                  <a:gd name="connsiteX31" fmla="*/ 6953 w 611917"/>
                  <a:gd name="connsiteY31" fmla="*/ 312913 h 539430"/>
                  <a:gd name="connsiteX32" fmla="*/ 41965 w 611917"/>
                  <a:gd name="connsiteY32" fmla="*/ 485734 h 539430"/>
                  <a:gd name="connsiteX33" fmla="*/ 24337 w 611917"/>
                  <a:gd name="connsiteY33" fmla="*/ 504137 h 539430"/>
                  <a:gd name="connsiteX34" fmla="*/ 79966 w 611917"/>
                  <a:gd name="connsiteY34" fmla="*/ 524998 h 539430"/>
                  <a:gd name="connsiteX35" fmla="*/ 121688 w 611917"/>
                  <a:gd name="connsiteY35" fmla="*/ 538905 h 539430"/>
                  <a:gd name="connsiteX36" fmla="*/ 167418 w 611917"/>
                  <a:gd name="connsiteY36" fmla="*/ 531288 h 539430"/>
                  <a:gd name="connsiteX37" fmla="*/ 205739 w 611917"/>
                  <a:gd name="connsiteY37" fmla="*/ 511119 h 539430"/>
                  <a:gd name="connsiteX38" fmla="*/ 271190 w 611917"/>
                  <a:gd name="connsiteY38" fmla="*/ 538905 h 539430"/>
                  <a:gd name="connsiteX39" fmla="*/ 260760 w 611917"/>
                  <a:gd name="connsiteY39" fmla="*/ 528475 h 539430"/>
                  <a:gd name="connsiteX40" fmla="*/ 385925 w 611917"/>
                  <a:gd name="connsiteY40" fmla="*/ 528475 h 539430"/>
                  <a:gd name="connsiteX41" fmla="*/ 528474 w 611917"/>
                  <a:gd name="connsiteY41" fmla="*/ 538905 h 539430"/>
                  <a:gd name="connsiteX42" fmla="*/ 611917 w 611917"/>
                  <a:gd name="connsiteY42" fmla="*/ 524998 h 539430"/>
                  <a:gd name="connsiteX0" fmla="*/ 611917 w 611917"/>
                  <a:gd name="connsiteY0" fmla="*/ 524998 h 539430"/>
                  <a:gd name="connsiteX1" fmla="*/ 611917 w 611917"/>
                  <a:gd name="connsiteY1" fmla="*/ 524998 h 539430"/>
                  <a:gd name="connsiteX2" fmla="*/ 570196 w 611917"/>
                  <a:gd name="connsiteY2" fmla="*/ 476323 h 539430"/>
                  <a:gd name="connsiteX3" fmla="*/ 556289 w 611917"/>
                  <a:gd name="connsiteY3" fmla="*/ 448508 h 539430"/>
                  <a:gd name="connsiteX4" fmla="*/ 552812 w 611917"/>
                  <a:gd name="connsiteY4" fmla="*/ 438078 h 539430"/>
                  <a:gd name="connsiteX5" fmla="*/ 545858 w 611917"/>
                  <a:gd name="connsiteY5" fmla="*/ 427647 h 539430"/>
                  <a:gd name="connsiteX6" fmla="*/ 535428 w 611917"/>
                  <a:gd name="connsiteY6" fmla="*/ 403310 h 539430"/>
                  <a:gd name="connsiteX7" fmla="*/ 531951 w 611917"/>
                  <a:gd name="connsiteY7" fmla="*/ 392879 h 539430"/>
                  <a:gd name="connsiteX8" fmla="*/ 524997 w 611917"/>
                  <a:gd name="connsiteY8" fmla="*/ 382449 h 539430"/>
                  <a:gd name="connsiteX9" fmla="*/ 518044 w 611917"/>
                  <a:gd name="connsiteY9" fmla="*/ 368542 h 539430"/>
                  <a:gd name="connsiteX10" fmla="*/ 500660 w 611917"/>
                  <a:gd name="connsiteY10" fmla="*/ 347681 h 539430"/>
                  <a:gd name="connsiteX11" fmla="*/ 493706 w 611917"/>
                  <a:gd name="connsiteY11" fmla="*/ 326820 h 539430"/>
                  <a:gd name="connsiteX12" fmla="*/ 479799 w 611917"/>
                  <a:gd name="connsiteY12" fmla="*/ 299005 h 539430"/>
                  <a:gd name="connsiteX13" fmla="*/ 472845 w 611917"/>
                  <a:gd name="connsiteY13" fmla="*/ 285098 h 539430"/>
                  <a:gd name="connsiteX14" fmla="*/ 465892 w 611917"/>
                  <a:gd name="connsiteY14" fmla="*/ 264237 h 539430"/>
                  <a:gd name="connsiteX15" fmla="*/ 458938 w 611917"/>
                  <a:gd name="connsiteY15" fmla="*/ 246853 h 539430"/>
                  <a:gd name="connsiteX16" fmla="*/ 455461 w 611917"/>
                  <a:gd name="connsiteY16" fmla="*/ 232946 h 539430"/>
                  <a:gd name="connsiteX17" fmla="*/ 448508 w 611917"/>
                  <a:gd name="connsiteY17" fmla="*/ 219039 h 539430"/>
                  <a:gd name="connsiteX18" fmla="*/ 441554 w 611917"/>
                  <a:gd name="connsiteY18" fmla="*/ 201655 h 539430"/>
                  <a:gd name="connsiteX19" fmla="*/ 420693 w 611917"/>
                  <a:gd name="connsiteY19" fmla="*/ 163410 h 539430"/>
                  <a:gd name="connsiteX20" fmla="*/ 403309 w 611917"/>
                  <a:gd name="connsiteY20" fmla="*/ 128642 h 539430"/>
                  <a:gd name="connsiteX21" fmla="*/ 396355 w 611917"/>
                  <a:gd name="connsiteY21" fmla="*/ 118211 h 539430"/>
                  <a:gd name="connsiteX22" fmla="*/ 385925 w 611917"/>
                  <a:gd name="connsiteY22" fmla="*/ 90397 h 539430"/>
                  <a:gd name="connsiteX23" fmla="*/ 375495 w 611917"/>
                  <a:gd name="connsiteY23" fmla="*/ 66059 h 539430"/>
                  <a:gd name="connsiteX24" fmla="*/ 372018 w 611917"/>
                  <a:gd name="connsiteY24" fmla="*/ 48675 h 539430"/>
                  <a:gd name="connsiteX25" fmla="*/ 365064 w 611917"/>
                  <a:gd name="connsiteY25" fmla="*/ 0 h 539430"/>
                  <a:gd name="connsiteX26" fmla="*/ 361587 w 611917"/>
                  <a:gd name="connsiteY26" fmla="*/ 0 h 539430"/>
                  <a:gd name="connsiteX27" fmla="*/ 267714 w 611917"/>
                  <a:gd name="connsiteY27" fmla="*/ 6954 h 539430"/>
                  <a:gd name="connsiteX28" fmla="*/ 125165 w 611917"/>
                  <a:gd name="connsiteY28" fmla="*/ 0 h 539430"/>
                  <a:gd name="connsiteX29" fmla="*/ 0 w 611917"/>
                  <a:gd name="connsiteY29" fmla="*/ 17384 h 539430"/>
                  <a:gd name="connsiteX30" fmla="*/ 20860 w 611917"/>
                  <a:gd name="connsiteY30" fmla="*/ 20861 h 539430"/>
                  <a:gd name="connsiteX31" fmla="*/ 6953 w 611917"/>
                  <a:gd name="connsiteY31" fmla="*/ 312913 h 539430"/>
                  <a:gd name="connsiteX32" fmla="*/ 24759 w 611917"/>
                  <a:gd name="connsiteY32" fmla="*/ 510315 h 539430"/>
                  <a:gd name="connsiteX33" fmla="*/ 24337 w 611917"/>
                  <a:gd name="connsiteY33" fmla="*/ 504137 h 539430"/>
                  <a:gd name="connsiteX34" fmla="*/ 79966 w 611917"/>
                  <a:gd name="connsiteY34" fmla="*/ 524998 h 539430"/>
                  <a:gd name="connsiteX35" fmla="*/ 121688 w 611917"/>
                  <a:gd name="connsiteY35" fmla="*/ 538905 h 539430"/>
                  <a:gd name="connsiteX36" fmla="*/ 167418 w 611917"/>
                  <a:gd name="connsiteY36" fmla="*/ 531288 h 539430"/>
                  <a:gd name="connsiteX37" fmla="*/ 205739 w 611917"/>
                  <a:gd name="connsiteY37" fmla="*/ 511119 h 539430"/>
                  <a:gd name="connsiteX38" fmla="*/ 271190 w 611917"/>
                  <a:gd name="connsiteY38" fmla="*/ 538905 h 539430"/>
                  <a:gd name="connsiteX39" fmla="*/ 260760 w 611917"/>
                  <a:gd name="connsiteY39" fmla="*/ 528475 h 539430"/>
                  <a:gd name="connsiteX40" fmla="*/ 385925 w 611917"/>
                  <a:gd name="connsiteY40" fmla="*/ 528475 h 539430"/>
                  <a:gd name="connsiteX41" fmla="*/ 528474 w 611917"/>
                  <a:gd name="connsiteY41" fmla="*/ 538905 h 539430"/>
                  <a:gd name="connsiteX42" fmla="*/ 611917 w 611917"/>
                  <a:gd name="connsiteY42" fmla="*/ 524998 h 539430"/>
                  <a:gd name="connsiteX0" fmla="*/ 611917 w 611917"/>
                  <a:gd name="connsiteY0" fmla="*/ 524998 h 539430"/>
                  <a:gd name="connsiteX1" fmla="*/ 611917 w 611917"/>
                  <a:gd name="connsiteY1" fmla="*/ 524998 h 539430"/>
                  <a:gd name="connsiteX2" fmla="*/ 570196 w 611917"/>
                  <a:gd name="connsiteY2" fmla="*/ 476323 h 539430"/>
                  <a:gd name="connsiteX3" fmla="*/ 556289 w 611917"/>
                  <a:gd name="connsiteY3" fmla="*/ 448508 h 539430"/>
                  <a:gd name="connsiteX4" fmla="*/ 552812 w 611917"/>
                  <a:gd name="connsiteY4" fmla="*/ 438078 h 539430"/>
                  <a:gd name="connsiteX5" fmla="*/ 545858 w 611917"/>
                  <a:gd name="connsiteY5" fmla="*/ 427647 h 539430"/>
                  <a:gd name="connsiteX6" fmla="*/ 535428 w 611917"/>
                  <a:gd name="connsiteY6" fmla="*/ 403310 h 539430"/>
                  <a:gd name="connsiteX7" fmla="*/ 531951 w 611917"/>
                  <a:gd name="connsiteY7" fmla="*/ 392879 h 539430"/>
                  <a:gd name="connsiteX8" fmla="*/ 524997 w 611917"/>
                  <a:gd name="connsiteY8" fmla="*/ 382449 h 539430"/>
                  <a:gd name="connsiteX9" fmla="*/ 518044 w 611917"/>
                  <a:gd name="connsiteY9" fmla="*/ 368542 h 539430"/>
                  <a:gd name="connsiteX10" fmla="*/ 500660 w 611917"/>
                  <a:gd name="connsiteY10" fmla="*/ 347681 h 539430"/>
                  <a:gd name="connsiteX11" fmla="*/ 493706 w 611917"/>
                  <a:gd name="connsiteY11" fmla="*/ 326820 h 539430"/>
                  <a:gd name="connsiteX12" fmla="*/ 479799 w 611917"/>
                  <a:gd name="connsiteY12" fmla="*/ 299005 h 539430"/>
                  <a:gd name="connsiteX13" fmla="*/ 472845 w 611917"/>
                  <a:gd name="connsiteY13" fmla="*/ 285098 h 539430"/>
                  <a:gd name="connsiteX14" fmla="*/ 465892 w 611917"/>
                  <a:gd name="connsiteY14" fmla="*/ 264237 h 539430"/>
                  <a:gd name="connsiteX15" fmla="*/ 458938 w 611917"/>
                  <a:gd name="connsiteY15" fmla="*/ 246853 h 539430"/>
                  <a:gd name="connsiteX16" fmla="*/ 455461 w 611917"/>
                  <a:gd name="connsiteY16" fmla="*/ 232946 h 539430"/>
                  <a:gd name="connsiteX17" fmla="*/ 448508 w 611917"/>
                  <a:gd name="connsiteY17" fmla="*/ 219039 h 539430"/>
                  <a:gd name="connsiteX18" fmla="*/ 441554 w 611917"/>
                  <a:gd name="connsiteY18" fmla="*/ 201655 h 539430"/>
                  <a:gd name="connsiteX19" fmla="*/ 420693 w 611917"/>
                  <a:gd name="connsiteY19" fmla="*/ 163410 h 539430"/>
                  <a:gd name="connsiteX20" fmla="*/ 403309 w 611917"/>
                  <a:gd name="connsiteY20" fmla="*/ 128642 h 539430"/>
                  <a:gd name="connsiteX21" fmla="*/ 396355 w 611917"/>
                  <a:gd name="connsiteY21" fmla="*/ 118211 h 539430"/>
                  <a:gd name="connsiteX22" fmla="*/ 385925 w 611917"/>
                  <a:gd name="connsiteY22" fmla="*/ 90397 h 539430"/>
                  <a:gd name="connsiteX23" fmla="*/ 375495 w 611917"/>
                  <a:gd name="connsiteY23" fmla="*/ 66059 h 539430"/>
                  <a:gd name="connsiteX24" fmla="*/ 372018 w 611917"/>
                  <a:gd name="connsiteY24" fmla="*/ 48675 h 539430"/>
                  <a:gd name="connsiteX25" fmla="*/ 365064 w 611917"/>
                  <a:gd name="connsiteY25" fmla="*/ 0 h 539430"/>
                  <a:gd name="connsiteX26" fmla="*/ 361587 w 611917"/>
                  <a:gd name="connsiteY26" fmla="*/ 0 h 539430"/>
                  <a:gd name="connsiteX27" fmla="*/ 267714 w 611917"/>
                  <a:gd name="connsiteY27" fmla="*/ 6954 h 539430"/>
                  <a:gd name="connsiteX28" fmla="*/ 125165 w 611917"/>
                  <a:gd name="connsiteY28" fmla="*/ 0 h 539430"/>
                  <a:gd name="connsiteX29" fmla="*/ 0 w 611917"/>
                  <a:gd name="connsiteY29" fmla="*/ 17384 h 539430"/>
                  <a:gd name="connsiteX30" fmla="*/ 20860 w 611917"/>
                  <a:gd name="connsiteY30" fmla="*/ 20861 h 539430"/>
                  <a:gd name="connsiteX31" fmla="*/ 6953 w 611917"/>
                  <a:gd name="connsiteY31" fmla="*/ 312913 h 539430"/>
                  <a:gd name="connsiteX32" fmla="*/ 24759 w 611917"/>
                  <a:gd name="connsiteY32" fmla="*/ 510315 h 539430"/>
                  <a:gd name="connsiteX33" fmla="*/ 24337 w 611917"/>
                  <a:gd name="connsiteY33" fmla="*/ 504137 h 539430"/>
                  <a:gd name="connsiteX34" fmla="*/ 79966 w 611917"/>
                  <a:gd name="connsiteY34" fmla="*/ 524998 h 539430"/>
                  <a:gd name="connsiteX35" fmla="*/ 121688 w 611917"/>
                  <a:gd name="connsiteY35" fmla="*/ 538905 h 539430"/>
                  <a:gd name="connsiteX36" fmla="*/ 167418 w 611917"/>
                  <a:gd name="connsiteY36" fmla="*/ 531288 h 539430"/>
                  <a:gd name="connsiteX37" fmla="*/ 205739 w 611917"/>
                  <a:gd name="connsiteY37" fmla="*/ 511119 h 539430"/>
                  <a:gd name="connsiteX38" fmla="*/ 271190 w 611917"/>
                  <a:gd name="connsiteY38" fmla="*/ 538905 h 539430"/>
                  <a:gd name="connsiteX39" fmla="*/ 260760 w 611917"/>
                  <a:gd name="connsiteY39" fmla="*/ 528475 h 539430"/>
                  <a:gd name="connsiteX40" fmla="*/ 385925 w 611917"/>
                  <a:gd name="connsiteY40" fmla="*/ 528475 h 539430"/>
                  <a:gd name="connsiteX41" fmla="*/ 528474 w 611917"/>
                  <a:gd name="connsiteY41" fmla="*/ 538905 h 539430"/>
                  <a:gd name="connsiteX42" fmla="*/ 611917 w 611917"/>
                  <a:gd name="connsiteY42" fmla="*/ 524998 h 539430"/>
                  <a:gd name="connsiteX0" fmla="*/ 611917 w 611917"/>
                  <a:gd name="connsiteY0" fmla="*/ 524998 h 539430"/>
                  <a:gd name="connsiteX1" fmla="*/ 611917 w 611917"/>
                  <a:gd name="connsiteY1" fmla="*/ 524998 h 539430"/>
                  <a:gd name="connsiteX2" fmla="*/ 570196 w 611917"/>
                  <a:gd name="connsiteY2" fmla="*/ 476323 h 539430"/>
                  <a:gd name="connsiteX3" fmla="*/ 556289 w 611917"/>
                  <a:gd name="connsiteY3" fmla="*/ 448508 h 539430"/>
                  <a:gd name="connsiteX4" fmla="*/ 552812 w 611917"/>
                  <a:gd name="connsiteY4" fmla="*/ 438078 h 539430"/>
                  <a:gd name="connsiteX5" fmla="*/ 545858 w 611917"/>
                  <a:gd name="connsiteY5" fmla="*/ 427647 h 539430"/>
                  <a:gd name="connsiteX6" fmla="*/ 535428 w 611917"/>
                  <a:gd name="connsiteY6" fmla="*/ 403310 h 539430"/>
                  <a:gd name="connsiteX7" fmla="*/ 531951 w 611917"/>
                  <a:gd name="connsiteY7" fmla="*/ 392879 h 539430"/>
                  <a:gd name="connsiteX8" fmla="*/ 524997 w 611917"/>
                  <a:gd name="connsiteY8" fmla="*/ 382449 h 539430"/>
                  <a:gd name="connsiteX9" fmla="*/ 518044 w 611917"/>
                  <a:gd name="connsiteY9" fmla="*/ 368542 h 539430"/>
                  <a:gd name="connsiteX10" fmla="*/ 500660 w 611917"/>
                  <a:gd name="connsiteY10" fmla="*/ 347681 h 539430"/>
                  <a:gd name="connsiteX11" fmla="*/ 493706 w 611917"/>
                  <a:gd name="connsiteY11" fmla="*/ 326820 h 539430"/>
                  <a:gd name="connsiteX12" fmla="*/ 479799 w 611917"/>
                  <a:gd name="connsiteY12" fmla="*/ 299005 h 539430"/>
                  <a:gd name="connsiteX13" fmla="*/ 472845 w 611917"/>
                  <a:gd name="connsiteY13" fmla="*/ 285098 h 539430"/>
                  <a:gd name="connsiteX14" fmla="*/ 465892 w 611917"/>
                  <a:gd name="connsiteY14" fmla="*/ 264237 h 539430"/>
                  <a:gd name="connsiteX15" fmla="*/ 458938 w 611917"/>
                  <a:gd name="connsiteY15" fmla="*/ 246853 h 539430"/>
                  <a:gd name="connsiteX16" fmla="*/ 455461 w 611917"/>
                  <a:gd name="connsiteY16" fmla="*/ 232946 h 539430"/>
                  <a:gd name="connsiteX17" fmla="*/ 448508 w 611917"/>
                  <a:gd name="connsiteY17" fmla="*/ 219039 h 539430"/>
                  <a:gd name="connsiteX18" fmla="*/ 441554 w 611917"/>
                  <a:gd name="connsiteY18" fmla="*/ 201655 h 539430"/>
                  <a:gd name="connsiteX19" fmla="*/ 420693 w 611917"/>
                  <a:gd name="connsiteY19" fmla="*/ 163410 h 539430"/>
                  <a:gd name="connsiteX20" fmla="*/ 403309 w 611917"/>
                  <a:gd name="connsiteY20" fmla="*/ 128642 h 539430"/>
                  <a:gd name="connsiteX21" fmla="*/ 396355 w 611917"/>
                  <a:gd name="connsiteY21" fmla="*/ 118211 h 539430"/>
                  <a:gd name="connsiteX22" fmla="*/ 385925 w 611917"/>
                  <a:gd name="connsiteY22" fmla="*/ 90397 h 539430"/>
                  <a:gd name="connsiteX23" fmla="*/ 375495 w 611917"/>
                  <a:gd name="connsiteY23" fmla="*/ 66059 h 539430"/>
                  <a:gd name="connsiteX24" fmla="*/ 372018 w 611917"/>
                  <a:gd name="connsiteY24" fmla="*/ 48675 h 539430"/>
                  <a:gd name="connsiteX25" fmla="*/ 365064 w 611917"/>
                  <a:gd name="connsiteY25" fmla="*/ 0 h 539430"/>
                  <a:gd name="connsiteX26" fmla="*/ 361587 w 611917"/>
                  <a:gd name="connsiteY26" fmla="*/ 0 h 539430"/>
                  <a:gd name="connsiteX27" fmla="*/ 267714 w 611917"/>
                  <a:gd name="connsiteY27" fmla="*/ 6954 h 539430"/>
                  <a:gd name="connsiteX28" fmla="*/ 125165 w 611917"/>
                  <a:gd name="connsiteY28" fmla="*/ 0 h 539430"/>
                  <a:gd name="connsiteX29" fmla="*/ 0 w 611917"/>
                  <a:gd name="connsiteY29" fmla="*/ 17384 h 539430"/>
                  <a:gd name="connsiteX30" fmla="*/ 20860 w 611917"/>
                  <a:gd name="connsiteY30" fmla="*/ 20861 h 539430"/>
                  <a:gd name="connsiteX31" fmla="*/ 16786 w 611917"/>
                  <a:gd name="connsiteY31" fmla="*/ 312913 h 539430"/>
                  <a:gd name="connsiteX32" fmla="*/ 24759 w 611917"/>
                  <a:gd name="connsiteY32" fmla="*/ 510315 h 539430"/>
                  <a:gd name="connsiteX33" fmla="*/ 24337 w 611917"/>
                  <a:gd name="connsiteY33" fmla="*/ 504137 h 539430"/>
                  <a:gd name="connsiteX34" fmla="*/ 79966 w 611917"/>
                  <a:gd name="connsiteY34" fmla="*/ 524998 h 539430"/>
                  <a:gd name="connsiteX35" fmla="*/ 121688 w 611917"/>
                  <a:gd name="connsiteY35" fmla="*/ 538905 h 539430"/>
                  <a:gd name="connsiteX36" fmla="*/ 167418 w 611917"/>
                  <a:gd name="connsiteY36" fmla="*/ 531288 h 539430"/>
                  <a:gd name="connsiteX37" fmla="*/ 205739 w 611917"/>
                  <a:gd name="connsiteY37" fmla="*/ 511119 h 539430"/>
                  <a:gd name="connsiteX38" fmla="*/ 271190 w 611917"/>
                  <a:gd name="connsiteY38" fmla="*/ 538905 h 539430"/>
                  <a:gd name="connsiteX39" fmla="*/ 260760 w 611917"/>
                  <a:gd name="connsiteY39" fmla="*/ 528475 h 539430"/>
                  <a:gd name="connsiteX40" fmla="*/ 385925 w 611917"/>
                  <a:gd name="connsiteY40" fmla="*/ 528475 h 539430"/>
                  <a:gd name="connsiteX41" fmla="*/ 528474 w 611917"/>
                  <a:gd name="connsiteY41" fmla="*/ 538905 h 539430"/>
                  <a:gd name="connsiteX42" fmla="*/ 611917 w 611917"/>
                  <a:gd name="connsiteY42" fmla="*/ 524998 h 539430"/>
                  <a:gd name="connsiteX0" fmla="*/ 611917 w 611917"/>
                  <a:gd name="connsiteY0" fmla="*/ 524998 h 539430"/>
                  <a:gd name="connsiteX1" fmla="*/ 611917 w 611917"/>
                  <a:gd name="connsiteY1" fmla="*/ 524998 h 539430"/>
                  <a:gd name="connsiteX2" fmla="*/ 570196 w 611917"/>
                  <a:gd name="connsiteY2" fmla="*/ 476323 h 539430"/>
                  <a:gd name="connsiteX3" fmla="*/ 556289 w 611917"/>
                  <a:gd name="connsiteY3" fmla="*/ 448508 h 539430"/>
                  <a:gd name="connsiteX4" fmla="*/ 552812 w 611917"/>
                  <a:gd name="connsiteY4" fmla="*/ 438078 h 539430"/>
                  <a:gd name="connsiteX5" fmla="*/ 545858 w 611917"/>
                  <a:gd name="connsiteY5" fmla="*/ 427647 h 539430"/>
                  <a:gd name="connsiteX6" fmla="*/ 535428 w 611917"/>
                  <a:gd name="connsiteY6" fmla="*/ 403310 h 539430"/>
                  <a:gd name="connsiteX7" fmla="*/ 531951 w 611917"/>
                  <a:gd name="connsiteY7" fmla="*/ 392879 h 539430"/>
                  <a:gd name="connsiteX8" fmla="*/ 524997 w 611917"/>
                  <a:gd name="connsiteY8" fmla="*/ 382449 h 539430"/>
                  <a:gd name="connsiteX9" fmla="*/ 518044 w 611917"/>
                  <a:gd name="connsiteY9" fmla="*/ 368542 h 539430"/>
                  <a:gd name="connsiteX10" fmla="*/ 500660 w 611917"/>
                  <a:gd name="connsiteY10" fmla="*/ 347681 h 539430"/>
                  <a:gd name="connsiteX11" fmla="*/ 493706 w 611917"/>
                  <a:gd name="connsiteY11" fmla="*/ 326820 h 539430"/>
                  <a:gd name="connsiteX12" fmla="*/ 479799 w 611917"/>
                  <a:gd name="connsiteY12" fmla="*/ 299005 h 539430"/>
                  <a:gd name="connsiteX13" fmla="*/ 472845 w 611917"/>
                  <a:gd name="connsiteY13" fmla="*/ 285098 h 539430"/>
                  <a:gd name="connsiteX14" fmla="*/ 465892 w 611917"/>
                  <a:gd name="connsiteY14" fmla="*/ 264237 h 539430"/>
                  <a:gd name="connsiteX15" fmla="*/ 458938 w 611917"/>
                  <a:gd name="connsiteY15" fmla="*/ 246853 h 539430"/>
                  <a:gd name="connsiteX16" fmla="*/ 455461 w 611917"/>
                  <a:gd name="connsiteY16" fmla="*/ 232946 h 539430"/>
                  <a:gd name="connsiteX17" fmla="*/ 448508 w 611917"/>
                  <a:gd name="connsiteY17" fmla="*/ 219039 h 539430"/>
                  <a:gd name="connsiteX18" fmla="*/ 441554 w 611917"/>
                  <a:gd name="connsiteY18" fmla="*/ 201655 h 539430"/>
                  <a:gd name="connsiteX19" fmla="*/ 420693 w 611917"/>
                  <a:gd name="connsiteY19" fmla="*/ 163410 h 539430"/>
                  <a:gd name="connsiteX20" fmla="*/ 403309 w 611917"/>
                  <a:gd name="connsiteY20" fmla="*/ 128642 h 539430"/>
                  <a:gd name="connsiteX21" fmla="*/ 396355 w 611917"/>
                  <a:gd name="connsiteY21" fmla="*/ 118211 h 539430"/>
                  <a:gd name="connsiteX22" fmla="*/ 385925 w 611917"/>
                  <a:gd name="connsiteY22" fmla="*/ 90397 h 539430"/>
                  <a:gd name="connsiteX23" fmla="*/ 375495 w 611917"/>
                  <a:gd name="connsiteY23" fmla="*/ 66059 h 539430"/>
                  <a:gd name="connsiteX24" fmla="*/ 372018 w 611917"/>
                  <a:gd name="connsiteY24" fmla="*/ 48675 h 539430"/>
                  <a:gd name="connsiteX25" fmla="*/ 365064 w 611917"/>
                  <a:gd name="connsiteY25" fmla="*/ 0 h 539430"/>
                  <a:gd name="connsiteX26" fmla="*/ 361587 w 611917"/>
                  <a:gd name="connsiteY26" fmla="*/ 0 h 539430"/>
                  <a:gd name="connsiteX27" fmla="*/ 267714 w 611917"/>
                  <a:gd name="connsiteY27" fmla="*/ 6954 h 539430"/>
                  <a:gd name="connsiteX28" fmla="*/ 125165 w 611917"/>
                  <a:gd name="connsiteY28" fmla="*/ 0 h 539430"/>
                  <a:gd name="connsiteX29" fmla="*/ 0 w 611917"/>
                  <a:gd name="connsiteY29" fmla="*/ 17384 h 539430"/>
                  <a:gd name="connsiteX30" fmla="*/ 20860 w 611917"/>
                  <a:gd name="connsiteY30" fmla="*/ 20861 h 539430"/>
                  <a:gd name="connsiteX31" fmla="*/ 16786 w 611917"/>
                  <a:gd name="connsiteY31" fmla="*/ 312913 h 539430"/>
                  <a:gd name="connsiteX32" fmla="*/ 24759 w 611917"/>
                  <a:gd name="connsiteY32" fmla="*/ 510315 h 539430"/>
                  <a:gd name="connsiteX33" fmla="*/ 24337 w 611917"/>
                  <a:gd name="connsiteY33" fmla="*/ 504137 h 539430"/>
                  <a:gd name="connsiteX34" fmla="*/ 79966 w 611917"/>
                  <a:gd name="connsiteY34" fmla="*/ 524998 h 539430"/>
                  <a:gd name="connsiteX35" fmla="*/ 129063 w 611917"/>
                  <a:gd name="connsiteY35" fmla="*/ 519241 h 539430"/>
                  <a:gd name="connsiteX36" fmla="*/ 167418 w 611917"/>
                  <a:gd name="connsiteY36" fmla="*/ 531288 h 539430"/>
                  <a:gd name="connsiteX37" fmla="*/ 205739 w 611917"/>
                  <a:gd name="connsiteY37" fmla="*/ 511119 h 539430"/>
                  <a:gd name="connsiteX38" fmla="*/ 271190 w 611917"/>
                  <a:gd name="connsiteY38" fmla="*/ 538905 h 539430"/>
                  <a:gd name="connsiteX39" fmla="*/ 260760 w 611917"/>
                  <a:gd name="connsiteY39" fmla="*/ 528475 h 539430"/>
                  <a:gd name="connsiteX40" fmla="*/ 385925 w 611917"/>
                  <a:gd name="connsiteY40" fmla="*/ 528475 h 539430"/>
                  <a:gd name="connsiteX41" fmla="*/ 528474 w 611917"/>
                  <a:gd name="connsiteY41" fmla="*/ 538905 h 539430"/>
                  <a:gd name="connsiteX42" fmla="*/ 611917 w 611917"/>
                  <a:gd name="connsiteY42" fmla="*/ 524998 h 539430"/>
                  <a:gd name="connsiteX0" fmla="*/ 611917 w 611917"/>
                  <a:gd name="connsiteY0" fmla="*/ 524998 h 539430"/>
                  <a:gd name="connsiteX1" fmla="*/ 611917 w 611917"/>
                  <a:gd name="connsiteY1" fmla="*/ 524998 h 539430"/>
                  <a:gd name="connsiteX2" fmla="*/ 570196 w 611917"/>
                  <a:gd name="connsiteY2" fmla="*/ 476323 h 539430"/>
                  <a:gd name="connsiteX3" fmla="*/ 556289 w 611917"/>
                  <a:gd name="connsiteY3" fmla="*/ 448508 h 539430"/>
                  <a:gd name="connsiteX4" fmla="*/ 552812 w 611917"/>
                  <a:gd name="connsiteY4" fmla="*/ 438078 h 539430"/>
                  <a:gd name="connsiteX5" fmla="*/ 545858 w 611917"/>
                  <a:gd name="connsiteY5" fmla="*/ 427647 h 539430"/>
                  <a:gd name="connsiteX6" fmla="*/ 535428 w 611917"/>
                  <a:gd name="connsiteY6" fmla="*/ 403310 h 539430"/>
                  <a:gd name="connsiteX7" fmla="*/ 531951 w 611917"/>
                  <a:gd name="connsiteY7" fmla="*/ 392879 h 539430"/>
                  <a:gd name="connsiteX8" fmla="*/ 524997 w 611917"/>
                  <a:gd name="connsiteY8" fmla="*/ 382449 h 539430"/>
                  <a:gd name="connsiteX9" fmla="*/ 518044 w 611917"/>
                  <a:gd name="connsiteY9" fmla="*/ 368542 h 539430"/>
                  <a:gd name="connsiteX10" fmla="*/ 500660 w 611917"/>
                  <a:gd name="connsiteY10" fmla="*/ 347681 h 539430"/>
                  <a:gd name="connsiteX11" fmla="*/ 493706 w 611917"/>
                  <a:gd name="connsiteY11" fmla="*/ 326820 h 539430"/>
                  <a:gd name="connsiteX12" fmla="*/ 479799 w 611917"/>
                  <a:gd name="connsiteY12" fmla="*/ 299005 h 539430"/>
                  <a:gd name="connsiteX13" fmla="*/ 472845 w 611917"/>
                  <a:gd name="connsiteY13" fmla="*/ 285098 h 539430"/>
                  <a:gd name="connsiteX14" fmla="*/ 465892 w 611917"/>
                  <a:gd name="connsiteY14" fmla="*/ 264237 h 539430"/>
                  <a:gd name="connsiteX15" fmla="*/ 458938 w 611917"/>
                  <a:gd name="connsiteY15" fmla="*/ 246853 h 539430"/>
                  <a:gd name="connsiteX16" fmla="*/ 455461 w 611917"/>
                  <a:gd name="connsiteY16" fmla="*/ 232946 h 539430"/>
                  <a:gd name="connsiteX17" fmla="*/ 448508 w 611917"/>
                  <a:gd name="connsiteY17" fmla="*/ 219039 h 539430"/>
                  <a:gd name="connsiteX18" fmla="*/ 441554 w 611917"/>
                  <a:gd name="connsiteY18" fmla="*/ 201655 h 539430"/>
                  <a:gd name="connsiteX19" fmla="*/ 420693 w 611917"/>
                  <a:gd name="connsiteY19" fmla="*/ 163410 h 539430"/>
                  <a:gd name="connsiteX20" fmla="*/ 403309 w 611917"/>
                  <a:gd name="connsiteY20" fmla="*/ 128642 h 539430"/>
                  <a:gd name="connsiteX21" fmla="*/ 396355 w 611917"/>
                  <a:gd name="connsiteY21" fmla="*/ 118211 h 539430"/>
                  <a:gd name="connsiteX22" fmla="*/ 385925 w 611917"/>
                  <a:gd name="connsiteY22" fmla="*/ 90397 h 539430"/>
                  <a:gd name="connsiteX23" fmla="*/ 375495 w 611917"/>
                  <a:gd name="connsiteY23" fmla="*/ 66059 h 539430"/>
                  <a:gd name="connsiteX24" fmla="*/ 372018 w 611917"/>
                  <a:gd name="connsiteY24" fmla="*/ 48675 h 539430"/>
                  <a:gd name="connsiteX25" fmla="*/ 365064 w 611917"/>
                  <a:gd name="connsiteY25" fmla="*/ 0 h 539430"/>
                  <a:gd name="connsiteX26" fmla="*/ 361587 w 611917"/>
                  <a:gd name="connsiteY26" fmla="*/ 0 h 539430"/>
                  <a:gd name="connsiteX27" fmla="*/ 267714 w 611917"/>
                  <a:gd name="connsiteY27" fmla="*/ 6954 h 539430"/>
                  <a:gd name="connsiteX28" fmla="*/ 125165 w 611917"/>
                  <a:gd name="connsiteY28" fmla="*/ 14748 h 539430"/>
                  <a:gd name="connsiteX29" fmla="*/ 0 w 611917"/>
                  <a:gd name="connsiteY29" fmla="*/ 17384 h 539430"/>
                  <a:gd name="connsiteX30" fmla="*/ 20860 w 611917"/>
                  <a:gd name="connsiteY30" fmla="*/ 20861 h 539430"/>
                  <a:gd name="connsiteX31" fmla="*/ 16786 w 611917"/>
                  <a:gd name="connsiteY31" fmla="*/ 312913 h 539430"/>
                  <a:gd name="connsiteX32" fmla="*/ 24759 w 611917"/>
                  <a:gd name="connsiteY32" fmla="*/ 510315 h 539430"/>
                  <a:gd name="connsiteX33" fmla="*/ 24337 w 611917"/>
                  <a:gd name="connsiteY33" fmla="*/ 504137 h 539430"/>
                  <a:gd name="connsiteX34" fmla="*/ 79966 w 611917"/>
                  <a:gd name="connsiteY34" fmla="*/ 524998 h 539430"/>
                  <a:gd name="connsiteX35" fmla="*/ 129063 w 611917"/>
                  <a:gd name="connsiteY35" fmla="*/ 519241 h 539430"/>
                  <a:gd name="connsiteX36" fmla="*/ 167418 w 611917"/>
                  <a:gd name="connsiteY36" fmla="*/ 531288 h 539430"/>
                  <a:gd name="connsiteX37" fmla="*/ 205739 w 611917"/>
                  <a:gd name="connsiteY37" fmla="*/ 511119 h 539430"/>
                  <a:gd name="connsiteX38" fmla="*/ 271190 w 611917"/>
                  <a:gd name="connsiteY38" fmla="*/ 538905 h 539430"/>
                  <a:gd name="connsiteX39" fmla="*/ 260760 w 611917"/>
                  <a:gd name="connsiteY39" fmla="*/ 528475 h 539430"/>
                  <a:gd name="connsiteX40" fmla="*/ 385925 w 611917"/>
                  <a:gd name="connsiteY40" fmla="*/ 528475 h 539430"/>
                  <a:gd name="connsiteX41" fmla="*/ 528474 w 611917"/>
                  <a:gd name="connsiteY41" fmla="*/ 538905 h 539430"/>
                  <a:gd name="connsiteX42" fmla="*/ 611917 w 611917"/>
                  <a:gd name="connsiteY42" fmla="*/ 524998 h 539430"/>
                  <a:gd name="connsiteX0" fmla="*/ 611917 w 611917"/>
                  <a:gd name="connsiteY0" fmla="*/ 524998 h 539430"/>
                  <a:gd name="connsiteX1" fmla="*/ 611917 w 611917"/>
                  <a:gd name="connsiteY1" fmla="*/ 524998 h 539430"/>
                  <a:gd name="connsiteX2" fmla="*/ 570196 w 611917"/>
                  <a:gd name="connsiteY2" fmla="*/ 476323 h 539430"/>
                  <a:gd name="connsiteX3" fmla="*/ 556289 w 611917"/>
                  <a:gd name="connsiteY3" fmla="*/ 448508 h 539430"/>
                  <a:gd name="connsiteX4" fmla="*/ 552812 w 611917"/>
                  <a:gd name="connsiteY4" fmla="*/ 438078 h 539430"/>
                  <a:gd name="connsiteX5" fmla="*/ 545858 w 611917"/>
                  <a:gd name="connsiteY5" fmla="*/ 427647 h 539430"/>
                  <a:gd name="connsiteX6" fmla="*/ 535428 w 611917"/>
                  <a:gd name="connsiteY6" fmla="*/ 403310 h 539430"/>
                  <a:gd name="connsiteX7" fmla="*/ 531951 w 611917"/>
                  <a:gd name="connsiteY7" fmla="*/ 392879 h 539430"/>
                  <a:gd name="connsiteX8" fmla="*/ 524997 w 611917"/>
                  <a:gd name="connsiteY8" fmla="*/ 382449 h 539430"/>
                  <a:gd name="connsiteX9" fmla="*/ 518044 w 611917"/>
                  <a:gd name="connsiteY9" fmla="*/ 368542 h 539430"/>
                  <a:gd name="connsiteX10" fmla="*/ 500660 w 611917"/>
                  <a:gd name="connsiteY10" fmla="*/ 347681 h 539430"/>
                  <a:gd name="connsiteX11" fmla="*/ 493706 w 611917"/>
                  <a:gd name="connsiteY11" fmla="*/ 326820 h 539430"/>
                  <a:gd name="connsiteX12" fmla="*/ 479799 w 611917"/>
                  <a:gd name="connsiteY12" fmla="*/ 299005 h 539430"/>
                  <a:gd name="connsiteX13" fmla="*/ 472845 w 611917"/>
                  <a:gd name="connsiteY13" fmla="*/ 285098 h 539430"/>
                  <a:gd name="connsiteX14" fmla="*/ 465892 w 611917"/>
                  <a:gd name="connsiteY14" fmla="*/ 264237 h 539430"/>
                  <a:gd name="connsiteX15" fmla="*/ 458938 w 611917"/>
                  <a:gd name="connsiteY15" fmla="*/ 246853 h 539430"/>
                  <a:gd name="connsiteX16" fmla="*/ 455461 w 611917"/>
                  <a:gd name="connsiteY16" fmla="*/ 232946 h 539430"/>
                  <a:gd name="connsiteX17" fmla="*/ 448508 w 611917"/>
                  <a:gd name="connsiteY17" fmla="*/ 219039 h 539430"/>
                  <a:gd name="connsiteX18" fmla="*/ 441554 w 611917"/>
                  <a:gd name="connsiteY18" fmla="*/ 201655 h 539430"/>
                  <a:gd name="connsiteX19" fmla="*/ 420693 w 611917"/>
                  <a:gd name="connsiteY19" fmla="*/ 163410 h 539430"/>
                  <a:gd name="connsiteX20" fmla="*/ 403309 w 611917"/>
                  <a:gd name="connsiteY20" fmla="*/ 128642 h 539430"/>
                  <a:gd name="connsiteX21" fmla="*/ 396355 w 611917"/>
                  <a:gd name="connsiteY21" fmla="*/ 118211 h 539430"/>
                  <a:gd name="connsiteX22" fmla="*/ 385925 w 611917"/>
                  <a:gd name="connsiteY22" fmla="*/ 90397 h 539430"/>
                  <a:gd name="connsiteX23" fmla="*/ 375495 w 611917"/>
                  <a:gd name="connsiteY23" fmla="*/ 66059 h 539430"/>
                  <a:gd name="connsiteX24" fmla="*/ 372018 w 611917"/>
                  <a:gd name="connsiteY24" fmla="*/ 48675 h 539430"/>
                  <a:gd name="connsiteX25" fmla="*/ 365064 w 611917"/>
                  <a:gd name="connsiteY25" fmla="*/ 0 h 539430"/>
                  <a:gd name="connsiteX26" fmla="*/ 361587 w 611917"/>
                  <a:gd name="connsiteY26" fmla="*/ 0 h 539430"/>
                  <a:gd name="connsiteX27" fmla="*/ 267714 w 611917"/>
                  <a:gd name="connsiteY27" fmla="*/ 21703 h 539430"/>
                  <a:gd name="connsiteX28" fmla="*/ 125165 w 611917"/>
                  <a:gd name="connsiteY28" fmla="*/ 14748 h 539430"/>
                  <a:gd name="connsiteX29" fmla="*/ 0 w 611917"/>
                  <a:gd name="connsiteY29" fmla="*/ 17384 h 539430"/>
                  <a:gd name="connsiteX30" fmla="*/ 20860 w 611917"/>
                  <a:gd name="connsiteY30" fmla="*/ 20861 h 539430"/>
                  <a:gd name="connsiteX31" fmla="*/ 16786 w 611917"/>
                  <a:gd name="connsiteY31" fmla="*/ 312913 h 539430"/>
                  <a:gd name="connsiteX32" fmla="*/ 24759 w 611917"/>
                  <a:gd name="connsiteY32" fmla="*/ 510315 h 539430"/>
                  <a:gd name="connsiteX33" fmla="*/ 24337 w 611917"/>
                  <a:gd name="connsiteY33" fmla="*/ 504137 h 539430"/>
                  <a:gd name="connsiteX34" fmla="*/ 79966 w 611917"/>
                  <a:gd name="connsiteY34" fmla="*/ 524998 h 539430"/>
                  <a:gd name="connsiteX35" fmla="*/ 129063 w 611917"/>
                  <a:gd name="connsiteY35" fmla="*/ 519241 h 539430"/>
                  <a:gd name="connsiteX36" fmla="*/ 167418 w 611917"/>
                  <a:gd name="connsiteY36" fmla="*/ 531288 h 539430"/>
                  <a:gd name="connsiteX37" fmla="*/ 205739 w 611917"/>
                  <a:gd name="connsiteY37" fmla="*/ 511119 h 539430"/>
                  <a:gd name="connsiteX38" fmla="*/ 271190 w 611917"/>
                  <a:gd name="connsiteY38" fmla="*/ 538905 h 539430"/>
                  <a:gd name="connsiteX39" fmla="*/ 260760 w 611917"/>
                  <a:gd name="connsiteY39" fmla="*/ 528475 h 539430"/>
                  <a:gd name="connsiteX40" fmla="*/ 385925 w 611917"/>
                  <a:gd name="connsiteY40" fmla="*/ 528475 h 539430"/>
                  <a:gd name="connsiteX41" fmla="*/ 528474 w 611917"/>
                  <a:gd name="connsiteY41" fmla="*/ 538905 h 539430"/>
                  <a:gd name="connsiteX42" fmla="*/ 611917 w 611917"/>
                  <a:gd name="connsiteY42" fmla="*/ 524998 h 539430"/>
                  <a:gd name="connsiteX0" fmla="*/ 611917 w 611917"/>
                  <a:gd name="connsiteY0" fmla="*/ 524998 h 539430"/>
                  <a:gd name="connsiteX1" fmla="*/ 611917 w 611917"/>
                  <a:gd name="connsiteY1" fmla="*/ 524998 h 539430"/>
                  <a:gd name="connsiteX2" fmla="*/ 570196 w 611917"/>
                  <a:gd name="connsiteY2" fmla="*/ 476323 h 539430"/>
                  <a:gd name="connsiteX3" fmla="*/ 556289 w 611917"/>
                  <a:gd name="connsiteY3" fmla="*/ 448508 h 539430"/>
                  <a:gd name="connsiteX4" fmla="*/ 552812 w 611917"/>
                  <a:gd name="connsiteY4" fmla="*/ 438078 h 539430"/>
                  <a:gd name="connsiteX5" fmla="*/ 545858 w 611917"/>
                  <a:gd name="connsiteY5" fmla="*/ 427647 h 539430"/>
                  <a:gd name="connsiteX6" fmla="*/ 535428 w 611917"/>
                  <a:gd name="connsiteY6" fmla="*/ 403310 h 539430"/>
                  <a:gd name="connsiteX7" fmla="*/ 531951 w 611917"/>
                  <a:gd name="connsiteY7" fmla="*/ 392879 h 539430"/>
                  <a:gd name="connsiteX8" fmla="*/ 524997 w 611917"/>
                  <a:gd name="connsiteY8" fmla="*/ 382449 h 539430"/>
                  <a:gd name="connsiteX9" fmla="*/ 518044 w 611917"/>
                  <a:gd name="connsiteY9" fmla="*/ 368542 h 539430"/>
                  <a:gd name="connsiteX10" fmla="*/ 500660 w 611917"/>
                  <a:gd name="connsiteY10" fmla="*/ 347681 h 539430"/>
                  <a:gd name="connsiteX11" fmla="*/ 493706 w 611917"/>
                  <a:gd name="connsiteY11" fmla="*/ 326820 h 539430"/>
                  <a:gd name="connsiteX12" fmla="*/ 479799 w 611917"/>
                  <a:gd name="connsiteY12" fmla="*/ 299005 h 539430"/>
                  <a:gd name="connsiteX13" fmla="*/ 472845 w 611917"/>
                  <a:gd name="connsiteY13" fmla="*/ 285098 h 539430"/>
                  <a:gd name="connsiteX14" fmla="*/ 465892 w 611917"/>
                  <a:gd name="connsiteY14" fmla="*/ 264237 h 539430"/>
                  <a:gd name="connsiteX15" fmla="*/ 458938 w 611917"/>
                  <a:gd name="connsiteY15" fmla="*/ 246853 h 539430"/>
                  <a:gd name="connsiteX16" fmla="*/ 455461 w 611917"/>
                  <a:gd name="connsiteY16" fmla="*/ 232946 h 539430"/>
                  <a:gd name="connsiteX17" fmla="*/ 448508 w 611917"/>
                  <a:gd name="connsiteY17" fmla="*/ 219039 h 539430"/>
                  <a:gd name="connsiteX18" fmla="*/ 441554 w 611917"/>
                  <a:gd name="connsiteY18" fmla="*/ 201655 h 539430"/>
                  <a:gd name="connsiteX19" fmla="*/ 420693 w 611917"/>
                  <a:gd name="connsiteY19" fmla="*/ 163410 h 539430"/>
                  <a:gd name="connsiteX20" fmla="*/ 403309 w 611917"/>
                  <a:gd name="connsiteY20" fmla="*/ 128642 h 539430"/>
                  <a:gd name="connsiteX21" fmla="*/ 396355 w 611917"/>
                  <a:gd name="connsiteY21" fmla="*/ 118211 h 539430"/>
                  <a:gd name="connsiteX22" fmla="*/ 385925 w 611917"/>
                  <a:gd name="connsiteY22" fmla="*/ 90397 h 539430"/>
                  <a:gd name="connsiteX23" fmla="*/ 375495 w 611917"/>
                  <a:gd name="connsiteY23" fmla="*/ 66059 h 539430"/>
                  <a:gd name="connsiteX24" fmla="*/ 372018 w 611917"/>
                  <a:gd name="connsiteY24" fmla="*/ 48675 h 539430"/>
                  <a:gd name="connsiteX25" fmla="*/ 365064 w 611917"/>
                  <a:gd name="connsiteY25" fmla="*/ 0 h 539430"/>
                  <a:gd name="connsiteX26" fmla="*/ 361587 w 611917"/>
                  <a:gd name="connsiteY26" fmla="*/ 29497 h 539430"/>
                  <a:gd name="connsiteX27" fmla="*/ 267714 w 611917"/>
                  <a:gd name="connsiteY27" fmla="*/ 21703 h 539430"/>
                  <a:gd name="connsiteX28" fmla="*/ 125165 w 611917"/>
                  <a:gd name="connsiteY28" fmla="*/ 14748 h 539430"/>
                  <a:gd name="connsiteX29" fmla="*/ 0 w 611917"/>
                  <a:gd name="connsiteY29" fmla="*/ 17384 h 539430"/>
                  <a:gd name="connsiteX30" fmla="*/ 20860 w 611917"/>
                  <a:gd name="connsiteY30" fmla="*/ 20861 h 539430"/>
                  <a:gd name="connsiteX31" fmla="*/ 16786 w 611917"/>
                  <a:gd name="connsiteY31" fmla="*/ 312913 h 539430"/>
                  <a:gd name="connsiteX32" fmla="*/ 24759 w 611917"/>
                  <a:gd name="connsiteY32" fmla="*/ 510315 h 539430"/>
                  <a:gd name="connsiteX33" fmla="*/ 24337 w 611917"/>
                  <a:gd name="connsiteY33" fmla="*/ 504137 h 539430"/>
                  <a:gd name="connsiteX34" fmla="*/ 79966 w 611917"/>
                  <a:gd name="connsiteY34" fmla="*/ 524998 h 539430"/>
                  <a:gd name="connsiteX35" fmla="*/ 129063 w 611917"/>
                  <a:gd name="connsiteY35" fmla="*/ 519241 h 539430"/>
                  <a:gd name="connsiteX36" fmla="*/ 167418 w 611917"/>
                  <a:gd name="connsiteY36" fmla="*/ 531288 h 539430"/>
                  <a:gd name="connsiteX37" fmla="*/ 205739 w 611917"/>
                  <a:gd name="connsiteY37" fmla="*/ 511119 h 539430"/>
                  <a:gd name="connsiteX38" fmla="*/ 271190 w 611917"/>
                  <a:gd name="connsiteY38" fmla="*/ 538905 h 539430"/>
                  <a:gd name="connsiteX39" fmla="*/ 260760 w 611917"/>
                  <a:gd name="connsiteY39" fmla="*/ 528475 h 539430"/>
                  <a:gd name="connsiteX40" fmla="*/ 385925 w 611917"/>
                  <a:gd name="connsiteY40" fmla="*/ 528475 h 539430"/>
                  <a:gd name="connsiteX41" fmla="*/ 528474 w 611917"/>
                  <a:gd name="connsiteY41" fmla="*/ 538905 h 539430"/>
                  <a:gd name="connsiteX42" fmla="*/ 611917 w 611917"/>
                  <a:gd name="connsiteY42" fmla="*/ 524998 h 539430"/>
                  <a:gd name="connsiteX0" fmla="*/ 611917 w 611917"/>
                  <a:gd name="connsiteY0" fmla="*/ 519820 h 534252"/>
                  <a:gd name="connsiteX1" fmla="*/ 611917 w 611917"/>
                  <a:gd name="connsiteY1" fmla="*/ 519820 h 534252"/>
                  <a:gd name="connsiteX2" fmla="*/ 570196 w 611917"/>
                  <a:gd name="connsiteY2" fmla="*/ 471145 h 534252"/>
                  <a:gd name="connsiteX3" fmla="*/ 556289 w 611917"/>
                  <a:gd name="connsiteY3" fmla="*/ 443330 h 534252"/>
                  <a:gd name="connsiteX4" fmla="*/ 552812 w 611917"/>
                  <a:gd name="connsiteY4" fmla="*/ 432900 h 534252"/>
                  <a:gd name="connsiteX5" fmla="*/ 545858 w 611917"/>
                  <a:gd name="connsiteY5" fmla="*/ 422469 h 534252"/>
                  <a:gd name="connsiteX6" fmla="*/ 535428 w 611917"/>
                  <a:gd name="connsiteY6" fmla="*/ 398132 h 534252"/>
                  <a:gd name="connsiteX7" fmla="*/ 531951 w 611917"/>
                  <a:gd name="connsiteY7" fmla="*/ 387701 h 534252"/>
                  <a:gd name="connsiteX8" fmla="*/ 524997 w 611917"/>
                  <a:gd name="connsiteY8" fmla="*/ 377271 h 534252"/>
                  <a:gd name="connsiteX9" fmla="*/ 518044 w 611917"/>
                  <a:gd name="connsiteY9" fmla="*/ 363364 h 534252"/>
                  <a:gd name="connsiteX10" fmla="*/ 500660 w 611917"/>
                  <a:gd name="connsiteY10" fmla="*/ 342503 h 534252"/>
                  <a:gd name="connsiteX11" fmla="*/ 493706 w 611917"/>
                  <a:gd name="connsiteY11" fmla="*/ 321642 h 534252"/>
                  <a:gd name="connsiteX12" fmla="*/ 479799 w 611917"/>
                  <a:gd name="connsiteY12" fmla="*/ 293827 h 534252"/>
                  <a:gd name="connsiteX13" fmla="*/ 472845 w 611917"/>
                  <a:gd name="connsiteY13" fmla="*/ 279920 h 534252"/>
                  <a:gd name="connsiteX14" fmla="*/ 465892 w 611917"/>
                  <a:gd name="connsiteY14" fmla="*/ 259059 h 534252"/>
                  <a:gd name="connsiteX15" fmla="*/ 458938 w 611917"/>
                  <a:gd name="connsiteY15" fmla="*/ 241675 h 534252"/>
                  <a:gd name="connsiteX16" fmla="*/ 455461 w 611917"/>
                  <a:gd name="connsiteY16" fmla="*/ 227768 h 534252"/>
                  <a:gd name="connsiteX17" fmla="*/ 448508 w 611917"/>
                  <a:gd name="connsiteY17" fmla="*/ 213861 h 534252"/>
                  <a:gd name="connsiteX18" fmla="*/ 441554 w 611917"/>
                  <a:gd name="connsiteY18" fmla="*/ 196477 h 534252"/>
                  <a:gd name="connsiteX19" fmla="*/ 420693 w 611917"/>
                  <a:gd name="connsiteY19" fmla="*/ 158232 h 534252"/>
                  <a:gd name="connsiteX20" fmla="*/ 403309 w 611917"/>
                  <a:gd name="connsiteY20" fmla="*/ 123464 h 534252"/>
                  <a:gd name="connsiteX21" fmla="*/ 396355 w 611917"/>
                  <a:gd name="connsiteY21" fmla="*/ 113033 h 534252"/>
                  <a:gd name="connsiteX22" fmla="*/ 385925 w 611917"/>
                  <a:gd name="connsiteY22" fmla="*/ 85219 h 534252"/>
                  <a:gd name="connsiteX23" fmla="*/ 375495 w 611917"/>
                  <a:gd name="connsiteY23" fmla="*/ 60881 h 534252"/>
                  <a:gd name="connsiteX24" fmla="*/ 372018 w 611917"/>
                  <a:gd name="connsiteY24" fmla="*/ 43497 h 534252"/>
                  <a:gd name="connsiteX25" fmla="*/ 365064 w 611917"/>
                  <a:gd name="connsiteY25" fmla="*/ 19403 h 534252"/>
                  <a:gd name="connsiteX26" fmla="*/ 361587 w 611917"/>
                  <a:gd name="connsiteY26" fmla="*/ 24319 h 534252"/>
                  <a:gd name="connsiteX27" fmla="*/ 267714 w 611917"/>
                  <a:gd name="connsiteY27" fmla="*/ 16525 h 534252"/>
                  <a:gd name="connsiteX28" fmla="*/ 125165 w 611917"/>
                  <a:gd name="connsiteY28" fmla="*/ 9570 h 534252"/>
                  <a:gd name="connsiteX29" fmla="*/ 0 w 611917"/>
                  <a:gd name="connsiteY29" fmla="*/ 12206 h 534252"/>
                  <a:gd name="connsiteX30" fmla="*/ 20860 w 611917"/>
                  <a:gd name="connsiteY30" fmla="*/ 15683 h 534252"/>
                  <a:gd name="connsiteX31" fmla="*/ 16786 w 611917"/>
                  <a:gd name="connsiteY31" fmla="*/ 307735 h 534252"/>
                  <a:gd name="connsiteX32" fmla="*/ 24759 w 611917"/>
                  <a:gd name="connsiteY32" fmla="*/ 505137 h 534252"/>
                  <a:gd name="connsiteX33" fmla="*/ 24337 w 611917"/>
                  <a:gd name="connsiteY33" fmla="*/ 498959 h 534252"/>
                  <a:gd name="connsiteX34" fmla="*/ 79966 w 611917"/>
                  <a:gd name="connsiteY34" fmla="*/ 519820 h 534252"/>
                  <a:gd name="connsiteX35" fmla="*/ 129063 w 611917"/>
                  <a:gd name="connsiteY35" fmla="*/ 514063 h 534252"/>
                  <a:gd name="connsiteX36" fmla="*/ 167418 w 611917"/>
                  <a:gd name="connsiteY36" fmla="*/ 526110 h 534252"/>
                  <a:gd name="connsiteX37" fmla="*/ 205739 w 611917"/>
                  <a:gd name="connsiteY37" fmla="*/ 505941 h 534252"/>
                  <a:gd name="connsiteX38" fmla="*/ 271190 w 611917"/>
                  <a:gd name="connsiteY38" fmla="*/ 533727 h 534252"/>
                  <a:gd name="connsiteX39" fmla="*/ 260760 w 611917"/>
                  <a:gd name="connsiteY39" fmla="*/ 523297 h 534252"/>
                  <a:gd name="connsiteX40" fmla="*/ 385925 w 611917"/>
                  <a:gd name="connsiteY40" fmla="*/ 523297 h 534252"/>
                  <a:gd name="connsiteX41" fmla="*/ 528474 w 611917"/>
                  <a:gd name="connsiteY41" fmla="*/ 533727 h 534252"/>
                  <a:gd name="connsiteX42" fmla="*/ 611917 w 611917"/>
                  <a:gd name="connsiteY42" fmla="*/ 519820 h 53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611917" h="534252">
                    <a:moveTo>
                      <a:pt x="611917" y="519820"/>
                    </a:moveTo>
                    <a:lnTo>
                      <a:pt x="611917" y="519820"/>
                    </a:lnTo>
                    <a:cubicBezTo>
                      <a:pt x="580695" y="476889"/>
                      <a:pt x="596714" y="491033"/>
                      <a:pt x="570196" y="471145"/>
                    </a:cubicBezTo>
                    <a:cubicBezTo>
                      <a:pt x="563283" y="443494"/>
                      <a:pt x="572048" y="470908"/>
                      <a:pt x="556289" y="443330"/>
                    </a:cubicBezTo>
                    <a:cubicBezTo>
                      <a:pt x="554471" y="440148"/>
                      <a:pt x="554451" y="436178"/>
                      <a:pt x="552812" y="432900"/>
                    </a:cubicBezTo>
                    <a:cubicBezTo>
                      <a:pt x="550943" y="429162"/>
                      <a:pt x="548176" y="425946"/>
                      <a:pt x="545858" y="422469"/>
                    </a:cubicBezTo>
                    <a:cubicBezTo>
                      <a:pt x="538621" y="393524"/>
                      <a:pt x="547433" y="422143"/>
                      <a:pt x="535428" y="398132"/>
                    </a:cubicBezTo>
                    <a:cubicBezTo>
                      <a:pt x="533789" y="394854"/>
                      <a:pt x="533590" y="390979"/>
                      <a:pt x="531951" y="387701"/>
                    </a:cubicBezTo>
                    <a:cubicBezTo>
                      <a:pt x="530082" y="383964"/>
                      <a:pt x="527070" y="380899"/>
                      <a:pt x="524997" y="377271"/>
                    </a:cubicBezTo>
                    <a:cubicBezTo>
                      <a:pt x="522426" y="372771"/>
                      <a:pt x="521056" y="367581"/>
                      <a:pt x="518044" y="363364"/>
                    </a:cubicBezTo>
                    <a:cubicBezTo>
                      <a:pt x="508410" y="349877"/>
                      <a:pt x="507152" y="357111"/>
                      <a:pt x="500660" y="342503"/>
                    </a:cubicBezTo>
                    <a:cubicBezTo>
                      <a:pt x="497683" y="335805"/>
                      <a:pt x="497772" y="327741"/>
                      <a:pt x="493706" y="321642"/>
                    </a:cubicBezTo>
                    <a:cubicBezTo>
                      <a:pt x="481390" y="303169"/>
                      <a:pt x="491141" y="319347"/>
                      <a:pt x="479799" y="293827"/>
                    </a:cubicBezTo>
                    <a:cubicBezTo>
                      <a:pt x="477694" y="289091"/>
                      <a:pt x="474770" y="284732"/>
                      <a:pt x="472845" y="279920"/>
                    </a:cubicBezTo>
                    <a:cubicBezTo>
                      <a:pt x="470123" y="273114"/>
                      <a:pt x="468614" y="265864"/>
                      <a:pt x="465892" y="259059"/>
                    </a:cubicBezTo>
                    <a:cubicBezTo>
                      <a:pt x="463574" y="253264"/>
                      <a:pt x="460912" y="247596"/>
                      <a:pt x="458938" y="241675"/>
                    </a:cubicBezTo>
                    <a:cubicBezTo>
                      <a:pt x="457427" y="237142"/>
                      <a:pt x="457139" y="232242"/>
                      <a:pt x="455461" y="227768"/>
                    </a:cubicBezTo>
                    <a:cubicBezTo>
                      <a:pt x="453641" y="222915"/>
                      <a:pt x="450613" y="218597"/>
                      <a:pt x="448508" y="213861"/>
                    </a:cubicBezTo>
                    <a:cubicBezTo>
                      <a:pt x="445973" y="208158"/>
                      <a:pt x="444169" y="202144"/>
                      <a:pt x="441554" y="196477"/>
                    </a:cubicBezTo>
                    <a:cubicBezTo>
                      <a:pt x="429720" y="170836"/>
                      <a:pt x="431809" y="174904"/>
                      <a:pt x="420693" y="158232"/>
                    </a:cubicBezTo>
                    <a:cubicBezTo>
                      <a:pt x="415189" y="136218"/>
                      <a:pt x="419866" y="148301"/>
                      <a:pt x="403309" y="123464"/>
                    </a:cubicBezTo>
                    <a:lnTo>
                      <a:pt x="396355" y="113033"/>
                    </a:lnTo>
                    <a:cubicBezTo>
                      <a:pt x="389947" y="87397"/>
                      <a:pt x="396833" y="110669"/>
                      <a:pt x="385925" y="85219"/>
                    </a:cubicBezTo>
                    <a:cubicBezTo>
                      <a:pt x="370563" y="49378"/>
                      <a:pt x="398577" y="107052"/>
                      <a:pt x="375495" y="60881"/>
                    </a:cubicBezTo>
                    <a:cubicBezTo>
                      <a:pt x="374336" y="55086"/>
                      <a:pt x="373756" y="50410"/>
                      <a:pt x="372018" y="43497"/>
                    </a:cubicBezTo>
                    <a:cubicBezTo>
                      <a:pt x="370280" y="36584"/>
                      <a:pt x="375151" y="39577"/>
                      <a:pt x="365064" y="19403"/>
                    </a:cubicBezTo>
                    <a:lnTo>
                      <a:pt x="361587" y="24319"/>
                    </a:lnTo>
                    <a:cubicBezTo>
                      <a:pt x="330296" y="21721"/>
                      <a:pt x="307118" y="18983"/>
                      <a:pt x="267714" y="16525"/>
                    </a:cubicBezTo>
                    <a:cubicBezTo>
                      <a:pt x="228310" y="14067"/>
                      <a:pt x="180969" y="17543"/>
                      <a:pt x="125165" y="9570"/>
                    </a:cubicBezTo>
                    <a:cubicBezTo>
                      <a:pt x="1848" y="23663"/>
                      <a:pt x="32341" y="-20144"/>
                      <a:pt x="0" y="12206"/>
                    </a:cubicBezTo>
                    <a:lnTo>
                      <a:pt x="20860" y="15683"/>
                    </a:lnTo>
                    <a:cubicBezTo>
                      <a:pt x="16224" y="113034"/>
                      <a:pt x="16136" y="226159"/>
                      <a:pt x="16786" y="307735"/>
                    </a:cubicBezTo>
                    <a:cubicBezTo>
                      <a:pt x="17436" y="389311"/>
                      <a:pt x="18278" y="451176"/>
                      <a:pt x="24759" y="505137"/>
                    </a:cubicBezTo>
                    <a:cubicBezTo>
                      <a:pt x="27077" y="512091"/>
                      <a:pt x="15136" y="496512"/>
                      <a:pt x="24337" y="498959"/>
                    </a:cubicBezTo>
                    <a:cubicBezTo>
                      <a:pt x="33538" y="501406"/>
                      <a:pt x="62512" y="517303"/>
                      <a:pt x="79966" y="519820"/>
                    </a:cubicBezTo>
                    <a:cubicBezTo>
                      <a:pt x="97420" y="522337"/>
                      <a:pt x="114488" y="513015"/>
                      <a:pt x="129063" y="514063"/>
                    </a:cubicBezTo>
                    <a:cubicBezTo>
                      <a:pt x="143638" y="515111"/>
                      <a:pt x="134968" y="517997"/>
                      <a:pt x="167418" y="526110"/>
                    </a:cubicBezTo>
                    <a:cubicBezTo>
                      <a:pt x="197813" y="528034"/>
                      <a:pt x="197047" y="509997"/>
                      <a:pt x="205739" y="505941"/>
                    </a:cubicBezTo>
                    <a:cubicBezTo>
                      <a:pt x="214431" y="501885"/>
                      <a:pt x="262020" y="530834"/>
                      <a:pt x="271190" y="533727"/>
                    </a:cubicBezTo>
                    <a:cubicBezTo>
                      <a:pt x="280360" y="536620"/>
                      <a:pt x="264237" y="526774"/>
                      <a:pt x="260760" y="523297"/>
                    </a:cubicBezTo>
                    <a:cubicBezTo>
                      <a:pt x="317061" y="516259"/>
                      <a:pt x="292212" y="517864"/>
                      <a:pt x="385925" y="523297"/>
                    </a:cubicBezTo>
                    <a:cubicBezTo>
                      <a:pt x="433489" y="526054"/>
                      <a:pt x="528474" y="533727"/>
                      <a:pt x="528474" y="533727"/>
                    </a:cubicBezTo>
                    <a:cubicBezTo>
                      <a:pt x="630449" y="519662"/>
                      <a:pt x="598010" y="522138"/>
                      <a:pt x="611917" y="51982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417D15F-0A81-7C5E-6738-93D04316C41B}"/>
                  </a:ext>
                </a:extLst>
              </p:cNvPr>
              <p:cNvCxnSpPr>
                <a:cxnSpLocks/>
                <a:stCxn id="87" idx="30"/>
              </p:cNvCxnSpPr>
              <p:nvPr/>
            </p:nvCxnSpPr>
            <p:spPr>
              <a:xfrm flipV="1">
                <a:off x="3991373" y="4749317"/>
                <a:ext cx="342704" cy="347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30C6588-EFC3-7C27-28F1-919588ACD5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96023" y="4759858"/>
                <a:ext cx="1599" cy="50635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53E78F8-673E-8B17-C213-ECC9E6329C4B}"/>
                  </a:ext>
                </a:extLst>
              </p:cNvPr>
              <p:cNvCxnSpPr>
                <a:cxnSpLocks/>
                <a:endCxn id="87" idx="0"/>
              </p:cNvCxnSpPr>
              <p:nvPr/>
            </p:nvCxnSpPr>
            <p:spPr>
              <a:xfrm flipV="1">
                <a:off x="4029277" y="5256931"/>
                <a:ext cx="553153" cy="188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F38D2DBA-CE5B-A800-D958-8BADE916163E}"/>
                </a:ext>
              </a:extLst>
            </p:cNvPr>
            <p:cNvGrpSpPr/>
            <p:nvPr/>
          </p:nvGrpSpPr>
          <p:grpSpPr>
            <a:xfrm>
              <a:off x="6154470" y="5219844"/>
              <a:ext cx="1336576" cy="552552"/>
              <a:chOff x="6154470" y="5219844"/>
              <a:chExt cx="1336576" cy="5525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E66A88F2-CCE3-EE8A-E7D9-33C7160584B4}"/>
                  </a:ext>
                </a:extLst>
              </p:cNvPr>
              <p:cNvSpPr/>
              <p:nvPr/>
            </p:nvSpPr>
            <p:spPr>
              <a:xfrm rot="21380277">
                <a:off x="6154470" y="5219844"/>
                <a:ext cx="1013965" cy="552552"/>
              </a:xfrm>
              <a:custGeom>
                <a:avLst/>
                <a:gdLst>
                  <a:gd name="connsiteX0" fmla="*/ 484968 w 1013965"/>
                  <a:gd name="connsiteY0" fmla="*/ 83127 h 552552"/>
                  <a:gd name="connsiteX1" fmla="*/ 484968 w 1013965"/>
                  <a:gd name="connsiteY1" fmla="*/ 83127 h 552552"/>
                  <a:gd name="connsiteX2" fmla="*/ 482523 w 1013965"/>
                  <a:gd name="connsiteY2" fmla="*/ 117356 h 552552"/>
                  <a:gd name="connsiteX3" fmla="*/ 475188 w 1013965"/>
                  <a:gd name="connsiteY3" fmla="*/ 129581 h 552552"/>
                  <a:gd name="connsiteX4" fmla="*/ 453184 w 1013965"/>
                  <a:gd name="connsiteY4" fmla="*/ 161365 h 552552"/>
                  <a:gd name="connsiteX5" fmla="*/ 450739 w 1013965"/>
                  <a:gd name="connsiteY5" fmla="*/ 168699 h 552552"/>
                  <a:gd name="connsiteX6" fmla="*/ 431179 w 1013965"/>
                  <a:gd name="connsiteY6" fmla="*/ 200483 h 552552"/>
                  <a:gd name="connsiteX7" fmla="*/ 421400 w 1013965"/>
                  <a:gd name="connsiteY7" fmla="*/ 222488 h 552552"/>
                  <a:gd name="connsiteX8" fmla="*/ 409175 w 1013965"/>
                  <a:gd name="connsiteY8" fmla="*/ 234712 h 552552"/>
                  <a:gd name="connsiteX9" fmla="*/ 399395 w 1013965"/>
                  <a:gd name="connsiteY9" fmla="*/ 246937 h 552552"/>
                  <a:gd name="connsiteX10" fmla="*/ 384726 w 1013965"/>
                  <a:gd name="connsiteY10" fmla="*/ 259161 h 552552"/>
                  <a:gd name="connsiteX11" fmla="*/ 374946 w 1013965"/>
                  <a:gd name="connsiteY11" fmla="*/ 268941 h 552552"/>
                  <a:gd name="connsiteX12" fmla="*/ 357832 w 1013965"/>
                  <a:gd name="connsiteY12" fmla="*/ 281166 h 552552"/>
                  <a:gd name="connsiteX13" fmla="*/ 348052 w 1013965"/>
                  <a:gd name="connsiteY13" fmla="*/ 295835 h 552552"/>
                  <a:gd name="connsiteX14" fmla="*/ 340717 w 1013965"/>
                  <a:gd name="connsiteY14" fmla="*/ 300725 h 552552"/>
                  <a:gd name="connsiteX15" fmla="*/ 333383 w 1013965"/>
                  <a:gd name="connsiteY15" fmla="*/ 308060 h 552552"/>
                  <a:gd name="connsiteX16" fmla="*/ 323603 w 1013965"/>
                  <a:gd name="connsiteY16" fmla="*/ 320284 h 552552"/>
                  <a:gd name="connsiteX17" fmla="*/ 296709 w 1013965"/>
                  <a:gd name="connsiteY17" fmla="*/ 344734 h 552552"/>
                  <a:gd name="connsiteX18" fmla="*/ 279594 w 1013965"/>
                  <a:gd name="connsiteY18" fmla="*/ 356958 h 552552"/>
                  <a:gd name="connsiteX19" fmla="*/ 262480 w 1013965"/>
                  <a:gd name="connsiteY19" fmla="*/ 371628 h 552552"/>
                  <a:gd name="connsiteX20" fmla="*/ 240476 w 1013965"/>
                  <a:gd name="connsiteY20" fmla="*/ 388742 h 552552"/>
                  <a:gd name="connsiteX21" fmla="*/ 228251 w 1013965"/>
                  <a:gd name="connsiteY21" fmla="*/ 398522 h 552552"/>
                  <a:gd name="connsiteX22" fmla="*/ 216026 w 1013965"/>
                  <a:gd name="connsiteY22" fmla="*/ 403412 h 552552"/>
                  <a:gd name="connsiteX23" fmla="*/ 203802 w 1013965"/>
                  <a:gd name="connsiteY23" fmla="*/ 413191 h 552552"/>
                  <a:gd name="connsiteX24" fmla="*/ 196467 w 1013965"/>
                  <a:gd name="connsiteY24" fmla="*/ 420526 h 552552"/>
                  <a:gd name="connsiteX25" fmla="*/ 181798 w 1013965"/>
                  <a:gd name="connsiteY25" fmla="*/ 427861 h 552552"/>
                  <a:gd name="connsiteX26" fmla="*/ 154903 w 1013965"/>
                  <a:gd name="connsiteY26" fmla="*/ 449865 h 552552"/>
                  <a:gd name="connsiteX27" fmla="*/ 101115 w 1013965"/>
                  <a:gd name="connsiteY27" fmla="*/ 481649 h 552552"/>
                  <a:gd name="connsiteX28" fmla="*/ 30212 w 1013965"/>
                  <a:gd name="connsiteY28" fmla="*/ 518323 h 552552"/>
                  <a:gd name="connsiteX29" fmla="*/ 10653 w 1013965"/>
                  <a:gd name="connsiteY29" fmla="*/ 530547 h 552552"/>
                  <a:gd name="connsiteX30" fmla="*/ 3318 w 1013965"/>
                  <a:gd name="connsiteY30" fmla="*/ 537882 h 552552"/>
                  <a:gd name="connsiteX31" fmla="*/ 790583 w 1013965"/>
                  <a:gd name="connsiteY31" fmla="*/ 552552 h 552552"/>
                  <a:gd name="connsiteX32" fmla="*/ 790583 w 1013965"/>
                  <a:gd name="connsiteY32" fmla="*/ 552552 h 552552"/>
                  <a:gd name="connsiteX33" fmla="*/ 788138 w 1013965"/>
                  <a:gd name="connsiteY33" fmla="*/ 503653 h 552552"/>
                  <a:gd name="connsiteX34" fmla="*/ 793027 w 1013965"/>
                  <a:gd name="connsiteY34" fmla="*/ 298280 h 552552"/>
                  <a:gd name="connsiteX35" fmla="*/ 827256 w 1013965"/>
                  <a:gd name="connsiteY35" fmla="*/ 444975 h 552552"/>
                  <a:gd name="connsiteX36" fmla="*/ 844371 w 1013965"/>
                  <a:gd name="connsiteY36" fmla="*/ 525658 h 552552"/>
                  <a:gd name="connsiteX37" fmla="*/ 856595 w 1013965"/>
                  <a:gd name="connsiteY37" fmla="*/ 537882 h 552552"/>
                  <a:gd name="connsiteX38" fmla="*/ 1013070 w 1013965"/>
                  <a:gd name="connsiteY38" fmla="*/ 535437 h 552552"/>
                  <a:gd name="connsiteX39" fmla="*/ 1010625 w 1013965"/>
                  <a:gd name="connsiteY39" fmla="*/ 528102 h 552552"/>
                  <a:gd name="connsiteX40" fmla="*/ 1000846 w 1013965"/>
                  <a:gd name="connsiteY40" fmla="*/ 515878 h 552552"/>
                  <a:gd name="connsiteX41" fmla="*/ 981286 w 1013965"/>
                  <a:gd name="connsiteY41" fmla="*/ 486539 h 552552"/>
                  <a:gd name="connsiteX42" fmla="*/ 947057 w 1013965"/>
                  <a:gd name="connsiteY42" fmla="*/ 359403 h 552552"/>
                  <a:gd name="connsiteX43" fmla="*/ 934833 w 1013965"/>
                  <a:gd name="connsiteY43" fmla="*/ 185814 h 552552"/>
                  <a:gd name="connsiteX44" fmla="*/ 951947 w 1013965"/>
                  <a:gd name="connsiteY44" fmla="*/ 14669 h 552552"/>
                  <a:gd name="connsiteX45" fmla="*/ 956837 w 1013965"/>
                  <a:gd name="connsiteY45" fmla="*/ 0 h 552552"/>
                  <a:gd name="connsiteX46" fmla="*/ 961727 w 1013965"/>
                  <a:gd name="connsiteY46" fmla="*/ 14669 h 552552"/>
                  <a:gd name="connsiteX47" fmla="*/ 966617 w 1013965"/>
                  <a:gd name="connsiteY47" fmla="*/ 26894 h 552552"/>
                  <a:gd name="connsiteX48" fmla="*/ 964172 w 1013965"/>
                  <a:gd name="connsiteY48" fmla="*/ 39119 h 552552"/>
                  <a:gd name="connsiteX49" fmla="*/ 947057 w 1013965"/>
                  <a:gd name="connsiteY49" fmla="*/ 44008 h 552552"/>
                  <a:gd name="connsiteX50" fmla="*/ 885934 w 1013965"/>
                  <a:gd name="connsiteY50" fmla="*/ 56233 h 552552"/>
                  <a:gd name="connsiteX51" fmla="*/ 861485 w 1013965"/>
                  <a:gd name="connsiteY51" fmla="*/ 58678 h 552552"/>
                  <a:gd name="connsiteX52" fmla="*/ 766133 w 1013965"/>
                  <a:gd name="connsiteY52" fmla="*/ 61123 h 552552"/>
                  <a:gd name="connsiteX53" fmla="*/ 680561 w 1013965"/>
                  <a:gd name="connsiteY53" fmla="*/ 66013 h 552552"/>
                  <a:gd name="connsiteX54" fmla="*/ 658557 w 1013965"/>
                  <a:gd name="connsiteY54" fmla="*/ 68458 h 552552"/>
                  <a:gd name="connsiteX55" fmla="*/ 609658 w 1013965"/>
                  <a:gd name="connsiteY55" fmla="*/ 66013 h 552552"/>
                  <a:gd name="connsiteX56" fmla="*/ 570540 w 1013965"/>
                  <a:gd name="connsiteY56" fmla="*/ 61123 h 552552"/>
                  <a:gd name="connsiteX57" fmla="*/ 548535 w 1013965"/>
                  <a:gd name="connsiteY57" fmla="*/ 58678 h 552552"/>
                  <a:gd name="connsiteX58" fmla="*/ 533866 w 1013965"/>
                  <a:gd name="connsiteY58" fmla="*/ 56233 h 552552"/>
                  <a:gd name="connsiteX59" fmla="*/ 455629 w 1013965"/>
                  <a:gd name="connsiteY59" fmla="*/ 51343 h 552552"/>
                  <a:gd name="connsiteX60" fmla="*/ 409175 w 1013965"/>
                  <a:gd name="connsiteY60" fmla="*/ 61123 h 552552"/>
                  <a:gd name="connsiteX61" fmla="*/ 431179 w 1013965"/>
                  <a:gd name="connsiteY61" fmla="*/ 66013 h 552552"/>
                  <a:gd name="connsiteX62" fmla="*/ 484968 w 1013965"/>
                  <a:gd name="connsiteY62" fmla="*/ 83127 h 552552"/>
                  <a:gd name="connsiteX0" fmla="*/ 484968 w 1013965"/>
                  <a:gd name="connsiteY0" fmla="*/ 83127 h 552552"/>
                  <a:gd name="connsiteX1" fmla="*/ 484968 w 1013965"/>
                  <a:gd name="connsiteY1" fmla="*/ 83127 h 552552"/>
                  <a:gd name="connsiteX2" fmla="*/ 482523 w 1013965"/>
                  <a:gd name="connsiteY2" fmla="*/ 117356 h 552552"/>
                  <a:gd name="connsiteX3" fmla="*/ 475188 w 1013965"/>
                  <a:gd name="connsiteY3" fmla="*/ 129581 h 552552"/>
                  <a:gd name="connsiteX4" fmla="*/ 453184 w 1013965"/>
                  <a:gd name="connsiteY4" fmla="*/ 161365 h 552552"/>
                  <a:gd name="connsiteX5" fmla="*/ 450739 w 1013965"/>
                  <a:gd name="connsiteY5" fmla="*/ 168699 h 552552"/>
                  <a:gd name="connsiteX6" fmla="*/ 431179 w 1013965"/>
                  <a:gd name="connsiteY6" fmla="*/ 200483 h 552552"/>
                  <a:gd name="connsiteX7" fmla="*/ 421400 w 1013965"/>
                  <a:gd name="connsiteY7" fmla="*/ 222488 h 552552"/>
                  <a:gd name="connsiteX8" fmla="*/ 409175 w 1013965"/>
                  <a:gd name="connsiteY8" fmla="*/ 234712 h 552552"/>
                  <a:gd name="connsiteX9" fmla="*/ 399395 w 1013965"/>
                  <a:gd name="connsiteY9" fmla="*/ 246937 h 552552"/>
                  <a:gd name="connsiteX10" fmla="*/ 384726 w 1013965"/>
                  <a:gd name="connsiteY10" fmla="*/ 259161 h 552552"/>
                  <a:gd name="connsiteX11" fmla="*/ 374946 w 1013965"/>
                  <a:gd name="connsiteY11" fmla="*/ 268941 h 552552"/>
                  <a:gd name="connsiteX12" fmla="*/ 357832 w 1013965"/>
                  <a:gd name="connsiteY12" fmla="*/ 281166 h 552552"/>
                  <a:gd name="connsiteX13" fmla="*/ 348052 w 1013965"/>
                  <a:gd name="connsiteY13" fmla="*/ 295835 h 552552"/>
                  <a:gd name="connsiteX14" fmla="*/ 340717 w 1013965"/>
                  <a:gd name="connsiteY14" fmla="*/ 300725 h 552552"/>
                  <a:gd name="connsiteX15" fmla="*/ 333383 w 1013965"/>
                  <a:gd name="connsiteY15" fmla="*/ 308060 h 552552"/>
                  <a:gd name="connsiteX16" fmla="*/ 323603 w 1013965"/>
                  <a:gd name="connsiteY16" fmla="*/ 320284 h 552552"/>
                  <a:gd name="connsiteX17" fmla="*/ 296709 w 1013965"/>
                  <a:gd name="connsiteY17" fmla="*/ 344734 h 552552"/>
                  <a:gd name="connsiteX18" fmla="*/ 279594 w 1013965"/>
                  <a:gd name="connsiteY18" fmla="*/ 356958 h 552552"/>
                  <a:gd name="connsiteX19" fmla="*/ 262480 w 1013965"/>
                  <a:gd name="connsiteY19" fmla="*/ 371628 h 552552"/>
                  <a:gd name="connsiteX20" fmla="*/ 240476 w 1013965"/>
                  <a:gd name="connsiteY20" fmla="*/ 388742 h 552552"/>
                  <a:gd name="connsiteX21" fmla="*/ 228251 w 1013965"/>
                  <a:gd name="connsiteY21" fmla="*/ 398522 h 552552"/>
                  <a:gd name="connsiteX22" fmla="*/ 216026 w 1013965"/>
                  <a:gd name="connsiteY22" fmla="*/ 403412 h 552552"/>
                  <a:gd name="connsiteX23" fmla="*/ 203802 w 1013965"/>
                  <a:gd name="connsiteY23" fmla="*/ 413191 h 552552"/>
                  <a:gd name="connsiteX24" fmla="*/ 196467 w 1013965"/>
                  <a:gd name="connsiteY24" fmla="*/ 420526 h 552552"/>
                  <a:gd name="connsiteX25" fmla="*/ 181798 w 1013965"/>
                  <a:gd name="connsiteY25" fmla="*/ 427861 h 552552"/>
                  <a:gd name="connsiteX26" fmla="*/ 154903 w 1013965"/>
                  <a:gd name="connsiteY26" fmla="*/ 449865 h 552552"/>
                  <a:gd name="connsiteX27" fmla="*/ 101115 w 1013965"/>
                  <a:gd name="connsiteY27" fmla="*/ 481649 h 552552"/>
                  <a:gd name="connsiteX28" fmla="*/ 30212 w 1013965"/>
                  <a:gd name="connsiteY28" fmla="*/ 518323 h 552552"/>
                  <a:gd name="connsiteX29" fmla="*/ 10653 w 1013965"/>
                  <a:gd name="connsiteY29" fmla="*/ 530547 h 552552"/>
                  <a:gd name="connsiteX30" fmla="*/ 3318 w 1013965"/>
                  <a:gd name="connsiteY30" fmla="*/ 537882 h 552552"/>
                  <a:gd name="connsiteX31" fmla="*/ 790583 w 1013965"/>
                  <a:gd name="connsiteY31" fmla="*/ 552552 h 552552"/>
                  <a:gd name="connsiteX32" fmla="*/ 790583 w 1013965"/>
                  <a:gd name="connsiteY32" fmla="*/ 552552 h 552552"/>
                  <a:gd name="connsiteX33" fmla="*/ 788138 w 1013965"/>
                  <a:gd name="connsiteY33" fmla="*/ 503653 h 552552"/>
                  <a:gd name="connsiteX34" fmla="*/ 793027 w 1013965"/>
                  <a:gd name="connsiteY34" fmla="*/ 298280 h 552552"/>
                  <a:gd name="connsiteX35" fmla="*/ 827256 w 1013965"/>
                  <a:gd name="connsiteY35" fmla="*/ 444975 h 552552"/>
                  <a:gd name="connsiteX36" fmla="*/ 844371 w 1013965"/>
                  <a:gd name="connsiteY36" fmla="*/ 525658 h 552552"/>
                  <a:gd name="connsiteX37" fmla="*/ 856595 w 1013965"/>
                  <a:gd name="connsiteY37" fmla="*/ 537882 h 552552"/>
                  <a:gd name="connsiteX38" fmla="*/ 1013070 w 1013965"/>
                  <a:gd name="connsiteY38" fmla="*/ 535437 h 552552"/>
                  <a:gd name="connsiteX39" fmla="*/ 1010625 w 1013965"/>
                  <a:gd name="connsiteY39" fmla="*/ 528102 h 552552"/>
                  <a:gd name="connsiteX40" fmla="*/ 1000846 w 1013965"/>
                  <a:gd name="connsiteY40" fmla="*/ 515878 h 552552"/>
                  <a:gd name="connsiteX41" fmla="*/ 981286 w 1013965"/>
                  <a:gd name="connsiteY41" fmla="*/ 486539 h 552552"/>
                  <a:gd name="connsiteX42" fmla="*/ 947057 w 1013965"/>
                  <a:gd name="connsiteY42" fmla="*/ 359403 h 552552"/>
                  <a:gd name="connsiteX43" fmla="*/ 934833 w 1013965"/>
                  <a:gd name="connsiteY43" fmla="*/ 185814 h 552552"/>
                  <a:gd name="connsiteX44" fmla="*/ 951947 w 1013965"/>
                  <a:gd name="connsiteY44" fmla="*/ 14669 h 552552"/>
                  <a:gd name="connsiteX45" fmla="*/ 956837 w 1013965"/>
                  <a:gd name="connsiteY45" fmla="*/ 0 h 552552"/>
                  <a:gd name="connsiteX46" fmla="*/ 961727 w 1013965"/>
                  <a:gd name="connsiteY46" fmla="*/ 14669 h 552552"/>
                  <a:gd name="connsiteX47" fmla="*/ 966617 w 1013965"/>
                  <a:gd name="connsiteY47" fmla="*/ 26894 h 552552"/>
                  <a:gd name="connsiteX48" fmla="*/ 964172 w 1013965"/>
                  <a:gd name="connsiteY48" fmla="*/ 39119 h 552552"/>
                  <a:gd name="connsiteX49" fmla="*/ 947057 w 1013965"/>
                  <a:gd name="connsiteY49" fmla="*/ 44008 h 552552"/>
                  <a:gd name="connsiteX50" fmla="*/ 885934 w 1013965"/>
                  <a:gd name="connsiteY50" fmla="*/ 56233 h 552552"/>
                  <a:gd name="connsiteX51" fmla="*/ 861485 w 1013965"/>
                  <a:gd name="connsiteY51" fmla="*/ 58678 h 552552"/>
                  <a:gd name="connsiteX52" fmla="*/ 766133 w 1013965"/>
                  <a:gd name="connsiteY52" fmla="*/ 61123 h 552552"/>
                  <a:gd name="connsiteX53" fmla="*/ 680561 w 1013965"/>
                  <a:gd name="connsiteY53" fmla="*/ 66013 h 552552"/>
                  <a:gd name="connsiteX54" fmla="*/ 658557 w 1013965"/>
                  <a:gd name="connsiteY54" fmla="*/ 68458 h 552552"/>
                  <a:gd name="connsiteX55" fmla="*/ 609658 w 1013965"/>
                  <a:gd name="connsiteY55" fmla="*/ 66013 h 552552"/>
                  <a:gd name="connsiteX56" fmla="*/ 570540 w 1013965"/>
                  <a:gd name="connsiteY56" fmla="*/ 61123 h 552552"/>
                  <a:gd name="connsiteX57" fmla="*/ 548535 w 1013965"/>
                  <a:gd name="connsiteY57" fmla="*/ 58678 h 552552"/>
                  <a:gd name="connsiteX58" fmla="*/ 533866 w 1013965"/>
                  <a:gd name="connsiteY58" fmla="*/ 56233 h 552552"/>
                  <a:gd name="connsiteX59" fmla="*/ 455629 w 1013965"/>
                  <a:gd name="connsiteY59" fmla="*/ 51343 h 552552"/>
                  <a:gd name="connsiteX60" fmla="*/ 409175 w 1013965"/>
                  <a:gd name="connsiteY60" fmla="*/ 61123 h 552552"/>
                  <a:gd name="connsiteX61" fmla="*/ 536310 w 1013965"/>
                  <a:gd name="connsiteY61" fmla="*/ 78238 h 552552"/>
                  <a:gd name="connsiteX62" fmla="*/ 484968 w 1013965"/>
                  <a:gd name="connsiteY62" fmla="*/ 83127 h 552552"/>
                  <a:gd name="connsiteX0" fmla="*/ 484968 w 1013965"/>
                  <a:gd name="connsiteY0" fmla="*/ 83127 h 552552"/>
                  <a:gd name="connsiteX1" fmla="*/ 484968 w 1013965"/>
                  <a:gd name="connsiteY1" fmla="*/ 83127 h 552552"/>
                  <a:gd name="connsiteX2" fmla="*/ 482523 w 1013965"/>
                  <a:gd name="connsiteY2" fmla="*/ 117356 h 552552"/>
                  <a:gd name="connsiteX3" fmla="*/ 475188 w 1013965"/>
                  <a:gd name="connsiteY3" fmla="*/ 129581 h 552552"/>
                  <a:gd name="connsiteX4" fmla="*/ 453184 w 1013965"/>
                  <a:gd name="connsiteY4" fmla="*/ 161365 h 552552"/>
                  <a:gd name="connsiteX5" fmla="*/ 450739 w 1013965"/>
                  <a:gd name="connsiteY5" fmla="*/ 168699 h 552552"/>
                  <a:gd name="connsiteX6" fmla="*/ 431179 w 1013965"/>
                  <a:gd name="connsiteY6" fmla="*/ 200483 h 552552"/>
                  <a:gd name="connsiteX7" fmla="*/ 421400 w 1013965"/>
                  <a:gd name="connsiteY7" fmla="*/ 222488 h 552552"/>
                  <a:gd name="connsiteX8" fmla="*/ 409175 w 1013965"/>
                  <a:gd name="connsiteY8" fmla="*/ 234712 h 552552"/>
                  <a:gd name="connsiteX9" fmla="*/ 399395 w 1013965"/>
                  <a:gd name="connsiteY9" fmla="*/ 246937 h 552552"/>
                  <a:gd name="connsiteX10" fmla="*/ 384726 w 1013965"/>
                  <a:gd name="connsiteY10" fmla="*/ 259161 h 552552"/>
                  <a:gd name="connsiteX11" fmla="*/ 374946 w 1013965"/>
                  <a:gd name="connsiteY11" fmla="*/ 268941 h 552552"/>
                  <a:gd name="connsiteX12" fmla="*/ 357832 w 1013965"/>
                  <a:gd name="connsiteY12" fmla="*/ 281166 h 552552"/>
                  <a:gd name="connsiteX13" fmla="*/ 348052 w 1013965"/>
                  <a:gd name="connsiteY13" fmla="*/ 295835 h 552552"/>
                  <a:gd name="connsiteX14" fmla="*/ 340717 w 1013965"/>
                  <a:gd name="connsiteY14" fmla="*/ 300725 h 552552"/>
                  <a:gd name="connsiteX15" fmla="*/ 333383 w 1013965"/>
                  <a:gd name="connsiteY15" fmla="*/ 308060 h 552552"/>
                  <a:gd name="connsiteX16" fmla="*/ 323603 w 1013965"/>
                  <a:gd name="connsiteY16" fmla="*/ 320284 h 552552"/>
                  <a:gd name="connsiteX17" fmla="*/ 296709 w 1013965"/>
                  <a:gd name="connsiteY17" fmla="*/ 344734 h 552552"/>
                  <a:gd name="connsiteX18" fmla="*/ 279594 w 1013965"/>
                  <a:gd name="connsiteY18" fmla="*/ 356958 h 552552"/>
                  <a:gd name="connsiteX19" fmla="*/ 262480 w 1013965"/>
                  <a:gd name="connsiteY19" fmla="*/ 371628 h 552552"/>
                  <a:gd name="connsiteX20" fmla="*/ 240476 w 1013965"/>
                  <a:gd name="connsiteY20" fmla="*/ 388742 h 552552"/>
                  <a:gd name="connsiteX21" fmla="*/ 228251 w 1013965"/>
                  <a:gd name="connsiteY21" fmla="*/ 398522 h 552552"/>
                  <a:gd name="connsiteX22" fmla="*/ 216026 w 1013965"/>
                  <a:gd name="connsiteY22" fmla="*/ 403412 h 552552"/>
                  <a:gd name="connsiteX23" fmla="*/ 203802 w 1013965"/>
                  <a:gd name="connsiteY23" fmla="*/ 413191 h 552552"/>
                  <a:gd name="connsiteX24" fmla="*/ 196467 w 1013965"/>
                  <a:gd name="connsiteY24" fmla="*/ 420526 h 552552"/>
                  <a:gd name="connsiteX25" fmla="*/ 181798 w 1013965"/>
                  <a:gd name="connsiteY25" fmla="*/ 427861 h 552552"/>
                  <a:gd name="connsiteX26" fmla="*/ 154903 w 1013965"/>
                  <a:gd name="connsiteY26" fmla="*/ 449865 h 552552"/>
                  <a:gd name="connsiteX27" fmla="*/ 101115 w 1013965"/>
                  <a:gd name="connsiteY27" fmla="*/ 481649 h 552552"/>
                  <a:gd name="connsiteX28" fmla="*/ 30212 w 1013965"/>
                  <a:gd name="connsiteY28" fmla="*/ 518323 h 552552"/>
                  <a:gd name="connsiteX29" fmla="*/ 10653 w 1013965"/>
                  <a:gd name="connsiteY29" fmla="*/ 530547 h 552552"/>
                  <a:gd name="connsiteX30" fmla="*/ 3318 w 1013965"/>
                  <a:gd name="connsiteY30" fmla="*/ 537882 h 552552"/>
                  <a:gd name="connsiteX31" fmla="*/ 790583 w 1013965"/>
                  <a:gd name="connsiteY31" fmla="*/ 552552 h 552552"/>
                  <a:gd name="connsiteX32" fmla="*/ 790583 w 1013965"/>
                  <a:gd name="connsiteY32" fmla="*/ 552552 h 552552"/>
                  <a:gd name="connsiteX33" fmla="*/ 788138 w 1013965"/>
                  <a:gd name="connsiteY33" fmla="*/ 503653 h 552552"/>
                  <a:gd name="connsiteX34" fmla="*/ 793027 w 1013965"/>
                  <a:gd name="connsiteY34" fmla="*/ 298280 h 552552"/>
                  <a:gd name="connsiteX35" fmla="*/ 827256 w 1013965"/>
                  <a:gd name="connsiteY35" fmla="*/ 444975 h 552552"/>
                  <a:gd name="connsiteX36" fmla="*/ 844371 w 1013965"/>
                  <a:gd name="connsiteY36" fmla="*/ 525658 h 552552"/>
                  <a:gd name="connsiteX37" fmla="*/ 856595 w 1013965"/>
                  <a:gd name="connsiteY37" fmla="*/ 537882 h 552552"/>
                  <a:gd name="connsiteX38" fmla="*/ 1013070 w 1013965"/>
                  <a:gd name="connsiteY38" fmla="*/ 535437 h 552552"/>
                  <a:gd name="connsiteX39" fmla="*/ 1010625 w 1013965"/>
                  <a:gd name="connsiteY39" fmla="*/ 528102 h 552552"/>
                  <a:gd name="connsiteX40" fmla="*/ 1000846 w 1013965"/>
                  <a:gd name="connsiteY40" fmla="*/ 515878 h 552552"/>
                  <a:gd name="connsiteX41" fmla="*/ 981286 w 1013965"/>
                  <a:gd name="connsiteY41" fmla="*/ 486539 h 552552"/>
                  <a:gd name="connsiteX42" fmla="*/ 947057 w 1013965"/>
                  <a:gd name="connsiteY42" fmla="*/ 359403 h 552552"/>
                  <a:gd name="connsiteX43" fmla="*/ 934833 w 1013965"/>
                  <a:gd name="connsiteY43" fmla="*/ 185814 h 552552"/>
                  <a:gd name="connsiteX44" fmla="*/ 951947 w 1013965"/>
                  <a:gd name="connsiteY44" fmla="*/ 14669 h 552552"/>
                  <a:gd name="connsiteX45" fmla="*/ 956837 w 1013965"/>
                  <a:gd name="connsiteY45" fmla="*/ 0 h 552552"/>
                  <a:gd name="connsiteX46" fmla="*/ 961727 w 1013965"/>
                  <a:gd name="connsiteY46" fmla="*/ 14669 h 552552"/>
                  <a:gd name="connsiteX47" fmla="*/ 966617 w 1013965"/>
                  <a:gd name="connsiteY47" fmla="*/ 26894 h 552552"/>
                  <a:gd name="connsiteX48" fmla="*/ 964172 w 1013965"/>
                  <a:gd name="connsiteY48" fmla="*/ 39119 h 552552"/>
                  <a:gd name="connsiteX49" fmla="*/ 947057 w 1013965"/>
                  <a:gd name="connsiteY49" fmla="*/ 44008 h 552552"/>
                  <a:gd name="connsiteX50" fmla="*/ 885934 w 1013965"/>
                  <a:gd name="connsiteY50" fmla="*/ 56233 h 552552"/>
                  <a:gd name="connsiteX51" fmla="*/ 861485 w 1013965"/>
                  <a:gd name="connsiteY51" fmla="*/ 58678 h 552552"/>
                  <a:gd name="connsiteX52" fmla="*/ 766133 w 1013965"/>
                  <a:gd name="connsiteY52" fmla="*/ 61123 h 552552"/>
                  <a:gd name="connsiteX53" fmla="*/ 680561 w 1013965"/>
                  <a:gd name="connsiteY53" fmla="*/ 66013 h 552552"/>
                  <a:gd name="connsiteX54" fmla="*/ 658557 w 1013965"/>
                  <a:gd name="connsiteY54" fmla="*/ 68458 h 552552"/>
                  <a:gd name="connsiteX55" fmla="*/ 609658 w 1013965"/>
                  <a:gd name="connsiteY55" fmla="*/ 66013 h 552552"/>
                  <a:gd name="connsiteX56" fmla="*/ 570540 w 1013965"/>
                  <a:gd name="connsiteY56" fmla="*/ 61123 h 552552"/>
                  <a:gd name="connsiteX57" fmla="*/ 548535 w 1013965"/>
                  <a:gd name="connsiteY57" fmla="*/ 58678 h 552552"/>
                  <a:gd name="connsiteX58" fmla="*/ 533866 w 1013965"/>
                  <a:gd name="connsiteY58" fmla="*/ 56233 h 552552"/>
                  <a:gd name="connsiteX59" fmla="*/ 455629 w 1013965"/>
                  <a:gd name="connsiteY59" fmla="*/ 51343 h 552552"/>
                  <a:gd name="connsiteX60" fmla="*/ 504527 w 1013965"/>
                  <a:gd name="connsiteY60" fmla="*/ 63568 h 552552"/>
                  <a:gd name="connsiteX61" fmla="*/ 536310 w 1013965"/>
                  <a:gd name="connsiteY61" fmla="*/ 78238 h 552552"/>
                  <a:gd name="connsiteX62" fmla="*/ 484968 w 1013965"/>
                  <a:gd name="connsiteY62" fmla="*/ 83127 h 552552"/>
                  <a:gd name="connsiteX0" fmla="*/ 484968 w 1013965"/>
                  <a:gd name="connsiteY0" fmla="*/ 83127 h 552552"/>
                  <a:gd name="connsiteX1" fmla="*/ 484968 w 1013965"/>
                  <a:gd name="connsiteY1" fmla="*/ 83127 h 552552"/>
                  <a:gd name="connsiteX2" fmla="*/ 482523 w 1013965"/>
                  <a:gd name="connsiteY2" fmla="*/ 117356 h 552552"/>
                  <a:gd name="connsiteX3" fmla="*/ 475188 w 1013965"/>
                  <a:gd name="connsiteY3" fmla="*/ 129581 h 552552"/>
                  <a:gd name="connsiteX4" fmla="*/ 453184 w 1013965"/>
                  <a:gd name="connsiteY4" fmla="*/ 161365 h 552552"/>
                  <a:gd name="connsiteX5" fmla="*/ 450739 w 1013965"/>
                  <a:gd name="connsiteY5" fmla="*/ 168699 h 552552"/>
                  <a:gd name="connsiteX6" fmla="*/ 431179 w 1013965"/>
                  <a:gd name="connsiteY6" fmla="*/ 200483 h 552552"/>
                  <a:gd name="connsiteX7" fmla="*/ 421400 w 1013965"/>
                  <a:gd name="connsiteY7" fmla="*/ 222488 h 552552"/>
                  <a:gd name="connsiteX8" fmla="*/ 409175 w 1013965"/>
                  <a:gd name="connsiteY8" fmla="*/ 234712 h 552552"/>
                  <a:gd name="connsiteX9" fmla="*/ 399395 w 1013965"/>
                  <a:gd name="connsiteY9" fmla="*/ 246937 h 552552"/>
                  <a:gd name="connsiteX10" fmla="*/ 384726 w 1013965"/>
                  <a:gd name="connsiteY10" fmla="*/ 259161 h 552552"/>
                  <a:gd name="connsiteX11" fmla="*/ 374946 w 1013965"/>
                  <a:gd name="connsiteY11" fmla="*/ 268941 h 552552"/>
                  <a:gd name="connsiteX12" fmla="*/ 357832 w 1013965"/>
                  <a:gd name="connsiteY12" fmla="*/ 281166 h 552552"/>
                  <a:gd name="connsiteX13" fmla="*/ 348052 w 1013965"/>
                  <a:gd name="connsiteY13" fmla="*/ 295835 h 552552"/>
                  <a:gd name="connsiteX14" fmla="*/ 340717 w 1013965"/>
                  <a:gd name="connsiteY14" fmla="*/ 300725 h 552552"/>
                  <a:gd name="connsiteX15" fmla="*/ 333383 w 1013965"/>
                  <a:gd name="connsiteY15" fmla="*/ 308060 h 552552"/>
                  <a:gd name="connsiteX16" fmla="*/ 323603 w 1013965"/>
                  <a:gd name="connsiteY16" fmla="*/ 320284 h 552552"/>
                  <a:gd name="connsiteX17" fmla="*/ 296709 w 1013965"/>
                  <a:gd name="connsiteY17" fmla="*/ 344734 h 552552"/>
                  <a:gd name="connsiteX18" fmla="*/ 279594 w 1013965"/>
                  <a:gd name="connsiteY18" fmla="*/ 356958 h 552552"/>
                  <a:gd name="connsiteX19" fmla="*/ 262480 w 1013965"/>
                  <a:gd name="connsiteY19" fmla="*/ 371628 h 552552"/>
                  <a:gd name="connsiteX20" fmla="*/ 240476 w 1013965"/>
                  <a:gd name="connsiteY20" fmla="*/ 388742 h 552552"/>
                  <a:gd name="connsiteX21" fmla="*/ 228251 w 1013965"/>
                  <a:gd name="connsiteY21" fmla="*/ 398522 h 552552"/>
                  <a:gd name="connsiteX22" fmla="*/ 216026 w 1013965"/>
                  <a:gd name="connsiteY22" fmla="*/ 403412 h 552552"/>
                  <a:gd name="connsiteX23" fmla="*/ 203802 w 1013965"/>
                  <a:gd name="connsiteY23" fmla="*/ 413191 h 552552"/>
                  <a:gd name="connsiteX24" fmla="*/ 196467 w 1013965"/>
                  <a:gd name="connsiteY24" fmla="*/ 420526 h 552552"/>
                  <a:gd name="connsiteX25" fmla="*/ 181798 w 1013965"/>
                  <a:gd name="connsiteY25" fmla="*/ 427861 h 552552"/>
                  <a:gd name="connsiteX26" fmla="*/ 154903 w 1013965"/>
                  <a:gd name="connsiteY26" fmla="*/ 449865 h 552552"/>
                  <a:gd name="connsiteX27" fmla="*/ 101115 w 1013965"/>
                  <a:gd name="connsiteY27" fmla="*/ 481649 h 552552"/>
                  <a:gd name="connsiteX28" fmla="*/ 30212 w 1013965"/>
                  <a:gd name="connsiteY28" fmla="*/ 518323 h 552552"/>
                  <a:gd name="connsiteX29" fmla="*/ 10653 w 1013965"/>
                  <a:gd name="connsiteY29" fmla="*/ 530547 h 552552"/>
                  <a:gd name="connsiteX30" fmla="*/ 3318 w 1013965"/>
                  <a:gd name="connsiteY30" fmla="*/ 537882 h 552552"/>
                  <a:gd name="connsiteX31" fmla="*/ 790583 w 1013965"/>
                  <a:gd name="connsiteY31" fmla="*/ 552552 h 552552"/>
                  <a:gd name="connsiteX32" fmla="*/ 790583 w 1013965"/>
                  <a:gd name="connsiteY32" fmla="*/ 552552 h 552552"/>
                  <a:gd name="connsiteX33" fmla="*/ 788138 w 1013965"/>
                  <a:gd name="connsiteY33" fmla="*/ 503653 h 552552"/>
                  <a:gd name="connsiteX34" fmla="*/ 793027 w 1013965"/>
                  <a:gd name="connsiteY34" fmla="*/ 298280 h 552552"/>
                  <a:gd name="connsiteX35" fmla="*/ 827256 w 1013965"/>
                  <a:gd name="connsiteY35" fmla="*/ 444975 h 552552"/>
                  <a:gd name="connsiteX36" fmla="*/ 844371 w 1013965"/>
                  <a:gd name="connsiteY36" fmla="*/ 525658 h 552552"/>
                  <a:gd name="connsiteX37" fmla="*/ 856595 w 1013965"/>
                  <a:gd name="connsiteY37" fmla="*/ 537882 h 552552"/>
                  <a:gd name="connsiteX38" fmla="*/ 1013070 w 1013965"/>
                  <a:gd name="connsiteY38" fmla="*/ 535437 h 552552"/>
                  <a:gd name="connsiteX39" fmla="*/ 1010625 w 1013965"/>
                  <a:gd name="connsiteY39" fmla="*/ 528102 h 552552"/>
                  <a:gd name="connsiteX40" fmla="*/ 1000846 w 1013965"/>
                  <a:gd name="connsiteY40" fmla="*/ 515878 h 552552"/>
                  <a:gd name="connsiteX41" fmla="*/ 981286 w 1013965"/>
                  <a:gd name="connsiteY41" fmla="*/ 486539 h 552552"/>
                  <a:gd name="connsiteX42" fmla="*/ 947057 w 1013965"/>
                  <a:gd name="connsiteY42" fmla="*/ 359403 h 552552"/>
                  <a:gd name="connsiteX43" fmla="*/ 934833 w 1013965"/>
                  <a:gd name="connsiteY43" fmla="*/ 185814 h 552552"/>
                  <a:gd name="connsiteX44" fmla="*/ 951947 w 1013965"/>
                  <a:gd name="connsiteY44" fmla="*/ 14669 h 552552"/>
                  <a:gd name="connsiteX45" fmla="*/ 956837 w 1013965"/>
                  <a:gd name="connsiteY45" fmla="*/ 0 h 552552"/>
                  <a:gd name="connsiteX46" fmla="*/ 961727 w 1013965"/>
                  <a:gd name="connsiteY46" fmla="*/ 14669 h 552552"/>
                  <a:gd name="connsiteX47" fmla="*/ 966617 w 1013965"/>
                  <a:gd name="connsiteY47" fmla="*/ 26894 h 552552"/>
                  <a:gd name="connsiteX48" fmla="*/ 964172 w 1013965"/>
                  <a:gd name="connsiteY48" fmla="*/ 39119 h 552552"/>
                  <a:gd name="connsiteX49" fmla="*/ 947057 w 1013965"/>
                  <a:gd name="connsiteY49" fmla="*/ 44008 h 552552"/>
                  <a:gd name="connsiteX50" fmla="*/ 885934 w 1013965"/>
                  <a:gd name="connsiteY50" fmla="*/ 56233 h 552552"/>
                  <a:gd name="connsiteX51" fmla="*/ 861485 w 1013965"/>
                  <a:gd name="connsiteY51" fmla="*/ 58678 h 552552"/>
                  <a:gd name="connsiteX52" fmla="*/ 766133 w 1013965"/>
                  <a:gd name="connsiteY52" fmla="*/ 61123 h 552552"/>
                  <a:gd name="connsiteX53" fmla="*/ 680561 w 1013965"/>
                  <a:gd name="connsiteY53" fmla="*/ 66013 h 552552"/>
                  <a:gd name="connsiteX54" fmla="*/ 658557 w 1013965"/>
                  <a:gd name="connsiteY54" fmla="*/ 68458 h 552552"/>
                  <a:gd name="connsiteX55" fmla="*/ 609658 w 1013965"/>
                  <a:gd name="connsiteY55" fmla="*/ 66013 h 552552"/>
                  <a:gd name="connsiteX56" fmla="*/ 570540 w 1013965"/>
                  <a:gd name="connsiteY56" fmla="*/ 61123 h 552552"/>
                  <a:gd name="connsiteX57" fmla="*/ 548535 w 1013965"/>
                  <a:gd name="connsiteY57" fmla="*/ 58678 h 552552"/>
                  <a:gd name="connsiteX58" fmla="*/ 533866 w 1013965"/>
                  <a:gd name="connsiteY58" fmla="*/ 56233 h 552552"/>
                  <a:gd name="connsiteX59" fmla="*/ 455629 w 1013965"/>
                  <a:gd name="connsiteY59" fmla="*/ 51343 h 552552"/>
                  <a:gd name="connsiteX60" fmla="*/ 524086 w 1013965"/>
                  <a:gd name="connsiteY60" fmla="*/ 56233 h 552552"/>
                  <a:gd name="connsiteX61" fmla="*/ 504527 w 1013965"/>
                  <a:gd name="connsiteY61" fmla="*/ 63568 h 552552"/>
                  <a:gd name="connsiteX62" fmla="*/ 536310 w 1013965"/>
                  <a:gd name="connsiteY62" fmla="*/ 78238 h 552552"/>
                  <a:gd name="connsiteX63" fmla="*/ 484968 w 1013965"/>
                  <a:gd name="connsiteY63" fmla="*/ 83127 h 552552"/>
                  <a:gd name="connsiteX0" fmla="*/ 484968 w 1013965"/>
                  <a:gd name="connsiteY0" fmla="*/ 83127 h 552552"/>
                  <a:gd name="connsiteX1" fmla="*/ 484968 w 1013965"/>
                  <a:gd name="connsiteY1" fmla="*/ 83127 h 552552"/>
                  <a:gd name="connsiteX2" fmla="*/ 482523 w 1013965"/>
                  <a:gd name="connsiteY2" fmla="*/ 117356 h 552552"/>
                  <a:gd name="connsiteX3" fmla="*/ 475188 w 1013965"/>
                  <a:gd name="connsiteY3" fmla="*/ 129581 h 552552"/>
                  <a:gd name="connsiteX4" fmla="*/ 453184 w 1013965"/>
                  <a:gd name="connsiteY4" fmla="*/ 161365 h 552552"/>
                  <a:gd name="connsiteX5" fmla="*/ 450739 w 1013965"/>
                  <a:gd name="connsiteY5" fmla="*/ 168699 h 552552"/>
                  <a:gd name="connsiteX6" fmla="*/ 431179 w 1013965"/>
                  <a:gd name="connsiteY6" fmla="*/ 200483 h 552552"/>
                  <a:gd name="connsiteX7" fmla="*/ 421400 w 1013965"/>
                  <a:gd name="connsiteY7" fmla="*/ 222488 h 552552"/>
                  <a:gd name="connsiteX8" fmla="*/ 409175 w 1013965"/>
                  <a:gd name="connsiteY8" fmla="*/ 234712 h 552552"/>
                  <a:gd name="connsiteX9" fmla="*/ 399395 w 1013965"/>
                  <a:gd name="connsiteY9" fmla="*/ 246937 h 552552"/>
                  <a:gd name="connsiteX10" fmla="*/ 384726 w 1013965"/>
                  <a:gd name="connsiteY10" fmla="*/ 259161 h 552552"/>
                  <a:gd name="connsiteX11" fmla="*/ 374946 w 1013965"/>
                  <a:gd name="connsiteY11" fmla="*/ 268941 h 552552"/>
                  <a:gd name="connsiteX12" fmla="*/ 357832 w 1013965"/>
                  <a:gd name="connsiteY12" fmla="*/ 281166 h 552552"/>
                  <a:gd name="connsiteX13" fmla="*/ 348052 w 1013965"/>
                  <a:gd name="connsiteY13" fmla="*/ 295835 h 552552"/>
                  <a:gd name="connsiteX14" fmla="*/ 340717 w 1013965"/>
                  <a:gd name="connsiteY14" fmla="*/ 300725 h 552552"/>
                  <a:gd name="connsiteX15" fmla="*/ 333383 w 1013965"/>
                  <a:gd name="connsiteY15" fmla="*/ 308060 h 552552"/>
                  <a:gd name="connsiteX16" fmla="*/ 323603 w 1013965"/>
                  <a:gd name="connsiteY16" fmla="*/ 320284 h 552552"/>
                  <a:gd name="connsiteX17" fmla="*/ 296709 w 1013965"/>
                  <a:gd name="connsiteY17" fmla="*/ 344734 h 552552"/>
                  <a:gd name="connsiteX18" fmla="*/ 279594 w 1013965"/>
                  <a:gd name="connsiteY18" fmla="*/ 356958 h 552552"/>
                  <a:gd name="connsiteX19" fmla="*/ 262480 w 1013965"/>
                  <a:gd name="connsiteY19" fmla="*/ 371628 h 552552"/>
                  <a:gd name="connsiteX20" fmla="*/ 240476 w 1013965"/>
                  <a:gd name="connsiteY20" fmla="*/ 388742 h 552552"/>
                  <a:gd name="connsiteX21" fmla="*/ 228251 w 1013965"/>
                  <a:gd name="connsiteY21" fmla="*/ 398522 h 552552"/>
                  <a:gd name="connsiteX22" fmla="*/ 216026 w 1013965"/>
                  <a:gd name="connsiteY22" fmla="*/ 403412 h 552552"/>
                  <a:gd name="connsiteX23" fmla="*/ 203802 w 1013965"/>
                  <a:gd name="connsiteY23" fmla="*/ 413191 h 552552"/>
                  <a:gd name="connsiteX24" fmla="*/ 196467 w 1013965"/>
                  <a:gd name="connsiteY24" fmla="*/ 420526 h 552552"/>
                  <a:gd name="connsiteX25" fmla="*/ 181798 w 1013965"/>
                  <a:gd name="connsiteY25" fmla="*/ 427861 h 552552"/>
                  <a:gd name="connsiteX26" fmla="*/ 154903 w 1013965"/>
                  <a:gd name="connsiteY26" fmla="*/ 449865 h 552552"/>
                  <a:gd name="connsiteX27" fmla="*/ 101115 w 1013965"/>
                  <a:gd name="connsiteY27" fmla="*/ 481649 h 552552"/>
                  <a:gd name="connsiteX28" fmla="*/ 30212 w 1013965"/>
                  <a:gd name="connsiteY28" fmla="*/ 518323 h 552552"/>
                  <a:gd name="connsiteX29" fmla="*/ 10653 w 1013965"/>
                  <a:gd name="connsiteY29" fmla="*/ 530547 h 552552"/>
                  <a:gd name="connsiteX30" fmla="*/ 3318 w 1013965"/>
                  <a:gd name="connsiteY30" fmla="*/ 537882 h 552552"/>
                  <a:gd name="connsiteX31" fmla="*/ 790583 w 1013965"/>
                  <a:gd name="connsiteY31" fmla="*/ 552552 h 552552"/>
                  <a:gd name="connsiteX32" fmla="*/ 790583 w 1013965"/>
                  <a:gd name="connsiteY32" fmla="*/ 552552 h 552552"/>
                  <a:gd name="connsiteX33" fmla="*/ 788138 w 1013965"/>
                  <a:gd name="connsiteY33" fmla="*/ 503653 h 552552"/>
                  <a:gd name="connsiteX34" fmla="*/ 793027 w 1013965"/>
                  <a:gd name="connsiteY34" fmla="*/ 298280 h 552552"/>
                  <a:gd name="connsiteX35" fmla="*/ 827256 w 1013965"/>
                  <a:gd name="connsiteY35" fmla="*/ 444975 h 552552"/>
                  <a:gd name="connsiteX36" fmla="*/ 844371 w 1013965"/>
                  <a:gd name="connsiteY36" fmla="*/ 525658 h 552552"/>
                  <a:gd name="connsiteX37" fmla="*/ 856595 w 1013965"/>
                  <a:gd name="connsiteY37" fmla="*/ 537882 h 552552"/>
                  <a:gd name="connsiteX38" fmla="*/ 1013070 w 1013965"/>
                  <a:gd name="connsiteY38" fmla="*/ 535437 h 552552"/>
                  <a:gd name="connsiteX39" fmla="*/ 1010625 w 1013965"/>
                  <a:gd name="connsiteY39" fmla="*/ 528102 h 552552"/>
                  <a:gd name="connsiteX40" fmla="*/ 1000846 w 1013965"/>
                  <a:gd name="connsiteY40" fmla="*/ 515878 h 552552"/>
                  <a:gd name="connsiteX41" fmla="*/ 981286 w 1013965"/>
                  <a:gd name="connsiteY41" fmla="*/ 486539 h 552552"/>
                  <a:gd name="connsiteX42" fmla="*/ 947057 w 1013965"/>
                  <a:gd name="connsiteY42" fmla="*/ 359403 h 552552"/>
                  <a:gd name="connsiteX43" fmla="*/ 934833 w 1013965"/>
                  <a:gd name="connsiteY43" fmla="*/ 185814 h 552552"/>
                  <a:gd name="connsiteX44" fmla="*/ 951947 w 1013965"/>
                  <a:gd name="connsiteY44" fmla="*/ 14669 h 552552"/>
                  <a:gd name="connsiteX45" fmla="*/ 956837 w 1013965"/>
                  <a:gd name="connsiteY45" fmla="*/ 0 h 552552"/>
                  <a:gd name="connsiteX46" fmla="*/ 961727 w 1013965"/>
                  <a:gd name="connsiteY46" fmla="*/ 14669 h 552552"/>
                  <a:gd name="connsiteX47" fmla="*/ 966617 w 1013965"/>
                  <a:gd name="connsiteY47" fmla="*/ 26894 h 552552"/>
                  <a:gd name="connsiteX48" fmla="*/ 964172 w 1013965"/>
                  <a:gd name="connsiteY48" fmla="*/ 39119 h 552552"/>
                  <a:gd name="connsiteX49" fmla="*/ 947057 w 1013965"/>
                  <a:gd name="connsiteY49" fmla="*/ 44008 h 552552"/>
                  <a:gd name="connsiteX50" fmla="*/ 885934 w 1013965"/>
                  <a:gd name="connsiteY50" fmla="*/ 56233 h 552552"/>
                  <a:gd name="connsiteX51" fmla="*/ 861485 w 1013965"/>
                  <a:gd name="connsiteY51" fmla="*/ 58678 h 552552"/>
                  <a:gd name="connsiteX52" fmla="*/ 766133 w 1013965"/>
                  <a:gd name="connsiteY52" fmla="*/ 61123 h 552552"/>
                  <a:gd name="connsiteX53" fmla="*/ 680561 w 1013965"/>
                  <a:gd name="connsiteY53" fmla="*/ 66013 h 552552"/>
                  <a:gd name="connsiteX54" fmla="*/ 658557 w 1013965"/>
                  <a:gd name="connsiteY54" fmla="*/ 68458 h 552552"/>
                  <a:gd name="connsiteX55" fmla="*/ 609658 w 1013965"/>
                  <a:gd name="connsiteY55" fmla="*/ 66013 h 552552"/>
                  <a:gd name="connsiteX56" fmla="*/ 570540 w 1013965"/>
                  <a:gd name="connsiteY56" fmla="*/ 61123 h 552552"/>
                  <a:gd name="connsiteX57" fmla="*/ 548535 w 1013965"/>
                  <a:gd name="connsiteY57" fmla="*/ 58678 h 552552"/>
                  <a:gd name="connsiteX58" fmla="*/ 533866 w 1013965"/>
                  <a:gd name="connsiteY58" fmla="*/ 56233 h 552552"/>
                  <a:gd name="connsiteX59" fmla="*/ 582765 w 1013965"/>
                  <a:gd name="connsiteY59" fmla="*/ 39118 h 552552"/>
                  <a:gd name="connsiteX60" fmla="*/ 524086 w 1013965"/>
                  <a:gd name="connsiteY60" fmla="*/ 56233 h 552552"/>
                  <a:gd name="connsiteX61" fmla="*/ 504527 w 1013965"/>
                  <a:gd name="connsiteY61" fmla="*/ 63568 h 552552"/>
                  <a:gd name="connsiteX62" fmla="*/ 536310 w 1013965"/>
                  <a:gd name="connsiteY62" fmla="*/ 78238 h 552552"/>
                  <a:gd name="connsiteX63" fmla="*/ 484968 w 1013965"/>
                  <a:gd name="connsiteY63" fmla="*/ 83127 h 552552"/>
                  <a:gd name="connsiteX0" fmla="*/ 492303 w 1013965"/>
                  <a:gd name="connsiteY0" fmla="*/ 85572 h 552552"/>
                  <a:gd name="connsiteX1" fmla="*/ 484968 w 1013965"/>
                  <a:gd name="connsiteY1" fmla="*/ 83127 h 552552"/>
                  <a:gd name="connsiteX2" fmla="*/ 482523 w 1013965"/>
                  <a:gd name="connsiteY2" fmla="*/ 117356 h 552552"/>
                  <a:gd name="connsiteX3" fmla="*/ 475188 w 1013965"/>
                  <a:gd name="connsiteY3" fmla="*/ 129581 h 552552"/>
                  <a:gd name="connsiteX4" fmla="*/ 453184 w 1013965"/>
                  <a:gd name="connsiteY4" fmla="*/ 161365 h 552552"/>
                  <a:gd name="connsiteX5" fmla="*/ 450739 w 1013965"/>
                  <a:gd name="connsiteY5" fmla="*/ 168699 h 552552"/>
                  <a:gd name="connsiteX6" fmla="*/ 431179 w 1013965"/>
                  <a:gd name="connsiteY6" fmla="*/ 200483 h 552552"/>
                  <a:gd name="connsiteX7" fmla="*/ 421400 w 1013965"/>
                  <a:gd name="connsiteY7" fmla="*/ 222488 h 552552"/>
                  <a:gd name="connsiteX8" fmla="*/ 409175 w 1013965"/>
                  <a:gd name="connsiteY8" fmla="*/ 234712 h 552552"/>
                  <a:gd name="connsiteX9" fmla="*/ 399395 w 1013965"/>
                  <a:gd name="connsiteY9" fmla="*/ 246937 h 552552"/>
                  <a:gd name="connsiteX10" fmla="*/ 384726 w 1013965"/>
                  <a:gd name="connsiteY10" fmla="*/ 259161 h 552552"/>
                  <a:gd name="connsiteX11" fmla="*/ 374946 w 1013965"/>
                  <a:gd name="connsiteY11" fmla="*/ 268941 h 552552"/>
                  <a:gd name="connsiteX12" fmla="*/ 357832 w 1013965"/>
                  <a:gd name="connsiteY12" fmla="*/ 281166 h 552552"/>
                  <a:gd name="connsiteX13" fmla="*/ 348052 w 1013965"/>
                  <a:gd name="connsiteY13" fmla="*/ 295835 h 552552"/>
                  <a:gd name="connsiteX14" fmla="*/ 340717 w 1013965"/>
                  <a:gd name="connsiteY14" fmla="*/ 300725 h 552552"/>
                  <a:gd name="connsiteX15" fmla="*/ 333383 w 1013965"/>
                  <a:gd name="connsiteY15" fmla="*/ 308060 h 552552"/>
                  <a:gd name="connsiteX16" fmla="*/ 323603 w 1013965"/>
                  <a:gd name="connsiteY16" fmla="*/ 320284 h 552552"/>
                  <a:gd name="connsiteX17" fmla="*/ 296709 w 1013965"/>
                  <a:gd name="connsiteY17" fmla="*/ 344734 h 552552"/>
                  <a:gd name="connsiteX18" fmla="*/ 279594 w 1013965"/>
                  <a:gd name="connsiteY18" fmla="*/ 356958 h 552552"/>
                  <a:gd name="connsiteX19" fmla="*/ 262480 w 1013965"/>
                  <a:gd name="connsiteY19" fmla="*/ 371628 h 552552"/>
                  <a:gd name="connsiteX20" fmla="*/ 240476 w 1013965"/>
                  <a:gd name="connsiteY20" fmla="*/ 388742 h 552552"/>
                  <a:gd name="connsiteX21" fmla="*/ 228251 w 1013965"/>
                  <a:gd name="connsiteY21" fmla="*/ 398522 h 552552"/>
                  <a:gd name="connsiteX22" fmla="*/ 216026 w 1013965"/>
                  <a:gd name="connsiteY22" fmla="*/ 403412 h 552552"/>
                  <a:gd name="connsiteX23" fmla="*/ 203802 w 1013965"/>
                  <a:gd name="connsiteY23" fmla="*/ 413191 h 552552"/>
                  <a:gd name="connsiteX24" fmla="*/ 196467 w 1013965"/>
                  <a:gd name="connsiteY24" fmla="*/ 420526 h 552552"/>
                  <a:gd name="connsiteX25" fmla="*/ 181798 w 1013965"/>
                  <a:gd name="connsiteY25" fmla="*/ 427861 h 552552"/>
                  <a:gd name="connsiteX26" fmla="*/ 154903 w 1013965"/>
                  <a:gd name="connsiteY26" fmla="*/ 449865 h 552552"/>
                  <a:gd name="connsiteX27" fmla="*/ 101115 w 1013965"/>
                  <a:gd name="connsiteY27" fmla="*/ 481649 h 552552"/>
                  <a:gd name="connsiteX28" fmla="*/ 30212 w 1013965"/>
                  <a:gd name="connsiteY28" fmla="*/ 518323 h 552552"/>
                  <a:gd name="connsiteX29" fmla="*/ 10653 w 1013965"/>
                  <a:gd name="connsiteY29" fmla="*/ 530547 h 552552"/>
                  <a:gd name="connsiteX30" fmla="*/ 3318 w 1013965"/>
                  <a:gd name="connsiteY30" fmla="*/ 537882 h 552552"/>
                  <a:gd name="connsiteX31" fmla="*/ 790583 w 1013965"/>
                  <a:gd name="connsiteY31" fmla="*/ 552552 h 552552"/>
                  <a:gd name="connsiteX32" fmla="*/ 790583 w 1013965"/>
                  <a:gd name="connsiteY32" fmla="*/ 552552 h 552552"/>
                  <a:gd name="connsiteX33" fmla="*/ 788138 w 1013965"/>
                  <a:gd name="connsiteY33" fmla="*/ 503653 h 552552"/>
                  <a:gd name="connsiteX34" fmla="*/ 793027 w 1013965"/>
                  <a:gd name="connsiteY34" fmla="*/ 298280 h 552552"/>
                  <a:gd name="connsiteX35" fmla="*/ 827256 w 1013965"/>
                  <a:gd name="connsiteY35" fmla="*/ 444975 h 552552"/>
                  <a:gd name="connsiteX36" fmla="*/ 844371 w 1013965"/>
                  <a:gd name="connsiteY36" fmla="*/ 525658 h 552552"/>
                  <a:gd name="connsiteX37" fmla="*/ 856595 w 1013965"/>
                  <a:gd name="connsiteY37" fmla="*/ 537882 h 552552"/>
                  <a:gd name="connsiteX38" fmla="*/ 1013070 w 1013965"/>
                  <a:gd name="connsiteY38" fmla="*/ 535437 h 552552"/>
                  <a:gd name="connsiteX39" fmla="*/ 1010625 w 1013965"/>
                  <a:gd name="connsiteY39" fmla="*/ 528102 h 552552"/>
                  <a:gd name="connsiteX40" fmla="*/ 1000846 w 1013965"/>
                  <a:gd name="connsiteY40" fmla="*/ 515878 h 552552"/>
                  <a:gd name="connsiteX41" fmla="*/ 981286 w 1013965"/>
                  <a:gd name="connsiteY41" fmla="*/ 486539 h 552552"/>
                  <a:gd name="connsiteX42" fmla="*/ 947057 w 1013965"/>
                  <a:gd name="connsiteY42" fmla="*/ 359403 h 552552"/>
                  <a:gd name="connsiteX43" fmla="*/ 934833 w 1013965"/>
                  <a:gd name="connsiteY43" fmla="*/ 185814 h 552552"/>
                  <a:gd name="connsiteX44" fmla="*/ 951947 w 1013965"/>
                  <a:gd name="connsiteY44" fmla="*/ 14669 h 552552"/>
                  <a:gd name="connsiteX45" fmla="*/ 956837 w 1013965"/>
                  <a:gd name="connsiteY45" fmla="*/ 0 h 552552"/>
                  <a:gd name="connsiteX46" fmla="*/ 961727 w 1013965"/>
                  <a:gd name="connsiteY46" fmla="*/ 14669 h 552552"/>
                  <a:gd name="connsiteX47" fmla="*/ 966617 w 1013965"/>
                  <a:gd name="connsiteY47" fmla="*/ 26894 h 552552"/>
                  <a:gd name="connsiteX48" fmla="*/ 964172 w 1013965"/>
                  <a:gd name="connsiteY48" fmla="*/ 39119 h 552552"/>
                  <a:gd name="connsiteX49" fmla="*/ 947057 w 1013965"/>
                  <a:gd name="connsiteY49" fmla="*/ 44008 h 552552"/>
                  <a:gd name="connsiteX50" fmla="*/ 885934 w 1013965"/>
                  <a:gd name="connsiteY50" fmla="*/ 56233 h 552552"/>
                  <a:gd name="connsiteX51" fmla="*/ 861485 w 1013965"/>
                  <a:gd name="connsiteY51" fmla="*/ 58678 h 552552"/>
                  <a:gd name="connsiteX52" fmla="*/ 766133 w 1013965"/>
                  <a:gd name="connsiteY52" fmla="*/ 61123 h 552552"/>
                  <a:gd name="connsiteX53" fmla="*/ 680561 w 1013965"/>
                  <a:gd name="connsiteY53" fmla="*/ 66013 h 552552"/>
                  <a:gd name="connsiteX54" fmla="*/ 658557 w 1013965"/>
                  <a:gd name="connsiteY54" fmla="*/ 68458 h 552552"/>
                  <a:gd name="connsiteX55" fmla="*/ 609658 w 1013965"/>
                  <a:gd name="connsiteY55" fmla="*/ 66013 h 552552"/>
                  <a:gd name="connsiteX56" fmla="*/ 570540 w 1013965"/>
                  <a:gd name="connsiteY56" fmla="*/ 61123 h 552552"/>
                  <a:gd name="connsiteX57" fmla="*/ 548535 w 1013965"/>
                  <a:gd name="connsiteY57" fmla="*/ 58678 h 552552"/>
                  <a:gd name="connsiteX58" fmla="*/ 533866 w 1013965"/>
                  <a:gd name="connsiteY58" fmla="*/ 56233 h 552552"/>
                  <a:gd name="connsiteX59" fmla="*/ 582765 w 1013965"/>
                  <a:gd name="connsiteY59" fmla="*/ 39118 h 552552"/>
                  <a:gd name="connsiteX60" fmla="*/ 524086 w 1013965"/>
                  <a:gd name="connsiteY60" fmla="*/ 56233 h 552552"/>
                  <a:gd name="connsiteX61" fmla="*/ 504527 w 1013965"/>
                  <a:gd name="connsiteY61" fmla="*/ 63568 h 552552"/>
                  <a:gd name="connsiteX62" fmla="*/ 536310 w 1013965"/>
                  <a:gd name="connsiteY62" fmla="*/ 78238 h 552552"/>
                  <a:gd name="connsiteX63" fmla="*/ 492303 w 1013965"/>
                  <a:gd name="connsiteY63" fmla="*/ 85572 h 552552"/>
                  <a:gd name="connsiteX0" fmla="*/ 492303 w 1013965"/>
                  <a:gd name="connsiteY0" fmla="*/ 85572 h 552552"/>
                  <a:gd name="connsiteX1" fmla="*/ 484968 w 1013965"/>
                  <a:gd name="connsiteY1" fmla="*/ 83127 h 552552"/>
                  <a:gd name="connsiteX2" fmla="*/ 482523 w 1013965"/>
                  <a:gd name="connsiteY2" fmla="*/ 117356 h 552552"/>
                  <a:gd name="connsiteX3" fmla="*/ 475188 w 1013965"/>
                  <a:gd name="connsiteY3" fmla="*/ 129581 h 552552"/>
                  <a:gd name="connsiteX4" fmla="*/ 453184 w 1013965"/>
                  <a:gd name="connsiteY4" fmla="*/ 161365 h 552552"/>
                  <a:gd name="connsiteX5" fmla="*/ 450739 w 1013965"/>
                  <a:gd name="connsiteY5" fmla="*/ 168699 h 552552"/>
                  <a:gd name="connsiteX6" fmla="*/ 431179 w 1013965"/>
                  <a:gd name="connsiteY6" fmla="*/ 200483 h 552552"/>
                  <a:gd name="connsiteX7" fmla="*/ 421400 w 1013965"/>
                  <a:gd name="connsiteY7" fmla="*/ 222488 h 552552"/>
                  <a:gd name="connsiteX8" fmla="*/ 409175 w 1013965"/>
                  <a:gd name="connsiteY8" fmla="*/ 234712 h 552552"/>
                  <a:gd name="connsiteX9" fmla="*/ 399395 w 1013965"/>
                  <a:gd name="connsiteY9" fmla="*/ 246937 h 552552"/>
                  <a:gd name="connsiteX10" fmla="*/ 384726 w 1013965"/>
                  <a:gd name="connsiteY10" fmla="*/ 259161 h 552552"/>
                  <a:gd name="connsiteX11" fmla="*/ 374946 w 1013965"/>
                  <a:gd name="connsiteY11" fmla="*/ 268941 h 552552"/>
                  <a:gd name="connsiteX12" fmla="*/ 357832 w 1013965"/>
                  <a:gd name="connsiteY12" fmla="*/ 281166 h 552552"/>
                  <a:gd name="connsiteX13" fmla="*/ 348052 w 1013965"/>
                  <a:gd name="connsiteY13" fmla="*/ 295835 h 552552"/>
                  <a:gd name="connsiteX14" fmla="*/ 340717 w 1013965"/>
                  <a:gd name="connsiteY14" fmla="*/ 300725 h 552552"/>
                  <a:gd name="connsiteX15" fmla="*/ 333383 w 1013965"/>
                  <a:gd name="connsiteY15" fmla="*/ 308060 h 552552"/>
                  <a:gd name="connsiteX16" fmla="*/ 323603 w 1013965"/>
                  <a:gd name="connsiteY16" fmla="*/ 320284 h 552552"/>
                  <a:gd name="connsiteX17" fmla="*/ 296709 w 1013965"/>
                  <a:gd name="connsiteY17" fmla="*/ 344734 h 552552"/>
                  <a:gd name="connsiteX18" fmla="*/ 279594 w 1013965"/>
                  <a:gd name="connsiteY18" fmla="*/ 356958 h 552552"/>
                  <a:gd name="connsiteX19" fmla="*/ 262480 w 1013965"/>
                  <a:gd name="connsiteY19" fmla="*/ 371628 h 552552"/>
                  <a:gd name="connsiteX20" fmla="*/ 240476 w 1013965"/>
                  <a:gd name="connsiteY20" fmla="*/ 388742 h 552552"/>
                  <a:gd name="connsiteX21" fmla="*/ 228251 w 1013965"/>
                  <a:gd name="connsiteY21" fmla="*/ 398522 h 552552"/>
                  <a:gd name="connsiteX22" fmla="*/ 216026 w 1013965"/>
                  <a:gd name="connsiteY22" fmla="*/ 403412 h 552552"/>
                  <a:gd name="connsiteX23" fmla="*/ 203802 w 1013965"/>
                  <a:gd name="connsiteY23" fmla="*/ 413191 h 552552"/>
                  <a:gd name="connsiteX24" fmla="*/ 196467 w 1013965"/>
                  <a:gd name="connsiteY24" fmla="*/ 420526 h 552552"/>
                  <a:gd name="connsiteX25" fmla="*/ 181798 w 1013965"/>
                  <a:gd name="connsiteY25" fmla="*/ 427861 h 552552"/>
                  <a:gd name="connsiteX26" fmla="*/ 154903 w 1013965"/>
                  <a:gd name="connsiteY26" fmla="*/ 449865 h 552552"/>
                  <a:gd name="connsiteX27" fmla="*/ 101115 w 1013965"/>
                  <a:gd name="connsiteY27" fmla="*/ 481649 h 552552"/>
                  <a:gd name="connsiteX28" fmla="*/ 30212 w 1013965"/>
                  <a:gd name="connsiteY28" fmla="*/ 518323 h 552552"/>
                  <a:gd name="connsiteX29" fmla="*/ 10653 w 1013965"/>
                  <a:gd name="connsiteY29" fmla="*/ 530547 h 552552"/>
                  <a:gd name="connsiteX30" fmla="*/ 3318 w 1013965"/>
                  <a:gd name="connsiteY30" fmla="*/ 537882 h 552552"/>
                  <a:gd name="connsiteX31" fmla="*/ 790583 w 1013965"/>
                  <a:gd name="connsiteY31" fmla="*/ 552552 h 552552"/>
                  <a:gd name="connsiteX32" fmla="*/ 790583 w 1013965"/>
                  <a:gd name="connsiteY32" fmla="*/ 552552 h 552552"/>
                  <a:gd name="connsiteX33" fmla="*/ 788138 w 1013965"/>
                  <a:gd name="connsiteY33" fmla="*/ 503653 h 552552"/>
                  <a:gd name="connsiteX34" fmla="*/ 807696 w 1013965"/>
                  <a:gd name="connsiteY34" fmla="*/ 506098 h 552552"/>
                  <a:gd name="connsiteX35" fmla="*/ 827256 w 1013965"/>
                  <a:gd name="connsiteY35" fmla="*/ 444975 h 552552"/>
                  <a:gd name="connsiteX36" fmla="*/ 844371 w 1013965"/>
                  <a:gd name="connsiteY36" fmla="*/ 525658 h 552552"/>
                  <a:gd name="connsiteX37" fmla="*/ 856595 w 1013965"/>
                  <a:gd name="connsiteY37" fmla="*/ 537882 h 552552"/>
                  <a:gd name="connsiteX38" fmla="*/ 1013070 w 1013965"/>
                  <a:gd name="connsiteY38" fmla="*/ 535437 h 552552"/>
                  <a:gd name="connsiteX39" fmla="*/ 1010625 w 1013965"/>
                  <a:gd name="connsiteY39" fmla="*/ 528102 h 552552"/>
                  <a:gd name="connsiteX40" fmla="*/ 1000846 w 1013965"/>
                  <a:gd name="connsiteY40" fmla="*/ 515878 h 552552"/>
                  <a:gd name="connsiteX41" fmla="*/ 981286 w 1013965"/>
                  <a:gd name="connsiteY41" fmla="*/ 486539 h 552552"/>
                  <a:gd name="connsiteX42" fmla="*/ 947057 w 1013965"/>
                  <a:gd name="connsiteY42" fmla="*/ 359403 h 552552"/>
                  <a:gd name="connsiteX43" fmla="*/ 934833 w 1013965"/>
                  <a:gd name="connsiteY43" fmla="*/ 185814 h 552552"/>
                  <a:gd name="connsiteX44" fmla="*/ 951947 w 1013965"/>
                  <a:gd name="connsiteY44" fmla="*/ 14669 h 552552"/>
                  <a:gd name="connsiteX45" fmla="*/ 956837 w 1013965"/>
                  <a:gd name="connsiteY45" fmla="*/ 0 h 552552"/>
                  <a:gd name="connsiteX46" fmla="*/ 961727 w 1013965"/>
                  <a:gd name="connsiteY46" fmla="*/ 14669 h 552552"/>
                  <a:gd name="connsiteX47" fmla="*/ 966617 w 1013965"/>
                  <a:gd name="connsiteY47" fmla="*/ 26894 h 552552"/>
                  <a:gd name="connsiteX48" fmla="*/ 964172 w 1013965"/>
                  <a:gd name="connsiteY48" fmla="*/ 39119 h 552552"/>
                  <a:gd name="connsiteX49" fmla="*/ 947057 w 1013965"/>
                  <a:gd name="connsiteY49" fmla="*/ 44008 h 552552"/>
                  <a:gd name="connsiteX50" fmla="*/ 885934 w 1013965"/>
                  <a:gd name="connsiteY50" fmla="*/ 56233 h 552552"/>
                  <a:gd name="connsiteX51" fmla="*/ 861485 w 1013965"/>
                  <a:gd name="connsiteY51" fmla="*/ 58678 h 552552"/>
                  <a:gd name="connsiteX52" fmla="*/ 766133 w 1013965"/>
                  <a:gd name="connsiteY52" fmla="*/ 61123 h 552552"/>
                  <a:gd name="connsiteX53" fmla="*/ 680561 w 1013965"/>
                  <a:gd name="connsiteY53" fmla="*/ 66013 h 552552"/>
                  <a:gd name="connsiteX54" fmla="*/ 658557 w 1013965"/>
                  <a:gd name="connsiteY54" fmla="*/ 68458 h 552552"/>
                  <a:gd name="connsiteX55" fmla="*/ 609658 w 1013965"/>
                  <a:gd name="connsiteY55" fmla="*/ 66013 h 552552"/>
                  <a:gd name="connsiteX56" fmla="*/ 570540 w 1013965"/>
                  <a:gd name="connsiteY56" fmla="*/ 61123 h 552552"/>
                  <a:gd name="connsiteX57" fmla="*/ 548535 w 1013965"/>
                  <a:gd name="connsiteY57" fmla="*/ 58678 h 552552"/>
                  <a:gd name="connsiteX58" fmla="*/ 533866 w 1013965"/>
                  <a:gd name="connsiteY58" fmla="*/ 56233 h 552552"/>
                  <a:gd name="connsiteX59" fmla="*/ 582765 w 1013965"/>
                  <a:gd name="connsiteY59" fmla="*/ 39118 h 552552"/>
                  <a:gd name="connsiteX60" fmla="*/ 524086 w 1013965"/>
                  <a:gd name="connsiteY60" fmla="*/ 56233 h 552552"/>
                  <a:gd name="connsiteX61" fmla="*/ 504527 w 1013965"/>
                  <a:gd name="connsiteY61" fmla="*/ 63568 h 552552"/>
                  <a:gd name="connsiteX62" fmla="*/ 536310 w 1013965"/>
                  <a:gd name="connsiteY62" fmla="*/ 78238 h 552552"/>
                  <a:gd name="connsiteX63" fmla="*/ 492303 w 1013965"/>
                  <a:gd name="connsiteY63" fmla="*/ 85572 h 552552"/>
                  <a:gd name="connsiteX0" fmla="*/ 492303 w 1013965"/>
                  <a:gd name="connsiteY0" fmla="*/ 85572 h 552552"/>
                  <a:gd name="connsiteX1" fmla="*/ 484968 w 1013965"/>
                  <a:gd name="connsiteY1" fmla="*/ 83127 h 552552"/>
                  <a:gd name="connsiteX2" fmla="*/ 482523 w 1013965"/>
                  <a:gd name="connsiteY2" fmla="*/ 117356 h 552552"/>
                  <a:gd name="connsiteX3" fmla="*/ 475188 w 1013965"/>
                  <a:gd name="connsiteY3" fmla="*/ 129581 h 552552"/>
                  <a:gd name="connsiteX4" fmla="*/ 453184 w 1013965"/>
                  <a:gd name="connsiteY4" fmla="*/ 161365 h 552552"/>
                  <a:gd name="connsiteX5" fmla="*/ 450739 w 1013965"/>
                  <a:gd name="connsiteY5" fmla="*/ 168699 h 552552"/>
                  <a:gd name="connsiteX6" fmla="*/ 431179 w 1013965"/>
                  <a:gd name="connsiteY6" fmla="*/ 200483 h 552552"/>
                  <a:gd name="connsiteX7" fmla="*/ 421400 w 1013965"/>
                  <a:gd name="connsiteY7" fmla="*/ 222488 h 552552"/>
                  <a:gd name="connsiteX8" fmla="*/ 409175 w 1013965"/>
                  <a:gd name="connsiteY8" fmla="*/ 234712 h 552552"/>
                  <a:gd name="connsiteX9" fmla="*/ 399395 w 1013965"/>
                  <a:gd name="connsiteY9" fmla="*/ 246937 h 552552"/>
                  <a:gd name="connsiteX10" fmla="*/ 384726 w 1013965"/>
                  <a:gd name="connsiteY10" fmla="*/ 259161 h 552552"/>
                  <a:gd name="connsiteX11" fmla="*/ 374946 w 1013965"/>
                  <a:gd name="connsiteY11" fmla="*/ 268941 h 552552"/>
                  <a:gd name="connsiteX12" fmla="*/ 357832 w 1013965"/>
                  <a:gd name="connsiteY12" fmla="*/ 281166 h 552552"/>
                  <a:gd name="connsiteX13" fmla="*/ 348052 w 1013965"/>
                  <a:gd name="connsiteY13" fmla="*/ 295835 h 552552"/>
                  <a:gd name="connsiteX14" fmla="*/ 340717 w 1013965"/>
                  <a:gd name="connsiteY14" fmla="*/ 300725 h 552552"/>
                  <a:gd name="connsiteX15" fmla="*/ 333383 w 1013965"/>
                  <a:gd name="connsiteY15" fmla="*/ 308060 h 552552"/>
                  <a:gd name="connsiteX16" fmla="*/ 323603 w 1013965"/>
                  <a:gd name="connsiteY16" fmla="*/ 320284 h 552552"/>
                  <a:gd name="connsiteX17" fmla="*/ 296709 w 1013965"/>
                  <a:gd name="connsiteY17" fmla="*/ 344734 h 552552"/>
                  <a:gd name="connsiteX18" fmla="*/ 279594 w 1013965"/>
                  <a:gd name="connsiteY18" fmla="*/ 356958 h 552552"/>
                  <a:gd name="connsiteX19" fmla="*/ 262480 w 1013965"/>
                  <a:gd name="connsiteY19" fmla="*/ 371628 h 552552"/>
                  <a:gd name="connsiteX20" fmla="*/ 240476 w 1013965"/>
                  <a:gd name="connsiteY20" fmla="*/ 388742 h 552552"/>
                  <a:gd name="connsiteX21" fmla="*/ 228251 w 1013965"/>
                  <a:gd name="connsiteY21" fmla="*/ 398522 h 552552"/>
                  <a:gd name="connsiteX22" fmla="*/ 216026 w 1013965"/>
                  <a:gd name="connsiteY22" fmla="*/ 403412 h 552552"/>
                  <a:gd name="connsiteX23" fmla="*/ 203802 w 1013965"/>
                  <a:gd name="connsiteY23" fmla="*/ 413191 h 552552"/>
                  <a:gd name="connsiteX24" fmla="*/ 196467 w 1013965"/>
                  <a:gd name="connsiteY24" fmla="*/ 420526 h 552552"/>
                  <a:gd name="connsiteX25" fmla="*/ 181798 w 1013965"/>
                  <a:gd name="connsiteY25" fmla="*/ 427861 h 552552"/>
                  <a:gd name="connsiteX26" fmla="*/ 154903 w 1013965"/>
                  <a:gd name="connsiteY26" fmla="*/ 449865 h 552552"/>
                  <a:gd name="connsiteX27" fmla="*/ 101115 w 1013965"/>
                  <a:gd name="connsiteY27" fmla="*/ 481649 h 552552"/>
                  <a:gd name="connsiteX28" fmla="*/ 30212 w 1013965"/>
                  <a:gd name="connsiteY28" fmla="*/ 518323 h 552552"/>
                  <a:gd name="connsiteX29" fmla="*/ 10653 w 1013965"/>
                  <a:gd name="connsiteY29" fmla="*/ 530547 h 552552"/>
                  <a:gd name="connsiteX30" fmla="*/ 3318 w 1013965"/>
                  <a:gd name="connsiteY30" fmla="*/ 537882 h 552552"/>
                  <a:gd name="connsiteX31" fmla="*/ 790583 w 1013965"/>
                  <a:gd name="connsiteY31" fmla="*/ 552552 h 552552"/>
                  <a:gd name="connsiteX32" fmla="*/ 790583 w 1013965"/>
                  <a:gd name="connsiteY32" fmla="*/ 552552 h 552552"/>
                  <a:gd name="connsiteX33" fmla="*/ 788138 w 1013965"/>
                  <a:gd name="connsiteY33" fmla="*/ 503653 h 552552"/>
                  <a:gd name="connsiteX34" fmla="*/ 807696 w 1013965"/>
                  <a:gd name="connsiteY34" fmla="*/ 506098 h 552552"/>
                  <a:gd name="connsiteX35" fmla="*/ 834591 w 1013965"/>
                  <a:gd name="connsiteY35" fmla="*/ 528102 h 552552"/>
                  <a:gd name="connsiteX36" fmla="*/ 844371 w 1013965"/>
                  <a:gd name="connsiteY36" fmla="*/ 525658 h 552552"/>
                  <a:gd name="connsiteX37" fmla="*/ 856595 w 1013965"/>
                  <a:gd name="connsiteY37" fmla="*/ 537882 h 552552"/>
                  <a:gd name="connsiteX38" fmla="*/ 1013070 w 1013965"/>
                  <a:gd name="connsiteY38" fmla="*/ 535437 h 552552"/>
                  <a:gd name="connsiteX39" fmla="*/ 1010625 w 1013965"/>
                  <a:gd name="connsiteY39" fmla="*/ 528102 h 552552"/>
                  <a:gd name="connsiteX40" fmla="*/ 1000846 w 1013965"/>
                  <a:gd name="connsiteY40" fmla="*/ 515878 h 552552"/>
                  <a:gd name="connsiteX41" fmla="*/ 981286 w 1013965"/>
                  <a:gd name="connsiteY41" fmla="*/ 486539 h 552552"/>
                  <a:gd name="connsiteX42" fmla="*/ 947057 w 1013965"/>
                  <a:gd name="connsiteY42" fmla="*/ 359403 h 552552"/>
                  <a:gd name="connsiteX43" fmla="*/ 934833 w 1013965"/>
                  <a:gd name="connsiteY43" fmla="*/ 185814 h 552552"/>
                  <a:gd name="connsiteX44" fmla="*/ 951947 w 1013965"/>
                  <a:gd name="connsiteY44" fmla="*/ 14669 h 552552"/>
                  <a:gd name="connsiteX45" fmla="*/ 956837 w 1013965"/>
                  <a:gd name="connsiteY45" fmla="*/ 0 h 552552"/>
                  <a:gd name="connsiteX46" fmla="*/ 961727 w 1013965"/>
                  <a:gd name="connsiteY46" fmla="*/ 14669 h 552552"/>
                  <a:gd name="connsiteX47" fmla="*/ 966617 w 1013965"/>
                  <a:gd name="connsiteY47" fmla="*/ 26894 h 552552"/>
                  <a:gd name="connsiteX48" fmla="*/ 964172 w 1013965"/>
                  <a:gd name="connsiteY48" fmla="*/ 39119 h 552552"/>
                  <a:gd name="connsiteX49" fmla="*/ 947057 w 1013965"/>
                  <a:gd name="connsiteY49" fmla="*/ 44008 h 552552"/>
                  <a:gd name="connsiteX50" fmla="*/ 885934 w 1013965"/>
                  <a:gd name="connsiteY50" fmla="*/ 56233 h 552552"/>
                  <a:gd name="connsiteX51" fmla="*/ 861485 w 1013965"/>
                  <a:gd name="connsiteY51" fmla="*/ 58678 h 552552"/>
                  <a:gd name="connsiteX52" fmla="*/ 766133 w 1013965"/>
                  <a:gd name="connsiteY52" fmla="*/ 61123 h 552552"/>
                  <a:gd name="connsiteX53" fmla="*/ 680561 w 1013965"/>
                  <a:gd name="connsiteY53" fmla="*/ 66013 h 552552"/>
                  <a:gd name="connsiteX54" fmla="*/ 658557 w 1013965"/>
                  <a:gd name="connsiteY54" fmla="*/ 68458 h 552552"/>
                  <a:gd name="connsiteX55" fmla="*/ 609658 w 1013965"/>
                  <a:gd name="connsiteY55" fmla="*/ 66013 h 552552"/>
                  <a:gd name="connsiteX56" fmla="*/ 570540 w 1013965"/>
                  <a:gd name="connsiteY56" fmla="*/ 61123 h 552552"/>
                  <a:gd name="connsiteX57" fmla="*/ 548535 w 1013965"/>
                  <a:gd name="connsiteY57" fmla="*/ 58678 h 552552"/>
                  <a:gd name="connsiteX58" fmla="*/ 533866 w 1013965"/>
                  <a:gd name="connsiteY58" fmla="*/ 56233 h 552552"/>
                  <a:gd name="connsiteX59" fmla="*/ 582765 w 1013965"/>
                  <a:gd name="connsiteY59" fmla="*/ 39118 h 552552"/>
                  <a:gd name="connsiteX60" fmla="*/ 524086 w 1013965"/>
                  <a:gd name="connsiteY60" fmla="*/ 56233 h 552552"/>
                  <a:gd name="connsiteX61" fmla="*/ 504527 w 1013965"/>
                  <a:gd name="connsiteY61" fmla="*/ 63568 h 552552"/>
                  <a:gd name="connsiteX62" fmla="*/ 536310 w 1013965"/>
                  <a:gd name="connsiteY62" fmla="*/ 78238 h 552552"/>
                  <a:gd name="connsiteX63" fmla="*/ 492303 w 1013965"/>
                  <a:gd name="connsiteY63" fmla="*/ 85572 h 552552"/>
                  <a:gd name="connsiteX0" fmla="*/ 492303 w 1013965"/>
                  <a:gd name="connsiteY0" fmla="*/ 85572 h 552552"/>
                  <a:gd name="connsiteX1" fmla="*/ 484968 w 1013965"/>
                  <a:gd name="connsiteY1" fmla="*/ 83127 h 552552"/>
                  <a:gd name="connsiteX2" fmla="*/ 482523 w 1013965"/>
                  <a:gd name="connsiteY2" fmla="*/ 117356 h 552552"/>
                  <a:gd name="connsiteX3" fmla="*/ 475188 w 1013965"/>
                  <a:gd name="connsiteY3" fmla="*/ 129581 h 552552"/>
                  <a:gd name="connsiteX4" fmla="*/ 453184 w 1013965"/>
                  <a:gd name="connsiteY4" fmla="*/ 161365 h 552552"/>
                  <a:gd name="connsiteX5" fmla="*/ 450739 w 1013965"/>
                  <a:gd name="connsiteY5" fmla="*/ 168699 h 552552"/>
                  <a:gd name="connsiteX6" fmla="*/ 431179 w 1013965"/>
                  <a:gd name="connsiteY6" fmla="*/ 200483 h 552552"/>
                  <a:gd name="connsiteX7" fmla="*/ 421400 w 1013965"/>
                  <a:gd name="connsiteY7" fmla="*/ 222488 h 552552"/>
                  <a:gd name="connsiteX8" fmla="*/ 409175 w 1013965"/>
                  <a:gd name="connsiteY8" fmla="*/ 234712 h 552552"/>
                  <a:gd name="connsiteX9" fmla="*/ 399395 w 1013965"/>
                  <a:gd name="connsiteY9" fmla="*/ 246937 h 552552"/>
                  <a:gd name="connsiteX10" fmla="*/ 384726 w 1013965"/>
                  <a:gd name="connsiteY10" fmla="*/ 259161 h 552552"/>
                  <a:gd name="connsiteX11" fmla="*/ 374946 w 1013965"/>
                  <a:gd name="connsiteY11" fmla="*/ 268941 h 552552"/>
                  <a:gd name="connsiteX12" fmla="*/ 357832 w 1013965"/>
                  <a:gd name="connsiteY12" fmla="*/ 281166 h 552552"/>
                  <a:gd name="connsiteX13" fmla="*/ 348052 w 1013965"/>
                  <a:gd name="connsiteY13" fmla="*/ 295835 h 552552"/>
                  <a:gd name="connsiteX14" fmla="*/ 340717 w 1013965"/>
                  <a:gd name="connsiteY14" fmla="*/ 300725 h 552552"/>
                  <a:gd name="connsiteX15" fmla="*/ 333383 w 1013965"/>
                  <a:gd name="connsiteY15" fmla="*/ 308060 h 552552"/>
                  <a:gd name="connsiteX16" fmla="*/ 323603 w 1013965"/>
                  <a:gd name="connsiteY16" fmla="*/ 320284 h 552552"/>
                  <a:gd name="connsiteX17" fmla="*/ 296709 w 1013965"/>
                  <a:gd name="connsiteY17" fmla="*/ 344734 h 552552"/>
                  <a:gd name="connsiteX18" fmla="*/ 279594 w 1013965"/>
                  <a:gd name="connsiteY18" fmla="*/ 356958 h 552552"/>
                  <a:gd name="connsiteX19" fmla="*/ 262480 w 1013965"/>
                  <a:gd name="connsiteY19" fmla="*/ 371628 h 552552"/>
                  <a:gd name="connsiteX20" fmla="*/ 240476 w 1013965"/>
                  <a:gd name="connsiteY20" fmla="*/ 388742 h 552552"/>
                  <a:gd name="connsiteX21" fmla="*/ 228251 w 1013965"/>
                  <a:gd name="connsiteY21" fmla="*/ 398522 h 552552"/>
                  <a:gd name="connsiteX22" fmla="*/ 216026 w 1013965"/>
                  <a:gd name="connsiteY22" fmla="*/ 403412 h 552552"/>
                  <a:gd name="connsiteX23" fmla="*/ 203802 w 1013965"/>
                  <a:gd name="connsiteY23" fmla="*/ 413191 h 552552"/>
                  <a:gd name="connsiteX24" fmla="*/ 196467 w 1013965"/>
                  <a:gd name="connsiteY24" fmla="*/ 420526 h 552552"/>
                  <a:gd name="connsiteX25" fmla="*/ 181798 w 1013965"/>
                  <a:gd name="connsiteY25" fmla="*/ 427861 h 552552"/>
                  <a:gd name="connsiteX26" fmla="*/ 154903 w 1013965"/>
                  <a:gd name="connsiteY26" fmla="*/ 449865 h 552552"/>
                  <a:gd name="connsiteX27" fmla="*/ 101115 w 1013965"/>
                  <a:gd name="connsiteY27" fmla="*/ 481649 h 552552"/>
                  <a:gd name="connsiteX28" fmla="*/ 30212 w 1013965"/>
                  <a:gd name="connsiteY28" fmla="*/ 518323 h 552552"/>
                  <a:gd name="connsiteX29" fmla="*/ 10653 w 1013965"/>
                  <a:gd name="connsiteY29" fmla="*/ 530547 h 552552"/>
                  <a:gd name="connsiteX30" fmla="*/ 3318 w 1013965"/>
                  <a:gd name="connsiteY30" fmla="*/ 537882 h 552552"/>
                  <a:gd name="connsiteX31" fmla="*/ 790583 w 1013965"/>
                  <a:gd name="connsiteY31" fmla="*/ 552552 h 552552"/>
                  <a:gd name="connsiteX32" fmla="*/ 790583 w 1013965"/>
                  <a:gd name="connsiteY32" fmla="*/ 552552 h 552552"/>
                  <a:gd name="connsiteX33" fmla="*/ 817477 w 1013965"/>
                  <a:gd name="connsiteY33" fmla="*/ 530547 h 552552"/>
                  <a:gd name="connsiteX34" fmla="*/ 807696 w 1013965"/>
                  <a:gd name="connsiteY34" fmla="*/ 506098 h 552552"/>
                  <a:gd name="connsiteX35" fmla="*/ 834591 w 1013965"/>
                  <a:gd name="connsiteY35" fmla="*/ 528102 h 552552"/>
                  <a:gd name="connsiteX36" fmla="*/ 844371 w 1013965"/>
                  <a:gd name="connsiteY36" fmla="*/ 525658 h 552552"/>
                  <a:gd name="connsiteX37" fmla="*/ 856595 w 1013965"/>
                  <a:gd name="connsiteY37" fmla="*/ 537882 h 552552"/>
                  <a:gd name="connsiteX38" fmla="*/ 1013070 w 1013965"/>
                  <a:gd name="connsiteY38" fmla="*/ 535437 h 552552"/>
                  <a:gd name="connsiteX39" fmla="*/ 1010625 w 1013965"/>
                  <a:gd name="connsiteY39" fmla="*/ 528102 h 552552"/>
                  <a:gd name="connsiteX40" fmla="*/ 1000846 w 1013965"/>
                  <a:gd name="connsiteY40" fmla="*/ 515878 h 552552"/>
                  <a:gd name="connsiteX41" fmla="*/ 981286 w 1013965"/>
                  <a:gd name="connsiteY41" fmla="*/ 486539 h 552552"/>
                  <a:gd name="connsiteX42" fmla="*/ 947057 w 1013965"/>
                  <a:gd name="connsiteY42" fmla="*/ 359403 h 552552"/>
                  <a:gd name="connsiteX43" fmla="*/ 934833 w 1013965"/>
                  <a:gd name="connsiteY43" fmla="*/ 185814 h 552552"/>
                  <a:gd name="connsiteX44" fmla="*/ 951947 w 1013965"/>
                  <a:gd name="connsiteY44" fmla="*/ 14669 h 552552"/>
                  <a:gd name="connsiteX45" fmla="*/ 956837 w 1013965"/>
                  <a:gd name="connsiteY45" fmla="*/ 0 h 552552"/>
                  <a:gd name="connsiteX46" fmla="*/ 961727 w 1013965"/>
                  <a:gd name="connsiteY46" fmla="*/ 14669 h 552552"/>
                  <a:gd name="connsiteX47" fmla="*/ 966617 w 1013965"/>
                  <a:gd name="connsiteY47" fmla="*/ 26894 h 552552"/>
                  <a:gd name="connsiteX48" fmla="*/ 964172 w 1013965"/>
                  <a:gd name="connsiteY48" fmla="*/ 39119 h 552552"/>
                  <a:gd name="connsiteX49" fmla="*/ 947057 w 1013965"/>
                  <a:gd name="connsiteY49" fmla="*/ 44008 h 552552"/>
                  <a:gd name="connsiteX50" fmla="*/ 885934 w 1013965"/>
                  <a:gd name="connsiteY50" fmla="*/ 56233 h 552552"/>
                  <a:gd name="connsiteX51" fmla="*/ 861485 w 1013965"/>
                  <a:gd name="connsiteY51" fmla="*/ 58678 h 552552"/>
                  <a:gd name="connsiteX52" fmla="*/ 766133 w 1013965"/>
                  <a:gd name="connsiteY52" fmla="*/ 61123 h 552552"/>
                  <a:gd name="connsiteX53" fmla="*/ 680561 w 1013965"/>
                  <a:gd name="connsiteY53" fmla="*/ 66013 h 552552"/>
                  <a:gd name="connsiteX54" fmla="*/ 658557 w 1013965"/>
                  <a:gd name="connsiteY54" fmla="*/ 68458 h 552552"/>
                  <a:gd name="connsiteX55" fmla="*/ 609658 w 1013965"/>
                  <a:gd name="connsiteY55" fmla="*/ 66013 h 552552"/>
                  <a:gd name="connsiteX56" fmla="*/ 570540 w 1013965"/>
                  <a:gd name="connsiteY56" fmla="*/ 61123 h 552552"/>
                  <a:gd name="connsiteX57" fmla="*/ 548535 w 1013965"/>
                  <a:gd name="connsiteY57" fmla="*/ 58678 h 552552"/>
                  <a:gd name="connsiteX58" fmla="*/ 533866 w 1013965"/>
                  <a:gd name="connsiteY58" fmla="*/ 56233 h 552552"/>
                  <a:gd name="connsiteX59" fmla="*/ 582765 w 1013965"/>
                  <a:gd name="connsiteY59" fmla="*/ 39118 h 552552"/>
                  <a:gd name="connsiteX60" fmla="*/ 524086 w 1013965"/>
                  <a:gd name="connsiteY60" fmla="*/ 56233 h 552552"/>
                  <a:gd name="connsiteX61" fmla="*/ 504527 w 1013965"/>
                  <a:gd name="connsiteY61" fmla="*/ 63568 h 552552"/>
                  <a:gd name="connsiteX62" fmla="*/ 536310 w 1013965"/>
                  <a:gd name="connsiteY62" fmla="*/ 78238 h 552552"/>
                  <a:gd name="connsiteX63" fmla="*/ 492303 w 1013965"/>
                  <a:gd name="connsiteY63" fmla="*/ 85572 h 552552"/>
                  <a:gd name="connsiteX0" fmla="*/ 497193 w 1013965"/>
                  <a:gd name="connsiteY0" fmla="*/ 114911 h 552552"/>
                  <a:gd name="connsiteX1" fmla="*/ 484968 w 1013965"/>
                  <a:gd name="connsiteY1" fmla="*/ 83127 h 552552"/>
                  <a:gd name="connsiteX2" fmla="*/ 482523 w 1013965"/>
                  <a:gd name="connsiteY2" fmla="*/ 117356 h 552552"/>
                  <a:gd name="connsiteX3" fmla="*/ 475188 w 1013965"/>
                  <a:gd name="connsiteY3" fmla="*/ 129581 h 552552"/>
                  <a:gd name="connsiteX4" fmla="*/ 453184 w 1013965"/>
                  <a:gd name="connsiteY4" fmla="*/ 161365 h 552552"/>
                  <a:gd name="connsiteX5" fmla="*/ 450739 w 1013965"/>
                  <a:gd name="connsiteY5" fmla="*/ 168699 h 552552"/>
                  <a:gd name="connsiteX6" fmla="*/ 431179 w 1013965"/>
                  <a:gd name="connsiteY6" fmla="*/ 200483 h 552552"/>
                  <a:gd name="connsiteX7" fmla="*/ 421400 w 1013965"/>
                  <a:gd name="connsiteY7" fmla="*/ 222488 h 552552"/>
                  <a:gd name="connsiteX8" fmla="*/ 409175 w 1013965"/>
                  <a:gd name="connsiteY8" fmla="*/ 234712 h 552552"/>
                  <a:gd name="connsiteX9" fmla="*/ 399395 w 1013965"/>
                  <a:gd name="connsiteY9" fmla="*/ 246937 h 552552"/>
                  <a:gd name="connsiteX10" fmla="*/ 384726 w 1013965"/>
                  <a:gd name="connsiteY10" fmla="*/ 259161 h 552552"/>
                  <a:gd name="connsiteX11" fmla="*/ 374946 w 1013965"/>
                  <a:gd name="connsiteY11" fmla="*/ 268941 h 552552"/>
                  <a:gd name="connsiteX12" fmla="*/ 357832 w 1013965"/>
                  <a:gd name="connsiteY12" fmla="*/ 281166 h 552552"/>
                  <a:gd name="connsiteX13" fmla="*/ 348052 w 1013965"/>
                  <a:gd name="connsiteY13" fmla="*/ 295835 h 552552"/>
                  <a:gd name="connsiteX14" fmla="*/ 340717 w 1013965"/>
                  <a:gd name="connsiteY14" fmla="*/ 300725 h 552552"/>
                  <a:gd name="connsiteX15" fmla="*/ 333383 w 1013965"/>
                  <a:gd name="connsiteY15" fmla="*/ 308060 h 552552"/>
                  <a:gd name="connsiteX16" fmla="*/ 323603 w 1013965"/>
                  <a:gd name="connsiteY16" fmla="*/ 320284 h 552552"/>
                  <a:gd name="connsiteX17" fmla="*/ 296709 w 1013965"/>
                  <a:gd name="connsiteY17" fmla="*/ 344734 h 552552"/>
                  <a:gd name="connsiteX18" fmla="*/ 279594 w 1013965"/>
                  <a:gd name="connsiteY18" fmla="*/ 356958 h 552552"/>
                  <a:gd name="connsiteX19" fmla="*/ 262480 w 1013965"/>
                  <a:gd name="connsiteY19" fmla="*/ 371628 h 552552"/>
                  <a:gd name="connsiteX20" fmla="*/ 240476 w 1013965"/>
                  <a:gd name="connsiteY20" fmla="*/ 388742 h 552552"/>
                  <a:gd name="connsiteX21" fmla="*/ 228251 w 1013965"/>
                  <a:gd name="connsiteY21" fmla="*/ 398522 h 552552"/>
                  <a:gd name="connsiteX22" fmla="*/ 216026 w 1013965"/>
                  <a:gd name="connsiteY22" fmla="*/ 403412 h 552552"/>
                  <a:gd name="connsiteX23" fmla="*/ 203802 w 1013965"/>
                  <a:gd name="connsiteY23" fmla="*/ 413191 h 552552"/>
                  <a:gd name="connsiteX24" fmla="*/ 196467 w 1013965"/>
                  <a:gd name="connsiteY24" fmla="*/ 420526 h 552552"/>
                  <a:gd name="connsiteX25" fmla="*/ 181798 w 1013965"/>
                  <a:gd name="connsiteY25" fmla="*/ 427861 h 552552"/>
                  <a:gd name="connsiteX26" fmla="*/ 154903 w 1013965"/>
                  <a:gd name="connsiteY26" fmla="*/ 449865 h 552552"/>
                  <a:gd name="connsiteX27" fmla="*/ 101115 w 1013965"/>
                  <a:gd name="connsiteY27" fmla="*/ 481649 h 552552"/>
                  <a:gd name="connsiteX28" fmla="*/ 30212 w 1013965"/>
                  <a:gd name="connsiteY28" fmla="*/ 518323 h 552552"/>
                  <a:gd name="connsiteX29" fmla="*/ 10653 w 1013965"/>
                  <a:gd name="connsiteY29" fmla="*/ 530547 h 552552"/>
                  <a:gd name="connsiteX30" fmla="*/ 3318 w 1013965"/>
                  <a:gd name="connsiteY30" fmla="*/ 537882 h 552552"/>
                  <a:gd name="connsiteX31" fmla="*/ 790583 w 1013965"/>
                  <a:gd name="connsiteY31" fmla="*/ 552552 h 552552"/>
                  <a:gd name="connsiteX32" fmla="*/ 790583 w 1013965"/>
                  <a:gd name="connsiteY32" fmla="*/ 552552 h 552552"/>
                  <a:gd name="connsiteX33" fmla="*/ 817477 w 1013965"/>
                  <a:gd name="connsiteY33" fmla="*/ 530547 h 552552"/>
                  <a:gd name="connsiteX34" fmla="*/ 807696 w 1013965"/>
                  <a:gd name="connsiteY34" fmla="*/ 506098 h 552552"/>
                  <a:gd name="connsiteX35" fmla="*/ 834591 w 1013965"/>
                  <a:gd name="connsiteY35" fmla="*/ 528102 h 552552"/>
                  <a:gd name="connsiteX36" fmla="*/ 844371 w 1013965"/>
                  <a:gd name="connsiteY36" fmla="*/ 525658 h 552552"/>
                  <a:gd name="connsiteX37" fmla="*/ 856595 w 1013965"/>
                  <a:gd name="connsiteY37" fmla="*/ 537882 h 552552"/>
                  <a:gd name="connsiteX38" fmla="*/ 1013070 w 1013965"/>
                  <a:gd name="connsiteY38" fmla="*/ 535437 h 552552"/>
                  <a:gd name="connsiteX39" fmla="*/ 1010625 w 1013965"/>
                  <a:gd name="connsiteY39" fmla="*/ 528102 h 552552"/>
                  <a:gd name="connsiteX40" fmla="*/ 1000846 w 1013965"/>
                  <a:gd name="connsiteY40" fmla="*/ 515878 h 552552"/>
                  <a:gd name="connsiteX41" fmla="*/ 981286 w 1013965"/>
                  <a:gd name="connsiteY41" fmla="*/ 486539 h 552552"/>
                  <a:gd name="connsiteX42" fmla="*/ 947057 w 1013965"/>
                  <a:gd name="connsiteY42" fmla="*/ 359403 h 552552"/>
                  <a:gd name="connsiteX43" fmla="*/ 934833 w 1013965"/>
                  <a:gd name="connsiteY43" fmla="*/ 185814 h 552552"/>
                  <a:gd name="connsiteX44" fmla="*/ 951947 w 1013965"/>
                  <a:gd name="connsiteY44" fmla="*/ 14669 h 552552"/>
                  <a:gd name="connsiteX45" fmla="*/ 956837 w 1013965"/>
                  <a:gd name="connsiteY45" fmla="*/ 0 h 552552"/>
                  <a:gd name="connsiteX46" fmla="*/ 961727 w 1013965"/>
                  <a:gd name="connsiteY46" fmla="*/ 14669 h 552552"/>
                  <a:gd name="connsiteX47" fmla="*/ 966617 w 1013965"/>
                  <a:gd name="connsiteY47" fmla="*/ 26894 h 552552"/>
                  <a:gd name="connsiteX48" fmla="*/ 964172 w 1013965"/>
                  <a:gd name="connsiteY48" fmla="*/ 39119 h 552552"/>
                  <a:gd name="connsiteX49" fmla="*/ 947057 w 1013965"/>
                  <a:gd name="connsiteY49" fmla="*/ 44008 h 552552"/>
                  <a:gd name="connsiteX50" fmla="*/ 885934 w 1013965"/>
                  <a:gd name="connsiteY50" fmla="*/ 56233 h 552552"/>
                  <a:gd name="connsiteX51" fmla="*/ 861485 w 1013965"/>
                  <a:gd name="connsiteY51" fmla="*/ 58678 h 552552"/>
                  <a:gd name="connsiteX52" fmla="*/ 766133 w 1013965"/>
                  <a:gd name="connsiteY52" fmla="*/ 61123 h 552552"/>
                  <a:gd name="connsiteX53" fmla="*/ 680561 w 1013965"/>
                  <a:gd name="connsiteY53" fmla="*/ 66013 h 552552"/>
                  <a:gd name="connsiteX54" fmla="*/ 658557 w 1013965"/>
                  <a:gd name="connsiteY54" fmla="*/ 68458 h 552552"/>
                  <a:gd name="connsiteX55" fmla="*/ 609658 w 1013965"/>
                  <a:gd name="connsiteY55" fmla="*/ 66013 h 552552"/>
                  <a:gd name="connsiteX56" fmla="*/ 570540 w 1013965"/>
                  <a:gd name="connsiteY56" fmla="*/ 61123 h 552552"/>
                  <a:gd name="connsiteX57" fmla="*/ 548535 w 1013965"/>
                  <a:gd name="connsiteY57" fmla="*/ 58678 h 552552"/>
                  <a:gd name="connsiteX58" fmla="*/ 533866 w 1013965"/>
                  <a:gd name="connsiteY58" fmla="*/ 56233 h 552552"/>
                  <a:gd name="connsiteX59" fmla="*/ 582765 w 1013965"/>
                  <a:gd name="connsiteY59" fmla="*/ 39118 h 552552"/>
                  <a:gd name="connsiteX60" fmla="*/ 524086 w 1013965"/>
                  <a:gd name="connsiteY60" fmla="*/ 56233 h 552552"/>
                  <a:gd name="connsiteX61" fmla="*/ 504527 w 1013965"/>
                  <a:gd name="connsiteY61" fmla="*/ 63568 h 552552"/>
                  <a:gd name="connsiteX62" fmla="*/ 536310 w 1013965"/>
                  <a:gd name="connsiteY62" fmla="*/ 78238 h 552552"/>
                  <a:gd name="connsiteX63" fmla="*/ 497193 w 1013965"/>
                  <a:gd name="connsiteY63" fmla="*/ 114911 h 552552"/>
                  <a:gd name="connsiteX0" fmla="*/ 497193 w 1013965"/>
                  <a:gd name="connsiteY0" fmla="*/ 114911 h 552552"/>
                  <a:gd name="connsiteX1" fmla="*/ 501637 w 1013965"/>
                  <a:gd name="connsiteY1" fmla="*/ 85508 h 552552"/>
                  <a:gd name="connsiteX2" fmla="*/ 482523 w 1013965"/>
                  <a:gd name="connsiteY2" fmla="*/ 117356 h 552552"/>
                  <a:gd name="connsiteX3" fmla="*/ 475188 w 1013965"/>
                  <a:gd name="connsiteY3" fmla="*/ 129581 h 552552"/>
                  <a:gd name="connsiteX4" fmla="*/ 453184 w 1013965"/>
                  <a:gd name="connsiteY4" fmla="*/ 161365 h 552552"/>
                  <a:gd name="connsiteX5" fmla="*/ 450739 w 1013965"/>
                  <a:gd name="connsiteY5" fmla="*/ 168699 h 552552"/>
                  <a:gd name="connsiteX6" fmla="*/ 431179 w 1013965"/>
                  <a:gd name="connsiteY6" fmla="*/ 200483 h 552552"/>
                  <a:gd name="connsiteX7" fmla="*/ 421400 w 1013965"/>
                  <a:gd name="connsiteY7" fmla="*/ 222488 h 552552"/>
                  <a:gd name="connsiteX8" fmla="*/ 409175 w 1013965"/>
                  <a:gd name="connsiteY8" fmla="*/ 234712 h 552552"/>
                  <a:gd name="connsiteX9" fmla="*/ 399395 w 1013965"/>
                  <a:gd name="connsiteY9" fmla="*/ 246937 h 552552"/>
                  <a:gd name="connsiteX10" fmla="*/ 384726 w 1013965"/>
                  <a:gd name="connsiteY10" fmla="*/ 259161 h 552552"/>
                  <a:gd name="connsiteX11" fmla="*/ 374946 w 1013965"/>
                  <a:gd name="connsiteY11" fmla="*/ 268941 h 552552"/>
                  <a:gd name="connsiteX12" fmla="*/ 357832 w 1013965"/>
                  <a:gd name="connsiteY12" fmla="*/ 281166 h 552552"/>
                  <a:gd name="connsiteX13" fmla="*/ 348052 w 1013965"/>
                  <a:gd name="connsiteY13" fmla="*/ 295835 h 552552"/>
                  <a:gd name="connsiteX14" fmla="*/ 340717 w 1013965"/>
                  <a:gd name="connsiteY14" fmla="*/ 300725 h 552552"/>
                  <a:gd name="connsiteX15" fmla="*/ 333383 w 1013965"/>
                  <a:gd name="connsiteY15" fmla="*/ 308060 h 552552"/>
                  <a:gd name="connsiteX16" fmla="*/ 323603 w 1013965"/>
                  <a:gd name="connsiteY16" fmla="*/ 320284 h 552552"/>
                  <a:gd name="connsiteX17" fmla="*/ 296709 w 1013965"/>
                  <a:gd name="connsiteY17" fmla="*/ 344734 h 552552"/>
                  <a:gd name="connsiteX18" fmla="*/ 279594 w 1013965"/>
                  <a:gd name="connsiteY18" fmla="*/ 356958 h 552552"/>
                  <a:gd name="connsiteX19" fmla="*/ 262480 w 1013965"/>
                  <a:gd name="connsiteY19" fmla="*/ 371628 h 552552"/>
                  <a:gd name="connsiteX20" fmla="*/ 240476 w 1013965"/>
                  <a:gd name="connsiteY20" fmla="*/ 388742 h 552552"/>
                  <a:gd name="connsiteX21" fmla="*/ 228251 w 1013965"/>
                  <a:gd name="connsiteY21" fmla="*/ 398522 h 552552"/>
                  <a:gd name="connsiteX22" fmla="*/ 216026 w 1013965"/>
                  <a:gd name="connsiteY22" fmla="*/ 403412 h 552552"/>
                  <a:gd name="connsiteX23" fmla="*/ 203802 w 1013965"/>
                  <a:gd name="connsiteY23" fmla="*/ 413191 h 552552"/>
                  <a:gd name="connsiteX24" fmla="*/ 196467 w 1013965"/>
                  <a:gd name="connsiteY24" fmla="*/ 420526 h 552552"/>
                  <a:gd name="connsiteX25" fmla="*/ 181798 w 1013965"/>
                  <a:gd name="connsiteY25" fmla="*/ 427861 h 552552"/>
                  <a:gd name="connsiteX26" fmla="*/ 154903 w 1013965"/>
                  <a:gd name="connsiteY26" fmla="*/ 449865 h 552552"/>
                  <a:gd name="connsiteX27" fmla="*/ 101115 w 1013965"/>
                  <a:gd name="connsiteY27" fmla="*/ 481649 h 552552"/>
                  <a:gd name="connsiteX28" fmla="*/ 30212 w 1013965"/>
                  <a:gd name="connsiteY28" fmla="*/ 518323 h 552552"/>
                  <a:gd name="connsiteX29" fmla="*/ 10653 w 1013965"/>
                  <a:gd name="connsiteY29" fmla="*/ 530547 h 552552"/>
                  <a:gd name="connsiteX30" fmla="*/ 3318 w 1013965"/>
                  <a:gd name="connsiteY30" fmla="*/ 537882 h 552552"/>
                  <a:gd name="connsiteX31" fmla="*/ 790583 w 1013965"/>
                  <a:gd name="connsiteY31" fmla="*/ 552552 h 552552"/>
                  <a:gd name="connsiteX32" fmla="*/ 790583 w 1013965"/>
                  <a:gd name="connsiteY32" fmla="*/ 552552 h 552552"/>
                  <a:gd name="connsiteX33" fmla="*/ 817477 w 1013965"/>
                  <a:gd name="connsiteY33" fmla="*/ 530547 h 552552"/>
                  <a:gd name="connsiteX34" fmla="*/ 807696 w 1013965"/>
                  <a:gd name="connsiteY34" fmla="*/ 506098 h 552552"/>
                  <a:gd name="connsiteX35" fmla="*/ 834591 w 1013965"/>
                  <a:gd name="connsiteY35" fmla="*/ 528102 h 552552"/>
                  <a:gd name="connsiteX36" fmla="*/ 844371 w 1013965"/>
                  <a:gd name="connsiteY36" fmla="*/ 525658 h 552552"/>
                  <a:gd name="connsiteX37" fmla="*/ 856595 w 1013965"/>
                  <a:gd name="connsiteY37" fmla="*/ 537882 h 552552"/>
                  <a:gd name="connsiteX38" fmla="*/ 1013070 w 1013965"/>
                  <a:gd name="connsiteY38" fmla="*/ 535437 h 552552"/>
                  <a:gd name="connsiteX39" fmla="*/ 1010625 w 1013965"/>
                  <a:gd name="connsiteY39" fmla="*/ 528102 h 552552"/>
                  <a:gd name="connsiteX40" fmla="*/ 1000846 w 1013965"/>
                  <a:gd name="connsiteY40" fmla="*/ 515878 h 552552"/>
                  <a:gd name="connsiteX41" fmla="*/ 981286 w 1013965"/>
                  <a:gd name="connsiteY41" fmla="*/ 486539 h 552552"/>
                  <a:gd name="connsiteX42" fmla="*/ 947057 w 1013965"/>
                  <a:gd name="connsiteY42" fmla="*/ 359403 h 552552"/>
                  <a:gd name="connsiteX43" fmla="*/ 934833 w 1013965"/>
                  <a:gd name="connsiteY43" fmla="*/ 185814 h 552552"/>
                  <a:gd name="connsiteX44" fmla="*/ 951947 w 1013965"/>
                  <a:gd name="connsiteY44" fmla="*/ 14669 h 552552"/>
                  <a:gd name="connsiteX45" fmla="*/ 956837 w 1013965"/>
                  <a:gd name="connsiteY45" fmla="*/ 0 h 552552"/>
                  <a:gd name="connsiteX46" fmla="*/ 961727 w 1013965"/>
                  <a:gd name="connsiteY46" fmla="*/ 14669 h 552552"/>
                  <a:gd name="connsiteX47" fmla="*/ 966617 w 1013965"/>
                  <a:gd name="connsiteY47" fmla="*/ 26894 h 552552"/>
                  <a:gd name="connsiteX48" fmla="*/ 964172 w 1013965"/>
                  <a:gd name="connsiteY48" fmla="*/ 39119 h 552552"/>
                  <a:gd name="connsiteX49" fmla="*/ 947057 w 1013965"/>
                  <a:gd name="connsiteY49" fmla="*/ 44008 h 552552"/>
                  <a:gd name="connsiteX50" fmla="*/ 885934 w 1013965"/>
                  <a:gd name="connsiteY50" fmla="*/ 56233 h 552552"/>
                  <a:gd name="connsiteX51" fmla="*/ 861485 w 1013965"/>
                  <a:gd name="connsiteY51" fmla="*/ 58678 h 552552"/>
                  <a:gd name="connsiteX52" fmla="*/ 766133 w 1013965"/>
                  <a:gd name="connsiteY52" fmla="*/ 61123 h 552552"/>
                  <a:gd name="connsiteX53" fmla="*/ 680561 w 1013965"/>
                  <a:gd name="connsiteY53" fmla="*/ 66013 h 552552"/>
                  <a:gd name="connsiteX54" fmla="*/ 658557 w 1013965"/>
                  <a:gd name="connsiteY54" fmla="*/ 68458 h 552552"/>
                  <a:gd name="connsiteX55" fmla="*/ 609658 w 1013965"/>
                  <a:gd name="connsiteY55" fmla="*/ 66013 h 552552"/>
                  <a:gd name="connsiteX56" fmla="*/ 570540 w 1013965"/>
                  <a:gd name="connsiteY56" fmla="*/ 61123 h 552552"/>
                  <a:gd name="connsiteX57" fmla="*/ 548535 w 1013965"/>
                  <a:gd name="connsiteY57" fmla="*/ 58678 h 552552"/>
                  <a:gd name="connsiteX58" fmla="*/ 533866 w 1013965"/>
                  <a:gd name="connsiteY58" fmla="*/ 56233 h 552552"/>
                  <a:gd name="connsiteX59" fmla="*/ 582765 w 1013965"/>
                  <a:gd name="connsiteY59" fmla="*/ 39118 h 552552"/>
                  <a:gd name="connsiteX60" fmla="*/ 524086 w 1013965"/>
                  <a:gd name="connsiteY60" fmla="*/ 56233 h 552552"/>
                  <a:gd name="connsiteX61" fmla="*/ 504527 w 1013965"/>
                  <a:gd name="connsiteY61" fmla="*/ 63568 h 552552"/>
                  <a:gd name="connsiteX62" fmla="*/ 536310 w 1013965"/>
                  <a:gd name="connsiteY62" fmla="*/ 78238 h 552552"/>
                  <a:gd name="connsiteX63" fmla="*/ 497193 w 1013965"/>
                  <a:gd name="connsiteY63" fmla="*/ 114911 h 552552"/>
                  <a:gd name="connsiteX0" fmla="*/ 497193 w 1013965"/>
                  <a:gd name="connsiteY0" fmla="*/ 114911 h 552552"/>
                  <a:gd name="connsiteX1" fmla="*/ 501637 w 1013965"/>
                  <a:gd name="connsiteY1" fmla="*/ 85508 h 552552"/>
                  <a:gd name="connsiteX2" fmla="*/ 482523 w 1013965"/>
                  <a:gd name="connsiteY2" fmla="*/ 117356 h 552552"/>
                  <a:gd name="connsiteX3" fmla="*/ 475188 w 1013965"/>
                  <a:gd name="connsiteY3" fmla="*/ 129581 h 552552"/>
                  <a:gd name="connsiteX4" fmla="*/ 453184 w 1013965"/>
                  <a:gd name="connsiteY4" fmla="*/ 161365 h 552552"/>
                  <a:gd name="connsiteX5" fmla="*/ 450739 w 1013965"/>
                  <a:gd name="connsiteY5" fmla="*/ 168699 h 552552"/>
                  <a:gd name="connsiteX6" fmla="*/ 431179 w 1013965"/>
                  <a:gd name="connsiteY6" fmla="*/ 200483 h 552552"/>
                  <a:gd name="connsiteX7" fmla="*/ 421400 w 1013965"/>
                  <a:gd name="connsiteY7" fmla="*/ 222488 h 552552"/>
                  <a:gd name="connsiteX8" fmla="*/ 409175 w 1013965"/>
                  <a:gd name="connsiteY8" fmla="*/ 234712 h 552552"/>
                  <a:gd name="connsiteX9" fmla="*/ 399395 w 1013965"/>
                  <a:gd name="connsiteY9" fmla="*/ 246937 h 552552"/>
                  <a:gd name="connsiteX10" fmla="*/ 384726 w 1013965"/>
                  <a:gd name="connsiteY10" fmla="*/ 259161 h 552552"/>
                  <a:gd name="connsiteX11" fmla="*/ 374946 w 1013965"/>
                  <a:gd name="connsiteY11" fmla="*/ 268941 h 552552"/>
                  <a:gd name="connsiteX12" fmla="*/ 357832 w 1013965"/>
                  <a:gd name="connsiteY12" fmla="*/ 281166 h 552552"/>
                  <a:gd name="connsiteX13" fmla="*/ 348052 w 1013965"/>
                  <a:gd name="connsiteY13" fmla="*/ 295835 h 552552"/>
                  <a:gd name="connsiteX14" fmla="*/ 340717 w 1013965"/>
                  <a:gd name="connsiteY14" fmla="*/ 300725 h 552552"/>
                  <a:gd name="connsiteX15" fmla="*/ 333383 w 1013965"/>
                  <a:gd name="connsiteY15" fmla="*/ 308060 h 552552"/>
                  <a:gd name="connsiteX16" fmla="*/ 323603 w 1013965"/>
                  <a:gd name="connsiteY16" fmla="*/ 320284 h 552552"/>
                  <a:gd name="connsiteX17" fmla="*/ 296709 w 1013965"/>
                  <a:gd name="connsiteY17" fmla="*/ 344734 h 552552"/>
                  <a:gd name="connsiteX18" fmla="*/ 279594 w 1013965"/>
                  <a:gd name="connsiteY18" fmla="*/ 356958 h 552552"/>
                  <a:gd name="connsiteX19" fmla="*/ 262480 w 1013965"/>
                  <a:gd name="connsiteY19" fmla="*/ 371628 h 552552"/>
                  <a:gd name="connsiteX20" fmla="*/ 240476 w 1013965"/>
                  <a:gd name="connsiteY20" fmla="*/ 388742 h 552552"/>
                  <a:gd name="connsiteX21" fmla="*/ 228251 w 1013965"/>
                  <a:gd name="connsiteY21" fmla="*/ 398522 h 552552"/>
                  <a:gd name="connsiteX22" fmla="*/ 216026 w 1013965"/>
                  <a:gd name="connsiteY22" fmla="*/ 403412 h 552552"/>
                  <a:gd name="connsiteX23" fmla="*/ 203802 w 1013965"/>
                  <a:gd name="connsiteY23" fmla="*/ 413191 h 552552"/>
                  <a:gd name="connsiteX24" fmla="*/ 196467 w 1013965"/>
                  <a:gd name="connsiteY24" fmla="*/ 420526 h 552552"/>
                  <a:gd name="connsiteX25" fmla="*/ 181798 w 1013965"/>
                  <a:gd name="connsiteY25" fmla="*/ 427861 h 552552"/>
                  <a:gd name="connsiteX26" fmla="*/ 154903 w 1013965"/>
                  <a:gd name="connsiteY26" fmla="*/ 449865 h 552552"/>
                  <a:gd name="connsiteX27" fmla="*/ 101115 w 1013965"/>
                  <a:gd name="connsiteY27" fmla="*/ 481649 h 552552"/>
                  <a:gd name="connsiteX28" fmla="*/ 30212 w 1013965"/>
                  <a:gd name="connsiteY28" fmla="*/ 518323 h 552552"/>
                  <a:gd name="connsiteX29" fmla="*/ 10653 w 1013965"/>
                  <a:gd name="connsiteY29" fmla="*/ 530547 h 552552"/>
                  <a:gd name="connsiteX30" fmla="*/ 3318 w 1013965"/>
                  <a:gd name="connsiteY30" fmla="*/ 537882 h 552552"/>
                  <a:gd name="connsiteX31" fmla="*/ 790583 w 1013965"/>
                  <a:gd name="connsiteY31" fmla="*/ 552552 h 552552"/>
                  <a:gd name="connsiteX32" fmla="*/ 790583 w 1013965"/>
                  <a:gd name="connsiteY32" fmla="*/ 552552 h 552552"/>
                  <a:gd name="connsiteX33" fmla="*/ 817477 w 1013965"/>
                  <a:gd name="connsiteY33" fmla="*/ 530547 h 552552"/>
                  <a:gd name="connsiteX34" fmla="*/ 807696 w 1013965"/>
                  <a:gd name="connsiteY34" fmla="*/ 506098 h 552552"/>
                  <a:gd name="connsiteX35" fmla="*/ 834591 w 1013965"/>
                  <a:gd name="connsiteY35" fmla="*/ 528102 h 552552"/>
                  <a:gd name="connsiteX36" fmla="*/ 844371 w 1013965"/>
                  <a:gd name="connsiteY36" fmla="*/ 525658 h 552552"/>
                  <a:gd name="connsiteX37" fmla="*/ 856595 w 1013965"/>
                  <a:gd name="connsiteY37" fmla="*/ 537882 h 552552"/>
                  <a:gd name="connsiteX38" fmla="*/ 1013070 w 1013965"/>
                  <a:gd name="connsiteY38" fmla="*/ 535437 h 552552"/>
                  <a:gd name="connsiteX39" fmla="*/ 1010625 w 1013965"/>
                  <a:gd name="connsiteY39" fmla="*/ 528102 h 552552"/>
                  <a:gd name="connsiteX40" fmla="*/ 1000846 w 1013965"/>
                  <a:gd name="connsiteY40" fmla="*/ 515878 h 552552"/>
                  <a:gd name="connsiteX41" fmla="*/ 981286 w 1013965"/>
                  <a:gd name="connsiteY41" fmla="*/ 486539 h 552552"/>
                  <a:gd name="connsiteX42" fmla="*/ 947057 w 1013965"/>
                  <a:gd name="connsiteY42" fmla="*/ 359403 h 552552"/>
                  <a:gd name="connsiteX43" fmla="*/ 934833 w 1013965"/>
                  <a:gd name="connsiteY43" fmla="*/ 185814 h 552552"/>
                  <a:gd name="connsiteX44" fmla="*/ 951947 w 1013965"/>
                  <a:gd name="connsiteY44" fmla="*/ 14669 h 552552"/>
                  <a:gd name="connsiteX45" fmla="*/ 956837 w 1013965"/>
                  <a:gd name="connsiteY45" fmla="*/ 0 h 552552"/>
                  <a:gd name="connsiteX46" fmla="*/ 961727 w 1013965"/>
                  <a:gd name="connsiteY46" fmla="*/ 14669 h 552552"/>
                  <a:gd name="connsiteX47" fmla="*/ 966617 w 1013965"/>
                  <a:gd name="connsiteY47" fmla="*/ 26894 h 552552"/>
                  <a:gd name="connsiteX48" fmla="*/ 964172 w 1013965"/>
                  <a:gd name="connsiteY48" fmla="*/ 39119 h 552552"/>
                  <a:gd name="connsiteX49" fmla="*/ 947057 w 1013965"/>
                  <a:gd name="connsiteY49" fmla="*/ 44008 h 552552"/>
                  <a:gd name="connsiteX50" fmla="*/ 885934 w 1013965"/>
                  <a:gd name="connsiteY50" fmla="*/ 56233 h 552552"/>
                  <a:gd name="connsiteX51" fmla="*/ 861485 w 1013965"/>
                  <a:gd name="connsiteY51" fmla="*/ 58678 h 552552"/>
                  <a:gd name="connsiteX52" fmla="*/ 766133 w 1013965"/>
                  <a:gd name="connsiteY52" fmla="*/ 61123 h 552552"/>
                  <a:gd name="connsiteX53" fmla="*/ 680561 w 1013965"/>
                  <a:gd name="connsiteY53" fmla="*/ 66013 h 552552"/>
                  <a:gd name="connsiteX54" fmla="*/ 658557 w 1013965"/>
                  <a:gd name="connsiteY54" fmla="*/ 68458 h 552552"/>
                  <a:gd name="connsiteX55" fmla="*/ 609658 w 1013965"/>
                  <a:gd name="connsiteY55" fmla="*/ 66013 h 552552"/>
                  <a:gd name="connsiteX56" fmla="*/ 570540 w 1013965"/>
                  <a:gd name="connsiteY56" fmla="*/ 61123 h 552552"/>
                  <a:gd name="connsiteX57" fmla="*/ 548535 w 1013965"/>
                  <a:gd name="connsiteY57" fmla="*/ 58678 h 552552"/>
                  <a:gd name="connsiteX58" fmla="*/ 533866 w 1013965"/>
                  <a:gd name="connsiteY58" fmla="*/ 56233 h 552552"/>
                  <a:gd name="connsiteX59" fmla="*/ 582765 w 1013965"/>
                  <a:gd name="connsiteY59" fmla="*/ 39118 h 552552"/>
                  <a:gd name="connsiteX60" fmla="*/ 524086 w 1013965"/>
                  <a:gd name="connsiteY60" fmla="*/ 56233 h 552552"/>
                  <a:gd name="connsiteX61" fmla="*/ 504527 w 1013965"/>
                  <a:gd name="connsiteY61" fmla="*/ 63568 h 552552"/>
                  <a:gd name="connsiteX62" fmla="*/ 519641 w 1013965"/>
                  <a:gd name="connsiteY62" fmla="*/ 87763 h 552552"/>
                  <a:gd name="connsiteX63" fmla="*/ 497193 w 1013965"/>
                  <a:gd name="connsiteY63" fmla="*/ 114911 h 552552"/>
                  <a:gd name="connsiteX0" fmla="*/ 497193 w 1013965"/>
                  <a:gd name="connsiteY0" fmla="*/ 114911 h 552552"/>
                  <a:gd name="connsiteX1" fmla="*/ 501637 w 1013965"/>
                  <a:gd name="connsiteY1" fmla="*/ 85508 h 552552"/>
                  <a:gd name="connsiteX2" fmla="*/ 482523 w 1013965"/>
                  <a:gd name="connsiteY2" fmla="*/ 117356 h 552552"/>
                  <a:gd name="connsiteX3" fmla="*/ 475188 w 1013965"/>
                  <a:gd name="connsiteY3" fmla="*/ 129581 h 552552"/>
                  <a:gd name="connsiteX4" fmla="*/ 453184 w 1013965"/>
                  <a:gd name="connsiteY4" fmla="*/ 161365 h 552552"/>
                  <a:gd name="connsiteX5" fmla="*/ 450739 w 1013965"/>
                  <a:gd name="connsiteY5" fmla="*/ 168699 h 552552"/>
                  <a:gd name="connsiteX6" fmla="*/ 431179 w 1013965"/>
                  <a:gd name="connsiteY6" fmla="*/ 200483 h 552552"/>
                  <a:gd name="connsiteX7" fmla="*/ 421400 w 1013965"/>
                  <a:gd name="connsiteY7" fmla="*/ 222488 h 552552"/>
                  <a:gd name="connsiteX8" fmla="*/ 409175 w 1013965"/>
                  <a:gd name="connsiteY8" fmla="*/ 234712 h 552552"/>
                  <a:gd name="connsiteX9" fmla="*/ 399395 w 1013965"/>
                  <a:gd name="connsiteY9" fmla="*/ 246937 h 552552"/>
                  <a:gd name="connsiteX10" fmla="*/ 384726 w 1013965"/>
                  <a:gd name="connsiteY10" fmla="*/ 259161 h 552552"/>
                  <a:gd name="connsiteX11" fmla="*/ 374946 w 1013965"/>
                  <a:gd name="connsiteY11" fmla="*/ 268941 h 552552"/>
                  <a:gd name="connsiteX12" fmla="*/ 357832 w 1013965"/>
                  <a:gd name="connsiteY12" fmla="*/ 281166 h 552552"/>
                  <a:gd name="connsiteX13" fmla="*/ 348052 w 1013965"/>
                  <a:gd name="connsiteY13" fmla="*/ 295835 h 552552"/>
                  <a:gd name="connsiteX14" fmla="*/ 340717 w 1013965"/>
                  <a:gd name="connsiteY14" fmla="*/ 300725 h 552552"/>
                  <a:gd name="connsiteX15" fmla="*/ 333383 w 1013965"/>
                  <a:gd name="connsiteY15" fmla="*/ 308060 h 552552"/>
                  <a:gd name="connsiteX16" fmla="*/ 323603 w 1013965"/>
                  <a:gd name="connsiteY16" fmla="*/ 320284 h 552552"/>
                  <a:gd name="connsiteX17" fmla="*/ 296709 w 1013965"/>
                  <a:gd name="connsiteY17" fmla="*/ 344734 h 552552"/>
                  <a:gd name="connsiteX18" fmla="*/ 279594 w 1013965"/>
                  <a:gd name="connsiteY18" fmla="*/ 356958 h 552552"/>
                  <a:gd name="connsiteX19" fmla="*/ 262480 w 1013965"/>
                  <a:gd name="connsiteY19" fmla="*/ 371628 h 552552"/>
                  <a:gd name="connsiteX20" fmla="*/ 240476 w 1013965"/>
                  <a:gd name="connsiteY20" fmla="*/ 388742 h 552552"/>
                  <a:gd name="connsiteX21" fmla="*/ 228251 w 1013965"/>
                  <a:gd name="connsiteY21" fmla="*/ 398522 h 552552"/>
                  <a:gd name="connsiteX22" fmla="*/ 216026 w 1013965"/>
                  <a:gd name="connsiteY22" fmla="*/ 403412 h 552552"/>
                  <a:gd name="connsiteX23" fmla="*/ 203802 w 1013965"/>
                  <a:gd name="connsiteY23" fmla="*/ 413191 h 552552"/>
                  <a:gd name="connsiteX24" fmla="*/ 196467 w 1013965"/>
                  <a:gd name="connsiteY24" fmla="*/ 420526 h 552552"/>
                  <a:gd name="connsiteX25" fmla="*/ 181798 w 1013965"/>
                  <a:gd name="connsiteY25" fmla="*/ 427861 h 552552"/>
                  <a:gd name="connsiteX26" fmla="*/ 154903 w 1013965"/>
                  <a:gd name="connsiteY26" fmla="*/ 449865 h 552552"/>
                  <a:gd name="connsiteX27" fmla="*/ 101115 w 1013965"/>
                  <a:gd name="connsiteY27" fmla="*/ 481649 h 552552"/>
                  <a:gd name="connsiteX28" fmla="*/ 30212 w 1013965"/>
                  <a:gd name="connsiteY28" fmla="*/ 518323 h 552552"/>
                  <a:gd name="connsiteX29" fmla="*/ 10653 w 1013965"/>
                  <a:gd name="connsiteY29" fmla="*/ 530547 h 552552"/>
                  <a:gd name="connsiteX30" fmla="*/ 3318 w 1013965"/>
                  <a:gd name="connsiteY30" fmla="*/ 537882 h 552552"/>
                  <a:gd name="connsiteX31" fmla="*/ 790583 w 1013965"/>
                  <a:gd name="connsiteY31" fmla="*/ 552552 h 552552"/>
                  <a:gd name="connsiteX32" fmla="*/ 790583 w 1013965"/>
                  <a:gd name="connsiteY32" fmla="*/ 552552 h 552552"/>
                  <a:gd name="connsiteX33" fmla="*/ 817477 w 1013965"/>
                  <a:gd name="connsiteY33" fmla="*/ 530547 h 552552"/>
                  <a:gd name="connsiteX34" fmla="*/ 807696 w 1013965"/>
                  <a:gd name="connsiteY34" fmla="*/ 506098 h 552552"/>
                  <a:gd name="connsiteX35" fmla="*/ 834591 w 1013965"/>
                  <a:gd name="connsiteY35" fmla="*/ 528102 h 552552"/>
                  <a:gd name="connsiteX36" fmla="*/ 844371 w 1013965"/>
                  <a:gd name="connsiteY36" fmla="*/ 525658 h 552552"/>
                  <a:gd name="connsiteX37" fmla="*/ 856595 w 1013965"/>
                  <a:gd name="connsiteY37" fmla="*/ 537882 h 552552"/>
                  <a:gd name="connsiteX38" fmla="*/ 1013070 w 1013965"/>
                  <a:gd name="connsiteY38" fmla="*/ 535437 h 552552"/>
                  <a:gd name="connsiteX39" fmla="*/ 1010625 w 1013965"/>
                  <a:gd name="connsiteY39" fmla="*/ 528102 h 552552"/>
                  <a:gd name="connsiteX40" fmla="*/ 1000846 w 1013965"/>
                  <a:gd name="connsiteY40" fmla="*/ 515878 h 552552"/>
                  <a:gd name="connsiteX41" fmla="*/ 981286 w 1013965"/>
                  <a:gd name="connsiteY41" fmla="*/ 486539 h 552552"/>
                  <a:gd name="connsiteX42" fmla="*/ 947057 w 1013965"/>
                  <a:gd name="connsiteY42" fmla="*/ 359403 h 552552"/>
                  <a:gd name="connsiteX43" fmla="*/ 934833 w 1013965"/>
                  <a:gd name="connsiteY43" fmla="*/ 185814 h 552552"/>
                  <a:gd name="connsiteX44" fmla="*/ 951947 w 1013965"/>
                  <a:gd name="connsiteY44" fmla="*/ 14669 h 552552"/>
                  <a:gd name="connsiteX45" fmla="*/ 956837 w 1013965"/>
                  <a:gd name="connsiteY45" fmla="*/ 0 h 552552"/>
                  <a:gd name="connsiteX46" fmla="*/ 961727 w 1013965"/>
                  <a:gd name="connsiteY46" fmla="*/ 14669 h 552552"/>
                  <a:gd name="connsiteX47" fmla="*/ 966617 w 1013965"/>
                  <a:gd name="connsiteY47" fmla="*/ 26894 h 552552"/>
                  <a:gd name="connsiteX48" fmla="*/ 964172 w 1013965"/>
                  <a:gd name="connsiteY48" fmla="*/ 39119 h 552552"/>
                  <a:gd name="connsiteX49" fmla="*/ 947057 w 1013965"/>
                  <a:gd name="connsiteY49" fmla="*/ 44008 h 552552"/>
                  <a:gd name="connsiteX50" fmla="*/ 885934 w 1013965"/>
                  <a:gd name="connsiteY50" fmla="*/ 56233 h 552552"/>
                  <a:gd name="connsiteX51" fmla="*/ 861485 w 1013965"/>
                  <a:gd name="connsiteY51" fmla="*/ 58678 h 552552"/>
                  <a:gd name="connsiteX52" fmla="*/ 766133 w 1013965"/>
                  <a:gd name="connsiteY52" fmla="*/ 61123 h 552552"/>
                  <a:gd name="connsiteX53" fmla="*/ 680561 w 1013965"/>
                  <a:gd name="connsiteY53" fmla="*/ 66013 h 552552"/>
                  <a:gd name="connsiteX54" fmla="*/ 658557 w 1013965"/>
                  <a:gd name="connsiteY54" fmla="*/ 68458 h 552552"/>
                  <a:gd name="connsiteX55" fmla="*/ 609658 w 1013965"/>
                  <a:gd name="connsiteY55" fmla="*/ 66013 h 552552"/>
                  <a:gd name="connsiteX56" fmla="*/ 570540 w 1013965"/>
                  <a:gd name="connsiteY56" fmla="*/ 61123 h 552552"/>
                  <a:gd name="connsiteX57" fmla="*/ 548535 w 1013965"/>
                  <a:gd name="connsiteY57" fmla="*/ 58678 h 552552"/>
                  <a:gd name="connsiteX58" fmla="*/ 533866 w 1013965"/>
                  <a:gd name="connsiteY58" fmla="*/ 56233 h 552552"/>
                  <a:gd name="connsiteX59" fmla="*/ 582765 w 1013965"/>
                  <a:gd name="connsiteY59" fmla="*/ 39118 h 552552"/>
                  <a:gd name="connsiteX60" fmla="*/ 524086 w 1013965"/>
                  <a:gd name="connsiteY60" fmla="*/ 56233 h 552552"/>
                  <a:gd name="connsiteX61" fmla="*/ 504527 w 1013965"/>
                  <a:gd name="connsiteY61" fmla="*/ 63568 h 552552"/>
                  <a:gd name="connsiteX62" fmla="*/ 510116 w 1013965"/>
                  <a:gd name="connsiteY62" fmla="*/ 87763 h 552552"/>
                  <a:gd name="connsiteX63" fmla="*/ 497193 w 1013965"/>
                  <a:gd name="connsiteY63" fmla="*/ 114911 h 552552"/>
                  <a:gd name="connsiteX0" fmla="*/ 497193 w 1013965"/>
                  <a:gd name="connsiteY0" fmla="*/ 114911 h 552552"/>
                  <a:gd name="connsiteX1" fmla="*/ 501637 w 1013965"/>
                  <a:gd name="connsiteY1" fmla="*/ 85508 h 552552"/>
                  <a:gd name="connsiteX2" fmla="*/ 482523 w 1013965"/>
                  <a:gd name="connsiteY2" fmla="*/ 117356 h 552552"/>
                  <a:gd name="connsiteX3" fmla="*/ 475188 w 1013965"/>
                  <a:gd name="connsiteY3" fmla="*/ 129581 h 552552"/>
                  <a:gd name="connsiteX4" fmla="*/ 453184 w 1013965"/>
                  <a:gd name="connsiteY4" fmla="*/ 161365 h 552552"/>
                  <a:gd name="connsiteX5" fmla="*/ 450739 w 1013965"/>
                  <a:gd name="connsiteY5" fmla="*/ 168699 h 552552"/>
                  <a:gd name="connsiteX6" fmla="*/ 431179 w 1013965"/>
                  <a:gd name="connsiteY6" fmla="*/ 200483 h 552552"/>
                  <a:gd name="connsiteX7" fmla="*/ 421400 w 1013965"/>
                  <a:gd name="connsiteY7" fmla="*/ 222488 h 552552"/>
                  <a:gd name="connsiteX8" fmla="*/ 409175 w 1013965"/>
                  <a:gd name="connsiteY8" fmla="*/ 234712 h 552552"/>
                  <a:gd name="connsiteX9" fmla="*/ 399395 w 1013965"/>
                  <a:gd name="connsiteY9" fmla="*/ 246937 h 552552"/>
                  <a:gd name="connsiteX10" fmla="*/ 384726 w 1013965"/>
                  <a:gd name="connsiteY10" fmla="*/ 259161 h 552552"/>
                  <a:gd name="connsiteX11" fmla="*/ 374946 w 1013965"/>
                  <a:gd name="connsiteY11" fmla="*/ 268941 h 552552"/>
                  <a:gd name="connsiteX12" fmla="*/ 357832 w 1013965"/>
                  <a:gd name="connsiteY12" fmla="*/ 281166 h 552552"/>
                  <a:gd name="connsiteX13" fmla="*/ 348052 w 1013965"/>
                  <a:gd name="connsiteY13" fmla="*/ 295835 h 552552"/>
                  <a:gd name="connsiteX14" fmla="*/ 340717 w 1013965"/>
                  <a:gd name="connsiteY14" fmla="*/ 300725 h 552552"/>
                  <a:gd name="connsiteX15" fmla="*/ 333383 w 1013965"/>
                  <a:gd name="connsiteY15" fmla="*/ 308060 h 552552"/>
                  <a:gd name="connsiteX16" fmla="*/ 323603 w 1013965"/>
                  <a:gd name="connsiteY16" fmla="*/ 320284 h 552552"/>
                  <a:gd name="connsiteX17" fmla="*/ 296709 w 1013965"/>
                  <a:gd name="connsiteY17" fmla="*/ 344734 h 552552"/>
                  <a:gd name="connsiteX18" fmla="*/ 279594 w 1013965"/>
                  <a:gd name="connsiteY18" fmla="*/ 356958 h 552552"/>
                  <a:gd name="connsiteX19" fmla="*/ 262480 w 1013965"/>
                  <a:gd name="connsiteY19" fmla="*/ 371628 h 552552"/>
                  <a:gd name="connsiteX20" fmla="*/ 240476 w 1013965"/>
                  <a:gd name="connsiteY20" fmla="*/ 388742 h 552552"/>
                  <a:gd name="connsiteX21" fmla="*/ 228251 w 1013965"/>
                  <a:gd name="connsiteY21" fmla="*/ 398522 h 552552"/>
                  <a:gd name="connsiteX22" fmla="*/ 216026 w 1013965"/>
                  <a:gd name="connsiteY22" fmla="*/ 403412 h 552552"/>
                  <a:gd name="connsiteX23" fmla="*/ 203802 w 1013965"/>
                  <a:gd name="connsiteY23" fmla="*/ 413191 h 552552"/>
                  <a:gd name="connsiteX24" fmla="*/ 196467 w 1013965"/>
                  <a:gd name="connsiteY24" fmla="*/ 420526 h 552552"/>
                  <a:gd name="connsiteX25" fmla="*/ 181798 w 1013965"/>
                  <a:gd name="connsiteY25" fmla="*/ 427861 h 552552"/>
                  <a:gd name="connsiteX26" fmla="*/ 154903 w 1013965"/>
                  <a:gd name="connsiteY26" fmla="*/ 449865 h 552552"/>
                  <a:gd name="connsiteX27" fmla="*/ 101115 w 1013965"/>
                  <a:gd name="connsiteY27" fmla="*/ 481649 h 552552"/>
                  <a:gd name="connsiteX28" fmla="*/ 30212 w 1013965"/>
                  <a:gd name="connsiteY28" fmla="*/ 518323 h 552552"/>
                  <a:gd name="connsiteX29" fmla="*/ 10653 w 1013965"/>
                  <a:gd name="connsiteY29" fmla="*/ 530547 h 552552"/>
                  <a:gd name="connsiteX30" fmla="*/ 3318 w 1013965"/>
                  <a:gd name="connsiteY30" fmla="*/ 537882 h 552552"/>
                  <a:gd name="connsiteX31" fmla="*/ 790583 w 1013965"/>
                  <a:gd name="connsiteY31" fmla="*/ 552552 h 552552"/>
                  <a:gd name="connsiteX32" fmla="*/ 790583 w 1013965"/>
                  <a:gd name="connsiteY32" fmla="*/ 552552 h 552552"/>
                  <a:gd name="connsiteX33" fmla="*/ 817477 w 1013965"/>
                  <a:gd name="connsiteY33" fmla="*/ 530547 h 552552"/>
                  <a:gd name="connsiteX34" fmla="*/ 829128 w 1013965"/>
                  <a:gd name="connsiteY34" fmla="*/ 522767 h 552552"/>
                  <a:gd name="connsiteX35" fmla="*/ 834591 w 1013965"/>
                  <a:gd name="connsiteY35" fmla="*/ 528102 h 552552"/>
                  <a:gd name="connsiteX36" fmla="*/ 844371 w 1013965"/>
                  <a:gd name="connsiteY36" fmla="*/ 525658 h 552552"/>
                  <a:gd name="connsiteX37" fmla="*/ 856595 w 1013965"/>
                  <a:gd name="connsiteY37" fmla="*/ 537882 h 552552"/>
                  <a:gd name="connsiteX38" fmla="*/ 1013070 w 1013965"/>
                  <a:gd name="connsiteY38" fmla="*/ 535437 h 552552"/>
                  <a:gd name="connsiteX39" fmla="*/ 1010625 w 1013965"/>
                  <a:gd name="connsiteY39" fmla="*/ 528102 h 552552"/>
                  <a:gd name="connsiteX40" fmla="*/ 1000846 w 1013965"/>
                  <a:gd name="connsiteY40" fmla="*/ 515878 h 552552"/>
                  <a:gd name="connsiteX41" fmla="*/ 981286 w 1013965"/>
                  <a:gd name="connsiteY41" fmla="*/ 486539 h 552552"/>
                  <a:gd name="connsiteX42" fmla="*/ 947057 w 1013965"/>
                  <a:gd name="connsiteY42" fmla="*/ 359403 h 552552"/>
                  <a:gd name="connsiteX43" fmla="*/ 934833 w 1013965"/>
                  <a:gd name="connsiteY43" fmla="*/ 185814 h 552552"/>
                  <a:gd name="connsiteX44" fmla="*/ 951947 w 1013965"/>
                  <a:gd name="connsiteY44" fmla="*/ 14669 h 552552"/>
                  <a:gd name="connsiteX45" fmla="*/ 956837 w 1013965"/>
                  <a:gd name="connsiteY45" fmla="*/ 0 h 552552"/>
                  <a:gd name="connsiteX46" fmla="*/ 961727 w 1013965"/>
                  <a:gd name="connsiteY46" fmla="*/ 14669 h 552552"/>
                  <a:gd name="connsiteX47" fmla="*/ 966617 w 1013965"/>
                  <a:gd name="connsiteY47" fmla="*/ 26894 h 552552"/>
                  <a:gd name="connsiteX48" fmla="*/ 964172 w 1013965"/>
                  <a:gd name="connsiteY48" fmla="*/ 39119 h 552552"/>
                  <a:gd name="connsiteX49" fmla="*/ 947057 w 1013965"/>
                  <a:gd name="connsiteY49" fmla="*/ 44008 h 552552"/>
                  <a:gd name="connsiteX50" fmla="*/ 885934 w 1013965"/>
                  <a:gd name="connsiteY50" fmla="*/ 56233 h 552552"/>
                  <a:gd name="connsiteX51" fmla="*/ 861485 w 1013965"/>
                  <a:gd name="connsiteY51" fmla="*/ 58678 h 552552"/>
                  <a:gd name="connsiteX52" fmla="*/ 766133 w 1013965"/>
                  <a:gd name="connsiteY52" fmla="*/ 61123 h 552552"/>
                  <a:gd name="connsiteX53" fmla="*/ 680561 w 1013965"/>
                  <a:gd name="connsiteY53" fmla="*/ 66013 h 552552"/>
                  <a:gd name="connsiteX54" fmla="*/ 658557 w 1013965"/>
                  <a:gd name="connsiteY54" fmla="*/ 68458 h 552552"/>
                  <a:gd name="connsiteX55" fmla="*/ 609658 w 1013965"/>
                  <a:gd name="connsiteY55" fmla="*/ 66013 h 552552"/>
                  <a:gd name="connsiteX56" fmla="*/ 570540 w 1013965"/>
                  <a:gd name="connsiteY56" fmla="*/ 61123 h 552552"/>
                  <a:gd name="connsiteX57" fmla="*/ 548535 w 1013965"/>
                  <a:gd name="connsiteY57" fmla="*/ 58678 h 552552"/>
                  <a:gd name="connsiteX58" fmla="*/ 533866 w 1013965"/>
                  <a:gd name="connsiteY58" fmla="*/ 56233 h 552552"/>
                  <a:gd name="connsiteX59" fmla="*/ 582765 w 1013965"/>
                  <a:gd name="connsiteY59" fmla="*/ 39118 h 552552"/>
                  <a:gd name="connsiteX60" fmla="*/ 524086 w 1013965"/>
                  <a:gd name="connsiteY60" fmla="*/ 56233 h 552552"/>
                  <a:gd name="connsiteX61" fmla="*/ 504527 w 1013965"/>
                  <a:gd name="connsiteY61" fmla="*/ 63568 h 552552"/>
                  <a:gd name="connsiteX62" fmla="*/ 510116 w 1013965"/>
                  <a:gd name="connsiteY62" fmla="*/ 87763 h 552552"/>
                  <a:gd name="connsiteX63" fmla="*/ 497193 w 1013965"/>
                  <a:gd name="connsiteY63" fmla="*/ 114911 h 552552"/>
                  <a:gd name="connsiteX0" fmla="*/ 497193 w 1013965"/>
                  <a:gd name="connsiteY0" fmla="*/ 114911 h 552552"/>
                  <a:gd name="connsiteX1" fmla="*/ 501637 w 1013965"/>
                  <a:gd name="connsiteY1" fmla="*/ 85508 h 552552"/>
                  <a:gd name="connsiteX2" fmla="*/ 482523 w 1013965"/>
                  <a:gd name="connsiteY2" fmla="*/ 117356 h 552552"/>
                  <a:gd name="connsiteX3" fmla="*/ 475188 w 1013965"/>
                  <a:gd name="connsiteY3" fmla="*/ 129581 h 552552"/>
                  <a:gd name="connsiteX4" fmla="*/ 453184 w 1013965"/>
                  <a:gd name="connsiteY4" fmla="*/ 161365 h 552552"/>
                  <a:gd name="connsiteX5" fmla="*/ 450739 w 1013965"/>
                  <a:gd name="connsiteY5" fmla="*/ 168699 h 552552"/>
                  <a:gd name="connsiteX6" fmla="*/ 431179 w 1013965"/>
                  <a:gd name="connsiteY6" fmla="*/ 200483 h 552552"/>
                  <a:gd name="connsiteX7" fmla="*/ 421400 w 1013965"/>
                  <a:gd name="connsiteY7" fmla="*/ 222488 h 552552"/>
                  <a:gd name="connsiteX8" fmla="*/ 409175 w 1013965"/>
                  <a:gd name="connsiteY8" fmla="*/ 234712 h 552552"/>
                  <a:gd name="connsiteX9" fmla="*/ 399395 w 1013965"/>
                  <a:gd name="connsiteY9" fmla="*/ 246937 h 552552"/>
                  <a:gd name="connsiteX10" fmla="*/ 384726 w 1013965"/>
                  <a:gd name="connsiteY10" fmla="*/ 259161 h 552552"/>
                  <a:gd name="connsiteX11" fmla="*/ 374946 w 1013965"/>
                  <a:gd name="connsiteY11" fmla="*/ 268941 h 552552"/>
                  <a:gd name="connsiteX12" fmla="*/ 357832 w 1013965"/>
                  <a:gd name="connsiteY12" fmla="*/ 281166 h 552552"/>
                  <a:gd name="connsiteX13" fmla="*/ 348052 w 1013965"/>
                  <a:gd name="connsiteY13" fmla="*/ 295835 h 552552"/>
                  <a:gd name="connsiteX14" fmla="*/ 340717 w 1013965"/>
                  <a:gd name="connsiteY14" fmla="*/ 300725 h 552552"/>
                  <a:gd name="connsiteX15" fmla="*/ 333383 w 1013965"/>
                  <a:gd name="connsiteY15" fmla="*/ 308060 h 552552"/>
                  <a:gd name="connsiteX16" fmla="*/ 323603 w 1013965"/>
                  <a:gd name="connsiteY16" fmla="*/ 320284 h 552552"/>
                  <a:gd name="connsiteX17" fmla="*/ 296709 w 1013965"/>
                  <a:gd name="connsiteY17" fmla="*/ 344734 h 552552"/>
                  <a:gd name="connsiteX18" fmla="*/ 279594 w 1013965"/>
                  <a:gd name="connsiteY18" fmla="*/ 356958 h 552552"/>
                  <a:gd name="connsiteX19" fmla="*/ 262480 w 1013965"/>
                  <a:gd name="connsiteY19" fmla="*/ 371628 h 552552"/>
                  <a:gd name="connsiteX20" fmla="*/ 240476 w 1013965"/>
                  <a:gd name="connsiteY20" fmla="*/ 388742 h 552552"/>
                  <a:gd name="connsiteX21" fmla="*/ 228251 w 1013965"/>
                  <a:gd name="connsiteY21" fmla="*/ 398522 h 552552"/>
                  <a:gd name="connsiteX22" fmla="*/ 216026 w 1013965"/>
                  <a:gd name="connsiteY22" fmla="*/ 403412 h 552552"/>
                  <a:gd name="connsiteX23" fmla="*/ 203802 w 1013965"/>
                  <a:gd name="connsiteY23" fmla="*/ 413191 h 552552"/>
                  <a:gd name="connsiteX24" fmla="*/ 196467 w 1013965"/>
                  <a:gd name="connsiteY24" fmla="*/ 420526 h 552552"/>
                  <a:gd name="connsiteX25" fmla="*/ 181798 w 1013965"/>
                  <a:gd name="connsiteY25" fmla="*/ 427861 h 552552"/>
                  <a:gd name="connsiteX26" fmla="*/ 154903 w 1013965"/>
                  <a:gd name="connsiteY26" fmla="*/ 449865 h 552552"/>
                  <a:gd name="connsiteX27" fmla="*/ 101115 w 1013965"/>
                  <a:gd name="connsiteY27" fmla="*/ 481649 h 552552"/>
                  <a:gd name="connsiteX28" fmla="*/ 30212 w 1013965"/>
                  <a:gd name="connsiteY28" fmla="*/ 518323 h 552552"/>
                  <a:gd name="connsiteX29" fmla="*/ 10653 w 1013965"/>
                  <a:gd name="connsiteY29" fmla="*/ 530547 h 552552"/>
                  <a:gd name="connsiteX30" fmla="*/ 3318 w 1013965"/>
                  <a:gd name="connsiteY30" fmla="*/ 537882 h 552552"/>
                  <a:gd name="connsiteX31" fmla="*/ 790583 w 1013965"/>
                  <a:gd name="connsiteY31" fmla="*/ 552552 h 552552"/>
                  <a:gd name="connsiteX32" fmla="*/ 790583 w 1013965"/>
                  <a:gd name="connsiteY32" fmla="*/ 552552 h 552552"/>
                  <a:gd name="connsiteX33" fmla="*/ 817477 w 1013965"/>
                  <a:gd name="connsiteY33" fmla="*/ 530547 h 552552"/>
                  <a:gd name="connsiteX34" fmla="*/ 829128 w 1013965"/>
                  <a:gd name="connsiteY34" fmla="*/ 522767 h 552552"/>
                  <a:gd name="connsiteX35" fmla="*/ 834591 w 1013965"/>
                  <a:gd name="connsiteY35" fmla="*/ 528102 h 552552"/>
                  <a:gd name="connsiteX36" fmla="*/ 844371 w 1013965"/>
                  <a:gd name="connsiteY36" fmla="*/ 525658 h 552552"/>
                  <a:gd name="connsiteX37" fmla="*/ 856595 w 1013965"/>
                  <a:gd name="connsiteY37" fmla="*/ 537882 h 552552"/>
                  <a:gd name="connsiteX38" fmla="*/ 1013070 w 1013965"/>
                  <a:gd name="connsiteY38" fmla="*/ 535437 h 552552"/>
                  <a:gd name="connsiteX39" fmla="*/ 1010625 w 1013965"/>
                  <a:gd name="connsiteY39" fmla="*/ 528102 h 552552"/>
                  <a:gd name="connsiteX40" fmla="*/ 1000846 w 1013965"/>
                  <a:gd name="connsiteY40" fmla="*/ 515878 h 552552"/>
                  <a:gd name="connsiteX41" fmla="*/ 981286 w 1013965"/>
                  <a:gd name="connsiteY41" fmla="*/ 486539 h 552552"/>
                  <a:gd name="connsiteX42" fmla="*/ 947057 w 1013965"/>
                  <a:gd name="connsiteY42" fmla="*/ 359403 h 552552"/>
                  <a:gd name="connsiteX43" fmla="*/ 934833 w 1013965"/>
                  <a:gd name="connsiteY43" fmla="*/ 185814 h 552552"/>
                  <a:gd name="connsiteX44" fmla="*/ 951947 w 1013965"/>
                  <a:gd name="connsiteY44" fmla="*/ 14669 h 552552"/>
                  <a:gd name="connsiteX45" fmla="*/ 956837 w 1013965"/>
                  <a:gd name="connsiteY45" fmla="*/ 0 h 552552"/>
                  <a:gd name="connsiteX46" fmla="*/ 961727 w 1013965"/>
                  <a:gd name="connsiteY46" fmla="*/ 14669 h 552552"/>
                  <a:gd name="connsiteX47" fmla="*/ 966617 w 1013965"/>
                  <a:gd name="connsiteY47" fmla="*/ 26894 h 552552"/>
                  <a:gd name="connsiteX48" fmla="*/ 964172 w 1013965"/>
                  <a:gd name="connsiteY48" fmla="*/ 39119 h 552552"/>
                  <a:gd name="connsiteX49" fmla="*/ 947057 w 1013965"/>
                  <a:gd name="connsiteY49" fmla="*/ 44008 h 552552"/>
                  <a:gd name="connsiteX50" fmla="*/ 885934 w 1013965"/>
                  <a:gd name="connsiteY50" fmla="*/ 56233 h 552552"/>
                  <a:gd name="connsiteX51" fmla="*/ 861485 w 1013965"/>
                  <a:gd name="connsiteY51" fmla="*/ 58678 h 552552"/>
                  <a:gd name="connsiteX52" fmla="*/ 766133 w 1013965"/>
                  <a:gd name="connsiteY52" fmla="*/ 61123 h 552552"/>
                  <a:gd name="connsiteX53" fmla="*/ 680561 w 1013965"/>
                  <a:gd name="connsiteY53" fmla="*/ 66013 h 552552"/>
                  <a:gd name="connsiteX54" fmla="*/ 658557 w 1013965"/>
                  <a:gd name="connsiteY54" fmla="*/ 68458 h 552552"/>
                  <a:gd name="connsiteX55" fmla="*/ 609658 w 1013965"/>
                  <a:gd name="connsiteY55" fmla="*/ 66013 h 552552"/>
                  <a:gd name="connsiteX56" fmla="*/ 570540 w 1013965"/>
                  <a:gd name="connsiteY56" fmla="*/ 61123 h 552552"/>
                  <a:gd name="connsiteX57" fmla="*/ 548535 w 1013965"/>
                  <a:gd name="connsiteY57" fmla="*/ 58678 h 552552"/>
                  <a:gd name="connsiteX58" fmla="*/ 533866 w 1013965"/>
                  <a:gd name="connsiteY58" fmla="*/ 56233 h 552552"/>
                  <a:gd name="connsiteX59" fmla="*/ 582765 w 1013965"/>
                  <a:gd name="connsiteY59" fmla="*/ 39118 h 552552"/>
                  <a:gd name="connsiteX60" fmla="*/ 524086 w 1013965"/>
                  <a:gd name="connsiteY60" fmla="*/ 56233 h 552552"/>
                  <a:gd name="connsiteX61" fmla="*/ 504527 w 1013965"/>
                  <a:gd name="connsiteY61" fmla="*/ 63568 h 552552"/>
                  <a:gd name="connsiteX62" fmla="*/ 686328 w 1013965"/>
                  <a:gd name="connsiteY62" fmla="*/ 154438 h 552552"/>
                  <a:gd name="connsiteX63" fmla="*/ 497193 w 1013965"/>
                  <a:gd name="connsiteY63" fmla="*/ 114911 h 552552"/>
                  <a:gd name="connsiteX0" fmla="*/ 518624 w 1013965"/>
                  <a:gd name="connsiteY0" fmla="*/ 179205 h 552552"/>
                  <a:gd name="connsiteX1" fmla="*/ 501637 w 1013965"/>
                  <a:gd name="connsiteY1" fmla="*/ 85508 h 552552"/>
                  <a:gd name="connsiteX2" fmla="*/ 482523 w 1013965"/>
                  <a:gd name="connsiteY2" fmla="*/ 117356 h 552552"/>
                  <a:gd name="connsiteX3" fmla="*/ 475188 w 1013965"/>
                  <a:gd name="connsiteY3" fmla="*/ 129581 h 552552"/>
                  <a:gd name="connsiteX4" fmla="*/ 453184 w 1013965"/>
                  <a:gd name="connsiteY4" fmla="*/ 161365 h 552552"/>
                  <a:gd name="connsiteX5" fmla="*/ 450739 w 1013965"/>
                  <a:gd name="connsiteY5" fmla="*/ 168699 h 552552"/>
                  <a:gd name="connsiteX6" fmla="*/ 431179 w 1013965"/>
                  <a:gd name="connsiteY6" fmla="*/ 200483 h 552552"/>
                  <a:gd name="connsiteX7" fmla="*/ 421400 w 1013965"/>
                  <a:gd name="connsiteY7" fmla="*/ 222488 h 552552"/>
                  <a:gd name="connsiteX8" fmla="*/ 409175 w 1013965"/>
                  <a:gd name="connsiteY8" fmla="*/ 234712 h 552552"/>
                  <a:gd name="connsiteX9" fmla="*/ 399395 w 1013965"/>
                  <a:gd name="connsiteY9" fmla="*/ 246937 h 552552"/>
                  <a:gd name="connsiteX10" fmla="*/ 384726 w 1013965"/>
                  <a:gd name="connsiteY10" fmla="*/ 259161 h 552552"/>
                  <a:gd name="connsiteX11" fmla="*/ 374946 w 1013965"/>
                  <a:gd name="connsiteY11" fmla="*/ 268941 h 552552"/>
                  <a:gd name="connsiteX12" fmla="*/ 357832 w 1013965"/>
                  <a:gd name="connsiteY12" fmla="*/ 281166 h 552552"/>
                  <a:gd name="connsiteX13" fmla="*/ 348052 w 1013965"/>
                  <a:gd name="connsiteY13" fmla="*/ 295835 h 552552"/>
                  <a:gd name="connsiteX14" fmla="*/ 340717 w 1013965"/>
                  <a:gd name="connsiteY14" fmla="*/ 300725 h 552552"/>
                  <a:gd name="connsiteX15" fmla="*/ 333383 w 1013965"/>
                  <a:gd name="connsiteY15" fmla="*/ 308060 h 552552"/>
                  <a:gd name="connsiteX16" fmla="*/ 323603 w 1013965"/>
                  <a:gd name="connsiteY16" fmla="*/ 320284 h 552552"/>
                  <a:gd name="connsiteX17" fmla="*/ 296709 w 1013965"/>
                  <a:gd name="connsiteY17" fmla="*/ 344734 h 552552"/>
                  <a:gd name="connsiteX18" fmla="*/ 279594 w 1013965"/>
                  <a:gd name="connsiteY18" fmla="*/ 356958 h 552552"/>
                  <a:gd name="connsiteX19" fmla="*/ 262480 w 1013965"/>
                  <a:gd name="connsiteY19" fmla="*/ 371628 h 552552"/>
                  <a:gd name="connsiteX20" fmla="*/ 240476 w 1013965"/>
                  <a:gd name="connsiteY20" fmla="*/ 388742 h 552552"/>
                  <a:gd name="connsiteX21" fmla="*/ 228251 w 1013965"/>
                  <a:gd name="connsiteY21" fmla="*/ 398522 h 552552"/>
                  <a:gd name="connsiteX22" fmla="*/ 216026 w 1013965"/>
                  <a:gd name="connsiteY22" fmla="*/ 403412 h 552552"/>
                  <a:gd name="connsiteX23" fmla="*/ 203802 w 1013965"/>
                  <a:gd name="connsiteY23" fmla="*/ 413191 h 552552"/>
                  <a:gd name="connsiteX24" fmla="*/ 196467 w 1013965"/>
                  <a:gd name="connsiteY24" fmla="*/ 420526 h 552552"/>
                  <a:gd name="connsiteX25" fmla="*/ 181798 w 1013965"/>
                  <a:gd name="connsiteY25" fmla="*/ 427861 h 552552"/>
                  <a:gd name="connsiteX26" fmla="*/ 154903 w 1013965"/>
                  <a:gd name="connsiteY26" fmla="*/ 449865 h 552552"/>
                  <a:gd name="connsiteX27" fmla="*/ 101115 w 1013965"/>
                  <a:gd name="connsiteY27" fmla="*/ 481649 h 552552"/>
                  <a:gd name="connsiteX28" fmla="*/ 30212 w 1013965"/>
                  <a:gd name="connsiteY28" fmla="*/ 518323 h 552552"/>
                  <a:gd name="connsiteX29" fmla="*/ 10653 w 1013965"/>
                  <a:gd name="connsiteY29" fmla="*/ 530547 h 552552"/>
                  <a:gd name="connsiteX30" fmla="*/ 3318 w 1013965"/>
                  <a:gd name="connsiteY30" fmla="*/ 537882 h 552552"/>
                  <a:gd name="connsiteX31" fmla="*/ 790583 w 1013965"/>
                  <a:gd name="connsiteY31" fmla="*/ 552552 h 552552"/>
                  <a:gd name="connsiteX32" fmla="*/ 790583 w 1013965"/>
                  <a:gd name="connsiteY32" fmla="*/ 552552 h 552552"/>
                  <a:gd name="connsiteX33" fmla="*/ 817477 w 1013965"/>
                  <a:gd name="connsiteY33" fmla="*/ 530547 h 552552"/>
                  <a:gd name="connsiteX34" fmla="*/ 829128 w 1013965"/>
                  <a:gd name="connsiteY34" fmla="*/ 522767 h 552552"/>
                  <a:gd name="connsiteX35" fmla="*/ 834591 w 1013965"/>
                  <a:gd name="connsiteY35" fmla="*/ 528102 h 552552"/>
                  <a:gd name="connsiteX36" fmla="*/ 844371 w 1013965"/>
                  <a:gd name="connsiteY36" fmla="*/ 525658 h 552552"/>
                  <a:gd name="connsiteX37" fmla="*/ 856595 w 1013965"/>
                  <a:gd name="connsiteY37" fmla="*/ 537882 h 552552"/>
                  <a:gd name="connsiteX38" fmla="*/ 1013070 w 1013965"/>
                  <a:gd name="connsiteY38" fmla="*/ 535437 h 552552"/>
                  <a:gd name="connsiteX39" fmla="*/ 1010625 w 1013965"/>
                  <a:gd name="connsiteY39" fmla="*/ 528102 h 552552"/>
                  <a:gd name="connsiteX40" fmla="*/ 1000846 w 1013965"/>
                  <a:gd name="connsiteY40" fmla="*/ 515878 h 552552"/>
                  <a:gd name="connsiteX41" fmla="*/ 981286 w 1013965"/>
                  <a:gd name="connsiteY41" fmla="*/ 486539 h 552552"/>
                  <a:gd name="connsiteX42" fmla="*/ 947057 w 1013965"/>
                  <a:gd name="connsiteY42" fmla="*/ 359403 h 552552"/>
                  <a:gd name="connsiteX43" fmla="*/ 934833 w 1013965"/>
                  <a:gd name="connsiteY43" fmla="*/ 185814 h 552552"/>
                  <a:gd name="connsiteX44" fmla="*/ 951947 w 1013965"/>
                  <a:gd name="connsiteY44" fmla="*/ 14669 h 552552"/>
                  <a:gd name="connsiteX45" fmla="*/ 956837 w 1013965"/>
                  <a:gd name="connsiteY45" fmla="*/ 0 h 552552"/>
                  <a:gd name="connsiteX46" fmla="*/ 961727 w 1013965"/>
                  <a:gd name="connsiteY46" fmla="*/ 14669 h 552552"/>
                  <a:gd name="connsiteX47" fmla="*/ 966617 w 1013965"/>
                  <a:gd name="connsiteY47" fmla="*/ 26894 h 552552"/>
                  <a:gd name="connsiteX48" fmla="*/ 964172 w 1013965"/>
                  <a:gd name="connsiteY48" fmla="*/ 39119 h 552552"/>
                  <a:gd name="connsiteX49" fmla="*/ 947057 w 1013965"/>
                  <a:gd name="connsiteY49" fmla="*/ 44008 h 552552"/>
                  <a:gd name="connsiteX50" fmla="*/ 885934 w 1013965"/>
                  <a:gd name="connsiteY50" fmla="*/ 56233 h 552552"/>
                  <a:gd name="connsiteX51" fmla="*/ 861485 w 1013965"/>
                  <a:gd name="connsiteY51" fmla="*/ 58678 h 552552"/>
                  <a:gd name="connsiteX52" fmla="*/ 766133 w 1013965"/>
                  <a:gd name="connsiteY52" fmla="*/ 61123 h 552552"/>
                  <a:gd name="connsiteX53" fmla="*/ 680561 w 1013965"/>
                  <a:gd name="connsiteY53" fmla="*/ 66013 h 552552"/>
                  <a:gd name="connsiteX54" fmla="*/ 658557 w 1013965"/>
                  <a:gd name="connsiteY54" fmla="*/ 68458 h 552552"/>
                  <a:gd name="connsiteX55" fmla="*/ 609658 w 1013965"/>
                  <a:gd name="connsiteY55" fmla="*/ 66013 h 552552"/>
                  <a:gd name="connsiteX56" fmla="*/ 570540 w 1013965"/>
                  <a:gd name="connsiteY56" fmla="*/ 61123 h 552552"/>
                  <a:gd name="connsiteX57" fmla="*/ 548535 w 1013965"/>
                  <a:gd name="connsiteY57" fmla="*/ 58678 h 552552"/>
                  <a:gd name="connsiteX58" fmla="*/ 533866 w 1013965"/>
                  <a:gd name="connsiteY58" fmla="*/ 56233 h 552552"/>
                  <a:gd name="connsiteX59" fmla="*/ 582765 w 1013965"/>
                  <a:gd name="connsiteY59" fmla="*/ 39118 h 552552"/>
                  <a:gd name="connsiteX60" fmla="*/ 524086 w 1013965"/>
                  <a:gd name="connsiteY60" fmla="*/ 56233 h 552552"/>
                  <a:gd name="connsiteX61" fmla="*/ 504527 w 1013965"/>
                  <a:gd name="connsiteY61" fmla="*/ 63568 h 552552"/>
                  <a:gd name="connsiteX62" fmla="*/ 686328 w 1013965"/>
                  <a:gd name="connsiteY62" fmla="*/ 154438 h 552552"/>
                  <a:gd name="connsiteX63" fmla="*/ 518624 w 1013965"/>
                  <a:gd name="connsiteY63" fmla="*/ 179205 h 552552"/>
                  <a:gd name="connsiteX0" fmla="*/ 518624 w 1013965"/>
                  <a:gd name="connsiteY0" fmla="*/ 179205 h 552552"/>
                  <a:gd name="connsiteX1" fmla="*/ 487350 w 1013965"/>
                  <a:gd name="connsiteY1" fmla="*/ 123608 h 552552"/>
                  <a:gd name="connsiteX2" fmla="*/ 482523 w 1013965"/>
                  <a:gd name="connsiteY2" fmla="*/ 117356 h 552552"/>
                  <a:gd name="connsiteX3" fmla="*/ 475188 w 1013965"/>
                  <a:gd name="connsiteY3" fmla="*/ 129581 h 552552"/>
                  <a:gd name="connsiteX4" fmla="*/ 453184 w 1013965"/>
                  <a:gd name="connsiteY4" fmla="*/ 161365 h 552552"/>
                  <a:gd name="connsiteX5" fmla="*/ 450739 w 1013965"/>
                  <a:gd name="connsiteY5" fmla="*/ 168699 h 552552"/>
                  <a:gd name="connsiteX6" fmla="*/ 431179 w 1013965"/>
                  <a:gd name="connsiteY6" fmla="*/ 200483 h 552552"/>
                  <a:gd name="connsiteX7" fmla="*/ 421400 w 1013965"/>
                  <a:gd name="connsiteY7" fmla="*/ 222488 h 552552"/>
                  <a:gd name="connsiteX8" fmla="*/ 409175 w 1013965"/>
                  <a:gd name="connsiteY8" fmla="*/ 234712 h 552552"/>
                  <a:gd name="connsiteX9" fmla="*/ 399395 w 1013965"/>
                  <a:gd name="connsiteY9" fmla="*/ 246937 h 552552"/>
                  <a:gd name="connsiteX10" fmla="*/ 384726 w 1013965"/>
                  <a:gd name="connsiteY10" fmla="*/ 259161 h 552552"/>
                  <a:gd name="connsiteX11" fmla="*/ 374946 w 1013965"/>
                  <a:gd name="connsiteY11" fmla="*/ 268941 h 552552"/>
                  <a:gd name="connsiteX12" fmla="*/ 357832 w 1013965"/>
                  <a:gd name="connsiteY12" fmla="*/ 281166 h 552552"/>
                  <a:gd name="connsiteX13" fmla="*/ 348052 w 1013965"/>
                  <a:gd name="connsiteY13" fmla="*/ 295835 h 552552"/>
                  <a:gd name="connsiteX14" fmla="*/ 340717 w 1013965"/>
                  <a:gd name="connsiteY14" fmla="*/ 300725 h 552552"/>
                  <a:gd name="connsiteX15" fmla="*/ 333383 w 1013965"/>
                  <a:gd name="connsiteY15" fmla="*/ 308060 h 552552"/>
                  <a:gd name="connsiteX16" fmla="*/ 323603 w 1013965"/>
                  <a:gd name="connsiteY16" fmla="*/ 320284 h 552552"/>
                  <a:gd name="connsiteX17" fmla="*/ 296709 w 1013965"/>
                  <a:gd name="connsiteY17" fmla="*/ 344734 h 552552"/>
                  <a:gd name="connsiteX18" fmla="*/ 279594 w 1013965"/>
                  <a:gd name="connsiteY18" fmla="*/ 356958 h 552552"/>
                  <a:gd name="connsiteX19" fmla="*/ 262480 w 1013965"/>
                  <a:gd name="connsiteY19" fmla="*/ 371628 h 552552"/>
                  <a:gd name="connsiteX20" fmla="*/ 240476 w 1013965"/>
                  <a:gd name="connsiteY20" fmla="*/ 388742 h 552552"/>
                  <a:gd name="connsiteX21" fmla="*/ 228251 w 1013965"/>
                  <a:gd name="connsiteY21" fmla="*/ 398522 h 552552"/>
                  <a:gd name="connsiteX22" fmla="*/ 216026 w 1013965"/>
                  <a:gd name="connsiteY22" fmla="*/ 403412 h 552552"/>
                  <a:gd name="connsiteX23" fmla="*/ 203802 w 1013965"/>
                  <a:gd name="connsiteY23" fmla="*/ 413191 h 552552"/>
                  <a:gd name="connsiteX24" fmla="*/ 196467 w 1013965"/>
                  <a:gd name="connsiteY24" fmla="*/ 420526 h 552552"/>
                  <a:gd name="connsiteX25" fmla="*/ 181798 w 1013965"/>
                  <a:gd name="connsiteY25" fmla="*/ 427861 h 552552"/>
                  <a:gd name="connsiteX26" fmla="*/ 154903 w 1013965"/>
                  <a:gd name="connsiteY26" fmla="*/ 449865 h 552552"/>
                  <a:gd name="connsiteX27" fmla="*/ 101115 w 1013965"/>
                  <a:gd name="connsiteY27" fmla="*/ 481649 h 552552"/>
                  <a:gd name="connsiteX28" fmla="*/ 30212 w 1013965"/>
                  <a:gd name="connsiteY28" fmla="*/ 518323 h 552552"/>
                  <a:gd name="connsiteX29" fmla="*/ 10653 w 1013965"/>
                  <a:gd name="connsiteY29" fmla="*/ 530547 h 552552"/>
                  <a:gd name="connsiteX30" fmla="*/ 3318 w 1013965"/>
                  <a:gd name="connsiteY30" fmla="*/ 537882 h 552552"/>
                  <a:gd name="connsiteX31" fmla="*/ 790583 w 1013965"/>
                  <a:gd name="connsiteY31" fmla="*/ 552552 h 552552"/>
                  <a:gd name="connsiteX32" fmla="*/ 790583 w 1013965"/>
                  <a:gd name="connsiteY32" fmla="*/ 552552 h 552552"/>
                  <a:gd name="connsiteX33" fmla="*/ 817477 w 1013965"/>
                  <a:gd name="connsiteY33" fmla="*/ 530547 h 552552"/>
                  <a:gd name="connsiteX34" fmla="*/ 829128 w 1013965"/>
                  <a:gd name="connsiteY34" fmla="*/ 522767 h 552552"/>
                  <a:gd name="connsiteX35" fmla="*/ 834591 w 1013965"/>
                  <a:gd name="connsiteY35" fmla="*/ 528102 h 552552"/>
                  <a:gd name="connsiteX36" fmla="*/ 844371 w 1013965"/>
                  <a:gd name="connsiteY36" fmla="*/ 525658 h 552552"/>
                  <a:gd name="connsiteX37" fmla="*/ 856595 w 1013965"/>
                  <a:gd name="connsiteY37" fmla="*/ 537882 h 552552"/>
                  <a:gd name="connsiteX38" fmla="*/ 1013070 w 1013965"/>
                  <a:gd name="connsiteY38" fmla="*/ 535437 h 552552"/>
                  <a:gd name="connsiteX39" fmla="*/ 1010625 w 1013965"/>
                  <a:gd name="connsiteY39" fmla="*/ 528102 h 552552"/>
                  <a:gd name="connsiteX40" fmla="*/ 1000846 w 1013965"/>
                  <a:gd name="connsiteY40" fmla="*/ 515878 h 552552"/>
                  <a:gd name="connsiteX41" fmla="*/ 981286 w 1013965"/>
                  <a:gd name="connsiteY41" fmla="*/ 486539 h 552552"/>
                  <a:gd name="connsiteX42" fmla="*/ 947057 w 1013965"/>
                  <a:gd name="connsiteY42" fmla="*/ 359403 h 552552"/>
                  <a:gd name="connsiteX43" fmla="*/ 934833 w 1013965"/>
                  <a:gd name="connsiteY43" fmla="*/ 185814 h 552552"/>
                  <a:gd name="connsiteX44" fmla="*/ 951947 w 1013965"/>
                  <a:gd name="connsiteY44" fmla="*/ 14669 h 552552"/>
                  <a:gd name="connsiteX45" fmla="*/ 956837 w 1013965"/>
                  <a:gd name="connsiteY45" fmla="*/ 0 h 552552"/>
                  <a:gd name="connsiteX46" fmla="*/ 961727 w 1013965"/>
                  <a:gd name="connsiteY46" fmla="*/ 14669 h 552552"/>
                  <a:gd name="connsiteX47" fmla="*/ 966617 w 1013965"/>
                  <a:gd name="connsiteY47" fmla="*/ 26894 h 552552"/>
                  <a:gd name="connsiteX48" fmla="*/ 964172 w 1013965"/>
                  <a:gd name="connsiteY48" fmla="*/ 39119 h 552552"/>
                  <a:gd name="connsiteX49" fmla="*/ 947057 w 1013965"/>
                  <a:gd name="connsiteY49" fmla="*/ 44008 h 552552"/>
                  <a:gd name="connsiteX50" fmla="*/ 885934 w 1013965"/>
                  <a:gd name="connsiteY50" fmla="*/ 56233 h 552552"/>
                  <a:gd name="connsiteX51" fmla="*/ 861485 w 1013965"/>
                  <a:gd name="connsiteY51" fmla="*/ 58678 h 552552"/>
                  <a:gd name="connsiteX52" fmla="*/ 766133 w 1013965"/>
                  <a:gd name="connsiteY52" fmla="*/ 61123 h 552552"/>
                  <a:gd name="connsiteX53" fmla="*/ 680561 w 1013965"/>
                  <a:gd name="connsiteY53" fmla="*/ 66013 h 552552"/>
                  <a:gd name="connsiteX54" fmla="*/ 658557 w 1013965"/>
                  <a:gd name="connsiteY54" fmla="*/ 68458 h 552552"/>
                  <a:gd name="connsiteX55" fmla="*/ 609658 w 1013965"/>
                  <a:gd name="connsiteY55" fmla="*/ 66013 h 552552"/>
                  <a:gd name="connsiteX56" fmla="*/ 570540 w 1013965"/>
                  <a:gd name="connsiteY56" fmla="*/ 61123 h 552552"/>
                  <a:gd name="connsiteX57" fmla="*/ 548535 w 1013965"/>
                  <a:gd name="connsiteY57" fmla="*/ 58678 h 552552"/>
                  <a:gd name="connsiteX58" fmla="*/ 533866 w 1013965"/>
                  <a:gd name="connsiteY58" fmla="*/ 56233 h 552552"/>
                  <a:gd name="connsiteX59" fmla="*/ 582765 w 1013965"/>
                  <a:gd name="connsiteY59" fmla="*/ 39118 h 552552"/>
                  <a:gd name="connsiteX60" fmla="*/ 524086 w 1013965"/>
                  <a:gd name="connsiteY60" fmla="*/ 56233 h 552552"/>
                  <a:gd name="connsiteX61" fmla="*/ 504527 w 1013965"/>
                  <a:gd name="connsiteY61" fmla="*/ 63568 h 552552"/>
                  <a:gd name="connsiteX62" fmla="*/ 686328 w 1013965"/>
                  <a:gd name="connsiteY62" fmla="*/ 154438 h 552552"/>
                  <a:gd name="connsiteX63" fmla="*/ 518624 w 1013965"/>
                  <a:gd name="connsiteY63" fmla="*/ 179205 h 552552"/>
                  <a:gd name="connsiteX0" fmla="*/ 499574 w 1013965"/>
                  <a:gd name="connsiteY0" fmla="*/ 114911 h 552552"/>
                  <a:gd name="connsiteX1" fmla="*/ 487350 w 1013965"/>
                  <a:gd name="connsiteY1" fmla="*/ 123608 h 552552"/>
                  <a:gd name="connsiteX2" fmla="*/ 482523 w 1013965"/>
                  <a:gd name="connsiteY2" fmla="*/ 117356 h 552552"/>
                  <a:gd name="connsiteX3" fmla="*/ 475188 w 1013965"/>
                  <a:gd name="connsiteY3" fmla="*/ 129581 h 552552"/>
                  <a:gd name="connsiteX4" fmla="*/ 453184 w 1013965"/>
                  <a:gd name="connsiteY4" fmla="*/ 161365 h 552552"/>
                  <a:gd name="connsiteX5" fmla="*/ 450739 w 1013965"/>
                  <a:gd name="connsiteY5" fmla="*/ 168699 h 552552"/>
                  <a:gd name="connsiteX6" fmla="*/ 431179 w 1013965"/>
                  <a:gd name="connsiteY6" fmla="*/ 200483 h 552552"/>
                  <a:gd name="connsiteX7" fmla="*/ 421400 w 1013965"/>
                  <a:gd name="connsiteY7" fmla="*/ 222488 h 552552"/>
                  <a:gd name="connsiteX8" fmla="*/ 409175 w 1013965"/>
                  <a:gd name="connsiteY8" fmla="*/ 234712 h 552552"/>
                  <a:gd name="connsiteX9" fmla="*/ 399395 w 1013965"/>
                  <a:gd name="connsiteY9" fmla="*/ 246937 h 552552"/>
                  <a:gd name="connsiteX10" fmla="*/ 384726 w 1013965"/>
                  <a:gd name="connsiteY10" fmla="*/ 259161 h 552552"/>
                  <a:gd name="connsiteX11" fmla="*/ 374946 w 1013965"/>
                  <a:gd name="connsiteY11" fmla="*/ 268941 h 552552"/>
                  <a:gd name="connsiteX12" fmla="*/ 357832 w 1013965"/>
                  <a:gd name="connsiteY12" fmla="*/ 281166 h 552552"/>
                  <a:gd name="connsiteX13" fmla="*/ 348052 w 1013965"/>
                  <a:gd name="connsiteY13" fmla="*/ 295835 h 552552"/>
                  <a:gd name="connsiteX14" fmla="*/ 340717 w 1013965"/>
                  <a:gd name="connsiteY14" fmla="*/ 300725 h 552552"/>
                  <a:gd name="connsiteX15" fmla="*/ 333383 w 1013965"/>
                  <a:gd name="connsiteY15" fmla="*/ 308060 h 552552"/>
                  <a:gd name="connsiteX16" fmla="*/ 323603 w 1013965"/>
                  <a:gd name="connsiteY16" fmla="*/ 320284 h 552552"/>
                  <a:gd name="connsiteX17" fmla="*/ 296709 w 1013965"/>
                  <a:gd name="connsiteY17" fmla="*/ 344734 h 552552"/>
                  <a:gd name="connsiteX18" fmla="*/ 279594 w 1013965"/>
                  <a:gd name="connsiteY18" fmla="*/ 356958 h 552552"/>
                  <a:gd name="connsiteX19" fmla="*/ 262480 w 1013965"/>
                  <a:gd name="connsiteY19" fmla="*/ 371628 h 552552"/>
                  <a:gd name="connsiteX20" fmla="*/ 240476 w 1013965"/>
                  <a:gd name="connsiteY20" fmla="*/ 388742 h 552552"/>
                  <a:gd name="connsiteX21" fmla="*/ 228251 w 1013965"/>
                  <a:gd name="connsiteY21" fmla="*/ 398522 h 552552"/>
                  <a:gd name="connsiteX22" fmla="*/ 216026 w 1013965"/>
                  <a:gd name="connsiteY22" fmla="*/ 403412 h 552552"/>
                  <a:gd name="connsiteX23" fmla="*/ 203802 w 1013965"/>
                  <a:gd name="connsiteY23" fmla="*/ 413191 h 552552"/>
                  <a:gd name="connsiteX24" fmla="*/ 196467 w 1013965"/>
                  <a:gd name="connsiteY24" fmla="*/ 420526 h 552552"/>
                  <a:gd name="connsiteX25" fmla="*/ 181798 w 1013965"/>
                  <a:gd name="connsiteY25" fmla="*/ 427861 h 552552"/>
                  <a:gd name="connsiteX26" fmla="*/ 154903 w 1013965"/>
                  <a:gd name="connsiteY26" fmla="*/ 449865 h 552552"/>
                  <a:gd name="connsiteX27" fmla="*/ 101115 w 1013965"/>
                  <a:gd name="connsiteY27" fmla="*/ 481649 h 552552"/>
                  <a:gd name="connsiteX28" fmla="*/ 30212 w 1013965"/>
                  <a:gd name="connsiteY28" fmla="*/ 518323 h 552552"/>
                  <a:gd name="connsiteX29" fmla="*/ 10653 w 1013965"/>
                  <a:gd name="connsiteY29" fmla="*/ 530547 h 552552"/>
                  <a:gd name="connsiteX30" fmla="*/ 3318 w 1013965"/>
                  <a:gd name="connsiteY30" fmla="*/ 537882 h 552552"/>
                  <a:gd name="connsiteX31" fmla="*/ 790583 w 1013965"/>
                  <a:gd name="connsiteY31" fmla="*/ 552552 h 552552"/>
                  <a:gd name="connsiteX32" fmla="*/ 790583 w 1013965"/>
                  <a:gd name="connsiteY32" fmla="*/ 552552 h 552552"/>
                  <a:gd name="connsiteX33" fmla="*/ 817477 w 1013965"/>
                  <a:gd name="connsiteY33" fmla="*/ 530547 h 552552"/>
                  <a:gd name="connsiteX34" fmla="*/ 829128 w 1013965"/>
                  <a:gd name="connsiteY34" fmla="*/ 522767 h 552552"/>
                  <a:gd name="connsiteX35" fmla="*/ 834591 w 1013965"/>
                  <a:gd name="connsiteY35" fmla="*/ 528102 h 552552"/>
                  <a:gd name="connsiteX36" fmla="*/ 844371 w 1013965"/>
                  <a:gd name="connsiteY36" fmla="*/ 525658 h 552552"/>
                  <a:gd name="connsiteX37" fmla="*/ 856595 w 1013965"/>
                  <a:gd name="connsiteY37" fmla="*/ 537882 h 552552"/>
                  <a:gd name="connsiteX38" fmla="*/ 1013070 w 1013965"/>
                  <a:gd name="connsiteY38" fmla="*/ 535437 h 552552"/>
                  <a:gd name="connsiteX39" fmla="*/ 1010625 w 1013965"/>
                  <a:gd name="connsiteY39" fmla="*/ 528102 h 552552"/>
                  <a:gd name="connsiteX40" fmla="*/ 1000846 w 1013965"/>
                  <a:gd name="connsiteY40" fmla="*/ 515878 h 552552"/>
                  <a:gd name="connsiteX41" fmla="*/ 981286 w 1013965"/>
                  <a:gd name="connsiteY41" fmla="*/ 486539 h 552552"/>
                  <a:gd name="connsiteX42" fmla="*/ 947057 w 1013965"/>
                  <a:gd name="connsiteY42" fmla="*/ 359403 h 552552"/>
                  <a:gd name="connsiteX43" fmla="*/ 934833 w 1013965"/>
                  <a:gd name="connsiteY43" fmla="*/ 185814 h 552552"/>
                  <a:gd name="connsiteX44" fmla="*/ 951947 w 1013965"/>
                  <a:gd name="connsiteY44" fmla="*/ 14669 h 552552"/>
                  <a:gd name="connsiteX45" fmla="*/ 956837 w 1013965"/>
                  <a:gd name="connsiteY45" fmla="*/ 0 h 552552"/>
                  <a:gd name="connsiteX46" fmla="*/ 961727 w 1013965"/>
                  <a:gd name="connsiteY46" fmla="*/ 14669 h 552552"/>
                  <a:gd name="connsiteX47" fmla="*/ 966617 w 1013965"/>
                  <a:gd name="connsiteY47" fmla="*/ 26894 h 552552"/>
                  <a:gd name="connsiteX48" fmla="*/ 964172 w 1013965"/>
                  <a:gd name="connsiteY48" fmla="*/ 39119 h 552552"/>
                  <a:gd name="connsiteX49" fmla="*/ 947057 w 1013965"/>
                  <a:gd name="connsiteY49" fmla="*/ 44008 h 552552"/>
                  <a:gd name="connsiteX50" fmla="*/ 885934 w 1013965"/>
                  <a:gd name="connsiteY50" fmla="*/ 56233 h 552552"/>
                  <a:gd name="connsiteX51" fmla="*/ 861485 w 1013965"/>
                  <a:gd name="connsiteY51" fmla="*/ 58678 h 552552"/>
                  <a:gd name="connsiteX52" fmla="*/ 766133 w 1013965"/>
                  <a:gd name="connsiteY52" fmla="*/ 61123 h 552552"/>
                  <a:gd name="connsiteX53" fmla="*/ 680561 w 1013965"/>
                  <a:gd name="connsiteY53" fmla="*/ 66013 h 552552"/>
                  <a:gd name="connsiteX54" fmla="*/ 658557 w 1013965"/>
                  <a:gd name="connsiteY54" fmla="*/ 68458 h 552552"/>
                  <a:gd name="connsiteX55" fmla="*/ 609658 w 1013965"/>
                  <a:gd name="connsiteY55" fmla="*/ 66013 h 552552"/>
                  <a:gd name="connsiteX56" fmla="*/ 570540 w 1013965"/>
                  <a:gd name="connsiteY56" fmla="*/ 61123 h 552552"/>
                  <a:gd name="connsiteX57" fmla="*/ 548535 w 1013965"/>
                  <a:gd name="connsiteY57" fmla="*/ 58678 h 552552"/>
                  <a:gd name="connsiteX58" fmla="*/ 533866 w 1013965"/>
                  <a:gd name="connsiteY58" fmla="*/ 56233 h 552552"/>
                  <a:gd name="connsiteX59" fmla="*/ 582765 w 1013965"/>
                  <a:gd name="connsiteY59" fmla="*/ 39118 h 552552"/>
                  <a:gd name="connsiteX60" fmla="*/ 524086 w 1013965"/>
                  <a:gd name="connsiteY60" fmla="*/ 56233 h 552552"/>
                  <a:gd name="connsiteX61" fmla="*/ 504527 w 1013965"/>
                  <a:gd name="connsiteY61" fmla="*/ 63568 h 552552"/>
                  <a:gd name="connsiteX62" fmla="*/ 686328 w 1013965"/>
                  <a:gd name="connsiteY62" fmla="*/ 154438 h 552552"/>
                  <a:gd name="connsiteX63" fmla="*/ 499574 w 1013965"/>
                  <a:gd name="connsiteY63" fmla="*/ 114911 h 552552"/>
                  <a:gd name="connsiteX0" fmla="*/ 499574 w 1013965"/>
                  <a:gd name="connsiteY0" fmla="*/ 114911 h 552552"/>
                  <a:gd name="connsiteX1" fmla="*/ 487350 w 1013965"/>
                  <a:gd name="connsiteY1" fmla="*/ 123608 h 552552"/>
                  <a:gd name="connsiteX2" fmla="*/ 482523 w 1013965"/>
                  <a:gd name="connsiteY2" fmla="*/ 117356 h 552552"/>
                  <a:gd name="connsiteX3" fmla="*/ 475188 w 1013965"/>
                  <a:gd name="connsiteY3" fmla="*/ 129581 h 552552"/>
                  <a:gd name="connsiteX4" fmla="*/ 453184 w 1013965"/>
                  <a:gd name="connsiteY4" fmla="*/ 161365 h 552552"/>
                  <a:gd name="connsiteX5" fmla="*/ 450739 w 1013965"/>
                  <a:gd name="connsiteY5" fmla="*/ 168699 h 552552"/>
                  <a:gd name="connsiteX6" fmla="*/ 431179 w 1013965"/>
                  <a:gd name="connsiteY6" fmla="*/ 200483 h 552552"/>
                  <a:gd name="connsiteX7" fmla="*/ 421400 w 1013965"/>
                  <a:gd name="connsiteY7" fmla="*/ 222488 h 552552"/>
                  <a:gd name="connsiteX8" fmla="*/ 409175 w 1013965"/>
                  <a:gd name="connsiteY8" fmla="*/ 234712 h 552552"/>
                  <a:gd name="connsiteX9" fmla="*/ 399395 w 1013965"/>
                  <a:gd name="connsiteY9" fmla="*/ 246937 h 552552"/>
                  <a:gd name="connsiteX10" fmla="*/ 384726 w 1013965"/>
                  <a:gd name="connsiteY10" fmla="*/ 259161 h 552552"/>
                  <a:gd name="connsiteX11" fmla="*/ 374946 w 1013965"/>
                  <a:gd name="connsiteY11" fmla="*/ 268941 h 552552"/>
                  <a:gd name="connsiteX12" fmla="*/ 357832 w 1013965"/>
                  <a:gd name="connsiteY12" fmla="*/ 281166 h 552552"/>
                  <a:gd name="connsiteX13" fmla="*/ 348052 w 1013965"/>
                  <a:gd name="connsiteY13" fmla="*/ 295835 h 552552"/>
                  <a:gd name="connsiteX14" fmla="*/ 340717 w 1013965"/>
                  <a:gd name="connsiteY14" fmla="*/ 300725 h 552552"/>
                  <a:gd name="connsiteX15" fmla="*/ 333383 w 1013965"/>
                  <a:gd name="connsiteY15" fmla="*/ 308060 h 552552"/>
                  <a:gd name="connsiteX16" fmla="*/ 323603 w 1013965"/>
                  <a:gd name="connsiteY16" fmla="*/ 320284 h 552552"/>
                  <a:gd name="connsiteX17" fmla="*/ 296709 w 1013965"/>
                  <a:gd name="connsiteY17" fmla="*/ 344734 h 552552"/>
                  <a:gd name="connsiteX18" fmla="*/ 279594 w 1013965"/>
                  <a:gd name="connsiteY18" fmla="*/ 356958 h 552552"/>
                  <a:gd name="connsiteX19" fmla="*/ 262480 w 1013965"/>
                  <a:gd name="connsiteY19" fmla="*/ 371628 h 552552"/>
                  <a:gd name="connsiteX20" fmla="*/ 240476 w 1013965"/>
                  <a:gd name="connsiteY20" fmla="*/ 388742 h 552552"/>
                  <a:gd name="connsiteX21" fmla="*/ 228251 w 1013965"/>
                  <a:gd name="connsiteY21" fmla="*/ 398522 h 552552"/>
                  <a:gd name="connsiteX22" fmla="*/ 216026 w 1013965"/>
                  <a:gd name="connsiteY22" fmla="*/ 403412 h 552552"/>
                  <a:gd name="connsiteX23" fmla="*/ 203802 w 1013965"/>
                  <a:gd name="connsiteY23" fmla="*/ 413191 h 552552"/>
                  <a:gd name="connsiteX24" fmla="*/ 196467 w 1013965"/>
                  <a:gd name="connsiteY24" fmla="*/ 420526 h 552552"/>
                  <a:gd name="connsiteX25" fmla="*/ 181798 w 1013965"/>
                  <a:gd name="connsiteY25" fmla="*/ 427861 h 552552"/>
                  <a:gd name="connsiteX26" fmla="*/ 154903 w 1013965"/>
                  <a:gd name="connsiteY26" fmla="*/ 449865 h 552552"/>
                  <a:gd name="connsiteX27" fmla="*/ 101115 w 1013965"/>
                  <a:gd name="connsiteY27" fmla="*/ 481649 h 552552"/>
                  <a:gd name="connsiteX28" fmla="*/ 30212 w 1013965"/>
                  <a:gd name="connsiteY28" fmla="*/ 518323 h 552552"/>
                  <a:gd name="connsiteX29" fmla="*/ 10653 w 1013965"/>
                  <a:gd name="connsiteY29" fmla="*/ 530547 h 552552"/>
                  <a:gd name="connsiteX30" fmla="*/ 3318 w 1013965"/>
                  <a:gd name="connsiteY30" fmla="*/ 537882 h 552552"/>
                  <a:gd name="connsiteX31" fmla="*/ 790583 w 1013965"/>
                  <a:gd name="connsiteY31" fmla="*/ 552552 h 552552"/>
                  <a:gd name="connsiteX32" fmla="*/ 790583 w 1013965"/>
                  <a:gd name="connsiteY32" fmla="*/ 552552 h 552552"/>
                  <a:gd name="connsiteX33" fmla="*/ 817477 w 1013965"/>
                  <a:gd name="connsiteY33" fmla="*/ 530547 h 552552"/>
                  <a:gd name="connsiteX34" fmla="*/ 829128 w 1013965"/>
                  <a:gd name="connsiteY34" fmla="*/ 522767 h 552552"/>
                  <a:gd name="connsiteX35" fmla="*/ 834591 w 1013965"/>
                  <a:gd name="connsiteY35" fmla="*/ 528102 h 552552"/>
                  <a:gd name="connsiteX36" fmla="*/ 844371 w 1013965"/>
                  <a:gd name="connsiteY36" fmla="*/ 525658 h 552552"/>
                  <a:gd name="connsiteX37" fmla="*/ 856595 w 1013965"/>
                  <a:gd name="connsiteY37" fmla="*/ 537882 h 552552"/>
                  <a:gd name="connsiteX38" fmla="*/ 1013070 w 1013965"/>
                  <a:gd name="connsiteY38" fmla="*/ 535437 h 552552"/>
                  <a:gd name="connsiteX39" fmla="*/ 1010625 w 1013965"/>
                  <a:gd name="connsiteY39" fmla="*/ 528102 h 552552"/>
                  <a:gd name="connsiteX40" fmla="*/ 1000846 w 1013965"/>
                  <a:gd name="connsiteY40" fmla="*/ 515878 h 552552"/>
                  <a:gd name="connsiteX41" fmla="*/ 981286 w 1013965"/>
                  <a:gd name="connsiteY41" fmla="*/ 486539 h 552552"/>
                  <a:gd name="connsiteX42" fmla="*/ 947057 w 1013965"/>
                  <a:gd name="connsiteY42" fmla="*/ 359403 h 552552"/>
                  <a:gd name="connsiteX43" fmla="*/ 934833 w 1013965"/>
                  <a:gd name="connsiteY43" fmla="*/ 185814 h 552552"/>
                  <a:gd name="connsiteX44" fmla="*/ 951947 w 1013965"/>
                  <a:gd name="connsiteY44" fmla="*/ 14669 h 552552"/>
                  <a:gd name="connsiteX45" fmla="*/ 956837 w 1013965"/>
                  <a:gd name="connsiteY45" fmla="*/ 0 h 552552"/>
                  <a:gd name="connsiteX46" fmla="*/ 961727 w 1013965"/>
                  <a:gd name="connsiteY46" fmla="*/ 14669 h 552552"/>
                  <a:gd name="connsiteX47" fmla="*/ 966617 w 1013965"/>
                  <a:gd name="connsiteY47" fmla="*/ 26894 h 552552"/>
                  <a:gd name="connsiteX48" fmla="*/ 964172 w 1013965"/>
                  <a:gd name="connsiteY48" fmla="*/ 39119 h 552552"/>
                  <a:gd name="connsiteX49" fmla="*/ 947057 w 1013965"/>
                  <a:gd name="connsiteY49" fmla="*/ 44008 h 552552"/>
                  <a:gd name="connsiteX50" fmla="*/ 885934 w 1013965"/>
                  <a:gd name="connsiteY50" fmla="*/ 56233 h 552552"/>
                  <a:gd name="connsiteX51" fmla="*/ 861485 w 1013965"/>
                  <a:gd name="connsiteY51" fmla="*/ 58678 h 552552"/>
                  <a:gd name="connsiteX52" fmla="*/ 766133 w 1013965"/>
                  <a:gd name="connsiteY52" fmla="*/ 61123 h 552552"/>
                  <a:gd name="connsiteX53" fmla="*/ 680561 w 1013965"/>
                  <a:gd name="connsiteY53" fmla="*/ 66013 h 552552"/>
                  <a:gd name="connsiteX54" fmla="*/ 658557 w 1013965"/>
                  <a:gd name="connsiteY54" fmla="*/ 68458 h 552552"/>
                  <a:gd name="connsiteX55" fmla="*/ 609658 w 1013965"/>
                  <a:gd name="connsiteY55" fmla="*/ 66013 h 552552"/>
                  <a:gd name="connsiteX56" fmla="*/ 570540 w 1013965"/>
                  <a:gd name="connsiteY56" fmla="*/ 61123 h 552552"/>
                  <a:gd name="connsiteX57" fmla="*/ 548535 w 1013965"/>
                  <a:gd name="connsiteY57" fmla="*/ 58678 h 552552"/>
                  <a:gd name="connsiteX58" fmla="*/ 533866 w 1013965"/>
                  <a:gd name="connsiteY58" fmla="*/ 56233 h 552552"/>
                  <a:gd name="connsiteX59" fmla="*/ 582765 w 1013965"/>
                  <a:gd name="connsiteY59" fmla="*/ 39118 h 552552"/>
                  <a:gd name="connsiteX60" fmla="*/ 524086 w 1013965"/>
                  <a:gd name="connsiteY60" fmla="*/ 56233 h 552552"/>
                  <a:gd name="connsiteX61" fmla="*/ 504527 w 1013965"/>
                  <a:gd name="connsiteY61" fmla="*/ 63568 h 552552"/>
                  <a:gd name="connsiteX62" fmla="*/ 505353 w 1013965"/>
                  <a:gd name="connsiteY62" fmla="*/ 90145 h 552552"/>
                  <a:gd name="connsiteX63" fmla="*/ 499574 w 1013965"/>
                  <a:gd name="connsiteY63" fmla="*/ 114911 h 552552"/>
                  <a:gd name="connsiteX0" fmla="*/ 497193 w 1013965"/>
                  <a:gd name="connsiteY0" fmla="*/ 110148 h 552552"/>
                  <a:gd name="connsiteX1" fmla="*/ 487350 w 1013965"/>
                  <a:gd name="connsiteY1" fmla="*/ 123608 h 552552"/>
                  <a:gd name="connsiteX2" fmla="*/ 482523 w 1013965"/>
                  <a:gd name="connsiteY2" fmla="*/ 117356 h 552552"/>
                  <a:gd name="connsiteX3" fmla="*/ 475188 w 1013965"/>
                  <a:gd name="connsiteY3" fmla="*/ 129581 h 552552"/>
                  <a:gd name="connsiteX4" fmla="*/ 453184 w 1013965"/>
                  <a:gd name="connsiteY4" fmla="*/ 161365 h 552552"/>
                  <a:gd name="connsiteX5" fmla="*/ 450739 w 1013965"/>
                  <a:gd name="connsiteY5" fmla="*/ 168699 h 552552"/>
                  <a:gd name="connsiteX6" fmla="*/ 431179 w 1013965"/>
                  <a:gd name="connsiteY6" fmla="*/ 200483 h 552552"/>
                  <a:gd name="connsiteX7" fmla="*/ 421400 w 1013965"/>
                  <a:gd name="connsiteY7" fmla="*/ 222488 h 552552"/>
                  <a:gd name="connsiteX8" fmla="*/ 409175 w 1013965"/>
                  <a:gd name="connsiteY8" fmla="*/ 234712 h 552552"/>
                  <a:gd name="connsiteX9" fmla="*/ 399395 w 1013965"/>
                  <a:gd name="connsiteY9" fmla="*/ 246937 h 552552"/>
                  <a:gd name="connsiteX10" fmla="*/ 384726 w 1013965"/>
                  <a:gd name="connsiteY10" fmla="*/ 259161 h 552552"/>
                  <a:gd name="connsiteX11" fmla="*/ 374946 w 1013965"/>
                  <a:gd name="connsiteY11" fmla="*/ 268941 h 552552"/>
                  <a:gd name="connsiteX12" fmla="*/ 357832 w 1013965"/>
                  <a:gd name="connsiteY12" fmla="*/ 281166 h 552552"/>
                  <a:gd name="connsiteX13" fmla="*/ 348052 w 1013965"/>
                  <a:gd name="connsiteY13" fmla="*/ 295835 h 552552"/>
                  <a:gd name="connsiteX14" fmla="*/ 340717 w 1013965"/>
                  <a:gd name="connsiteY14" fmla="*/ 300725 h 552552"/>
                  <a:gd name="connsiteX15" fmla="*/ 333383 w 1013965"/>
                  <a:gd name="connsiteY15" fmla="*/ 308060 h 552552"/>
                  <a:gd name="connsiteX16" fmla="*/ 323603 w 1013965"/>
                  <a:gd name="connsiteY16" fmla="*/ 320284 h 552552"/>
                  <a:gd name="connsiteX17" fmla="*/ 296709 w 1013965"/>
                  <a:gd name="connsiteY17" fmla="*/ 344734 h 552552"/>
                  <a:gd name="connsiteX18" fmla="*/ 279594 w 1013965"/>
                  <a:gd name="connsiteY18" fmla="*/ 356958 h 552552"/>
                  <a:gd name="connsiteX19" fmla="*/ 262480 w 1013965"/>
                  <a:gd name="connsiteY19" fmla="*/ 371628 h 552552"/>
                  <a:gd name="connsiteX20" fmla="*/ 240476 w 1013965"/>
                  <a:gd name="connsiteY20" fmla="*/ 388742 h 552552"/>
                  <a:gd name="connsiteX21" fmla="*/ 228251 w 1013965"/>
                  <a:gd name="connsiteY21" fmla="*/ 398522 h 552552"/>
                  <a:gd name="connsiteX22" fmla="*/ 216026 w 1013965"/>
                  <a:gd name="connsiteY22" fmla="*/ 403412 h 552552"/>
                  <a:gd name="connsiteX23" fmla="*/ 203802 w 1013965"/>
                  <a:gd name="connsiteY23" fmla="*/ 413191 h 552552"/>
                  <a:gd name="connsiteX24" fmla="*/ 196467 w 1013965"/>
                  <a:gd name="connsiteY24" fmla="*/ 420526 h 552552"/>
                  <a:gd name="connsiteX25" fmla="*/ 181798 w 1013965"/>
                  <a:gd name="connsiteY25" fmla="*/ 427861 h 552552"/>
                  <a:gd name="connsiteX26" fmla="*/ 154903 w 1013965"/>
                  <a:gd name="connsiteY26" fmla="*/ 449865 h 552552"/>
                  <a:gd name="connsiteX27" fmla="*/ 101115 w 1013965"/>
                  <a:gd name="connsiteY27" fmla="*/ 481649 h 552552"/>
                  <a:gd name="connsiteX28" fmla="*/ 30212 w 1013965"/>
                  <a:gd name="connsiteY28" fmla="*/ 518323 h 552552"/>
                  <a:gd name="connsiteX29" fmla="*/ 10653 w 1013965"/>
                  <a:gd name="connsiteY29" fmla="*/ 530547 h 552552"/>
                  <a:gd name="connsiteX30" fmla="*/ 3318 w 1013965"/>
                  <a:gd name="connsiteY30" fmla="*/ 537882 h 552552"/>
                  <a:gd name="connsiteX31" fmla="*/ 790583 w 1013965"/>
                  <a:gd name="connsiteY31" fmla="*/ 552552 h 552552"/>
                  <a:gd name="connsiteX32" fmla="*/ 790583 w 1013965"/>
                  <a:gd name="connsiteY32" fmla="*/ 552552 h 552552"/>
                  <a:gd name="connsiteX33" fmla="*/ 817477 w 1013965"/>
                  <a:gd name="connsiteY33" fmla="*/ 530547 h 552552"/>
                  <a:gd name="connsiteX34" fmla="*/ 829128 w 1013965"/>
                  <a:gd name="connsiteY34" fmla="*/ 522767 h 552552"/>
                  <a:gd name="connsiteX35" fmla="*/ 834591 w 1013965"/>
                  <a:gd name="connsiteY35" fmla="*/ 528102 h 552552"/>
                  <a:gd name="connsiteX36" fmla="*/ 844371 w 1013965"/>
                  <a:gd name="connsiteY36" fmla="*/ 525658 h 552552"/>
                  <a:gd name="connsiteX37" fmla="*/ 856595 w 1013965"/>
                  <a:gd name="connsiteY37" fmla="*/ 537882 h 552552"/>
                  <a:gd name="connsiteX38" fmla="*/ 1013070 w 1013965"/>
                  <a:gd name="connsiteY38" fmla="*/ 535437 h 552552"/>
                  <a:gd name="connsiteX39" fmla="*/ 1010625 w 1013965"/>
                  <a:gd name="connsiteY39" fmla="*/ 528102 h 552552"/>
                  <a:gd name="connsiteX40" fmla="*/ 1000846 w 1013965"/>
                  <a:gd name="connsiteY40" fmla="*/ 515878 h 552552"/>
                  <a:gd name="connsiteX41" fmla="*/ 981286 w 1013965"/>
                  <a:gd name="connsiteY41" fmla="*/ 486539 h 552552"/>
                  <a:gd name="connsiteX42" fmla="*/ 947057 w 1013965"/>
                  <a:gd name="connsiteY42" fmla="*/ 359403 h 552552"/>
                  <a:gd name="connsiteX43" fmla="*/ 934833 w 1013965"/>
                  <a:gd name="connsiteY43" fmla="*/ 185814 h 552552"/>
                  <a:gd name="connsiteX44" fmla="*/ 951947 w 1013965"/>
                  <a:gd name="connsiteY44" fmla="*/ 14669 h 552552"/>
                  <a:gd name="connsiteX45" fmla="*/ 956837 w 1013965"/>
                  <a:gd name="connsiteY45" fmla="*/ 0 h 552552"/>
                  <a:gd name="connsiteX46" fmla="*/ 961727 w 1013965"/>
                  <a:gd name="connsiteY46" fmla="*/ 14669 h 552552"/>
                  <a:gd name="connsiteX47" fmla="*/ 966617 w 1013965"/>
                  <a:gd name="connsiteY47" fmla="*/ 26894 h 552552"/>
                  <a:gd name="connsiteX48" fmla="*/ 964172 w 1013965"/>
                  <a:gd name="connsiteY48" fmla="*/ 39119 h 552552"/>
                  <a:gd name="connsiteX49" fmla="*/ 947057 w 1013965"/>
                  <a:gd name="connsiteY49" fmla="*/ 44008 h 552552"/>
                  <a:gd name="connsiteX50" fmla="*/ 885934 w 1013965"/>
                  <a:gd name="connsiteY50" fmla="*/ 56233 h 552552"/>
                  <a:gd name="connsiteX51" fmla="*/ 861485 w 1013965"/>
                  <a:gd name="connsiteY51" fmla="*/ 58678 h 552552"/>
                  <a:gd name="connsiteX52" fmla="*/ 766133 w 1013965"/>
                  <a:gd name="connsiteY52" fmla="*/ 61123 h 552552"/>
                  <a:gd name="connsiteX53" fmla="*/ 680561 w 1013965"/>
                  <a:gd name="connsiteY53" fmla="*/ 66013 h 552552"/>
                  <a:gd name="connsiteX54" fmla="*/ 658557 w 1013965"/>
                  <a:gd name="connsiteY54" fmla="*/ 68458 h 552552"/>
                  <a:gd name="connsiteX55" fmla="*/ 609658 w 1013965"/>
                  <a:gd name="connsiteY55" fmla="*/ 66013 h 552552"/>
                  <a:gd name="connsiteX56" fmla="*/ 570540 w 1013965"/>
                  <a:gd name="connsiteY56" fmla="*/ 61123 h 552552"/>
                  <a:gd name="connsiteX57" fmla="*/ 548535 w 1013965"/>
                  <a:gd name="connsiteY57" fmla="*/ 58678 h 552552"/>
                  <a:gd name="connsiteX58" fmla="*/ 533866 w 1013965"/>
                  <a:gd name="connsiteY58" fmla="*/ 56233 h 552552"/>
                  <a:gd name="connsiteX59" fmla="*/ 582765 w 1013965"/>
                  <a:gd name="connsiteY59" fmla="*/ 39118 h 552552"/>
                  <a:gd name="connsiteX60" fmla="*/ 524086 w 1013965"/>
                  <a:gd name="connsiteY60" fmla="*/ 56233 h 552552"/>
                  <a:gd name="connsiteX61" fmla="*/ 504527 w 1013965"/>
                  <a:gd name="connsiteY61" fmla="*/ 63568 h 552552"/>
                  <a:gd name="connsiteX62" fmla="*/ 505353 w 1013965"/>
                  <a:gd name="connsiteY62" fmla="*/ 90145 h 552552"/>
                  <a:gd name="connsiteX63" fmla="*/ 497193 w 1013965"/>
                  <a:gd name="connsiteY63" fmla="*/ 110148 h 552552"/>
                  <a:gd name="connsiteX0" fmla="*/ 497193 w 1013965"/>
                  <a:gd name="connsiteY0" fmla="*/ 105386 h 552552"/>
                  <a:gd name="connsiteX1" fmla="*/ 487350 w 1013965"/>
                  <a:gd name="connsiteY1" fmla="*/ 123608 h 552552"/>
                  <a:gd name="connsiteX2" fmla="*/ 482523 w 1013965"/>
                  <a:gd name="connsiteY2" fmla="*/ 117356 h 552552"/>
                  <a:gd name="connsiteX3" fmla="*/ 475188 w 1013965"/>
                  <a:gd name="connsiteY3" fmla="*/ 129581 h 552552"/>
                  <a:gd name="connsiteX4" fmla="*/ 453184 w 1013965"/>
                  <a:gd name="connsiteY4" fmla="*/ 161365 h 552552"/>
                  <a:gd name="connsiteX5" fmla="*/ 450739 w 1013965"/>
                  <a:gd name="connsiteY5" fmla="*/ 168699 h 552552"/>
                  <a:gd name="connsiteX6" fmla="*/ 431179 w 1013965"/>
                  <a:gd name="connsiteY6" fmla="*/ 200483 h 552552"/>
                  <a:gd name="connsiteX7" fmla="*/ 421400 w 1013965"/>
                  <a:gd name="connsiteY7" fmla="*/ 222488 h 552552"/>
                  <a:gd name="connsiteX8" fmla="*/ 409175 w 1013965"/>
                  <a:gd name="connsiteY8" fmla="*/ 234712 h 552552"/>
                  <a:gd name="connsiteX9" fmla="*/ 399395 w 1013965"/>
                  <a:gd name="connsiteY9" fmla="*/ 246937 h 552552"/>
                  <a:gd name="connsiteX10" fmla="*/ 384726 w 1013965"/>
                  <a:gd name="connsiteY10" fmla="*/ 259161 h 552552"/>
                  <a:gd name="connsiteX11" fmla="*/ 374946 w 1013965"/>
                  <a:gd name="connsiteY11" fmla="*/ 268941 h 552552"/>
                  <a:gd name="connsiteX12" fmla="*/ 357832 w 1013965"/>
                  <a:gd name="connsiteY12" fmla="*/ 281166 h 552552"/>
                  <a:gd name="connsiteX13" fmla="*/ 348052 w 1013965"/>
                  <a:gd name="connsiteY13" fmla="*/ 295835 h 552552"/>
                  <a:gd name="connsiteX14" fmla="*/ 340717 w 1013965"/>
                  <a:gd name="connsiteY14" fmla="*/ 300725 h 552552"/>
                  <a:gd name="connsiteX15" fmla="*/ 333383 w 1013965"/>
                  <a:gd name="connsiteY15" fmla="*/ 308060 h 552552"/>
                  <a:gd name="connsiteX16" fmla="*/ 323603 w 1013965"/>
                  <a:gd name="connsiteY16" fmla="*/ 320284 h 552552"/>
                  <a:gd name="connsiteX17" fmla="*/ 296709 w 1013965"/>
                  <a:gd name="connsiteY17" fmla="*/ 344734 h 552552"/>
                  <a:gd name="connsiteX18" fmla="*/ 279594 w 1013965"/>
                  <a:gd name="connsiteY18" fmla="*/ 356958 h 552552"/>
                  <a:gd name="connsiteX19" fmla="*/ 262480 w 1013965"/>
                  <a:gd name="connsiteY19" fmla="*/ 371628 h 552552"/>
                  <a:gd name="connsiteX20" fmla="*/ 240476 w 1013965"/>
                  <a:gd name="connsiteY20" fmla="*/ 388742 h 552552"/>
                  <a:gd name="connsiteX21" fmla="*/ 228251 w 1013965"/>
                  <a:gd name="connsiteY21" fmla="*/ 398522 h 552552"/>
                  <a:gd name="connsiteX22" fmla="*/ 216026 w 1013965"/>
                  <a:gd name="connsiteY22" fmla="*/ 403412 h 552552"/>
                  <a:gd name="connsiteX23" fmla="*/ 203802 w 1013965"/>
                  <a:gd name="connsiteY23" fmla="*/ 413191 h 552552"/>
                  <a:gd name="connsiteX24" fmla="*/ 196467 w 1013965"/>
                  <a:gd name="connsiteY24" fmla="*/ 420526 h 552552"/>
                  <a:gd name="connsiteX25" fmla="*/ 181798 w 1013965"/>
                  <a:gd name="connsiteY25" fmla="*/ 427861 h 552552"/>
                  <a:gd name="connsiteX26" fmla="*/ 154903 w 1013965"/>
                  <a:gd name="connsiteY26" fmla="*/ 449865 h 552552"/>
                  <a:gd name="connsiteX27" fmla="*/ 101115 w 1013965"/>
                  <a:gd name="connsiteY27" fmla="*/ 481649 h 552552"/>
                  <a:gd name="connsiteX28" fmla="*/ 30212 w 1013965"/>
                  <a:gd name="connsiteY28" fmla="*/ 518323 h 552552"/>
                  <a:gd name="connsiteX29" fmla="*/ 10653 w 1013965"/>
                  <a:gd name="connsiteY29" fmla="*/ 530547 h 552552"/>
                  <a:gd name="connsiteX30" fmla="*/ 3318 w 1013965"/>
                  <a:gd name="connsiteY30" fmla="*/ 537882 h 552552"/>
                  <a:gd name="connsiteX31" fmla="*/ 790583 w 1013965"/>
                  <a:gd name="connsiteY31" fmla="*/ 552552 h 552552"/>
                  <a:gd name="connsiteX32" fmla="*/ 790583 w 1013965"/>
                  <a:gd name="connsiteY32" fmla="*/ 552552 h 552552"/>
                  <a:gd name="connsiteX33" fmla="*/ 817477 w 1013965"/>
                  <a:gd name="connsiteY33" fmla="*/ 530547 h 552552"/>
                  <a:gd name="connsiteX34" fmla="*/ 829128 w 1013965"/>
                  <a:gd name="connsiteY34" fmla="*/ 522767 h 552552"/>
                  <a:gd name="connsiteX35" fmla="*/ 834591 w 1013965"/>
                  <a:gd name="connsiteY35" fmla="*/ 528102 h 552552"/>
                  <a:gd name="connsiteX36" fmla="*/ 844371 w 1013965"/>
                  <a:gd name="connsiteY36" fmla="*/ 525658 h 552552"/>
                  <a:gd name="connsiteX37" fmla="*/ 856595 w 1013965"/>
                  <a:gd name="connsiteY37" fmla="*/ 537882 h 552552"/>
                  <a:gd name="connsiteX38" fmla="*/ 1013070 w 1013965"/>
                  <a:gd name="connsiteY38" fmla="*/ 535437 h 552552"/>
                  <a:gd name="connsiteX39" fmla="*/ 1010625 w 1013965"/>
                  <a:gd name="connsiteY39" fmla="*/ 528102 h 552552"/>
                  <a:gd name="connsiteX40" fmla="*/ 1000846 w 1013965"/>
                  <a:gd name="connsiteY40" fmla="*/ 515878 h 552552"/>
                  <a:gd name="connsiteX41" fmla="*/ 981286 w 1013965"/>
                  <a:gd name="connsiteY41" fmla="*/ 486539 h 552552"/>
                  <a:gd name="connsiteX42" fmla="*/ 947057 w 1013965"/>
                  <a:gd name="connsiteY42" fmla="*/ 359403 h 552552"/>
                  <a:gd name="connsiteX43" fmla="*/ 934833 w 1013965"/>
                  <a:gd name="connsiteY43" fmla="*/ 185814 h 552552"/>
                  <a:gd name="connsiteX44" fmla="*/ 951947 w 1013965"/>
                  <a:gd name="connsiteY44" fmla="*/ 14669 h 552552"/>
                  <a:gd name="connsiteX45" fmla="*/ 956837 w 1013965"/>
                  <a:gd name="connsiteY45" fmla="*/ 0 h 552552"/>
                  <a:gd name="connsiteX46" fmla="*/ 961727 w 1013965"/>
                  <a:gd name="connsiteY46" fmla="*/ 14669 h 552552"/>
                  <a:gd name="connsiteX47" fmla="*/ 966617 w 1013965"/>
                  <a:gd name="connsiteY47" fmla="*/ 26894 h 552552"/>
                  <a:gd name="connsiteX48" fmla="*/ 964172 w 1013965"/>
                  <a:gd name="connsiteY48" fmla="*/ 39119 h 552552"/>
                  <a:gd name="connsiteX49" fmla="*/ 947057 w 1013965"/>
                  <a:gd name="connsiteY49" fmla="*/ 44008 h 552552"/>
                  <a:gd name="connsiteX50" fmla="*/ 885934 w 1013965"/>
                  <a:gd name="connsiteY50" fmla="*/ 56233 h 552552"/>
                  <a:gd name="connsiteX51" fmla="*/ 861485 w 1013965"/>
                  <a:gd name="connsiteY51" fmla="*/ 58678 h 552552"/>
                  <a:gd name="connsiteX52" fmla="*/ 766133 w 1013965"/>
                  <a:gd name="connsiteY52" fmla="*/ 61123 h 552552"/>
                  <a:gd name="connsiteX53" fmla="*/ 680561 w 1013965"/>
                  <a:gd name="connsiteY53" fmla="*/ 66013 h 552552"/>
                  <a:gd name="connsiteX54" fmla="*/ 658557 w 1013965"/>
                  <a:gd name="connsiteY54" fmla="*/ 68458 h 552552"/>
                  <a:gd name="connsiteX55" fmla="*/ 609658 w 1013965"/>
                  <a:gd name="connsiteY55" fmla="*/ 66013 h 552552"/>
                  <a:gd name="connsiteX56" fmla="*/ 570540 w 1013965"/>
                  <a:gd name="connsiteY56" fmla="*/ 61123 h 552552"/>
                  <a:gd name="connsiteX57" fmla="*/ 548535 w 1013965"/>
                  <a:gd name="connsiteY57" fmla="*/ 58678 h 552552"/>
                  <a:gd name="connsiteX58" fmla="*/ 533866 w 1013965"/>
                  <a:gd name="connsiteY58" fmla="*/ 56233 h 552552"/>
                  <a:gd name="connsiteX59" fmla="*/ 582765 w 1013965"/>
                  <a:gd name="connsiteY59" fmla="*/ 39118 h 552552"/>
                  <a:gd name="connsiteX60" fmla="*/ 524086 w 1013965"/>
                  <a:gd name="connsiteY60" fmla="*/ 56233 h 552552"/>
                  <a:gd name="connsiteX61" fmla="*/ 504527 w 1013965"/>
                  <a:gd name="connsiteY61" fmla="*/ 63568 h 552552"/>
                  <a:gd name="connsiteX62" fmla="*/ 505353 w 1013965"/>
                  <a:gd name="connsiteY62" fmla="*/ 90145 h 552552"/>
                  <a:gd name="connsiteX63" fmla="*/ 497193 w 1013965"/>
                  <a:gd name="connsiteY63" fmla="*/ 105386 h 552552"/>
                  <a:gd name="connsiteX0" fmla="*/ 497193 w 1013965"/>
                  <a:gd name="connsiteY0" fmla="*/ 105386 h 552552"/>
                  <a:gd name="connsiteX1" fmla="*/ 487350 w 1013965"/>
                  <a:gd name="connsiteY1" fmla="*/ 123608 h 552552"/>
                  <a:gd name="connsiteX2" fmla="*/ 482523 w 1013965"/>
                  <a:gd name="connsiteY2" fmla="*/ 117356 h 552552"/>
                  <a:gd name="connsiteX3" fmla="*/ 475188 w 1013965"/>
                  <a:gd name="connsiteY3" fmla="*/ 129581 h 552552"/>
                  <a:gd name="connsiteX4" fmla="*/ 453184 w 1013965"/>
                  <a:gd name="connsiteY4" fmla="*/ 161365 h 552552"/>
                  <a:gd name="connsiteX5" fmla="*/ 450739 w 1013965"/>
                  <a:gd name="connsiteY5" fmla="*/ 168699 h 552552"/>
                  <a:gd name="connsiteX6" fmla="*/ 431179 w 1013965"/>
                  <a:gd name="connsiteY6" fmla="*/ 200483 h 552552"/>
                  <a:gd name="connsiteX7" fmla="*/ 421400 w 1013965"/>
                  <a:gd name="connsiteY7" fmla="*/ 222488 h 552552"/>
                  <a:gd name="connsiteX8" fmla="*/ 409175 w 1013965"/>
                  <a:gd name="connsiteY8" fmla="*/ 234712 h 552552"/>
                  <a:gd name="connsiteX9" fmla="*/ 399395 w 1013965"/>
                  <a:gd name="connsiteY9" fmla="*/ 246937 h 552552"/>
                  <a:gd name="connsiteX10" fmla="*/ 384726 w 1013965"/>
                  <a:gd name="connsiteY10" fmla="*/ 259161 h 552552"/>
                  <a:gd name="connsiteX11" fmla="*/ 374946 w 1013965"/>
                  <a:gd name="connsiteY11" fmla="*/ 268941 h 552552"/>
                  <a:gd name="connsiteX12" fmla="*/ 357832 w 1013965"/>
                  <a:gd name="connsiteY12" fmla="*/ 281166 h 552552"/>
                  <a:gd name="connsiteX13" fmla="*/ 348052 w 1013965"/>
                  <a:gd name="connsiteY13" fmla="*/ 295835 h 552552"/>
                  <a:gd name="connsiteX14" fmla="*/ 340717 w 1013965"/>
                  <a:gd name="connsiteY14" fmla="*/ 300725 h 552552"/>
                  <a:gd name="connsiteX15" fmla="*/ 333383 w 1013965"/>
                  <a:gd name="connsiteY15" fmla="*/ 308060 h 552552"/>
                  <a:gd name="connsiteX16" fmla="*/ 323603 w 1013965"/>
                  <a:gd name="connsiteY16" fmla="*/ 320284 h 552552"/>
                  <a:gd name="connsiteX17" fmla="*/ 296709 w 1013965"/>
                  <a:gd name="connsiteY17" fmla="*/ 344734 h 552552"/>
                  <a:gd name="connsiteX18" fmla="*/ 279594 w 1013965"/>
                  <a:gd name="connsiteY18" fmla="*/ 356958 h 552552"/>
                  <a:gd name="connsiteX19" fmla="*/ 262480 w 1013965"/>
                  <a:gd name="connsiteY19" fmla="*/ 371628 h 552552"/>
                  <a:gd name="connsiteX20" fmla="*/ 240476 w 1013965"/>
                  <a:gd name="connsiteY20" fmla="*/ 388742 h 552552"/>
                  <a:gd name="connsiteX21" fmla="*/ 228251 w 1013965"/>
                  <a:gd name="connsiteY21" fmla="*/ 398522 h 552552"/>
                  <a:gd name="connsiteX22" fmla="*/ 216026 w 1013965"/>
                  <a:gd name="connsiteY22" fmla="*/ 403412 h 552552"/>
                  <a:gd name="connsiteX23" fmla="*/ 203802 w 1013965"/>
                  <a:gd name="connsiteY23" fmla="*/ 413191 h 552552"/>
                  <a:gd name="connsiteX24" fmla="*/ 196467 w 1013965"/>
                  <a:gd name="connsiteY24" fmla="*/ 420526 h 552552"/>
                  <a:gd name="connsiteX25" fmla="*/ 181798 w 1013965"/>
                  <a:gd name="connsiteY25" fmla="*/ 427861 h 552552"/>
                  <a:gd name="connsiteX26" fmla="*/ 154903 w 1013965"/>
                  <a:gd name="connsiteY26" fmla="*/ 449865 h 552552"/>
                  <a:gd name="connsiteX27" fmla="*/ 101115 w 1013965"/>
                  <a:gd name="connsiteY27" fmla="*/ 481649 h 552552"/>
                  <a:gd name="connsiteX28" fmla="*/ 30212 w 1013965"/>
                  <a:gd name="connsiteY28" fmla="*/ 518323 h 552552"/>
                  <a:gd name="connsiteX29" fmla="*/ 10653 w 1013965"/>
                  <a:gd name="connsiteY29" fmla="*/ 530547 h 552552"/>
                  <a:gd name="connsiteX30" fmla="*/ 3318 w 1013965"/>
                  <a:gd name="connsiteY30" fmla="*/ 537882 h 552552"/>
                  <a:gd name="connsiteX31" fmla="*/ 790583 w 1013965"/>
                  <a:gd name="connsiteY31" fmla="*/ 552552 h 552552"/>
                  <a:gd name="connsiteX32" fmla="*/ 790583 w 1013965"/>
                  <a:gd name="connsiteY32" fmla="*/ 552552 h 552552"/>
                  <a:gd name="connsiteX33" fmla="*/ 817477 w 1013965"/>
                  <a:gd name="connsiteY33" fmla="*/ 530547 h 552552"/>
                  <a:gd name="connsiteX34" fmla="*/ 829128 w 1013965"/>
                  <a:gd name="connsiteY34" fmla="*/ 522767 h 552552"/>
                  <a:gd name="connsiteX35" fmla="*/ 834591 w 1013965"/>
                  <a:gd name="connsiteY35" fmla="*/ 528102 h 552552"/>
                  <a:gd name="connsiteX36" fmla="*/ 844371 w 1013965"/>
                  <a:gd name="connsiteY36" fmla="*/ 525658 h 552552"/>
                  <a:gd name="connsiteX37" fmla="*/ 856595 w 1013965"/>
                  <a:gd name="connsiteY37" fmla="*/ 537882 h 552552"/>
                  <a:gd name="connsiteX38" fmla="*/ 1013070 w 1013965"/>
                  <a:gd name="connsiteY38" fmla="*/ 535437 h 552552"/>
                  <a:gd name="connsiteX39" fmla="*/ 1010625 w 1013965"/>
                  <a:gd name="connsiteY39" fmla="*/ 528102 h 552552"/>
                  <a:gd name="connsiteX40" fmla="*/ 1000846 w 1013965"/>
                  <a:gd name="connsiteY40" fmla="*/ 515878 h 552552"/>
                  <a:gd name="connsiteX41" fmla="*/ 981286 w 1013965"/>
                  <a:gd name="connsiteY41" fmla="*/ 486539 h 552552"/>
                  <a:gd name="connsiteX42" fmla="*/ 947057 w 1013965"/>
                  <a:gd name="connsiteY42" fmla="*/ 359403 h 552552"/>
                  <a:gd name="connsiteX43" fmla="*/ 934833 w 1013965"/>
                  <a:gd name="connsiteY43" fmla="*/ 185814 h 552552"/>
                  <a:gd name="connsiteX44" fmla="*/ 951947 w 1013965"/>
                  <a:gd name="connsiteY44" fmla="*/ 14669 h 552552"/>
                  <a:gd name="connsiteX45" fmla="*/ 956837 w 1013965"/>
                  <a:gd name="connsiteY45" fmla="*/ 0 h 552552"/>
                  <a:gd name="connsiteX46" fmla="*/ 961727 w 1013965"/>
                  <a:gd name="connsiteY46" fmla="*/ 14669 h 552552"/>
                  <a:gd name="connsiteX47" fmla="*/ 966617 w 1013965"/>
                  <a:gd name="connsiteY47" fmla="*/ 26894 h 552552"/>
                  <a:gd name="connsiteX48" fmla="*/ 964172 w 1013965"/>
                  <a:gd name="connsiteY48" fmla="*/ 39119 h 552552"/>
                  <a:gd name="connsiteX49" fmla="*/ 947057 w 1013965"/>
                  <a:gd name="connsiteY49" fmla="*/ 44008 h 552552"/>
                  <a:gd name="connsiteX50" fmla="*/ 885934 w 1013965"/>
                  <a:gd name="connsiteY50" fmla="*/ 56233 h 552552"/>
                  <a:gd name="connsiteX51" fmla="*/ 861485 w 1013965"/>
                  <a:gd name="connsiteY51" fmla="*/ 58678 h 552552"/>
                  <a:gd name="connsiteX52" fmla="*/ 766133 w 1013965"/>
                  <a:gd name="connsiteY52" fmla="*/ 61123 h 552552"/>
                  <a:gd name="connsiteX53" fmla="*/ 680561 w 1013965"/>
                  <a:gd name="connsiteY53" fmla="*/ 66013 h 552552"/>
                  <a:gd name="connsiteX54" fmla="*/ 658557 w 1013965"/>
                  <a:gd name="connsiteY54" fmla="*/ 68458 h 552552"/>
                  <a:gd name="connsiteX55" fmla="*/ 609658 w 1013965"/>
                  <a:gd name="connsiteY55" fmla="*/ 66013 h 552552"/>
                  <a:gd name="connsiteX56" fmla="*/ 570540 w 1013965"/>
                  <a:gd name="connsiteY56" fmla="*/ 61123 h 552552"/>
                  <a:gd name="connsiteX57" fmla="*/ 548535 w 1013965"/>
                  <a:gd name="connsiteY57" fmla="*/ 58678 h 552552"/>
                  <a:gd name="connsiteX58" fmla="*/ 533866 w 1013965"/>
                  <a:gd name="connsiteY58" fmla="*/ 56233 h 552552"/>
                  <a:gd name="connsiteX59" fmla="*/ 582765 w 1013965"/>
                  <a:gd name="connsiteY59" fmla="*/ 39118 h 552552"/>
                  <a:gd name="connsiteX60" fmla="*/ 524086 w 1013965"/>
                  <a:gd name="connsiteY60" fmla="*/ 56233 h 552552"/>
                  <a:gd name="connsiteX61" fmla="*/ 504527 w 1013965"/>
                  <a:gd name="connsiteY61" fmla="*/ 63568 h 552552"/>
                  <a:gd name="connsiteX62" fmla="*/ 505353 w 1013965"/>
                  <a:gd name="connsiteY62" fmla="*/ 85382 h 552552"/>
                  <a:gd name="connsiteX63" fmla="*/ 497193 w 1013965"/>
                  <a:gd name="connsiteY63" fmla="*/ 105386 h 552552"/>
                  <a:gd name="connsiteX0" fmla="*/ 497193 w 1013965"/>
                  <a:gd name="connsiteY0" fmla="*/ 105386 h 552552"/>
                  <a:gd name="connsiteX1" fmla="*/ 487350 w 1013965"/>
                  <a:gd name="connsiteY1" fmla="*/ 123608 h 552552"/>
                  <a:gd name="connsiteX2" fmla="*/ 482523 w 1013965"/>
                  <a:gd name="connsiteY2" fmla="*/ 117356 h 552552"/>
                  <a:gd name="connsiteX3" fmla="*/ 475188 w 1013965"/>
                  <a:gd name="connsiteY3" fmla="*/ 129581 h 552552"/>
                  <a:gd name="connsiteX4" fmla="*/ 453184 w 1013965"/>
                  <a:gd name="connsiteY4" fmla="*/ 161365 h 552552"/>
                  <a:gd name="connsiteX5" fmla="*/ 450739 w 1013965"/>
                  <a:gd name="connsiteY5" fmla="*/ 168699 h 552552"/>
                  <a:gd name="connsiteX6" fmla="*/ 431179 w 1013965"/>
                  <a:gd name="connsiteY6" fmla="*/ 200483 h 552552"/>
                  <a:gd name="connsiteX7" fmla="*/ 421400 w 1013965"/>
                  <a:gd name="connsiteY7" fmla="*/ 222488 h 552552"/>
                  <a:gd name="connsiteX8" fmla="*/ 409175 w 1013965"/>
                  <a:gd name="connsiteY8" fmla="*/ 234712 h 552552"/>
                  <a:gd name="connsiteX9" fmla="*/ 399395 w 1013965"/>
                  <a:gd name="connsiteY9" fmla="*/ 246937 h 552552"/>
                  <a:gd name="connsiteX10" fmla="*/ 384726 w 1013965"/>
                  <a:gd name="connsiteY10" fmla="*/ 259161 h 552552"/>
                  <a:gd name="connsiteX11" fmla="*/ 374946 w 1013965"/>
                  <a:gd name="connsiteY11" fmla="*/ 268941 h 552552"/>
                  <a:gd name="connsiteX12" fmla="*/ 357832 w 1013965"/>
                  <a:gd name="connsiteY12" fmla="*/ 281166 h 552552"/>
                  <a:gd name="connsiteX13" fmla="*/ 348052 w 1013965"/>
                  <a:gd name="connsiteY13" fmla="*/ 295835 h 552552"/>
                  <a:gd name="connsiteX14" fmla="*/ 340717 w 1013965"/>
                  <a:gd name="connsiteY14" fmla="*/ 300725 h 552552"/>
                  <a:gd name="connsiteX15" fmla="*/ 333383 w 1013965"/>
                  <a:gd name="connsiteY15" fmla="*/ 308060 h 552552"/>
                  <a:gd name="connsiteX16" fmla="*/ 323603 w 1013965"/>
                  <a:gd name="connsiteY16" fmla="*/ 320284 h 552552"/>
                  <a:gd name="connsiteX17" fmla="*/ 296709 w 1013965"/>
                  <a:gd name="connsiteY17" fmla="*/ 344734 h 552552"/>
                  <a:gd name="connsiteX18" fmla="*/ 279594 w 1013965"/>
                  <a:gd name="connsiteY18" fmla="*/ 356958 h 552552"/>
                  <a:gd name="connsiteX19" fmla="*/ 262480 w 1013965"/>
                  <a:gd name="connsiteY19" fmla="*/ 371628 h 552552"/>
                  <a:gd name="connsiteX20" fmla="*/ 240476 w 1013965"/>
                  <a:gd name="connsiteY20" fmla="*/ 388742 h 552552"/>
                  <a:gd name="connsiteX21" fmla="*/ 228251 w 1013965"/>
                  <a:gd name="connsiteY21" fmla="*/ 398522 h 552552"/>
                  <a:gd name="connsiteX22" fmla="*/ 216026 w 1013965"/>
                  <a:gd name="connsiteY22" fmla="*/ 403412 h 552552"/>
                  <a:gd name="connsiteX23" fmla="*/ 203802 w 1013965"/>
                  <a:gd name="connsiteY23" fmla="*/ 413191 h 552552"/>
                  <a:gd name="connsiteX24" fmla="*/ 196467 w 1013965"/>
                  <a:gd name="connsiteY24" fmla="*/ 420526 h 552552"/>
                  <a:gd name="connsiteX25" fmla="*/ 181798 w 1013965"/>
                  <a:gd name="connsiteY25" fmla="*/ 427861 h 552552"/>
                  <a:gd name="connsiteX26" fmla="*/ 154903 w 1013965"/>
                  <a:gd name="connsiteY26" fmla="*/ 449865 h 552552"/>
                  <a:gd name="connsiteX27" fmla="*/ 101115 w 1013965"/>
                  <a:gd name="connsiteY27" fmla="*/ 481649 h 552552"/>
                  <a:gd name="connsiteX28" fmla="*/ 30212 w 1013965"/>
                  <a:gd name="connsiteY28" fmla="*/ 518323 h 552552"/>
                  <a:gd name="connsiteX29" fmla="*/ 10653 w 1013965"/>
                  <a:gd name="connsiteY29" fmla="*/ 530547 h 552552"/>
                  <a:gd name="connsiteX30" fmla="*/ 3318 w 1013965"/>
                  <a:gd name="connsiteY30" fmla="*/ 537882 h 552552"/>
                  <a:gd name="connsiteX31" fmla="*/ 790583 w 1013965"/>
                  <a:gd name="connsiteY31" fmla="*/ 552552 h 552552"/>
                  <a:gd name="connsiteX32" fmla="*/ 790583 w 1013965"/>
                  <a:gd name="connsiteY32" fmla="*/ 552552 h 552552"/>
                  <a:gd name="connsiteX33" fmla="*/ 817477 w 1013965"/>
                  <a:gd name="connsiteY33" fmla="*/ 530547 h 552552"/>
                  <a:gd name="connsiteX34" fmla="*/ 829128 w 1013965"/>
                  <a:gd name="connsiteY34" fmla="*/ 522767 h 552552"/>
                  <a:gd name="connsiteX35" fmla="*/ 834591 w 1013965"/>
                  <a:gd name="connsiteY35" fmla="*/ 528102 h 552552"/>
                  <a:gd name="connsiteX36" fmla="*/ 844371 w 1013965"/>
                  <a:gd name="connsiteY36" fmla="*/ 525658 h 552552"/>
                  <a:gd name="connsiteX37" fmla="*/ 856595 w 1013965"/>
                  <a:gd name="connsiteY37" fmla="*/ 537882 h 552552"/>
                  <a:gd name="connsiteX38" fmla="*/ 1013070 w 1013965"/>
                  <a:gd name="connsiteY38" fmla="*/ 535437 h 552552"/>
                  <a:gd name="connsiteX39" fmla="*/ 1010625 w 1013965"/>
                  <a:gd name="connsiteY39" fmla="*/ 528102 h 552552"/>
                  <a:gd name="connsiteX40" fmla="*/ 1000846 w 1013965"/>
                  <a:gd name="connsiteY40" fmla="*/ 515878 h 552552"/>
                  <a:gd name="connsiteX41" fmla="*/ 981286 w 1013965"/>
                  <a:gd name="connsiteY41" fmla="*/ 486539 h 552552"/>
                  <a:gd name="connsiteX42" fmla="*/ 947057 w 1013965"/>
                  <a:gd name="connsiteY42" fmla="*/ 359403 h 552552"/>
                  <a:gd name="connsiteX43" fmla="*/ 934833 w 1013965"/>
                  <a:gd name="connsiteY43" fmla="*/ 185814 h 552552"/>
                  <a:gd name="connsiteX44" fmla="*/ 951947 w 1013965"/>
                  <a:gd name="connsiteY44" fmla="*/ 14669 h 552552"/>
                  <a:gd name="connsiteX45" fmla="*/ 956837 w 1013965"/>
                  <a:gd name="connsiteY45" fmla="*/ 0 h 552552"/>
                  <a:gd name="connsiteX46" fmla="*/ 961727 w 1013965"/>
                  <a:gd name="connsiteY46" fmla="*/ 14669 h 552552"/>
                  <a:gd name="connsiteX47" fmla="*/ 966617 w 1013965"/>
                  <a:gd name="connsiteY47" fmla="*/ 26894 h 552552"/>
                  <a:gd name="connsiteX48" fmla="*/ 964172 w 1013965"/>
                  <a:gd name="connsiteY48" fmla="*/ 39119 h 552552"/>
                  <a:gd name="connsiteX49" fmla="*/ 947057 w 1013965"/>
                  <a:gd name="connsiteY49" fmla="*/ 44008 h 552552"/>
                  <a:gd name="connsiteX50" fmla="*/ 885934 w 1013965"/>
                  <a:gd name="connsiteY50" fmla="*/ 56233 h 552552"/>
                  <a:gd name="connsiteX51" fmla="*/ 861485 w 1013965"/>
                  <a:gd name="connsiteY51" fmla="*/ 58678 h 552552"/>
                  <a:gd name="connsiteX52" fmla="*/ 766133 w 1013965"/>
                  <a:gd name="connsiteY52" fmla="*/ 61123 h 552552"/>
                  <a:gd name="connsiteX53" fmla="*/ 680561 w 1013965"/>
                  <a:gd name="connsiteY53" fmla="*/ 66013 h 552552"/>
                  <a:gd name="connsiteX54" fmla="*/ 658557 w 1013965"/>
                  <a:gd name="connsiteY54" fmla="*/ 68458 h 552552"/>
                  <a:gd name="connsiteX55" fmla="*/ 609658 w 1013965"/>
                  <a:gd name="connsiteY55" fmla="*/ 66013 h 552552"/>
                  <a:gd name="connsiteX56" fmla="*/ 570540 w 1013965"/>
                  <a:gd name="connsiteY56" fmla="*/ 61123 h 552552"/>
                  <a:gd name="connsiteX57" fmla="*/ 548535 w 1013965"/>
                  <a:gd name="connsiteY57" fmla="*/ 58678 h 552552"/>
                  <a:gd name="connsiteX58" fmla="*/ 533866 w 1013965"/>
                  <a:gd name="connsiteY58" fmla="*/ 56233 h 552552"/>
                  <a:gd name="connsiteX59" fmla="*/ 582765 w 1013965"/>
                  <a:gd name="connsiteY59" fmla="*/ 39118 h 552552"/>
                  <a:gd name="connsiteX60" fmla="*/ 524086 w 1013965"/>
                  <a:gd name="connsiteY60" fmla="*/ 56233 h 552552"/>
                  <a:gd name="connsiteX61" fmla="*/ 504527 w 1013965"/>
                  <a:gd name="connsiteY61" fmla="*/ 63568 h 552552"/>
                  <a:gd name="connsiteX62" fmla="*/ 498209 w 1013965"/>
                  <a:gd name="connsiteY62" fmla="*/ 90144 h 552552"/>
                  <a:gd name="connsiteX63" fmla="*/ 497193 w 1013965"/>
                  <a:gd name="connsiteY63" fmla="*/ 105386 h 552552"/>
                  <a:gd name="connsiteX0" fmla="*/ 497193 w 1013965"/>
                  <a:gd name="connsiteY0" fmla="*/ 105386 h 552552"/>
                  <a:gd name="connsiteX1" fmla="*/ 487350 w 1013965"/>
                  <a:gd name="connsiteY1" fmla="*/ 123608 h 552552"/>
                  <a:gd name="connsiteX2" fmla="*/ 482523 w 1013965"/>
                  <a:gd name="connsiteY2" fmla="*/ 117356 h 552552"/>
                  <a:gd name="connsiteX3" fmla="*/ 475188 w 1013965"/>
                  <a:gd name="connsiteY3" fmla="*/ 141488 h 552552"/>
                  <a:gd name="connsiteX4" fmla="*/ 453184 w 1013965"/>
                  <a:gd name="connsiteY4" fmla="*/ 161365 h 552552"/>
                  <a:gd name="connsiteX5" fmla="*/ 450739 w 1013965"/>
                  <a:gd name="connsiteY5" fmla="*/ 168699 h 552552"/>
                  <a:gd name="connsiteX6" fmla="*/ 431179 w 1013965"/>
                  <a:gd name="connsiteY6" fmla="*/ 200483 h 552552"/>
                  <a:gd name="connsiteX7" fmla="*/ 421400 w 1013965"/>
                  <a:gd name="connsiteY7" fmla="*/ 222488 h 552552"/>
                  <a:gd name="connsiteX8" fmla="*/ 409175 w 1013965"/>
                  <a:gd name="connsiteY8" fmla="*/ 234712 h 552552"/>
                  <a:gd name="connsiteX9" fmla="*/ 399395 w 1013965"/>
                  <a:gd name="connsiteY9" fmla="*/ 246937 h 552552"/>
                  <a:gd name="connsiteX10" fmla="*/ 384726 w 1013965"/>
                  <a:gd name="connsiteY10" fmla="*/ 259161 h 552552"/>
                  <a:gd name="connsiteX11" fmla="*/ 374946 w 1013965"/>
                  <a:gd name="connsiteY11" fmla="*/ 268941 h 552552"/>
                  <a:gd name="connsiteX12" fmla="*/ 357832 w 1013965"/>
                  <a:gd name="connsiteY12" fmla="*/ 281166 h 552552"/>
                  <a:gd name="connsiteX13" fmla="*/ 348052 w 1013965"/>
                  <a:gd name="connsiteY13" fmla="*/ 295835 h 552552"/>
                  <a:gd name="connsiteX14" fmla="*/ 340717 w 1013965"/>
                  <a:gd name="connsiteY14" fmla="*/ 300725 h 552552"/>
                  <a:gd name="connsiteX15" fmla="*/ 333383 w 1013965"/>
                  <a:gd name="connsiteY15" fmla="*/ 308060 h 552552"/>
                  <a:gd name="connsiteX16" fmla="*/ 323603 w 1013965"/>
                  <a:gd name="connsiteY16" fmla="*/ 320284 h 552552"/>
                  <a:gd name="connsiteX17" fmla="*/ 296709 w 1013965"/>
                  <a:gd name="connsiteY17" fmla="*/ 344734 h 552552"/>
                  <a:gd name="connsiteX18" fmla="*/ 279594 w 1013965"/>
                  <a:gd name="connsiteY18" fmla="*/ 356958 h 552552"/>
                  <a:gd name="connsiteX19" fmla="*/ 262480 w 1013965"/>
                  <a:gd name="connsiteY19" fmla="*/ 371628 h 552552"/>
                  <a:gd name="connsiteX20" fmla="*/ 240476 w 1013965"/>
                  <a:gd name="connsiteY20" fmla="*/ 388742 h 552552"/>
                  <a:gd name="connsiteX21" fmla="*/ 228251 w 1013965"/>
                  <a:gd name="connsiteY21" fmla="*/ 398522 h 552552"/>
                  <a:gd name="connsiteX22" fmla="*/ 216026 w 1013965"/>
                  <a:gd name="connsiteY22" fmla="*/ 403412 h 552552"/>
                  <a:gd name="connsiteX23" fmla="*/ 203802 w 1013965"/>
                  <a:gd name="connsiteY23" fmla="*/ 413191 h 552552"/>
                  <a:gd name="connsiteX24" fmla="*/ 196467 w 1013965"/>
                  <a:gd name="connsiteY24" fmla="*/ 420526 h 552552"/>
                  <a:gd name="connsiteX25" fmla="*/ 181798 w 1013965"/>
                  <a:gd name="connsiteY25" fmla="*/ 427861 h 552552"/>
                  <a:gd name="connsiteX26" fmla="*/ 154903 w 1013965"/>
                  <a:gd name="connsiteY26" fmla="*/ 449865 h 552552"/>
                  <a:gd name="connsiteX27" fmla="*/ 101115 w 1013965"/>
                  <a:gd name="connsiteY27" fmla="*/ 481649 h 552552"/>
                  <a:gd name="connsiteX28" fmla="*/ 30212 w 1013965"/>
                  <a:gd name="connsiteY28" fmla="*/ 518323 h 552552"/>
                  <a:gd name="connsiteX29" fmla="*/ 10653 w 1013965"/>
                  <a:gd name="connsiteY29" fmla="*/ 530547 h 552552"/>
                  <a:gd name="connsiteX30" fmla="*/ 3318 w 1013965"/>
                  <a:gd name="connsiteY30" fmla="*/ 537882 h 552552"/>
                  <a:gd name="connsiteX31" fmla="*/ 790583 w 1013965"/>
                  <a:gd name="connsiteY31" fmla="*/ 552552 h 552552"/>
                  <a:gd name="connsiteX32" fmla="*/ 790583 w 1013965"/>
                  <a:gd name="connsiteY32" fmla="*/ 552552 h 552552"/>
                  <a:gd name="connsiteX33" fmla="*/ 817477 w 1013965"/>
                  <a:gd name="connsiteY33" fmla="*/ 530547 h 552552"/>
                  <a:gd name="connsiteX34" fmla="*/ 829128 w 1013965"/>
                  <a:gd name="connsiteY34" fmla="*/ 522767 h 552552"/>
                  <a:gd name="connsiteX35" fmla="*/ 834591 w 1013965"/>
                  <a:gd name="connsiteY35" fmla="*/ 528102 h 552552"/>
                  <a:gd name="connsiteX36" fmla="*/ 844371 w 1013965"/>
                  <a:gd name="connsiteY36" fmla="*/ 525658 h 552552"/>
                  <a:gd name="connsiteX37" fmla="*/ 856595 w 1013965"/>
                  <a:gd name="connsiteY37" fmla="*/ 537882 h 552552"/>
                  <a:gd name="connsiteX38" fmla="*/ 1013070 w 1013965"/>
                  <a:gd name="connsiteY38" fmla="*/ 535437 h 552552"/>
                  <a:gd name="connsiteX39" fmla="*/ 1010625 w 1013965"/>
                  <a:gd name="connsiteY39" fmla="*/ 528102 h 552552"/>
                  <a:gd name="connsiteX40" fmla="*/ 1000846 w 1013965"/>
                  <a:gd name="connsiteY40" fmla="*/ 515878 h 552552"/>
                  <a:gd name="connsiteX41" fmla="*/ 981286 w 1013965"/>
                  <a:gd name="connsiteY41" fmla="*/ 486539 h 552552"/>
                  <a:gd name="connsiteX42" fmla="*/ 947057 w 1013965"/>
                  <a:gd name="connsiteY42" fmla="*/ 359403 h 552552"/>
                  <a:gd name="connsiteX43" fmla="*/ 934833 w 1013965"/>
                  <a:gd name="connsiteY43" fmla="*/ 185814 h 552552"/>
                  <a:gd name="connsiteX44" fmla="*/ 951947 w 1013965"/>
                  <a:gd name="connsiteY44" fmla="*/ 14669 h 552552"/>
                  <a:gd name="connsiteX45" fmla="*/ 956837 w 1013965"/>
                  <a:gd name="connsiteY45" fmla="*/ 0 h 552552"/>
                  <a:gd name="connsiteX46" fmla="*/ 961727 w 1013965"/>
                  <a:gd name="connsiteY46" fmla="*/ 14669 h 552552"/>
                  <a:gd name="connsiteX47" fmla="*/ 966617 w 1013965"/>
                  <a:gd name="connsiteY47" fmla="*/ 26894 h 552552"/>
                  <a:gd name="connsiteX48" fmla="*/ 964172 w 1013965"/>
                  <a:gd name="connsiteY48" fmla="*/ 39119 h 552552"/>
                  <a:gd name="connsiteX49" fmla="*/ 947057 w 1013965"/>
                  <a:gd name="connsiteY49" fmla="*/ 44008 h 552552"/>
                  <a:gd name="connsiteX50" fmla="*/ 885934 w 1013965"/>
                  <a:gd name="connsiteY50" fmla="*/ 56233 h 552552"/>
                  <a:gd name="connsiteX51" fmla="*/ 861485 w 1013965"/>
                  <a:gd name="connsiteY51" fmla="*/ 58678 h 552552"/>
                  <a:gd name="connsiteX52" fmla="*/ 766133 w 1013965"/>
                  <a:gd name="connsiteY52" fmla="*/ 61123 h 552552"/>
                  <a:gd name="connsiteX53" fmla="*/ 680561 w 1013965"/>
                  <a:gd name="connsiteY53" fmla="*/ 66013 h 552552"/>
                  <a:gd name="connsiteX54" fmla="*/ 658557 w 1013965"/>
                  <a:gd name="connsiteY54" fmla="*/ 68458 h 552552"/>
                  <a:gd name="connsiteX55" fmla="*/ 609658 w 1013965"/>
                  <a:gd name="connsiteY55" fmla="*/ 66013 h 552552"/>
                  <a:gd name="connsiteX56" fmla="*/ 570540 w 1013965"/>
                  <a:gd name="connsiteY56" fmla="*/ 61123 h 552552"/>
                  <a:gd name="connsiteX57" fmla="*/ 548535 w 1013965"/>
                  <a:gd name="connsiteY57" fmla="*/ 58678 h 552552"/>
                  <a:gd name="connsiteX58" fmla="*/ 533866 w 1013965"/>
                  <a:gd name="connsiteY58" fmla="*/ 56233 h 552552"/>
                  <a:gd name="connsiteX59" fmla="*/ 582765 w 1013965"/>
                  <a:gd name="connsiteY59" fmla="*/ 39118 h 552552"/>
                  <a:gd name="connsiteX60" fmla="*/ 524086 w 1013965"/>
                  <a:gd name="connsiteY60" fmla="*/ 56233 h 552552"/>
                  <a:gd name="connsiteX61" fmla="*/ 504527 w 1013965"/>
                  <a:gd name="connsiteY61" fmla="*/ 63568 h 552552"/>
                  <a:gd name="connsiteX62" fmla="*/ 498209 w 1013965"/>
                  <a:gd name="connsiteY62" fmla="*/ 90144 h 552552"/>
                  <a:gd name="connsiteX63" fmla="*/ 497193 w 1013965"/>
                  <a:gd name="connsiteY63" fmla="*/ 105386 h 552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013965" h="552552">
                    <a:moveTo>
                      <a:pt x="497193" y="105386"/>
                    </a:moveTo>
                    <a:lnTo>
                      <a:pt x="487350" y="123608"/>
                    </a:lnTo>
                    <a:cubicBezTo>
                      <a:pt x="486535" y="135018"/>
                      <a:pt x="484550" y="114376"/>
                      <a:pt x="482523" y="117356"/>
                    </a:cubicBezTo>
                    <a:cubicBezTo>
                      <a:pt x="480496" y="120336"/>
                      <a:pt x="477824" y="137534"/>
                      <a:pt x="475188" y="141488"/>
                    </a:cubicBezTo>
                    <a:cubicBezTo>
                      <a:pt x="468040" y="152210"/>
                      <a:pt x="457259" y="156830"/>
                      <a:pt x="453184" y="161365"/>
                    </a:cubicBezTo>
                    <a:cubicBezTo>
                      <a:pt x="449109" y="165900"/>
                      <a:pt x="451892" y="166394"/>
                      <a:pt x="450739" y="168699"/>
                    </a:cubicBezTo>
                    <a:cubicBezTo>
                      <a:pt x="438765" y="192646"/>
                      <a:pt x="453223" y="145362"/>
                      <a:pt x="431179" y="200483"/>
                    </a:cubicBezTo>
                    <a:cubicBezTo>
                      <a:pt x="429789" y="203960"/>
                      <a:pt x="424223" y="218858"/>
                      <a:pt x="421400" y="222488"/>
                    </a:cubicBezTo>
                    <a:cubicBezTo>
                      <a:pt x="417862" y="227037"/>
                      <a:pt x="413030" y="230429"/>
                      <a:pt x="409175" y="234712"/>
                    </a:cubicBezTo>
                    <a:cubicBezTo>
                      <a:pt x="405684" y="238591"/>
                      <a:pt x="403085" y="243247"/>
                      <a:pt x="399395" y="246937"/>
                    </a:cubicBezTo>
                    <a:cubicBezTo>
                      <a:pt x="394894" y="251438"/>
                      <a:pt x="389457" y="254903"/>
                      <a:pt x="384726" y="259161"/>
                    </a:cubicBezTo>
                    <a:cubicBezTo>
                      <a:pt x="381299" y="262245"/>
                      <a:pt x="378634" y="266175"/>
                      <a:pt x="374946" y="268941"/>
                    </a:cubicBezTo>
                    <a:cubicBezTo>
                      <a:pt x="361639" y="278922"/>
                      <a:pt x="368157" y="267891"/>
                      <a:pt x="357832" y="281166"/>
                    </a:cubicBezTo>
                    <a:cubicBezTo>
                      <a:pt x="354224" y="285805"/>
                      <a:pt x="351922" y="291412"/>
                      <a:pt x="348052" y="295835"/>
                    </a:cubicBezTo>
                    <a:cubicBezTo>
                      <a:pt x="346117" y="298046"/>
                      <a:pt x="342974" y="298844"/>
                      <a:pt x="340717" y="300725"/>
                    </a:cubicBezTo>
                    <a:cubicBezTo>
                      <a:pt x="338061" y="302939"/>
                      <a:pt x="335660" y="305458"/>
                      <a:pt x="333383" y="308060"/>
                    </a:cubicBezTo>
                    <a:cubicBezTo>
                      <a:pt x="329947" y="311987"/>
                      <a:pt x="327113" y="316423"/>
                      <a:pt x="323603" y="320284"/>
                    </a:cubicBezTo>
                    <a:cubicBezTo>
                      <a:pt x="305622" y="340062"/>
                      <a:pt x="314047" y="329563"/>
                      <a:pt x="296709" y="344734"/>
                    </a:cubicBezTo>
                    <a:cubicBezTo>
                      <a:pt x="283496" y="356295"/>
                      <a:pt x="295946" y="348782"/>
                      <a:pt x="279594" y="356958"/>
                    </a:cubicBezTo>
                    <a:cubicBezTo>
                      <a:pt x="265572" y="375656"/>
                      <a:pt x="279931" y="359547"/>
                      <a:pt x="262480" y="371628"/>
                    </a:cubicBezTo>
                    <a:cubicBezTo>
                      <a:pt x="254840" y="376917"/>
                      <a:pt x="247782" y="383001"/>
                      <a:pt x="240476" y="388742"/>
                    </a:cubicBezTo>
                    <a:cubicBezTo>
                      <a:pt x="236373" y="391966"/>
                      <a:pt x="233096" y="396584"/>
                      <a:pt x="228251" y="398522"/>
                    </a:cubicBezTo>
                    <a:cubicBezTo>
                      <a:pt x="224176" y="400152"/>
                      <a:pt x="219789" y="401154"/>
                      <a:pt x="216026" y="403412"/>
                    </a:cubicBezTo>
                    <a:cubicBezTo>
                      <a:pt x="211552" y="406097"/>
                      <a:pt x="207729" y="409755"/>
                      <a:pt x="203802" y="413191"/>
                    </a:cubicBezTo>
                    <a:cubicBezTo>
                      <a:pt x="201200" y="415468"/>
                      <a:pt x="199344" y="418608"/>
                      <a:pt x="196467" y="420526"/>
                    </a:cubicBezTo>
                    <a:cubicBezTo>
                      <a:pt x="191918" y="423559"/>
                      <a:pt x="186264" y="424708"/>
                      <a:pt x="181798" y="427861"/>
                    </a:cubicBezTo>
                    <a:cubicBezTo>
                      <a:pt x="172335" y="434541"/>
                      <a:pt x="164541" y="443440"/>
                      <a:pt x="154903" y="449865"/>
                    </a:cubicBezTo>
                    <a:cubicBezTo>
                      <a:pt x="137575" y="461417"/>
                      <a:pt x="120552" y="474173"/>
                      <a:pt x="101115" y="481649"/>
                    </a:cubicBezTo>
                    <a:cubicBezTo>
                      <a:pt x="54979" y="499394"/>
                      <a:pt x="78958" y="487858"/>
                      <a:pt x="30212" y="518323"/>
                    </a:cubicBezTo>
                    <a:cubicBezTo>
                      <a:pt x="23692" y="522398"/>
                      <a:pt x="16804" y="525934"/>
                      <a:pt x="10653" y="530547"/>
                    </a:cubicBezTo>
                    <a:cubicBezTo>
                      <a:pt x="221" y="538371"/>
                      <a:pt x="-3202" y="537882"/>
                      <a:pt x="3318" y="537882"/>
                    </a:cubicBezTo>
                    <a:lnTo>
                      <a:pt x="790583" y="552552"/>
                    </a:lnTo>
                    <a:lnTo>
                      <a:pt x="790583" y="552552"/>
                    </a:lnTo>
                    <a:cubicBezTo>
                      <a:pt x="789768" y="536252"/>
                      <a:pt x="817320" y="546866"/>
                      <a:pt x="817477" y="530547"/>
                    </a:cubicBezTo>
                    <a:cubicBezTo>
                      <a:pt x="818135" y="462073"/>
                      <a:pt x="826276" y="523175"/>
                      <a:pt x="829128" y="522767"/>
                    </a:cubicBezTo>
                    <a:cubicBezTo>
                      <a:pt x="831980" y="522359"/>
                      <a:pt x="832051" y="527620"/>
                      <a:pt x="834591" y="528102"/>
                    </a:cubicBezTo>
                    <a:cubicBezTo>
                      <a:pt x="837131" y="528584"/>
                      <a:pt x="840704" y="524028"/>
                      <a:pt x="844371" y="525658"/>
                    </a:cubicBezTo>
                    <a:cubicBezTo>
                      <a:pt x="848038" y="527288"/>
                      <a:pt x="852520" y="533807"/>
                      <a:pt x="856595" y="537882"/>
                    </a:cubicBezTo>
                    <a:lnTo>
                      <a:pt x="1013070" y="535437"/>
                    </a:lnTo>
                    <a:cubicBezTo>
                      <a:pt x="1015642" y="535274"/>
                      <a:pt x="1011991" y="530288"/>
                      <a:pt x="1010625" y="528102"/>
                    </a:cubicBezTo>
                    <a:cubicBezTo>
                      <a:pt x="1007859" y="523677"/>
                      <a:pt x="1003855" y="520141"/>
                      <a:pt x="1000846" y="515878"/>
                    </a:cubicBezTo>
                    <a:cubicBezTo>
                      <a:pt x="994068" y="506276"/>
                      <a:pt x="987806" y="496319"/>
                      <a:pt x="981286" y="486539"/>
                    </a:cubicBezTo>
                    <a:cubicBezTo>
                      <a:pt x="970140" y="450314"/>
                      <a:pt x="952187" y="397365"/>
                      <a:pt x="947057" y="359403"/>
                    </a:cubicBezTo>
                    <a:cubicBezTo>
                      <a:pt x="939064" y="300252"/>
                      <a:pt x="937385" y="244508"/>
                      <a:pt x="934833" y="185814"/>
                    </a:cubicBezTo>
                    <a:cubicBezTo>
                      <a:pt x="940648" y="92769"/>
                      <a:pt x="936392" y="87261"/>
                      <a:pt x="951947" y="14669"/>
                    </a:cubicBezTo>
                    <a:cubicBezTo>
                      <a:pt x="953027" y="9629"/>
                      <a:pt x="955207" y="4890"/>
                      <a:pt x="956837" y="0"/>
                    </a:cubicBezTo>
                    <a:cubicBezTo>
                      <a:pt x="958467" y="4890"/>
                      <a:pt x="959966" y="9825"/>
                      <a:pt x="961727" y="14669"/>
                    </a:cubicBezTo>
                    <a:cubicBezTo>
                      <a:pt x="963227" y="18794"/>
                      <a:pt x="966180" y="22527"/>
                      <a:pt x="966617" y="26894"/>
                    </a:cubicBezTo>
                    <a:cubicBezTo>
                      <a:pt x="967031" y="31029"/>
                      <a:pt x="967300" y="36383"/>
                      <a:pt x="964172" y="39119"/>
                    </a:cubicBezTo>
                    <a:cubicBezTo>
                      <a:pt x="959707" y="43026"/>
                      <a:pt x="952853" y="42740"/>
                      <a:pt x="947057" y="44008"/>
                    </a:cubicBezTo>
                    <a:cubicBezTo>
                      <a:pt x="926759" y="48448"/>
                      <a:pt x="906413" y="52722"/>
                      <a:pt x="885934" y="56233"/>
                    </a:cubicBezTo>
                    <a:cubicBezTo>
                      <a:pt x="877861" y="57617"/>
                      <a:pt x="869669" y="58344"/>
                      <a:pt x="861485" y="58678"/>
                    </a:cubicBezTo>
                    <a:cubicBezTo>
                      <a:pt x="829717" y="59975"/>
                      <a:pt x="797917" y="60308"/>
                      <a:pt x="766133" y="61123"/>
                    </a:cubicBezTo>
                    <a:lnTo>
                      <a:pt x="680561" y="66013"/>
                    </a:lnTo>
                    <a:cubicBezTo>
                      <a:pt x="673198" y="66515"/>
                      <a:pt x="665937" y="68458"/>
                      <a:pt x="658557" y="68458"/>
                    </a:cubicBezTo>
                    <a:cubicBezTo>
                      <a:pt x="642237" y="68458"/>
                      <a:pt x="625958" y="66828"/>
                      <a:pt x="609658" y="66013"/>
                    </a:cubicBezTo>
                    <a:lnTo>
                      <a:pt x="570540" y="61123"/>
                    </a:lnTo>
                    <a:cubicBezTo>
                      <a:pt x="563212" y="60244"/>
                      <a:pt x="555850" y="59653"/>
                      <a:pt x="548535" y="58678"/>
                    </a:cubicBezTo>
                    <a:cubicBezTo>
                      <a:pt x="543621" y="58023"/>
                      <a:pt x="528161" y="59493"/>
                      <a:pt x="533866" y="56233"/>
                    </a:cubicBezTo>
                    <a:cubicBezTo>
                      <a:pt x="539571" y="52973"/>
                      <a:pt x="584395" y="39118"/>
                      <a:pt x="582765" y="39118"/>
                    </a:cubicBezTo>
                    <a:cubicBezTo>
                      <a:pt x="581135" y="39118"/>
                      <a:pt x="515936" y="54196"/>
                      <a:pt x="524086" y="56233"/>
                    </a:cubicBezTo>
                    <a:cubicBezTo>
                      <a:pt x="532236" y="58271"/>
                      <a:pt x="493525" y="59493"/>
                      <a:pt x="504527" y="63568"/>
                    </a:cubicBezTo>
                    <a:cubicBezTo>
                      <a:pt x="498084" y="67434"/>
                      <a:pt x="490702" y="89818"/>
                      <a:pt x="498209" y="90144"/>
                    </a:cubicBezTo>
                    <a:cubicBezTo>
                      <a:pt x="528335" y="91454"/>
                      <a:pt x="488228" y="102534"/>
                      <a:pt x="497193" y="105386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866C19C-5E92-648D-EEB9-4322B333C6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4227" y="5270798"/>
                <a:ext cx="816819" cy="18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898C44B-3F9A-7A24-5D83-ED1767C076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7502" y="5767978"/>
                <a:ext cx="100754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3C982C7B-DA7B-0447-30C7-D9379C8FEB69}"/>
                </a:ext>
              </a:extLst>
            </p:cNvPr>
            <p:cNvGrpSpPr/>
            <p:nvPr/>
          </p:nvGrpSpPr>
          <p:grpSpPr>
            <a:xfrm>
              <a:off x="6671100" y="4750104"/>
              <a:ext cx="581878" cy="500319"/>
              <a:chOff x="6671100" y="4750104"/>
              <a:chExt cx="581878" cy="500319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645CF255-C693-2FD6-F10D-92C6B2AA591C}"/>
                  </a:ext>
                </a:extLst>
              </p:cNvPr>
              <p:cNvSpPr/>
              <p:nvPr/>
            </p:nvSpPr>
            <p:spPr>
              <a:xfrm>
                <a:off x="6671387" y="4751640"/>
                <a:ext cx="410836" cy="484238"/>
              </a:xfrm>
              <a:custGeom>
                <a:avLst/>
                <a:gdLst>
                  <a:gd name="connsiteX0" fmla="*/ 186813 w 410836"/>
                  <a:gd name="connsiteY0" fmla="*/ 14748 h 484238"/>
                  <a:gd name="connsiteX1" fmla="*/ 186813 w 410836"/>
                  <a:gd name="connsiteY1" fmla="*/ 14748 h 484238"/>
                  <a:gd name="connsiteX2" fmla="*/ 181897 w 410836"/>
                  <a:gd name="connsiteY2" fmla="*/ 73742 h 484238"/>
                  <a:gd name="connsiteX3" fmla="*/ 179439 w 410836"/>
                  <a:gd name="connsiteY3" fmla="*/ 83574 h 484238"/>
                  <a:gd name="connsiteX4" fmla="*/ 167149 w 410836"/>
                  <a:gd name="connsiteY4" fmla="*/ 125361 h 484238"/>
                  <a:gd name="connsiteX5" fmla="*/ 159775 w 410836"/>
                  <a:gd name="connsiteY5" fmla="*/ 147484 h 484238"/>
                  <a:gd name="connsiteX6" fmla="*/ 154859 w 410836"/>
                  <a:gd name="connsiteY6" fmla="*/ 162232 h 484238"/>
                  <a:gd name="connsiteX7" fmla="*/ 149942 w 410836"/>
                  <a:gd name="connsiteY7" fmla="*/ 179438 h 484238"/>
                  <a:gd name="connsiteX8" fmla="*/ 140110 w 410836"/>
                  <a:gd name="connsiteY8" fmla="*/ 201561 h 484238"/>
                  <a:gd name="connsiteX9" fmla="*/ 137652 w 410836"/>
                  <a:gd name="connsiteY9" fmla="*/ 213851 h 484238"/>
                  <a:gd name="connsiteX10" fmla="*/ 135194 w 410836"/>
                  <a:gd name="connsiteY10" fmla="*/ 221226 h 484238"/>
                  <a:gd name="connsiteX11" fmla="*/ 127820 w 410836"/>
                  <a:gd name="connsiteY11" fmla="*/ 240890 h 484238"/>
                  <a:gd name="connsiteX12" fmla="*/ 122904 w 410836"/>
                  <a:gd name="connsiteY12" fmla="*/ 260555 h 484238"/>
                  <a:gd name="connsiteX13" fmla="*/ 115530 w 410836"/>
                  <a:gd name="connsiteY13" fmla="*/ 277761 h 484238"/>
                  <a:gd name="connsiteX14" fmla="*/ 105697 w 410836"/>
                  <a:gd name="connsiteY14" fmla="*/ 307258 h 484238"/>
                  <a:gd name="connsiteX15" fmla="*/ 88491 w 410836"/>
                  <a:gd name="connsiteY15" fmla="*/ 336755 h 484238"/>
                  <a:gd name="connsiteX16" fmla="*/ 76200 w 410836"/>
                  <a:gd name="connsiteY16" fmla="*/ 363793 h 484238"/>
                  <a:gd name="connsiteX17" fmla="*/ 63910 w 410836"/>
                  <a:gd name="connsiteY17" fmla="*/ 376084 h 484238"/>
                  <a:gd name="connsiteX18" fmla="*/ 49162 w 410836"/>
                  <a:gd name="connsiteY18" fmla="*/ 405580 h 484238"/>
                  <a:gd name="connsiteX19" fmla="*/ 39330 w 410836"/>
                  <a:gd name="connsiteY19" fmla="*/ 417871 h 484238"/>
                  <a:gd name="connsiteX20" fmla="*/ 22123 w 410836"/>
                  <a:gd name="connsiteY20" fmla="*/ 452284 h 484238"/>
                  <a:gd name="connsiteX21" fmla="*/ 0 w 410836"/>
                  <a:gd name="connsiteY21" fmla="*/ 476864 h 484238"/>
                  <a:gd name="connsiteX22" fmla="*/ 410497 w 410836"/>
                  <a:gd name="connsiteY22" fmla="*/ 484238 h 484238"/>
                  <a:gd name="connsiteX23" fmla="*/ 410497 w 410836"/>
                  <a:gd name="connsiteY23" fmla="*/ 484238 h 484238"/>
                  <a:gd name="connsiteX24" fmla="*/ 400665 w 410836"/>
                  <a:gd name="connsiteY24" fmla="*/ 454742 h 484238"/>
                  <a:gd name="connsiteX25" fmla="*/ 398207 w 410836"/>
                  <a:gd name="connsiteY25" fmla="*/ 368709 h 484238"/>
                  <a:gd name="connsiteX26" fmla="*/ 393291 w 410836"/>
                  <a:gd name="connsiteY26" fmla="*/ 339213 h 484238"/>
                  <a:gd name="connsiteX27" fmla="*/ 398207 w 410836"/>
                  <a:gd name="connsiteY27" fmla="*/ 149942 h 484238"/>
                  <a:gd name="connsiteX28" fmla="*/ 410497 w 410836"/>
                  <a:gd name="connsiteY28" fmla="*/ 34413 h 484238"/>
                  <a:gd name="connsiteX29" fmla="*/ 410497 w 410836"/>
                  <a:gd name="connsiteY29" fmla="*/ 0 h 484238"/>
                  <a:gd name="connsiteX30" fmla="*/ 403123 w 410836"/>
                  <a:gd name="connsiteY30" fmla="*/ 0 h 484238"/>
                  <a:gd name="connsiteX31" fmla="*/ 368710 w 410836"/>
                  <a:gd name="connsiteY31" fmla="*/ 0 h 484238"/>
                  <a:gd name="connsiteX32" fmla="*/ 186813 w 410836"/>
                  <a:gd name="connsiteY32" fmla="*/ 14748 h 484238"/>
                  <a:gd name="connsiteX0" fmla="*/ 206372 w 410836"/>
                  <a:gd name="connsiteY0" fmla="*/ 19638 h 484238"/>
                  <a:gd name="connsiteX1" fmla="*/ 186813 w 410836"/>
                  <a:gd name="connsiteY1" fmla="*/ 14748 h 484238"/>
                  <a:gd name="connsiteX2" fmla="*/ 181897 w 410836"/>
                  <a:gd name="connsiteY2" fmla="*/ 73742 h 484238"/>
                  <a:gd name="connsiteX3" fmla="*/ 179439 w 410836"/>
                  <a:gd name="connsiteY3" fmla="*/ 83574 h 484238"/>
                  <a:gd name="connsiteX4" fmla="*/ 167149 w 410836"/>
                  <a:gd name="connsiteY4" fmla="*/ 125361 h 484238"/>
                  <a:gd name="connsiteX5" fmla="*/ 159775 w 410836"/>
                  <a:gd name="connsiteY5" fmla="*/ 147484 h 484238"/>
                  <a:gd name="connsiteX6" fmla="*/ 154859 w 410836"/>
                  <a:gd name="connsiteY6" fmla="*/ 162232 h 484238"/>
                  <a:gd name="connsiteX7" fmla="*/ 149942 w 410836"/>
                  <a:gd name="connsiteY7" fmla="*/ 179438 h 484238"/>
                  <a:gd name="connsiteX8" fmla="*/ 140110 w 410836"/>
                  <a:gd name="connsiteY8" fmla="*/ 201561 h 484238"/>
                  <a:gd name="connsiteX9" fmla="*/ 137652 w 410836"/>
                  <a:gd name="connsiteY9" fmla="*/ 213851 h 484238"/>
                  <a:gd name="connsiteX10" fmla="*/ 135194 w 410836"/>
                  <a:gd name="connsiteY10" fmla="*/ 221226 h 484238"/>
                  <a:gd name="connsiteX11" fmla="*/ 127820 w 410836"/>
                  <a:gd name="connsiteY11" fmla="*/ 240890 h 484238"/>
                  <a:gd name="connsiteX12" fmla="*/ 122904 w 410836"/>
                  <a:gd name="connsiteY12" fmla="*/ 260555 h 484238"/>
                  <a:gd name="connsiteX13" fmla="*/ 115530 w 410836"/>
                  <a:gd name="connsiteY13" fmla="*/ 277761 h 484238"/>
                  <a:gd name="connsiteX14" fmla="*/ 105697 w 410836"/>
                  <a:gd name="connsiteY14" fmla="*/ 307258 h 484238"/>
                  <a:gd name="connsiteX15" fmla="*/ 88491 w 410836"/>
                  <a:gd name="connsiteY15" fmla="*/ 336755 h 484238"/>
                  <a:gd name="connsiteX16" fmla="*/ 76200 w 410836"/>
                  <a:gd name="connsiteY16" fmla="*/ 363793 h 484238"/>
                  <a:gd name="connsiteX17" fmla="*/ 63910 w 410836"/>
                  <a:gd name="connsiteY17" fmla="*/ 376084 h 484238"/>
                  <a:gd name="connsiteX18" fmla="*/ 49162 w 410836"/>
                  <a:gd name="connsiteY18" fmla="*/ 405580 h 484238"/>
                  <a:gd name="connsiteX19" fmla="*/ 39330 w 410836"/>
                  <a:gd name="connsiteY19" fmla="*/ 417871 h 484238"/>
                  <a:gd name="connsiteX20" fmla="*/ 22123 w 410836"/>
                  <a:gd name="connsiteY20" fmla="*/ 452284 h 484238"/>
                  <a:gd name="connsiteX21" fmla="*/ 0 w 410836"/>
                  <a:gd name="connsiteY21" fmla="*/ 476864 h 484238"/>
                  <a:gd name="connsiteX22" fmla="*/ 410497 w 410836"/>
                  <a:gd name="connsiteY22" fmla="*/ 484238 h 484238"/>
                  <a:gd name="connsiteX23" fmla="*/ 410497 w 410836"/>
                  <a:gd name="connsiteY23" fmla="*/ 484238 h 484238"/>
                  <a:gd name="connsiteX24" fmla="*/ 400665 w 410836"/>
                  <a:gd name="connsiteY24" fmla="*/ 454742 h 484238"/>
                  <a:gd name="connsiteX25" fmla="*/ 398207 w 410836"/>
                  <a:gd name="connsiteY25" fmla="*/ 368709 h 484238"/>
                  <a:gd name="connsiteX26" fmla="*/ 393291 w 410836"/>
                  <a:gd name="connsiteY26" fmla="*/ 339213 h 484238"/>
                  <a:gd name="connsiteX27" fmla="*/ 398207 w 410836"/>
                  <a:gd name="connsiteY27" fmla="*/ 149942 h 484238"/>
                  <a:gd name="connsiteX28" fmla="*/ 410497 w 410836"/>
                  <a:gd name="connsiteY28" fmla="*/ 34413 h 484238"/>
                  <a:gd name="connsiteX29" fmla="*/ 410497 w 410836"/>
                  <a:gd name="connsiteY29" fmla="*/ 0 h 484238"/>
                  <a:gd name="connsiteX30" fmla="*/ 403123 w 410836"/>
                  <a:gd name="connsiteY30" fmla="*/ 0 h 484238"/>
                  <a:gd name="connsiteX31" fmla="*/ 368710 w 410836"/>
                  <a:gd name="connsiteY31" fmla="*/ 0 h 484238"/>
                  <a:gd name="connsiteX32" fmla="*/ 206372 w 410836"/>
                  <a:gd name="connsiteY32" fmla="*/ 19638 h 484238"/>
                  <a:gd name="connsiteX0" fmla="*/ 206372 w 410836"/>
                  <a:gd name="connsiteY0" fmla="*/ 19638 h 484238"/>
                  <a:gd name="connsiteX1" fmla="*/ 208817 w 410836"/>
                  <a:gd name="connsiteY1" fmla="*/ 29417 h 484238"/>
                  <a:gd name="connsiteX2" fmla="*/ 181897 w 410836"/>
                  <a:gd name="connsiteY2" fmla="*/ 73742 h 484238"/>
                  <a:gd name="connsiteX3" fmla="*/ 179439 w 410836"/>
                  <a:gd name="connsiteY3" fmla="*/ 83574 h 484238"/>
                  <a:gd name="connsiteX4" fmla="*/ 167149 w 410836"/>
                  <a:gd name="connsiteY4" fmla="*/ 125361 h 484238"/>
                  <a:gd name="connsiteX5" fmla="*/ 159775 w 410836"/>
                  <a:gd name="connsiteY5" fmla="*/ 147484 h 484238"/>
                  <a:gd name="connsiteX6" fmla="*/ 154859 w 410836"/>
                  <a:gd name="connsiteY6" fmla="*/ 162232 h 484238"/>
                  <a:gd name="connsiteX7" fmla="*/ 149942 w 410836"/>
                  <a:gd name="connsiteY7" fmla="*/ 179438 h 484238"/>
                  <a:gd name="connsiteX8" fmla="*/ 140110 w 410836"/>
                  <a:gd name="connsiteY8" fmla="*/ 201561 h 484238"/>
                  <a:gd name="connsiteX9" fmla="*/ 137652 w 410836"/>
                  <a:gd name="connsiteY9" fmla="*/ 213851 h 484238"/>
                  <a:gd name="connsiteX10" fmla="*/ 135194 w 410836"/>
                  <a:gd name="connsiteY10" fmla="*/ 221226 h 484238"/>
                  <a:gd name="connsiteX11" fmla="*/ 127820 w 410836"/>
                  <a:gd name="connsiteY11" fmla="*/ 240890 h 484238"/>
                  <a:gd name="connsiteX12" fmla="*/ 122904 w 410836"/>
                  <a:gd name="connsiteY12" fmla="*/ 260555 h 484238"/>
                  <a:gd name="connsiteX13" fmla="*/ 115530 w 410836"/>
                  <a:gd name="connsiteY13" fmla="*/ 277761 h 484238"/>
                  <a:gd name="connsiteX14" fmla="*/ 105697 w 410836"/>
                  <a:gd name="connsiteY14" fmla="*/ 307258 h 484238"/>
                  <a:gd name="connsiteX15" fmla="*/ 88491 w 410836"/>
                  <a:gd name="connsiteY15" fmla="*/ 336755 h 484238"/>
                  <a:gd name="connsiteX16" fmla="*/ 76200 w 410836"/>
                  <a:gd name="connsiteY16" fmla="*/ 363793 h 484238"/>
                  <a:gd name="connsiteX17" fmla="*/ 63910 w 410836"/>
                  <a:gd name="connsiteY17" fmla="*/ 376084 h 484238"/>
                  <a:gd name="connsiteX18" fmla="*/ 49162 w 410836"/>
                  <a:gd name="connsiteY18" fmla="*/ 405580 h 484238"/>
                  <a:gd name="connsiteX19" fmla="*/ 39330 w 410836"/>
                  <a:gd name="connsiteY19" fmla="*/ 417871 h 484238"/>
                  <a:gd name="connsiteX20" fmla="*/ 22123 w 410836"/>
                  <a:gd name="connsiteY20" fmla="*/ 452284 h 484238"/>
                  <a:gd name="connsiteX21" fmla="*/ 0 w 410836"/>
                  <a:gd name="connsiteY21" fmla="*/ 476864 h 484238"/>
                  <a:gd name="connsiteX22" fmla="*/ 410497 w 410836"/>
                  <a:gd name="connsiteY22" fmla="*/ 484238 h 484238"/>
                  <a:gd name="connsiteX23" fmla="*/ 410497 w 410836"/>
                  <a:gd name="connsiteY23" fmla="*/ 484238 h 484238"/>
                  <a:gd name="connsiteX24" fmla="*/ 400665 w 410836"/>
                  <a:gd name="connsiteY24" fmla="*/ 454742 h 484238"/>
                  <a:gd name="connsiteX25" fmla="*/ 398207 w 410836"/>
                  <a:gd name="connsiteY25" fmla="*/ 368709 h 484238"/>
                  <a:gd name="connsiteX26" fmla="*/ 393291 w 410836"/>
                  <a:gd name="connsiteY26" fmla="*/ 339213 h 484238"/>
                  <a:gd name="connsiteX27" fmla="*/ 398207 w 410836"/>
                  <a:gd name="connsiteY27" fmla="*/ 149942 h 484238"/>
                  <a:gd name="connsiteX28" fmla="*/ 410497 w 410836"/>
                  <a:gd name="connsiteY28" fmla="*/ 34413 h 484238"/>
                  <a:gd name="connsiteX29" fmla="*/ 410497 w 410836"/>
                  <a:gd name="connsiteY29" fmla="*/ 0 h 484238"/>
                  <a:gd name="connsiteX30" fmla="*/ 403123 w 410836"/>
                  <a:gd name="connsiteY30" fmla="*/ 0 h 484238"/>
                  <a:gd name="connsiteX31" fmla="*/ 368710 w 410836"/>
                  <a:gd name="connsiteY31" fmla="*/ 0 h 484238"/>
                  <a:gd name="connsiteX32" fmla="*/ 206372 w 410836"/>
                  <a:gd name="connsiteY32" fmla="*/ 19638 h 484238"/>
                  <a:gd name="connsiteX0" fmla="*/ 206372 w 410836"/>
                  <a:gd name="connsiteY0" fmla="*/ 19638 h 484238"/>
                  <a:gd name="connsiteX1" fmla="*/ 196593 w 410836"/>
                  <a:gd name="connsiteY1" fmla="*/ 34307 h 484238"/>
                  <a:gd name="connsiteX2" fmla="*/ 181897 w 410836"/>
                  <a:gd name="connsiteY2" fmla="*/ 73742 h 484238"/>
                  <a:gd name="connsiteX3" fmla="*/ 179439 w 410836"/>
                  <a:gd name="connsiteY3" fmla="*/ 83574 h 484238"/>
                  <a:gd name="connsiteX4" fmla="*/ 167149 w 410836"/>
                  <a:gd name="connsiteY4" fmla="*/ 125361 h 484238"/>
                  <a:gd name="connsiteX5" fmla="*/ 159775 w 410836"/>
                  <a:gd name="connsiteY5" fmla="*/ 147484 h 484238"/>
                  <a:gd name="connsiteX6" fmla="*/ 154859 w 410836"/>
                  <a:gd name="connsiteY6" fmla="*/ 162232 h 484238"/>
                  <a:gd name="connsiteX7" fmla="*/ 149942 w 410836"/>
                  <a:gd name="connsiteY7" fmla="*/ 179438 h 484238"/>
                  <a:gd name="connsiteX8" fmla="*/ 140110 w 410836"/>
                  <a:gd name="connsiteY8" fmla="*/ 201561 h 484238"/>
                  <a:gd name="connsiteX9" fmla="*/ 137652 w 410836"/>
                  <a:gd name="connsiteY9" fmla="*/ 213851 h 484238"/>
                  <a:gd name="connsiteX10" fmla="*/ 135194 w 410836"/>
                  <a:gd name="connsiteY10" fmla="*/ 221226 h 484238"/>
                  <a:gd name="connsiteX11" fmla="*/ 127820 w 410836"/>
                  <a:gd name="connsiteY11" fmla="*/ 240890 h 484238"/>
                  <a:gd name="connsiteX12" fmla="*/ 122904 w 410836"/>
                  <a:gd name="connsiteY12" fmla="*/ 260555 h 484238"/>
                  <a:gd name="connsiteX13" fmla="*/ 115530 w 410836"/>
                  <a:gd name="connsiteY13" fmla="*/ 277761 h 484238"/>
                  <a:gd name="connsiteX14" fmla="*/ 105697 w 410836"/>
                  <a:gd name="connsiteY14" fmla="*/ 307258 h 484238"/>
                  <a:gd name="connsiteX15" fmla="*/ 88491 w 410836"/>
                  <a:gd name="connsiteY15" fmla="*/ 336755 h 484238"/>
                  <a:gd name="connsiteX16" fmla="*/ 76200 w 410836"/>
                  <a:gd name="connsiteY16" fmla="*/ 363793 h 484238"/>
                  <a:gd name="connsiteX17" fmla="*/ 63910 w 410836"/>
                  <a:gd name="connsiteY17" fmla="*/ 376084 h 484238"/>
                  <a:gd name="connsiteX18" fmla="*/ 49162 w 410836"/>
                  <a:gd name="connsiteY18" fmla="*/ 405580 h 484238"/>
                  <a:gd name="connsiteX19" fmla="*/ 39330 w 410836"/>
                  <a:gd name="connsiteY19" fmla="*/ 417871 h 484238"/>
                  <a:gd name="connsiteX20" fmla="*/ 22123 w 410836"/>
                  <a:gd name="connsiteY20" fmla="*/ 452284 h 484238"/>
                  <a:gd name="connsiteX21" fmla="*/ 0 w 410836"/>
                  <a:gd name="connsiteY21" fmla="*/ 476864 h 484238"/>
                  <a:gd name="connsiteX22" fmla="*/ 410497 w 410836"/>
                  <a:gd name="connsiteY22" fmla="*/ 484238 h 484238"/>
                  <a:gd name="connsiteX23" fmla="*/ 410497 w 410836"/>
                  <a:gd name="connsiteY23" fmla="*/ 484238 h 484238"/>
                  <a:gd name="connsiteX24" fmla="*/ 400665 w 410836"/>
                  <a:gd name="connsiteY24" fmla="*/ 454742 h 484238"/>
                  <a:gd name="connsiteX25" fmla="*/ 398207 w 410836"/>
                  <a:gd name="connsiteY25" fmla="*/ 368709 h 484238"/>
                  <a:gd name="connsiteX26" fmla="*/ 393291 w 410836"/>
                  <a:gd name="connsiteY26" fmla="*/ 339213 h 484238"/>
                  <a:gd name="connsiteX27" fmla="*/ 398207 w 410836"/>
                  <a:gd name="connsiteY27" fmla="*/ 149942 h 484238"/>
                  <a:gd name="connsiteX28" fmla="*/ 410497 w 410836"/>
                  <a:gd name="connsiteY28" fmla="*/ 34413 h 484238"/>
                  <a:gd name="connsiteX29" fmla="*/ 410497 w 410836"/>
                  <a:gd name="connsiteY29" fmla="*/ 0 h 484238"/>
                  <a:gd name="connsiteX30" fmla="*/ 403123 w 410836"/>
                  <a:gd name="connsiteY30" fmla="*/ 0 h 484238"/>
                  <a:gd name="connsiteX31" fmla="*/ 368710 w 410836"/>
                  <a:gd name="connsiteY31" fmla="*/ 0 h 484238"/>
                  <a:gd name="connsiteX32" fmla="*/ 206372 w 410836"/>
                  <a:gd name="connsiteY32" fmla="*/ 19638 h 484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10836" h="484238">
                    <a:moveTo>
                      <a:pt x="206372" y="19638"/>
                    </a:moveTo>
                    <a:lnTo>
                      <a:pt x="196593" y="34307"/>
                    </a:lnTo>
                    <a:cubicBezTo>
                      <a:pt x="195506" y="50614"/>
                      <a:pt x="184756" y="65531"/>
                      <a:pt x="181897" y="73742"/>
                    </a:cubicBezTo>
                    <a:cubicBezTo>
                      <a:pt x="179038" y="81953"/>
                      <a:pt x="180199" y="80282"/>
                      <a:pt x="179439" y="83574"/>
                    </a:cubicBezTo>
                    <a:cubicBezTo>
                      <a:pt x="171087" y="119765"/>
                      <a:pt x="178952" y="91918"/>
                      <a:pt x="167149" y="125361"/>
                    </a:cubicBezTo>
                    <a:cubicBezTo>
                      <a:pt x="164562" y="132691"/>
                      <a:pt x="162233" y="140110"/>
                      <a:pt x="159775" y="147484"/>
                    </a:cubicBezTo>
                    <a:cubicBezTo>
                      <a:pt x="158136" y="152400"/>
                      <a:pt x="156283" y="157250"/>
                      <a:pt x="154859" y="162232"/>
                    </a:cubicBezTo>
                    <a:cubicBezTo>
                      <a:pt x="153220" y="167967"/>
                      <a:pt x="152037" y="173853"/>
                      <a:pt x="149942" y="179438"/>
                    </a:cubicBezTo>
                    <a:cubicBezTo>
                      <a:pt x="147108" y="186994"/>
                      <a:pt x="143387" y="194187"/>
                      <a:pt x="140110" y="201561"/>
                    </a:cubicBezTo>
                    <a:cubicBezTo>
                      <a:pt x="139291" y="205658"/>
                      <a:pt x="138665" y="209798"/>
                      <a:pt x="137652" y="213851"/>
                    </a:cubicBezTo>
                    <a:cubicBezTo>
                      <a:pt x="137024" y="216365"/>
                      <a:pt x="136080" y="218791"/>
                      <a:pt x="135194" y="221226"/>
                    </a:cubicBezTo>
                    <a:cubicBezTo>
                      <a:pt x="132802" y="227805"/>
                      <a:pt x="129908" y="234208"/>
                      <a:pt x="127820" y="240890"/>
                    </a:cubicBezTo>
                    <a:cubicBezTo>
                      <a:pt x="125805" y="247339"/>
                      <a:pt x="125566" y="254345"/>
                      <a:pt x="122904" y="260555"/>
                    </a:cubicBezTo>
                    <a:cubicBezTo>
                      <a:pt x="120446" y="266290"/>
                      <a:pt x="117629" y="271885"/>
                      <a:pt x="115530" y="277761"/>
                    </a:cubicBezTo>
                    <a:cubicBezTo>
                      <a:pt x="111162" y="289990"/>
                      <a:pt x="111525" y="296249"/>
                      <a:pt x="105697" y="307258"/>
                    </a:cubicBezTo>
                    <a:cubicBezTo>
                      <a:pt x="100371" y="317318"/>
                      <a:pt x="92091" y="325956"/>
                      <a:pt x="88491" y="336755"/>
                    </a:cubicBezTo>
                    <a:cubicBezTo>
                      <a:pt x="84656" y="348260"/>
                      <a:pt x="83852" y="354228"/>
                      <a:pt x="76200" y="363793"/>
                    </a:cubicBezTo>
                    <a:cubicBezTo>
                      <a:pt x="72581" y="368317"/>
                      <a:pt x="67057" y="371220"/>
                      <a:pt x="63910" y="376084"/>
                    </a:cubicBezTo>
                    <a:cubicBezTo>
                      <a:pt x="57938" y="385313"/>
                      <a:pt x="56029" y="396996"/>
                      <a:pt x="49162" y="405580"/>
                    </a:cubicBezTo>
                    <a:cubicBezTo>
                      <a:pt x="45885" y="409677"/>
                      <a:pt x="41959" y="413330"/>
                      <a:pt x="39330" y="417871"/>
                    </a:cubicBezTo>
                    <a:cubicBezTo>
                      <a:pt x="32904" y="428970"/>
                      <a:pt x="30703" y="442751"/>
                      <a:pt x="22123" y="452284"/>
                    </a:cubicBezTo>
                    <a:lnTo>
                      <a:pt x="0" y="476864"/>
                    </a:lnTo>
                    <a:lnTo>
                      <a:pt x="410497" y="484238"/>
                    </a:lnTo>
                    <a:lnTo>
                      <a:pt x="410497" y="484238"/>
                    </a:lnTo>
                    <a:cubicBezTo>
                      <a:pt x="407220" y="474406"/>
                      <a:pt x="401761" y="465048"/>
                      <a:pt x="400665" y="454742"/>
                    </a:cubicBezTo>
                    <a:cubicBezTo>
                      <a:pt x="397630" y="426214"/>
                      <a:pt x="400034" y="397340"/>
                      <a:pt x="398207" y="368709"/>
                    </a:cubicBezTo>
                    <a:cubicBezTo>
                      <a:pt x="397572" y="358762"/>
                      <a:pt x="394930" y="349045"/>
                      <a:pt x="393291" y="339213"/>
                    </a:cubicBezTo>
                    <a:cubicBezTo>
                      <a:pt x="394930" y="276123"/>
                      <a:pt x="395288" y="212986"/>
                      <a:pt x="398207" y="149942"/>
                    </a:cubicBezTo>
                    <a:cubicBezTo>
                      <a:pt x="408648" y="-75593"/>
                      <a:pt x="401487" y="169570"/>
                      <a:pt x="410497" y="34413"/>
                    </a:cubicBezTo>
                    <a:cubicBezTo>
                      <a:pt x="411260" y="22967"/>
                      <a:pt x="410497" y="11471"/>
                      <a:pt x="410497" y="0"/>
                    </a:cubicBezTo>
                    <a:lnTo>
                      <a:pt x="403123" y="0"/>
                    </a:lnTo>
                    <a:lnTo>
                      <a:pt x="368710" y="0"/>
                    </a:lnTo>
                    <a:lnTo>
                      <a:pt x="206372" y="19638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25F24D2-63EE-8D0B-3FF1-BE093D1531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6805" y="4750104"/>
                <a:ext cx="310736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2B15E7AE-AE5D-8AD6-E407-0B37B1992C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1100" y="5244791"/>
                <a:ext cx="581878" cy="563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4051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0198 0.0006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-0.01997 0.000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08334 -0.002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1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07951 0.000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FAFDD78-8FD1-CD28-E752-5FF780F6AAE5}"/>
              </a:ext>
            </a:extLst>
          </p:cNvPr>
          <p:cNvCxnSpPr>
            <a:cxnSpLocks/>
          </p:cNvCxnSpPr>
          <p:nvPr/>
        </p:nvCxnSpPr>
        <p:spPr>
          <a:xfrm>
            <a:off x="6611649" y="1611807"/>
            <a:ext cx="88775" cy="4709645"/>
          </a:xfrm>
          <a:prstGeom prst="line">
            <a:avLst/>
          </a:prstGeom>
          <a:ln w="19050">
            <a:solidFill>
              <a:srgbClr val="FF66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2F8A75FA-AC9E-BFE4-CE44-83A7C28D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b="1" dirty="0"/>
              <a:t>中国：走向共同富裕</a:t>
            </a:r>
            <a:endParaRPr lang="en-GB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79C97-A6B6-EA98-1CFD-1A26C2EE1E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731783"/>
            <a:ext cx="8520113" cy="561975"/>
          </a:xfrm>
        </p:spPr>
        <p:txBody>
          <a:bodyPr/>
          <a:lstStyle/>
          <a:p>
            <a:r>
              <a:rPr lang="en-GB" dirty="0"/>
              <a:t>Towards common prosperity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8EDC7A-65D7-98DA-B4CB-0F45196CAD5C}"/>
              </a:ext>
            </a:extLst>
          </p:cNvPr>
          <p:cNvCxnSpPr/>
          <p:nvPr/>
        </p:nvCxnSpPr>
        <p:spPr>
          <a:xfrm>
            <a:off x="1489308" y="1656336"/>
            <a:ext cx="0" cy="4683760"/>
          </a:xfrm>
          <a:prstGeom prst="straightConnector1">
            <a:avLst/>
          </a:prstGeom>
          <a:ln w="730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E224ED5C-A8E4-81D3-BA23-6EBF6FCB159E}"/>
              </a:ext>
            </a:extLst>
          </p:cNvPr>
          <p:cNvSpPr/>
          <p:nvPr/>
        </p:nvSpPr>
        <p:spPr>
          <a:xfrm>
            <a:off x="1370611" y="2288697"/>
            <a:ext cx="245659" cy="232011"/>
          </a:xfrm>
          <a:prstGeom prst="ellipse">
            <a:avLst/>
          </a:prstGeom>
          <a:solidFill>
            <a:srgbClr val="FF66CC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1964E1-A9FE-D15D-F5C6-72D340100443}"/>
              </a:ext>
            </a:extLst>
          </p:cNvPr>
          <p:cNvSpPr txBox="1"/>
          <p:nvPr/>
        </p:nvSpPr>
        <p:spPr>
          <a:xfrm>
            <a:off x="556909" y="2189260"/>
            <a:ext cx="874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2019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AE2665D-3848-84F5-6C79-F089FBB721D1}"/>
              </a:ext>
            </a:extLst>
          </p:cNvPr>
          <p:cNvSpPr/>
          <p:nvPr/>
        </p:nvSpPr>
        <p:spPr>
          <a:xfrm>
            <a:off x="1366477" y="5201664"/>
            <a:ext cx="245659" cy="232011"/>
          </a:xfrm>
          <a:prstGeom prst="ellipse">
            <a:avLst/>
          </a:prstGeom>
          <a:solidFill>
            <a:srgbClr val="FF66CC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91307F-AE9D-2FA5-171B-2ED182472970}"/>
              </a:ext>
            </a:extLst>
          </p:cNvPr>
          <p:cNvSpPr txBox="1"/>
          <p:nvPr/>
        </p:nvSpPr>
        <p:spPr>
          <a:xfrm>
            <a:off x="571166" y="5102225"/>
            <a:ext cx="874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2050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B0C695F-9258-C379-3BE4-DFEFF0CEB093}"/>
              </a:ext>
            </a:extLst>
          </p:cNvPr>
          <p:cNvSpPr/>
          <p:nvPr/>
        </p:nvSpPr>
        <p:spPr>
          <a:xfrm>
            <a:off x="1366477" y="3740624"/>
            <a:ext cx="245659" cy="232011"/>
          </a:xfrm>
          <a:prstGeom prst="ellipse">
            <a:avLst/>
          </a:prstGeom>
          <a:solidFill>
            <a:srgbClr val="FF66CC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1901B9-0DF6-6F78-6B58-55D03A638468}"/>
              </a:ext>
            </a:extLst>
          </p:cNvPr>
          <p:cNvSpPr txBox="1"/>
          <p:nvPr/>
        </p:nvSpPr>
        <p:spPr>
          <a:xfrm>
            <a:off x="564561" y="3645742"/>
            <a:ext cx="874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2035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7AECA4C-517E-A9E4-4851-FF8149797FE8}"/>
              </a:ext>
            </a:extLst>
          </p:cNvPr>
          <p:cNvSpPr/>
          <p:nvPr/>
        </p:nvSpPr>
        <p:spPr>
          <a:xfrm>
            <a:off x="2228096" y="1753565"/>
            <a:ext cx="8818317" cy="4469506"/>
          </a:xfrm>
          <a:custGeom>
            <a:avLst/>
            <a:gdLst>
              <a:gd name="connsiteX0" fmla="*/ 0 w 4691270"/>
              <a:gd name="connsiteY0" fmla="*/ 2845451 h 2845451"/>
              <a:gd name="connsiteX1" fmla="*/ 1198375 w 4691270"/>
              <a:gd name="connsiteY1" fmla="*/ 2163910 h 2845451"/>
              <a:gd name="connsiteX2" fmla="*/ 2345635 w 4691270"/>
              <a:gd name="connsiteY2" fmla="*/ 19 h 2845451"/>
              <a:gd name="connsiteX3" fmla="*/ 3515613 w 4691270"/>
              <a:gd name="connsiteY3" fmla="*/ 2203667 h 2845451"/>
              <a:gd name="connsiteX4" fmla="*/ 4691270 w 4691270"/>
              <a:gd name="connsiteY4" fmla="*/ 2834091 h 284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1270" h="2845451">
                <a:moveTo>
                  <a:pt x="0" y="2845451"/>
                </a:moveTo>
                <a:cubicBezTo>
                  <a:pt x="403718" y="2741800"/>
                  <a:pt x="807436" y="2638149"/>
                  <a:pt x="1198375" y="2163910"/>
                </a:cubicBezTo>
                <a:cubicBezTo>
                  <a:pt x="1589314" y="1689671"/>
                  <a:pt x="1959429" y="-6607"/>
                  <a:pt x="2345635" y="19"/>
                </a:cubicBezTo>
                <a:cubicBezTo>
                  <a:pt x="2731841" y="6645"/>
                  <a:pt x="3124674" y="1731322"/>
                  <a:pt x="3515613" y="2203667"/>
                </a:cubicBezTo>
                <a:cubicBezTo>
                  <a:pt x="3906552" y="2676012"/>
                  <a:pt x="4298911" y="2755051"/>
                  <a:pt x="4691270" y="2834091"/>
                </a:cubicBezTo>
              </a:path>
            </a:pathLst>
          </a:custGeom>
          <a:noFill/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8FAD78-628F-3232-4979-6AACC224C074}"/>
              </a:ext>
            </a:extLst>
          </p:cNvPr>
          <p:cNvSpPr txBox="1"/>
          <p:nvPr/>
        </p:nvSpPr>
        <p:spPr>
          <a:xfrm>
            <a:off x="7517741" y="62667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zh-CN" altLang="en-US" dirty="0"/>
              <a:t>收入 </a:t>
            </a:r>
            <a:r>
              <a:rPr lang="en-GB" dirty="0"/>
              <a:t>Income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0DD6A-BD9D-7B35-C16F-51458D928811}"/>
              </a:ext>
            </a:extLst>
          </p:cNvPr>
          <p:cNvSpPr txBox="1"/>
          <p:nvPr/>
        </p:nvSpPr>
        <p:spPr>
          <a:xfrm>
            <a:off x="4990689" y="772051"/>
            <a:ext cx="3013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B0F0"/>
                </a:solidFill>
              </a:rPr>
              <a:t>收入中位数</a:t>
            </a:r>
            <a:endParaRPr lang="en-GB" altLang="zh-CN" b="1" dirty="0">
              <a:solidFill>
                <a:srgbClr val="00B0F0"/>
              </a:solidFill>
            </a:endParaRPr>
          </a:p>
          <a:p>
            <a:pPr algn="ctr"/>
            <a:r>
              <a:rPr lang="en-GB" sz="1400" b="0" i="0" dirty="0">
                <a:solidFill>
                  <a:srgbClr val="202124"/>
                </a:solidFill>
                <a:effectLst/>
                <a:latin typeface="Google Sans"/>
              </a:rPr>
              <a:t>Median income</a:t>
            </a:r>
          </a:p>
          <a:p>
            <a:pPr algn="ctr"/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¥</a:t>
            </a:r>
            <a:r>
              <a:rPr lang="en-US" dirty="0"/>
              <a:t>72.7/</a:t>
            </a:r>
            <a:r>
              <a:rPr lang="zh-CN" altLang="en-US" sz="1600" dirty="0"/>
              <a:t>天</a:t>
            </a:r>
            <a:r>
              <a:rPr lang="en-US" dirty="0"/>
              <a:t>day US$17.71/</a:t>
            </a:r>
            <a:r>
              <a:rPr lang="zh-CN" altLang="en-US" sz="1600" dirty="0"/>
              <a:t>天</a:t>
            </a:r>
            <a:r>
              <a:rPr lang="en-US" dirty="0"/>
              <a:t>day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990EF7-A007-A88A-0402-25A79D5E5358}"/>
              </a:ext>
            </a:extLst>
          </p:cNvPr>
          <p:cNvCxnSpPr>
            <a:cxnSpLocks/>
            <a:stCxn id="11" idx="0"/>
          </p:cNvCxnSpPr>
          <p:nvPr/>
        </p:nvCxnSpPr>
        <p:spPr>
          <a:xfrm>
            <a:off x="2228096" y="6223071"/>
            <a:ext cx="6794370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7E60F58-AAFA-5D6B-4FCB-B9547FC9864F}"/>
              </a:ext>
            </a:extLst>
          </p:cNvPr>
          <p:cNvGrpSpPr/>
          <p:nvPr/>
        </p:nvGrpSpPr>
        <p:grpSpPr>
          <a:xfrm>
            <a:off x="2223639" y="4677519"/>
            <a:ext cx="6609076" cy="1662577"/>
            <a:chOff x="2223639" y="4677519"/>
            <a:chExt cx="6609076" cy="166257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2E5F69C-DB3D-32DA-3D7C-213CA933CBAA}"/>
                </a:ext>
              </a:extLst>
            </p:cNvPr>
            <p:cNvSpPr txBox="1"/>
            <p:nvPr/>
          </p:nvSpPr>
          <p:spPr>
            <a:xfrm>
              <a:off x="4346295" y="5317668"/>
              <a:ext cx="448642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00B0F0"/>
                  </a:solidFill>
                </a:rPr>
                <a:t>中低收入国家</a:t>
              </a:r>
              <a:endParaRPr lang="en-GB" altLang="zh-CN" b="1" dirty="0">
                <a:solidFill>
                  <a:srgbClr val="00B0F0"/>
                </a:solidFill>
              </a:endParaRPr>
            </a:p>
            <a:p>
              <a:r>
                <a:rPr lang="en-US" sz="1400" dirty="0"/>
                <a:t>Lower Middle-Income Countries  </a:t>
              </a:r>
            </a:p>
            <a:p>
              <a:r>
                <a:rPr lang="en-GB" b="0" i="0" dirty="0">
                  <a:solidFill>
                    <a:srgbClr val="202124"/>
                  </a:solidFill>
                  <a:effectLst/>
                  <a:latin typeface="Google Sans"/>
                </a:rPr>
                <a:t>¥</a:t>
              </a:r>
              <a:r>
                <a:rPr lang="en-US" dirty="0"/>
                <a:t>15/</a:t>
              </a:r>
              <a:r>
                <a:rPr lang="zh-CN" altLang="en-US" sz="1600" dirty="0"/>
                <a:t>天</a:t>
              </a:r>
              <a:r>
                <a:rPr lang="en-US" dirty="0"/>
                <a:t>day (2019) US$3.65/</a:t>
              </a:r>
              <a:r>
                <a:rPr lang="zh-CN" altLang="en-US" sz="1600" dirty="0"/>
                <a:t>天</a:t>
              </a:r>
              <a:r>
                <a:rPr lang="en-US" dirty="0"/>
                <a:t>day (2017 PPP)</a:t>
              </a:r>
              <a:endParaRPr lang="en-GB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FB08598-FCD3-4681-21C3-EA053D2D27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3695" y="5376440"/>
              <a:ext cx="0" cy="963656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35B7082-9FE3-B1B2-E3EA-D6FF592C8160}"/>
                </a:ext>
              </a:extLst>
            </p:cNvPr>
            <p:cNvSpPr txBox="1"/>
            <p:nvPr/>
          </p:nvSpPr>
          <p:spPr>
            <a:xfrm>
              <a:off x="2223639" y="4677519"/>
              <a:ext cx="145103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66CC"/>
                  </a:solidFill>
                </a:rPr>
                <a:t>4200</a:t>
              </a:r>
              <a:r>
                <a:rPr lang="zh-CN" altLang="en-US" sz="2400" b="1" dirty="0">
                  <a:solidFill>
                    <a:srgbClr val="FF66CC"/>
                  </a:solidFill>
                </a:rPr>
                <a:t>万人</a:t>
              </a:r>
              <a:endParaRPr lang="en-GB" altLang="zh-CN" sz="2400" b="1" dirty="0">
                <a:solidFill>
                  <a:srgbClr val="FF66CC"/>
                </a:solidFill>
              </a:endParaRPr>
            </a:p>
            <a:p>
              <a:r>
                <a:rPr lang="en-GB" sz="1400" dirty="0"/>
                <a:t>42 million people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1C18390-776C-2C26-864D-BD56A62305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0213" y="5376441"/>
              <a:ext cx="1973482" cy="0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F7EB22B-0667-7EF7-B671-D3AAB6EE26E4}"/>
              </a:ext>
            </a:extLst>
          </p:cNvPr>
          <p:cNvGrpSpPr/>
          <p:nvPr/>
        </p:nvGrpSpPr>
        <p:grpSpPr>
          <a:xfrm>
            <a:off x="2243253" y="2758493"/>
            <a:ext cx="5915752" cy="3562959"/>
            <a:chOff x="2243253" y="2758493"/>
            <a:chExt cx="5915752" cy="35629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542972-DCC7-F21A-57EE-EF02D3D36858}"/>
                </a:ext>
              </a:extLst>
            </p:cNvPr>
            <p:cNvSpPr txBox="1"/>
            <p:nvPr/>
          </p:nvSpPr>
          <p:spPr>
            <a:xfrm>
              <a:off x="5484960" y="3415864"/>
              <a:ext cx="2674045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00B0F0"/>
                  </a:solidFill>
                </a:rPr>
                <a:t>中高收入国家</a:t>
              </a:r>
              <a:endParaRPr lang="en-GB" altLang="zh-CN" b="1" dirty="0">
                <a:solidFill>
                  <a:srgbClr val="00B0F0"/>
                </a:solidFill>
              </a:endParaRPr>
            </a:p>
            <a:p>
              <a:r>
                <a:rPr lang="en-US" sz="1400" b="0" i="0" u="none" strike="noStrike" baseline="0" dirty="0">
                  <a:solidFill>
                    <a:srgbClr val="000000"/>
                  </a:solidFill>
                </a:rPr>
                <a:t>Upper Middle-Income </a:t>
              </a:r>
            </a:p>
            <a:p>
              <a:r>
                <a:rPr lang="en-GB" b="0" i="0" dirty="0">
                  <a:solidFill>
                    <a:srgbClr val="202124"/>
                  </a:solidFill>
                  <a:effectLst/>
                  <a:latin typeface="Google Sans"/>
                </a:rPr>
                <a:t>¥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</a:rPr>
                <a:t>28.1/</a:t>
              </a:r>
              <a:r>
                <a:rPr lang="zh-CN" altLang="en-US" sz="1600" dirty="0"/>
                <a:t>天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</a:rPr>
                <a:t>day </a:t>
              </a:r>
            </a:p>
            <a:p>
              <a:r>
                <a:rPr lang="en-US" sz="1800" b="0" i="0" u="none" strike="noStrike" baseline="0" dirty="0">
                  <a:solidFill>
                    <a:srgbClr val="000000"/>
                  </a:solidFill>
                </a:rPr>
                <a:t>US$6.85/</a:t>
              </a:r>
              <a:r>
                <a:rPr lang="zh-CN" altLang="en-US" sz="1600" dirty="0"/>
                <a:t>天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</a:rPr>
                <a:t>day</a:t>
              </a:r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F46D542-7142-33E9-528B-867107ED77CB}"/>
                </a:ext>
              </a:extLst>
            </p:cNvPr>
            <p:cNvSpPr txBox="1"/>
            <p:nvPr/>
          </p:nvSpPr>
          <p:spPr>
            <a:xfrm>
              <a:off x="2243253" y="2758493"/>
              <a:ext cx="154241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66CC"/>
                  </a:solidFill>
                </a:rPr>
                <a:t>3.48</a:t>
              </a:r>
              <a:r>
                <a:rPr lang="zh-CN" altLang="en-US" sz="2400" b="1" dirty="0">
                  <a:solidFill>
                    <a:srgbClr val="FF66CC"/>
                  </a:solidFill>
                </a:rPr>
                <a:t>亿人</a:t>
              </a:r>
              <a:endParaRPr lang="en-GB" altLang="zh-CN" sz="2400" b="1" dirty="0">
                <a:solidFill>
                  <a:srgbClr val="FF66CC"/>
                </a:solidFill>
              </a:endParaRPr>
            </a:p>
            <a:p>
              <a:r>
                <a:rPr lang="en-GB" sz="1400" dirty="0"/>
                <a:t>348 million people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78DA777-A4EB-96F0-6AAA-27D01313FB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34802" y="3433313"/>
              <a:ext cx="34523" cy="192131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C33348E-7BAA-0993-0497-731CC9F512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4960" y="6134582"/>
              <a:ext cx="0" cy="1868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90A31E8-BE44-6271-4DCC-D8311907AF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2994" y="3429000"/>
              <a:ext cx="3121808" cy="0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A678971-B593-7B86-1D0B-48640E454050}"/>
              </a:ext>
            </a:extLst>
          </p:cNvPr>
          <p:cNvGrpSpPr/>
          <p:nvPr/>
        </p:nvGrpSpPr>
        <p:grpSpPr>
          <a:xfrm>
            <a:off x="2263785" y="1649222"/>
            <a:ext cx="6880215" cy="4672230"/>
            <a:chOff x="2263785" y="1649222"/>
            <a:chExt cx="6880215" cy="46722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993A9F-57F7-5953-D19A-19EE44A7BE83}"/>
                </a:ext>
              </a:extLst>
            </p:cNvPr>
            <p:cNvSpPr txBox="1"/>
            <p:nvPr/>
          </p:nvSpPr>
          <p:spPr>
            <a:xfrm>
              <a:off x="7446348" y="1649222"/>
              <a:ext cx="169765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00B0F0"/>
                  </a:solidFill>
                </a:rPr>
                <a:t>高收入国家</a:t>
              </a:r>
              <a:endParaRPr lang="en-GB" altLang="zh-CN" b="1" dirty="0">
                <a:solidFill>
                  <a:srgbClr val="00B0F0"/>
                </a:solidFill>
              </a:endParaRPr>
            </a:p>
            <a:p>
              <a:pPr algn="ctr"/>
              <a:r>
                <a:rPr lang="en-US" sz="1400" b="0" i="0" u="none" strike="noStrike" baseline="0" dirty="0">
                  <a:solidFill>
                    <a:srgbClr val="000000"/>
                  </a:solidFill>
                </a:rPr>
                <a:t>High Income </a:t>
              </a:r>
            </a:p>
            <a:p>
              <a:pPr algn="ctr"/>
              <a:r>
                <a:rPr lang="en-GB" b="0" i="0" dirty="0">
                  <a:solidFill>
                    <a:srgbClr val="202124"/>
                  </a:solidFill>
                  <a:effectLst/>
                  <a:latin typeface="Google Sans"/>
                </a:rPr>
                <a:t>¥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</a:rPr>
                <a:t>100.7/</a:t>
              </a:r>
              <a:r>
                <a:rPr lang="zh-CN" altLang="en-US" sz="1600" dirty="0"/>
                <a:t>天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</a:rPr>
                <a:t>day </a:t>
              </a:r>
            </a:p>
            <a:p>
              <a:pPr algn="ctr"/>
              <a:r>
                <a:rPr lang="en-US" sz="1800" b="0" i="0" u="none" strike="noStrike" baseline="0" dirty="0">
                  <a:solidFill>
                    <a:srgbClr val="000000"/>
                  </a:solidFill>
                </a:rPr>
                <a:t>US$</a:t>
              </a:r>
              <a:r>
                <a:rPr lang="en-GB" dirty="0"/>
                <a:t>24.55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</a:rPr>
                <a:t>/</a:t>
              </a:r>
              <a:r>
                <a:rPr lang="zh-CN" altLang="en-US" sz="1600" dirty="0"/>
                <a:t>天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</a:rPr>
                <a:t>day</a:t>
              </a:r>
              <a:endParaRPr lang="en-GB" dirty="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88F8C3F-290C-5046-CE66-069A8B0D00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73354" y="2703564"/>
              <a:ext cx="88775" cy="305521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CDDC275-68CB-DF54-C417-79CB6AD271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67286" y="6134582"/>
              <a:ext cx="0" cy="1868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A1507069-2D4A-4A61-6B6D-8F781F0AC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8073" y="2696812"/>
              <a:ext cx="5135281" cy="0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3BC96CC-7252-DA88-B6BA-EA0306ABE073}"/>
                </a:ext>
              </a:extLst>
            </p:cNvPr>
            <p:cNvSpPr txBox="1"/>
            <p:nvPr/>
          </p:nvSpPr>
          <p:spPr>
            <a:xfrm>
              <a:off x="2263785" y="2012483"/>
              <a:ext cx="167225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66CC"/>
                  </a:solidFill>
                </a:rPr>
                <a:t>&gt; 8 </a:t>
              </a:r>
              <a:r>
                <a:rPr lang="zh-CN" altLang="en-US" sz="2400" b="1" dirty="0">
                  <a:solidFill>
                    <a:srgbClr val="FF66CC"/>
                  </a:solidFill>
                </a:rPr>
                <a:t>亿人</a:t>
              </a:r>
              <a:endParaRPr lang="en-GB" altLang="zh-CN" sz="2400" b="1" dirty="0">
                <a:solidFill>
                  <a:srgbClr val="FF66CC"/>
                </a:solidFill>
              </a:endParaRPr>
            </a:p>
            <a:p>
              <a:r>
                <a:rPr lang="en-GB" sz="1400" dirty="0"/>
                <a:t>&gt; 800 million people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540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C8072D-C945-58FC-E68D-6B5CB1B21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农村经济的科技生态</a:t>
            </a:r>
            <a:endParaRPr lang="en-GB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EBC1A-FD0D-2A44-9823-4EBC0ECE0A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Technological ecology of the rural economy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ECC75A0-757D-1B6A-99A6-14B57B098D5C}"/>
              </a:ext>
            </a:extLst>
          </p:cNvPr>
          <p:cNvSpPr txBox="1">
            <a:spLocks/>
          </p:cNvSpPr>
          <p:nvPr/>
        </p:nvSpPr>
        <p:spPr>
          <a:xfrm>
            <a:off x="628650" y="739703"/>
            <a:ext cx="8520113" cy="56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F66C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Technological ecology of the rural economy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5665DD-72B0-0688-B7B8-7F937D7EBCB1}"/>
              </a:ext>
            </a:extLst>
          </p:cNvPr>
          <p:cNvGrpSpPr/>
          <p:nvPr/>
        </p:nvGrpSpPr>
        <p:grpSpPr>
          <a:xfrm>
            <a:off x="3556337" y="5336338"/>
            <a:ext cx="2031325" cy="944699"/>
            <a:chOff x="3556337" y="5336338"/>
            <a:chExt cx="2031325" cy="9446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3193A1-19E6-1DD1-AF35-9B97E86300A5}"/>
                </a:ext>
              </a:extLst>
            </p:cNvPr>
            <p:cNvSpPr txBox="1"/>
            <p:nvPr/>
          </p:nvSpPr>
          <p:spPr>
            <a:xfrm>
              <a:off x="3556337" y="5634706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城市生活水平</a:t>
              </a:r>
              <a:endPara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Urban living standards</a:t>
              </a:r>
            </a:p>
          </p:txBody>
        </p:sp>
        <p:sp>
          <p:nvSpPr>
            <p:cNvPr id="18" name="Arrow: Up 17">
              <a:extLst>
                <a:ext uri="{FF2B5EF4-FFF2-40B4-BE49-F238E27FC236}">
                  <a16:creationId xmlns:a16="http://schemas.microsoft.com/office/drawing/2014/main" id="{63B97035-7B61-F1AD-77E7-145E7BC7AD79}"/>
                </a:ext>
              </a:extLst>
            </p:cNvPr>
            <p:cNvSpPr/>
            <p:nvPr/>
          </p:nvSpPr>
          <p:spPr>
            <a:xfrm>
              <a:off x="3956911" y="5336338"/>
              <a:ext cx="1208410" cy="258766"/>
            </a:xfrm>
            <a:prstGeom prst="up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7AA6CAD-389A-E150-1F6E-F44331999F98}"/>
              </a:ext>
            </a:extLst>
          </p:cNvPr>
          <p:cNvGrpSpPr/>
          <p:nvPr/>
        </p:nvGrpSpPr>
        <p:grpSpPr>
          <a:xfrm>
            <a:off x="3062266" y="1450250"/>
            <a:ext cx="3442747" cy="3762189"/>
            <a:chOff x="3038531" y="1450250"/>
            <a:chExt cx="3442747" cy="376218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2334A0D-5145-3A91-7E2A-868059DF75AA}"/>
                </a:ext>
              </a:extLst>
            </p:cNvPr>
            <p:cNvSpPr/>
            <p:nvPr/>
          </p:nvSpPr>
          <p:spPr>
            <a:xfrm>
              <a:off x="4530601" y="3410889"/>
              <a:ext cx="1492071" cy="839757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Rectangle: Top Corners Rounded 52">
              <a:extLst>
                <a:ext uri="{FF2B5EF4-FFF2-40B4-BE49-F238E27FC236}">
                  <a16:creationId xmlns:a16="http://schemas.microsoft.com/office/drawing/2014/main" id="{535824F0-2AE6-D542-C7D9-30873C6A09A5}"/>
                </a:ext>
              </a:extLst>
            </p:cNvPr>
            <p:cNvSpPr/>
            <p:nvPr/>
          </p:nvSpPr>
          <p:spPr>
            <a:xfrm>
              <a:off x="3038531" y="2538103"/>
              <a:ext cx="2984141" cy="874630"/>
            </a:xfrm>
            <a:prstGeom prst="round2SameRect">
              <a:avLst>
                <a:gd name="adj1" fmla="val 47769"/>
                <a:gd name="adj2" fmla="val 0"/>
              </a:avLst>
            </a:prstGeom>
            <a:solidFill>
              <a:schemeClr val="accent6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A977DC-40BC-A8A7-3807-E64E14F6C29F}"/>
                </a:ext>
              </a:extLst>
            </p:cNvPr>
            <p:cNvSpPr txBox="1"/>
            <p:nvPr/>
          </p:nvSpPr>
          <p:spPr>
            <a:xfrm>
              <a:off x="3514938" y="1450250"/>
              <a:ext cx="20313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农村生活水平</a:t>
              </a:r>
              <a:endPara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Rural living standards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936D07-CEF2-E71F-7054-43B7440768B8}"/>
                </a:ext>
              </a:extLst>
            </p:cNvPr>
            <p:cNvSpPr txBox="1"/>
            <p:nvPr/>
          </p:nvSpPr>
          <p:spPr>
            <a:xfrm>
              <a:off x="3112417" y="2696458"/>
              <a:ext cx="14074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农业生产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Farm  production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F429B6-6A4D-6C15-DC2C-515C2064EA1A}"/>
                </a:ext>
              </a:extLst>
            </p:cNvPr>
            <p:cNvSpPr txBox="1"/>
            <p:nvPr/>
          </p:nvSpPr>
          <p:spPr>
            <a:xfrm>
              <a:off x="4519874" y="2696458"/>
              <a:ext cx="14074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农产品加工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Farm  processing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9356F5-AD3A-5A4D-5AFF-45BC259AB688}"/>
                </a:ext>
              </a:extLst>
            </p:cNvPr>
            <p:cNvSpPr txBox="1"/>
            <p:nvPr/>
          </p:nvSpPr>
          <p:spPr>
            <a:xfrm>
              <a:off x="4571060" y="3541193"/>
              <a:ext cx="14074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本地商业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Local commerce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85783AF-6417-4A84-1062-2C7DEB2ACB93}"/>
                </a:ext>
              </a:extLst>
            </p:cNvPr>
            <p:cNvSpPr/>
            <p:nvPr/>
          </p:nvSpPr>
          <p:spPr>
            <a:xfrm>
              <a:off x="3038531" y="2524841"/>
              <a:ext cx="2984141" cy="2687598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Arrow: Up 15">
              <a:extLst>
                <a:ext uri="{FF2B5EF4-FFF2-40B4-BE49-F238E27FC236}">
                  <a16:creationId xmlns:a16="http://schemas.microsoft.com/office/drawing/2014/main" id="{1E98CB6F-94C2-1085-5606-41DBCD43ADAC}"/>
                </a:ext>
              </a:extLst>
            </p:cNvPr>
            <p:cNvSpPr/>
            <p:nvPr/>
          </p:nvSpPr>
          <p:spPr>
            <a:xfrm>
              <a:off x="3967794" y="2154981"/>
              <a:ext cx="1208410" cy="258766"/>
            </a:xfrm>
            <a:prstGeom prst="upArrow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214F324-680A-4644-616D-2B3FF24692AF}"/>
                </a:ext>
              </a:extLst>
            </p:cNvPr>
            <p:cNvSpPr txBox="1"/>
            <p:nvPr/>
          </p:nvSpPr>
          <p:spPr>
            <a:xfrm rot="5400000">
              <a:off x="5446696" y="3159314"/>
              <a:ext cx="16690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6">
                      <a:lumMod val="75000"/>
                    </a:schemeClr>
                  </a:solidFill>
                </a:rPr>
                <a:t>传统的</a:t>
              </a:r>
              <a:r>
                <a:rPr lang="zh-CN" altLang="en-US" sz="2000" dirty="0">
                  <a:solidFill>
                    <a:srgbClr val="FF0000"/>
                  </a:solidFill>
                </a:rPr>
                <a:t> </a:t>
              </a:r>
              <a:r>
                <a:rPr lang="en-GB" sz="1200" dirty="0">
                  <a:solidFill>
                    <a:schemeClr val="accent6">
                      <a:lumMod val="75000"/>
                    </a:schemeClr>
                  </a:solidFill>
                </a:rPr>
                <a:t>Traditional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D709389-0404-BFEB-10F8-8A48E8FF8676}"/>
              </a:ext>
            </a:extLst>
          </p:cNvPr>
          <p:cNvGrpSpPr/>
          <p:nvPr/>
        </p:nvGrpSpPr>
        <p:grpSpPr>
          <a:xfrm>
            <a:off x="2619031" y="3319216"/>
            <a:ext cx="3885982" cy="1886502"/>
            <a:chOff x="2595296" y="3308942"/>
            <a:chExt cx="3885982" cy="188650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B13736F-C80D-2BC4-79FD-7DA4BEFDEBAC}"/>
                </a:ext>
              </a:extLst>
            </p:cNvPr>
            <p:cNvGrpSpPr/>
            <p:nvPr/>
          </p:nvGrpSpPr>
          <p:grpSpPr>
            <a:xfrm>
              <a:off x="3027804" y="3412733"/>
              <a:ext cx="2984141" cy="1782711"/>
              <a:chOff x="3027806" y="3412733"/>
              <a:chExt cx="2984141" cy="1782711"/>
            </a:xfrm>
          </p:grpSpPr>
          <p:sp>
            <p:nvSpPr>
              <p:cNvPr id="54" name="Rectangle: Top Corners Rounded 53">
                <a:extLst>
                  <a:ext uri="{FF2B5EF4-FFF2-40B4-BE49-F238E27FC236}">
                    <a16:creationId xmlns:a16="http://schemas.microsoft.com/office/drawing/2014/main" id="{114643CA-75B9-58F6-2601-81DB8B968E6B}"/>
                  </a:ext>
                </a:extLst>
              </p:cNvPr>
              <p:cNvSpPr/>
              <p:nvPr/>
            </p:nvSpPr>
            <p:spPr>
              <a:xfrm flipV="1">
                <a:off x="3027806" y="4262611"/>
                <a:ext cx="2984141" cy="932833"/>
              </a:xfrm>
              <a:prstGeom prst="round2SameRect">
                <a:avLst>
                  <a:gd name="adj1" fmla="val 47769"/>
                  <a:gd name="adj2" fmla="val 0"/>
                </a:avLst>
              </a:prstGeom>
              <a:solidFill>
                <a:srgbClr val="00B0F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6AD47CF-3EB1-D72E-3C84-13ED823F7D17}"/>
                  </a:ext>
                </a:extLst>
              </p:cNvPr>
              <p:cNvSpPr/>
              <p:nvPr/>
            </p:nvSpPr>
            <p:spPr>
              <a:xfrm>
                <a:off x="3038531" y="3412733"/>
                <a:ext cx="1510924" cy="850236"/>
              </a:xfrm>
              <a:prstGeom prst="rect">
                <a:avLst/>
              </a:prstGeom>
              <a:solidFill>
                <a:srgbClr val="00B0F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98BAE-2581-21F9-CD67-460582807F3E}"/>
                </a:ext>
              </a:extLst>
            </p:cNvPr>
            <p:cNvSpPr txBox="1"/>
            <p:nvPr/>
          </p:nvSpPr>
          <p:spPr>
            <a:xfrm>
              <a:off x="4550533" y="4358480"/>
              <a:ext cx="14074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汇款</a:t>
              </a:r>
              <a:endPara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Urban remittances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C1EFA2D-CA27-806E-42B5-2420F50A573B}"/>
                </a:ext>
              </a:extLst>
            </p:cNvPr>
            <p:cNvSpPr txBox="1"/>
            <p:nvPr/>
          </p:nvSpPr>
          <p:spPr>
            <a:xfrm>
              <a:off x="3112417" y="4157547"/>
              <a:ext cx="14595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工业搬迁和初创企业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Industrial relocation &amp; start-ups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54EE59D-36C3-614F-27F3-03C90E0C3848}"/>
                </a:ext>
              </a:extLst>
            </p:cNvPr>
            <p:cNvSpPr txBox="1"/>
            <p:nvPr/>
          </p:nvSpPr>
          <p:spPr>
            <a:xfrm>
              <a:off x="3164540" y="3523333"/>
              <a:ext cx="14074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智慧旅游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‘Smart Tourism’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FF4A4AD-D226-7E71-9BF8-5799C89B1DE6}"/>
                </a:ext>
              </a:extLst>
            </p:cNvPr>
            <p:cNvGrpSpPr/>
            <p:nvPr/>
          </p:nvGrpSpPr>
          <p:grpSpPr>
            <a:xfrm>
              <a:off x="2595296" y="3415786"/>
              <a:ext cx="3885982" cy="842810"/>
              <a:chOff x="2595296" y="3354141"/>
              <a:chExt cx="3885982" cy="84281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D03670A-BA79-4D4A-0BB8-C68D34F5D3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5296" y="3354141"/>
                <a:ext cx="1924581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2367E45-C482-D12C-146F-F45F04E409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0601" y="4196951"/>
                <a:ext cx="1950677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535C2E9-7361-84E4-A437-6C07294A29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0601" y="3354141"/>
                <a:ext cx="0" cy="839757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87FF0B3-B9E9-596C-8598-0F7661246B39}"/>
                </a:ext>
              </a:extLst>
            </p:cNvPr>
            <p:cNvSpPr txBox="1"/>
            <p:nvPr/>
          </p:nvSpPr>
          <p:spPr>
            <a:xfrm rot="16200000">
              <a:off x="1960824" y="3943414"/>
              <a:ext cx="16690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00B0F0"/>
                  </a:solidFill>
                </a:rPr>
                <a:t>现代的 </a:t>
              </a:r>
              <a:r>
                <a:rPr lang="en-GB" sz="1200" dirty="0">
                  <a:solidFill>
                    <a:srgbClr val="00B0F0"/>
                  </a:solidFill>
                </a:rPr>
                <a:t>Modern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3EE4C85-7361-5334-BFFA-EB26DB7453B3}"/>
              </a:ext>
            </a:extLst>
          </p:cNvPr>
          <p:cNvGrpSpPr/>
          <p:nvPr/>
        </p:nvGrpSpPr>
        <p:grpSpPr>
          <a:xfrm>
            <a:off x="446191" y="2652295"/>
            <a:ext cx="2053680" cy="2809889"/>
            <a:chOff x="446191" y="2652295"/>
            <a:chExt cx="2053680" cy="280988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1569B6-679C-98C6-7202-05EC29362782}"/>
                </a:ext>
              </a:extLst>
            </p:cNvPr>
            <p:cNvSpPr txBox="1"/>
            <p:nvPr/>
          </p:nvSpPr>
          <p:spPr>
            <a:xfrm>
              <a:off x="748341" y="4892307"/>
              <a:ext cx="14074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电子商务</a:t>
              </a:r>
              <a:endPara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E-commerce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BC73AA-A749-1C77-A048-D47FAA00AA99}"/>
                </a:ext>
              </a:extLst>
            </p:cNvPr>
            <p:cNvSpPr txBox="1"/>
            <p:nvPr/>
          </p:nvSpPr>
          <p:spPr>
            <a:xfrm>
              <a:off x="748341" y="4282892"/>
              <a:ext cx="14074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数字金融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Digital finance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64731C-165F-7253-7B62-6263A7E06649}"/>
                </a:ext>
              </a:extLst>
            </p:cNvPr>
            <p:cNvSpPr txBox="1"/>
            <p:nvPr/>
          </p:nvSpPr>
          <p:spPr>
            <a:xfrm>
              <a:off x="790863" y="2652295"/>
              <a:ext cx="13649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绿色能源</a:t>
              </a:r>
              <a:endPara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Green energy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8D4A1BA-43DA-F6E6-5910-A553BAB2948D}"/>
                </a:ext>
              </a:extLst>
            </p:cNvPr>
            <p:cNvSpPr txBox="1"/>
            <p:nvPr/>
          </p:nvSpPr>
          <p:spPr>
            <a:xfrm>
              <a:off x="446191" y="3479056"/>
              <a:ext cx="17096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技术创新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Technological innovation</a:t>
              </a:r>
            </a:p>
          </p:txBody>
        </p:sp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6F1F7437-2422-FA4F-5BCB-29F0E6A906D6}"/>
                </a:ext>
              </a:extLst>
            </p:cNvPr>
            <p:cNvSpPr/>
            <p:nvPr/>
          </p:nvSpPr>
          <p:spPr>
            <a:xfrm>
              <a:off x="2257250" y="2654521"/>
              <a:ext cx="242621" cy="561973"/>
            </a:xfrm>
            <a:prstGeom prst="rightArrow">
              <a:avLst/>
            </a:prstGeom>
            <a:solidFill>
              <a:srgbClr val="FF66CC">
                <a:alpha val="6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Arrow: Right 59">
              <a:extLst>
                <a:ext uri="{FF2B5EF4-FFF2-40B4-BE49-F238E27FC236}">
                  <a16:creationId xmlns:a16="http://schemas.microsoft.com/office/drawing/2014/main" id="{111B5C5E-0F77-4F40-C0BB-413D5CBAE97F}"/>
                </a:ext>
              </a:extLst>
            </p:cNvPr>
            <p:cNvSpPr/>
            <p:nvPr/>
          </p:nvSpPr>
          <p:spPr>
            <a:xfrm>
              <a:off x="2246041" y="3584937"/>
              <a:ext cx="242621" cy="561973"/>
            </a:xfrm>
            <a:prstGeom prst="rightArrow">
              <a:avLst/>
            </a:prstGeom>
            <a:solidFill>
              <a:srgbClr val="FF66CC">
                <a:alpha val="6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Arrow: Right 60">
              <a:extLst>
                <a:ext uri="{FF2B5EF4-FFF2-40B4-BE49-F238E27FC236}">
                  <a16:creationId xmlns:a16="http://schemas.microsoft.com/office/drawing/2014/main" id="{0B5C6D28-66D9-772B-F0EF-14492FEBF99B}"/>
                </a:ext>
              </a:extLst>
            </p:cNvPr>
            <p:cNvSpPr/>
            <p:nvPr/>
          </p:nvSpPr>
          <p:spPr>
            <a:xfrm>
              <a:off x="2246041" y="4234029"/>
              <a:ext cx="242621" cy="561973"/>
            </a:xfrm>
            <a:prstGeom prst="rightArrow">
              <a:avLst/>
            </a:prstGeom>
            <a:solidFill>
              <a:srgbClr val="FF66CC">
                <a:alpha val="6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Arrow: Right 61">
              <a:extLst>
                <a:ext uri="{FF2B5EF4-FFF2-40B4-BE49-F238E27FC236}">
                  <a16:creationId xmlns:a16="http://schemas.microsoft.com/office/drawing/2014/main" id="{30B92127-4BD8-BD87-F625-1B1400EC219D}"/>
                </a:ext>
              </a:extLst>
            </p:cNvPr>
            <p:cNvSpPr/>
            <p:nvPr/>
          </p:nvSpPr>
          <p:spPr>
            <a:xfrm>
              <a:off x="2246041" y="4900211"/>
              <a:ext cx="242621" cy="561973"/>
            </a:xfrm>
            <a:prstGeom prst="rightArrow">
              <a:avLst/>
            </a:prstGeom>
            <a:solidFill>
              <a:srgbClr val="FF66CC">
                <a:alpha val="6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BD6BE4E-3449-A6C2-B297-99CC7A00A693}"/>
              </a:ext>
            </a:extLst>
          </p:cNvPr>
          <p:cNvGrpSpPr/>
          <p:nvPr/>
        </p:nvGrpSpPr>
        <p:grpSpPr>
          <a:xfrm>
            <a:off x="6565276" y="2717652"/>
            <a:ext cx="2216899" cy="2336550"/>
            <a:chOff x="6565276" y="2717652"/>
            <a:chExt cx="2216899" cy="23365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67DE78-9FA8-39FE-E818-0F59F82AFF39}"/>
                </a:ext>
              </a:extLst>
            </p:cNvPr>
            <p:cNvSpPr txBox="1"/>
            <p:nvPr/>
          </p:nvSpPr>
          <p:spPr>
            <a:xfrm>
              <a:off x="6956945" y="4428750"/>
              <a:ext cx="182523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dirty="0">
                  <a:solidFill>
                    <a:srgbClr val="C00000"/>
                  </a:solidFill>
                </a:rPr>
                <a:t>政策型基础设施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Policy infrastructure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CE0C161-6036-7B9F-8B1E-B2AF8C654C4A}"/>
                </a:ext>
              </a:extLst>
            </p:cNvPr>
            <p:cNvSpPr txBox="1"/>
            <p:nvPr/>
          </p:nvSpPr>
          <p:spPr>
            <a:xfrm>
              <a:off x="6956945" y="2717652"/>
              <a:ext cx="179854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物理型基础设施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Physical infrastructure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AB0340-24AD-7CF7-74A0-4B3C97574C74}"/>
                </a:ext>
              </a:extLst>
            </p:cNvPr>
            <p:cNvSpPr txBox="1"/>
            <p:nvPr/>
          </p:nvSpPr>
          <p:spPr>
            <a:xfrm>
              <a:off x="6956945" y="3566202"/>
              <a:ext cx="179854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社会型基础设施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Social infrastructure 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445C81F1-8285-A622-E3B1-5C7463AB1583}"/>
                </a:ext>
              </a:extLst>
            </p:cNvPr>
            <p:cNvSpPr/>
            <p:nvPr/>
          </p:nvSpPr>
          <p:spPr>
            <a:xfrm flipH="1">
              <a:off x="6565276" y="2733444"/>
              <a:ext cx="242621" cy="561973"/>
            </a:xfrm>
            <a:prstGeom prst="rightArrow">
              <a:avLst/>
            </a:prstGeom>
            <a:solidFill>
              <a:schemeClr val="accent2">
                <a:lumMod val="75000"/>
                <a:alpha val="66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D8FBF1F0-5FF3-C5BA-7CA3-02D77BC101C3}"/>
                </a:ext>
              </a:extLst>
            </p:cNvPr>
            <p:cNvSpPr/>
            <p:nvPr/>
          </p:nvSpPr>
          <p:spPr>
            <a:xfrm flipH="1">
              <a:off x="6565276" y="3564951"/>
              <a:ext cx="242621" cy="561973"/>
            </a:xfrm>
            <a:prstGeom prst="rightArrow">
              <a:avLst/>
            </a:prstGeom>
            <a:solidFill>
              <a:schemeClr val="accent2">
                <a:lumMod val="75000"/>
                <a:alpha val="66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C26978DA-64A9-1E19-3C4D-9615314FD16B}"/>
                </a:ext>
              </a:extLst>
            </p:cNvPr>
            <p:cNvSpPr/>
            <p:nvPr/>
          </p:nvSpPr>
          <p:spPr>
            <a:xfrm flipH="1">
              <a:off x="6565276" y="4492229"/>
              <a:ext cx="242621" cy="561973"/>
            </a:xfrm>
            <a:prstGeom prst="rightArrow">
              <a:avLst/>
            </a:prstGeom>
            <a:solidFill>
              <a:schemeClr val="accent2">
                <a:lumMod val="75000"/>
                <a:alpha val="66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4851B81-15AA-86CF-E6D5-A1BBC207AB39}"/>
              </a:ext>
            </a:extLst>
          </p:cNvPr>
          <p:cNvSpPr txBox="1"/>
          <p:nvPr/>
        </p:nvSpPr>
        <p:spPr>
          <a:xfrm>
            <a:off x="1246495" y="1853736"/>
            <a:ext cx="8891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F66CC"/>
                </a:solidFill>
              </a:rPr>
              <a:t>技术 </a:t>
            </a:r>
            <a:endParaRPr lang="en-GB" altLang="zh-CN" b="1" dirty="0">
              <a:solidFill>
                <a:srgbClr val="FF66CC"/>
              </a:solidFill>
            </a:endParaRPr>
          </a:p>
          <a:p>
            <a:pPr algn="ctr"/>
            <a:r>
              <a:rPr lang="en-GB" sz="1200" dirty="0">
                <a:solidFill>
                  <a:srgbClr val="FF66CC"/>
                </a:solidFill>
              </a:rPr>
              <a:t>Technology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6DCBDB-BB7D-613B-2F92-D58301FF7549}"/>
              </a:ext>
            </a:extLst>
          </p:cNvPr>
          <p:cNvSpPr txBox="1"/>
          <p:nvPr/>
        </p:nvSpPr>
        <p:spPr>
          <a:xfrm>
            <a:off x="7130258" y="1853736"/>
            <a:ext cx="11608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</a:rPr>
              <a:t>基础设施 </a:t>
            </a:r>
            <a:endParaRPr lang="en-GB" altLang="zh-CN" b="1" dirty="0">
              <a:solidFill>
                <a:srgbClr val="C00000"/>
              </a:solidFill>
            </a:endParaRPr>
          </a:p>
          <a:p>
            <a:pPr algn="ctr"/>
            <a:r>
              <a:rPr lang="en-GB" sz="1200" dirty="0">
                <a:solidFill>
                  <a:srgbClr val="C00000"/>
                </a:solidFill>
              </a:rPr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8363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7A3335E-3F8D-C84E-B32C-908BE098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cs typeface="+mn-cs"/>
              </a:rPr>
              <a:t>绿色能源</a:t>
            </a:r>
            <a:endParaRPr lang="en-GB" b="1" dirty="0">
              <a:latin typeface="+mj-ea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A4855E-81FF-5A68-1167-0F147F0A7C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 energy</a:t>
            </a:r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C5D320-C306-B76D-B7B4-1682AC02B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090" y="494352"/>
            <a:ext cx="4232509" cy="5656825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F1C168D-9C3D-C535-D02E-09FF4D778849}"/>
              </a:ext>
            </a:extLst>
          </p:cNvPr>
          <p:cNvSpPr txBox="1">
            <a:spLocks/>
          </p:cNvSpPr>
          <p:nvPr/>
        </p:nvSpPr>
        <p:spPr>
          <a:xfrm>
            <a:off x="366401" y="1921209"/>
            <a:ext cx="39594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66FF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F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F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F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F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dirty="0"/>
              <a:t>消除能源贫困</a:t>
            </a:r>
            <a:r>
              <a:rPr lang="en-GB" altLang="zh-CN" dirty="0"/>
              <a:t>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200" dirty="0"/>
              <a:t>Eradicating energy poverty:</a:t>
            </a:r>
          </a:p>
          <a:p>
            <a:pPr lvl="1">
              <a:lnSpc>
                <a:spcPct val="100000"/>
              </a:lnSpc>
            </a:pPr>
            <a:r>
              <a:rPr lang="zh-CN" altLang="en-US" dirty="0">
                <a:latin typeface="+mn-ea"/>
              </a:rPr>
              <a:t>直接推动绿色增长</a:t>
            </a:r>
            <a:endParaRPr lang="en-GB" altLang="zh-CN" dirty="0">
              <a:latin typeface="+mn-ea"/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1200" dirty="0"/>
              <a:t>  Directly promotes green growth </a:t>
            </a:r>
          </a:p>
          <a:p>
            <a:pPr lvl="1"/>
            <a:r>
              <a:rPr lang="zh-CN" altLang="en-US" dirty="0">
                <a:latin typeface="+mn-ea"/>
              </a:rPr>
              <a:t>通过激励技术创新间 接促进绿色增长</a:t>
            </a:r>
            <a:endParaRPr lang="en-GB" altLang="zh-CN" dirty="0">
              <a:latin typeface="+mn-ea"/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1200" dirty="0"/>
              <a:t>Indirectly promotes green growth by stimulating technological innovation</a:t>
            </a:r>
            <a:r>
              <a:rPr lang="en-US" sz="800" dirty="0"/>
              <a:t>.</a:t>
            </a:r>
            <a:endParaRPr lang="en-GB" sz="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2E30C5-0B11-E99E-BBF2-078A0801F463}"/>
              </a:ext>
            </a:extLst>
          </p:cNvPr>
          <p:cNvSpPr txBox="1"/>
          <p:nvPr/>
        </p:nvSpPr>
        <p:spPr>
          <a:xfrm>
            <a:off x="8094615" y="49435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61032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8BA5DE-A272-8868-B80C-B2ACD120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cs typeface="+mn-cs"/>
              </a:rPr>
              <a:t>绿色能源</a:t>
            </a:r>
            <a:endParaRPr lang="en-GB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551EDF-094A-0F1F-43C5-790A42284F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 energy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B3131-73D4-C77D-66D4-59FA11B56A54}"/>
              </a:ext>
            </a:extLst>
          </p:cNvPr>
          <p:cNvSpPr txBox="1"/>
          <p:nvPr/>
        </p:nvSpPr>
        <p:spPr>
          <a:xfrm>
            <a:off x="3197411" y="150676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/>
              <a:t>减少能源贫困</a:t>
            </a:r>
            <a:endParaRPr lang="en-GB" altLang="zh-CN" sz="2400" dirty="0"/>
          </a:p>
          <a:p>
            <a:pPr algn="ctr"/>
            <a:r>
              <a:rPr lang="en-GB" sz="1200" dirty="0"/>
              <a:t>Reduce energy poverty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D1BC5E-A279-32E5-6F0B-066890191E57}"/>
              </a:ext>
            </a:extLst>
          </p:cNvPr>
          <p:cNvSpPr txBox="1"/>
          <p:nvPr/>
        </p:nvSpPr>
        <p:spPr>
          <a:xfrm>
            <a:off x="356776" y="1422012"/>
            <a:ext cx="122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B0F0"/>
                </a:solidFill>
              </a:rPr>
              <a:t>直接作用</a:t>
            </a:r>
            <a:r>
              <a:rPr lang="en-GB" sz="1200" dirty="0">
                <a:solidFill>
                  <a:srgbClr val="00B0F0"/>
                </a:solidFill>
              </a:rPr>
              <a:t>Direct effect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224B91-0AAF-F9A1-DA9B-0D04E876C989}"/>
              </a:ext>
            </a:extLst>
          </p:cNvPr>
          <p:cNvSpPr txBox="1"/>
          <p:nvPr/>
        </p:nvSpPr>
        <p:spPr>
          <a:xfrm>
            <a:off x="6634483" y="1440392"/>
            <a:ext cx="1461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66CC"/>
                </a:solidFill>
              </a:rPr>
              <a:t>间接影响</a:t>
            </a:r>
            <a:r>
              <a:rPr lang="en-GB" sz="1200" dirty="0">
                <a:solidFill>
                  <a:srgbClr val="FF66CC"/>
                </a:solidFill>
              </a:rPr>
              <a:t>Indirect effect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BC8927E0-CA52-4819-570E-8C735C7B976E}"/>
              </a:ext>
            </a:extLst>
          </p:cNvPr>
          <p:cNvSpPr/>
          <p:nvPr/>
        </p:nvSpPr>
        <p:spPr>
          <a:xfrm>
            <a:off x="3095024" y="1479854"/>
            <a:ext cx="2272429" cy="738664"/>
          </a:xfrm>
          <a:prstGeom prst="roundRect">
            <a:avLst/>
          </a:prstGeom>
          <a:noFill/>
          <a:ln w="635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C0291C4-CC10-1E2E-B8AA-CF086267CB35}"/>
              </a:ext>
            </a:extLst>
          </p:cNvPr>
          <p:cNvGrpSpPr/>
          <p:nvPr/>
        </p:nvGrpSpPr>
        <p:grpSpPr>
          <a:xfrm>
            <a:off x="5503492" y="2061284"/>
            <a:ext cx="3376526" cy="3365619"/>
            <a:chOff x="5503492" y="2061284"/>
            <a:chExt cx="3376526" cy="3365619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8D7F540D-B801-2038-2028-8BE2B92019A0}"/>
                </a:ext>
              </a:extLst>
            </p:cNvPr>
            <p:cNvCxnSpPr>
              <a:cxnSpLocks/>
            </p:cNvCxnSpPr>
            <p:nvPr/>
          </p:nvCxnSpPr>
          <p:spPr>
            <a:xfrm>
              <a:off x="7255172" y="3461616"/>
              <a:ext cx="0" cy="198700"/>
            </a:xfrm>
            <a:prstGeom prst="straightConnector1">
              <a:avLst/>
            </a:prstGeom>
            <a:ln w="31750">
              <a:solidFill>
                <a:srgbClr val="FF66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533C9AA-6B29-F5C2-6525-ED0DD4852D18}"/>
                </a:ext>
              </a:extLst>
            </p:cNvPr>
            <p:cNvGrpSpPr/>
            <p:nvPr/>
          </p:nvGrpSpPr>
          <p:grpSpPr>
            <a:xfrm>
              <a:off x="5503492" y="2061284"/>
              <a:ext cx="3376526" cy="3365619"/>
              <a:chOff x="5503492" y="2061284"/>
              <a:chExt cx="3376526" cy="3365619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E5DDD2D3-581F-57DC-E208-9B9FA869863C}"/>
                  </a:ext>
                </a:extLst>
              </p:cNvPr>
              <p:cNvGrpSpPr/>
              <p:nvPr/>
            </p:nvGrpSpPr>
            <p:grpSpPr>
              <a:xfrm>
                <a:off x="6569691" y="2573823"/>
                <a:ext cx="1370962" cy="887793"/>
                <a:chOff x="6337671" y="2559074"/>
                <a:chExt cx="1370962" cy="887793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6BCDA86-8B8D-45FB-0BD1-EB723D330F05}"/>
                    </a:ext>
                  </a:extLst>
                </p:cNvPr>
                <p:cNvSpPr txBox="1"/>
                <p:nvPr/>
              </p:nvSpPr>
              <p:spPr>
                <a:xfrm>
                  <a:off x="6337671" y="2649696"/>
                  <a:ext cx="1370962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技术创新</a:t>
                  </a:r>
                  <a:r>
                    <a:rPr lang="en-GB" sz="1200" dirty="0"/>
                    <a:t>Technological innovation</a:t>
                  </a:r>
                </a:p>
              </p:txBody>
            </p:sp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4CAAE8C7-A0D8-5F29-F745-19020FDFE0D6}"/>
                    </a:ext>
                  </a:extLst>
                </p:cNvPr>
                <p:cNvSpPr/>
                <p:nvPr/>
              </p:nvSpPr>
              <p:spPr>
                <a:xfrm>
                  <a:off x="6541864" y="2559074"/>
                  <a:ext cx="978088" cy="887793"/>
                </a:xfrm>
                <a:prstGeom prst="roundRect">
                  <a:avLst/>
                </a:prstGeom>
                <a:noFill/>
                <a:ln w="22225">
                  <a:solidFill>
                    <a:srgbClr val="FF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25742CB-1C4E-3F40-8D98-AEB12B85CE76}"/>
                  </a:ext>
                </a:extLst>
              </p:cNvPr>
              <p:cNvGrpSpPr/>
              <p:nvPr/>
            </p:nvGrpSpPr>
            <p:grpSpPr>
              <a:xfrm>
                <a:off x="6603338" y="3784651"/>
                <a:ext cx="1269591" cy="1225086"/>
                <a:chOff x="6646376" y="3536804"/>
                <a:chExt cx="1269591" cy="1225086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94EB8C5-C875-22A6-49B7-C89A76634024}"/>
                    </a:ext>
                  </a:extLst>
                </p:cNvPr>
                <p:cNvSpPr txBox="1"/>
                <p:nvPr/>
              </p:nvSpPr>
              <p:spPr>
                <a:xfrm>
                  <a:off x="6646376" y="3561561"/>
                  <a:ext cx="1269591" cy="12003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dirty="0">
                      <a:latin typeface="Charis SIL"/>
                    </a:rPr>
                    <a:t>升级用能设备</a:t>
                  </a:r>
                  <a:endParaRPr lang="en-GB" altLang="zh-CN" dirty="0">
                    <a:latin typeface="Charis SIL"/>
                  </a:endParaRPr>
                </a:p>
                <a:p>
                  <a:pPr algn="ctr"/>
                  <a:r>
                    <a:rPr lang="en-US" sz="1200" dirty="0">
                      <a:solidFill>
                        <a:srgbClr val="000000"/>
                      </a:solidFill>
                      <a:latin typeface="Charis SIL"/>
                    </a:rPr>
                    <a:t>U</a:t>
                  </a:r>
                  <a:r>
                    <a:rPr lang="en-US" sz="1200" b="0" i="0" u="none" strike="noStrike" baseline="0" dirty="0">
                      <a:solidFill>
                        <a:srgbClr val="000000"/>
                      </a:solidFill>
                      <a:latin typeface="Charis SIL"/>
                    </a:rPr>
                    <a:t>pgraded energy-using equipment</a:t>
                  </a:r>
                  <a:endParaRPr lang="en-GB" sz="1200" dirty="0"/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623E0FC0-F933-E2A1-2534-4A88C911BA99}"/>
                    </a:ext>
                  </a:extLst>
                </p:cNvPr>
                <p:cNvSpPr/>
                <p:nvPr/>
              </p:nvSpPr>
              <p:spPr>
                <a:xfrm>
                  <a:off x="6814501" y="3536804"/>
                  <a:ext cx="978088" cy="1199574"/>
                </a:xfrm>
                <a:prstGeom prst="roundRect">
                  <a:avLst/>
                </a:prstGeom>
                <a:noFill/>
                <a:ln w="22225">
                  <a:solidFill>
                    <a:srgbClr val="FF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2962DC8C-DEDA-CCFE-71A7-BD1C6DE9510E}"/>
                  </a:ext>
                </a:extLst>
              </p:cNvPr>
              <p:cNvGrpSpPr/>
              <p:nvPr/>
            </p:nvGrpSpPr>
            <p:grpSpPr>
              <a:xfrm>
                <a:off x="7771519" y="3789823"/>
                <a:ext cx="1108499" cy="1199574"/>
                <a:chOff x="7889968" y="3536804"/>
                <a:chExt cx="1108499" cy="1199574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6D4093A-3C2A-96F0-E0A2-7C410C887949}"/>
                    </a:ext>
                  </a:extLst>
                </p:cNvPr>
                <p:cNvSpPr txBox="1"/>
                <p:nvPr/>
              </p:nvSpPr>
              <p:spPr>
                <a:xfrm>
                  <a:off x="7889968" y="3621936"/>
                  <a:ext cx="1108499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dirty="0">
                      <a:latin typeface="Charis SIL"/>
                    </a:rPr>
                    <a:t>提高生产力</a:t>
                  </a:r>
                  <a:endParaRPr lang="en-GB" altLang="zh-CN" dirty="0">
                    <a:latin typeface="Charis SIL"/>
                  </a:endParaRPr>
                </a:p>
                <a:p>
                  <a:pPr algn="ctr"/>
                  <a:r>
                    <a:rPr lang="en-US" sz="1200" dirty="0">
                      <a:solidFill>
                        <a:srgbClr val="000000"/>
                      </a:solidFill>
                      <a:latin typeface="Charis SIL"/>
                    </a:rPr>
                    <a:t>Increased productivity</a:t>
                  </a:r>
                  <a:endParaRPr lang="en-GB" sz="1200" dirty="0"/>
                </a:p>
              </p:txBody>
            </p:sp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BB9DD628-7CCA-22D2-61FF-0C097B87CB8E}"/>
                    </a:ext>
                  </a:extLst>
                </p:cNvPr>
                <p:cNvSpPr/>
                <p:nvPr/>
              </p:nvSpPr>
              <p:spPr>
                <a:xfrm>
                  <a:off x="7941967" y="3536804"/>
                  <a:ext cx="978088" cy="1199574"/>
                </a:xfrm>
                <a:prstGeom prst="roundRect">
                  <a:avLst/>
                </a:prstGeom>
                <a:noFill/>
                <a:ln w="22225">
                  <a:solidFill>
                    <a:srgbClr val="FF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8D35EEEC-2BC9-D704-A5F7-15657D173AC7}"/>
                  </a:ext>
                </a:extLst>
              </p:cNvPr>
              <p:cNvGrpSpPr/>
              <p:nvPr/>
            </p:nvGrpSpPr>
            <p:grpSpPr>
              <a:xfrm>
                <a:off x="5634087" y="3775879"/>
                <a:ext cx="1108498" cy="1225841"/>
                <a:chOff x="5622810" y="3529981"/>
                <a:chExt cx="1108498" cy="1225841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F9E5C0A-2FF0-CDBB-C135-4717F2246C9B}"/>
                    </a:ext>
                  </a:extLst>
                </p:cNvPr>
                <p:cNvSpPr txBox="1"/>
                <p:nvPr/>
              </p:nvSpPr>
              <p:spPr>
                <a:xfrm>
                  <a:off x="5622810" y="3555493"/>
                  <a:ext cx="110849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dirty="0">
                      <a:latin typeface="Charis SIL"/>
                    </a:rPr>
                    <a:t>降低生产成本 </a:t>
                  </a:r>
                  <a:endParaRPr lang="en-GB" altLang="zh-CN" dirty="0">
                    <a:latin typeface="Charis SIL"/>
                  </a:endParaRPr>
                </a:p>
                <a:p>
                  <a:pPr algn="ctr"/>
                  <a:r>
                    <a:rPr lang="en-US" sz="1200" dirty="0">
                      <a:solidFill>
                        <a:srgbClr val="000000"/>
                      </a:solidFill>
                      <a:latin typeface="Charis SIL"/>
                    </a:rPr>
                    <a:t>R</a:t>
                  </a:r>
                  <a:r>
                    <a:rPr lang="en-US" sz="1200" b="0" i="0" u="none" strike="noStrike" baseline="0" dirty="0">
                      <a:solidFill>
                        <a:srgbClr val="000000"/>
                      </a:solidFill>
                      <a:latin typeface="Charis SIL"/>
                    </a:rPr>
                    <a:t>educed production costs </a:t>
                  </a:r>
                </a:p>
              </p:txBody>
            </p:sp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107ECB42-3E98-E515-6675-E6CF6CC43A4F}"/>
                    </a:ext>
                  </a:extLst>
                </p:cNvPr>
                <p:cNvSpPr/>
                <p:nvPr/>
              </p:nvSpPr>
              <p:spPr>
                <a:xfrm>
                  <a:off x="5683413" y="3529981"/>
                  <a:ext cx="978088" cy="1199574"/>
                </a:xfrm>
                <a:prstGeom prst="roundRect">
                  <a:avLst/>
                </a:prstGeom>
                <a:noFill/>
                <a:ln w="22225">
                  <a:solidFill>
                    <a:srgbClr val="FF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716F40DE-AA19-9B3E-3158-6E722DEEED42}"/>
                  </a:ext>
                </a:extLst>
              </p:cNvPr>
              <p:cNvSpPr/>
              <p:nvPr/>
            </p:nvSpPr>
            <p:spPr>
              <a:xfrm>
                <a:off x="5630359" y="3707389"/>
                <a:ext cx="3240236" cy="1354098"/>
              </a:xfrm>
              <a:prstGeom prst="roundRect">
                <a:avLst/>
              </a:prstGeom>
              <a:noFill/>
              <a:ln w="22225" cmpd="sng">
                <a:solidFill>
                  <a:srgbClr val="FF66CC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F16A4D3B-4F0A-75EA-9501-9FE5D2B747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3492" y="2061284"/>
                <a:ext cx="1757015" cy="0"/>
              </a:xfrm>
              <a:prstGeom prst="straightConnector1">
                <a:avLst/>
              </a:prstGeom>
              <a:ln w="31750">
                <a:solidFill>
                  <a:srgbClr val="FF66CC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A3F46BBD-461F-E27D-100C-DB67B25D88BF}"/>
                  </a:ext>
                </a:extLst>
              </p:cNvPr>
              <p:cNvCxnSpPr/>
              <p:nvPr/>
            </p:nvCxnSpPr>
            <p:spPr>
              <a:xfrm>
                <a:off x="7246679" y="2061284"/>
                <a:ext cx="0" cy="430225"/>
              </a:xfrm>
              <a:prstGeom prst="straightConnector1">
                <a:avLst/>
              </a:prstGeom>
              <a:ln w="31750">
                <a:solidFill>
                  <a:srgbClr val="FF66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2B05AAF9-4683-5D8B-0700-14A4E674B05B}"/>
                  </a:ext>
                </a:extLst>
              </p:cNvPr>
              <p:cNvCxnSpPr/>
              <p:nvPr/>
            </p:nvCxnSpPr>
            <p:spPr>
              <a:xfrm>
                <a:off x="7262928" y="4984225"/>
                <a:ext cx="0" cy="430225"/>
              </a:xfrm>
              <a:prstGeom prst="straightConnector1">
                <a:avLst/>
              </a:prstGeom>
              <a:ln w="31750">
                <a:solidFill>
                  <a:srgbClr val="FF66CC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4CD8EE1A-1E36-6464-1CD1-484E621AAAB3}"/>
                  </a:ext>
                </a:extLst>
              </p:cNvPr>
              <p:cNvCxnSpPr/>
              <p:nvPr/>
            </p:nvCxnSpPr>
            <p:spPr>
              <a:xfrm>
                <a:off x="8325768" y="4980851"/>
                <a:ext cx="0" cy="430225"/>
              </a:xfrm>
              <a:prstGeom prst="straightConnector1">
                <a:avLst/>
              </a:prstGeom>
              <a:ln w="31750">
                <a:solidFill>
                  <a:srgbClr val="FF66CC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0962A2DF-687D-0885-E95B-285CE86045E6}"/>
                  </a:ext>
                </a:extLst>
              </p:cNvPr>
              <p:cNvCxnSpPr/>
              <p:nvPr/>
            </p:nvCxnSpPr>
            <p:spPr>
              <a:xfrm>
                <a:off x="6198404" y="4984224"/>
                <a:ext cx="0" cy="430225"/>
              </a:xfrm>
              <a:prstGeom prst="straightConnector1">
                <a:avLst/>
              </a:prstGeom>
              <a:ln w="31750">
                <a:solidFill>
                  <a:srgbClr val="FF66CC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90DF1F25-6D46-2E98-8D4A-6D4A152230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3492" y="5411076"/>
                <a:ext cx="2822276" cy="15827"/>
              </a:xfrm>
              <a:prstGeom prst="straightConnector1">
                <a:avLst/>
              </a:prstGeom>
              <a:ln w="31750">
                <a:solidFill>
                  <a:srgbClr val="FF66CC"/>
                </a:solidFill>
                <a:prstDash val="sysDot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A5593A3-8255-15CD-686C-6361C7E0B3F2}"/>
              </a:ext>
            </a:extLst>
          </p:cNvPr>
          <p:cNvGrpSpPr/>
          <p:nvPr/>
        </p:nvGrpSpPr>
        <p:grpSpPr>
          <a:xfrm>
            <a:off x="880217" y="2061284"/>
            <a:ext cx="4806769" cy="3365619"/>
            <a:chOff x="880217" y="2061284"/>
            <a:chExt cx="4806769" cy="33656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DFD643F-B6B1-B501-C841-E2785848E01E}"/>
                </a:ext>
              </a:extLst>
            </p:cNvPr>
            <p:cNvGrpSpPr/>
            <p:nvPr/>
          </p:nvGrpSpPr>
          <p:grpSpPr>
            <a:xfrm>
              <a:off x="1202449" y="2564611"/>
              <a:ext cx="1098380" cy="1199574"/>
              <a:chOff x="1561375" y="2564611"/>
              <a:chExt cx="1098380" cy="119957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2599CA-66CE-40D0-0043-035C6FFE40A7}"/>
                  </a:ext>
                </a:extLst>
              </p:cNvPr>
              <p:cNvSpPr txBox="1"/>
              <p:nvPr/>
            </p:nvSpPr>
            <p:spPr>
              <a:xfrm>
                <a:off x="1561375" y="2810455"/>
                <a:ext cx="1098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/>
                  <a:t>能源供应 </a:t>
                </a:r>
                <a:r>
                  <a:rPr lang="en-GB" sz="1100" dirty="0"/>
                  <a:t>Availability of energy</a:t>
                </a:r>
                <a:endParaRPr lang="en-GB" dirty="0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DACB1260-1EE9-256B-DB1C-B115AFE1BC92}"/>
                  </a:ext>
                </a:extLst>
              </p:cNvPr>
              <p:cNvSpPr/>
              <p:nvPr/>
            </p:nvSpPr>
            <p:spPr>
              <a:xfrm>
                <a:off x="1641232" y="2564611"/>
                <a:ext cx="978088" cy="1199574"/>
              </a:xfrm>
              <a:prstGeom prst="roundRect">
                <a:avLst/>
              </a:prstGeom>
              <a:noFill/>
              <a:ln w="222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B172DF2-65A5-537A-CD58-ADFF499C0D58}"/>
                </a:ext>
              </a:extLst>
            </p:cNvPr>
            <p:cNvGrpSpPr/>
            <p:nvPr/>
          </p:nvGrpSpPr>
          <p:grpSpPr>
            <a:xfrm>
              <a:off x="2306324" y="2574029"/>
              <a:ext cx="1163665" cy="1199574"/>
              <a:chOff x="2683337" y="2588452"/>
              <a:chExt cx="1163665" cy="1199574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09DAF3-3A9A-F585-0143-9B1FC76642B2}"/>
                  </a:ext>
                </a:extLst>
              </p:cNvPr>
              <p:cNvSpPr txBox="1"/>
              <p:nvPr/>
            </p:nvSpPr>
            <p:spPr>
              <a:xfrm>
                <a:off x="2683337" y="2715884"/>
                <a:ext cx="116366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/>
                  <a:t>使用清洁能源 </a:t>
                </a:r>
                <a:endParaRPr lang="en-GB" altLang="zh-CN" dirty="0"/>
              </a:p>
              <a:p>
                <a:pPr algn="ctr"/>
                <a:r>
                  <a:rPr lang="en-GB" sz="1200" dirty="0"/>
                  <a:t>Consume </a:t>
                </a:r>
              </a:p>
              <a:p>
                <a:pPr algn="ctr"/>
                <a:r>
                  <a:rPr lang="en-GB" sz="1200" dirty="0"/>
                  <a:t>clean energy</a:t>
                </a: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156E3BA9-DB55-56AA-1452-6F56CB5B700F}"/>
                  </a:ext>
                </a:extLst>
              </p:cNvPr>
              <p:cNvSpPr/>
              <p:nvPr/>
            </p:nvSpPr>
            <p:spPr>
              <a:xfrm>
                <a:off x="2776126" y="2588452"/>
                <a:ext cx="978088" cy="1199574"/>
              </a:xfrm>
              <a:prstGeom prst="roundRect">
                <a:avLst/>
              </a:prstGeom>
              <a:noFill/>
              <a:ln w="222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AA1C30D-043F-9BA6-CE26-75A6799B229A}"/>
                </a:ext>
              </a:extLst>
            </p:cNvPr>
            <p:cNvGrpSpPr/>
            <p:nvPr/>
          </p:nvGrpSpPr>
          <p:grpSpPr>
            <a:xfrm>
              <a:off x="3357320" y="2576807"/>
              <a:ext cx="1286796" cy="1230299"/>
              <a:chOff x="3910143" y="2661333"/>
              <a:chExt cx="1286796" cy="123029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33609E-D864-02B4-1ED2-C24659C5F658}"/>
                  </a:ext>
                </a:extLst>
              </p:cNvPr>
              <p:cNvSpPr txBox="1"/>
              <p:nvPr/>
            </p:nvSpPr>
            <p:spPr>
              <a:xfrm>
                <a:off x="3910143" y="2691303"/>
                <a:ext cx="12867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/>
                  <a:t>完备的能源管理 </a:t>
                </a:r>
                <a:endParaRPr lang="en-GB" altLang="zh-CN" dirty="0"/>
              </a:p>
              <a:p>
                <a:pPr algn="ctr"/>
                <a:r>
                  <a:rPr lang="en-GB" sz="1200" dirty="0"/>
                  <a:t>Complete</a:t>
                </a:r>
              </a:p>
              <a:p>
                <a:pPr algn="ctr"/>
                <a:r>
                  <a:rPr lang="en-GB" sz="1200" dirty="0"/>
                  <a:t>energy management</a:t>
                </a:r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9A86C7F2-02F2-4280-BA4D-0F204F8DE5A5}"/>
                  </a:ext>
                </a:extLst>
              </p:cNvPr>
              <p:cNvSpPr/>
              <p:nvPr/>
            </p:nvSpPr>
            <p:spPr>
              <a:xfrm>
                <a:off x="4054354" y="2661333"/>
                <a:ext cx="978088" cy="1199574"/>
              </a:xfrm>
              <a:prstGeom prst="roundRect">
                <a:avLst/>
              </a:prstGeom>
              <a:noFill/>
              <a:ln w="222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E436A82-391B-6594-E941-2351A1C82A2D}"/>
                </a:ext>
              </a:extLst>
            </p:cNvPr>
            <p:cNvGrpSpPr/>
            <p:nvPr/>
          </p:nvGrpSpPr>
          <p:grpSpPr>
            <a:xfrm>
              <a:off x="4460028" y="2590018"/>
              <a:ext cx="1226958" cy="1383721"/>
              <a:chOff x="5032731" y="2642849"/>
              <a:chExt cx="1226958" cy="1383721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82B196-E5AD-D5E4-880D-F043872FC5A6}"/>
                  </a:ext>
                </a:extLst>
              </p:cNvPr>
              <p:cNvSpPr txBox="1"/>
              <p:nvPr/>
            </p:nvSpPr>
            <p:spPr>
              <a:xfrm>
                <a:off x="5032731" y="2733908"/>
                <a:ext cx="1226958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/>
                  <a:t>负担能力和效率 </a:t>
                </a:r>
                <a:endParaRPr lang="en-GB" altLang="zh-CN" dirty="0"/>
              </a:p>
              <a:p>
                <a:pPr algn="ctr"/>
                <a:r>
                  <a:rPr lang="en-GB" sz="1200" dirty="0"/>
                  <a:t>Affordability &amp; efficiency</a:t>
                </a:r>
              </a:p>
              <a:p>
                <a:endParaRPr lang="en-GB" dirty="0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8E58B98B-33FF-08D9-1894-E32E2C2F614F}"/>
                  </a:ext>
                </a:extLst>
              </p:cNvPr>
              <p:cNvSpPr/>
              <p:nvPr/>
            </p:nvSpPr>
            <p:spPr>
              <a:xfrm>
                <a:off x="5171039" y="2642849"/>
                <a:ext cx="978088" cy="1199574"/>
              </a:xfrm>
              <a:prstGeom prst="roundRect">
                <a:avLst/>
              </a:prstGeom>
              <a:noFill/>
              <a:ln w="222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FA27015A-B300-8776-5F1B-59E7C2DA97F8}"/>
                </a:ext>
              </a:extLst>
            </p:cNvPr>
            <p:cNvSpPr/>
            <p:nvPr/>
          </p:nvSpPr>
          <p:spPr>
            <a:xfrm>
              <a:off x="1213475" y="2491509"/>
              <a:ext cx="4438607" cy="1354098"/>
            </a:xfrm>
            <a:prstGeom prst="roundRect">
              <a:avLst/>
            </a:prstGeom>
            <a:noFill/>
            <a:ln w="22225" cmpd="sng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6876206C-F20A-CFBA-8965-C573A6A2BC63}"/>
                </a:ext>
              </a:extLst>
            </p:cNvPr>
            <p:cNvCxnSpPr>
              <a:cxnSpLocks/>
            </p:cNvCxnSpPr>
            <p:nvPr/>
          </p:nvCxnSpPr>
          <p:spPr>
            <a:xfrm>
              <a:off x="888763" y="2061284"/>
              <a:ext cx="2061173" cy="0"/>
            </a:xfrm>
            <a:prstGeom prst="straightConnector1">
              <a:avLst/>
            </a:prstGeom>
            <a:ln w="31750">
              <a:solidFill>
                <a:srgbClr val="00B0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1BECAA1-283A-CA26-C4F5-637FB48D7289}"/>
                </a:ext>
              </a:extLst>
            </p:cNvPr>
            <p:cNvCxnSpPr/>
            <p:nvPr/>
          </p:nvCxnSpPr>
          <p:spPr>
            <a:xfrm>
              <a:off x="880217" y="2061284"/>
              <a:ext cx="0" cy="3365619"/>
            </a:xfrm>
            <a:prstGeom prst="straightConnector1">
              <a:avLst/>
            </a:prstGeom>
            <a:ln w="31750">
              <a:solidFill>
                <a:srgbClr val="00B0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78207DB-3074-6794-C179-83C030EB0524}"/>
                </a:ext>
              </a:extLst>
            </p:cNvPr>
            <p:cNvCxnSpPr>
              <a:cxnSpLocks/>
            </p:cNvCxnSpPr>
            <p:nvPr/>
          </p:nvCxnSpPr>
          <p:spPr>
            <a:xfrm>
              <a:off x="880217" y="5411076"/>
              <a:ext cx="2122183" cy="0"/>
            </a:xfrm>
            <a:prstGeom prst="straightConnector1">
              <a:avLst/>
            </a:prstGeom>
            <a:ln w="317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6B9875B-C92F-2556-4D66-49A35E275204}"/>
                </a:ext>
              </a:extLst>
            </p:cNvPr>
            <p:cNvCxnSpPr>
              <a:cxnSpLocks/>
            </p:cNvCxnSpPr>
            <p:nvPr/>
          </p:nvCxnSpPr>
          <p:spPr>
            <a:xfrm>
              <a:off x="1771350" y="3764185"/>
              <a:ext cx="0" cy="574992"/>
            </a:xfrm>
            <a:prstGeom prst="line">
              <a:avLst/>
            </a:prstGeom>
            <a:ln w="3175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155295E5-3906-8C89-3D7F-5200E0FD0444}"/>
                </a:ext>
              </a:extLst>
            </p:cNvPr>
            <p:cNvCxnSpPr>
              <a:cxnSpLocks/>
            </p:cNvCxnSpPr>
            <p:nvPr/>
          </p:nvCxnSpPr>
          <p:spPr>
            <a:xfrm>
              <a:off x="1771350" y="4339177"/>
              <a:ext cx="3400072" cy="0"/>
            </a:xfrm>
            <a:prstGeom prst="straightConnector1">
              <a:avLst/>
            </a:prstGeom>
            <a:ln w="31750">
              <a:solidFill>
                <a:srgbClr val="00B0F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8510AED-5715-7CB9-B486-D53AD95165B7}"/>
                </a:ext>
              </a:extLst>
            </p:cNvPr>
            <p:cNvCxnSpPr>
              <a:cxnSpLocks/>
            </p:cNvCxnSpPr>
            <p:nvPr/>
          </p:nvCxnSpPr>
          <p:spPr>
            <a:xfrm>
              <a:off x="4181406" y="4360559"/>
              <a:ext cx="0" cy="530059"/>
            </a:xfrm>
            <a:prstGeom prst="line">
              <a:avLst/>
            </a:prstGeom>
            <a:ln w="31750">
              <a:solidFill>
                <a:srgbClr val="00B0F0"/>
              </a:solidFill>
              <a:prstDash val="sysDot"/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510CB6B-B96D-D423-02E8-8C8CAC1A628A}"/>
                </a:ext>
              </a:extLst>
            </p:cNvPr>
            <p:cNvCxnSpPr>
              <a:cxnSpLocks/>
            </p:cNvCxnSpPr>
            <p:nvPr/>
          </p:nvCxnSpPr>
          <p:spPr>
            <a:xfrm>
              <a:off x="2888156" y="3772354"/>
              <a:ext cx="0" cy="574992"/>
            </a:xfrm>
            <a:prstGeom prst="line">
              <a:avLst/>
            </a:prstGeom>
            <a:ln w="3175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E262E61-5D4A-9E4C-C54D-A53F307BFDC7}"/>
                </a:ext>
              </a:extLst>
            </p:cNvPr>
            <p:cNvCxnSpPr>
              <a:cxnSpLocks/>
            </p:cNvCxnSpPr>
            <p:nvPr/>
          </p:nvCxnSpPr>
          <p:spPr>
            <a:xfrm>
              <a:off x="3990575" y="3764185"/>
              <a:ext cx="0" cy="574992"/>
            </a:xfrm>
            <a:prstGeom prst="line">
              <a:avLst/>
            </a:prstGeom>
            <a:ln w="3175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0B652D0-E9F0-67B5-C1F6-36209CEE4D7A}"/>
                </a:ext>
              </a:extLst>
            </p:cNvPr>
            <p:cNvCxnSpPr>
              <a:cxnSpLocks/>
            </p:cNvCxnSpPr>
            <p:nvPr/>
          </p:nvCxnSpPr>
          <p:spPr>
            <a:xfrm>
              <a:off x="5171422" y="3773603"/>
              <a:ext cx="0" cy="574992"/>
            </a:xfrm>
            <a:prstGeom prst="line">
              <a:avLst/>
            </a:prstGeom>
            <a:ln w="3175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9DE8165-7357-33B9-37CB-81792E0563CF}"/>
              </a:ext>
            </a:extLst>
          </p:cNvPr>
          <p:cNvGrpSpPr/>
          <p:nvPr/>
        </p:nvGrpSpPr>
        <p:grpSpPr>
          <a:xfrm>
            <a:off x="2523569" y="5008394"/>
            <a:ext cx="3590070" cy="1730433"/>
            <a:chOff x="2473169" y="5008394"/>
            <a:chExt cx="3590070" cy="173043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E98AE5-A548-BBB0-540B-D97A3FBBB83C}"/>
                </a:ext>
              </a:extLst>
            </p:cNvPr>
            <p:cNvSpPr txBox="1"/>
            <p:nvPr/>
          </p:nvSpPr>
          <p:spPr>
            <a:xfrm>
              <a:off x="3245537" y="5100727"/>
              <a:ext cx="19258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绿色增长</a:t>
              </a:r>
              <a:endParaRPr lang="en-GB" altLang="zh-CN" dirty="0"/>
            </a:p>
            <a:p>
              <a:pPr algn="ctr"/>
              <a:r>
                <a:rPr lang="en-GB" sz="1200" dirty="0"/>
                <a:t>Green growth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0ADC7D8-8A67-40BD-9C0A-C40302CA769A}"/>
                </a:ext>
              </a:extLst>
            </p:cNvPr>
            <p:cNvGrpSpPr/>
            <p:nvPr/>
          </p:nvGrpSpPr>
          <p:grpSpPr>
            <a:xfrm>
              <a:off x="2473169" y="5984087"/>
              <a:ext cx="1163665" cy="738664"/>
              <a:chOff x="2399112" y="6030406"/>
              <a:chExt cx="1163665" cy="738664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446CB6-26A0-5B92-9654-1F68C30C8ED1}"/>
                  </a:ext>
                </a:extLst>
              </p:cNvPr>
              <p:cNvSpPr txBox="1"/>
              <p:nvPr/>
            </p:nvSpPr>
            <p:spPr>
              <a:xfrm>
                <a:off x="2399112" y="6030406"/>
                <a:ext cx="116366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/>
                  <a:t>经济增长</a:t>
                </a:r>
                <a:r>
                  <a:rPr lang="en-GB" sz="1200" dirty="0"/>
                  <a:t>Economic growth</a:t>
                </a:r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86918E38-D69F-56DC-291E-070425463E38}"/>
                  </a:ext>
                </a:extLst>
              </p:cNvPr>
              <p:cNvSpPr/>
              <p:nvPr/>
            </p:nvSpPr>
            <p:spPr>
              <a:xfrm>
                <a:off x="2491901" y="6030406"/>
                <a:ext cx="978088" cy="707887"/>
              </a:xfrm>
              <a:prstGeom prst="roundRect">
                <a:avLst/>
              </a:prstGeom>
              <a:noFill/>
              <a:ln w="222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30982045-4E69-C764-0B09-1FA76A5BEE6F}"/>
                </a:ext>
              </a:extLst>
            </p:cNvPr>
            <p:cNvSpPr/>
            <p:nvPr/>
          </p:nvSpPr>
          <p:spPr>
            <a:xfrm>
              <a:off x="3045192" y="5008394"/>
              <a:ext cx="2272429" cy="738664"/>
            </a:xfrm>
            <a:prstGeom prst="roundRect">
              <a:avLst/>
            </a:prstGeom>
            <a:noFill/>
            <a:ln w="63500" cmpd="thickThin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665A49EE-D4A6-F78E-183C-B43EF9B5159C}"/>
                </a:ext>
              </a:extLst>
            </p:cNvPr>
            <p:cNvGrpSpPr/>
            <p:nvPr/>
          </p:nvGrpSpPr>
          <p:grpSpPr>
            <a:xfrm>
              <a:off x="3636834" y="5991373"/>
              <a:ext cx="1104272" cy="738664"/>
              <a:chOff x="3747932" y="5974281"/>
              <a:chExt cx="1104272" cy="73866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4F9AE0-4EBA-7118-50D8-75775E824106}"/>
                  </a:ext>
                </a:extLst>
              </p:cNvPr>
              <p:cNvSpPr txBox="1"/>
              <p:nvPr/>
            </p:nvSpPr>
            <p:spPr>
              <a:xfrm>
                <a:off x="3747932" y="5974281"/>
                <a:ext cx="110427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/>
                  <a:t>民生</a:t>
                </a:r>
                <a:endParaRPr lang="en-GB" altLang="zh-CN" dirty="0"/>
              </a:p>
              <a:p>
                <a:pPr algn="ctr"/>
                <a:r>
                  <a:rPr lang="en-GB" sz="1200" dirty="0"/>
                  <a:t>People’s livelihood</a:t>
                </a:r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B4185CF9-DB3E-E784-FD03-E7E262FDC63B}"/>
                  </a:ext>
                </a:extLst>
              </p:cNvPr>
              <p:cNvSpPr/>
              <p:nvPr/>
            </p:nvSpPr>
            <p:spPr>
              <a:xfrm>
                <a:off x="3801294" y="5974281"/>
                <a:ext cx="978088" cy="707887"/>
              </a:xfrm>
              <a:prstGeom prst="roundRect">
                <a:avLst/>
              </a:prstGeom>
              <a:noFill/>
              <a:ln w="222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0739366C-FB00-6E7C-D008-EC9B3C3DC258}"/>
                </a:ext>
              </a:extLst>
            </p:cNvPr>
            <p:cNvGrpSpPr/>
            <p:nvPr/>
          </p:nvGrpSpPr>
          <p:grpSpPr>
            <a:xfrm>
              <a:off x="4601907" y="5982583"/>
              <a:ext cx="1461332" cy="756244"/>
              <a:chOff x="5117961" y="5989670"/>
              <a:chExt cx="1461332" cy="75624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C36605-B3A4-9980-BF5A-E3EE77FED07F}"/>
                  </a:ext>
                </a:extLst>
              </p:cNvPr>
              <p:cNvSpPr txBox="1"/>
              <p:nvPr/>
            </p:nvSpPr>
            <p:spPr>
              <a:xfrm>
                <a:off x="5117961" y="6007250"/>
                <a:ext cx="146133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/>
                  <a:t>资源环境</a:t>
                </a:r>
                <a:r>
                  <a:rPr lang="en-GB" sz="1200" dirty="0"/>
                  <a:t>Resource and environment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6AC773AC-0664-5EF5-2FFA-C948E23DEBCF}"/>
                  </a:ext>
                </a:extLst>
              </p:cNvPr>
              <p:cNvSpPr/>
              <p:nvPr/>
            </p:nvSpPr>
            <p:spPr>
              <a:xfrm>
                <a:off x="5359583" y="5989670"/>
                <a:ext cx="978088" cy="707887"/>
              </a:xfrm>
              <a:prstGeom prst="roundRect">
                <a:avLst/>
              </a:prstGeom>
              <a:noFill/>
              <a:ln w="222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B1520160-D43D-AFEF-3C8C-CE4EE3906C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74415" y="5806880"/>
              <a:ext cx="2786" cy="124622"/>
            </a:xfrm>
            <a:prstGeom prst="straightConnector1">
              <a:avLst/>
            </a:prstGeom>
            <a:ln w="31750">
              <a:solidFill>
                <a:schemeClr val="accent6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3E0099D1-CACB-9551-CBB3-BE63DEBEC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0424" y="5806880"/>
              <a:ext cx="0" cy="115357"/>
            </a:xfrm>
            <a:prstGeom prst="straightConnector1">
              <a:avLst/>
            </a:prstGeom>
            <a:ln w="31750">
              <a:solidFill>
                <a:schemeClr val="accent6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230AA766-7C61-15F3-EC26-C2FBE06890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0308" y="5806880"/>
              <a:ext cx="0" cy="115357"/>
            </a:xfrm>
            <a:prstGeom prst="straightConnector1">
              <a:avLst/>
            </a:prstGeom>
            <a:ln w="31750">
              <a:solidFill>
                <a:schemeClr val="accent6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806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200D60-DF67-5536-1C26-5A64165CB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998" y="1544439"/>
            <a:ext cx="3836244" cy="4844486"/>
          </a:xfrm>
        </p:spPr>
        <p:txBody>
          <a:bodyPr>
            <a:normAutofit lnSpcReduction="10000"/>
          </a:bodyPr>
          <a:lstStyle/>
          <a:p>
            <a:r>
              <a:rPr lang="zh-CN" altLang="en-US" sz="2400" dirty="0"/>
              <a:t>数字金融每增加一个单位</a:t>
            </a:r>
            <a:r>
              <a:rPr lang="zh-CN" altLang="en-US" dirty="0"/>
              <a:t>：</a:t>
            </a:r>
            <a:endParaRPr lang="en-GB" altLang="zh-CN" dirty="0"/>
          </a:p>
          <a:p>
            <a:pPr marL="457200" lvl="1" indent="0">
              <a:buNone/>
            </a:pPr>
            <a:r>
              <a:rPr lang="en-US" sz="1100" dirty="0"/>
              <a:t>Each unit increase in digital finance</a:t>
            </a:r>
          </a:p>
          <a:p>
            <a:pPr lvl="1"/>
            <a:r>
              <a:rPr lang="zh-CN" altLang="en-US" dirty="0">
                <a:latin typeface="+mn-ea"/>
              </a:rPr>
              <a:t>农村家庭绝对贫困率降低</a:t>
            </a:r>
            <a:r>
              <a:rPr lang="en-US" altLang="zh-CN" dirty="0">
                <a:latin typeface="+mn-ea"/>
              </a:rPr>
              <a:t>10%</a:t>
            </a:r>
          </a:p>
          <a:p>
            <a:pPr marL="914400" lvl="2" indent="0">
              <a:buNone/>
            </a:pPr>
            <a:r>
              <a:rPr lang="en-US" sz="1200" dirty="0"/>
              <a:t>Decreases the absolute  poverty rate of rural households by 10%</a:t>
            </a:r>
          </a:p>
          <a:p>
            <a:pPr lvl="1"/>
            <a:r>
              <a:rPr lang="zh-CN" altLang="en-US" dirty="0">
                <a:latin typeface="+mn-ea"/>
              </a:rPr>
              <a:t>农村家庭相对贫困率降低</a:t>
            </a:r>
            <a:r>
              <a:rPr lang="en-US" altLang="zh-CN" dirty="0">
                <a:latin typeface="+mn-ea"/>
              </a:rPr>
              <a:t>18%</a:t>
            </a:r>
          </a:p>
          <a:p>
            <a:pPr marL="914400" lvl="2" indent="0">
              <a:buNone/>
            </a:pPr>
            <a:r>
              <a:rPr lang="en-US" sz="1200" dirty="0"/>
              <a:t>Decreases the relative poverty rate of rural households by 18%</a:t>
            </a:r>
          </a:p>
          <a:p>
            <a:pPr lvl="1"/>
            <a:r>
              <a:rPr lang="zh-CN" altLang="en-US" dirty="0">
                <a:latin typeface="+mn-ea"/>
              </a:rPr>
              <a:t>将高收入省份的绝对贫困人口减少 </a:t>
            </a:r>
            <a:r>
              <a:rPr lang="en-US" altLang="zh-CN" dirty="0">
                <a:latin typeface="+mn-ea"/>
              </a:rPr>
              <a:t>10%</a:t>
            </a:r>
          </a:p>
          <a:p>
            <a:pPr marL="914400" lvl="2" indent="0">
              <a:buNone/>
            </a:pPr>
            <a:r>
              <a:rPr lang="en-US" sz="1200" dirty="0"/>
              <a:t>Decreases absolute poverty in high income provinces by 10% </a:t>
            </a:r>
          </a:p>
          <a:p>
            <a:pPr lvl="1"/>
            <a:r>
              <a:rPr lang="zh-CN" altLang="en-US" dirty="0">
                <a:latin typeface="+mn-ea"/>
              </a:rPr>
              <a:t>将低收入省份的绝对贫困人口减少 </a:t>
            </a:r>
            <a:r>
              <a:rPr lang="en-US" altLang="zh-CN" dirty="0">
                <a:latin typeface="+mn-ea"/>
              </a:rPr>
              <a:t>20%</a:t>
            </a:r>
          </a:p>
          <a:p>
            <a:pPr marL="914400" lvl="2" indent="0">
              <a:buNone/>
            </a:pPr>
            <a:r>
              <a:rPr lang="en-US" sz="1200" dirty="0"/>
              <a:t>Decreases the absolute poverty in low-income provinces by 20%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7B6C9D-5A4C-F3D5-F5A0-E463AD3F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cs typeface="+mn-cs"/>
              </a:rPr>
              <a:t>数字金融</a:t>
            </a:r>
            <a:endParaRPr lang="en-GB" b="1" dirty="0">
              <a:latin typeface="+mj-ea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C100A-7B12-6E53-7250-45764F756E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Digital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02DA4D-9BE9-92DD-9DB3-7F0A6F280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8278"/>
            <a:ext cx="3214348" cy="45318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BF38A9-1351-9E54-0599-8111D1570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481" y="1865726"/>
            <a:ext cx="3675485" cy="47590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B9DABB-8A6F-AD60-7FFA-BBB602D0CFEF}"/>
              </a:ext>
            </a:extLst>
          </p:cNvPr>
          <p:cNvSpPr txBox="1"/>
          <p:nvPr/>
        </p:nvSpPr>
        <p:spPr>
          <a:xfrm>
            <a:off x="7133605" y="1756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65AA16-2C02-B7C3-F042-360B8BFB4D8C}"/>
              </a:ext>
            </a:extLst>
          </p:cNvPr>
          <p:cNvSpPr txBox="1"/>
          <p:nvPr/>
        </p:nvSpPr>
        <p:spPr>
          <a:xfrm>
            <a:off x="8443434" y="182261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27A109-6693-7ECC-3676-A0A60D4C0E04}"/>
              </a:ext>
            </a:extLst>
          </p:cNvPr>
          <p:cNvSpPr/>
          <p:nvPr/>
        </p:nvSpPr>
        <p:spPr>
          <a:xfrm>
            <a:off x="536076" y="4185138"/>
            <a:ext cx="3675485" cy="2356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252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7B6C9D-5A4C-F3D5-F5A0-E463AD3F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cs typeface="+mn-cs"/>
              </a:rPr>
              <a:t>数字金融</a:t>
            </a:r>
            <a:endParaRPr lang="en-GB" b="1" dirty="0">
              <a:latin typeface="+mj-ea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C100A-7B12-6E53-7250-45764F756E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Digital finance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9CF111-4C99-879D-D642-3DF3FD661758}"/>
              </a:ext>
            </a:extLst>
          </p:cNvPr>
          <p:cNvSpPr txBox="1"/>
          <p:nvPr/>
        </p:nvSpPr>
        <p:spPr>
          <a:xfrm>
            <a:off x="151622" y="3195907"/>
            <a:ext cx="11079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数字金融</a:t>
            </a:r>
            <a:endParaRPr lang="en-GB" altLang="zh-CN" dirty="0"/>
          </a:p>
          <a:p>
            <a:r>
              <a:rPr lang="en-GB" sz="1200" dirty="0"/>
              <a:t>Digital finance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DB3F4F-A16F-8E77-9E03-2D282015AD6D}"/>
              </a:ext>
            </a:extLst>
          </p:cNvPr>
          <p:cNvSpPr txBox="1"/>
          <p:nvPr/>
        </p:nvSpPr>
        <p:spPr>
          <a:xfrm>
            <a:off x="1726764" y="1770566"/>
            <a:ext cx="1290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信用约束</a:t>
            </a:r>
            <a:r>
              <a:rPr lang="en-GB" sz="1200" dirty="0"/>
              <a:t>Credit constraints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9C848E-2765-0ED9-0C32-447AB9527F79}"/>
              </a:ext>
            </a:extLst>
          </p:cNvPr>
          <p:cNvSpPr txBox="1"/>
          <p:nvPr/>
        </p:nvSpPr>
        <p:spPr>
          <a:xfrm>
            <a:off x="1730697" y="2734242"/>
            <a:ext cx="12909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信息约束</a:t>
            </a:r>
            <a:r>
              <a:rPr lang="en-GB" sz="1200" dirty="0"/>
              <a:t>Information constraints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A07115-363C-ED98-2E23-2E23F7D2283C}"/>
              </a:ext>
            </a:extLst>
          </p:cNvPr>
          <p:cNvSpPr txBox="1"/>
          <p:nvPr/>
        </p:nvSpPr>
        <p:spPr>
          <a:xfrm>
            <a:off x="1769810" y="3987361"/>
            <a:ext cx="1290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社交网络</a:t>
            </a:r>
            <a:r>
              <a:rPr lang="en-GB" sz="1200" dirty="0"/>
              <a:t>Social networks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D2C896-38C3-C8B9-EEF8-FA6D070F24C8}"/>
              </a:ext>
            </a:extLst>
          </p:cNvPr>
          <p:cNvSpPr txBox="1"/>
          <p:nvPr/>
        </p:nvSpPr>
        <p:spPr>
          <a:xfrm>
            <a:off x="1730697" y="4913448"/>
            <a:ext cx="1859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创业活动</a:t>
            </a:r>
            <a:r>
              <a:rPr lang="en-GB" sz="1200" dirty="0"/>
              <a:t>Entrepreneurial activities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E62B5A-F8B6-79FC-F081-F078B93C0BF1}"/>
              </a:ext>
            </a:extLst>
          </p:cNvPr>
          <p:cNvSpPr txBox="1"/>
          <p:nvPr/>
        </p:nvSpPr>
        <p:spPr>
          <a:xfrm>
            <a:off x="3201508" y="3997711"/>
            <a:ext cx="1290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社会资本</a:t>
            </a:r>
            <a:r>
              <a:rPr lang="en-GB" sz="1200" dirty="0"/>
              <a:t>Social capital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3A9EBE-1140-1119-6D3F-8CBB4C1FE497}"/>
              </a:ext>
            </a:extLst>
          </p:cNvPr>
          <p:cNvSpPr txBox="1"/>
          <p:nvPr/>
        </p:nvSpPr>
        <p:spPr>
          <a:xfrm>
            <a:off x="5282812" y="2233756"/>
            <a:ext cx="12909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</a:rPr>
              <a:t>绝对贫困</a:t>
            </a:r>
            <a:r>
              <a:rPr lang="en-GB" sz="1200" dirty="0">
                <a:solidFill>
                  <a:schemeClr val="accent1"/>
                </a:solidFill>
              </a:rPr>
              <a:t>Absolute</a:t>
            </a:r>
          </a:p>
          <a:p>
            <a:pPr algn="ctr"/>
            <a:r>
              <a:rPr lang="en-GB" sz="1200" dirty="0">
                <a:solidFill>
                  <a:schemeClr val="accent1"/>
                </a:solidFill>
              </a:rPr>
              <a:t>Poverty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97DAE9-6061-5EAD-F70C-C56CDA252072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021615" y="2680725"/>
            <a:ext cx="2241824" cy="422849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3A26BF5-A5D2-C889-1ACE-F4834C3558B2}"/>
              </a:ext>
            </a:extLst>
          </p:cNvPr>
          <p:cNvCxnSpPr>
            <a:cxnSpLocks/>
          </p:cNvCxnSpPr>
          <p:nvPr/>
        </p:nvCxnSpPr>
        <p:spPr>
          <a:xfrm flipV="1">
            <a:off x="3498445" y="3082710"/>
            <a:ext cx="1956510" cy="214859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6320192-3644-0367-5EE4-87C8F8A35700}"/>
              </a:ext>
            </a:extLst>
          </p:cNvPr>
          <p:cNvCxnSpPr>
            <a:cxnSpLocks/>
          </p:cNvCxnSpPr>
          <p:nvPr/>
        </p:nvCxnSpPr>
        <p:spPr>
          <a:xfrm>
            <a:off x="2924944" y="4264360"/>
            <a:ext cx="343027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7495D65-8BA6-76EE-B31B-8450D1F4CCAD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017682" y="2047565"/>
            <a:ext cx="2284820" cy="49459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38E735B-A1D5-4E14-E2FE-BD8BDE7C2769}"/>
              </a:ext>
            </a:extLst>
          </p:cNvPr>
          <p:cNvGrpSpPr/>
          <p:nvPr/>
        </p:nvGrpSpPr>
        <p:grpSpPr>
          <a:xfrm>
            <a:off x="6549421" y="1683477"/>
            <a:ext cx="2935931" cy="1745523"/>
            <a:chOff x="6549421" y="1683477"/>
            <a:chExt cx="2935931" cy="174552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3DC0BDD-B014-8C42-9356-FCA9DDA6CE4C}"/>
                </a:ext>
              </a:extLst>
            </p:cNvPr>
            <p:cNvSpPr txBox="1"/>
            <p:nvPr/>
          </p:nvSpPr>
          <p:spPr>
            <a:xfrm>
              <a:off x="7367889" y="2875002"/>
              <a:ext cx="211746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dirty="0">
                  <a:latin typeface="MinionPro-Regular"/>
                </a:rPr>
                <a:t>社会弱势群体</a:t>
              </a:r>
              <a:endParaRPr lang="en-GB" altLang="zh-CN" dirty="0">
                <a:latin typeface="MinionPro-Regular"/>
              </a:endParaRPr>
            </a:p>
            <a:p>
              <a:pPr algn="l"/>
              <a:r>
                <a:rPr lang="en-US" sz="1200" dirty="0"/>
                <a:t>S</a:t>
              </a:r>
              <a:r>
                <a:rPr lang="en-US" sz="1200" b="0" i="0" u="none" strike="noStrike" baseline="0" dirty="0"/>
                <a:t>ocially disadvantaged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7B0171-3089-18E0-A44C-BFADA1F501FE}"/>
                </a:ext>
              </a:extLst>
            </p:cNvPr>
            <p:cNvSpPr txBox="1"/>
            <p:nvPr/>
          </p:nvSpPr>
          <p:spPr>
            <a:xfrm>
              <a:off x="7367889" y="2256690"/>
              <a:ext cx="168260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1800" b="0" i="0" u="none" strike="noStrike" baseline="0" dirty="0">
                  <a:latin typeface="+mn-ea"/>
                </a:rPr>
                <a:t>受教育程度低</a:t>
              </a:r>
              <a:endParaRPr lang="en-GB" altLang="zh-CN" sz="1800" b="0" i="0" u="none" strike="noStrike" baseline="0" dirty="0">
                <a:latin typeface="+mn-ea"/>
              </a:endParaRPr>
            </a:p>
            <a:p>
              <a:pPr algn="l"/>
              <a:r>
                <a:rPr lang="en-US" sz="1200" b="0" i="0" u="none" strike="noStrike" baseline="0" dirty="0"/>
                <a:t>Less educated</a:t>
              </a:r>
              <a:endParaRPr lang="en-GB" sz="1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F087AE-8116-103E-257F-1141BBBA25F9}"/>
                </a:ext>
              </a:extLst>
            </p:cNvPr>
            <p:cNvSpPr txBox="1"/>
            <p:nvPr/>
          </p:nvSpPr>
          <p:spPr>
            <a:xfrm>
              <a:off x="7367889" y="1683477"/>
              <a:ext cx="112036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dirty="0">
                  <a:latin typeface="MinionPro-Regular"/>
                </a:rPr>
                <a:t>老人</a:t>
              </a:r>
              <a:endParaRPr lang="en-GB" altLang="zh-CN" dirty="0">
                <a:latin typeface="MinionPro-Regular"/>
              </a:endParaRPr>
            </a:p>
            <a:p>
              <a:pPr algn="l"/>
              <a:r>
                <a:rPr lang="en-US" sz="1200" dirty="0"/>
                <a:t>The E</a:t>
              </a:r>
              <a:r>
                <a:rPr lang="en-US" sz="1200" b="0" i="0" u="none" strike="noStrike" baseline="0" dirty="0"/>
                <a:t>lderly</a:t>
              </a:r>
              <a:endParaRPr lang="en-GB" sz="1200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7890CE7-99B4-0B75-E6F3-7186159F4B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9421" y="2061142"/>
              <a:ext cx="762842" cy="528711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889A9CA-4F18-1F3E-D7D1-E3BDF6DA2B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9421" y="2569984"/>
              <a:ext cx="818468" cy="19869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C9FFA86-53C3-E967-AF0B-C9465DB9BC46}"/>
                </a:ext>
              </a:extLst>
            </p:cNvPr>
            <p:cNvCxnSpPr>
              <a:cxnSpLocks/>
            </p:cNvCxnSpPr>
            <p:nvPr/>
          </p:nvCxnSpPr>
          <p:spPr>
            <a:xfrm>
              <a:off x="6558240" y="2603088"/>
              <a:ext cx="732148" cy="517662"/>
            </a:xfrm>
            <a:prstGeom prst="straightConnector1">
              <a:avLst/>
            </a:prstGeom>
            <a:ln w="444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ADEDC05-99C5-8EC5-97F7-F66994F0890C}"/>
              </a:ext>
            </a:extLst>
          </p:cNvPr>
          <p:cNvCxnSpPr>
            <a:cxnSpLocks/>
          </p:cNvCxnSpPr>
          <p:nvPr/>
        </p:nvCxnSpPr>
        <p:spPr>
          <a:xfrm flipV="1">
            <a:off x="4253948" y="2930624"/>
            <a:ext cx="1028864" cy="133373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F6462C77-AAB7-5AD4-8F90-A1972EFAD074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1256519" y="2047565"/>
            <a:ext cx="470245" cy="1440823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91EB69B-1C3E-429F-1207-CFBCFBF24963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1259618" y="3294112"/>
            <a:ext cx="572119" cy="17879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555244C4-37C4-597B-AA07-D87659E9A524}"/>
              </a:ext>
            </a:extLst>
          </p:cNvPr>
          <p:cNvCxnSpPr>
            <a:cxnSpLocks/>
          </p:cNvCxnSpPr>
          <p:nvPr/>
        </p:nvCxnSpPr>
        <p:spPr>
          <a:xfrm>
            <a:off x="1263551" y="3463469"/>
            <a:ext cx="568186" cy="71194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A7F4FE9-6537-FB6E-EA9C-C825C4C371FC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259618" y="3472906"/>
            <a:ext cx="475330" cy="182160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68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18207</TotalTime>
  <Words>3319</Words>
  <Application>Microsoft Office PowerPoint</Application>
  <PresentationFormat>On-screen Show (4:3)</PresentationFormat>
  <Paragraphs>486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ArialMT</vt:lpstr>
      <vt:lpstr>Charis SIL</vt:lpstr>
      <vt:lpstr>等线</vt:lpstr>
      <vt:lpstr>等线 Light</vt:lpstr>
      <vt:lpstr>Google Sans</vt:lpstr>
      <vt:lpstr>Mercury-TextG2Roman</vt:lpstr>
      <vt:lpstr>MinionPro-Regular</vt:lpstr>
      <vt:lpstr>SimSun</vt:lpstr>
      <vt:lpstr>Arial</vt:lpstr>
      <vt:lpstr>Calibri</vt:lpstr>
      <vt:lpstr>Calibri Light</vt:lpstr>
      <vt:lpstr>Office Theme</vt:lpstr>
      <vt:lpstr>Custom Design</vt:lpstr>
      <vt:lpstr>1_Office Theme</vt:lpstr>
      <vt:lpstr>PowerPoint Presentation</vt:lpstr>
      <vt:lpstr>中国：发展与消除绝对贫困</vt:lpstr>
      <vt:lpstr>中国：走向共同富裕</vt:lpstr>
      <vt:lpstr>中国：走向共同富裕</vt:lpstr>
      <vt:lpstr>农村经济的科技生态</vt:lpstr>
      <vt:lpstr>绿色能源</vt:lpstr>
      <vt:lpstr>绿色能源</vt:lpstr>
      <vt:lpstr>数字金融</vt:lpstr>
      <vt:lpstr>数字金融</vt:lpstr>
      <vt:lpstr>数字金融</vt:lpstr>
      <vt:lpstr>数字金融</vt:lpstr>
      <vt:lpstr>电子商务</vt:lpstr>
      <vt:lpstr>电子商务</vt:lpstr>
      <vt:lpstr>电子商务</vt:lpstr>
      <vt:lpstr>社会型基础设施</vt:lpstr>
      <vt:lpstr>社会型基础设施</vt:lpstr>
      <vt:lpstr>政策基础设施</vt:lpstr>
      <vt:lpstr>政策基础设施</vt:lpstr>
      <vt:lpstr>政策基础设施</vt:lpstr>
      <vt:lpstr>政策基础设施</vt:lpstr>
      <vt:lpstr>政策基础设施</vt:lpstr>
      <vt:lpstr>政策基础设施</vt:lpstr>
      <vt:lpstr>政策基础设施</vt:lpstr>
      <vt:lpstr>政策基础设施</vt:lpstr>
      <vt:lpstr>农村经济的科技生态</vt:lpstr>
      <vt:lpstr>谢谢！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Walker</dc:creator>
  <cp:lastModifiedBy>Robert Walker</cp:lastModifiedBy>
  <cp:revision>774</cp:revision>
  <dcterms:created xsi:type="dcterms:W3CDTF">2020-09-18T02:03:05Z</dcterms:created>
  <dcterms:modified xsi:type="dcterms:W3CDTF">2022-11-23T12:16:14Z</dcterms:modified>
</cp:coreProperties>
</file>