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33"/>
  </p:handoutMasterIdLst>
  <p:sldIdLst>
    <p:sldId id="416" r:id="rId4"/>
    <p:sldId id="422" r:id="rId6"/>
    <p:sldId id="256" r:id="rId7"/>
    <p:sldId id="423" r:id="rId8"/>
    <p:sldId id="426" r:id="rId9"/>
    <p:sldId id="435" r:id="rId10"/>
    <p:sldId id="442" r:id="rId11"/>
    <p:sldId id="443" r:id="rId12"/>
    <p:sldId id="436" r:id="rId13"/>
    <p:sldId id="444" r:id="rId14"/>
    <p:sldId id="437" r:id="rId15"/>
    <p:sldId id="439" r:id="rId16"/>
    <p:sldId id="419" r:id="rId17"/>
    <p:sldId id="427" r:id="rId18"/>
    <p:sldId id="429" r:id="rId19"/>
    <p:sldId id="430" r:id="rId20"/>
    <p:sldId id="431" r:id="rId21"/>
    <p:sldId id="424" r:id="rId22"/>
    <p:sldId id="434" r:id="rId23"/>
    <p:sldId id="433" r:id="rId24"/>
    <p:sldId id="441" r:id="rId25"/>
    <p:sldId id="425" r:id="rId26"/>
    <p:sldId id="418" r:id="rId27"/>
    <p:sldId id="445" r:id="rId28"/>
    <p:sldId id="440" r:id="rId29"/>
    <p:sldId id="438" r:id="rId30"/>
    <p:sldId id="446" r:id="rId31"/>
    <p:sldId id="420" r:id="rId32"/>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EB4"/>
    <a:srgbClr val="ECDFBB"/>
    <a:srgbClr val="B79F8D"/>
    <a:srgbClr val="F47847"/>
    <a:srgbClr val="EF404C"/>
    <a:srgbClr val="982B56"/>
    <a:srgbClr val="1A4262"/>
    <a:srgbClr val="008868"/>
    <a:srgbClr val="00B485"/>
    <a:srgbClr val="36B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5940" autoAdjust="0"/>
  </p:normalViewPr>
  <p:slideViewPr>
    <p:cSldViewPr snapToGrid="0" showGuides="1">
      <p:cViewPr varScale="1">
        <p:scale>
          <a:sx n="83" d="100"/>
          <a:sy n="83" d="100"/>
        </p:scale>
        <p:origin x="542" y="110"/>
      </p:cViewPr>
      <p:guideLst>
        <p:guide orient="horz" pos="1692"/>
        <p:guide pos="415"/>
        <p:guide pos="4929"/>
        <p:guide pos="3842"/>
        <p:guide orient="horz" pos="2487"/>
        <p:guide pos="29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mn-lt"/>
                <a:ea typeface="+mn-ea"/>
                <a:cs typeface="+mn-cs"/>
              </a:defRPr>
            </a:pPr>
            <a:r>
              <a:rPr lang="fr-FR"/>
              <a:t>Rendements moyens de la production de riz dans les 7 principayx pays producteurs de riz d'Afrique de l'Ouest en 2016</a:t>
            </a:r>
            <a:endParaRPr lang="fr-FR"/>
          </a:p>
          <a:p>
            <a:pPr>
              <a:defRPr lang="zh-CN" sz="1680" b="0" i="0" u="none" strike="noStrike" kern="1200" spc="0" baseline="0">
                <a:solidFill>
                  <a:schemeClr val="tx1">
                    <a:lumMod val="65000"/>
                    <a:lumOff val="35000"/>
                  </a:schemeClr>
                </a:solidFill>
                <a:latin typeface="+mn-lt"/>
                <a:ea typeface="+mn-ea"/>
                <a:cs typeface="+mn-cs"/>
              </a:defRPr>
            </a:pPr>
            <a:r>
              <a:rPr lang="fr-FR"/>
              <a:t>(kg/ha ; Source: FAOSTAT)</a:t>
            </a:r>
            <a:endParaRPr lang="fr-F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'Riz WA'!$A$78:$A$84</c:f>
              <c:strCache>
                <c:ptCount val="7"/>
                <c:pt idx="0">
                  <c:v>Senegal</c:v>
                </c:pt>
                <c:pt idx="1">
                  <c:v>Mali</c:v>
                </c:pt>
                <c:pt idx="2">
                  <c:v>Ghana</c:v>
                </c:pt>
                <c:pt idx="3">
                  <c:v>Côte d'Ivoire</c:v>
                </c:pt>
                <c:pt idx="4">
                  <c:v>Sierra Leone</c:v>
                </c:pt>
                <c:pt idx="5">
                  <c:v>Nigeria</c:v>
                </c:pt>
                <c:pt idx="6">
                  <c:v>Guinea</c:v>
                </c:pt>
              </c:strCache>
            </c:strRef>
          </c:cat>
          <c:val>
            <c:numRef>
              <c:f>'Riz WA'!$B$78:$B$84</c:f>
              <c:numCache>
                <c:formatCode>#,##0</c:formatCode>
                <c:ptCount val="7"/>
                <c:pt idx="0">
                  <c:v>3928.9</c:v>
                </c:pt>
                <c:pt idx="1">
                  <c:v>3331.8</c:v>
                </c:pt>
                <c:pt idx="2">
                  <c:v>2820</c:v>
                </c:pt>
                <c:pt idx="3">
                  <c:v>2513.6</c:v>
                </c:pt>
                <c:pt idx="4">
                  <c:v>2069.1</c:v>
                </c:pt>
                <c:pt idx="5">
                  <c:v>2026.5</c:v>
                </c:pt>
                <c:pt idx="6" c:formatCode="0">
                  <c:v>1176.9</c:v>
                </c:pt>
              </c:numCache>
            </c:numRef>
          </c:val>
        </c:ser>
        <c:dLbls>
          <c:showLegendKey val="0"/>
          <c:showVal val="0"/>
          <c:showCatName val="0"/>
          <c:showSerName val="0"/>
          <c:showPercent val="0"/>
          <c:showBubbleSize val="0"/>
        </c:dLbls>
        <c:gapWidth val="219"/>
        <c:overlap val="-27"/>
        <c:axId val="1061014192"/>
        <c:axId val="1061010928"/>
      </c:barChart>
      <c:catAx>
        <c:axId val="106101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061010928"/>
        <c:crosses val="autoZero"/>
        <c:auto val="1"/>
        <c:lblAlgn val="ctr"/>
        <c:lblOffset val="100"/>
        <c:noMultiLvlLbl val="0"/>
      </c:catAx>
      <c:valAx>
        <c:axId val="106101092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06101419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80" b="0" i="0" u="none" strike="noStrike" kern="1200" spc="0" baseline="0">
                <a:solidFill>
                  <a:schemeClr val="tx1">
                    <a:lumMod val="65000"/>
                    <a:lumOff val="35000"/>
                  </a:schemeClr>
                </a:solidFill>
                <a:latin typeface="+mn-lt"/>
                <a:ea typeface="+mn-ea"/>
                <a:cs typeface="+mn-cs"/>
              </a:defRPr>
            </a:pPr>
            <a:r>
              <a:rPr lang="fr-FR" dirty="0"/>
              <a:t>Prix moyen mensuel du riz local </a:t>
            </a:r>
            <a:r>
              <a:rPr lang="fr-FR" dirty="0" smtClean="0"/>
              <a:t>blanchi en </a:t>
            </a:r>
            <a:r>
              <a:rPr lang="fr-FR" dirty="0"/>
              <a:t>gros dans les principales villes de chaque pays</a:t>
            </a:r>
            <a:endParaRPr lang="fr-FR" dirty="0"/>
          </a:p>
          <a:p>
            <a:pPr>
              <a:defRPr lang="zh-CN" sz="1680" b="0" i="0" u="none" strike="noStrike" kern="1200" spc="0" baseline="0">
                <a:solidFill>
                  <a:schemeClr val="tx1">
                    <a:lumMod val="65000"/>
                    <a:lumOff val="35000"/>
                  </a:schemeClr>
                </a:solidFill>
                <a:latin typeface="+mn-lt"/>
                <a:ea typeface="+mn-ea"/>
                <a:cs typeface="+mn-cs"/>
              </a:defRPr>
            </a:pPr>
            <a:r>
              <a:rPr lang="fr-FR" dirty="0"/>
              <a:t>(En FCFA/kg ; Source: Réseau Ouest Africain des Céréaliers)</a:t>
            </a:r>
            <a:endParaRPr lang="fr-FR" dirty="0"/>
          </a:p>
        </c:rich>
      </c:tx>
      <c:layout/>
      <c:overlay val="0"/>
      <c:spPr>
        <a:noFill/>
        <a:ln>
          <a:noFill/>
        </a:ln>
        <a:effectLst/>
      </c:spPr>
    </c:title>
    <c:autoTitleDeleted val="0"/>
    <c:plotArea>
      <c:layout>
        <c:manualLayout>
          <c:layoutTarget val="inner"/>
          <c:xMode val="edge"/>
          <c:yMode val="edge"/>
          <c:x val="0.0528525315927781"/>
          <c:y val="0.278223826583499"/>
          <c:w val="0.80420929147417"/>
          <c:h val="0.490340915038935"/>
        </c:manualLayout>
      </c:layout>
      <c:lineChart>
        <c:grouping val="standard"/>
        <c:varyColors val="0"/>
        <c:ser>
          <c:idx val="0"/>
          <c:order val="0"/>
          <c:tx>
            <c:strRef>
              <c:f>Feuil2!$Q$3:$Q$7</c:f>
              <c:strCache>
                <c:ptCount val="1"/>
                <c:pt idx="0">
                  <c:v>Côte d'Ivoire</c:v>
                </c:pt>
              </c:strCache>
            </c:strRef>
          </c:tx>
          <c:spPr>
            <a:ln w="28575" cap="rnd">
              <a:solidFill>
                <a:schemeClr val="accent1"/>
              </a:solidFill>
              <a:round/>
            </a:ln>
            <a:effectLst/>
          </c:spPr>
          <c:marker>
            <c:symbol val="none"/>
          </c:marker>
          <c:dLbls>
            <c:delete val="1"/>
          </c:dLbls>
          <c:cat>
            <c:numRef>
              <c:f>Feuil2!$P$8:$P$20</c:f>
              <c:numCache>
                <c:formatCode>mmm\-yy</c:formatCode>
                <c:ptCount val="13"/>
                <c:pt idx="0" c:formatCode="mmm\-yy">
                  <c:v>42644</c:v>
                </c:pt>
                <c:pt idx="1" c:formatCode="mmm\-yy">
                  <c:v>42675</c:v>
                </c:pt>
                <c:pt idx="2" c:formatCode="mmm\-yy">
                  <c:v>42705</c:v>
                </c:pt>
                <c:pt idx="3" c:formatCode="mmm\-yy">
                  <c:v>42736</c:v>
                </c:pt>
                <c:pt idx="4" c:formatCode="mmm\-yy">
                  <c:v>42767</c:v>
                </c:pt>
                <c:pt idx="5" c:formatCode="mmm\-yy">
                  <c:v>42795</c:v>
                </c:pt>
                <c:pt idx="6" c:formatCode="mmm\-yy">
                  <c:v>42826</c:v>
                </c:pt>
                <c:pt idx="7" c:formatCode="mmm\-yy">
                  <c:v>42856</c:v>
                </c:pt>
                <c:pt idx="8" c:formatCode="mmm\-yy">
                  <c:v>42887</c:v>
                </c:pt>
                <c:pt idx="9" c:formatCode="mmm\-yy">
                  <c:v>42917</c:v>
                </c:pt>
                <c:pt idx="10" c:formatCode="mmm\-yy">
                  <c:v>42948</c:v>
                </c:pt>
                <c:pt idx="11" c:formatCode="mmm\-yy">
                  <c:v>42979</c:v>
                </c:pt>
                <c:pt idx="12" c:formatCode="mmm\-yy">
                  <c:v>43009</c:v>
                </c:pt>
              </c:numCache>
            </c:numRef>
          </c:cat>
          <c:val>
            <c:numRef>
              <c:f>Feuil2!$Q$8:$Q$20</c:f>
              <c:numCache>
                <c:formatCode>0</c:formatCode>
                <c:ptCount val="13"/>
                <c:pt idx="0">
                  <c:v>425</c:v>
                </c:pt>
                <c:pt idx="1">
                  <c:v>425</c:v>
                </c:pt>
                <c:pt idx="2">
                  <c:v>375</c:v>
                </c:pt>
                <c:pt idx="3">
                  <c:v>425</c:v>
                </c:pt>
                <c:pt idx="4">
                  <c:v>425</c:v>
                </c:pt>
                <c:pt idx="5">
                  <c:v>425</c:v>
                </c:pt>
                <c:pt idx="6">
                  <c:v>425</c:v>
                </c:pt>
                <c:pt idx="7">
                  <c:v>475</c:v>
                </c:pt>
                <c:pt idx="8">
                  <c:v>475</c:v>
                </c:pt>
                <c:pt idx="9">
                  <c:v>475</c:v>
                </c:pt>
                <c:pt idx="10">
                  <c:v>475</c:v>
                </c:pt>
                <c:pt idx="11">
                  <c:v>475</c:v>
                </c:pt>
                <c:pt idx="12">
                  <c:v>475</c:v>
                </c:pt>
              </c:numCache>
            </c:numRef>
          </c:val>
          <c:smooth val="0"/>
        </c:ser>
        <c:ser>
          <c:idx val="1"/>
          <c:order val="1"/>
          <c:tx>
            <c:strRef>
              <c:f>Feuil2!$R$3:$R$7</c:f>
              <c:strCache>
                <c:ptCount val="1"/>
                <c:pt idx="0">
                  <c:v>Guinée</c:v>
                </c:pt>
              </c:strCache>
            </c:strRef>
          </c:tx>
          <c:spPr>
            <a:ln w="28575" cap="rnd">
              <a:solidFill>
                <a:schemeClr val="accent2"/>
              </a:solidFill>
              <a:round/>
            </a:ln>
            <a:effectLst/>
          </c:spPr>
          <c:marker>
            <c:symbol val="none"/>
          </c:marker>
          <c:dLbls>
            <c:delete val="1"/>
          </c:dLbls>
          <c:cat>
            <c:numRef>
              <c:f>Feuil2!$P$8:$P$20</c:f>
              <c:numCache>
                <c:formatCode>mmm\-yy</c:formatCode>
                <c:ptCount val="13"/>
                <c:pt idx="0" c:formatCode="mmm\-yy">
                  <c:v>42644</c:v>
                </c:pt>
                <c:pt idx="1" c:formatCode="mmm\-yy">
                  <c:v>42675</c:v>
                </c:pt>
                <c:pt idx="2" c:formatCode="mmm\-yy">
                  <c:v>42705</c:v>
                </c:pt>
                <c:pt idx="3" c:formatCode="mmm\-yy">
                  <c:v>42736</c:v>
                </c:pt>
                <c:pt idx="4" c:formatCode="mmm\-yy">
                  <c:v>42767</c:v>
                </c:pt>
                <c:pt idx="5" c:formatCode="mmm\-yy">
                  <c:v>42795</c:v>
                </c:pt>
                <c:pt idx="6" c:formatCode="mmm\-yy">
                  <c:v>42826</c:v>
                </c:pt>
                <c:pt idx="7" c:formatCode="mmm\-yy">
                  <c:v>42856</c:v>
                </c:pt>
                <c:pt idx="8" c:formatCode="mmm\-yy">
                  <c:v>42887</c:v>
                </c:pt>
                <c:pt idx="9" c:formatCode="mmm\-yy">
                  <c:v>42917</c:v>
                </c:pt>
                <c:pt idx="10" c:formatCode="mmm\-yy">
                  <c:v>42948</c:v>
                </c:pt>
                <c:pt idx="11" c:formatCode="mmm\-yy">
                  <c:v>42979</c:v>
                </c:pt>
                <c:pt idx="12" c:formatCode="mmm\-yy">
                  <c:v>43009</c:v>
                </c:pt>
              </c:numCache>
            </c:numRef>
          </c:cat>
          <c:val>
            <c:numRef>
              <c:f>Feuil2!$R$8:$R$20</c:f>
              <c:numCache>
                <c:formatCode>0</c:formatCode>
                <c:ptCount val="13"/>
                <c:pt idx="0">
                  <c:v>418.574231523872</c:v>
                </c:pt>
                <c:pt idx="1">
                  <c:v>399.467376830892</c:v>
                </c:pt>
                <c:pt idx="2">
                  <c:v>383.333333333333</c:v>
                </c:pt>
                <c:pt idx="3">
                  <c:v>383.333333333333</c:v>
                </c:pt>
                <c:pt idx="4">
                  <c:v>390</c:v>
                </c:pt>
                <c:pt idx="5">
                  <c:v>406.666666666667</c:v>
                </c:pt>
                <c:pt idx="6">
                  <c:v>383.333333333333</c:v>
                </c:pt>
                <c:pt idx="7">
                  <c:v>416.666666666667</c:v>
                </c:pt>
                <c:pt idx="8">
                  <c:v>416.666666666667</c:v>
                </c:pt>
                <c:pt idx="9">
                  <c:v>416.666666666667</c:v>
                </c:pt>
                <c:pt idx="10" c:formatCode="General">
                  <c:v>420</c:v>
                </c:pt>
                <c:pt idx="11" c:formatCode="General">
                  <c:v>425</c:v>
                </c:pt>
                <c:pt idx="12" c:formatCode="General">
                  <c:v>435</c:v>
                </c:pt>
              </c:numCache>
            </c:numRef>
          </c:val>
          <c:smooth val="0"/>
        </c:ser>
        <c:ser>
          <c:idx val="2"/>
          <c:order val="2"/>
          <c:tx>
            <c:strRef>
              <c:f>Feuil2!$S$3:$S$7</c:f>
              <c:strCache>
                <c:ptCount val="1"/>
                <c:pt idx="0">
                  <c:v>Burkina</c:v>
                </c:pt>
              </c:strCache>
            </c:strRef>
          </c:tx>
          <c:spPr>
            <a:ln w="28575" cap="rnd">
              <a:solidFill>
                <a:schemeClr val="accent3"/>
              </a:solidFill>
              <a:round/>
            </a:ln>
            <a:effectLst/>
          </c:spPr>
          <c:marker>
            <c:symbol val="none"/>
          </c:marker>
          <c:dLbls>
            <c:delete val="1"/>
          </c:dLbls>
          <c:cat>
            <c:numRef>
              <c:f>Feuil2!$P$8:$P$20</c:f>
              <c:numCache>
                <c:formatCode>mmm\-yy</c:formatCode>
                <c:ptCount val="13"/>
                <c:pt idx="0" c:formatCode="mmm\-yy">
                  <c:v>42644</c:v>
                </c:pt>
                <c:pt idx="1" c:formatCode="mmm\-yy">
                  <c:v>42675</c:v>
                </c:pt>
                <c:pt idx="2" c:formatCode="mmm\-yy">
                  <c:v>42705</c:v>
                </c:pt>
                <c:pt idx="3" c:formatCode="mmm\-yy">
                  <c:v>42736</c:v>
                </c:pt>
                <c:pt idx="4" c:formatCode="mmm\-yy">
                  <c:v>42767</c:v>
                </c:pt>
                <c:pt idx="5" c:formatCode="mmm\-yy">
                  <c:v>42795</c:v>
                </c:pt>
                <c:pt idx="6" c:formatCode="mmm\-yy">
                  <c:v>42826</c:v>
                </c:pt>
                <c:pt idx="7" c:formatCode="mmm\-yy">
                  <c:v>42856</c:v>
                </c:pt>
                <c:pt idx="8" c:formatCode="mmm\-yy">
                  <c:v>42887</c:v>
                </c:pt>
                <c:pt idx="9" c:formatCode="mmm\-yy">
                  <c:v>42917</c:v>
                </c:pt>
                <c:pt idx="10" c:formatCode="mmm\-yy">
                  <c:v>42948</c:v>
                </c:pt>
                <c:pt idx="11" c:formatCode="mmm\-yy">
                  <c:v>42979</c:v>
                </c:pt>
                <c:pt idx="12" c:formatCode="mmm\-yy">
                  <c:v>43009</c:v>
                </c:pt>
              </c:numCache>
            </c:numRef>
          </c:cat>
          <c:val>
            <c:numRef>
              <c:f>Feuil2!$S$8:$S$20</c:f>
              <c:numCache>
                <c:formatCode>0</c:formatCode>
                <c:ptCount val="13"/>
                <c:pt idx="0">
                  <c:v>412.5</c:v>
                </c:pt>
                <c:pt idx="1">
                  <c:v>420</c:v>
                </c:pt>
                <c:pt idx="2">
                  <c:v>400</c:v>
                </c:pt>
                <c:pt idx="3">
                  <c:v>400</c:v>
                </c:pt>
                <c:pt idx="4">
                  <c:v>400</c:v>
                </c:pt>
                <c:pt idx="5">
                  <c:v>400</c:v>
                </c:pt>
                <c:pt idx="6">
                  <c:v>400</c:v>
                </c:pt>
                <c:pt idx="7">
                  <c:v>400</c:v>
                </c:pt>
                <c:pt idx="8">
                  <c:v>400</c:v>
                </c:pt>
                <c:pt idx="9">
                  <c:v>400</c:v>
                </c:pt>
                <c:pt idx="10">
                  <c:v>400</c:v>
                </c:pt>
                <c:pt idx="11">
                  <c:v>400</c:v>
                </c:pt>
                <c:pt idx="12">
                  <c:v>400</c:v>
                </c:pt>
              </c:numCache>
            </c:numRef>
          </c:val>
          <c:smooth val="0"/>
        </c:ser>
        <c:ser>
          <c:idx val="3"/>
          <c:order val="3"/>
          <c:tx>
            <c:strRef>
              <c:f>Feuil2!$T$3:$T$7</c:f>
              <c:strCache>
                <c:ptCount val="1"/>
                <c:pt idx="0">
                  <c:v>Mali</c:v>
                </c:pt>
              </c:strCache>
            </c:strRef>
          </c:tx>
          <c:spPr>
            <a:ln w="28575" cap="rnd">
              <a:solidFill>
                <a:schemeClr val="accent4"/>
              </a:solidFill>
              <a:round/>
            </a:ln>
            <a:effectLst/>
          </c:spPr>
          <c:marker>
            <c:symbol val="none"/>
          </c:marker>
          <c:dLbls>
            <c:delete val="1"/>
          </c:dLbls>
          <c:cat>
            <c:numRef>
              <c:f>Feuil2!$P$8:$P$20</c:f>
              <c:numCache>
                <c:formatCode>mmm\-yy</c:formatCode>
                <c:ptCount val="13"/>
                <c:pt idx="0" c:formatCode="mmm\-yy">
                  <c:v>42644</c:v>
                </c:pt>
                <c:pt idx="1" c:formatCode="mmm\-yy">
                  <c:v>42675</c:v>
                </c:pt>
                <c:pt idx="2" c:formatCode="mmm\-yy">
                  <c:v>42705</c:v>
                </c:pt>
                <c:pt idx="3" c:formatCode="mmm\-yy">
                  <c:v>42736</c:v>
                </c:pt>
                <c:pt idx="4" c:formatCode="mmm\-yy">
                  <c:v>42767</c:v>
                </c:pt>
                <c:pt idx="5" c:formatCode="mmm\-yy">
                  <c:v>42795</c:v>
                </c:pt>
                <c:pt idx="6" c:formatCode="mmm\-yy">
                  <c:v>42826</c:v>
                </c:pt>
                <c:pt idx="7" c:formatCode="mmm\-yy">
                  <c:v>42856</c:v>
                </c:pt>
                <c:pt idx="8" c:formatCode="mmm\-yy">
                  <c:v>42887</c:v>
                </c:pt>
                <c:pt idx="9" c:formatCode="mmm\-yy">
                  <c:v>42917</c:v>
                </c:pt>
                <c:pt idx="10" c:formatCode="mmm\-yy">
                  <c:v>42948</c:v>
                </c:pt>
                <c:pt idx="11" c:formatCode="mmm\-yy">
                  <c:v>42979</c:v>
                </c:pt>
                <c:pt idx="12" c:formatCode="mmm\-yy">
                  <c:v>43009</c:v>
                </c:pt>
              </c:numCache>
            </c:numRef>
          </c:cat>
          <c:val>
            <c:numRef>
              <c:f>Feuil2!$T$8:$T$20</c:f>
              <c:numCache>
                <c:formatCode>0</c:formatCode>
                <c:ptCount val="13"/>
                <c:pt idx="0">
                  <c:v>370</c:v>
                </c:pt>
                <c:pt idx="1">
                  <c:v>340</c:v>
                </c:pt>
                <c:pt idx="2">
                  <c:v>335</c:v>
                </c:pt>
                <c:pt idx="3">
                  <c:v>335</c:v>
                </c:pt>
                <c:pt idx="4">
                  <c:v>335</c:v>
                </c:pt>
                <c:pt idx="5">
                  <c:v>335</c:v>
                </c:pt>
                <c:pt idx="6">
                  <c:v>340</c:v>
                </c:pt>
                <c:pt idx="7">
                  <c:v>350</c:v>
                </c:pt>
                <c:pt idx="8">
                  <c:v>352.5</c:v>
                </c:pt>
                <c:pt idx="9">
                  <c:v>352.5</c:v>
                </c:pt>
                <c:pt idx="10">
                  <c:v>380</c:v>
                </c:pt>
                <c:pt idx="11">
                  <c:v>380</c:v>
                </c:pt>
                <c:pt idx="12">
                  <c:v>362.5</c:v>
                </c:pt>
              </c:numCache>
            </c:numRef>
          </c:val>
          <c:smooth val="0"/>
        </c:ser>
        <c:ser>
          <c:idx val="4"/>
          <c:order val="4"/>
          <c:tx>
            <c:strRef>
              <c:f>Feuil2!$U$3:$U$7</c:f>
              <c:strCache>
                <c:ptCount val="1"/>
                <c:pt idx="0">
                  <c:v>Sénégal</c:v>
                </c:pt>
              </c:strCache>
            </c:strRef>
          </c:tx>
          <c:spPr>
            <a:ln w="28575" cap="rnd">
              <a:solidFill>
                <a:schemeClr val="accent5"/>
              </a:solidFill>
              <a:round/>
            </a:ln>
            <a:effectLst/>
          </c:spPr>
          <c:marker>
            <c:symbol val="none"/>
          </c:marker>
          <c:dLbls>
            <c:delete val="1"/>
          </c:dLbls>
          <c:cat>
            <c:numRef>
              <c:f>Feuil2!$P$8:$P$20</c:f>
              <c:numCache>
                <c:formatCode>mmm\-yy</c:formatCode>
                <c:ptCount val="13"/>
                <c:pt idx="0" c:formatCode="mmm\-yy">
                  <c:v>42644</c:v>
                </c:pt>
                <c:pt idx="1" c:formatCode="mmm\-yy">
                  <c:v>42675</c:v>
                </c:pt>
                <c:pt idx="2" c:formatCode="mmm\-yy">
                  <c:v>42705</c:v>
                </c:pt>
                <c:pt idx="3" c:formatCode="mmm\-yy">
                  <c:v>42736</c:v>
                </c:pt>
                <c:pt idx="4" c:formatCode="mmm\-yy">
                  <c:v>42767</c:v>
                </c:pt>
                <c:pt idx="5" c:formatCode="mmm\-yy">
                  <c:v>42795</c:v>
                </c:pt>
                <c:pt idx="6" c:formatCode="mmm\-yy">
                  <c:v>42826</c:v>
                </c:pt>
                <c:pt idx="7" c:formatCode="mmm\-yy">
                  <c:v>42856</c:v>
                </c:pt>
                <c:pt idx="8" c:formatCode="mmm\-yy">
                  <c:v>42887</c:v>
                </c:pt>
                <c:pt idx="9" c:formatCode="mmm\-yy">
                  <c:v>42917</c:v>
                </c:pt>
                <c:pt idx="10" c:formatCode="mmm\-yy">
                  <c:v>42948</c:v>
                </c:pt>
                <c:pt idx="11" c:formatCode="mmm\-yy">
                  <c:v>42979</c:v>
                </c:pt>
                <c:pt idx="12" c:formatCode="mmm\-yy">
                  <c:v>43009</c:v>
                </c:pt>
              </c:numCache>
            </c:numRef>
          </c:cat>
          <c:val>
            <c:numRef>
              <c:f>Feuil2!$U$8:$U$20</c:f>
              <c:numCache>
                <c:formatCode>0</c:formatCode>
                <c:ptCount val="13"/>
                <c:pt idx="0">
                  <c:v>285</c:v>
                </c:pt>
                <c:pt idx="1">
                  <c:v>287.5</c:v>
                </c:pt>
                <c:pt idx="2">
                  <c:v>287.5</c:v>
                </c:pt>
                <c:pt idx="3">
                  <c:v>287.5</c:v>
                </c:pt>
                <c:pt idx="4">
                  <c:v>287.5</c:v>
                </c:pt>
                <c:pt idx="5">
                  <c:v>287.5</c:v>
                </c:pt>
                <c:pt idx="6">
                  <c:v>287.5</c:v>
                </c:pt>
                <c:pt idx="7">
                  <c:v>290</c:v>
                </c:pt>
                <c:pt idx="8">
                  <c:v>290</c:v>
                </c:pt>
                <c:pt idx="9">
                  <c:v>290</c:v>
                </c:pt>
                <c:pt idx="10">
                  <c:v>290</c:v>
                </c:pt>
                <c:pt idx="11">
                  <c:v>315</c:v>
                </c:pt>
                <c:pt idx="12">
                  <c:v>315</c:v>
                </c:pt>
              </c:numCache>
            </c:numRef>
          </c:val>
          <c:smooth val="0"/>
        </c:ser>
        <c:dLbls>
          <c:showLegendKey val="0"/>
          <c:showVal val="0"/>
          <c:showCatName val="0"/>
          <c:showSerName val="0"/>
          <c:showPercent val="0"/>
          <c:showBubbleSize val="0"/>
        </c:dLbls>
        <c:marker val="0"/>
        <c:smooth val="0"/>
        <c:axId val="857542288"/>
        <c:axId val="857540112"/>
      </c:lineChart>
      <c:dateAx>
        <c:axId val="8575422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857540112"/>
        <c:crosses val="autoZero"/>
        <c:auto val="1"/>
        <c:lblOffset val="100"/>
        <c:baseTimeUnit val="months"/>
      </c:dateAx>
      <c:valAx>
        <c:axId val="857540112"/>
        <c:scaling>
          <c:orientation val="minMax"/>
          <c:min val="2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857542288"/>
        <c:crosses val="autoZero"/>
        <c:crossBetween val="between"/>
        <c:minorUnit val="25"/>
      </c:valAx>
      <c:spPr>
        <a:noFill/>
        <a:ln>
          <a:noFill/>
        </a:ln>
        <a:effectLst/>
      </c:spPr>
    </c:plotArea>
    <c:legend>
      <c:legendPos val="r"/>
      <c:layout>
        <c:manualLayout>
          <c:xMode val="edge"/>
          <c:yMode val="edge"/>
          <c:x val="0.84278651391555"/>
          <c:y val="0.417351327408339"/>
          <c:w val="0.151303781943085"/>
          <c:h val="0.472612379618781"/>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F11C23-3F4C-4A6B-BA10-23337F6C00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47166-B1B6-45D7-A649-59D422943C8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13166ED-7EEE-4D1E-AACB-B513EAC917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CE47B-78E6-49DF-9AFE-ADBB196C646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image" Target="../media/image4.jpe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2055813"/>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166ED-7EEE-4D1E-AACB-B513EAC9177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CE47B-78E6-49DF-9AFE-ADBB196C646E}" type="slidenum">
              <a:rPr lang="zh-CN" altLang="en-US" smtClean="0"/>
            </a:fld>
            <a:endParaRPr lang="zh-CN" altLang="en-US"/>
          </a:p>
        </p:txBody>
      </p:sp>
      <p:pic>
        <p:nvPicPr>
          <p:cNvPr id="12" name="Immagine 6"/>
          <p:cNvPicPr>
            <a:picLocks noChangeAspect="1"/>
          </p:cNvPicPr>
          <p:nvPr userDrawn="1"/>
        </p:nvPicPr>
        <p:blipFill>
          <a:blip r:embed="rId12" cstate="email"/>
          <a:srcRect l="8654" t="32887" b="20814"/>
          <a:stretch>
            <a:fillRect/>
          </a:stretch>
        </p:blipFill>
        <p:spPr>
          <a:xfrm>
            <a:off x="0" y="0"/>
            <a:ext cx="12192000" cy="1067050"/>
          </a:xfrm>
          <a:prstGeom prst="rect">
            <a:avLst/>
          </a:prstGeom>
        </p:spPr>
      </p:pic>
      <p:pic>
        <p:nvPicPr>
          <p:cNvPr id="13" name="图片 12" descr="联合国粮食署"/>
          <p:cNvPicPr>
            <a:picLocks noChangeAspect="1"/>
          </p:cNvPicPr>
          <p:nvPr userDrawn="1"/>
        </p:nvPicPr>
        <p:blipFill>
          <a:blip r:embed="rId13"/>
          <a:stretch>
            <a:fillRect/>
          </a:stretch>
        </p:blipFill>
        <p:spPr>
          <a:xfrm>
            <a:off x="143087" y="51608"/>
            <a:ext cx="2612189" cy="969193"/>
          </a:xfrm>
          <a:prstGeom prst="rect">
            <a:avLst/>
          </a:prstGeom>
        </p:spPr>
      </p:pic>
      <p:pic>
        <p:nvPicPr>
          <p:cNvPr id="14" name="Picture 15" descr="A picture containing window&#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27466" y="228429"/>
            <a:ext cx="628985" cy="629410"/>
          </a:xfrm>
          <a:prstGeom prst="rect">
            <a:avLst/>
          </a:prstGeom>
        </p:spPr>
      </p:pic>
      <p:pic>
        <p:nvPicPr>
          <p:cNvPr id="15" name="Picture 13" descr="Icon&#10;&#10;Description automatically generate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88503" y="228854"/>
            <a:ext cx="628985" cy="628985"/>
          </a:xfrm>
          <a:prstGeom prst="rect">
            <a:avLst/>
          </a:prstGeom>
        </p:spPr>
      </p:pic>
      <p:sp>
        <p:nvSpPr>
          <p:cNvPr id="16" name="文本框 15"/>
          <p:cNvSpPr txBox="1"/>
          <p:nvPr userDrawn="1"/>
        </p:nvSpPr>
        <p:spPr>
          <a:xfrm>
            <a:off x="3077562" y="140470"/>
            <a:ext cx="6188696" cy="784830"/>
          </a:xfrm>
          <a:prstGeom prst="rect">
            <a:avLst/>
          </a:prstGeom>
          <a:noFill/>
        </p:spPr>
        <p:txBody>
          <a:bodyPr wrap="square">
            <a:spAutoFit/>
          </a:bodyPr>
          <a:lstStyle/>
          <a:p>
            <a:pPr algn="ctr">
              <a:lnSpc>
                <a:spcPct val="100000"/>
              </a:lnSpc>
              <a:spcAft>
                <a:spcPts val="600"/>
              </a:spcAft>
            </a:pPr>
            <a:r>
              <a:rPr lang="en-GB" altLang="zh-CN" sz="2000" b="1" u="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Rice Processing, Storage and Quality Control</a:t>
            </a:r>
            <a:endParaRPr lang="zh-CN" altLang="zh-CN" sz="2000" u="none" dirty="0">
              <a:solidFill>
                <a:schemeClr val="bg1"/>
              </a:solidFill>
              <a:effectLst/>
              <a:latin typeface="Open Sans" panose="020B0606030504020204" pitchFamily="34" charset="0"/>
              <a:ea typeface="宋体" panose="02010600030101010101" pitchFamily="2" charset="-122"/>
              <a:cs typeface="Open Sans" panose="020B0606030504020204" pitchFamily="34" charset="0"/>
            </a:endParaRPr>
          </a:p>
          <a:p>
            <a:pPr algn="ctr">
              <a:lnSpc>
                <a:spcPct val="100000"/>
              </a:lnSpc>
              <a:spcAft>
                <a:spcPts val="600"/>
              </a:spcAft>
            </a:pPr>
            <a:r>
              <a:rPr lang="en-GB" altLang="zh-CN" sz="2000" b="1" u="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Seminar on China-Africa Rice Value Chain</a:t>
            </a:r>
            <a:endParaRPr lang="zh-CN" altLang="zh-CN" sz="2000" u="none" dirty="0">
              <a:solidFill>
                <a:schemeClr val="bg1"/>
              </a:solidFill>
              <a:effectLst/>
              <a:latin typeface="Open Sans" panose="020B0606030504020204" pitchFamily="34" charset="0"/>
              <a:ea typeface="宋体" panose="02010600030101010101" pitchFamily="2" charset="-122"/>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0" Type="http://schemas.openxmlformats.org/officeDocument/2006/relationships/notesSlide" Target="../notesSlides/notesSlide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1" Type="http://schemas.openxmlformats.org/officeDocument/2006/relationships/notesSlide" Target="../notesSlides/notesSlide10.xml"/><Relationship Id="rId10" Type="http://schemas.openxmlformats.org/officeDocument/2006/relationships/slideLayout" Target="../slideLayouts/slideLayout1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1" Type="http://schemas.openxmlformats.org/officeDocument/2006/relationships/notesSlide" Target="../notesSlides/notesSlide11.xml"/><Relationship Id="rId10" Type="http://schemas.openxmlformats.org/officeDocument/2006/relationships/slideLayout" Target="../slideLayouts/slideLayout12.xml"/><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12.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14.xml"/><Relationship Id="rId11" Type="http://schemas.openxmlformats.org/officeDocument/2006/relationships/slideLayout" Target="../slideLayouts/slideLayout12.xml"/><Relationship Id="rId10" Type="http://schemas.openxmlformats.org/officeDocument/2006/relationships/image" Target="../media/image23.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5.xml"/><Relationship Id="rId12" Type="http://schemas.openxmlformats.org/officeDocument/2006/relationships/slideLayout" Target="../slideLayouts/slideLayout12.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3" Type="http://schemas.openxmlformats.org/officeDocument/2006/relationships/notesSlide" Target="../notesSlides/notesSlide16.xml"/><Relationship Id="rId12" Type="http://schemas.openxmlformats.org/officeDocument/2006/relationships/slideLayout" Target="../slideLayouts/slideLayout12.xml"/><Relationship Id="rId11" Type="http://schemas.openxmlformats.org/officeDocument/2006/relationships/image" Target="../media/image25.png"/><Relationship Id="rId10" Type="http://schemas.openxmlformats.org/officeDocument/2006/relationships/image" Target="../media/image2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notesSlide" Target="../notesSlides/notesSlide17.xml"/><Relationship Id="rId11" Type="http://schemas.openxmlformats.org/officeDocument/2006/relationships/slideLayout" Target="../slideLayouts/slideLayout12.xml"/><Relationship Id="rId10" Type="http://schemas.openxmlformats.org/officeDocument/2006/relationships/image" Target="../media/image2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19.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1" Type="http://schemas.openxmlformats.org/officeDocument/2006/relationships/notesSlide" Target="../notesSlides/notesSlide2.xml"/><Relationship Id="rId10" Type="http://schemas.openxmlformats.org/officeDocument/2006/relationships/slideLayout" Target="../slideLayouts/slideLayout12.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9.png"/><Relationship Id="rId7" Type="http://schemas.openxmlformats.org/officeDocument/2006/relationships/image" Target="../media/image28.jpeg"/><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20.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2.xml"/><Relationship Id="rId7" Type="http://schemas.openxmlformats.org/officeDocument/2006/relationships/image" Target="../media/image30.jpeg"/><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1.png"/><Relationship Id="rId3" Type="http://schemas.openxmlformats.org/officeDocument/2006/relationships/image" Target="../media/image5.png"/><Relationship Id="rId2" Type="http://schemas.openxmlformats.org/officeDocument/2006/relationships/hyperlink" Target="mailto:sek_soung1969@yahoo.fr" TargetMode="External"/><Relationship Id="rId12" Type="http://schemas.openxmlformats.org/officeDocument/2006/relationships/slideLayout" Target="../slideLayouts/slideLayout2.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hyperlink" Target="mailto:s.sekongo@nitidae.org" TargetMode="Externa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5.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7.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8.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6.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9.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等腰三角形 16"/>
          <p:cNvSpPr/>
          <p:nvPr/>
        </p:nvSpPr>
        <p:spPr>
          <a:xfrm>
            <a:off x="7522210" y="5258435"/>
            <a:ext cx="4669790" cy="159385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WFP SSC-白"/>
          <p:cNvPicPr>
            <a:picLocks noChangeAspect="1"/>
          </p:cNvPicPr>
          <p:nvPr/>
        </p:nvPicPr>
        <p:blipFill>
          <a:blip r:embed="rId1"/>
          <a:stretch>
            <a:fillRect/>
          </a:stretch>
        </p:blipFill>
        <p:spPr>
          <a:xfrm>
            <a:off x="11045580" y="5735321"/>
            <a:ext cx="1002453" cy="647700"/>
          </a:xfrm>
          <a:prstGeom prst="rect">
            <a:avLst/>
          </a:prstGeom>
        </p:spPr>
      </p:pic>
      <p:sp>
        <p:nvSpPr>
          <p:cNvPr id="9" name="文本框 8"/>
          <p:cNvSpPr txBox="1"/>
          <p:nvPr/>
        </p:nvSpPr>
        <p:spPr>
          <a:xfrm>
            <a:off x="3181180" y="2266313"/>
            <a:ext cx="4791633" cy="1311128"/>
          </a:xfrm>
          <a:prstGeom prst="rect">
            <a:avLst/>
          </a:prstGeom>
          <a:noFill/>
        </p:spPr>
        <p:txBody>
          <a:bodyPr wrap="none" rtlCol="0" anchor="t">
            <a:spAutoFit/>
          </a:bodyPr>
          <a:lstStyle/>
          <a:p>
            <a:pPr algn="ctr" fontAlgn="auto">
              <a:lnSpc>
                <a:spcPct val="90000"/>
              </a:lnSpc>
            </a:pPr>
            <a:r>
              <a:rPr lang="en-US" altLang="en-GB" sz="4400" dirty="0">
                <a:latin typeface="Open Sans" panose="020B0606030504020204" pitchFamily="34" charset="0"/>
                <a:ea typeface="Open Sans" panose="020B0606030504020204" pitchFamily="34" charset="0"/>
                <a:cs typeface="Open Sans" panose="020B0606030504020204" pitchFamily="34" charset="0"/>
                <a:sym typeface="+mn-ea"/>
              </a:rPr>
              <a:t>Presentation Title</a:t>
            </a:r>
            <a:br>
              <a:rPr lang="en-GB" sz="4400" dirty="0">
                <a:latin typeface="Open Sans" panose="020B0606030504020204" pitchFamily="34" charset="0"/>
                <a:ea typeface="Open Sans" panose="020B0606030504020204" pitchFamily="34" charset="0"/>
                <a:cs typeface="Open Sans" panose="020B0606030504020204" pitchFamily="34" charset="0"/>
                <a:sym typeface="+mn-ea"/>
              </a:rPr>
            </a:br>
            <a:endParaRPr lang="zh-CN" altLang="en-US" sz="4400" dirty="0"/>
          </a:p>
        </p:txBody>
      </p:sp>
      <p:sp>
        <p:nvSpPr>
          <p:cNvPr id="10" name="文本框 9"/>
          <p:cNvSpPr txBox="1"/>
          <p:nvPr/>
        </p:nvSpPr>
        <p:spPr>
          <a:xfrm>
            <a:off x="3793855" y="3315078"/>
            <a:ext cx="3566281" cy="1015663"/>
          </a:xfrm>
          <a:prstGeom prst="rect">
            <a:avLst/>
          </a:prstGeom>
          <a:noFill/>
        </p:spPr>
        <p:txBody>
          <a:bodyPr wrap="square" rtlCol="0" anchor="t">
            <a:spAutoFit/>
          </a:bodyPr>
          <a:lstStyle/>
          <a:p>
            <a:pPr algn="ctr"/>
            <a:r>
              <a:rPr lang="en-US" sz="2000" b="1" dirty="0" smtClean="0">
                <a:latin typeface="Open Sans" panose="020B0606030504020204" pitchFamily="34" charset="0"/>
                <a:ea typeface="Open Sans" panose="020B0606030504020204" pitchFamily="34" charset="0"/>
                <a:cs typeface="Open Sans" panose="020B0606030504020204" pitchFamily="34" charset="0"/>
                <a:sym typeface="+mn-ea"/>
              </a:rPr>
              <a:t>SEKONGO </a:t>
            </a:r>
            <a:r>
              <a:rPr lang="en-US" sz="2000" b="1" dirty="0" err="1" smtClean="0">
                <a:latin typeface="Open Sans" panose="020B0606030504020204" pitchFamily="34" charset="0"/>
                <a:ea typeface="Open Sans" panose="020B0606030504020204" pitchFamily="34" charset="0"/>
                <a:cs typeface="Open Sans" panose="020B0606030504020204" pitchFamily="34" charset="0"/>
                <a:sym typeface="+mn-ea"/>
              </a:rPr>
              <a:t>Soungari</a:t>
            </a:r>
            <a:endParaRPr lang="en-US" sz="2000" b="1" dirty="0">
              <a:latin typeface="Open Sans" panose="020B0606030504020204" pitchFamily="34" charset="0"/>
              <a:ea typeface="Open Sans" panose="020B0606030504020204" pitchFamily="34" charset="0"/>
              <a:cs typeface="Open Sans" panose="020B0606030504020204" pitchFamily="34" charset="0"/>
              <a:sym typeface="+mn-ea"/>
            </a:endParaRPr>
          </a:p>
          <a:p>
            <a:pPr algn="ctr"/>
            <a:r>
              <a:rPr lang="en-US" altLang="zh-CN" sz="2000" b="1" dirty="0" smtClean="0">
                <a:latin typeface="Open Sans" panose="020B0606030504020204" pitchFamily="34" charset="0"/>
                <a:sym typeface="+mn-ea"/>
              </a:rPr>
              <a:t>Ingénieur </a:t>
            </a:r>
            <a:r>
              <a:rPr lang="en-US" altLang="zh-CN" sz="2000" b="1" dirty="0" err="1" smtClean="0">
                <a:latin typeface="Open Sans" panose="020B0606030504020204" pitchFamily="34" charset="0"/>
                <a:sym typeface="+mn-ea"/>
              </a:rPr>
              <a:t>Agronome</a:t>
            </a:r>
            <a:r>
              <a:rPr lang="en-US" altLang="zh-CN" sz="2000" b="1" dirty="0" smtClean="0">
                <a:latin typeface="Open Sans" panose="020B0606030504020204" pitchFamily="34" charset="0"/>
                <a:sym typeface="+mn-ea"/>
              </a:rPr>
              <a:t>/</a:t>
            </a:r>
            <a:r>
              <a:rPr lang="en-US" altLang="zh-CN" sz="2000" b="1" dirty="0" err="1" smtClean="0">
                <a:latin typeface="Open Sans" panose="020B0606030504020204" pitchFamily="34" charset="0"/>
                <a:sym typeface="+mn-ea"/>
              </a:rPr>
              <a:t>Analyste</a:t>
            </a:r>
            <a:r>
              <a:rPr lang="en-US" altLang="zh-CN" sz="2000" b="1" dirty="0" smtClean="0">
                <a:latin typeface="Open Sans" panose="020B0606030504020204" pitchFamily="34" charset="0"/>
                <a:sym typeface="+mn-ea"/>
              </a:rPr>
              <a:t> de </a:t>
            </a:r>
            <a:r>
              <a:rPr lang="en-US" altLang="zh-CN" sz="2000" b="1" dirty="0" err="1" smtClean="0">
                <a:latin typeface="Open Sans" panose="020B0606030504020204" pitchFamily="34" charset="0"/>
                <a:sym typeface="+mn-ea"/>
              </a:rPr>
              <a:t>Marchés</a:t>
            </a:r>
            <a:r>
              <a:rPr lang="en-US" altLang="zh-CN" sz="2000" b="1" dirty="0" smtClean="0">
                <a:latin typeface="Open Sans" panose="020B0606030504020204" pitchFamily="34" charset="0"/>
                <a:sym typeface="+mn-ea"/>
              </a:rPr>
              <a:t> </a:t>
            </a:r>
            <a:r>
              <a:rPr lang="en-US" altLang="zh-CN" sz="2000" b="1" dirty="0" err="1" smtClean="0">
                <a:latin typeface="Open Sans" panose="020B0606030504020204" pitchFamily="34" charset="0"/>
                <a:sym typeface="+mn-ea"/>
              </a:rPr>
              <a:t>Agricoles</a:t>
            </a:r>
            <a:endParaRPr lang="zh-CN" altLang="en-US" sz="2000" b="1" dirty="0"/>
          </a:p>
        </p:txBody>
      </p:sp>
      <p:sp>
        <p:nvSpPr>
          <p:cNvPr id="13" name="文本框 12"/>
          <p:cNvSpPr txBox="1"/>
          <p:nvPr/>
        </p:nvSpPr>
        <p:spPr>
          <a:xfrm>
            <a:off x="1051240" y="4965130"/>
            <a:ext cx="10352410" cy="1063496"/>
          </a:xfrm>
          <a:prstGeom prst="rect">
            <a:avLst/>
          </a:prstGeom>
          <a:noFill/>
        </p:spPr>
        <p:txBody>
          <a:bodyPr wrap="square">
            <a:spAutoFit/>
          </a:bodyPr>
          <a:lstStyle/>
          <a:p>
            <a:pPr>
              <a:lnSpc>
                <a:spcPct val="115000"/>
              </a:lnSpc>
              <a:spcAft>
                <a:spcPts val="800"/>
              </a:spcAft>
            </a:pPr>
            <a:r>
              <a:rPr lang="en-GB" altLang="zh-CN" b="1" dirty="0">
                <a:solidFill>
                  <a:schemeClr val="accent1"/>
                </a:solidFill>
                <a:latin typeface="Open Sans Regular" panose="020B0606030504020204" charset="0"/>
                <a:ea typeface="宋体" panose="02010600030101010101" pitchFamily="2" charset="-122"/>
                <a:cs typeface="Open Sans Regular" panose="020B0606030504020204" charset="0"/>
              </a:rPr>
              <a:t>Supported by </a:t>
            </a:r>
            <a:endParaRPr lang="zh-CN" altLang="zh-CN" b="1" dirty="0">
              <a:solidFill>
                <a:schemeClr val="accent1"/>
              </a:solidFill>
              <a:latin typeface="Open Sans Regular" panose="020B0606030504020204" charset="0"/>
              <a:ea typeface="宋体" panose="02010600030101010101" pitchFamily="2" charset="-122"/>
              <a:cs typeface="Open Sans Regular" panose="020B0606030504020204" charset="0"/>
            </a:endParaRPr>
          </a:p>
          <a:p>
            <a:pPr>
              <a:lnSpc>
                <a:spcPct val="80000"/>
              </a:lnSpc>
              <a:spcAft>
                <a:spcPts val="800"/>
              </a:spcAft>
            </a:pPr>
            <a:r>
              <a:rPr lang="en-GB" altLang="zh-CN" dirty="0">
                <a:solidFill>
                  <a:schemeClr val="accent1"/>
                </a:solidFill>
                <a:latin typeface="Open Sans Regular" panose="020B0606030504020204" charset="0"/>
                <a:ea typeface="宋体" panose="02010600030101010101" pitchFamily="2" charset="-122"/>
                <a:cs typeface="Open Sans Regular" panose="020B0606030504020204" charset="0"/>
              </a:rPr>
              <a:t>Department of International Cooperation, Ministry of Agriculture and Rural Affairs, P. R. China </a:t>
            </a:r>
            <a:endParaRPr lang="zh-CN" altLang="zh-CN" dirty="0">
              <a:solidFill>
                <a:schemeClr val="accent1"/>
              </a:solidFill>
              <a:latin typeface="Open Sans Regular" panose="020B0606030504020204" charset="0"/>
              <a:ea typeface="宋体" panose="02010600030101010101" pitchFamily="2" charset="-122"/>
              <a:cs typeface="Open Sans Regular" panose="020B0606030504020204" charset="0"/>
            </a:endParaRPr>
          </a:p>
          <a:p>
            <a:pPr>
              <a:lnSpc>
                <a:spcPct val="80000"/>
              </a:lnSpc>
              <a:spcAft>
                <a:spcPts val="800"/>
              </a:spcAft>
            </a:pPr>
            <a:r>
              <a:rPr lang="en-GB" altLang="zh-CN" dirty="0">
                <a:solidFill>
                  <a:schemeClr val="accent1"/>
                </a:solidFill>
                <a:latin typeface="Open Sans Regular" panose="020B0606030504020204" charset="0"/>
                <a:ea typeface="宋体" panose="02010600030101010101" pitchFamily="2" charset="-122"/>
                <a:cs typeface="Open Sans Regular" panose="020B0606030504020204" charset="0"/>
              </a:rPr>
              <a:t>Alliance for Green Revolution in Africa</a:t>
            </a:r>
            <a:endParaRPr lang="zh-CN" altLang="zh-CN" dirty="0">
              <a:solidFill>
                <a:schemeClr val="accent1"/>
              </a:solidFill>
              <a:latin typeface="Open Sans Regular" panose="020B0606030504020204" charset="0"/>
              <a:ea typeface="宋体" panose="02010600030101010101" pitchFamily="2" charset="-122"/>
              <a:cs typeface="Open Sans Regular" panose="020B0606030504020204" charset="0"/>
            </a:endParaRPr>
          </a:p>
        </p:txBody>
      </p:sp>
      <p:sp>
        <p:nvSpPr>
          <p:cNvPr id="18" name="矩形 17"/>
          <p:cNvSpPr/>
          <p:nvPr/>
        </p:nvSpPr>
        <p:spPr>
          <a:xfrm>
            <a:off x="8239125" y="6375400"/>
            <a:ext cx="5247640" cy="36830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rPr>
              <a:t>Sharing for Learning</a:t>
            </a:r>
            <a:endPar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endParaRPr>
          </a:p>
        </p:txBody>
      </p:sp>
      <p:sp>
        <p:nvSpPr>
          <p:cNvPr id="21" name="等腰三角形 20"/>
          <p:cNvSpPr/>
          <p:nvPr/>
        </p:nvSpPr>
        <p:spPr>
          <a:xfrm>
            <a:off x="-1" y="5835250"/>
            <a:ext cx="981075" cy="1022750"/>
          </a:xfrm>
          <a:prstGeom prst="triangle">
            <a:avLst>
              <a:gd name="adj" fmla="val 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Immagine 6"/>
          <p:cNvPicPr>
            <a:picLocks noChangeAspect="1"/>
          </p:cNvPicPr>
          <p:nvPr/>
        </p:nvPicPr>
        <p:blipFill>
          <a:blip r:embed="rId2" cstate="email"/>
          <a:srcRect l="8654" t="32887" b="20814"/>
          <a:stretch>
            <a:fillRect/>
          </a:stretch>
        </p:blipFill>
        <p:spPr>
          <a:xfrm>
            <a:off x="-1" y="-14962"/>
            <a:ext cx="12192000" cy="1067050"/>
          </a:xfrm>
          <a:prstGeom prst="rect">
            <a:avLst/>
          </a:prstGeom>
        </p:spPr>
      </p:pic>
      <p:pic>
        <p:nvPicPr>
          <p:cNvPr id="2" name="图片 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3"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4" name="Picture 7"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4" name="Picture 3"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2"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7" name="Image 16"/>
          <p:cNvPicPr>
            <a:picLocks noChangeAspect="1"/>
          </p:cNvPicPr>
          <p:nvPr/>
        </p:nvPicPr>
        <p:blipFill>
          <a:blip r:embed="rId9"/>
          <a:stretch>
            <a:fillRect/>
          </a:stretch>
        </p:blipFill>
        <p:spPr>
          <a:xfrm>
            <a:off x="153721" y="1202845"/>
            <a:ext cx="3356098" cy="1864499"/>
          </a:xfrm>
          <a:prstGeom prst="rect">
            <a:avLst/>
          </a:prstGeom>
        </p:spPr>
      </p:pic>
      <p:sp>
        <p:nvSpPr>
          <p:cNvPr id="19" name="Rectangle 3"/>
          <p:cNvSpPr>
            <a:spLocks noChangeArrowheads="1"/>
          </p:cNvSpPr>
          <p:nvPr/>
        </p:nvSpPr>
        <p:spPr bwMode="auto">
          <a:xfrm>
            <a:off x="838200" y="3335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fr-FR"/>
          </a:p>
        </p:txBody>
      </p:sp>
      <p:graphicFrame>
        <p:nvGraphicFramePr>
          <p:cNvPr id="13" name="Graphique 12"/>
          <p:cNvGraphicFramePr/>
          <p:nvPr/>
        </p:nvGraphicFramePr>
        <p:xfrm>
          <a:off x="3746305" y="1430457"/>
          <a:ext cx="8174816" cy="317848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2"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3" name="Image 12"/>
          <p:cNvPicPr>
            <a:picLocks noChangeAspect="1"/>
          </p:cNvPicPr>
          <p:nvPr/>
        </p:nvPicPr>
        <p:blipFill>
          <a:blip r:embed="rId9"/>
          <a:stretch>
            <a:fillRect/>
          </a:stretch>
        </p:blipFill>
        <p:spPr>
          <a:xfrm>
            <a:off x="74383" y="1312719"/>
            <a:ext cx="3130635" cy="1956647"/>
          </a:xfrm>
          <a:prstGeom prst="rect">
            <a:avLst/>
          </a:prstGeom>
        </p:spPr>
      </p:pic>
      <p:graphicFrame>
        <p:nvGraphicFramePr>
          <p:cNvPr id="15" name="Graphique 14"/>
          <p:cNvGraphicFramePr/>
          <p:nvPr/>
        </p:nvGraphicFramePr>
        <p:xfrm>
          <a:off x="3325090" y="1202844"/>
          <a:ext cx="8596031" cy="3079384"/>
        </p:xfrm>
        <a:graphic>
          <a:graphicData uri="http://schemas.openxmlformats.org/drawingml/2006/chart">
            <c:chart xmlns:c="http://schemas.openxmlformats.org/drawingml/2006/chart" xmlns:r="http://schemas.openxmlformats.org/officeDocument/2006/relationships" r:id="rId1"/>
          </a:graphicData>
        </a:graphic>
      </p:graphicFrame>
      <p:sp>
        <p:nvSpPr>
          <p:cNvPr id="2" name="Rectangle 1"/>
          <p:cNvSpPr/>
          <p:nvPr/>
        </p:nvSpPr>
        <p:spPr>
          <a:xfrm>
            <a:off x="466682" y="4592552"/>
            <a:ext cx="11258635" cy="1870512"/>
          </a:xfrm>
          <a:prstGeom prst="rect">
            <a:avLst/>
          </a:prstGeom>
        </p:spPr>
        <p:txBody>
          <a:bodyPr wrap="square">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charset="0"/>
              </a:rPr>
              <a:t>Les opportunités d’exportation </a:t>
            </a:r>
            <a:r>
              <a:rPr lang="fr-FR" dirty="0" smtClean="0">
                <a:latin typeface="Calibri" panose="020F0502020204030204" pitchFamily="34" charset="0"/>
                <a:ea typeface="Calibri" panose="020F0502020204030204" pitchFamily="34" charset="0"/>
                <a:cs typeface="Times New Roman" panose="02020603050405020304" charset="0"/>
              </a:rPr>
              <a:t>entre les pays d’Afrique de l’Ouest </a:t>
            </a:r>
            <a:r>
              <a:rPr lang="fr-FR" dirty="0">
                <a:latin typeface="Calibri" panose="020F0502020204030204" pitchFamily="34" charset="0"/>
                <a:ea typeface="Calibri" panose="020F0502020204030204" pitchFamily="34" charset="0"/>
                <a:cs typeface="Times New Roman" panose="02020603050405020304" charset="0"/>
              </a:rPr>
              <a:t>pourraient même se développer au cours des prochaines </a:t>
            </a:r>
            <a:r>
              <a:rPr lang="fr-FR" dirty="0" smtClean="0">
                <a:latin typeface="Calibri" panose="020F0502020204030204" pitchFamily="34" charset="0"/>
                <a:ea typeface="Calibri" panose="020F0502020204030204" pitchFamily="34" charset="0"/>
                <a:cs typeface="Times New Roman" panose="02020603050405020304" charset="0"/>
              </a:rPr>
              <a:t>années, par exemple du Mali </a:t>
            </a:r>
            <a:r>
              <a:rPr lang="fr-FR" dirty="0">
                <a:latin typeface="Calibri" panose="020F0502020204030204" pitchFamily="34" charset="0"/>
                <a:ea typeface="Calibri" panose="020F0502020204030204" pitchFamily="34" charset="0"/>
                <a:cs typeface="Times New Roman" panose="02020603050405020304" charset="0"/>
              </a:rPr>
              <a:t>vers le Burkina Faso, la Guinée et le Nord de la Côte d’Ivoire où les prix du riz local sont nettement plus élevés qu’au Mali. L’énorme marché sénégalais semble lui plus difficile à percer du fait que jusqu’à présent le gouvernement sénégalais a opté pour une stratégie de subvention importante de la riziculture locale avec très peu de protection douanière sur le riz importé dans le but de maintenir des prix très bas sur son marché national.</a:t>
            </a:r>
            <a:endParaRPr lang="fr-FR" dirty="0">
              <a:latin typeface="Calibri" panose="020F0502020204030204" pitchFamily="34" charset="0"/>
              <a:ea typeface="Calibri" panose="020F0502020204030204" pitchFamily="3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2" name="Rectangle 1"/>
          <p:cNvSpPr/>
          <p:nvPr/>
        </p:nvSpPr>
        <p:spPr>
          <a:xfrm>
            <a:off x="3746305" y="1913510"/>
            <a:ext cx="7989450" cy="2031325"/>
          </a:xfrm>
          <a:prstGeom prst="rect">
            <a:avLst/>
          </a:prstGeom>
        </p:spPr>
        <p:txBody>
          <a:bodyPr wrap="square">
            <a:spAutoFit/>
          </a:bodyPr>
          <a:lstStyle/>
          <a:p>
            <a:pPr algn="just"/>
            <a:r>
              <a:rPr lang="fr-FR" dirty="0" smtClean="0">
                <a:latin typeface="+mj-lt"/>
              </a:rPr>
              <a:t>Dans ce contexte et malgré que le riz produit localement soit </a:t>
            </a:r>
            <a:r>
              <a:rPr lang="fr-FR" dirty="0" smtClean="0">
                <a:latin typeface="+mj-lt"/>
              </a:rPr>
              <a:t>disponible sur les marchés, certains </a:t>
            </a:r>
            <a:r>
              <a:rPr lang="fr-FR" dirty="0">
                <a:latin typeface="+mj-lt"/>
              </a:rPr>
              <a:t>consommateurs ont plus de préférences pour le riz importé au détriment du riz produit localement? Les raisons seraient-elles au niveau des techniques de transformation (taux élevé de brisures, présence de corps étrangers</a:t>
            </a:r>
            <a:r>
              <a:rPr lang="fr-FR" dirty="0" smtClean="0">
                <a:latin typeface="+mj-lt"/>
              </a:rPr>
              <a:t>…)?, </a:t>
            </a:r>
            <a:r>
              <a:rPr lang="fr-FR" dirty="0">
                <a:latin typeface="+mj-lt"/>
              </a:rPr>
              <a:t>ou au niveau de la qualité du riz produit localement (goût organoleptique, taille des grains</a:t>
            </a:r>
            <a:r>
              <a:rPr lang="fr-FR" dirty="0" smtClean="0">
                <a:latin typeface="+mj-lt"/>
              </a:rPr>
              <a:t>…)?, </a:t>
            </a:r>
            <a:r>
              <a:rPr lang="fr-FR" dirty="0">
                <a:latin typeface="+mj-lt"/>
              </a:rPr>
              <a:t>ou encore un mauvais stockage qui dégrade la qualité du riz produit localement (coloration, odeur, goût</a:t>
            </a:r>
            <a:r>
              <a:rPr lang="fr-FR" dirty="0" smtClean="0">
                <a:latin typeface="+mj-lt"/>
              </a:rPr>
              <a:t>…)?</a:t>
            </a:r>
            <a:endParaRPr lang="fr-FR" dirty="0">
              <a:latin typeface="+mj-lt"/>
            </a:endParaRPr>
          </a:p>
        </p:txBody>
      </p:sp>
      <p:pic>
        <p:nvPicPr>
          <p:cNvPr id="6" name="Image 5"/>
          <p:cNvPicPr>
            <a:picLocks noChangeAspect="1"/>
          </p:cNvPicPr>
          <p:nvPr/>
        </p:nvPicPr>
        <p:blipFill>
          <a:blip r:embed="rId8"/>
          <a:stretch>
            <a:fillRect/>
          </a:stretch>
        </p:blipFill>
        <p:spPr>
          <a:xfrm>
            <a:off x="202599" y="1487031"/>
            <a:ext cx="3094788" cy="2063192"/>
          </a:xfrm>
          <a:prstGeom prst="rect">
            <a:avLst/>
          </a:prstGeom>
        </p:spPr>
      </p:pic>
      <p:pic>
        <p:nvPicPr>
          <p:cNvPr id="13" name="Image 12"/>
          <p:cNvPicPr>
            <a:picLocks noChangeAspect="1"/>
          </p:cNvPicPr>
          <p:nvPr/>
        </p:nvPicPr>
        <p:blipFill>
          <a:blip r:embed="rId9"/>
          <a:stretch>
            <a:fillRect/>
          </a:stretch>
        </p:blipFill>
        <p:spPr>
          <a:xfrm>
            <a:off x="202600" y="3754906"/>
            <a:ext cx="3094788" cy="2240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416451" y="4290673"/>
            <a:ext cx="7563687" cy="1938968"/>
          </a:xfrm>
          <a:prstGeom prst="rect">
            <a:avLst/>
          </a:prstGeom>
        </p:spPr>
        <p:txBody>
          <a:bodyPr wrap="none" lIns="91415" tIns="45708" rIns="91415" bIns="45708">
            <a:spAutoFit/>
          </a:bodyPr>
          <a:lstStyle/>
          <a:p>
            <a:pPr>
              <a:lnSpc>
                <a:spcPct val="150000"/>
              </a:lnSpc>
            </a:pP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L’état</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la transformation du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paddy </a:t>
            </a:r>
            <a:endPar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en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198295" y="30966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7140897" y="2124447"/>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766875" y="3171642"/>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51435" y="184320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981477" y="2124259"/>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50817" y="2414400"/>
            <a:ext cx="2125102" cy="1198880"/>
          </a:xfrm>
          <a:prstGeom prst="rect">
            <a:avLst/>
          </a:prstGeom>
          <a:noFill/>
        </p:spPr>
        <p:txBody>
          <a:bodyPr wrap="square" rtlCol="0">
            <a:spAutoFit/>
          </a:bodyPr>
          <a:lstStyle/>
          <a:p>
            <a:pPr algn="ctr"/>
            <a:r>
              <a:rPr lang="en-US" altLang="zh-CN" sz="72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2" name="Rectangle 1"/>
          <p:cNvSpPr/>
          <p:nvPr/>
        </p:nvSpPr>
        <p:spPr>
          <a:xfrm>
            <a:off x="2844800" y="1239221"/>
            <a:ext cx="9076320" cy="1200329"/>
          </a:xfrm>
          <a:prstGeom prst="rect">
            <a:avLst/>
          </a:prstGeom>
        </p:spPr>
        <p:txBody>
          <a:bodyPr wrap="square">
            <a:spAutoFit/>
          </a:bodyPr>
          <a:lstStyle/>
          <a:p>
            <a:pPr algn="just">
              <a:spcAft>
                <a:spcPts val="1200"/>
              </a:spcAft>
            </a:pPr>
            <a:r>
              <a:rPr lang="fr-FR" dirty="0" smtClean="0">
                <a:latin typeface="+mj-lt"/>
                <a:ea typeface="Times New Roman" panose="02020603050405020304" charset="0"/>
                <a:cs typeface="Times New Roman" panose="02020603050405020304" charset="0"/>
              </a:rPr>
              <a:t>En plus de la transformation artisanale au mortier qu’on rencontre dans bon nombre de pays Ouest africains notamment au niveau villageois, la majorité de la transformation est réalisée par les unités artisanales communément appelé les moulins. Par ailleurs, on rencontre:</a:t>
            </a:r>
            <a:endParaRPr lang="fr-FR" dirty="0">
              <a:latin typeface="+mj-lt"/>
              <a:ea typeface="Times New Roman" panose="02020603050405020304" charset="0"/>
              <a:cs typeface="Times New Roman" panose="02020603050405020304" charset="0"/>
            </a:endParaRPr>
          </a:p>
        </p:txBody>
      </p:sp>
      <p:sp>
        <p:nvSpPr>
          <p:cNvPr id="3" name="Rectangle 2"/>
          <p:cNvSpPr/>
          <p:nvPr/>
        </p:nvSpPr>
        <p:spPr>
          <a:xfrm>
            <a:off x="2592822" y="2070733"/>
            <a:ext cx="9076320" cy="1631216"/>
          </a:xfrm>
          <a:prstGeom prst="rect">
            <a:avLst/>
          </a:prstGeom>
        </p:spPr>
        <p:txBody>
          <a:bodyPr wrap="square">
            <a:spAutoFit/>
          </a:bodyPr>
          <a:lstStyle/>
          <a:p>
            <a:pPr algn="just">
              <a:spcAft>
                <a:spcPts val="1200"/>
              </a:spcAft>
            </a:pPr>
            <a:r>
              <a:rPr lang="fr-FR" dirty="0">
                <a:latin typeface="Calibri" panose="020F0502020204030204" pitchFamily="34" charset="0"/>
                <a:ea typeface="Times New Roman" panose="02020603050405020304" charset="0"/>
                <a:cs typeface="Times New Roman" panose="02020603050405020304" charset="0"/>
              </a:rPr>
              <a:t> </a:t>
            </a:r>
            <a:endParaRPr lang="fr-FR" dirty="0">
              <a:latin typeface="Calibri" panose="020F0502020204030204" pitchFamily="34" charset="0"/>
              <a:ea typeface="Times New Roman" panose="02020603050405020304" charset="0"/>
              <a:cs typeface="Times New Roman" panose="02020603050405020304" charset="0"/>
            </a:endParaRPr>
          </a:p>
          <a:p>
            <a:pPr marL="342900" lvl="0" indent="-342900" algn="just">
              <a:spcAft>
                <a:spcPts val="1200"/>
              </a:spcAft>
              <a:buFont typeface="Symbol" panose="05050102010706020507" pitchFamily="18" charset="2"/>
              <a:buChar char=""/>
            </a:pPr>
            <a:r>
              <a:rPr lang="fr-FR" dirty="0">
                <a:latin typeface="+mj-lt"/>
                <a:ea typeface="Times New Roman" panose="02020603050405020304" charset="0"/>
                <a:cs typeface="Times New Roman" panose="02020603050405020304" charset="0"/>
              </a:rPr>
              <a:t>Les unités artisanales (&lt;2 tonnes/heure) et micro-rizeries (2 t/h), largement majoritaires, assureraient entre 80% et 85% de la transformation de riz local en Côte d’Ivoire. Elles fonctionnent majoritairement selon le mode de la prestation de service et sont le plus souvent dispersées au sein des bassins de production.</a:t>
            </a:r>
            <a:endParaRPr lang="fr-FR" dirty="0">
              <a:latin typeface="+mj-lt"/>
              <a:ea typeface="Times New Roman" panose="02020603050405020304" charset="0"/>
              <a:cs typeface="Times New Roman" panose="02020603050405020304" charset="0"/>
            </a:endParaRPr>
          </a:p>
        </p:txBody>
      </p:sp>
      <p:sp>
        <p:nvSpPr>
          <p:cNvPr id="15" name="Rectangle 14"/>
          <p:cNvSpPr/>
          <p:nvPr/>
        </p:nvSpPr>
        <p:spPr>
          <a:xfrm>
            <a:off x="2682161" y="4705632"/>
            <a:ext cx="8986981" cy="646331"/>
          </a:xfrm>
          <a:prstGeom prst="rect">
            <a:avLst/>
          </a:prstGeom>
        </p:spPr>
        <p:txBody>
          <a:bodyPr wrap="square">
            <a:spAutoFit/>
          </a:bodyPr>
          <a:lstStyle/>
          <a:p>
            <a:pPr marL="342900" lvl="0" indent="-342900" algn="just">
              <a:spcAft>
                <a:spcPts val="1200"/>
              </a:spcAft>
              <a:buFont typeface="Symbol" panose="05050102010706020507" pitchFamily="18" charset="2"/>
              <a:buChar char=""/>
            </a:pPr>
            <a:r>
              <a:rPr lang="fr-FR" dirty="0">
                <a:latin typeface="Calibri" panose="020F0502020204030204" pitchFamily="34" charset="0"/>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Les </a:t>
            </a:r>
            <a:r>
              <a:rPr lang="fr-FR" dirty="0">
                <a:latin typeface="+mj-lt"/>
                <a:ea typeface="Times New Roman" panose="02020603050405020304" charset="0"/>
                <a:cs typeface="Times New Roman" panose="02020603050405020304" charset="0"/>
              </a:rPr>
              <a:t>unités industrielles (5 t/h), </a:t>
            </a:r>
            <a:r>
              <a:rPr lang="fr-FR" dirty="0" smtClean="0">
                <a:latin typeface="+mj-lt"/>
                <a:ea typeface="Times New Roman" panose="02020603050405020304" charset="0"/>
                <a:cs typeface="Times New Roman" panose="02020603050405020304" charset="0"/>
              </a:rPr>
              <a:t>comme SOCOMCI </a:t>
            </a:r>
            <a:r>
              <a:rPr lang="fr-FR" dirty="0">
                <a:latin typeface="+mj-lt"/>
                <a:ea typeface="Times New Roman" panose="02020603050405020304" charset="0"/>
                <a:cs typeface="Times New Roman" panose="02020603050405020304" charset="0"/>
              </a:rPr>
              <a:t>installée à </a:t>
            </a:r>
            <a:r>
              <a:rPr lang="fr-FR" dirty="0" smtClean="0">
                <a:latin typeface="+mj-lt"/>
                <a:ea typeface="Times New Roman" panose="02020603050405020304" charset="0"/>
                <a:cs typeface="Times New Roman" panose="02020603050405020304" charset="0"/>
              </a:rPr>
              <a:t>Korhogo en Côte d’Ivoire. </a:t>
            </a:r>
            <a:r>
              <a:rPr lang="fr-FR" dirty="0">
                <a:latin typeface="+mj-lt"/>
                <a:ea typeface="Times New Roman" panose="02020603050405020304" charset="0"/>
                <a:cs typeface="Times New Roman" panose="02020603050405020304" charset="0"/>
              </a:rPr>
              <a:t>D’autres usines </a:t>
            </a:r>
            <a:r>
              <a:rPr lang="fr-FR" dirty="0" smtClean="0">
                <a:latin typeface="+mj-lt"/>
                <a:ea typeface="Times New Roman" panose="02020603050405020304" charset="0"/>
                <a:cs typeface="Times New Roman" panose="02020603050405020304" charset="0"/>
              </a:rPr>
              <a:t>comme celle-ci sont fonctionnelles</a:t>
            </a:r>
            <a:endParaRPr lang="fr-FR" dirty="0">
              <a:latin typeface="+mj-lt"/>
              <a:ea typeface="Times New Roman" panose="02020603050405020304" charset="0"/>
              <a:cs typeface="Times New Roman" panose="02020603050405020304" charset="0"/>
            </a:endParaRPr>
          </a:p>
        </p:txBody>
      </p:sp>
      <p:pic>
        <p:nvPicPr>
          <p:cNvPr id="16" name="Image 15"/>
          <p:cNvPicPr>
            <a:picLocks noChangeAspect="1"/>
          </p:cNvPicPr>
          <p:nvPr/>
        </p:nvPicPr>
        <p:blipFill rotWithShape="1">
          <a:blip r:embed="rId8"/>
          <a:srcRect b="7115"/>
          <a:stretch>
            <a:fillRect/>
          </a:stretch>
        </p:blipFill>
        <p:spPr>
          <a:xfrm>
            <a:off x="182938" y="1079437"/>
            <a:ext cx="1442662" cy="2284908"/>
          </a:xfrm>
          <a:prstGeom prst="rect">
            <a:avLst/>
          </a:prstGeom>
        </p:spPr>
      </p:pic>
      <p:pic>
        <p:nvPicPr>
          <p:cNvPr id="17" name="Image 16"/>
          <p:cNvPicPr>
            <a:picLocks noChangeAspect="1"/>
          </p:cNvPicPr>
          <p:nvPr/>
        </p:nvPicPr>
        <p:blipFill>
          <a:blip r:embed="rId9"/>
          <a:stretch>
            <a:fillRect/>
          </a:stretch>
        </p:blipFill>
        <p:spPr>
          <a:xfrm>
            <a:off x="182938" y="3386827"/>
            <a:ext cx="1635102" cy="1547687"/>
          </a:xfrm>
          <a:prstGeom prst="rect">
            <a:avLst/>
          </a:prstGeom>
        </p:spPr>
      </p:pic>
      <p:pic>
        <p:nvPicPr>
          <p:cNvPr id="19" name="Image 18"/>
          <p:cNvPicPr>
            <a:picLocks noChangeAspect="1"/>
          </p:cNvPicPr>
          <p:nvPr/>
        </p:nvPicPr>
        <p:blipFill>
          <a:blip r:embed="rId10"/>
          <a:stretch>
            <a:fillRect/>
          </a:stretch>
        </p:blipFill>
        <p:spPr>
          <a:xfrm>
            <a:off x="160875" y="4961922"/>
            <a:ext cx="2170545" cy="1444399"/>
          </a:xfrm>
          <a:prstGeom prst="rect">
            <a:avLst/>
          </a:prstGeom>
        </p:spPr>
      </p:pic>
      <p:sp>
        <p:nvSpPr>
          <p:cNvPr id="8" name="Rectangle 7"/>
          <p:cNvSpPr/>
          <p:nvPr/>
        </p:nvSpPr>
        <p:spPr>
          <a:xfrm>
            <a:off x="2682161" y="5476573"/>
            <a:ext cx="8986981" cy="68505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fr-FR" dirty="0" smtClean="0">
                <a:latin typeface="+mj-lt"/>
                <a:ea typeface="Calibri" panose="020F0502020204030204" pitchFamily="34" charset="0"/>
                <a:cs typeface="Times New Roman" panose="02020603050405020304" charset="0"/>
              </a:rPr>
              <a:t>Le </a:t>
            </a:r>
            <a:r>
              <a:rPr lang="fr-FR" dirty="0">
                <a:latin typeface="+mj-lt"/>
                <a:ea typeface="Calibri" panose="020F0502020204030204" pitchFamily="34" charset="0"/>
                <a:cs typeface="Times New Roman" panose="02020603050405020304" charset="0"/>
              </a:rPr>
              <a:t>développement des mini-rizeries et des grandes rizeries comme celle Grand Distributeur Céréalier au Mali (GDCM) à </a:t>
            </a:r>
            <a:r>
              <a:rPr lang="fr-FR" dirty="0" smtClean="0">
                <a:latin typeface="+mj-lt"/>
                <a:ea typeface="Calibri" panose="020F0502020204030204" pitchFamily="34" charset="0"/>
                <a:cs typeface="Times New Roman" panose="02020603050405020304" charset="0"/>
              </a:rPr>
              <a:t>Ségou</a:t>
            </a:r>
            <a:endParaRPr lang="fr-FR" dirty="0">
              <a:effectLst/>
              <a:latin typeface="+mj-lt"/>
              <a:ea typeface="Calibri" panose="020F0502020204030204" pitchFamily="34" charset="0"/>
              <a:cs typeface="Times New Roman" panose="02020603050405020304" charset="0"/>
            </a:endParaRPr>
          </a:p>
        </p:txBody>
      </p:sp>
      <p:sp>
        <p:nvSpPr>
          <p:cNvPr id="9" name="ZoneTexte 8"/>
          <p:cNvSpPr txBox="1"/>
          <p:nvPr/>
        </p:nvSpPr>
        <p:spPr>
          <a:xfrm>
            <a:off x="2682161" y="3934691"/>
            <a:ext cx="8900239" cy="646331"/>
          </a:xfrm>
          <a:prstGeom prst="rect">
            <a:avLst/>
          </a:prstGeom>
          <a:noFill/>
        </p:spPr>
        <p:txBody>
          <a:bodyPr wrap="square" rtlCol="0">
            <a:spAutoFit/>
          </a:bodyPr>
          <a:lstStyle/>
          <a:p>
            <a:r>
              <a:rPr lang="fr-FR" dirty="0" smtClean="0"/>
              <a:t>Toutefois, des initiatives privées comme gouvernementales sont naissent pour développer la transformation du riz en Afrique de l’Ouest</a:t>
            </a:r>
            <a:endParaRPr lang="fr-FR"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6" name="Image 15"/>
          <p:cNvPicPr>
            <a:picLocks noChangeAspect="1"/>
          </p:cNvPicPr>
          <p:nvPr/>
        </p:nvPicPr>
        <p:blipFill rotWithShape="1">
          <a:blip r:embed="rId8"/>
          <a:srcRect b="7115"/>
          <a:stretch>
            <a:fillRect/>
          </a:stretch>
        </p:blipFill>
        <p:spPr>
          <a:xfrm>
            <a:off x="182938" y="1079437"/>
            <a:ext cx="1442662" cy="2284908"/>
          </a:xfrm>
          <a:prstGeom prst="rect">
            <a:avLst/>
          </a:prstGeom>
        </p:spPr>
      </p:pic>
      <p:pic>
        <p:nvPicPr>
          <p:cNvPr id="17" name="Image 16"/>
          <p:cNvPicPr>
            <a:picLocks noChangeAspect="1"/>
          </p:cNvPicPr>
          <p:nvPr/>
        </p:nvPicPr>
        <p:blipFill>
          <a:blip r:embed="rId9"/>
          <a:stretch>
            <a:fillRect/>
          </a:stretch>
        </p:blipFill>
        <p:spPr>
          <a:xfrm>
            <a:off x="182938" y="3386827"/>
            <a:ext cx="1635102" cy="1547687"/>
          </a:xfrm>
          <a:prstGeom prst="rect">
            <a:avLst/>
          </a:prstGeom>
        </p:spPr>
      </p:pic>
      <p:pic>
        <p:nvPicPr>
          <p:cNvPr id="19" name="Image 18"/>
          <p:cNvPicPr>
            <a:picLocks noChangeAspect="1"/>
          </p:cNvPicPr>
          <p:nvPr/>
        </p:nvPicPr>
        <p:blipFill>
          <a:blip r:embed="rId10"/>
          <a:stretch>
            <a:fillRect/>
          </a:stretch>
        </p:blipFill>
        <p:spPr>
          <a:xfrm>
            <a:off x="160875" y="4961922"/>
            <a:ext cx="2170545" cy="1444399"/>
          </a:xfrm>
          <a:prstGeom prst="rect">
            <a:avLst/>
          </a:prstGeom>
        </p:spPr>
      </p:pic>
      <p:pic>
        <p:nvPicPr>
          <p:cNvPr id="2" name="Image 1"/>
          <p:cNvPicPr>
            <a:picLocks noChangeAspect="1"/>
          </p:cNvPicPr>
          <p:nvPr/>
        </p:nvPicPr>
        <p:blipFill>
          <a:blip r:embed="rId11"/>
          <a:stretch>
            <a:fillRect/>
          </a:stretch>
        </p:blipFill>
        <p:spPr>
          <a:xfrm>
            <a:off x="3278909" y="1626864"/>
            <a:ext cx="6991926" cy="5072012"/>
          </a:xfrm>
          <a:prstGeom prst="rect">
            <a:avLst/>
          </a:prstGeom>
        </p:spPr>
      </p:pic>
      <p:sp>
        <p:nvSpPr>
          <p:cNvPr id="14" name="ZoneTexte 13"/>
          <p:cNvSpPr txBox="1"/>
          <p:nvPr/>
        </p:nvSpPr>
        <p:spPr>
          <a:xfrm>
            <a:off x="3530320" y="1073288"/>
            <a:ext cx="4791644" cy="646331"/>
          </a:xfrm>
          <a:prstGeom prst="rect">
            <a:avLst/>
          </a:prstGeom>
          <a:noFill/>
        </p:spPr>
        <p:txBody>
          <a:bodyPr wrap="square" rtlCol="0">
            <a:spAutoFit/>
          </a:bodyPr>
          <a:lstStyle/>
          <a:p>
            <a:r>
              <a:rPr lang="fr-FR" dirty="0" smtClean="0"/>
              <a:t>Classement des zones de transformation du riz paddy en Côte d’Ivoire</a:t>
            </a:r>
            <a:endParaRPr lang="fr-FR"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6" name="Image 15"/>
          <p:cNvPicPr>
            <a:picLocks noChangeAspect="1"/>
          </p:cNvPicPr>
          <p:nvPr/>
        </p:nvPicPr>
        <p:blipFill rotWithShape="1">
          <a:blip r:embed="rId8"/>
          <a:srcRect b="7115"/>
          <a:stretch>
            <a:fillRect/>
          </a:stretch>
        </p:blipFill>
        <p:spPr>
          <a:xfrm>
            <a:off x="182938" y="1079437"/>
            <a:ext cx="1442662" cy="2284908"/>
          </a:xfrm>
          <a:prstGeom prst="rect">
            <a:avLst/>
          </a:prstGeom>
        </p:spPr>
      </p:pic>
      <p:pic>
        <p:nvPicPr>
          <p:cNvPr id="17" name="Image 16"/>
          <p:cNvPicPr>
            <a:picLocks noChangeAspect="1"/>
          </p:cNvPicPr>
          <p:nvPr/>
        </p:nvPicPr>
        <p:blipFill>
          <a:blip r:embed="rId9"/>
          <a:stretch>
            <a:fillRect/>
          </a:stretch>
        </p:blipFill>
        <p:spPr>
          <a:xfrm>
            <a:off x="182938" y="3386827"/>
            <a:ext cx="1635102" cy="1547687"/>
          </a:xfrm>
          <a:prstGeom prst="rect">
            <a:avLst/>
          </a:prstGeom>
        </p:spPr>
      </p:pic>
      <p:pic>
        <p:nvPicPr>
          <p:cNvPr id="19" name="Image 18"/>
          <p:cNvPicPr>
            <a:picLocks noChangeAspect="1"/>
          </p:cNvPicPr>
          <p:nvPr/>
        </p:nvPicPr>
        <p:blipFill>
          <a:blip r:embed="rId10"/>
          <a:stretch>
            <a:fillRect/>
          </a:stretch>
        </p:blipFill>
        <p:spPr>
          <a:xfrm>
            <a:off x="160875" y="4961922"/>
            <a:ext cx="2170545" cy="1444399"/>
          </a:xfrm>
          <a:prstGeom prst="rect">
            <a:avLst/>
          </a:prstGeom>
        </p:spPr>
      </p:pic>
      <p:sp>
        <p:nvSpPr>
          <p:cNvPr id="3" name="Rectangle 2"/>
          <p:cNvSpPr/>
          <p:nvPr/>
        </p:nvSpPr>
        <p:spPr>
          <a:xfrm>
            <a:off x="2232756" y="1329168"/>
            <a:ext cx="7916144" cy="1200329"/>
          </a:xfrm>
          <a:prstGeom prst="rect">
            <a:avLst/>
          </a:prstGeom>
        </p:spPr>
        <p:txBody>
          <a:bodyPr wrap="square">
            <a:spAutoFit/>
          </a:bodyPr>
          <a:lstStyle/>
          <a:p>
            <a:pPr algn="just">
              <a:spcAft>
                <a:spcPts val="1200"/>
              </a:spcAft>
            </a:pPr>
            <a:r>
              <a:rPr lang="fr-FR" dirty="0">
                <a:latin typeface="+mj-lt"/>
                <a:ea typeface="Times New Roman" panose="02020603050405020304" charset="0"/>
                <a:cs typeface="Times New Roman" panose="02020603050405020304" charset="0"/>
              </a:rPr>
              <a:t>La grande majorité de la transformation est toujours réalisée par les petites rizeries artisanales et </a:t>
            </a:r>
            <a:r>
              <a:rPr lang="fr-FR" dirty="0" smtClean="0">
                <a:latin typeface="+mj-lt"/>
                <a:ea typeface="Times New Roman" panose="02020603050405020304" charset="0"/>
                <a:cs typeface="Times New Roman" panose="02020603050405020304" charset="0"/>
              </a:rPr>
              <a:t>semi-industrielles et </a:t>
            </a:r>
            <a:r>
              <a:rPr lang="fr-FR" dirty="0">
                <a:latin typeface="+mj-lt"/>
                <a:ea typeface="Times New Roman" panose="02020603050405020304" charset="0"/>
                <a:cs typeface="Times New Roman" panose="02020603050405020304" charset="0"/>
              </a:rPr>
              <a:t>une bonne partie de ces unités est concentrée dans les villes moyennes et les grandes villes des bassins de production.</a:t>
            </a:r>
            <a:endParaRPr lang="fr-FR" dirty="0">
              <a:latin typeface="+mj-lt"/>
              <a:ea typeface="Times New Roman" panose="02020603050405020304" charset="0"/>
              <a:cs typeface="Times New Roman" panose="02020603050405020304" charset="0"/>
            </a:endParaRPr>
          </a:p>
        </p:txBody>
      </p:sp>
      <p:pic>
        <p:nvPicPr>
          <p:cNvPr id="14" name="Image 13"/>
          <p:cNvPicPr/>
          <p:nvPr/>
        </p:nvPicPr>
        <p:blipFill>
          <a:blip r:embed="rId11" cstate="email"/>
          <a:srcRect/>
          <a:stretch>
            <a:fillRect/>
          </a:stretch>
        </p:blipFill>
        <p:spPr bwMode="auto">
          <a:xfrm>
            <a:off x="2671910" y="2567622"/>
            <a:ext cx="7476990" cy="3436014"/>
          </a:xfrm>
          <a:prstGeom prst="rect">
            <a:avLst/>
          </a:prstGeom>
          <a:noFill/>
        </p:spPr>
      </p:pic>
      <p:sp>
        <p:nvSpPr>
          <p:cNvPr id="8" name="Rectangle 7"/>
          <p:cNvSpPr/>
          <p:nvPr/>
        </p:nvSpPr>
        <p:spPr>
          <a:xfrm>
            <a:off x="2592822" y="6083155"/>
            <a:ext cx="8774545" cy="646331"/>
          </a:xfrm>
          <a:prstGeom prst="rect">
            <a:avLst/>
          </a:prstGeom>
        </p:spPr>
        <p:txBody>
          <a:bodyPr wrap="square">
            <a:spAutoFit/>
          </a:bodyPr>
          <a:lstStyle/>
          <a:p>
            <a:pPr algn="ctr">
              <a:spcAft>
                <a:spcPts val="1000"/>
              </a:spcAft>
            </a:pPr>
            <a:r>
              <a:rPr lang="fr-FR" i="1" dirty="0" smtClean="0">
                <a:solidFill>
                  <a:srgbClr val="44546A"/>
                </a:solidFill>
                <a:latin typeface="Calibri" panose="020F0502020204030204" pitchFamily="34" charset="0"/>
                <a:ea typeface="Times New Roman" panose="02020603050405020304" charset="0"/>
                <a:cs typeface="Times New Roman" panose="02020603050405020304" charset="0"/>
              </a:rPr>
              <a:t>Schéma </a:t>
            </a:r>
            <a:r>
              <a:rPr lang="fr-FR" i="1" dirty="0">
                <a:solidFill>
                  <a:srgbClr val="44546A"/>
                </a:solidFill>
                <a:latin typeface="Calibri" panose="020F0502020204030204" pitchFamily="34" charset="0"/>
                <a:ea typeface="Times New Roman" panose="02020603050405020304" charset="0"/>
                <a:cs typeface="Times New Roman" panose="02020603050405020304" charset="0"/>
              </a:rPr>
              <a:t>des étapes de transformation du riz avec les quantités de déchets biomasse générés et leurs valorisations</a:t>
            </a:r>
            <a:endParaRPr lang="fr-FR" i="1" dirty="0">
              <a:solidFill>
                <a:srgbClr val="44546A"/>
              </a:solidFill>
              <a:latin typeface="Calibri" panose="020F0502020204030204" pitchFamily="34" charset="0"/>
              <a:ea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6" name="Image 15"/>
          <p:cNvPicPr>
            <a:picLocks noChangeAspect="1"/>
          </p:cNvPicPr>
          <p:nvPr/>
        </p:nvPicPr>
        <p:blipFill rotWithShape="1">
          <a:blip r:embed="rId8"/>
          <a:srcRect b="7115"/>
          <a:stretch>
            <a:fillRect/>
          </a:stretch>
        </p:blipFill>
        <p:spPr>
          <a:xfrm>
            <a:off x="182938" y="1079437"/>
            <a:ext cx="1442662" cy="2284908"/>
          </a:xfrm>
          <a:prstGeom prst="rect">
            <a:avLst/>
          </a:prstGeom>
        </p:spPr>
      </p:pic>
      <p:pic>
        <p:nvPicPr>
          <p:cNvPr id="17" name="Image 16"/>
          <p:cNvPicPr>
            <a:picLocks noChangeAspect="1"/>
          </p:cNvPicPr>
          <p:nvPr/>
        </p:nvPicPr>
        <p:blipFill>
          <a:blip r:embed="rId9"/>
          <a:stretch>
            <a:fillRect/>
          </a:stretch>
        </p:blipFill>
        <p:spPr>
          <a:xfrm>
            <a:off x="182938" y="3386827"/>
            <a:ext cx="1635102" cy="1547687"/>
          </a:xfrm>
          <a:prstGeom prst="rect">
            <a:avLst/>
          </a:prstGeom>
        </p:spPr>
      </p:pic>
      <p:pic>
        <p:nvPicPr>
          <p:cNvPr id="19" name="Image 18"/>
          <p:cNvPicPr>
            <a:picLocks noChangeAspect="1"/>
          </p:cNvPicPr>
          <p:nvPr/>
        </p:nvPicPr>
        <p:blipFill>
          <a:blip r:embed="rId10"/>
          <a:stretch>
            <a:fillRect/>
          </a:stretch>
        </p:blipFill>
        <p:spPr>
          <a:xfrm>
            <a:off x="160875" y="4961922"/>
            <a:ext cx="2170545" cy="1444399"/>
          </a:xfrm>
          <a:prstGeom prst="rect">
            <a:avLst/>
          </a:prstGeom>
        </p:spPr>
      </p:pic>
      <p:sp>
        <p:nvSpPr>
          <p:cNvPr id="2" name="Rectangle 1"/>
          <p:cNvSpPr/>
          <p:nvPr/>
        </p:nvSpPr>
        <p:spPr>
          <a:xfrm>
            <a:off x="1916944" y="1430457"/>
            <a:ext cx="10182693" cy="1869999"/>
          </a:xfrm>
          <a:prstGeom prst="rect">
            <a:avLst/>
          </a:prstGeom>
        </p:spPr>
        <p:txBody>
          <a:bodyPr wrap="square">
            <a:spAutoFit/>
          </a:bodyPr>
          <a:lstStyle/>
          <a:p>
            <a:pPr marL="742950" lvl="1" indent="-285750">
              <a:lnSpc>
                <a:spcPct val="107000"/>
              </a:lnSpc>
              <a:spcBef>
                <a:spcPts val="200"/>
              </a:spcBef>
              <a:spcAft>
                <a:spcPts val="600"/>
              </a:spcAft>
              <a:buFont typeface="Arial" panose="020B0604020202020204" pitchFamily="34" charset="0"/>
              <a:buChar char="•"/>
            </a:pPr>
            <a:r>
              <a:rPr lang="fr-FR" b="1" dirty="0" smtClean="0">
                <a:latin typeface="+mj-lt"/>
                <a:ea typeface="Calibri" panose="020F0502020204030204" pitchFamily="34" charset="0"/>
                <a:cs typeface="Times New Roman" panose="02020603050405020304" charset="0"/>
              </a:rPr>
              <a:t>Saisonnalité </a:t>
            </a:r>
            <a:r>
              <a:rPr lang="fr-FR" b="1" dirty="0">
                <a:latin typeface="+mj-lt"/>
                <a:ea typeface="Calibri" panose="020F0502020204030204" pitchFamily="34" charset="0"/>
                <a:cs typeface="Times New Roman" panose="02020603050405020304" charset="0"/>
              </a:rPr>
              <a:t>du gisement de la filière </a:t>
            </a:r>
            <a:r>
              <a:rPr lang="fr-FR" b="1" dirty="0" smtClean="0">
                <a:latin typeface="+mj-lt"/>
                <a:ea typeface="Calibri" panose="020F0502020204030204" pitchFamily="34" charset="0"/>
                <a:cs typeface="Times New Roman" panose="02020603050405020304" charset="0"/>
              </a:rPr>
              <a:t>riz qui limite une transformation sur toute l’année</a:t>
            </a:r>
            <a:endParaRPr lang="fr-FR" b="1" dirty="0">
              <a:latin typeface="+mj-lt"/>
              <a:ea typeface="Times New Roman" panose="02020603050405020304" charset="0"/>
              <a:cs typeface="Times New Roman" panose="02020603050405020304" charset="0"/>
            </a:endParaRPr>
          </a:p>
          <a:p>
            <a:pPr algn="just">
              <a:spcAft>
                <a:spcPts val="1200"/>
              </a:spcAft>
            </a:pPr>
            <a:r>
              <a:rPr lang="fr-FR" dirty="0">
                <a:latin typeface="+mj-lt"/>
                <a:ea typeface="Calibri" panose="020F0502020204030204" pitchFamily="34" charset="0"/>
                <a:cs typeface="Times New Roman" panose="02020603050405020304" charset="0"/>
              </a:rPr>
              <a:t>D’après les entretiens réalisés </a:t>
            </a:r>
            <a:r>
              <a:rPr lang="fr-FR" dirty="0" smtClean="0">
                <a:latin typeface="+mj-lt"/>
                <a:ea typeface="Calibri" panose="020F0502020204030204" pitchFamily="34" charset="0"/>
                <a:cs typeface="Times New Roman" panose="02020603050405020304" charset="0"/>
              </a:rPr>
              <a:t>en Côte d’Ivoire pat </a:t>
            </a:r>
            <a:r>
              <a:rPr lang="fr-FR" dirty="0" err="1" smtClean="0">
                <a:latin typeface="+mj-lt"/>
                <a:ea typeface="Calibri" panose="020F0502020204030204" pitchFamily="34" charset="0"/>
                <a:cs typeface="Times New Roman" panose="02020603050405020304" charset="0"/>
              </a:rPr>
              <a:t>Nitidae</a:t>
            </a:r>
            <a:r>
              <a:rPr lang="fr-FR" dirty="0" smtClean="0">
                <a:latin typeface="+mj-lt"/>
                <a:ea typeface="Calibri" panose="020F0502020204030204" pitchFamily="34" charset="0"/>
                <a:cs typeface="Times New Roman" panose="02020603050405020304" charset="0"/>
              </a:rPr>
              <a:t>, avec </a:t>
            </a:r>
            <a:r>
              <a:rPr lang="fr-FR" dirty="0">
                <a:latin typeface="+mj-lt"/>
                <a:ea typeface="Calibri" panose="020F0502020204030204" pitchFamily="34" charset="0"/>
                <a:cs typeface="Times New Roman" panose="02020603050405020304" charset="0"/>
              </a:rPr>
              <a:t>les responsables des unités de décorticage de riz, la période de fonctionnement des unités au Nord (Boundiali, </a:t>
            </a:r>
            <a:r>
              <a:rPr lang="fr-FR" dirty="0" err="1">
                <a:latin typeface="+mj-lt"/>
                <a:ea typeface="Calibri" panose="020F0502020204030204" pitchFamily="34" charset="0"/>
                <a:cs typeface="Times New Roman" panose="02020603050405020304" charset="0"/>
              </a:rPr>
              <a:t>Tortiya</a:t>
            </a:r>
            <a:r>
              <a:rPr lang="fr-FR" dirty="0">
                <a:latin typeface="+mj-lt"/>
                <a:ea typeface="Calibri" panose="020F0502020204030204" pitchFamily="34" charset="0"/>
                <a:cs typeface="Times New Roman" panose="02020603050405020304" charset="0"/>
              </a:rPr>
              <a:t>) serait principalement de Novembre à Avril. </a:t>
            </a:r>
            <a:r>
              <a:rPr lang="fr-FR" dirty="0" smtClean="0">
                <a:latin typeface="+mj-lt"/>
                <a:ea typeface="Calibri" panose="020F0502020204030204" pitchFamily="34" charset="0"/>
                <a:cs typeface="Times New Roman" panose="02020603050405020304" charset="0"/>
              </a:rPr>
              <a:t>Au </a:t>
            </a:r>
            <a:r>
              <a:rPr lang="fr-FR" dirty="0">
                <a:latin typeface="+mj-lt"/>
                <a:ea typeface="Calibri" panose="020F0502020204030204" pitchFamily="34" charset="0"/>
                <a:cs typeface="Times New Roman" panose="02020603050405020304" charset="0"/>
              </a:rPr>
              <a:t>centre du pays et plus au Sud (Gagnoa), la période de fonctionnement des rizeries est plus précoce et s’étalerait plutôt de Juillet à </a:t>
            </a:r>
            <a:r>
              <a:rPr lang="fr-FR" dirty="0" smtClean="0">
                <a:latin typeface="+mj-lt"/>
                <a:ea typeface="Calibri" panose="020F0502020204030204" pitchFamily="34" charset="0"/>
                <a:cs typeface="Times New Roman" panose="02020603050405020304" charset="0"/>
              </a:rPr>
              <a:t>Décembre. </a:t>
            </a:r>
            <a:endParaRPr lang="fr-FR" dirty="0">
              <a:effectLst/>
              <a:latin typeface="+mj-lt"/>
              <a:ea typeface="Times New Roman" panose="02020603050405020304" charset="0"/>
              <a:cs typeface="Times New Roman" panose="02020603050405020304" charset="0"/>
            </a:endParaRPr>
          </a:p>
        </p:txBody>
      </p:sp>
      <p:sp>
        <p:nvSpPr>
          <p:cNvPr id="9" name="Rectangle 8"/>
          <p:cNvSpPr/>
          <p:nvPr/>
        </p:nvSpPr>
        <p:spPr>
          <a:xfrm>
            <a:off x="1466221" y="1052029"/>
            <a:ext cx="9497923" cy="388696"/>
          </a:xfrm>
          <a:prstGeom prst="rect">
            <a:avLst/>
          </a:prstGeom>
        </p:spPr>
        <p:txBody>
          <a:bodyPr wrap="square">
            <a:spAutoFit/>
          </a:bodyPr>
          <a:lstStyle/>
          <a:p>
            <a:pPr lvl="2">
              <a:lnSpc>
                <a:spcPct val="107000"/>
              </a:lnSpc>
              <a:spcBef>
                <a:spcPts val="200"/>
              </a:spcBef>
              <a:spcAft>
                <a:spcPts val="600"/>
              </a:spcAft>
            </a:pPr>
            <a:r>
              <a:rPr lang="fr-FR" b="1" dirty="0" smtClean="0">
                <a:latin typeface="+mj-lt"/>
                <a:ea typeface="Calibri" panose="020F0502020204030204" pitchFamily="34" charset="0"/>
                <a:cs typeface="Times New Roman" panose="02020603050405020304" charset="0"/>
              </a:rPr>
              <a:t>Quelques</a:t>
            </a:r>
            <a:r>
              <a:rPr lang="fr-FR" b="1" dirty="0" smtClean="0">
                <a:latin typeface="+mj-lt"/>
                <a:ea typeface="Calibri" panose="020F0502020204030204" pitchFamily="34" charset="0"/>
                <a:cs typeface="Times New Roman" panose="02020603050405020304" charset="0"/>
              </a:rPr>
              <a:t> </a:t>
            </a:r>
            <a:r>
              <a:rPr lang="fr-FR" b="1" dirty="0">
                <a:latin typeface="+mj-lt"/>
                <a:ea typeface="Calibri" panose="020F0502020204030204" pitchFamily="34" charset="0"/>
                <a:cs typeface="Times New Roman" panose="02020603050405020304" charset="0"/>
              </a:rPr>
              <a:t>difficultés de la transformation du riz paddy </a:t>
            </a:r>
            <a:r>
              <a:rPr lang="fr-FR" b="1" dirty="0" smtClean="0">
                <a:latin typeface="+mj-lt"/>
                <a:ea typeface="Calibri" panose="020F0502020204030204" pitchFamily="34" charset="0"/>
                <a:cs typeface="Times New Roman" panose="02020603050405020304" charset="0"/>
              </a:rPr>
              <a:t>en Afrique de l’Ouest</a:t>
            </a:r>
            <a:endParaRPr lang="fr-FR" b="1" dirty="0">
              <a:latin typeface="+mj-lt"/>
              <a:ea typeface="Calibri" panose="020F0502020204030204" pitchFamily="34" charset="0"/>
              <a:cs typeface="Times New Roman" panose="02020603050405020304" charset="0"/>
            </a:endParaRPr>
          </a:p>
        </p:txBody>
      </p:sp>
      <p:sp>
        <p:nvSpPr>
          <p:cNvPr id="20" name="Rectangle 19"/>
          <p:cNvSpPr/>
          <p:nvPr/>
        </p:nvSpPr>
        <p:spPr>
          <a:xfrm>
            <a:off x="1466221" y="3387298"/>
            <a:ext cx="10436771" cy="1084015"/>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b="1" dirty="0" smtClean="0">
                <a:latin typeface="+mj-lt"/>
                <a:ea typeface="Times New Roman" panose="02020603050405020304" charset="0"/>
                <a:cs typeface="Times New Roman" panose="02020603050405020304" charset="0"/>
              </a:rPr>
              <a:t>Forte transformation artisanale et semi industrielle</a:t>
            </a:r>
            <a:endParaRPr lang="fr-FR" b="1" dirty="0" smtClean="0">
              <a:latin typeface="+mj-lt"/>
              <a:ea typeface="Times New Roman" panose="02020603050405020304" charset="0"/>
              <a:cs typeface="Times New Roman" panose="02020603050405020304" charset="0"/>
            </a:endParaRPr>
          </a:p>
          <a:p>
            <a:pPr lvl="2">
              <a:lnSpc>
                <a:spcPct val="107000"/>
              </a:lnSpc>
              <a:spcBef>
                <a:spcPts val="200"/>
              </a:spcBef>
              <a:spcAft>
                <a:spcPts val="600"/>
              </a:spcAft>
            </a:pPr>
            <a:r>
              <a:rPr lang="fr-FR" dirty="0" smtClean="0">
                <a:latin typeface="+mj-lt"/>
                <a:ea typeface="Times New Roman" panose="02020603050405020304" charset="0"/>
                <a:cs typeface="Times New Roman" panose="02020603050405020304" charset="0"/>
              </a:rPr>
              <a:t>Des unités peux performantes et dépassées </a:t>
            </a:r>
            <a:r>
              <a:rPr lang="fr-FR" dirty="0" smtClean="0">
                <a:latin typeface="+mj-lt"/>
                <a:ea typeface="Times New Roman" panose="02020603050405020304" charset="0"/>
                <a:cs typeface="Times New Roman" panose="02020603050405020304" charset="0"/>
              </a:rPr>
              <a:t>et laissant passer les </a:t>
            </a:r>
            <a:r>
              <a:rPr lang="fr-FR" dirty="0" smtClean="0">
                <a:latin typeface="+mj-lt"/>
                <a:ea typeface="Times New Roman" panose="02020603050405020304" charset="0"/>
                <a:cs typeface="Times New Roman" panose="02020603050405020304" charset="0"/>
              </a:rPr>
              <a:t>corps </a:t>
            </a:r>
            <a:r>
              <a:rPr lang="fr-FR" dirty="0" smtClean="0">
                <a:latin typeface="+mj-lt"/>
                <a:ea typeface="Times New Roman" panose="02020603050405020304" charset="0"/>
                <a:cs typeface="Times New Roman" panose="02020603050405020304" charset="0"/>
              </a:rPr>
              <a:t>étrangers et un taux élevé de brisure dans le riz blanchi</a:t>
            </a:r>
            <a:endParaRPr lang="fr-FR" dirty="0" smtClean="0">
              <a:latin typeface="+mj-lt"/>
              <a:ea typeface="Times New Roman" panose="02020603050405020304" charset="0"/>
              <a:cs typeface="Times New Roman" panose="02020603050405020304" charset="0"/>
            </a:endParaRPr>
          </a:p>
        </p:txBody>
      </p:sp>
      <p:sp>
        <p:nvSpPr>
          <p:cNvPr id="21" name="Rectangle 20"/>
          <p:cNvSpPr/>
          <p:nvPr/>
        </p:nvSpPr>
        <p:spPr>
          <a:xfrm>
            <a:off x="1466221" y="4558155"/>
            <a:ext cx="10437402" cy="1973104"/>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Calibri" panose="020F0502020204030204" pitchFamily="34" charset="0"/>
                <a:ea typeface="Times New Roman" panose="02020603050405020304" charset="0"/>
                <a:cs typeface="Times New Roman" panose="02020603050405020304" charset="0"/>
              </a:rPr>
              <a:t> </a:t>
            </a:r>
            <a:r>
              <a:rPr lang="fr-FR" b="1" dirty="0" smtClean="0">
                <a:latin typeface="+mj-lt"/>
                <a:ea typeface="Times New Roman" panose="02020603050405020304" charset="0"/>
                <a:cs typeface="Times New Roman" panose="02020603050405020304" charset="0"/>
              </a:rPr>
              <a:t>Mélanges des différentes variétés à l’usine, taux d’humidité et présence de corps étrangers et faux grains</a:t>
            </a:r>
            <a:endParaRPr lang="fr-FR" b="1" dirty="0" smtClean="0">
              <a:latin typeface="+mj-lt"/>
              <a:ea typeface="Times New Roman" panose="02020603050405020304" charset="0"/>
              <a:cs typeface="Times New Roman" panose="02020603050405020304" charset="0"/>
            </a:endParaRPr>
          </a:p>
          <a:p>
            <a:pPr lvl="2">
              <a:lnSpc>
                <a:spcPct val="107000"/>
              </a:lnSpc>
              <a:spcBef>
                <a:spcPts val="200"/>
              </a:spcBef>
              <a:spcAft>
                <a:spcPts val="600"/>
              </a:spcAft>
            </a:pPr>
            <a:r>
              <a:rPr lang="fr-FR" dirty="0" smtClean="0">
                <a:latin typeface="+mj-lt"/>
                <a:ea typeface="Times New Roman" panose="02020603050405020304" charset="0"/>
                <a:cs typeface="Times New Roman" panose="02020603050405020304" charset="0"/>
              </a:rPr>
              <a:t>N’arrive pas à calibrer les différentes variétés et les différentes tailles de riz pendant le décorticage. On rencontre souvent dans le même sac des différentes tailles et variétés de riz. Un taux d’humidité soit élevé ou trop bas difficile à transformer. Présence de corps étrangers dû à un mauvais battage et vannage</a:t>
            </a:r>
            <a:endParaRPr lang="fr-FR" dirty="0">
              <a:effectLst/>
              <a:latin typeface="+mj-lt"/>
              <a:ea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416451" y="4366455"/>
            <a:ext cx="7803048" cy="1938968"/>
          </a:xfrm>
          <a:prstGeom prst="rect">
            <a:avLst/>
          </a:prstGeom>
        </p:spPr>
        <p:txBody>
          <a:bodyPr wrap="none" lIns="91415" tIns="45708" rIns="91415" bIns="45708">
            <a:spAutoFit/>
          </a:bodyPr>
          <a:lstStyle/>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Les methods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stockage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du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utilisées</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endPar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en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198295" y="30966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7140897" y="2124447"/>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766875" y="3171642"/>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51435" y="184320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981477" y="2124259"/>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50817" y="2414400"/>
            <a:ext cx="2125102" cy="1198880"/>
          </a:xfrm>
          <a:prstGeom prst="rect">
            <a:avLst/>
          </a:prstGeom>
          <a:noFill/>
        </p:spPr>
        <p:txBody>
          <a:bodyPr wrap="square" rtlCol="0">
            <a:spAutoFit/>
          </a:bodyPr>
          <a:lstStyle/>
          <a:p>
            <a:pPr algn="ctr"/>
            <a:r>
              <a:rPr lang="en-US" altLang="zh-CN" sz="72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04</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3" name="Image 2"/>
          <p:cNvPicPr>
            <a:picLocks noChangeAspect="1"/>
          </p:cNvPicPr>
          <p:nvPr/>
        </p:nvPicPr>
        <p:blipFill>
          <a:blip r:embed="rId8"/>
          <a:stretch>
            <a:fillRect/>
          </a:stretch>
        </p:blipFill>
        <p:spPr>
          <a:xfrm>
            <a:off x="217058" y="3993930"/>
            <a:ext cx="2624664" cy="1723379"/>
          </a:xfrm>
          <a:prstGeom prst="rect">
            <a:avLst/>
          </a:prstGeom>
        </p:spPr>
      </p:pic>
      <p:pic>
        <p:nvPicPr>
          <p:cNvPr id="10" name="Image 9"/>
          <p:cNvPicPr>
            <a:picLocks noChangeAspect="1"/>
          </p:cNvPicPr>
          <p:nvPr/>
        </p:nvPicPr>
        <p:blipFill>
          <a:blip r:embed="rId9"/>
          <a:stretch>
            <a:fillRect/>
          </a:stretch>
        </p:blipFill>
        <p:spPr>
          <a:xfrm>
            <a:off x="217057" y="1340201"/>
            <a:ext cx="2639744" cy="1319872"/>
          </a:xfrm>
          <a:prstGeom prst="rect">
            <a:avLst/>
          </a:prstGeom>
        </p:spPr>
      </p:pic>
      <p:sp>
        <p:nvSpPr>
          <p:cNvPr id="22" name="Rectangle 21"/>
          <p:cNvSpPr/>
          <p:nvPr/>
        </p:nvSpPr>
        <p:spPr>
          <a:xfrm>
            <a:off x="1889788" y="1112822"/>
            <a:ext cx="9765280" cy="375552"/>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Calibri" panose="020F0502020204030204" pitchFamily="34" charset="0"/>
                <a:ea typeface="Times New Roman" panose="02020603050405020304" charset="0"/>
                <a:cs typeface="Times New Roman" panose="02020603050405020304" charset="0"/>
              </a:rPr>
              <a:t> </a:t>
            </a:r>
            <a:r>
              <a:rPr lang="fr-FR" dirty="0" smtClean="0">
                <a:latin typeface="Calibri" panose="020F0502020204030204" pitchFamily="34" charset="0"/>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Stockage en plein air au champ</a:t>
            </a:r>
            <a:endParaRPr lang="fr-FR" dirty="0" smtClean="0">
              <a:latin typeface="+mj-lt"/>
              <a:ea typeface="Times New Roman" panose="02020603050405020304" charset="0"/>
              <a:cs typeface="Times New Roman" panose="02020603050405020304" charset="0"/>
            </a:endParaRPr>
          </a:p>
        </p:txBody>
      </p:sp>
      <p:sp>
        <p:nvSpPr>
          <p:cNvPr id="23" name="Rectangle 22"/>
          <p:cNvSpPr/>
          <p:nvPr/>
        </p:nvSpPr>
        <p:spPr>
          <a:xfrm>
            <a:off x="1991387" y="3468822"/>
            <a:ext cx="9765280" cy="367216"/>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mj-lt"/>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           Stockage dans des greniers au village</a:t>
            </a:r>
            <a:endParaRPr lang="fr-FR" dirty="0" smtClean="0">
              <a:latin typeface="+mj-lt"/>
              <a:ea typeface="Times New Roman" panose="02020603050405020304" charset="0"/>
              <a:cs typeface="Times New Roman" panose="02020603050405020304" charset="0"/>
            </a:endParaRPr>
          </a:p>
        </p:txBody>
      </p:sp>
      <p:sp>
        <p:nvSpPr>
          <p:cNvPr id="11" name="ZoneTexte 10"/>
          <p:cNvSpPr txBox="1"/>
          <p:nvPr/>
        </p:nvSpPr>
        <p:spPr>
          <a:xfrm>
            <a:off x="3008041" y="1566547"/>
            <a:ext cx="8913080" cy="1200329"/>
          </a:xfrm>
          <a:prstGeom prst="rect">
            <a:avLst/>
          </a:prstGeom>
          <a:noFill/>
        </p:spPr>
        <p:txBody>
          <a:bodyPr wrap="square" rtlCol="0">
            <a:spAutoFit/>
          </a:bodyPr>
          <a:lstStyle/>
          <a:p>
            <a:pPr algn="just"/>
            <a:r>
              <a:rPr lang="fr-FR" dirty="0" smtClean="0"/>
              <a:t>Ce stockage se fait juste après la récolte et au juste après la récolte pour un pré-séchage. Mais les inconvénients sont que quand le riz dure dans ces conditions, la chaleur et l’humidité commence affecter le riz</a:t>
            </a:r>
            <a:r>
              <a:rPr lang="fr-FR" dirty="0"/>
              <a:t> (champignon, forte odeur)</a:t>
            </a:r>
            <a:r>
              <a:rPr lang="fr-FR" dirty="0" smtClean="0"/>
              <a:t> qui ne reçoit pas l’air et dégrade la qualité et le goût, occasionnant des pertes post-récoltes</a:t>
            </a:r>
            <a:endParaRPr lang="fr-FR" dirty="0"/>
          </a:p>
        </p:txBody>
      </p:sp>
      <p:sp>
        <p:nvSpPr>
          <p:cNvPr id="14" name="ZoneTexte 13"/>
          <p:cNvSpPr txBox="1"/>
          <p:nvPr/>
        </p:nvSpPr>
        <p:spPr>
          <a:xfrm>
            <a:off x="2915676" y="4126015"/>
            <a:ext cx="8840991" cy="1477328"/>
          </a:xfrm>
          <a:prstGeom prst="rect">
            <a:avLst/>
          </a:prstGeom>
          <a:noFill/>
        </p:spPr>
        <p:txBody>
          <a:bodyPr wrap="square" rtlCol="0">
            <a:spAutoFit/>
          </a:bodyPr>
          <a:lstStyle/>
          <a:p>
            <a:pPr algn="just"/>
            <a:r>
              <a:rPr lang="fr-FR" dirty="0" smtClean="0">
                <a:latin typeface="+mj-lt"/>
              </a:rPr>
              <a:t>Quand les récoltes sont terminées, les producteurs évacuent le riz du champ vers les greniers. Après un second séchage, ils stockent le riz dans ces greniers pour la consommation au cours de l’année. Mais ici, le grenier n’étant souvent pas étanche, laisse passer l’eau de pluie et dégrade la qualité du riz, Par ailleurs, on note des dégâts du riz par les rats et autres ravageurs au fond et dans les bordures du grenier</a:t>
            </a:r>
            <a:endParaRPr lang="fr-FR" dirty="0">
              <a:latin typeface="+mj-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69288" y="1826697"/>
            <a:ext cx="12026782" cy="2638165"/>
            <a:chOff x="389251" y="613431"/>
            <a:chExt cx="12026672" cy="1187830"/>
          </a:xfrm>
        </p:grpSpPr>
        <p:sp>
          <p:nvSpPr>
            <p:cNvPr id="26" name="Rectangle 25"/>
            <p:cNvSpPr/>
            <p:nvPr/>
          </p:nvSpPr>
          <p:spPr>
            <a:xfrm>
              <a:off x="389251" y="613431"/>
              <a:ext cx="12026672" cy="235016"/>
            </a:xfrm>
            <a:prstGeom prst="rect">
              <a:avLst/>
            </a:prstGeom>
          </p:spPr>
          <p:txBody>
            <a:bodyPr wrap="square">
              <a:spAutoFit/>
            </a:bodyPr>
            <a:lstStyle/>
            <a:p>
              <a:r>
                <a:rPr lang="en-US" altLang="en-GB"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Expert’s P</a:t>
              </a:r>
              <a:r>
                <a:rPr lang="en-US" altLang="zh-CN" sz="2800" b="1" dirty="0">
                  <a:solidFill>
                    <a:srgbClr val="0070BA"/>
                  </a:solidFill>
                  <a:latin typeface="Open Sans" panose="020B0606030504020204" pitchFamily="34" charset="0"/>
                  <a:ea typeface="Open Sans" panose="020B0606030504020204" pitchFamily="34" charset="0"/>
                  <a:cs typeface="Open Sans" panose="020B0606030504020204" pitchFamily="34" charset="0"/>
                </a:rPr>
                <a:t>rofile</a:t>
              </a:r>
              <a:endParaRPr lang="en-US" altLang="en-GB" sz="2800" b="1" dirty="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389251" y="1066808"/>
              <a:ext cx="10885705" cy="734453"/>
            </a:xfrm>
            <a:prstGeom prst="rect">
              <a:avLst/>
            </a:prstGeom>
          </p:spPr>
          <p:txBody>
            <a:bodyPr wrap="square">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-Ingénieur </a:t>
              </a:r>
              <a:r>
                <a:rPr lang="en-US" sz="2000" dirty="0" err="1" smtClean="0">
                  <a:latin typeface="Open Sans" panose="020B0606030504020204" pitchFamily="34" charset="0"/>
                  <a:ea typeface="Open Sans" panose="020B0606030504020204" pitchFamily="34" charset="0"/>
                  <a:cs typeface="Open Sans" panose="020B0606030504020204" pitchFamily="34" charset="0"/>
                </a:rPr>
                <a:t>Agronome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spécialiste</a:t>
              </a:r>
              <a:r>
                <a:rPr lang="en-US" sz="2000" dirty="0" smtClean="0">
                  <a:latin typeface="Open Sans" panose="020B0606030504020204" pitchFamily="34" charset="0"/>
                  <a:ea typeface="Open Sans" panose="020B0606030504020204" pitchFamily="34" charset="0"/>
                  <a:cs typeface="Open Sans" panose="020B0606030504020204" pitchFamily="34" charset="0"/>
                </a:rPr>
                <a:t> en production </a:t>
              </a:r>
              <a:r>
                <a:rPr lang="en-US" sz="2000" dirty="0" err="1" smtClean="0">
                  <a:latin typeface="Open Sans" panose="020B0606030504020204" pitchFamily="34" charset="0"/>
                  <a:ea typeface="Open Sans" panose="020B0606030504020204" pitchFamily="34" charset="0"/>
                  <a:cs typeface="Open Sans" panose="020B0606030504020204" pitchFamily="34" charset="0"/>
                </a:rPr>
                <a:t>végétale</a:t>
              </a:r>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smtClean="0">
                  <a:latin typeface="Open Sans" panose="020B0606030504020204" pitchFamily="34" charset="0"/>
                  <a:ea typeface="Open Sans" panose="020B0606030504020204" pitchFamily="34" charset="0"/>
                  <a:cs typeface="Open Sans" panose="020B0606030504020204" pitchFamily="34" charset="0"/>
                </a:rPr>
                <a:t>-</a:t>
              </a:r>
              <a:r>
                <a:rPr lang="en-US" sz="2000" dirty="0" err="1" smtClean="0">
                  <a:latin typeface="Open Sans" panose="020B0606030504020204" pitchFamily="34" charset="0"/>
                  <a:ea typeface="Open Sans" panose="020B0606030504020204" pitchFamily="34" charset="0"/>
                  <a:cs typeface="Open Sans" panose="020B0606030504020204" pitchFamily="34" charset="0"/>
                </a:rPr>
                <a:t>Analyste</a:t>
              </a:r>
              <a:r>
                <a:rPr lang="en-US" sz="2000" dirty="0" smtClean="0">
                  <a:latin typeface="Open Sans" panose="020B0606030504020204" pitchFamily="34" charset="0"/>
                  <a:ea typeface="Open Sans" panose="020B0606030504020204" pitchFamily="34" charset="0"/>
                  <a:cs typeface="Open Sans" panose="020B0606030504020204" pitchFamily="34" charset="0"/>
                </a:rPr>
                <a:t> des </a:t>
              </a:r>
              <a:r>
                <a:rPr lang="en-US" sz="2000" dirty="0" err="1" smtClean="0">
                  <a:latin typeface="Open Sans" panose="020B0606030504020204" pitchFamily="34" charset="0"/>
                  <a:ea typeface="Open Sans" panose="020B0606030504020204" pitchFamily="34" charset="0"/>
                  <a:cs typeface="Open Sans" panose="020B0606030504020204" pitchFamily="34" charset="0"/>
                </a:rPr>
                <a:t>marchés</a:t>
              </a:r>
              <a:r>
                <a:rPr lang="en-US" sz="2000" dirty="0" smtClean="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agricoles</a:t>
              </a:r>
              <a:r>
                <a:rPr lang="en-US" sz="2000" dirty="0" smtClean="0">
                  <a:latin typeface="Open Sans" panose="020B0606030504020204" pitchFamily="34" charset="0"/>
                  <a:ea typeface="Open Sans" panose="020B0606030504020204" pitchFamily="34" charset="0"/>
                  <a:cs typeface="Open Sans" panose="020B0606030504020204" pitchFamily="34" charset="0"/>
                </a:rPr>
                <a:t> à </a:t>
              </a:r>
              <a:r>
                <a:rPr lang="en-US" sz="2000" dirty="0" err="1" smtClean="0">
                  <a:latin typeface="Open Sans" panose="020B0606030504020204" pitchFamily="34" charset="0"/>
                  <a:ea typeface="Open Sans" panose="020B0606030504020204" pitchFamily="34" charset="0"/>
                  <a:cs typeface="Open Sans" panose="020B0606030504020204" pitchFamily="34" charset="0"/>
                </a:rPr>
                <a:t>Nitidae</a:t>
              </a:r>
              <a:r>
                <a:rPr lang="en-US" sz="2000" dirty="0" smtClean="0">
                  <a:latin typeface="Open Sans" panose="020B0606030504020204" pitchFamily="34" charset="0"/>
                  <a:ea typeface="Open Sans" panose="020B0606030504020204" pitchFamily="34" charset="0"/>
                  <a:cs typeface="Open Sans" panose="020B0606030504020204" pitchFamily="34" charset="0"/>
                </a:rPr>
                <a:t>/France</a:t>
              </a:r>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r>
                <a:rPr lang="en-US" sz="2000" dirty="0" smtClean="0">
                  <a:latin typeface="Open Sans" panose="020B0606030504020204" pitchFamily="34" charset="0"/>
                  <a:ea typeface="Open Sans" panose="020B0606030504020204" pitchFamily="34" charset="0"/>
                  <a:cs typeface="Open Sans" panose="020B0606030504020204" pitchFamily="34" charset="0"/>
                </a:rPr>
                <a:t>-Consultant long </a:t>
              </a:r>
              <a:r>
                <a:rPr lang="en-US" sz="2000" dirty="0" err="1" smtClean="0">
                  <a:latin typeface="Open Sans" panose="020B0606030504020204" pitchFamily="34" charset="0"/>
                  <a:ea typeface="Open Sans" panose="020B0606030504020204" pitchFamily="34" charset="0"/>
                  <a:cs typeface="Open Sans" panose="020B0606030504020204" pitchFamily="34" charset="0"/>
                </a:rPr>
                <a:t>terme</a:t>
              </a:r>
              <a:r>
                <a:rPr lang="en-US" sz="2000" dirty="0" smtClean="0">
                  <a:latin typeface="Open Sans" panose="020B0606030504020204" pitchFamily="34" charset="0"/>
                  <a:ea typeface="Open Sans" panose="020B0606030504020204" pitchFamily="34" charset="0"/>
                  <a:cs typeface="Open Sans" panose="020B0606030504020204" pitchFamily="34" charset="0"/>
                </a:rPr>
                <a:t> à CBI/Pays Bas sur la transformation de la</a:t>
              </a:r>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r>
                <a:rPr lang="en-US" sz="2000" dirty="0" smtClean="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mangue</a:t>
              </a:r>
              <a:r>
                <a:rPr lang="en-US" sz="2000" dirty="0" smtClean="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séchée</a:t>
              </a:r>
              <a:r>
                <a:rPr lang="en-US" sz="2000" dirty="0" smtClean="0">
                  <a:latin typeface="Open Sans" panose="020B0606030504020204" pitchFamily="34" charset="0"/>
                  <a:ea typeface="Open Sans" panose="020B0606030504020204" pitchFamily="34" charset="0"/>
                  <a:cs typeface="Open Sans" panose="020B0606030504020204" pitchFamily="34" charset="0"/>
                </a:rPr>
                <a:t> en Côte d’Ivoire</a:t>
              </a:r>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r>
                <a:rPr lang="en-US" sz="2000" dirty="0" smtClean="0">
                  <a:latin typeface="Open Sans" panose="020B0606030504020204" pitchFamily="34" charset="0"/>
                  <a:ea typeface="Open Sans" panose="020B0606030504020204" pitchFamily="34" charset="0"/>
                  <a:cs typeface="Open Sans" panose="020B0606030504020204" pitchFamily="34" charset="0"/>
                </a:rPr>
                <a:t>-Expert en structuration des </a:t>
              </a:r>
              <a:r>
                <a:rPr lang="en-US" sz="2000" dirty="0" err="1" smtClean="0">
                  <a:latin typeface="Open Sans" panose="020B0606030504020204" pitchFamily="34" charset="0"/>
                  <a:ea typeface="Open Sans" panose="020B0606030504020204" pitchFamily="34" charset="0"/>
                  <a:cs typeface="Open Sans" panose="020B0606030504020204" pitchFamily="34" charset="0"/>
                </a:rPr>
                <a:t>organisations</a:t>
              </a:r>
              <a:r>
                <a:rPr lang="en-US" sz="2000" dirty="0" smtClean="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professionnelles</a:t>
              </a:r>
              <a:r>
                <a:rPr lang="en-US" sz="2000" dirty="0" smtClean="0">
                  <a:latin typeface="Open Sans" panose="020B0606030504020204" pitchFamily="34" charset="0"/>
                  <a:ea typeface="Open Sans" panose="020B0606030504020204" pitchFamily="34" charset="0"/>
                  <a:cs typeface="Open Sans" panose="020B0606030504020204" pitchFamily="34" charset="0"/>
                </a:rPr>
                <a:t> </a:t>
              </a:r>
              <a:r>
                <a:rPr lang="en-US" sz="2000" dirty="0" err="1" smtClean="0">
                  <a:latin typeface="Open Sans" panose="020B0606030504020204" pitchFamily="34" charset="0"/>
                  <a:ea typeface="Open Sans" panose="020B0606030504020204" pitchFamily="34" charset="0"/>
                  <a:cs typeface="Open Sans" panose="020B0606030504020204" pitchFamily="34" charset="0"/>
                </a:rPr>
                <a:t>agricoles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4" name="组合 73"/>
          <p:cNvGrpSpPr/>
          <p:nvPr/>
        </p:nvGrpSpPr>
        <p:grpSpPr>
          <a:xfrm>
            <a:off x="8186192" y="1459602"/>
            <a:ext cx="2246206" cy="2239303"/>
            <a:chOff x="1918742" y="1845618"/>
            <a:chExt cx="2338690" cy="2338690"/>
          </a:xfrm>
        </p:grpSpPr>
        <p:sp>
          <p:nvSpPr>
            <p:cNvPr id="75" name="椭圆 74"/>
            <p:cNvSpPr/>
            <p:nvPr/>
          </p:nvSpPr>
          <p:spPr>
            <a:xfrm>
              <a:off x="1918742" y="1845618"/>
              <a:ext cx="2338690" cy="233869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2081355" y="2008231"/>
              <a:ext cx="2013465" cy="201346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3" name="图片 12" descr="人物1-01 (1)"/>
          <p:cNvPicPr>
            <a:picLocks noChangeAspect="1"/>
          </p:cNvPicPr>
          <p:nvPr/>
        </p:nvPicPr>
        <p:blipFill>
          <a:blip r:embed="rId1"/>
          <a:stretch>
            <a:fillRect/>
          </a:stretch>
        </p:blipFill>
        <p:spPr>
          <a:xfrm>
            <a:off x="8192361" y="1459603"/>
            <a:ext cx="2141855" cy="2141855"/>
          </a:xfrm>
          <a:prstGeom prst="rect">
            <a:avLst/>
          </a:prstGeom>
        </p:spPr>
      </p:pic>
      <p:pic>
        <p:nvPicPr>
          <p:cNvPr id="17" name="Immagine 6"/>
          <p:cNvPicPr>
            <a:picLocks noChangeAspect="1"/>
          </p:cNvPicPr>
          <p:nvPr/>
        </p:nvPicPr>
        <p:blipFill>
          <a:blip r:embed="rId2" cstate="email"/>
          <a:srcRect l="8654" t="32887" b="20814"/>
          <a:stretch>
            <a:fillRect/>
          </a:stretch>
        </p:blipFill>
        <p:spPr>
          <a:xfrm>
            <a:off x="0" y="0"/>
            <a:ext cx="12192000" cy="1067050"/>
          </a:xfrm>
          <a:prstGeom prst="rect">
            <a:avLst/>
          </a:prstGeom>
          <a:solidFill>
            <a:schemeClr val="accent1"/>
          </a:solidFill>
        </p:spPr>
      </p:pic>
      <p:pic>
        <p:nvPicPr>
          <p:cNvPr id="2" name="图片 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8" name="Picture 3" descr="Text&#10;&#10;Description automatically generated"/>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0" name="Picture 3"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6192" y="1140940"/>
            <a:ext cx="2316628" cy="31262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3"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050" name="Picture 2" descr="Côte d'Ivoire-AIP/ Filière riz : une production additionnelle de 300 000  tonnes prévue grâce au PUR-2020 pour combler le déficit dans les  importations – FAAPA F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736" y="4603772"/>
            <a:ext cx="2593639" cy="13813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8"/>
          <a:stretch>
            <a:fillRect/>
          </a:stretch>
        </p:blipFill>
        <p:spPr>
          <a:xfrm>
            <a:off x="227737" y="1920028"/>
            <a:ext cx="2569323" cy="1635971"/>
          </a:xfrm>
          <a:prstGeom prst="rect">
            <a:avLst/>
          </a:prstGeom>
        </p:spPr>
      </p:pic>
      <p:sp>
        <p:nvSpPr>
          <p:cNvPr id="24" name="Rectangle 23"/>
          <p:cNvSpPr/>
          <p:nvPr/>
        </p:nvSpPr>
        <p:spPr>
          <a:xfrm>
            <a:off x="2121069" y="1324063"/>
            <a:ext cx="9765280" cy="373757"/>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Calibri" panose="020F0502020204030204" pitchFamily="34" charset="0"/>
                <a:ea typeface="Times New Roman" panose="02020603050405020304" charset="0"/>
                <a:cs typeface="Times New Roman" panose="02020603050405020304" charset="0"/>
              </a:rPr>
              <a:t> </a:t>
            </a:r>
            <a:r>
              <a:rPr lang="fr-FR" dirty="0" smtClean="0">
                <a:latin typeface="Calibri" panose="020F0502020204030204" pitchFamily="34" charset="0"/>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Stockage dans des sacs au magasin</a:t>
            </a:r>
            <a:endParaRPr lang="fr-FR" dirty="0" smtClean="0">
              <a:latin typeface="+mj-lt"/>
              <a:ea typeface="Times New Roman" panose="02020603050405020304" charset="0"/>
              <a:cs typeface="Times New Roman" panose="02020603050405020304" charset="0"/>
            </a:endParaRPr>
          </a:p>
        </p:txBody>
      </p:sp>
      <p:sp>
        <p:nvSpPr>
          <p:cNvPr id="25" name="Rectangle 24"/>
          <p:cNvSpPr/>
          <p:nvPr/>
        </p:nvSpPr>
        <p:spPr>
          <a:xfrm>
            <a:off x="2121069" y="4695723"/>
            <a:ext cx="9765280" cy="373757"/>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Calibri" panose="020F0502020204030204" pitchFamily="34" charset="0"/>
                <a:ea typeface="Times New Roman" panose="02020603050405020304" charset="0"/>
                <a:cs typeface="Times New Roman" panose="02020603050405020304" charset="0"/>
              </a:rPr>
              <a:t> </a:t>
            </a:r>
            <a:r>
              <a:rPr lang="fr-FR" dirty="0" smtClean="0">
                <a:latin typeface="Calibri" panose="020F0502020204030204" pitchFamily="34" charset="0"/>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Stockage dans silos à l’usine</a:t>
            </a:r>
            <a:endParaRPr lang="fr-FR" dirty="0" smtClean="0">
              <a:latin typeface="+mj-lt"/>
              <a:ea typeface="Times New Roman" panose="02020603050405020304" charset="0"/>
              <a:cs typeface="Times New Roman" panose="02020603050405020304" charset="0"/>
            </a:endParaRPr>
          </a:p>
        </p:txBody>
      </p:sp>
      <p:sp>
        <p:nvSpPr>
          <p:cNvPr id="15" name="ZoneTexte 14"/>
          <p:cNvSpPr txBox="1"/>
          <p:nvPr/>
        </p:nvSpPr>
        <p:spPr>
          <a:xfrm>
            <a:off x="2787919" y="1780862"/>
            <a:ext cx="8708667" cy="2862322"/>
          </a:xfrm>
          <a:prstGeom prst="rect">
            <a:avLst/>
          </a:prstGeom>
          <a:noFill/>
        </p:spPr>
        <p:txBody>
          <a:bodyPr wrap="square" rtlCol="0">
            <a:spAutoFit/>
          </a:bodyPr>
          <a:lstStyle/>
          <a:p>
            <a:pPr algn="just"/>
            <a:r>
              <a:rPr lang="fr-FR" dirty="0" smtClean="0">
                <a:latin typeface="+mj-lt"/>
              </a:rPr>
              <a:t>La méthode la plus courante et la plus utilisée par les commerçants pour acheter et stocker le riz dans leurs magasins Mais si les sacs jutes sont les plus adéquats pour un bon séchage et un bon aération du riz, bon nombre d’entre eux utilisent les sacs en plastique pour leurs opérations, ce qui dégrade la qualité du riz. En effet, ces sacs en plastiques non adéquats pour le stockage à long terme du riz, produisent de la chaleur qui ré-humidifie le riz déjà séché. Par ailleurs, certains acheteurs stockent directement à même le sol, et les sacs en contact avec le sol ont leur qualité qui se dégrade. Un stockage dans un magasin non aéré ou un mauvais stockage dans un magasin aéré peut aussi occasion une mauvaise qualité du riz au décorticage</a:t>
            </a:r>
            <a:endParaRPr lang="fr-FR" dirty="0">
              <a:latin typeface="+mj-lt"/>
            </a:endParaRPr>
          </a:p>
        </p:txBody>
      </p:sp>
      <p:sp>
        <p:nvSpPr>
          <p:cNvPr id="27" name="ZoneTexte 26"/>
          <p:cNvSpPr txBox="1"/>
          <p:nvPr/>
        </p:nvSpPr>
        <p:spPr>
          <a:xfrm>
            <a:off x="2821375" y="5163127"/>
            <a:ext cx="8675211" cy="1477328"/>
          </a:xfrm>
          <a:prstGeom prst="rect">
            <a:avLst/>
          </a:prstGeom>
          <a:noFill/>
        </p:spPr>
        <p:txBody>
          <a:bodyPr wrap="square" rtlCol="0">
            <a:spAutoFit/>
          </a:bodyPr>
          <a:lstStyle/>
          <a:p>
            <a:pPr algn="just"/>
            <a:r>
              <a:rPr lang="fr-FR" dirty="0" smtClean="0"/>
              <a:t>Méthode plus adéquate pour garantir une bonne qualité et protéger le riz contre les ravageurs mais inexistante en milieu paysan en Côte d’Ivoire car plus coûteuse pour de petits producteurs avec de petites parcelles. Cette méthode est plutôt utilisée par les unités industrielles de transformation pour constituer les stocks de sécurités pour l’année.</a:t>
            </a:r>
            <a:endParaRPr lang="fr-FR"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3"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24" name="Rectangle 23"/>
          <p:cNvSpPr/>
          <p:nvPr/>
        </p:nvSpPr>
        <p:spPr>
          <a:xfrm>
            <a:off x="2121069" y="1324063"/>
            <a:ext cx="9765280" cy="367216"/>
          </a:xfrm>
          <a:prstGeom prst="rect">
            <a:avLst/>
          </a:prstGeom>
        </p:spPr>
        <p:txBody>
          <a:bodyPr wrap="square">
            <a:spAutoFit/>
          </a:bodyPr>
          <a:lstStyle/>
          <a:p>
            <a:pPr marL="1200150" lvl="2" indent="-285750">
              <a:lnSpc>
                <a:spcPct val="107000"/>
              </a:lnSpc>
              <a:spcBef>
                <a:spcPts val="200"/>
              </a:spcBef>
              <a:spcAft>
                <a:spcPts val="600"/>
              </a:spcAft>
              <a:buFont typeface="Arial" panose="020B0604020202020204" pitchFamily="34" charset="0"/>
              <a:buChar char="•"/>
            </a:pPr>
            <a:r>
              <a:rPr lang="fr-FR" dirty="0">
                <a:latin typeface="+mj-lt"/>
                <a:ea typeface="Times New Roman" panose="02020603050405020304" charset="0"/>
                <a:cs typeface="Times New Roman" panose="02020603050405020304" charset="0"/>
              </a:rPr>
              <a:t> </a:t>
            </a:r>
            <a:r>
              <a:rPr lang="fr-FR" dirty="0" smtClean="0">
                <a:latin typeface="+mj-lt"/>
                <a:ea typeface="Times New Roman" panose="02020603050405020304" charset="0"/>
                <a:cs typeface="Times New Roman" panose="02020603050405020304" charset="0"/>
              </a:rPr>
              <a:t>           Stockage riz blanc au magasin</a:t>
            </a:r>
            <a:endParaRPr lang="fr-FR" dirty="0" smtClean="0">
              <a:latin typeface="+mj-lt"/>
              <a:ea typeface="Times New Roman" panose="02020603050405020304" charset="0"/>
              <a:cs typeface="Times New Roman" panose="02020603050405020304" charset="0"/>
            </a:endParaRPr>
          </a:p>
        </p:txBody>
      </p:sp>
      <p:sp>
        <p:nvSpPr>
          <p:cNvPr id="15" name="ZoneTexte 14"/>
          <p:cNvSpPr txBox="1"/>
          <p:nvPr/>
        </p:nvSpPr>
        <p:spPr>
          <a:xfrm>
            <a:off x="2829710" y="1785106"/>
            <a:ext cx="8708667" cy="1754326"/>
          </a:xfrm>
          <a:prstGeom prst="rect">
            <a:avLst/>
          </a:prstGeom>
          <a:noFill/>
        </p:spPr>
        <p:txBody>
          <a:bodyPr wrap="square" rtlCol="0">
            <a:spAutoFit/>
          </a:bodyPr>
          <a:lstStyle/>
          <a:p>
            <a:pPr algn="just"/>
            <a:r>
              <a:rPr lang="fr-FR" dirty="0" smtClean="0"/>
              <a:t>Un mauvais stockage du riz blanc peut faire monter la température ou le taux d’humidité et dégrader le goût du riz notamment pour les sacs en contact avec la chaleur et l’humidité. Le stockage du riz blanc doit se faire dans magasin bien aéré et sec sur des palettes et non à même le sol. Un mauvais stockage du riz blanc au magasin peut favoriser le développement des charançon et rendre le riz impropre à la consommation</a:t>
            </a:r>
            <a:endParaRPr lang="fr-FR" dirty="0"/>
          </a:p>
        </p:txBody>
      </p:sp>
      <p:pic>
        <p:nvPicPr>
          <p:cNvPr id="7170" name="Picture 2" descr="Stockage de riz Banque de photographies et d'images à haute résolution -  Alam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940"/>
          <a:stretch>
            <a:fillRect/>
          </a:stretch>
        </p:blipFill>
        <p:spPr bwMode="auto">
          <a:xfrm>
            <a:off x="157511" y="1202845"/>
            <a:ext cx="2656202" cy="1681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416451" y="4366455"/>
            <a:ext cx="7717703" cy="1938968"/>
          </a:xfrm>
          <a:prstGeom prst="rect">
            <a:avLst/>
          </a:prstGeom>
        </p:spPr>
        <p:txBody>
          <a:bodyPr wrap="none" lIns="91415" tIns="45708" rIns="91415" bIns="45708">
            <a:spAutoFit/>
          </a:bodyPr>
          <a:lstStyle/>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Les techniques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contrôle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la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qualité</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endPar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du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utilisées</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en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198295" y="30966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7140897" y="2124447"/>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766875" y="3171642"/>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51435" y="184320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981477" y="2124259"/>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50817" y="2414400"/>
            <a:ext cx="2125102" cy="1198880"/>
          </a:xfrm>
          <a:prstGeom prst="rect">
            <a:avLst/>
          </a:prstGeom>
          <a:noFill/>
        </p:spPr>
        <p:txBody>
          <a:bodyPr wrap="square" rtlCol="0">
            <a:spAutoFit/>
          </a:bodyPr>
          <a:lstStyle/>
          <a:p>
            <a:pPr algn="ctr"/>
            <a:r>
              <a:rPr lang="en-US" altLang="zh-CN" sz="72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05</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3"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17" name="ZoneTexte 16"/>
          <p:cNvSpPr txBox="1"/>
          <p:nvPr/>
        </p:nvSpPr>
        <p:spPr>
          <a:xfrm>
            <a:off x="3377173" y="1044247"/>
            <a:ext cx="5966691" cy="369332"/>
          </a:xfrm>
          <a:prstGeom prst="rect">
            <a:avLst/>
          </a:prstGeom>
          <a:noFill/>
        </p:spPr>
        <p:txBody>
          <a:bodyPr wrap="square" rtlCol="0">
            <a:spAutoFit/>
          </a:bodyPr>
          <a:lstStyle/>
          <a:p>
            <a:pPr algn="ctr"/>
            <a:r>
              <a:rPr lang="fr-FR" b="1" dirty="0" smtClean="0"/>
              <a:t>Le contrôler </a:t>
            </a:r>
            <a:r>
              <a:rPr lang="fr-FR" b="1" dirty="0" smtClean="0"/>
              <a:t>la qualité du riz:</a:t>
            </a:r>
            <a:endParaRPr lang="fr-FR" b="1" dirty="0"/>
          </a:p>
        </p:txBody>
      </p:sp>
      <p:sp>
        <p:nvSpPr>
          <p:cNvPr id="2" name="Rectangle 1"/>
          <p:cNvSpPr/>
          <p:nvPr/>
        </p:nvSpPr>
        <p:spPr>
          <a:xfrm>
            <a:off x="1006763" y="2262908"/>
            <a:ext cx="9827491" cy="923330"/>
          </a:xfrm>
          <a:prstGeom prst="rect">
            <a:avLst/>
          </a:prstGeom>
        </p:spPr>
        <p:txBody>
          <a:bodyPr wrap="square">
            <a:spAutoFit/>
          </a:bodyPr>
          <a:lstStyle/>
          <a:p>
            <a:r>
              <a:rPr lang="fr-FR" dirty="0" smtClean="0">
                <a:solidFill>
                  <a:srgbClr val="3D3935"/>
                </a:solidFill>
                <a:latin typeface="+mj-lt"/>
              </a:rPr>
              <a:t>Les </a:t>
            </a:r>
            <a:r>
              <a:rPr lang="fr-FR" dirty="0">
                <a:solidFill>
                  <a:srgbClr val="3D3935"/>
                </a:solidFill>
                <a:latin typeface="+mj-lt"/>
              </a:rPr>
              <a:t>consommateurs </a:t>
            </a:r>
            <a:r>
              <a:rPr lang="fr-FR" dirty="0" smtClean="0">
                <a:solidFill>
                  <a:srgbClr val="3D3935"/>
                </a:solidFill>
                <a:latin typeface="+mj-lt"/>
              </a:rPr>
              <a:t>ouest-africains reprochent au riz produit localement ses </a:t>
            </a:r>
            <a:r>
              <a:rPr lang="fr-FR" dirty="0">
                <a:solidFill>
                  <a:srgbClr val="3D3935"/>
                </a:solidFill>
                <a:latin typeface="+mj-lt"/>
              </a:rPr>
              <a:t>nombreuses impuretés (cailloux, résidus de son et balles de riz), sa mauvaise présentation, son faible taux de </a:t>
            </a:r>
            <a:r>
              <a:rPr lang="fr-FR" dirty="0" smtClean="0">
                <a:solidFill>
                  <a:srgbClr val="3D3935"/>
                </a:solidFill>
                <a:latin typeface="+mj-lt"/>
              </a:rPr>
              <a:t>gonflement.</a:t>
            </a:r>
            <a:endParaRPr lang="fr-FR" dirty="0">
              <a:latin typeface="+mj-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 5"/>
          <p:cNvSpPr txBox="1"/>
          <p:nvPr/>
        </p:nvSpPr>
        <p:spPr>
          <a:xfrm>
            <a:off x="563419" y="1762897"/>
            <a:ext cx="11240654" cy="3939540"/>
          </a:xfrm>
          <a:prstGeom prst="rect">
            <a:avLst/>
          </a:prstGeom>
          <a:noFill/>
        </p:spPr>
        <p:txBody>
          <a:bodyPr wrap="square" rtlCol="0">
            <a:spAutoFit/>
          </a:bodyPr>
          <a:lstStyle/>
          <a:p>
            <a:pPr algn="just"/>
            <a:r>
              <a:rPr lang="fr-FR" altLang="zh-CN" dirty="0" smtClean="0">
                <a:latin typeface="+mj-lt"/>
              </a:rPr>
              <a:t>Ce contrôle se fait à tous les niveau depuis le champ jusqu’à dans l’assiette du consommateur</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 la récolte au champ</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Riz non battu dans la meule au champ</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Au </a:t>
            </a:r>
            <a:r>
              <a:rPr lang="fr-FR" altLang="zh-CN" dirty="0" smtClean="0">
                <a:latin typeface="+mj-lt"/>
              </a:rPr>
              <a:t>Battage (aires de battages)</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Au vannage</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Mise en sac</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Stockage du paddy dans le magasin</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Au séchage du </a:t>
            </a:r>
            <a:r>
              <a:rPr lang="fr-FR" altLang="zh-CN" dirty="0" smtClean="0">
                <a:latin typeface="+mj-lt"/>
              </a:rPr>
              <a:t>paddy (aires de séchages)</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Au transport</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Au stockage du paddy dans les unités de transformation</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Pendant la transformation</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La mise en sac du riz blanc</a:t>
            </a:r>
            <a:endParaRPr lang="fr-FR" altLang="zh-CN" dirty="0" smtClean="0">
              <a:latin typeface="+mj-lt"/>
            </a:endParaRPr>
          </a:p>
          <a:p>
            <a:pPr marL="285750" indent="-285750" algn="just">
              <a:buFont typeface="Arial" panose="020B0604020202020204" pitchFamily="34" charset="0"/>
              <a:buChar char="•"/>
            </a:pPr>
            <a:r>
              <a:rPr lang="fr-FR" altLang="zh-CN" dirty="0" smtClean="0">
                <a:latin typeface="+mj-lt"/>
              </a:rPr>
              <a:t>Le stockage du riz blanc chez le commerçant</a:t>
            </a:r>
            <a:endParaRPr lang="fr-FR" altLang="zh-CN" dirty="0" smtClean="0">
              <a:latin typeface="+mj-lt"/>
            </a:endParaRPr>
          </a:p>
          <a:p>
            <a:pPr marL="285750" indent="-285750" algn="just">
              <a:buFont typeface="Arial" panose="020B0604020202020204" pitchFamily="34" charset="0"/>
              <a:buChar char="•"/>
            </a:pPr>
            <a:endParaRPr lang="zh-CN" altLang="en-US" sz="1600" dirty="0">
              <a:latin typeface="+mj-lt"/>
            </a:endParaRPr>
          </a:p>
        </p:txBody>
      </p:sp>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17" name="ZoneTexte 16"/>
          <p:cNvSpPr txBox="1"/>
          <p:nvPr/>
        </p:nvSpPr>
        <p:spPr>
          <a:xfrm>
            <a:off x="3377173" y="1044247"/>
            <a:ext cx="5966691" cy="369332"/>
          </a:xfrm>
          <a:prstGeom prst="rect">
            <a:avLst/>
          </a:prstGeom>
          <a:noFill/>
        </p:spPr>
        <p:txBody>
          <a:bodyPr wrap="square" rtlCol="0">
            <a:spAutoFit/>
          </a:bodyPr>
          <a:lstStyle/>
          <a:p>
            <a:pPr algn="ctr"/>
            <a:r>
              <a:rPr lang="fr-FR" b="1" dirty="0" smtClean="0"/>
              <a:t>Les étapes du contrôler la qualité du riz:</a:t>
            </a:r>
            <a:endParaRPr lang="fr-FR" b="1"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 5"/>
          <p:cNvSpPr txBox="1"/>
          <p:nvPr/>
        </p:nvSpPr>
        <p:spPr>
          <a:xfrm>
            <a:off x="290945" y="1641553"/>
            <a:ext cx="11610109" cy="5262979"/>
          </a:xfrm>
          <a:prstGeom prst="rect">
            <a:avLst/>
          </a:prstGeom>
          <a:noFill/>
        </p:spPr>
        <p:txBody>
          <a:bodyPr wrap="square" rtlCol="0">
            <a:spAutoFit/>
          </a:bodyPr>
          <a:lstStyle/>
          <a:p>
            <a:pPr algn="just"/>
            <a:r>
              <a:rPr lang="en-US" altLang="zh-CN" sz="1600" b="1" dirty="0" smtClean="0">
                <a:latin typeface="+mj-lt"/>
                <a:sym typeface="+mn-ea"/>
              </a:rPr>
              <a:t>1-Méthodes </a:t>
            </a:r>
            <a:r>
              <a:rPr lang="en-US" altLang="zh-CN" sz="1600" b="1" dirty="0" err="1" smtClean="0">
                <a:latin typeface="+mj-lt"/>
                <a:sym typeface="+mn-ea"/>
              </a:rPr>
              <a:t>empiriques</a:t>
            </a:r>
            <a:r>
              <a:rPr lang="en-US" altLang="zh-CN" sz="1600" b="1" dirty="0" smtClean="0">
                <a:latin typeface="+mj-lt"/>
                <a:sym typeface="+mn-ea"/>
              </a:rPr>
              <a:t> </a:t>
            </a:r>
            <a:r>
              <a:rPr lang="en-US" altLang="zh-CN" sz="1600" b="1" dirty="0" err="1" smtClean="0">
                <a:latin typeface="+mj-lt"/>
                <a:sym typeface="+mn-ea"/>
              </a:rPr>
              <a:t>pratiquées</a:t>
            </a:r>
            <a:r>
              <a:rPr lang="en-US" altLang="zh-CN" sz="1600" b="1" dirty="0" smtClean="0">
                <a:latin typeface="+mj-lt"/>
                <a:sym typeface="+mn-ea"/>
              </a:rPr>
              <a:t> par les petits </a:t>
            </a:r>
            <a:r>
              <a:rPr lang="en-US" altLang="zh-CN" sz="1600" b="1" dirty="0" err="1" smtClean="0">
                <a:latin typeface="+mj-lt"/>
                <a:sym typeface="+mn-ea"/>
              </a:rPr>
              <a:t>producteurs</a:t>
            </a:r>
            <a:r>
              <a:rPr lang="en-US" altLang="zh-CN" sz="1600" b="1" dirty="0" smtClean="0">
                <a:latin typeface="+mj-lt"/>
                <a:sym typeface="+mn-ea"/>
              </a:rPr>
              <a:t> pour verifier le </a:t>
            </a:r>
            <a:r>
              <a:rPr lang="en-US" altLang="zh-CN" sz="1600" b="1" dirty="0" err="1" smtClean="0">
                <a:latin typeface="+mj-lt"/>
                <a:sym typeface="+mn-ea"/>
              </a:rPr>
              <a:t>séchage</a:t>
            </a:r>
            <a:r>
              <a:rPr lang="en-US" altLang="zh-CN" sz="1600" b="1" dirty="0" smtClean="0">
                <a:latin typeface="+mj-lt"/>
                <a:sym typeface="+mn-ea"/>
              </a:rPr>
              <a:t> du </a:t>
            </a:r>
            <a:r>
              <a:rPr lang="en-US" altLang="zh-CN" sz="1600" b="1" dirty="0" err="1" smtClean="0">
                <a:latin typeface="+mj-lt"/>
                <a:sym typeface="+mn-ea"/>
              </a:rPr>
              <a:t>riz</a:t>
            </a:r>
            <a:r>
              <a:rPr lang="en-US" altLang="zh-CN" sz="1600" b="1" dirty="0" smtClean="0">
                <a:latin typeface="+mj-lt"/>
                <a:sym typeface="+mn-ea"/>
              </a:rPr>
              <a:t> Paddy au champ</a:t>
            </a:r>
            <a:endParaRPr lang="en-US" altLang="zh-CN" sz="1600" b="1" dirty="0" smtClean="0">
              <a:latin typeface="+mj-lt"/>
              <a:sym typeface="+mn-ea"/>
            </a:endParaRPr>
          </a:p>
          <a:p>
            <a:pPr algn="just"/>
            <a:r>
              <a:rPr lang="en-US" altLang="zh-CN" sz="1600" dirty="0" smtClean="0">
                <a:latin typeface="+mj-lt"/>
                <a:sym typeface="+mn-ea"/>
              </a:rPr>
              <a:t>Elle </a:t>
            </a:r>
            <a:r>
              <a:rPr lang="en-US" altLang="zh-CN" sz="1600" dirty="0" err="1" smtClean="0">
                <a:latin typeface="+mj-lt"/>
                <a:sym typeface="+mn-ea"/>
              </a:rPr>
              <a:t>consiste</a:t>
            </a:r>
            <a:r>
              <a:rPr lang="en-US" altLang="zh-CN" sz="1600" dirty="0" smtClean="0">
                <a:latin typeface="+mj-lt"/>
                <a:sym typeface="+mn-ea"/>
              </a:rPr>
              <a:t> à </a:t>
            </a:r>
            <a:r>
              <a:rPr lang="en-US" altLang="zh-CN" sz="1600" dirty="0" err="1" smtClean="0">
                <a:latin typeface="+mj-lt"/>
                <a:sym typeface="+mn-ea"/>
              </a:rPr>
              <a:t>constater</a:t>
            </a:r>
            <a:r>
              <a:rPr lang="en-US" altLang="zh-CN" sz="1600" dirty="0" smtClean="0">
                <a:latin typeface="+mj-lt"/>
                <a:sym typeface="+mn-ea"/>
              </a:rPr>
              <a:t> que le </a:t>
            </a:r>
            <a:r>
              <a:rPr lang="en-US" altLang="zh-CN" sz="1600" dirty="0" err="1" smtClean="0">
                <a:latin typeface="+mj-lt"/>
                <a:sym typeface="+mn-ea"/>
              </a:rPr>
              <a:t>riz</a:t>
            </a:r>
            <a:r>
              <a:rPr lang="en-US" altLang="zh-CN" sz="1600" dirty="0" smtClean="0">
                <a:latin typeface="+mj-lt"/>
                <a:sym typeface="+mn-ea"/>
              </a:rPr>
              <a:t> est </a:t>
            </a:r>
            <a:r>
              <a:rPr lang="en-US" altLang="zh-CN" sz="1600" dirty="0" err="1" smtClean="0">
                <a:latin typeface="+mj-lt"/>
                <a:sym typeface="+mn-ea"/>
              </a:rPr>
              <a:t>bien</a:t>
            </a:r>
            <a:r>
              <a:rPr lang="en-US" altLang="zh-CN" sz="1600" dirty="0" smtClean="0">
                <a:latin typeface="+mj-lt"/>
                <a:sym typeface="+mn-ea"/>
              </a:rPr>
              <a:t> </a:t>
            </a:r>
            <a:r>
              <a:rPr lang="en-US" altLang="zh-CN" sz="1600" dirty="0" err="1" smtClean="0">
                <a:latin typeface="+mj-lt"/>
                <a:sym typeface="+mn-ea"/>
              </a:rPr>
              <a:t>séché</a:t>
            </a:r>
            <a:r>
              <a:rPr lang="en-US" altLang="zh-CN" sz="1600" dirty="0" smtClean="0">
                <a:latin typeface="+mj-lt"/>
                <a:sym typeface="+mn-ea"/>
              </a:rPr>
              <a:t> au touché et au bruit </a:t>
            </a:r>
            <a:r>
              <a:rPr lang="en-US" altLang="zh-CN" sz="1600" dirty="0" err="1" smtClean="0">
                <a:latin typeface="+mj-lt"/>
                <a:sym typeface="+mn-ea"/>
              </a:rPr>
              <a:t>craquant</a:t>
            </a:r>
            <a:endParaRPr lang="en-US" altLang="zh-CN" sz="1600" dirty="0" smtClean="0">
              <a:latin typeface="+mj-lt"/>
              <a:sym typeface="+mn-ea"/>
            </a:endParaRPr>
          </a:p>
          <a:p>
            <a:pPr algn="just"/>
            <a:endParaRPr lang="en-US" altLang="zh-CN" sz="1600" b="1" dirty="0" smtClean="0">
              <a:latin typeface="+mj-lt"/>
              <a:sym typeface="+mn-ea"/>
            </a:endParaRPr>
          </a:p>
          <a:p>
            <a:pPr algn="just"/>
            <a:r>
              <a:rPr lang="en-US" altLang="zh-CN" sz="1600" b="1" dirty="0" smtClean="0">
                <a:latin typeface="+mj-lt"/>
                <a:sym typeface="+mn-ea"/>
              </a:rPr>
              <a:t>2-Méthodes </a:t>
            </a:r>
            <a:r>
              <a:rPr lang="en-US" altLang="zh-CN" sz="1600" b="1" dirty="0" err="1" smtClean="0">
                <a:latin typeface="+mj-lt"/>
                <a:sym typeface="+mn-ea"/>
              </a:rPr>
              <a:t>utilisant</a:t>
            </a:r>
            <a:r>
              <a:rPr lang="en-US" altLang="zh-CN" sz="1600" b="1" dirty="0" smtClean="0">
                <a:latin typeface="+mj-lt"/>
                <a:sym typeface="+mn-ea"/>
              </a:rPr>
              <a:t> un </a:t>
            </a:r>
            <a:r>
              <a:rPr lang="en-US" altLang="zh-CN" sz="1600" b="1" dirty="0" err="1" smtClean="0">
                <a:latin typeface="+mj-lt"/>
                <a:sym typeface="+mn-ea"/>
              </a:rPr>
              <a:t>humidimètre</a:t>
            </a:r>
            <a:r>
              <a:rPr lang="en-US" altLang="zh-CN" sz="1600" b="1" dirty="0" smtClean="0">
                <a:latin typeface="+mj-lt"/>
                <a:sym typeface="+mn-ea"/>
              </a:rPr>
              <a:t> pour </a:t>
            </a:r>
            <a:r>
              <a:rPr lang="en-US" altLang="zh-CN" sz="1600" b="1" dirty="0" err="1" smtClean="0">
                <a:latin typeface="+mj-lt"/>
                <a:sym typeface="+mn-ea"/>
              </a:rPr>
              <a:t>contrôler</a:t>
            </a:r>
            <a:r>
              <a:rPr lang="en-US" altLang="zh-CN" sz="1600" b="1" dirty="0" smtClean="0">
                <a:latin typeface="+mj-lt"/>
                <a:sym typeface="+mn-ea"/>
              </a:rPr>
              <a:t> le </a:t>
            </a:r>
            <a:r>
              <a:rPr lang="en-US" altLang="zh-CN" sz="1600" b="1" dirty="0" err="1" smtClean="0">
                <a:latin typeface="+mj-lt"/>
                <a:sym typeface="+mn-ea"/>
              </a:rPr>
              <a:t>taux</a:t>
            </a:r>
            <a:r>
              <a:rPr lang="en-US" altLang="zh-CN" sz="1600" b="1" dirty="0" smtClean="0">
                <a:latin typeface="+mj-lt"/>
                <a:sym typeface="+mn-ea"/>
              </a:rPr>
              <a:t> </a:t>
            </a:r>
            <a:r>
              <a:rPr lang="en-US" altLang="zh-CN" sz="1600" b="1" dirty="0" err="1" smtClean="0">
                <a:latin typeface="+mj-lt"/>
                <a:sym typeface="+mn-ea"/>
              </a:rPr>
              <a:t>d’humidité</a:t>
            </a:r>
            <a:r>
              <a:rPr lang="en-US" altLang="zh-CN" sz="1600" b="1" dirty="0" smtClean="0">
                <a:latin typeface="+mj-lt"/>
                <a:sym typeface="+mn-ea"/>
              </a:rPr>
              <a:t> au </a:t>
            </a:r>
            <a:r>
              <a:rPr lang="en-US" altLang="zh-CN" sz="1600" b="1" dirty="0" err="1" smtClean="0">
                <a:latin typeface="+mj-lt"/>
                <a:sym typeface="+mn-ea"/>
              </a:rPr>
              <a:t>magasin</a:t>
            </a:r>
            <a:endParaRPr lang="en-US" altLang="zh-CN" sz="1600" b="1" dirty="0" smtClean="0">
              <a:latin typeface="+mj-lt"/>
              <a:sym typeface="+mn-ea"/>
            </a:endParaRPr>
          </a:p>
          <a:p>
            <a:pPr algn="just"/>
            <a:r>
              <a:rPr lang="en-US" altLang="zh-CN" sz="1600" dirty="0" smtClean="0">
                <a:latin typeface="+mj-lt"/>
                <a:sym typeface="+mn-ea"/>
              </a:rPr>
              <a:t>Elle </a:t>
            </a:r>
            <a:r>
              <a:rPr lang="en-US" altLang="zh-CN" sz="1600" dirty="0" err="1" smtClean="0">
                <a:latin typeface="+mj-lt"/>
                <a:sym typeface="+mn-ea"/>
              </a:rPr>
              <a:t>consiste</a:t>
            </a:r>
            <a:r>
              <a:rPr lang="en-US" altLang="zh-CN" sz="1600" dirty="0" smtClean="0">
                <a:latin typeface="+mj-lt"/>
                <a:sym typeface="+mn-ea"/>
              </a:rPr>
              <a:t> à </a:t>
            </a:r>
            <a:r>
              <a:rPr lang="en-US" altLang="zh-CN" sz="1600" dirty="0" err="1" smtClean="0">
                <a:latin typeface="+mj-lt"/>
                <a:sym typeface="+mn-ea"/>
              </a:rPr>
              <a:t>utiliser</a:t>
            </a:r>
            <a:r>
              <a:rPr lang="en-US" altLang="zh-CN" sz="1600" dirty="0" smtClean="0">
                <a:latin typeface="+mj-lt"/>
                <a:sym typeface="+mn-ea"/>
              </a:rPr>
              <a:t> un </a:t>
            </a:r>
            <a:r>
              <a:rPr lang="en-US" altLang="zh-CN" sz="1600" dirty="0" err="1" smtClean="0">
                <a:latin typeface="+mj-lt"/>
                <a:sym typeface="+mn-ea"/>
              </a:rPr>
              <a:t>humidimètre</a:t>
            </a:r>
            <a:r>
              <a:rPr lang="en-US" altLang="zh-CN" sz="1600" dirty="0" smtClean="0">
                <a:latin typeface="+mj-lt"/>
                <a:sym typeface="+mn-ea"/>
              </a:rPr>
              <a:t> pour </a:t>
            </a:r>
            <a:r>
              <a:rPr lang="en-US" altLang="zh-CN" sz="1600" dirty="0" err="1" smtClean="0">
                <a:latin typeface="+mj-lt"/>
                <a:sym typeface="+mn-ea"/>
              </a:rPr>
              <a:t>connaitre</a:t>
            </a:r>
            <a:r>
              <a:rPr lang="en-US" altLang="zh-CN" sz="1600" dirty="0" smtClean="0">
                <a:latin typeface="+mj-lt"/>
                <a:sym typeface="+mn-ea"/>
              </a:rPr>
              <a:t> le </a:t>
            </a:r>
            <a:r>
              <a:rPr lang="en-US" altLang="zh-CN" sz="1600" dirty="0" err="1" smtClean="0">
                <a:latin typeface="+mj-lt"/>
                <a:sym typeface="+mn-ea"/>
              </a:rPr>
              <a:t>taux</a:t>
            </a:r>
            <a:r>
              <a:rPr lang="en-US" altLang="zh-CN" sz="1600" dirty="0" smtClean="0">
                <a:latin typeface="+mj-lt"/>
                <a:sym typeface="+mn-ea"/>
              </a:rPr>
              <a:t> </a:t>
            </a:r>
            <a:r>
              <a:rPr lang="en-US" altLang="zh-CN" sz="1600" dirty="0" err="1" smtClean="0">
                <a:latin typeface="+mj-lt"/>
                <a:sym typeface="+mn-ea"/>
              </a:rPr>
              <a:t>d’humidité</a:t>
            </a:r>
            <a:r>
              <a:rPr lang="en-US" altLang="zh-CN" sz="1600" dirty="0" smtClean="0">
                <a:latin typeface="+mj-lt"/>
                <a:sym typeface="+mn-ea"/>
              </a:rPr>
              <a:t> exact du </a:t>
            </a:r>
            <a:r>
              <a:rPr lang="en-US" altLang="zh-CN" sz="1600" dirty="0" err="1" smtClean="0">
                <a:latin typeface="+mj-lt"/>
                <a:sym typeface="+mn-ea"/>
              </a:rPr>
              <a:t>riz</a:t>
            </a:r>
            <a:r>
              <a:rPr lang="en-US" altLang="zh-CN" sz="1600" dirty="0" smtClean="0">
                <a:latin typeface="+mj-lt"/>
                <a:sym typeface="+mn-ea"/>
              </a:rPr>
              <a:t>, mais à cause du </a:t>
            </a:r>
            <a:r>
              <a:rPr lang="en-US" altLang="zh-CN" sz="1600" dirty="0" err="1" smtClean="0">
                <a:latin typeface="+mj-lt"/>
                <a:sym typeface="+mn-ea"/>
              </a:rPr>
              <a:t>coût</a:t>
            </a:r>
            <a:r>
              <a:rPr lang="en-US" altLang="zh-CN" sz="1600" dirty="0" smtClean="0">
                <a:latin typeface="+mj-lt"/>
                <a:sym typeface="+mn-ea"/>
              </a:rPr>
              <a:t> </a:t>
            </a:r>
            <a:r>
              <a:rPr lang="en-US" altLang="zh-CN" sz="1600" dirty="0" err="1" smtClean="0">
                <a:latin typeface="+mj-lt"/>
                <a:sym typeface="+mn-ea"/>
              </a:rPr>
              <a:t>élevé</a:t>
            </a:r>
            <a:r>
              <a:rPr lang="en-US" altLang="zh-CN" sz="1600" dirty="0" smtClean="0">
                <a:latin typeface="+mj-lt"/>
                <a:sym typeface="+mn-ea"/>
              </a:rPr>
              <a:t> de ce </a:t>
            </a:r>
            <a:r>
              <a:rPr lang="en-US" altLang="zh-CN" sz="1600" dirty="0" err="1" smtClean="0">
                <a:latin typeface="+mj-lt"/>
                <a:sym typeface="+mn-ea"/>
              </a:rPr>
              <a:t>appareil</a:t>
            </a:r>
            <a:r>
              <a:rPr lang="en-US" altLang="zh-CN" sz="1600" dirty="0" smtClean="0">
                <a:latin typeface="+mj-lt"/>
                <a:sym typeface="+mn-ea"/>
              </a:rPr>
              <a:t> </a:t>
            </a:r>
            <a:r>
              <a:rPr lang="en-US" altLang="zh-CN" sz="1600" dirty="0" err="1" smtClean="0">
                <a:latin typeface="+mj-lt"/>
                <a:sym typeface="+mn-ea"/>
              </a:rPr>
              <a:t>certains</a:t>
            </a:r>
            <a:r>
              <a:rPr lang="en-US" altLang="zh-CN" sz="1600" dirty="0" smtClean="0">
                <a:latin typeface="+mj-lt"/>
                <a:sym typeface="+mn-ea"/>
              </a:rPr>
              <a:t> acheteurs </a:t>
            </a:r>
            <a:r>
              <a:rPr lang="en-US" altLang="zh-CN" sz="1600" dirty="0" err="1" smtClean="0">
                <a:latin typeface="+mj-lt"/>
                <a:sym typeface="+mn-ea"/>
              </a:rPr>
              <a:t>utilisent</a:t>
            </a:r>
            <a:r>
              <a:rPr lang="en-US" altLang="zh-CN" sz="1600" dirty="0" smtClean="0">
                <a:latin typeface="+mj-lt"/>
                <a:sym typeface="+mn-ea"/>
              </a:rPr>
              <a:t> la </a:t>
            </a:r>
            <a:r>
              <a:rPr lang="en-US" altLang="zh-CN" sz="1600" dirty="0" err="1" smtClean="0">
                <a:latin typeface="+mj-lt"/>
                <a:sym typeface="+mn-ea"/>
              </a:rPr>
              <a:t>méthode</a:t>
            </a:r>
            <a:r>
              <a:rPr lang="en-US" altLang="zh-CN" sz="1600" dirty="0" smtClean="0">
                <a:latin typeface="+mj-lt"/>
                <a:sym typeface="+mn-ea"/>
              </a:rPr>
              <a:t> </a:t>
            </a:r>
            <a:r>
              <a:rPr lang="en-US" altLang="zh-CN" sz="1600" dirty="0" err="1" smtClean="0">
                <a:latin typeface="+mj-lt"/>
                <a:sym typeface="+mn-ea"/>
              </a:rPr>
              <a:t>empirique</a:t>
            </a:r>
            <a:endParaRPr lang="en-US" altLang="zh-CN" sz="1600" dirty="0" smtClean="0">
              <a:latin typeface="+mj-lt"/>
              <a:sym typeface="+mn-ea"/>
            </a:endParaRPr>
          </a:p>
          <a:p>
            <a:pPr algn="just"/>
            <a:endParaRPr lang="en-US" altLang="zh-CN" sz="1600" dirty="0" smtClean="0">
              <a:latin typeface="+mj-lt"/>
              <a:sym typeface="+mn-ea"/>
            </a:endParaRPr>
          </a:p>
          <a:p>
            <a:pPr algn="just"/>
            <a:r>
              <a:rPr lang="en-US" altLang="zh-CN" sz="1600" b="1" dirty="0" smtClean="0">
                <a:latin typeface="+mj-lt"/>
                <a:sym typeface="+mn-ea"/>
              </a:rPr>
              <a:t>3-Le </a:t>
            </a:r>
            <a:r>
              <a:rPr lang="en-US" altLang="zh-CN" sz="1600" b="1" dirty="0" err="1" smtClean="0">
                <a:latin typeface="+mj-lt"/>
                <a:sym typeface="+mn-ea"/>
              </a:rPr>
              <a:t>sondage</a:t>
            </a:r>
            <a:r>
              <a:rPr lang="en-US" altLang="zh-CN" sz="1600" b="1" dirty="0" smtClean="0">
                <a:latin typeface="+mj-lt"/>
                <a:sym typeface="+mn-ea"/>
              </a:rPr>
              <a:t> avec </a:t>
            </a:r>
            <a:r>
              <a:rPr lang="en-US" altLang="zh-CN" sz="1600" b="1" dirty="0" err="1" smtClean="0">
                <a:latin typeface="+mj-lt"/>
                <a:sym typeface="+mn-ea"/>
              </a:rPr>
              <a:t>une</a:t>
            </a:r>
            <a:r>
              <a:rPr lang="en-US" altLang="zh-CN" sz="1600" b="1" dirty="0" smtClean="0">
                <a:latin typeface="+mj-lt"/>
                <a:sym typeface="+mn-ea"/>
              </a:rPr>
              <a:t> </a:t>
            </a:r>
            <a:r>
              <a:rPr lang="en-US" altLang="zh-CN" sz="1600" b="1" dirty="0" err="1" smtClean="0">
                <a:latin typeface="+mj-lt"/>
                <a:sym typeface="+mn-ea"/>
              </a:rPr>
              <a:t>sonde</a:t>
            </a:r>
            <a:r>
              <a:rPr lang="en-US" altLang="zh-CN" sz="1600" b="1" dirty="0" smtClean="0">
                <a:latin typeface="+mj-lt"/>
                <a:sym typeface="+mn-ea"/>
              </a:rPr>
              <a:t> </a:t>
            </a:r>
            <a:endParaRPr lang="en-US" altLang="zh-CN" sz="1600" b="1" dirty="0" smtClean="0">
              <a:latin typeface="+mj-lt"/>
              <a:sym typeface="+mn-ea"/>
            </a:endParaRPr>
          </a:p>
          <a:p>
            <a:pPr algn="just"/>
            <a:r>
              <a:rPr lang="en-US" altLang="zh-CN" sz="1600" dirty="0" smtClean="0">
                <a:latin typeface="+mj-lt"/>
                <a:sym typeface="+mn-ea"/>
              </a:rPr>
              <a:t>Il </a:t>
            </a:r>
            <a:r>
              <a:rPr lang="en-US" altLang="zh-CN" sz="1600" dirty="0" err="1" smtClean="0">
                <a:latin typeface="+mj-lt"/>
                <a:sym typeface="+mn-ea"/>
              </a:rPr>
              <a:t>consiste</a:t>
            </a:r>
            <a:r>
              <a:rPr lang="en-US" altLang="zh-CN" sz="1600" dirty="0" smtClean="0">
                <a:latin typeface="+mj-lt"/>
                <a:sym typeface="+mn-ea"/>
              </a:rPr>
              <a:t> à </a:t>
            </a:r>
            <a:r>
              <a:rPr lang="en-US" altLang="zh-CN" sz="1600" dirty="0" err="1" smtClean="0">
                <a:latin typeface="+mj-lt"/>
                <a:sym typeface="+mn-ea"/>
              </a:rPr>
              <a:t>sonder</a:t>
            </a:r>
            <a:r>
              <a:rPr lang="en-US" altLang="zh-CN" sz="1600" dirty="0" smtClean="0">
                <a:latin typeface="+mj-lt"/>
                <a:sym typeface="+mn-ea"/>
              </a:rPr>
              <a:t> avec </a:t>
            </a:r>
            <a:r>
              <a:rPr lang="en-US" altLang="zh-CN" sz="1600" dirty="0" err="1" smtClean="0">
                <a:latin typeface="+mj-lt"/>
                <a:sym typeface="+mn-ea"/>
              </a:rPr>
              <a:t>une</a:t>
            </a:r>
            <a:r>
              <a:rPr lang="en-US" altLang="zh-CN" sz="1600" dirty="0" smtClean="0">
                <a:latin typeface="+mj-lt"/>
                <a:sym typeface="+mn-ea"/>
              </a:rPr>
              <a:t> </a:t>
            </a:r>
            <a:r>
              <a:rPr lang="en-US" altLang="zh-CN" sz="1600" dirty="0" err="1" smtClean="0">
                <a:latin typeface="+mj-lt"/>
                <a:sym typeface="+mn-ea"/>
              </a:rPr>
              <a:t>sonde</a:t>
            </a:r>
            <a:r>
              <a:rPr lang="en-US" altLang="zh-CN" sz="1600" dirty="0" smtClean="0">
                <a:latin typeface="+mj-lt"/>
                <a:sym typeface="+mn-ea"/>
              </a:rPr>
              <a:t> de temps en temps les stocks de </a:t>
            </a:r>
            <a:r>
              <a:rPr lang="en-US" altLang="zh-CN" sz="1600" dirty="0" err="1" smtClean="0">
                <a:latin typeface="+mj-lt"/>
                <a:sym typeface="+mn-ea"/>
              </a:rPr>
              <a:t>riz</a:t>
            </a:r>
            <a:r>
              <a:rPr lang="en-US" altLang="zh-CN" sz="1600" dirty="0" smtClean="0">
                <a:latin typeface="+mj-lt"/>
                <a:sym typeface="+mn-ea"/>
              </a:rPr>
              <a:t> au </a:t>
            </a:r>
            <a:r>
              <a:rPr lang="en-US" altLang="zh-CN" sz="1600" dirty="0" err="1" smtClean="0">
                <a:latin typeface="+mj-lt"/>
                <a:sym typeface="+mn-ea"/>
              </a:rPr>
              <a:t>magasin</a:t>
            </a:r>
            <a:r>
              <a:rPr lang="en-US" altLang="zh-CN" sz="1600" dirty="0" smtClean="0">
                <a:latin typeface="+mj-lt"/>
                <a:sym typeface="+mn-ea"/>
              </a:rPr>
              <a:t> pour </a:t>
            </a:r>
            <a:r>
              <a:rPr lang="en-US" altLang="zh-CN" sz="1600" dirty="0" err="1" smtClean="0">
                <a:latin typeface="+mj-lt"/>
                <a:sym typeface="+mn-ea"/>
              </a:rPr>
              <a:t>s’assurer</a:t>
            </a:r>
            <a:r>
              <a:rPr lang="en-US" altLang="zh-CN" sz="1600" dirty="0" smtClean="0">
                <a:latin typeface="+mj-lt"/>
                <a:sym typeface="+mn-ea"/>
              </a:rPr>
              <a:t> de </a:t>
            </a:r>
            <a:r>
              <a:rPr lang="en-US" altLang="zh-CN" sz="1600" dirty="0" err="1" smtClean="0">
                <a:latin typeface="+mj-lt"/>
                <a:sym typeface="+mn-ea"/>
              </a:rPr>
              <a:t>sa</a:t>
            </a:r>
            <a:r>
              <a:rPr lang="en-US" altLang="zh-CN" sz="1600" dirty="0" smtClean="0">
                <a:latin typeface="+mj-lt"/>
                <a:sym typeface="+mn-ea"/>
              </a:rPr>
              <a:t> bonne </a:t>
            </a:r>
            <a:r>
              <a:rPr lang="en-US" altLang="zh-CN" sz="1600" dirty="0" err="1" smtClean="0">
                <a:latin typeface="+mj-lt"/>
                <a:sym typeface="+mn-ea"/>
              </a:rPr>
              <a:t>qualité</a:t>
            </a:r>
            <a:r>
              <a:rPr lang="en-US" altLang="zh-CN" sz="1600" dirty="0" smtClean="0">
                <a:latin typeface="+mj-lt"/>
                <a:sym typeface="+mn-ea"/>
              </a:rPr>
              <a:t> au </a:t>
            </a:r>
            <a:r>
              <a:rPr lang="en-US" altLang="zh-CN" sz="1600" dirty="0" err="1" smtClean="0">
                <a:latin typeface="+mj-lt"/>
                <a:sym typeface="+mn-ea"/>
              </a:rPr>
              <a:t>cours</a:t>
            </a:r>
            <a:r>
              <a:rPr lang="en-US" altLang="zh-CN" sz="1600" dirty="0" smtClean="0">
                <a:latin typeface="+mj-lt"/>
                <a:sym typeface="+mn-ea"/>
              </a:rPr>
              <a:t> du </a:t>
            </a:r>
            <a:r>
              <a:rPr lang="en-US" altLang="zh-CN" sz="1600" dirty="0" err="1" smtClean="0">
                <a:latin typeface="+mj-lt"/>
                <a:sym typeface="+mn-ea"/>
              </a:rPr>
              <a:t>stockage</a:t>
            </a:r>
            <a:r>
              <a:rPr lang="en-US" altLang="zh-CN" sz="1600" dirty="0" smtClean="0">
                <a:latin typeface="+mj-lt"/>
                <a:sym typeface="+mn-ea"/>
              </a:rPr>
              <a:t> </a:t>
            </a:r>
            <a:r>
              <a:rPr lang="en-US" altLang="zh-CN" sz="1600" dirty="0" err="1" smtClean="0">
                <a:latin typeface="+mj-lt"/>
                <a:sym typeface="+mn-ea"/>
              </a:rPr>
              <a:t>ou</a:t>
            </a:r>
            <a:r>
              <a:rPr lang="en-US" altLang="zh-CN" sz="1600" dirty="0" smtClean="0">
                <a:latin typeface="+mj-lt"/>
                <a:sym typeface="+mn-ea"/>
              </a:rPr>
              <a:t> </a:t>
            </a:r>
            <a:r>
              <a:rPr lang="en-US" altLang="zh-CN" sz="1600" dirty="0" err="1" smtClean="0">
                <a:latin typeface="+mj-lt"/>
                <a:sym typeface="+mn-ea"/>
              </a:rPr>
              <a:t>avant</a:t>
            </a:r>
            <a:r>
              <a:rPr lang="en-US" altLang="zh-CN" sz="1600" dirty="0" smtClean="0">
                <a:latin typeface="+mj-lt"/>
                <a:sym typeface="+mn-ea"/>
              </a:rPr>
              <a:t> de </a:t>
            </a:r>
            <a:r>
              <a:rPr lang="en-US" altLang="zh-CN" sz="1600" dirty="0" err="1" smtClean="0">
                <a:latin typeface="+mj-lt"/>
                <a:sym typeface="+mn-ea"/>
              </a:rPr>
              <a:t>l’acheter</a:t>
            </a:r>
            <a:r>
              <a:rPr lang="en-US" altLang="zh-CN" sz="1600" dirty="0" smtClean="0">
                <a:latin typeface="+mj-lt"/>
                <a:sym typeface="+mn-ea"/>
              </a:rPr>
              <a:t> chez le </a:t>
            </a:r>
            <a:r>
              <a:rPr lang="en-US" altLang="zh-CN" sz="1600" dirty="0" err="1" smtClean="0">
                <a:latin typeface="+mj-lt"/>
                <a:sym typeface="+mn-ea"/>
              </a:rPr>
              <a:t>producteurs</a:t>
            </a:r>
            <a:endParaRPr lang="en-US" altLang="zh-CN" sz="1600" dirty="0" smtClean="0">
              <a:latin typeface="+mj-lt"/>
              <a:sym typeface="+mn-ea"/>
            </a:endParaRPr>
          </a:p>
          <a:p>
            <a:pPr algn="just"/>
            <a:endParaRPr lang="en-US" altLang="zh-CN" sz="1600" dirty="0" smtClean="0">
              <a:latin typeface="+mj-lt"/>
              <a:sym typeface="+mn-ea"/>
            </a:endParaRPr>
          </a:p>
          <a:p>
            <a:pPr algn="just"/>
            <a:r>
              <a:rPr lang="en-US" altLang="zh-CN" sz="1600" b="1" dirty="0" smtClean="0">
                <a:latin typeface="+mj-lt"/>
                <a:sym typeface="+mn-ea"/>
              </a:rPr>
              <a:t>4-Le test de germination</a:t>
            </a:r>
            <a:endParaRPr lang="en-US" altLang="zh-CN" sz="1600" b="1" dirty="0" smtClean="0">
              <a:latin typeface="+mj-lt"/>
              <a:sym typeface="+mn-ea"/>
            </a:endParaRPr>
          </a:p>
          <a:p>
            <a:pPr algn="just"/>
            <a:r>
              <a:rPr lang="en-US" altLang="zh-CN" sz="1600" dirty="0" err="1" smtClean="0">
                <a:latin typeface="+mj-lt"/>
                <a:sym typeface="+mn-ea"/>
              </a:rPr>
              <a:t>Ici</a:t>
            </a:r>
            <a:r>
              <a:rPr lang="en-US" altLang="zh-CN" sz="1600" dirty="0" smtClean="0">
                <a:latin typeface="+mj-lt"/>
                <a:sym typeface="+mn-ea"/>
              </a:rPr>
              <a:t>, ce </a:t>
            </a:r>
            <a:r>
              <a:rPr lang="en-US" altLang="zh-CN" sz="1600" dirty="0" err="1" smtClean="0">
                <a:latin typeface="+mj-lt"/>
                <a:sym typeface="+mn-ea"/>
              </a:rPr>
              <a:t>contrôle</a:t>
            </a:r>
            <a:r>
              <a:rPr lang="en-US" altLang="zh-CN" sz="1600" dirty="0" smtClean="0">
                <a:latin typeface="+mj-lt"/>
                <a:sym typeface="+mn-ea"/>
              </a:rPr>
              <a:t> </a:t>
            </a:r>
            <a:r>
              <a:rPr lang="en-US" altLang="zh-CN" sz="1600" dirty="0" err="1" smtClean="0">
                <a:latin typeface="+mj-lt"/>
                <a:sym typeface="+mn-ea"/>
              </a:rPr>
              <a:t>concerne</a:t>
            </a:r>
            <a:r>
              <a:rPr lang="en-US" altLang="zh-CN" sz="1600" dirty="0" smtClean="0">
                <a:latin typeface="+mj-lt"/>
                <a:sym typeface="+mn-ea"/>
              </a:rPr>
              <a:t> les stocks </a:t>
            </a:r>
            <a:r>
              <a:rPr lang="en-US" altLang="zh-CN" sz="1600" dirty="0" err="1" smtClean="0">
                <a:latin typeface="+mj-lt"/>
                <a:sym typeface="+mn-ea"/>
              </a:rPr>
              <a:t>reservés</a:t>
            </a:r>
            <a:r>
              <a:rPr lang="en-US" altLang="zh-CN" sz="1600" dirty="0" smtClean="0">
                <a:latin typeface="+mj-lt"/>
                <a:sym typeface="+mn-ea"/>
              </a:rPr>
              <a:t> pour la </a:t>
            </a:r>
            <a:r>
              <a:rPr lang="en-US" altLang="zh-CN" sz="1600" dirty="0" err="1" smtClean="0">
                <a:latin typeface="+mj-lt"/>
                <a:sym typeface="+mn-ea"/>
              </a:rPr>
              <a:t>semence</a:t>
            </a:r>
            <a:r>
              <a:rPr lang="en-US" altLang="zh-CN" sz="1600" dirty="0" smtClean="0">
                <a:latin typeface="+mj-lt"/>
                <a:sym typeface="+mn-ea"/>
              </a:rPr>
              <a:t>, par ce test qui </a:t>
            </a:r>
            <a:r>
              <a:rPr lang="en-US" altLang="zh-CN" sz="1600" dirty="0" err="1" smtClean="0">
                <a:latin typeface="+mj-lt"/>
                <a:sym typeface="+mn-ea"/>
              </a:rPr>
              <a:t>consiste</a:t>
            </a:r>
            <a:r>
              <a:rPr lang="en-US" altLang="zh-CN" sz="1600" dirty="0" smtClean="0">
                <a:latin typeface="+mj-lt"/>
                <a:sym typeface="+mn-ea"/>
              </a:rPr>
              <a:t> à faire </a:t>
            </a:r>
            <a:r>
              <a:rPr lang="en-US" altLang="zh-CN" sz="1600" dirty="0" err="1" smtClean="0">
                <a:latin typeface="+mj-lt"/>
                <a:sym typeface="+mn-ea"/>
              </a:rPr>
              <a:t>germer</a:t>
            </a:r>
            <a:r>
              <a:rPr lang="en-US" altLang="zh-CN" sz="1600" dirty="0" smtClean="0">
                <a:latin typeface="+mj-lt"/>
                <a:sym typeface="+mn-ea"/>
              </a:rPr>
              <a:t> 100 grains </a:t>
            </a:r>
            <a:r>
              <a:rPr lang="en-US" altLang="zh-CN" sz="1600" dirty="0" err="1" smtClean="0">
                <a:latin typeface="+mj-lt"/>
                <a:sym typeface="+mn-ea"/>
              </a:rPr>
              <a:t>dans</a:t>
            </a:r>
            <a:r>
              <a:rPr lang="en-US" altLang="zh-CN" sz="1600" dirty="0" smtClean="0">
                <a:latin typeface="+mj-lt"/>
                <a:sym typeface="+mn-ea"/>
              </a:rPr>
              <a:t> un </a:t>
            </a:r>
            <a:r>
              <a:rPr lang="en-US" altLang="zh-CN" sz="1600" dirty="0" err="1" smtClean="0">
                <a:latin typeface="+mj-lt"/>
                <a:sym typeface="+mn-ea"/>
              </a:rPr>
              <a:t>papier</a:t>
            </a:r>
            <a:r>
              <a:rPr lang="en-US" altLang="zh-CN" sz="1600" dirty="0" smtClean="0">
                <a:latin typeface="+mj-lt"/>
                <a:sym typeface="+mn-ea"/>
              </a:rPr>
              <a:t> </a:t>
            </a:r>
            <a:r>
              <a:rPr lang="en-US" altLang="zh-CN" sz="1600" dirty="0" err="1" smtClean="0">
                <a:latin typeface="+mj-lt"/>
                <a:sym typeface="+mn-ea"/>
              </a:rPr>
              <a:t>buvard</a:t>
            </a:r>
            <a:r>
              <a:rPr lang="en-US" altLang="zh-CN" sz="1600" dirty="0">
                <a:latin typeface="+mj-lt"/>
                <a:sym typeface="+mn-ea"/>
              </a:rPr>
              <a:t> </a:t>
            </a:r>
            <a:r>
              <a:rPr lang="en-US" altLang="zh-CN" sz="1600" dirty="0" err="1" smtClean="0">
                <a:latin typeface="+mj-lt"/>
                <a:sym typeface="+mn-ea"/>
              </a:rPr>
              <a:t>afin</a:t>
            </a:r>
            <a:r>
              <a:rPr lang="en-US" altLang="zh-CN" sz="1600" dirty="0" smtClean="0">
                <a:latin typeface="+mj-lt"/>
                <a:sym typeface="+mn-ea"/>
              </a:rPr>
              <a:t> de </a:t>
            </a:r>
            <a:r>
              <a:rPr lang="en-US" altLang="zh-CN" sz="1600" dirty="0" err="1" smtClean="0">
                <a:latin typeface="+mj-lt"/>
                <a:sym typeface="+mn-ea"/>
              </a:rPr>
              <a:t>compter</a:t>
            </a:r>
            <a:r>
              <a:rPr lang="en-US" altLang="zh-CN" sz="1600" dirty="0" smtClean="0">
                <a:latin typeface="+mj-lt"/>
                <a:sym typeface="+mn-ea"/>
              </a:rPr>
              <a:t> le </a:t>
            </a:r>
            <a:r>
              <a:rPr lang="en-US" altLang="zh-CN" sz="1600" dirty="0" err="1" smtClean="0">
                <a:latin typeface="+mj-lt"/>
                <a:sym typeface="+mn-ea"/>
              </a:rPr>
              <a:t>nombre</a:t>
            </a:r>
            <a:r>
              <a:rPr lang="en-US" altLang="zh-CN" sz="1600" dirty="0" smtClean="0">
                <a:latin typeface="+mj-lt"/>
                <a:sym typeface="+mn-ea"/>
              </a:rPr>
              <a:t> de grains qui </a:t>
            </a:r>
            <a:r>
              <a:rPr lang="en-US" altLang="zh-CN" sz="1600" dirty="0" err="1" smtClean="0">
                <a:latin typeface="+mj-lt"/>
                <a:sym typeface="+mn-ea"/>
              </a:rPr>
              <a:t>ont</a:t>
            </a:r>
            <a:r>
              <a:rPr lang="en-US" altLang="zh-CN" sz="1600" dirty="0" smtClean="0">
                <a:latin typeface="+mj-lt"/>
                <a:sym typeface="+mn-ea"/>
              </a:rPr>
              <a:t> </a:t>
            </a:r>
            <a:r>
              <a:rPr lang="en-US" altLang="zh-CN" sz="1600" dirty="0" err="1" smtClean="0">
                <a:latin typeface="+mj-lt"/>
                <a:sym typeface="+mn-ea"/>
              </a:rPr>
              <a:t>germé</a:t>
            </a:r>
            <a:r>
              <a:rPr lang="en-US" altLang="zh-CN" sz="1600" dirty="0" smtClean="0">
                <a:latin typeface="+mj-lt"/>
                <a:sym typeface="+mn-ea"/>
              </a:rPr>
              <a:t>.</a:t>
            </a:r>
            <a:endParaRPr lang="en-US" altLang="zh-CN" sz="1600" dirty="0" smtClean="0">
              <a:latin typeface="+mj-lt"/>
              <a:sym typeface="+mn-ea"/>
            </a:endParaRPr>
          </a:p>
          <a:p>
            <a:pPr algn="just"/>
            <a:endParaRPr lang="en-US" altLang="zh-CN" sz="1600" dirty="0" smtClean="0">
              <a:latin typeface="+mj-lt"/>
              <a:sym typeface="+mn-ea"/>
            </a:endParaRPr>
          </a:p>
          <a:p>
            <a:pPr algn="just"/>
            <a:r>
              <a:rPr lang="en-US" altLang="zh-CN" sz="1600" b="1" dirty="0" smtClean="0">
                <a:latin typeface="+mj-lt"/>
                <a:sym typeface="+mn-ea"/>
              </a:rPr>
              <a:t>5-Le test </a:t>
            </a:r>
            <a:r>
              <a:rPr lang="en-US" altLang="zh-CN" sz="1600" b="1" dirty="0" err="1" smtClean="0">
                <a:latin typeface="+mj-lt"/>
                <a:sym typeface="+mn-ea"/>
              </a:rPr>
              <a:t>organoleptique</a:t>
            </a:r>
            <a:endParaRPr lang="en-US" altLang="zh-CN" sz="1600" b="1" dirty="0" smtClean="0">
              <a:latin typeface="+mj-lt"/>
              <a:sym typeface="+mn-ea"/>
            </a:endParaRPr>
          </a:p>
          <a:p>
            <a:pPr algn="just"/>
            <a:r>
              <a:rPr lang="fr-FR" altLang="zh-CN" sz="1600" dirty="0" smtClean="0">
                <a:latin typeface="+mj-lt"/>
              </a:rPr>
              <a:t>Il consiste à préparer le riz dans le but de connaitre le goût, qualité qui est une des exigences du consommateur</a:t>
            </a:r>
            <a:endParaRPr lang="fr-FR" altLang="zh-CN" sz="1600" dirty="0" smtClean="0">
              <a:latin typeface="+mj-lt"/>
            </a:endParaRPr>
          </a:p>
          <a:p>
            <a:pPr algn="just"/>
            <a:endParaRPr lang="fr-FR" altLang="zh-CN" sz="1600" dirty="0" smtClean="0">
              <a:latin typeface="+mj-lt"/>
            </a:endParaRPr>
          </a:p>
          <a:p>
            <a:pPr algn="just"/>
            <a:r>
              <a:rPr lang="fr-FR" altLang="zh-CN" sz="1600" b="1" dirty="0" smtClean="0">
                <a:latin typeface="+mj-lt"/>
              </a:rPr>
              <a:t>6-Au niveau de la transformation</a:t>
            </a:r>
            <a:endParaRPr lang="fr-FR" altLang="zh-CN" sz="1600" b="1" dirty="0" smtClean="0">
              <a:latin typeface="+mj-lt"/>
            </a:endParaRPr>
          </a:p>
          <a:p>
            <a:pPr algn="just"/>
            <a:r>
              <a:rPr lang="fr-FR" altLang="zh-CN" sz="1600" dirty="0" smtClean="0">
                <a:latin typeface="+mj-lt"/>
              </a:rPr>
              <a:t>Taux de brisure, présence de sons, présence de grains non décortiqués, présence de grains de différentes variétés, corps étrangers</a:t>
            </a:r>
            <a:endParaRPr lang="zh-CN" altLang="en-US" sz="1600" dirty="0">
              <a:latin typeface="+mj-lt"/>
            </a:endParaRPr>
          </a:p>
        </p:txBody>
      </p:sp>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17" name="ZoneTexte 16"/>
          <p:cNvSpPr txBox="1"/>
          <p:nvPr/>
        </p:nvSpPr>
        <p:spPr>
          <a:xfrm>
            <a:off x="1052945" y="1044247"/>
            <a:ext cx="10474037" cy="646331"/>
          </a:xfrm>
          <a:prstGeom prst="rect">
            <a:avLst/>
          </a:prstGeom>
          <a:noFill/>
        </p:spPr>
        <p:txBody>
          <a:bodyPr wrap="square" rtlCol="0">
            <a:spAutoFit/>
          </a:bodyPr>
          <a:lstStyle/>
          <a:p>
            <a:pPr algn="ctr"/>
            <a:r>
              <a:rPr lang="fr-FR" b="1" dirty="0" smtClean="0"/>
              <a:t>Plusieurs méthodes sont utilisées selon les acteurs dans la chaine pour contrôler la qualité, ci-dessous une liste non exhaustive de quelques méthodes</a:t>
            </a:r>
            <a:endParaRPr lang="fr-FR" b="1"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2" name="ZoneTexte 1"/>
          <p:cNvSpPr txBox="1"/>
          <p:nvPr/>
        </p:nvSpPr>
        <p:spPr>
          <a:xfrm>
            <a:off x="264522" y="1481106"/>
            <a:ext cx="2535239" cy="400110"/>
          </a:xfrm>
          <a:prstGeom prst="rect">
            <a:avLst/>
          </a:prstGeom>
          <a:noFill/>
        </p:spPr>
        <p:txBody>
          <a:bodyPr wrap="square" rtlCol="0">
            <a:spAutoFit/>
          </a:bodyPr>
          <a:lstStyle/>
          <a:p>
            <a:r>
              <a:rPr lang="fr-FR" sz="2000" b="1" dirty="0" smtClean="0"/>
              <a:t>Conclusion:</a:t>
            </a:r>
            <a:endParaRPr lang="fr-FR" sz="2000" b="1" dirty="0"/>
          </a:p>
        </p:txBody>
      </p:sp>
      <p:sp>
        <p:nvSpPr>
          <p:cNvPr id="3" name="ZoneTexte 2"/>
          <p:cNvSpPr txBox="1"/>
          <p:nvPr/>
        </p:nvSpPr>
        <p:spPr>
          <a:xfrm>
            <a:off x="125976" y="1844513"/>
            <a:ext cx="11656600" cy="3139321"/>
          </a:xfrm>
          <a:prstGeom prst="rect">
            <a:avLst/>
          </a:prstGeom>
          <a:noFill/>
        </p:spPr>
        <p:txBody>
          <a:bodyPr wrap="square" rtlCol="0">
            <a:spAutoFit/>
          </a:bodyPr>
          <a:lstStyle/>
          <a:p>
            <a:pPr algn="just"/>
            <a:r>
              <a:rPr lang="fr-FR" dirty="0" smtClean="0"/>
              <a:t>Si  la production de </a:t>
            </a:r>
            <a:r>
              <a:rPr lang="fr-FR" dirty="0" smtClean="0"/>
              <a:t>riz Ouest africaine </a:t>
            </a:r>
            <a:r>
              <a:rPr lang="fr-FR" dirty="0" smtClean="0"/>
              <a:t>semble en évolution </a:t>
            </a:r>
            <a:r>
              <a:rPr lang="fr-FR" dirty="0" smtClean="0"/>
              <a:t>et </a:t>
            </a:r>
            <a:r>
              <a:rPr lang="fr-FR" dirty="0" smtClean="0"/>
              <a:t>bénéficiant de plusieurs projets de développement et d’une volonté politique </a:t>
            </a:r>
            <a:r>
              <a:rPr lang="fr-FR" dirty="0" smtClean="0"/>
              <a:t>des gouvernements des différents états d’amener vers </a:t>
            </a:r>
            <a:r>
              <a:rPr lang="fr-FR" dirty="0" smtClean="0"/>
              <a:t>l’autosuffisance en </a:t>
            </a:r>
            <a:r>
              <a:rPr lang="fr-FR" dirty="0" smtClean="0"/>
              <a:t>riz leurs pays, </a:t>
            </a:r>
            <a:r>
              <a:rPr lang="fr-FR" dirty="0" smtClean="0"/>
              <a:t>il n’en est pas de même pour les autres aspects sur la chaine qui améliorent la qualité du </a:t>
            </a:r>
            <a:r>
              <a:rPr lang="fr-FR" dirty="0" smtClean="0"/>
              <a:t>riz. </a:t>
            </a:r>
            <a:r>
              <a:rPr lang="fr-FR" dirty="0" smtClean="0"/>
              <a:t>Même si des unités industrielles sont en activités ou en cours de construction, la transformation du riz paddy de </a:t>
            </a:r>
            <a:r>
              <a:rPr lang="fr-FR" dirty="0" smtClean="0"/>
              <a:t>l’Afrique de l’Ouest se </a:t>
            </a:r>
            <a:r>
              <a:rPr lang="fr-FR" dirty="0" smtClean="0"/>
              <a:t>fait </a:t>
            </a:r>
            <a:r>
              <a:rPr lang="fr-FR" dirty="0" smtClean="0"/>
              <a:t>pour la plupart </a:t>
            </a:r>
            <a:r>
              <a:rPr lang="fr-FR" dirty="0" smtClean="0"/>
              <a:t>petites </a:t>
            </a:r>
            <a:r>
              <a:rPr lang="fr-FR" dirty="0" smtClean="0"/>
              <a:t>unités artisanales (moulins) et de mini-rizeries qui ont peut de technicité pour améliorer la qualité du riz, les infrastructures de stockages sont faibles et ne sont pas dans les normes pour la plupart des cas, les producteurs, les acheteurs, les commerçants sont moins regardants et moins rigoureux sur le contrôle </a:t>
            </a:r>
            <a:r>
              <a:rPr lang="fr-FR" dirty="0" smtClean="0"/>
              <a:t>qualité du </a:t>
            </a:r>
            <a:r>
              <a:rPr lang="fr-FR" dirty="0" smtClean="0"/>
              <a:t>riz depuis le champ jusqu’à dans les magasins pour maintenir une bonne qualité de leurs stocks et causant ainsi au finish des pertes à la transformation, une présence de corps étrangers et une dégradation de la qualité organoleptique du riz sur les </a:t>
            </a:r>
            <a:r>
              <a:rPr lang="fr-FR" dirty="0" smtClean="0"/>
              <a:t>marchés pousse le consommateur ouest africain à se diriger vers les riz importés plus propres et de bons goûts. </a:t>
            </a:r>
            <a:endParaRPr lang="fr-FR" dirty="0" smtClean="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6" name="Rectangle 5"/>
          <p:cNvSpPr/>
          <p:nvPr/>
        </p:nvSpPr>
        <p:spPr>
          <a:xfrm>
            <a:off x="535709" y="1859340"/>
            <a:ext cx="11028218" cy="2308324"/>
          </a:xfrm>
          <a:prstGeom prst="rect">
            <a:avLst/>
          </a:prstGeom>
        </p:spPr>
        <p:txBody>
          <a:bodyPr wrap="square">
            <a:spAutoFit/>
          </a:bodyPr>
          <a:lstStyle/>
          <a:p>
            <a:pPr algn="just"/>
            <a:r>
              <a:rPr lang="fr-FR" dirty="0"/>
              <a:t>Nous recommandons;</a:t>
            </a:r>
            <a:endParaRPr lang="fr-FR" dirty="0"/>
          </a:p>
          <a:p>
            <a:pPr algn="just"/>
            <a:r>
              <a:rPr lang="fr-FR" dirty="0"/>
              <a:t>1-Renforcer les capacités des producteurs et acheteurs aux bonnes techniques de récoltes et de post récoltes du </a:t>
            </a:r>
            <a:r>
              <a:rPr lang="fr-FR" dirty="0" smtClean="0"/>
              <a:t>riz (construction d’airs de battage au champ, air de séchages au village…)</a:t>
            </a:r>
            <a:endParaRPr lang="fr-FR" dirty="0"/>
          </a:p>
          <a:p>
            <a:pPr algn="just"/>
            <a:r>
              <a:rPr lang="fr-FR" dirty="0"/>
              <a:t>2-Construire de grands magasins de stockage du riz par région;</a:t>
            </a:r>
            <a:endParaRPr lang="fr-FR" dirty="0"/>
          </a:p>
          <a:p>
            <a:pPr algn="just"/>
            <a:r>
              <a:rPr lang="fr-FR" dirty="0"/>
              <a:t>3-Implanter des unités industrielles modernes de transformation du riz par région;</a:t>
            </a:r>
            <a:endParaRPr lang="fr-FR" dirty="0"/>
          </a:p>
          <a:p>
            <a:pPr algn="just"/>
            <a:r>
              <a:rPr lang="fr-FR" dirty="0"/>
              <a:t>4-Identifier un riz apprécié de tous par pays et créer un label </a:t>
            </a:r>
            <a:r>
              <a:rPr lang="fr-FR" dirty="0" smtClean="0"/>
              <a:t>de riz pour </a:t>
            </a:r>
            <a:r>
              <a:rPr lang="fr-FR" dirty="0"/>
              <a:t>ce pays (riz bété en Côte d’ivoire par exemple)</a:t>
            </a:r>
            <a:endParaRPr lang="fr-FR" dirty="0"/>
          </a:p>
          <a:p>
            <a:pPr algn="just"/>
            <a:r>
              <a:rPr lang="fr-FR" dirty="0" smtClean="0"/>
              <a:t>5-Imposer des facilités douanières à l’achat des unités de transformation modernes de riz</a:t>
            </a:r>
            <a:endParaRPr lang="fr-FR"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3851183" y="2086146"/>
              <a:ext cx="4780343" cy="104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algn="ctr">
                <a:lnSpc>
                  <a:spcPct val="120000"/>
                </a:lnSpc>
              </a:pPr>
              <a:r>
                <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rPr>
                <a:t>Thank You</a:t>
              </a:r>
              <a:endPar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endParaRPr>
            </a:p>
          </p:txBody>
        </p:sp>
      </p:grpSp>
      <p:sp>
        <p:nvSpPr>
          <p:cNvPr id="10" name="文本框 9"/>
          <p:cNvSpPr txBox="1"/>
          <p:nvPr/>
        </p:nvSpPr>
        <p:spPr>
          <a:xfrm>
            <a:off x="4324716" y="3135344"/>
            <a:ext cx="6071540" cy="3046988"/>
          </a:xfrm>
          <a:prstGeom prst="rect">
            <a:avLst/>
          </a:prstGeom>
          <a:noFill/>
        </p:spPr>
        <p:txBody>
          <a:bodyPr wrap="square" rtlCol="0" anchor="t">
            <a:spAutoFit/>
          </a:bodyPr>
          <a:lstStyle/>
          <a:p>
            <a:pPr>
              <a:lnSpc>
                <a:spcPct val="120000"/>
              </a:lnSpc>
            </a:pPr>
            <a:r>
              <a:rPr lang="en-AU"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sym typeface="+mn-ea"/>
              </a:rPr>
              <a:t>SEKONGO </a:t>
            </a:r>
            <a:r>
              <a:rPr lang="en-AU" sz="3200" dirty="0" err="1"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sym typeface="+mn-ea"/>
              </a:rPr>
              <a:t>Soungari</a:t>
            </a:r>
            <a:endParaRPr lang="en-AU"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sym typeface="+mn-ea"/>
            </a:endParaRPr>
          </a:p>
          <a:p>
            <a:pPr>
              <a:lnSpc>
                <a:spcPct val="120000"/>
              </a:lnSpc>
            </a:pPr>
            <a:r>
              <a:rPr lang="en-AU" altLang="zh-CN" sz="32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rPr>
              <a:t>+</a:t>
            </a:r>
            <a:r>
              <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rPr>
              <a:t>225 05 05 69 96 85 </a:t>
            </a:r>
            <a:endPar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endParaRPr>
          </a:p>
          <a:p>
            <a:pPr>
              <a:lnSpc>
                <a:spcPct val="120000"/>
              </a:lnSpc>
            </a:pPr>
            <a:r>
              <a:rPr lang="en-AU" altLang="zh-CN" sz="32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rPr>
              <a:t>+</a:t>
            </a:r>
            <a:r>
              <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rPr>
              <a:t>225 07 59 06 92 33 </a:t>
            </a:r>
            <a:endPar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endParaRPr>
          </a:p>
          <a:p>
            <a:pPr>
              <a:lnSpc>
                <a:spcPct val="120000"/>
              </a:lnSpc>
            </a:pPr>
            <a:r>
              <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hlinkClick r:id="rId1"/>
              </a:rPr>
              <a:t>s.sekongo@nitidae.org</a:t>
            </a:r>
            <a:endPar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endParaRPr>
          </a:p>
          <a:p>
            <a:pPr>
              <a:lnSpc>
                <a:spcPct val="120000"/>
              </a:lnSpc>
            </a:pPr>
            <a:r>
              <a:rPr lang="en-AU" altLang="zh-CN" sz="32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hlinkClick r:id="rId2"/>
              </a:rPr>
              <a:t>s</a:t>
            </a:r>
            <a:r>
              <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hlinkClick r:id="rId2"/>
              </a:rPr>
              <a:t>ek_soung1969@yahoo.fr</a:t>
            </a:r>
            <a:r>
              <a:rPr lang="en-AU" altLang="zh-CN" sz="3200" dirty="0" smtClean="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sym typeface="+mn-ea"/>
              </a:rPr>
              <a:t> </a:t>
            </a:r>
            <a:endParaRPr lang="zh-CN" altLang="en-US" sz="3200" dirty="0"/>
          </a:p>
        </p:txBody>
      </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sp>
        <p:nvSpPr>
          <p:cNvPr id="9" name="等腰三角形 8"/>
          <p:cNvSpPr/>
          <p:nvPr/>
        </p:nvSpPr>
        <p:spPr>
          <a:xfrm>
            <a:off x="7522210" y="5258435"/>
            <a:ext cx="4669790" cy="1593850"/>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WFP SSC-白"/>
          <p:cNvPicPr>
            <a:picLocks noChangeAspect="1"/>
          </p:cNvPicPr>
          <p:nvPr/>
        </p:nvPicPr>
        <p:blipFill>
          <a:blip r:embed="rId3"/>
          <a:stretch>
            <a:fillRect/>
          </a:stretch>
        </p:blipFill>
        <p:spPr>
          <a:xfrm>
            <a:off x="11045580" y="5735321"/>
            <a:ext cx="1002453" cy="647700"/>
          </a:xfrm>
          <a:prstGeom prst="rect">
            <a:avLst/>
          </a:prstGeom>
        </p:spPr>
      </p:pic>
      <p:sp>
        <p:nvSpPr>
          <p:cNvPr id="22" name="等腰三角形 21"/>
          <p:cNvSpPr/>
          <p:nvPr/>
        </p:nvSpPr>
        <p:spPr>
          <a:xfrm>
            <a:off x="-1" y="5835250"/>
            <a:ext cx="981075" cy="1022750"/>
          </a:xfrm>
          <a:prstGeom prst="triangle">
            <a:avLst>
              <a:gd name="adj" fmla="val 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8239125" y="6375400"/>
            <a:ext cx="5247640" cy="36830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rPr>
              <a:t>Sharing for Learning</a:t>
            </a:r>
            <a:endParaRPr kumimoji="0" lang="en-US" altLang="zh-CN" i="0" u="none" strike="noStrike" kern="0" cap="none" spc="0" normalizeH="0" baseline="0" noProof="0" dirty="0">
              <a:ln w="0"/>
              <a:solidFill>
                <a:schemeClr val="bg1"/>
              </a:solidFill>
              <a:effectLst>
                <a:reflection blurRad="6350" stA="53000" endA="300" endPos="35500" dir="5400000" sy="-90000" algn="bl" rotWithShape="0"/>
              </a:effectLst>
              <a:uLnTx/>
              <a:uFillTx/>
              <a:latin typeface="Open Sans Regular" panose="020B0606030504020204" charset="0"/>
              <a:ea typeface="等线" panose="02010600030101010101" pitchFamily="2" charset="-122"/>
              <a:cs typeface="Open Sans Regular" panose="020B0606030504020204" charset="0"/>
            </a:endParaRPr>
          </a:p>
        </p:txBody>
      </p:sp>
      <p:pic>
        <p:nvPicPr>
          <p:cNvPr id="20" name="Immagine 6"/>
          <p:cNvPicPr>
            <a:picLocks noChangeAspect="1"/>
          </p:cNvPicPr>
          <p:nvPr/>
        </p:nvPicPr>
        <p:blipFill>
          <a:blip r:embed="rId4" cstate="email"/>
          <a:srcRect l="8654" t="32887" b="20814"/>
          <a:stretch>
            <a:fillRect/>
          </a:stretch>
        </p:blipFill>
        <p:spPr>
          <a:xfrm>
            <a:off x="0" y="0"/>
            <a:ext cx="12192000" cy="1067050"/>
          </a:xfrm>
          <a:prstGeom prst="rect">
            <a:avLst/>
          </a:prstGeom>
        </p:spPr>
      </p:pic>
      <p:pic>
        <p:nvPicPr>
          <p:cNvPr id="18" name="图片 6" descr="QR 代码&#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6514" y="1744040"/>
            <a:ext cx="1500704" cy="1515621"/>
          </a:xfrm>
          <a:prstGeom prst="rect">
            <a:avLst/>
          </a:prstGeom>
        </p:spPr>
      </p:pic>
      <p:pic>
        <p:nvPicPr>
          <p:cNvPr id="7" name="图片 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8" name="Picture 9"/>
          <p:cNvPicPr>
            <a:picLocks noChangeAspect="1"/>
          </p:cNvPicPr>
          <p:nvPr/>
        </p:nvPicPr>
        <p:blipFill>
          <a:blip r:embed="rId7"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12" name="Picture 7" descr="Logo&#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3" name="Picture 3" descr="Text&#10;&#10;Description automatically generated"/>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5" name="Picture 3" descr="A picture containing text&#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743584" y="2970290"/>
            <a:ext cx="4882780" cy="799567"/>
            <a:chOff x="6405295" y="1089314"/>
            <a:chExt cx="4883417" cy="799380"/>
          </a:xfrm>
        </p:grpSpPr>
        <p:sp>
          <p:nvSpPr>
            <p:cNvPr id="61" name="文本框 13"/>
            <p:cNvSpPr txBox="1"/>
            <p:nvPr/>
          </p:nvSpPr>
          <p:spPr>
            <a:xfrm flipH="1">
              <a:off x="7263596" y="1089314"/>
              <a:ext cx="4025116" cy="456941"/>
            </a:xfrm>
            <a:prstGeom prst="rect">
              <a:avLst/>
            </a:prstGeom>
            <a:noFill/>
          </p:spPr>
          <p:txBody>
            <a:bodyPr wrap="square" rtlCol="0">
              <a:spAutoFit/>
            </a:bodyPr>
            <a:lstStyle/>
            <a:p>
              <a:pPr defTabSz="628650">
                <a:lnSpc>
                  <a:spcPct val="150000"/>
                </a:lnSpc>
                <a:defRPr/>
              </a:pP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Introduction</a:t>
              </a:r>
              <a:endParaRPr 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grpSp>
          <p:nvGrpSpPr>
            <p:cNvPr id="62" name="组合 61"/>
            <p:cNvGrpSpPr/>
            <p:nvPr/>
          </p:nvGrpSpPr>
          <p:grpSpPr>
            <a:xfrm>
              <a:off x="6405295" y="1197876"/>
              <a:ext cx="690819" cy="690818"/>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4" name="矩形 63"/>
              <p:cNvSpPr/>
              <p:nvPr/>
            </p:nvSpPr>
            <p:spPr>
              <a:xfrm>
                <a:off x="6461737" y="1288988"/>
                <a:ext cx="577925" cy="52184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65" name="组合 64"/>
          <p:cNvGrpSpPr/>
          <p:nvPr/>
        </p:nvGrpSpPr>
        <p:grpSpPr>
          <a:xfrm>
            <a:off x="2592822" y="3078877"/>
            <a:ext cx="5181207" cy="3166329"/>
            <a:chOff x="1914232" y="1159785"/>
            <a:chExt cx="5181882" cy="3165598"/>
          </a:xfrm>
        </p:grpSpPr>
        <p:sp>
          <p:nvSpPr>
            <p:cNvPr id="66" name="文本框 67"/>
            <p:cNvSpPr txBox="1"/>
            <p:nvPr/>
          </p:nvSpPr>
          <p:spPr>
            <a:xfrm flipH="1">
              <a:off x="1914232" y="3402266"/>
              <a:ext cx="4025116" cy="923117"/>
            </a:xfrm>
            <a:prstGeom prst="rect">
              <a:avLst/>
            </a:prstGeom>
            <a:noFill/>
          </p:spPr>
          <p:txBody>
            <a:bodyPr wrap="square" rtlCol="0">
              <a:spAutoFit/>
            </a:bodyPr>
            <a:lstStyle/>
            <a:p>
              <a:pPr defTabSz="628650">
                <a:lnSpc>
                  <a:spcPct val="150000"/>
                </a:lnSpc>
                <a:defRPr/>
              </a:pP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Les techniques de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contrôle</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la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qualité</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du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utilisées</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en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grpSp>
          <p:nvGrpSpPr>
            <p:cNvPr id="67" name="组合 66"/>
            <p:cNvGrpSpPr/>
            <p:nvPr/>
          </p:nvGrpSpPr>
          <p:grpSpPr>
            <a:xfrm>
              <a:off x="6405295" y="1159785"/>
              <a:ext cx="690819" cy="690817"/>
              <a:chOff x="6405295" y="1159785"/>
              <a:chExt cx="690819" cy="690817"/>
            </a:xfrm>
          </p:grpSpPr>
          <p:sp>
            <p:nvSpPr>
              <p:cNvPr id="68" name="椭圆 67"/>
              <p:cNvSpPr/>
              <p:nvPr/>
            </p:nvSpPr>
            <p:spPr>
              <a:xfrm>
                <a:off x="6405295" y="1159785"/>
                <a:ext cx="690819" cy="690817"/>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9" name="矩形 68"/>
              <p:cNvSpPr/>
              <p:nvPr/>
            </p:nvSpPr>
            <p:spPr>
              <a:xfrm>
                <a:off x="6473989" y="1238200"/>
                <a:ext cx="553429" cy="523100"/>
              </a:xfrm>
              <a:prstGeom prst="rect">
                <a:avLst/>
              </a:prstGeom>
            </p:spPr>
            <p:txBody>
              <a:bodyPr wrap="none">
                <a:spAutoFit/>
              </a:bodyPr>
              <a:lstStyle/>
              <a:p>
                <a:pPr algn="ctr"/>
                <a:r>
                  <a:rPr lang="en-US" altLang="zh-CN" sz="2800" b="1" dirty="0" smtClean="0">
                    <a:solidFill>
                      <a:schemeClr val="bg1"/>
                    </a:solidFill>
                    <a:latin typeface="Open Sans" panose="020B0606030504020204" pitchFamily="34" charset="0"/>
                    <a:ea typeface="微软雅黑" panose="020B0503020204020204" pitchFamily="3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0" name="组合 69"/>
          <p:cNvGrpSpPr/>
          <p:nvPr/>
        </p:nvGrpSpPr>
        <p:grpSpPr>
          <a:xfrm>
            <a:off x="1738504" y="3996386"/>
            <a:ext cx="4887858" cy="2107254"/>
            <a:chOff x="6245545" y="725777"/>
            <a:chExt cx="4888495" cy="2106766"/>
          </a:xfrm>
        </p:grpSpPr>
        <p:sp>
          <p:nvSpPr>
            <p:cNvPr id="71" name="文本框 72"/>
            <p:cNvSpPr txBox="1"/>
            <p:nvPr/>
          </p:nvSpPr>
          <p:spPr>
            <a:xfrm flipH="1">
              <a:off x="7108924" y="725777"/>
              <a:ext cx="4025116" cy="923116"/>
            </a:xfrm>
            <a:prstGeom prst="rect">
              <a:avLst/>
            </a:prstGeom>
            <a:noFill/>
          </p:spPr>
          <p:txBody>
            <a:bodyPr wrap="square" rtlCol="0">
              <a:spAutoFit/>
            </a:bodyPr>
            <a:lstStyle/>
            <a:p>
              <a:pPr defTabSz="628650">
                <a:lnSpc>
                  <a:spcPct val="150000"/>
                </a:lnSpc>
                <a:defRPr/>
              </a:pP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L’état</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la transformation du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paddy en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grpSp>
          <p:nvGrpSpPr>
            <p:cNvPr id="72" name="组合 71"/>
            <p:cNvGrpSpPr/>
            <p:nvPr/>
          </p:nvGrpSpPr>
          <p:grpSpPr>
            <a:xfrm>
              <a:off x="6245545" y="1298332"/>
              <a:ext cx="794120" cy="1534211"/>
              <a:chOff x="6245545" y="1298332"/>
              <a:chExt cx="794120" cy="1534211"/>
            </a:xfrm>
          </p:grpSpPr>
          <p:sp>
            <p:nvSpPr>
              <p:cNvPr id="73" name="椭圆 72"/>
              <p:cNvSpPr/>
              <p:nvPr/>
            </p:nvSpPr>
            <p:spPr>
              <a:xfrm>
                <a:off x="6245545" y="2050960"/>
                <a:ext cx="794120" cy="78158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r>
                  <a:rPr lang="fr-FR" altLang="zh-CN" sz="2800" b="1" kern="0" dirty="0" smtClean="0">
                    <a:solidFill>
                      <a:sysClr val="window" lastClr="FFFFFF"/>
                    </a:solidFill>
                    <a:latin typeface="Open Sans" panose="020B0606030504020204"/>
                    <a:ea typeface="微软雅黑" panose="020B0503020204020204" pitchFamily="34" charset="-122"/>
                  </a:rPr>
                  <a:t>05</a:t>
                </a:r>
                <a:endParaRPr lang="zh-CN" altLang="en-US" sz="2800" b="1" kern="0" dirty="0">
                  <a:solidFill>
                    <a:sysClr val="window" lastClr="FFFFFF"/>
                  </a:solidFill>
                  <a:latin typeface="Open Sans" panose="020B0606030504020204"/>
                  <a:ea typeface="微软雅黑" panose="020B0503020204020204" pitchFamily="3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smtClean="0">
                    <a:solidFill>
                      <a:schemeClr val="bg1"/>
                    </a:solidFill>
                    <a:latin typeface="Open Sans" panose="020B0606030504020204" pitchFamily="34" charset="0"/>
                    <a:ea typeface="微软雅黑" panose="020B0503020204020204" pitchFamily="3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5" name="组合 74"/>
          <p:cNvGrpSpPr/>
          <p:nvPr/>
        </p:nvGrpSpPr>
        <p:grpSpPr>
          <a:xfrm>
            <a:off x="7070405" y="4295302"/>
            <a:ext cx="4850716" cy="872547"/>
            <a:chOff x="6405295" y="1091510"/>
            <a:chExt cx="4851349" cy="872344"/>
          </a:xfrm>
        </p:grpSpPr>
        <p:sp>
          <p:nvSpPr>
            <p:cNvPr id="76" name="文本框 77"/>
            <p:cNvSpPr txBox="1"/>
            <p:nvPr/>
          </p:nvSpPr>
          <p:spPr>
            <a:xfrm flipH="1">
              <a:off x="7231528" y="1091510"/>
              <a:ext cx="4025116" cy="872344"/>
            </a:xfrm>
            <a:prstGeom prst="rect">
              <a:avLst/>
            </a:prstGeom>
            <a:noFill/>
          </p:spPr>
          <p:txBody>
            <a:bodyPr wrap="square" rtlCol="0">
              <a:spAutoFit/>
            </a:bodyPr>
            <a:lstStyle/>
            <a:p>
              <a:pPr defTabSz="628650">
                <a:lnSpc>
                  <a:spcPct val="150000"/>
                </a:lnSpc>
                <a:defRPr/>
              </a:pPr>
              <a:r>
                <a:rPr lang="fr-FR"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Les méthodes de stockages du riz utilisées en </a:t>
              </a:r>
              <a:r>
                <a:rPr lang="fr-FR" dirty="0">
                  <a:solidFill>
                    <a:schemeClr val="accent2"/>
                  </a:solidFill>
                  <a:latin typeface="Open Sans Regular" panose="020B0606030504020204" charset="0"/>
                  <a:ea typeface="微软雅黑" panose="020B0503020204020204" pitchFamily="34" charset="-122"/>
                  <a:cs typeface="Open Sans Regular" panose="020B0606030504020204" charset="0"/>
                </a:rPr>
                <a:t>A</a:t>
              </a:r>
              <a:r>
                <a:rPr lang="fr-FR"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frique de l’Ouest</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9" name="矩形 78"/>
              <p:cNvSpPr/>
              <p:nvPr/>
            </p:nvSpPr>
            <p:spPr>
              <a:xfrm>
                <a:off x="6473124" y="1266133"/>
                <a:ext cx="555160" cy="523098"/>
              </a:xfrm>
              <a:prstGeom prst="rect">
                <a:avLst/>
              </a:prstGeom>
            </p:spPr>
            <p:txBody>
              <a:bodyPr wrap="none">
                <a:spAutoFit/>
              </a:bodyPr>
              <a:lstStyle/>
              <a:p>
                <a:pPr algn="ctr"/>
                <a:r>
                  <a:rPr lang="en-US" altLang="zh-CN" sz="2800" b="1" dirty="0" smtClean="0">
                    <a:solidFill>
                      <a:schemeClr val="bg1"/>
                    </a:solidFill>
                    <a:latin typeface="Open Sans" panose="020B0606030504020204" pitchFamily="34" charset="0"/>
                    <a:ea typeface="微软雅黑" panose="020B0503020204020204" pitchFamily="34" charset="-122"/>
                    <a:cs typeface="Open Sans" panose="020B0606030504020204" pitchFamily="34" charset="0"/>
                  </a:rPr>
                  <a:t>04</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sp>
        <p:nvSpPr>
          <p:cNvPr id="98" name="任意多边形 97"/>
          <p:cNvSpPr/>
          <p:nvPr/>
        </p:nvSpPr>
        <p:spPr>
          <a:xfrm>
            <a:off x="3792854" y="-1818644"/>
            <a:ext cx="4456430" cy="4685665"/>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99" name="文本框 2"/>
          <p:cNvSpPr txBox="1"/>
          <p:nvPr/>
        </p:nvSpPr>
        <p:spPr>
          <a:xfrm>
            <a:off x="4465001" y="1177838"/>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49" name="Immagine 6"/>
          <p:cNvPicPr>
            <a:picLocks noChangeAspect="1"/>
          </p:cNvPicPr>
          <p:nvPr/>
        </p:nvPicPr>
        <p:blipFill>
          <a:blip r:embed="rId1" cstate="email"/>
          <a:srcRect l="8654" t="32887" b="20814"/>
          <a:stretch>
            <a:fillRect/>
          </a:stretch>
        </p:blipFill>
        <p:spPr>
          <a:xfrm>
            <a:off x="-5202"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9"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35" name="椭圆 72"/>
          <p:cNvSpPr/>
          <p:nvPr/>
        </p:nvSpPr>
        <p:spPr>
          <a:xfrm>
            <a:off x="1738505" y="4118173"/>
            <a:ext cx="755351" cy="74604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r>
              <a:rPr lang="fr-FR" altLang="zh-CN" sz="2800" b="1" kern="0" dirty="0" smtClean="0">
                <a:solidFill>
                  <a:sysClr val="window" lastClr="FFFFFF"/>
                </a:solidFill>
                <a:latin typeface="Open Sans" panose="020B0606030504020204"/>
                <a:ea typeface="微软雅黑" panose="020B0503020204020204" pitchFamily="34" charset="-122"/>
              </a:rPr>
              <a:t>03</a:t>
            </a:r>
            <a:r>
              <a:rPr lang="fr-FR" altLang="zh-CN" kern="0" dirty="0" smtClean="0">
                <a:solidFill>
                  <a:sysClr val="window" lastClr="FFFFFF"/>
                </a:solidFill>
                <a:latin typeface="Calibri" panose="020F0502020204030204"/>
                <a:ea typeface="微软雅黑" panose="020B0503020204020204" pitchFamily="34" charset="-122"/>
              </a:rPr>
              <a:t> </a:t>
            </a:r>
            <a:endParaRPr lang="zh-CN" altLang="en-US" kern="0" dirty="0">
              <a:solidFill>
                <a:sysClr val="window" lastClr="FFFFFF"/>
              </a:solidFill>
              <a:latin typeface="Calibri" panose="020F0502020204030204"/>
              <a:ea typeface="微软雅黑" panose="020B0503020204020204" pitchFamily="34" charset="-122"/>
            </a:endParaRPr>
          </a:p>
        </p:txBody>
      </p:sp>
      <p:sp>
        <p:nvSpPr>
          <p:cNvPr id="36" name="文本框 13"/>
          <p:cNvSpPr txBox="1"/>
          <p:nvPr/>
        </p:nvSpPr>
        <p:spPr>
          <a:xfrm flipH="1">
            <a:off x="7896530" y="3078877"/>
            <a:ext cx="4024591" cy="923330"/>
          </a:xfrm>
          <a:prstGeom prst="rect">
            <a:avLst/>
          </a:prstGeom>
          <a:noFill/>
        </p:spPr>
        <p:txBody>
          <a:bodyPr wrap="square" rtlCol="0">
            <a:spAutoFit/>
          </a:bodyPr>
          <a:lstStyle/>
          <a:p>
            <a:pPr defTabSz="628650">
              <a:lnSpc>
                <a:spcPct val="150000"/>
              </a:lnSpc>
              <a:defRPr/>
            </a:pP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Bref</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apercu de la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filière</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en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64" presetClass="path" presetSubtype="0" decel="30000" fill="hold" grpId="1" nodeType="withEffect">
                                  <p:stCondLst>
                                    <p:cond delay="0"/>
                                  </p:stCondLst>
                                  <p:childTnLst>
                                    <p:animMotion origin="layout" path="M 5.55112E-17 0.03888 L 5.55112E-17 -0.14815 " pathEditMode="relative" rAng="0" ptsTypes="AA">
                                      <p:cBhvr>
                                        <p:cTn id="9" dur="750" spd="-100000" fill="hold"/>
                                        <p:tgtEl>
                                          <p:spTgt spid="98"/>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5.55112E-17 0.03842 L 5.55112E-17 4.44444E-6 " pathEditMode="relative" rAng="0" ptsTypes="AA">
                                      <p:cBhvr>
                                        <p:cTn id="11" dur="750" fill="hold"/>
                                        <p:tgtEl>
                                          <p:spTgt spid="98"/>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500"/>
                                        <p:tgtEl>
                                          <p:spTgt spid="99"/>
                                        </p:tgtEl>
                                      </p:cBhvr>
                                    </p:animEffect>
                                  </p:childTnLst>
                                </p:cTn>
                              </p:par>
                              <p:par>
                                <p:cTn id="15" presetID="64" presetClass="path" presetSubtype="0" accel="30000" decel="30000" fill="hold" grpId="1" nodeType="withEffect">
                                  <p:stCondLst>
                                    <p:cond delay="750"/>
                                  </p:stCondLst>
                                  <p:childTnLst>
                                    <p:animMotion origin="layout" path="M -4.16667E-7 0.03843 L -4.16667E-7 -4.07407E-6 " pathEditMode="relative" rAng="0" ptsTypes="AA">
                                      <p:cBhvr>
                                        <p:cTn id="16" dur="750" fill="hold"/>
                                        <p:tgtEl>
                                          <p:spTgt spid="99"/>
                                        </p:tgtEl>
                                        <p:attrNameLst>
                                          <p:attrName>ppt_x</p:attrName>
                                          <p:attrName>ppt_y</p:attrName>
                                        </p:attrNameLst>
                                      </p:cBhvr>
                                      <p:rCtr x="0" y="-1921"/>
                                    </p:animMotion>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1000"/>
                                        <p:tgtEl>
                                          <p:spTgt spid="65"/>
                                        </p:tgtEl>
                                      </p:cBhvr>
                                    </p:animEffect>
                                    <p:anim calcmode="lin" valueType="num">
                                      <p:cBhvr>
                                        <p:cTn id="27" dur="1000" fill="hold"/>
                                        <p:tgtEl>
                                          <p:spTgt spid="65"/>
                                        </p:tgtEl>
                                        <p:attrNameLst>
                                          <p:attrName>ppt_x</p:attrName>
                                        </p:attrNameLst>
                                      </p:cBhvr>
                                      <p:tavLst>
                                        <p:tav tm="0">
                                          <p:val>
                                            <p:strVal val="#ppt_x"/>
                                          </p:val>
                                        </p:tav>
                                        <p:tav tm="100000">
                                          <p:val>
                                            <p:strVal val="#ppt_x"/>
                                          </p:val>
                                        </p:tav>
                                      </p:tavLst>
                                    </p:anim>
                                    <p:anim calcmode="lin" valueType="num">
                                      <p:cBhvr>
                                        <p:cTn id="28" dur="1000" fill="hold"/>
                                        <p:tgtEl>
                                          <p:spTgt spid="6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anim calcmode="lin" valueType="num">
                                      <p:cBhvr>
                                        <p:cTn id="39" dur="1000" fill="hold"/>
                                        <p:tgtEl>
                                          <p:spTgt spid="75"/>
                                        </p:tgtEl>
                                        <p:attrNameLst>
                                          <p:attrName>ppt_x</p:attrName>
                                        </p:attrNameLst>
                                      </p:cBhvr>
                                      <p:tavLst>
                                        <p:tav tm="0">
                                          <p:val>
                                            <p:strVal val="#ppt_x"/>
                                          </p:val>
                                        </p:tav>
                                        <p:tav tm="100000">
                                          <p:val>
                                            <p:strVal val="#ppt_x"/>
                                          </p:val>
                                        </p:tav>
                                      </p:tavLst>
                                    </p:anim>
                                    <p:anim calcmode="lin" valueType="num">
                                      <p:cBhvr>
                                        <p:cTn id="4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8" grpId="1" bldLvl="0" animBg="1"/>
      <p:bldP spid="98" grpId="2" bldLvl="0" animBg="1"/>
      <p:bldP spid="99" grpId="0"/>
      <p:bldP spid="9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740400" y="4318608"/>
            <a:ext cx="2479859" cy="902787"/>
          </a:xfrm>
          <a:prstGeom prst="rect">
            <a:avLst/>
          </a:prstGeom>
        </p:spPr>
        <p:txBody>
          <a:bodyPr wrap="none" lIns="91415" tIns="45708" rIns="91415" bIns="45708">
            <a:spAutoFit/>
          </a:bodyPr>
          <a:lstStyle/>
          <a:p>
            <a:pPr>
              <a:lnSpc>
                <a:spcPct val="150000"/>
              </a:lnSpc>
            </a:pP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Introduction</a:t>
            </a:r>
            <a:endPar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6"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Image 1"/>
          <p:cNvPicPr>
            <a:picLocks noChangeAspect="1"/>
          </p:cNvPicPr>
          <p:nvPr/>
        </p:nvPicPr>
        <p:blipFill>
          <a:blip r:embed="rId8"/>
          <a:stretch>
            <a:fillRect/>
          </a:stretch>
        </p:blipFill>
        <p:spPr>
          <a:xfrm>
            <a:off x="265632" y="2620945"/>
            <a:ext cx="2742600" cy="705771"/>
          </a:xfrm>
          <a:prstGeom prst="rect">
            <a:avLst/>
          </a:prstGeom>
        </p:spPr>
      </p:pic>
      <p:pic>
        <p:nvPicPr>
          <p:cNvPr id="3" name="Image 2"/>
          <p:cNvPicPr>
            <a:picLocks noChangeAspect="1"/>
          </p:cNvPicPr>
          <p:nvPr/>
        </p:nvPicPr>
        <p:blipFill>
          <a:blip r:embed="rId9"/>
          <a:stretch>
            <a:fillRect/>
          </a:stretch>
        </p:blipFill>
        <p:spPr>
          <a:xfrm>
            <a:off x="269958" y="4397722"/>
            <a:ext cx="2738274" cy="1222444"/>
          </a:xfrm>
          <a:prstGeom prst="rect">
            <a:avLst/>
          </a:prstGeom>
        </p:spPr>
      </p:pic>
      <p:sp>
        <p:nvSpPr>
          <p:cNvPr id="6" name="Rectangle 5"/>
          <p:cNvSpPr/>
          <p:nvPr/>
        </p:nvSpPr>
        <p:spPr>
          <a:xfrm>
            <a:off x="3433053" y="2522753"/>
            <a:ext cx="8060084" cy="2031325"/>
          </a:xfrm>
          <a:prstGeom prst="rect">
            <a:avLst/>
          </a:prstGeom>
        </p:spPr>
        <p:txBody>
          <a:bodyPr wrap="square">
            <a:spAutoFit/>
          </a:bodyPr>
          <a:lstStyle/>
          <a:p>
            <a:pPr algn="just"/>
            <a:r>
              <a:rPr lang="fr-FR" dirty="0" smtClean="0">
                <a:solidFill>
                  <a:srgbClr val="000000"/>
                </a:solidFill>
                <a:latin typeface="+mj-lt"/>
              </a:rPr>
              <a:t>Le </a:t>
            </a:r>
            <a:r>
              <a:rPr lang="fr-FR" dirty="0">
                <a:solidFill>
                  <a:srgbClr val="000000"/>
                </a:solidFill>
                <a:latin typeface="+mj-lt"/>
              </a:rPr>
              <a:t>continent africain n’occupe qu’une petite part de l’offre mondiale. La forte hausse de la production africaine, qui est passée de 17 millions de tonnes à 32 millions de tonnes entre 2000 et 2016 (+15 M de t), ne lui permet pas encore de dépasser l’Amérique, passée de 32 à 36 Millions de tonnes sur la même période. En outre, la croissance mondiale de la production de riz reste surtout liée à l’augmentation de la production asiatique qui est, elle, passée de 545 à 668 millions de tonnes (+123 M de t) sur cette période. </a:t>
            </a:r>
            <a:endParaRPr lang="fr-FR" dirty="0">
              <a:latin typeface="+mj-lt"/>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302000" y="4205831"/>
            <a:ext cx="9165344" cy="1015638"/>
          </a:xfrm>
          <a:prstGeom prst="rect">
            <a:avLst/>
          </a:prstGeom>
        </p:spPr>
        <p:txBody>
          <a:bodyPr wrap="none" lIns="91415" tIns="45708" rIns="91415" bIns="45708">
            <a:spAutoFit/>
          </a:bodyPr>
          <a:lstStyle/>
          <a:p>
            <a:pPr>
              <a:lnSpc>
                <a:spcPct val="150000"/>
              </a:lnSpc>
            </a:pP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Bref</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apercu sur la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filière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riz</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en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Afrique</a:t>
            </a:r>
            <a:r>
              <a:rPr lang="en-US" altLang="zh-CN" sz="40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 de </a:t>
            </a:r>
            <a:r>
              <a:rPr lang="en-US" altLang="zh-CN" sz="4000" dirty="0" err="1" smtClean="0">
                <a:solidFill>
                  <a:schemeClr val="accent2"/>
                </a:solidFill>
                <a:latin typeface="Open Sans Regular" panose="020B0606030504020204" charset="0"/>
                <a:ea typeface="微软雅黑" panose="020B0503020204020204" pitchFamily="34" charset="-122"/>
                <a:cs typeface="Open Sans Regular" panose="020B0606030504020204" charset="0"/>
              </a:rPr>
              <a:t>l’Ouest</a:t>
            </a:r>
            <a:endParaRPr lang="en-US" altLang="zh-CN" sz="40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smtClean="0">
                <a:solidFill>
                  <a:schemeClr val="accent2"/>
                </a:solidFill>
                <a:latin typeface="Open Sans Regular" panose="020B0606030504020204" charset="0"/>
                <a:ea typeface="微软雅黑" panose="020B0503020204020204" pitchFamily="34" charset="-122"/>
                <a:cs typeface="Open Sans Regular" panose="020B0606030504020204" charset="0"/>
              </a:rPr>
              <a:t>02</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8"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6"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7"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6"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sp>
        <p:nvSpPr>
          <p:cNvPr id="3" name="ZoneTexte 2"/>
          <p:cNvSpPr txBox="1"/>
          <p:nvPr/>
        </p:nvSpPr>
        <p:spPr>
          <a:xfrm>
            <a:off x="196244" y="4784048"/>
            <a:ext cx="11908970" cy="1477328"/>
          </a:xfrm>
          <a:prstGeom prst="rect">
            <a:avLst/>
          </a:prstGeom>
          <a:noFill/>
        </p:spPr>
        <p:txBody>
          <a:bodyPr wrap="square" rtlCol="0">
            <a:spAutoFit/>
          </a:bodyPr>
          <a:lstStyle/>
          <a:p>
            <a:pPr algn="just"/>
            <a:r>
              <a:rPr lang="fr-FR" dirty="0" smtClean="0"/>
              <a:t>En </a:t>
            </a:r>
            <a:r>
              <a:rPr lang="fr-FR" dirty="0"/>
              <a:t>Afrique de l’Ouest, la production locale, bien que croissante ne couvre pas encore la moitié des besoins de consommation de la sous-région. La part de la production locale varie fortement d’un pays à l’autre. Si le Mali couvre plus de 90% de ses besoins avec sa production locale, la majorité des pays de la sous-région peinent encore à couvrir la moitié de leurs besoins. Dans les fais seuls trois pays couvrent la majorité de leurs besoin grâce à la production locale, il s’agit du Mali, de la Guinée et de la Sierra Leone</a:t>
            </a:r>
            <a:r>
              <a:rPr lang="fr-FR" dirty="0" smtClean="0"/>
              <a:t>.</a:t>
            </a:r>
            <a:endParaRPr lang="fr-FR" dirty="0"/>
          </a:p>
        </p:txBody>
      </p:sp>
      <p:pic>
        <p:nvPicPr>
          <p:cNvPr id="6" name="Image 5"/>
          <p:cNvPicPr>
            <a:picLocks noChangeAspect="1"/>
          </p:cNvPicPr>
          <p:nvPr/>
        </p:nvPicPr>
        <p:blipFill>
          <a:blip r:embed="rId8"/>
          <a:stretch>
            <a:fillRect/>
          </a:stretch>
        </p:blipFill>
        <p:spPr>
          <a:xfrm>
            <a:off x="153721" y="1202845"/>
            <a:ext cx="3356098" cy="1864499"/>
          </a:xfrm>
          <a:prstGeom prst="rect">
            <a:avLst/>
          </a:prstGeom>
        </p:spPr>
      </p:pic>
      <p:pic>
        <p:nvPicPr>
          <p:cNvPr id="14" name="Image 13"/>
          <p:cNvPicPr/>
          <p:nvPr/>
        </p:nvPicPr>
        <p:blipFill rotWithShape="1">
          <a:blip r:embed="rId9"/>
          <a:srcRect l="607" t="28723" r="22175" b="1105"/>
          <a:stretch>
            <a:fillRect/>
          </a:stretch>
        </p:blipFill>
        <p:spPr bwMode="auto">
          <a:xfrm>
            <a:off x="4158392" y="1067050"/>
            <a:ext cx="5813331" cy="373911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2" name="Image 1"/>
          <p:cNvPicPr>
            <a:picLocks noChangeAspect="1"/>
          </p:cNvPicPr>
          <p:nvPr/>
        </p:nvPicPr>
        <p:blipFill>
          <a:blip r:embed="rId8"/>
          <a:stretch>
            <a:fillRect/>
          </a:stretch>
        </p:blipFill>
        <p:spPr>
          <a:xfrm>
            <a:off x="139902" y="1589705"/>
            <a:ext cx="2742600" cy="705771"/>
          </a:xfrm>
          <a:prstGeom prst="rect">
            <a:avLst/>
          </a:prstGeom>
        </p:spPr>
      </p:pic>
      <p:pic>
        <p:nvPicPr>
          <p:cNvPr id="3" name="Image 2"/>
          <p:cNvPicPr>
            <a:picLocks noChangeAspect="1"/>
          </p:cNvPicPr>
          <p:nvPr/>
        </p:nvPicPr>
        <p:blipFill>
          <a:blip r:embed="rId9"/>
          <a:stretch>
            <a:fillRect/>
          </a:stretch>
        </p:blipFill>
        <p:spPr>
          <a:xfrm>
            <a:off x="144228" y="2985482"/>
            <a:ext cx="2738274" cy="1222444"/>
          </a:xfrm>
          <a:prstGeom prst="rect">
            <a:avLst/>
          </a:prstGeom>
        </p:spPr>
      </p:pic>
      <p:graphicFrame>
        <p:nvGraphicFramePr>
          <p:cNvPr id="8" name="Tableau 7"/>
          <p:cNvGraphicFramePr>
            <a:graphicFrameLocks noGrp="1"/>
          </p:cNvGraphicFramePr>
          <p:nvPr/>
        </p:nvGraphicFramePr>
        <p:xfrm>
          <a:off x="3008041" y="1762897"/>
          <a:ext cx="8760977" cy="3880811"/>
        </p:xfrm>
        <a:graphic>
          <a:graphicData uri="http://schemas.openxmlformats.org/drawingml/2006/table">
            <a:tbl>
              <a:tblPr firstRow="1" firstCol="1" bandRow="1"/>
              <a:tblGrid>
                <a:gridCol w="2166757"/>
                <a:gridCol w="1832054"/>
                <a:gridCol w="2759825"/>
                <a:gridCol w="2002341"/>
              </a:tblGrid>
              <a:tr h="175744">
                <a:tc>
                  <a:txBody>
                    <a:bodyPr/>
                    <a:lstStyle/>
                    <a:p>
                      <a:pP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solidFill>
                            <a:srgbClr val="000000"/>
                          </a:solidFill>
                          <a:effectLst/>
                          <a:latin typeface="Calibri" panose="020F0502020204030204" pitchFamily="34" charset="0"/>
                          <a:ea typeface="Times New Roman" panose="02020603050405020304" charset="0"/>
                          <a:cs typeface="Calibri" panose="020F0502020204030204" pitchFamily="34" charset="0"/>
                        </a:rPr>
                        <a:t>Prod Paddy</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solidFill>
                            <a:srgbClr val="000000"/>
                          </a:solidFill>
                          <a:effectLst/>
                          <a:latin typeface="Calibri" panose="020F0502020204030204" pitchFamily="34" charset="0"/>
                          <a:ea typeface="Times New Roman" panose="02020603050405020304" charset="0"/>
                          <a:cs typeface="Calibri" panose="020F0502020204030204" pitchFamily="34" charset="0"/>
                        </a:rPr>
                        <a:t>Eq Riz blanc (55%)</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solidFill>
                            <a:srgbClr val="000000"/>
                          </a:solidFill>
                          <a:effectLst/>
                          <a:latin typeface="Calibri" panose="020F0502020204030204" pitchFamily="34" charset="0"/>
                          <a:ea typeface="Times New Roman" panose="02020603050405020304" charset="0"/>
                          <a:cs typeface="Calibri" panose="020F0502020204030204" pitchFamily="34" charset="0"/>
                        </a:rPr>
                        <a:t>Imports</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05">
                <a:tc>
                  <a:txBody>
                    <a:bodyPr/>
                    <a:lstStyle/>
                    <a:p>
                      <a:pP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Nigeria</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u="sng">
                          <a:solidFill>
                            <a:srgbClr val="000000"/>
                          </a:solidFill>
                          <a:effectLst/>
                          <a:latin typeface="Calibri" panose="020F0502020204030204" pitchFamily="34" charset="0"/>
                          <a:ea typeface="Times New Roman" panose="02020603050405020304" charset="0"/>
                          <a:cs typeface="Calibri" panose="020F0502020204030204" pitchFamily="34" charset="0"/>
                        </a:rPr>
                        <a:t>5 000 000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u="sng">
                          <a:solidFill>
                            <a:srgbClr val="000000"/>
                          </a:solidFill>
                          <a:effectLst/>
                          <a:latin typeface="Calibri" panose="020F0502020204030204" pitchFamily="34" charset="0"/>
                          <a:ea typeface="Times New Roman" panose="02020603050405020304" charset="0"/>
                          <a:cs typeface="Calibri" panose="020F0502020204030204" pitchFamily="34" charset="0"/>
                        </a:rPr>
                        <a:t>2 750 000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u="sng">
                          <a:solidFill>
                            <a:srgbClr val="000000"/>
                          </a:solidFill>
                          <a:effectLst/>
                          <a:latin typeface="Calibri" panose="020F0502020204030204" pitchFamily="34" charset="0"/>
                          <a:ea typeface="Times New Roman" panose="02020603050405020304" charset="0"/>
                          <a:cs typeface="Calibri" panose="020F0502020204030204" pitchFamily="34" charset="0"/>
                        </a:rPr>
                        <a:t>2 200 000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Mali</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2 800 000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1 540 000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Guinea</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2 200 000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1 210 000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350 000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Sierra Leone</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1 200 000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660 000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Senegal</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950 000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522 500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1 100 000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Côte d'Ivoire</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850 000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467 500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1 400 000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Ghana</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680 000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374 000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650 000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Burkina Faso</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380 000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209 000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400 000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Benin</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280 000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154 000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2 000 000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Liberia</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270 000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148 500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Mauritania</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210 000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115 500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180 000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Guinea-Bissau</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190 000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104 500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750 000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Niger</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82 500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300 000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Togo</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140 000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77 000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150 000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Gambia</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50 000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000000"/>
                          </a:solidFill>
                          <a:effectLst/>
                          <a:latin typeface="Calibri" panose="020F0502020204030204" pitchFamily="34" charset="0"/>
                          <a:ea typeface="Times New Roman" panose="02020603050405020304" charset="0"/>
                          <a:cs typeface="Calibri" panose="020F0502020204030204" pitchFamily="34" charset="0"/>
                        </a:rPr>
                        <a:t>27 500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dirty="0">
                          <a:solidFill>
                            <a:srgbClr val="000000"/>
                          </a:solidFill>
                          <a:effectLst/>
                          <a:latin typeface="Calibri" panose="020F0502020204030204" pitchFamily="34" charset="0"/>
                          <a:ea typeface="Times New Roman" panose="02020603050405020304" charset="0"/>
                          <a:cs typeface="Calibri" panose="020F0502020204030204" pitchFamily="34" charset="0"/>
                        </a:rPr>
                        <a:t>70 000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44">
                <a:tc>
                  <a:txBody>
                    <a:bodyPr/>
                    <a:lstStyle/>
                    <a:p>
                      <a:pPr>
                        <a:lnSpc>
                          <a:spcPct val="107000"/>
                        </a:lnSpc>
                        <a:spcAft>
                          <a:spcPts val="0"/>
                        </a:spcAft>
                      </a:pPr>
                      <a:r>
                        <a:rPr lang="fr-FR" sz="1400" b="1">
                          <a:solidFill>
                            <a:srgbClr val="000000"/>
                          </a:solidFill>
                          <a:effectLst/>
                          <a:latin typeface="Calibri" panose="020F0502020204030204" pitchFamily="34" charset="0"/>
                          <a:ea typeface="Times New Roman" panose="02020603050405020304" charset="0"/>
                          <a:cs typeface="Calibri" panose="020F0502020204030204" pitchFamily="34" charset="0"/>
                        </a:rPr>
                        <a:t>Total</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charset="0"/>
                          <a:cs typeface="Calibri" panose="020F0502020204030204" pitchFamily="34" charset="0"/>
                        </a:rPr>
                        <a:t>15 350 000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a:solidFill>
                            <a:srgbClr val="000000"/>
                          </a:solidFill>
                          <a:effectLst/>
                          <a:latin typeface="Calibri" panose="020F0502020204030204" pitchFamily="34" charset="0"/>
                          <a:ea typeface="Times New Roman" panose="02020603050405020304" charset="0"/>
                          <a:cs typeface="Calibri" panose="020F0502020204030204" pitchFamily="34" charset="0"/>
                        </a:rPr>
                        <a:t>8 442 500 </a:t>
                      </a:r>
                      <a:endParaRPr lang="fr-FR" sz="140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b="1" dirty="0">
                          <a:solidFill>
                            <a:srgbClr val="000000"/>
                          </a:solidFill>
                          <a:effectLst/>
                          <a:latin typeface="Calibri" panose="020F0502020204030204" pitchFamily="34" charset="0"/>
                          <a:ea typeface="Times New Roman" panose="02020603050405020304" charset="0"/>
                          <a:cs typeface="Calibri" panose="020F0502020204030204" pitchFamily="34" charset="0"/>
                        </a:rPr>
                        <a:t>10 300 000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44010" marR="440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ZoneTexte 8"/>
          <p:cNvSpPr txBox="1"/>
          <p:nvPr/>
        </p:nvSpPr>
        <p:spPr>
          <a:xfrm>
            <a:off x="5528817" y="1067050"/>
            <a:ext cx="4206309" cy="646331"/>
          </a:xfrm>
          <a:prstGeom prst="rect">
            <a:avLst/>
          </a:prstGeom>
          <a:noFill/>
        </p:spPr>
        <p:txBody>
          <a:bodyPr wrap="square" rtlCol="0">
            <a:spAutoFit/>
          </a:bodyPr>
          <a:lstStyle/>
          <a:p>
            <a:r>
              <a:rPr lang="fr-FR" dirty="0" smtClean="0"/>
              <a:t>Production et importation par pays en riz en Afrique de l’Ouest Afrique 2020</a:t>
            </a:r>
            <a:endParaRPr lang="fr-FR"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6"/>
          <p:cNvPicPr>
            <a:picLocks noChangeAspect="1"/>
          </p:cNvPicPr>
          <p:nvPr/>
        </p:nvPicPr>
        <p:blipFill>
          <a:blip r:embed="rId1" cstate="email"/>
          <a:srcRect l="8654" t="32887" b="20814"/>
          <a:stretch>
            <a:fillRect/>
          </a:stretch>
        </p:blipFill>
        <p:spPr>
          <a:xfrm>
            <a:off x="0" y="0"/>
            <a:ext cx="12192000" cy="1067050"/>
          </a:xfrm>
          <a:prstGeom prst="rect">
            <a:avLst/>
          </a:prstGeom>
        </p:spPr>
      </p:pic>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158392" y="230241"/>
            <a:ext cx="1152441" cy="612806"/>
          </a:xfrm>
          <a:prstGeom prst="rect">
            <a:avLst/>
          </a:prstGeom>
        </p:spPr>
      </p:pic>
      <p:pic>
        <p:nvPicPr>
          <p:cNvPr id="5"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5462" t="9730"/>
          <a:stretch>
            <a:fillRect/>
          </a:stretch>
        </p:blipFill>
        <p:spPr>
          <a:xfrm>
            <a:off x="378402" y="419981"/>
            <a:ext cx="2214420" cy="362883"/>
          </a:xfrm>
          <a:prstGeom prst="rect">
            <a:avLst/>
          </a:prstGeom>
          <a:noFill/>
          <a:ln>
            <a:noFill/>
          </a:ln>
        </p:spPr>
      </p:pic>
      <p:pic>
        <p:nvPicPr>
          <p:cNvPr id="7"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41" y="197797"/>
            <a:ext cx="738264" cy="635354"/>
          </a:xfrm>
          <a:prstGeom prst="rect">
            <a:avLst/>
          </a:prstGeom>
        </p:spPr>
      </p:pic>
      <p:pic>
        <p:nvPicPr>
          <p:cNvPr id="10" name="Picture 3" descr="Text&#10;&#10;Description automatically generated"/>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91195" y="332440"/>
            <a:ext cx="2902070" cy="5379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052" y="-227613"/>
            <a:ext cx="3316140" cy="1658070"/>
          </a:xfrm>
          <a:prstGeom prst="rect">
            <a:avLst/>
          </a:prstGeom>
        </p:spPr>
      </p:pic>
      <p:pic>
        <p:nvPicPr>
          <p:cNvPr id="12" name="Picture 3" descr="A picture containing tex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144" y="316491"/>
            <a:ext cx="956977" cy="526556"/>
          </a:xfrm>
          <a:prstGeom prst="rect">
            <a:avLst/>
          </a:prstGeom>
        </p:spPr>
      </p:pic>
      <p:pic>
        <p:nvPicPr>
          <p:cNvPr id="17" name="Image 16"/>
          <p:cNvPicPr>
            <a:picLocks noChangeAspect="1"/>
          </p:cNvPicPr>
          <p:nvPr/>
        </p:nvPicPr>
        <p:blipFill>
          <a:blip r:embed="rId8"/>
          <a:stretch>
            <a:fillRect/>
          </a:stretch>
        </p:blipFill>
        <p:spPr>
          <a:xfrm>
            <a:off x="153721" y="1202845"/>
            <a:ext cx="3356098" cy="1864499"/>
          </a:xfrm>
          <a:prstGeom prst="rect">
            <a:avLst/>
          </a:prstGeom>
        </p:spPr>
      </p:pic>
      <p:sp>
        <p:nvSpPr>
          <p:cNvPr id="9" name="Rectangle 8"/>
          <p:cNvSpPr/>
          <p:nvPr/>
        </p:nvSpPr>
        <p:spPr>
          <a:xfrm>
            <a:off x="3585544" y="1159538"/>
            <a:ext cx="8411302" cy="1277786"/>
          </a:xfrm>
          <a:prstGeom prst="rect">
            <a:avLst/>
          </a:prstGeom>
        </p:spPr>
        <p:txBody>
          <a:bodyPr wrap="square">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charset="0"/>
              </a:rPr>
              <a:t>La croissance de la production africaine tient d’ailleurs d’avantage à une augmentation des superficies cultivées (notamment avec le développement du riz de plateau de type </a:t>
            </a:r>
            <a:r>
              <a:rPr lang="fr-FR" dirty="0" err="1">
                <a:latin typeface="Calibri" panose="020F0502020204030204" pitchFamily="34" charset="0"/>
                <a:ea typeface="Calibri" panose="020F0502020204030204" pitchFamily="34" charset="0"/>
                <a:cs typeface="Times New Roman" panose="02020603050405020304" charset="0"/>
              </a:rPr>
              <a:t>Nerica</a:t>
            </a:r>
            <a:r>
              <a:rPr lang="fr-FR" dirty="0">
                <a:latin typeface="Calibri" panose="020F0502020204030204" pitchFamily="34" charset="0"/>
                <a:ea typeface="Calibri" panose="020F0502020204030204" pitchFamily="34" charset="0"/>
                <a:cs typeface="Times New Roman" panose="02020603050405020304" charset="0"/>
              </a:rPr>
              <a:t>) qu’à une augmentation sensible des rendements moyens, même si ceux-ci ont augmenté d’environ 300 kg/ha entre 2000 et 2016.</a:t>
            </a:r>
            <a:endParaRPr lang="fr-FR" dirty="0">
              <a:latin typeface="Calibri" panose="020F0502020204030204" pitchFamily="34" charset="0"/>
              <a:ea typeface="Calibri" panose="020F0502020204030204" pitchFamily="34" charset="0"/>
              <a:cs typeface="Times New Roman" panose="02020603050405020304" charset="0"/>
            </a:endParaRPr>
          </a:p>
        </p:txBody>
      </p:sp>
      <p:graphicFrame>
        <p:nvGraphicFramePr>
          <p:cNvPr id="18" name="Tableau 17"/>
          <p:cNvGraphicFramePr>
            <a:graphicFrameLocks noGrp="1"/>
          </p:cNvGraphicFramePr>
          <p:nvPr/>
        </p:nvGraphicFramePr>
        <p:xfrm>
          <a:off x="3746305" y="2567769"/>
          <a:ext cx="8048530" cy="2715428"/>
        </p:xfrm>
        <a:graphic>
          <a:graphicData uri="http://schemas.openxmlformats.org/drawingml/2006/table">
            <a:tbl>
              <a:tblPr firstRow="1" firstCol="1" bandRow="1">
                <a:tableStyleId>{5C22544A-7EE6-4342-B048-85BDC9FD1C3A}</a:tableStyleId>
              </a:tblPr>
              <a:tblGrid>
                <a:gridCol w="1341420"/>
                <a:gridCol w="1358732"/>
                <a:gridCol w="1181316"/>
                <a:gridCol w="1557780"/>
                <a:gridCol w="1427966"/>
                <a:gridCol w="1181316"/>
              </a:tblGrid>
              <a:tr h="325592">
                <a:tc gridSpan="6">
                  <a:txBody>
                    <a:bodyPr/>
                    <a:lstStyle/>
                    <a:p>
                      <a:pPr algn="ctr">
                        <a:lnSpc>
                          <a:spcPct val="107000"/>
                        </a:lnSpc>
                        <a:spcAft>
                          <a:spcPts val="0"/>
                        </a:spcAft>
                      </a:pPr>
                      <a:r>
                        <a:rPr lang="fr-FR" sz="1600" dirty="0">
                          <a:effectLst/>
                        </a:rPr>
                        <a:t>Evolution des rendements moyens du riz par continent</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hMerge="1">
                  <a:tcPr/>
                </a:tc>
                <a:tc hMerge="1">
                  <a:tcPr/>
                </a:tc>
                <a:tc hMerge="1">
                  <a:tcPr/>
                </a:tc>
                <a:tc hMerge="1">
                  <a:tcPr/>
                </a:tc>
                <a:tc hMerge="1">
                  <a:tcPr/>
                </a:tc>
              </a:tr>
              <a:tr h="398306">
                <a:tc>
                  <a:txBody>
                    <a:bodyPr/>
                    <a:lstStyle/>
                    <a:p>
                      <a:pPr algn="r">
                        <a:lnSpc>
                          <a:spcPct val="107000"/>
                        </a:lnSpc>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2000</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2005</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2015</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2016</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r h="398306">
                <a:tc>
                  <a:txBody>
                    <a:bodyPr/>
                    <a:lstStyle/>
                    <a:p>
                      <a:pPr algn="r">
                        <a:lnSpc>
                          <a:spcPct val="107000"/>
                        </a:lnSpc>
                        <a:spcAft>
                          <a:spcPts val="0"/>
                        </a:spcAft>
                      </a:pPr>
                      <a:r>
                        <a:rPr lang="fr-FR" sz="1400" dirty="0" err="1">
                          <a:effectLst/>
                        </a:rPr>
                        <a:t>Oceania</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7 994</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6 056</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8 952</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9 597</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9 368</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r h="398306">
                <a:tc>
                  <a:txBody>
                    <a:bodyPr/>
                    <a:lstStyle/>
                    <a:p>
                      <a:pPr algn="r">
                        <a:lnSpc>
                          <a:spcPct val="107000"/>
                        </a:lnSpc>
                        <a:spcAft>
                          <a:spcPts val="0"/>
                        </a:spcAft>
                      </a:pPr>
                      <a:r>
                        <a:rPr lang="fr-FR" sz="1400" dirty="0">
                          <a:effectLst/>
                        </a:rPr>
                        <a:t>Europe</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5 248</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5 805</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6 029</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6 411</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6 341</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r h="398306">
                <a:tc>
                  <a:txBody>
                    <a:bodyPr/>
                    <a:lstStyle/>
                    <a:p>
                      <a:pPr algn="r">
                        <a:lnSpc>
                          <a:spcPct val="107000"/>
                        </a:lnSpc>
                        <a:spcAft>
                          <a:spcPts val="0"/>
                        </a:spcAft>
                      </a:pPr>
                      <a:r>
                        <a:rPr lang="fr-FR" sz="1400" dirty="0" err="1">
                          <a:effectLst/>
                        </a:rPr>
                        <a:t>Americas</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4 147</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4 473</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5 047</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5 979</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5 884</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r h="398306">
                <a:tc>
                  <a:txBody>
                    <a:bodyPr/>
                    <a:lstStyle/>
                    <a:p>
                      <a:pPr algn="r">
                        <a:lnSpc>
                          <a:spcPct val="107000"/>
                        </a:lnSpc>
                        <a:spcAft>
                          <a:spcPts val="0"/>
                        </a:spcAft>
                      </a:pPr>
                      <a:r>
                        <a:rPr lang="fr-FR" sz="1400" dirty="0">
                          <a:effectLst/>
                        </a:rPr>
                        <a:t>Asia</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3 949</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4 172</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4 436</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4 710</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4 755</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r h="398306">
                <a:tc>
                  <a:txBody>
                    <a:bodyPr/>
                    <a:lstStyle/>
                    <a:p>
                      <a:pPr algn="r">
                        <a:lnSpc>
                          <a:spcPct val="107000"/>
                        </a:lnSpc>
                        <a:spcAft>
                          <a:spcPts val="0"/>
                        </a:spcAft>
                      </a:pPr>
                      <a:r>
                        <a:rPr lang="fr-FR" sz="1400" dirty="0" err="1">
                          <a:effectLst/>
                        </a:rPr>
                        <a:t>Africa</a:t>
                      </a:r>
                      <a:endParaRPr lang="fr-FR" sz="14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2 312</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2 266</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2 394</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a:effectLst/>
                        </a:rPr>
                        <a:t>2 509</a:t>
                      </a:r>
                      <a:endParaRPr lang="fr-FR" sz="160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c>
                  <a:txBody>
                    <a:bodyPr/>
                    <a:lstStyle/>
                    <a:p>
                      <a:pPr algn="r">
                        <a:lnSpc>
                          <a:spcPct val="107000"/>
                        </a:lnSpc>
                        <a:spcAft>
                          <a:spcPts val="0"/>
                        </a:spcAft>
                      </a:pPr>
                      <a:r>
                        <a:rPr lang="fr-FR" sz="1600" dirty="0">
                          <a:effectLst/>
                        </a:rPr>
                        <a:t>2 599</a:t>
                      </a:r>
                      <a:endParaRPr lang="fr-FR" sz="1600" dirty="0">
                        <a:effectLst/>
                        <a:latin typeface="Calibri" panose="020F0502020204030204" pitchFamily="34" charset="0"/>
                        <a:ea typeface="Calibri" panose="020F0502020204030204" pitchFamily="34" charset="0"/>
                        <a:cs typeface="Times New Roman" panose="02020603050405020304" charset="0"/>
                      </a:endParaRPr>
                    </a:p>
                  </a:txBody>
                  <a:tcPr marL="68580" marR="68580" marT="0" marB="0"/>
                </a:tc>
              </a:tr>
            </a:tbl>
          </a:graphicData>
        </a:graphic>
      </p:graphicFrame>
      <p:sp>
        <p:nvSpPr>
          <p:cNvPr id="19" name="Rectangle 3"/>
          <p:cNvSpPr>
            <a:spLocks noChangeArrowheads="1"/>
          </p:cNvSpPr>
          <p:nvPr/>
        </p:nvSpPr>
        <p:spPr bwMode="auto">
          <a:xfrm>
            <a:off x="838200" y="3335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fr-F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tags/tag1.xml><?xml version="1.0" encoding="utf-8"?>
<p:tagLst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8d1f94b4-3f78-4e63-a10b-8d5d2d6935a2"/>
  <p:tag name="COMMONDATA" val="eyJoZGlkIjoiNDQ4MjRlYmFhYjExODkxMTc4MGFkZmQ0NTU0MTAxMTUifQ=="/>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13680</Words>
  <Application>WPS 演示</Application>
  <PresentationFormat>Grand écran</PresentationFormat>
  <Paragraphs>411</Paragraphs>
  <Slides>28</Slides>
  <Notes>27</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28</vt:i4>
      </vt:variant>
    </vt:vector>
  </HeadingPairs>
  <TitlesOfParts>
    <vt:vector size="51" baseType="lpstr">
      <vt:lpstr>Arial</vt:lpstr>
      <vt:lpstr>宋体</vt:lpstr>
      <vt:lpstr>Wingdings</vt:lpstr>
      <vt:lpstr>Open Sans</vt:lpstr>
      <vt:lpstr>Segoe Print</vt:lpstr>
      <vt:lpstr>Open Sans Regular</vt:lpstr>
      <vt:lpstr>等线</vt:lpstr>
      <vt:lpstr>Times New Roman</vt:lpstr>
      <vt:lpstr>微软雅黑</vt:lpstr>
      <vt:lpstr>Calibri</vt:lpstr>
      <vt:lpstr>Open Sans</vt:lpstr>
      <vt:lpstr>Calibri</vt:lpstr>
      <vt:lpstr>ITC Avant Garde Std XLt</vt:lpstr>
      <vt:lpstr>Arial Unicode MS</vt:lpstr>
      <vt:lpstr>方正兰亭黑简体</vt:lpstr>
      <vt:lpstr>黑体</vt:lpstr>
      <vt:lpstr>Symbol</vt:lpstr>
      <vt:lpstr>Arial</vt:lpstr>
      <vt:lpstr>Verdana</vt:lpstr>
      <vt:lpstr>ITC Avant Garde Std Md</vt:lpstr>
      <vt:lpstr>等线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Angel</cp:lastModifiedBy>
  <cp:revision>194</cp:revision>
  <dcterms:created xsi:type="dcterms:W3CDTF">2022-04-26T03:34:00Z</dcterms:created>
  <dcterms:modified xsi:type="dcterms:W3CDTF">2022-12-01T10:34:33Z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58B7B282E68447B887D2D2258CAA76A9</vt:lpwstr>
  </property>
  <property fmtid="{D5CDD505-2E9C-101B-9397-08002B2CF9AE}" pid="3" name="KSOProductBuildVer">
    <vt:lpwstr>2052-11.1.0.12763</vt:lpwstr>
  </property>
</Properties>
</file>