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29.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8" r:id="rId3"/>
    <p:sldId id="259" r:id="rId4"/>
    <p:sldId id="260" r:id="rId5"/>
    <p:sldId id="868" r:id="rId6"/>
    <p:sldId id="869" r:id="rId7"/>
    <p:sldId id="870" r:id="rId8"/>
    <p:sldId id="871" r:id="rId9"/>
    <p:sldId id="872" r:id="rId10"/>
    <p:sldId id="873" r:id="rId11"/>
    <p:sldId id="874" r:id="rId12"/>
    <p:sldId id="875" r:id="rId13"/>
    <p:sldId id="876" r:id="rId14"/>
    <p:sldId id="877" r:id="rId15"/>
    <p:sldId id="878" r:id="rId16"/>
    <p:sldId id="879" r:id="rId17"/>
    <p:sldId id="880" r:id="rId18"/>
    <p:sldId id="881" r:id="rId19"/>
    <p:sldId id="882" r:id="rId20"/>
    <p:sldId id="883" r:id="rId21"/>
    <p:sldId id="884" r:id="rId22"/>
    <p:sldId id="885" r:id="rId23"/>
    <p:sldId id="886" r:id="rId24"/>
    <p:sldId id="866" r:id="rId25"/>
  </p:sldIdLst>
  <p:sldSz cx="12192000" cy="6858000"/>
  <p:notesSz cx="6797675" cy="9928225"/>
  <p:custDataLst>
    <p:tags r:id="rId3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5C6"/>
    <a:srgbClr val="C00000"/>
    <a:srgbClr val="FFFFFF"/>
    <a:srgbClr val="A71F13"/>
    <a:srgbClr val="CCFF99"/>
    <a:srgbClr val="CCCCFF"/>
    <a:srgbClr val="0066CC"/>
    <a:srgbClr val="B21904"/>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5"/>
    <p:restoredTop sz="91039"/>
  </p:normalViewPr>
  <p:slideViewPr>
    <p:cSldViewPr showGuides="1">
      <p:cViewPr varScale="1">
        <p:scale>
          <a:sx n="78" d="100"/>
          <a:sy n="78" d="100"/>
        </p:scale>
        <p:origin x="893" y="62"/>
      </p:cViewPr>
      <p:guideLst>
        <p:guide orient="horz" pos="2802"/>
        <p:guide pos="4051"/>
      </p:guideLst>
    </p:cSldViewPr>
  </p:slideViewPr>
  <p:notesTextViewPr>
    <p:cViewPr>
      <p:scale>
        <a:sx n="100" d="100"/>
        <a:sy n="100" d="100"/>
      </p:scale>
      <p:origin x="0" y="0"/>
    </p:cViewPr>
  </p:notesTextViewPr>
  <p:sorterViewPr showFormatting="0">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B82B6C-AB2E-4C82-B958-3E4EE560CA5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40C77431-9D3B-4DFA-977D-B5CCF78B7AC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46400" cy="496888"/>
          </a:xfrm>
          <a:prstGeom prst="rect">
            <a:avLst/>
          </a:prstGeom>
          <a:noFill/>
          <a:ln w="9525">
            <a:noFill/>
            <a:miter lim="800000"/>
          </a:ln>
        </p:spPr>
        <p:txBody>
          <a:bodyPr vert="horz" wrap="square" lIns="91440" tIns="45720" rIns="91440" bIns="45720" numCol="1" anchor="t" anchorCtr="0" compatLnSpc="1"/>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49688" y="0"/>
            <a:ext cx="2946400" cy="496888"/>
          </a:xfrm>
          <a:prstGeom prst="rect">
            <a:avLst/>
          </a:prstGeom>
          <a:noFill/>
          <a:ln w="9525">
            <a:noFill/>
            <a:miter lim="800000"/>
          </a:ln>
        </p:spPr>
        <p:txBody>
          <a:bodyPr vert="horz" wrap="square" lIns="91440" tIns="45720" rIns="91440" bIns="45720" numCol="1" anchor="t" anchorCtr="0" compatLnSpc="1"/>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D800693-0370-486E-8F9D-B90B86154836}"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幻灯片图像占位符 3"/>
          <p:cNvSpPr>
            <a:spLocks noGrp="1" noRot="1" noChangeAspect="1"/>
          </p:cNvSpPr>
          <p:nvPr>
            <p:ph type="sldImg"/>
          </p:nvPr>
        </p:nvSpPr>
        <p:spPr>
          <a:xfrm>
            <a:off x="90488" y="744538"/>
            <a:ext cx="6616700" cy="3722687"/>
          </a:xfrm>
          <a:prstGeom prst="rect">
            <a:avLst/>
          </a:prstGeom>
          <a:noFill/>
          <a:ln w="12700">
            <a:noFill/>
          </a:ln>
        </p:spPr>
      </p:sp>
      <p:sp>
        <p:nvSpPr>
          <p:cNvPr id="1029" name="备注占位符 4"/>
          <p:cNvSpPr>
            <a:spLocks noGrp="1" noRot="1" noChangeAspect="1" noChangeArrowheads="1"/>
          </p:cNvSpPr>
          <p:nvPr/>
        </p:nvSpPr>
        <p:spPr bwMode="auto">
          <a:xfrm>
            <a:off x="679450" y="4716463"/>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9429750"/>
            <a:ext cx="2946400" cy="496888"/>
          </a:xfrm>
          <a:prstGeom prst="rect">
            <a:avLst/>
          </a:prstGeom>
          <a:noFill/>
          <a:ln w="9525">
            <a:noFill/>
            <a:miter lim="800000"/>
          </a:ln>
        </p:spPr>
        <p:txBody>
          <a:bodyPr vert="horz" wrap="square" lIns="91440" tIns="45720" rIns="91440" bIns="45720" numCol="1" anchor="b" anchorCtr="0" compatLnSpc="1"/>
          <a:lstStyle>
            <a:lvl1pPr eaLnBrk="1" hangingPunct="1">
              <a:defRPr>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49688" y="9429750"/>
            <a:ext cx="2946400" cy="496888"/>
          </a:xfrm>
          <a:prstGeom prst="rect">
            <a:avLst/>
          </a:prstGeom>
          <a:noFill/>
          <a:ln w="9525">
            <a:noFill/>
            <a:miter lim="800000"/>
          </a:ln>
        </p:spPr>
        <p:txBody>
          <a:bodyPr vert="horz" wrap="square" lIns="91440" tIns="45720" rIns="91440" bIns="45720" numCol="1" anchor="b"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7567176-360D-435A-82E9-F7D72440124D}"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2.svg"/><Relationship Id="rId2" Type="http://schemas.openxmlformats.org/officeDocument/2006/relationships/image" Target="../media/image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17.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17.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24.svg"/><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3" Type="http://schemas.openxmlformats.org/officeDocument/2006/relationships/image" Target="../media/image20.svg"/><Relationship Id="rId2" Type="http://schemas.openxmlformats.org/officeDocument/2006/relationships/image" Target="../media/image19.png"/><Relationship Id="rId11" Type="http://schemas.openxmlformats.org/officeDocument/2006/relationships/image" Target="../media/image28.svg"/><Relationship Id="rId10"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32.svg"/><Relationship Id="rId8" Type="http://schemas.openxmlformats.org/officeDocument/2006/relationships/image" Target="../media/image11.png"/><Relationship Id="rId7" Type="http://schemas.openxmlformats.org/officeDocument/2006/relationships/image" Target="../media/image31.svg"/><Relationship Id="rId6" Type="http://schemas.openxmlformats.org/officeDocument/2006/relationships/image" Target="../media/image19.png"/><Relationship Id="rId5" Type="http://schemas.openxmlformats.org/officeDocument/2006/relationships/image" Target="../media/image30.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5.png"/><Relationship Id="rId11" Type="http://schemas.openxmlformats.org/officeDocument/2006/relationships/image" Target="../media/image33.svg"/><Relationship Id="rId10"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extBox 2"/>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400" dirty="0">
                <a:solidFill>
                  <a:srgbClr val="7BA92A"/>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7BA92A"/>
                </a:solidFill>
                <a:latin typeface="微软雅黑" panose="020B0503020204020204" pitchFamily="34" charset="-122"/>
                <a:ea typeface="微软雅黑" panose="020B0503020204020204" pitchFamily="34" charset="-122"/>
              </a:rPr>
              <a:t> </a:t>
            </a:r>
            <a:r>
              <a:rPr lang="en-US" sz="1400" dirty="0" err="1">
                <a:solidFill>
                  <a:srgbClr val="7BA92A"/>
                </a:solidFill>
                <a:latin typeface="微软雅黑" panose="020B0503020204020204" pitchFamily="34" charset="-122"/>
                <a:ea typeface="微软雅黑" panose="020B0503020204020204" pitchFamily="34" charset="-122"/>
              </a:rPr>
              <a:t>粮食减损国际研讨会</a:t>
            </a:r>
            <a:endParaRPr lang="en-US" sz="1400" dirty="0">
              <a:solidFill>
                <a:srgbClr val="7BA92A"/>
              </a:solidFill>
              <a:latin typeface="微软雅黑" panose="020B0503020204020204" pitchFamily="34" charset="-122"/>
              <a:ea typeface="微软雅黑" panose="020B0503020204020204" pitchFamily="34" charset="-122"/>
            </a:endParaRPr>
          </a:p>
        </p:txBody>
      </p:sp>
      <p:sp>
        <p:nvSpPr>
          <p:cNvPr id="20" name="AutoShape 5"/>
          <p:cNvSpPr/>
          <p:nvPr userDrawn="1"/>
        </p:nvSpPr>
        <p:spPr>
          <a:xfrm>
            <a:off x="2241148" y="4086217"/>
            <a:ext cx="8822969" cy="15875"/>
          </a:xfrm>
          <a:prstGeom prst="line">
            <a:avLst/>
          </a:prstGeom>
          <a:ln w="47625" cap="flat">
            <a:solidFill>
              <a:srgbClr val="8AA955"/>
            </a:solidFill>
            <a:prstDash val="solid"/>
            <a:headEnd type="none" w="sm" len="sm"/>
            <a:tailEnd type="none" w="sm" len="sm"/>
          </a:ln>
        </p:spPr>
      </p:sp>
      <p:grpSp>
        <p:nvGrpSpPr>
          <p:cNvPr id="21" name="Group 6"/>
          <p:cNvGrpSpPr/>
          <p:nvPr userDrawn="1"/>
        </p:nvGrpSpPr>
        <p:grpSpPr>
          <a:xfrm rot="-5400000">
            <a:off x="-869082" y="-927186"/>
            <a:ext cx="4565164" cy="4565164"/>
            <a:chOff x="0" y="0"/>
            <a:chExt cx="9130328" cy="9130328"/>
          </a:xfrm>
        </p:grpSpPr>
        <p:sp>
          <p:nvSpPr>
            <p:cNvPr id="22"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2">
                <a:extLst>
                  <a:ext uri="{96DAC541-7B7A-43D3-8B79-37D633B846F1}">
                    <asvg:svgBlip xmlns:asvg="http://schemas.microsoft.com/office/drawing/2016/SVG/main" r:embed="rId3"/>
                  </a:ext>
                </a:extLst>
              </a:blip>
              <a:stretch>
                <a:fillRect r="-98653"/>
              </a:stretch>
            </a:blipFill>
          </p:spPr>
        </p:sp>
        <p:sp>
          <p:nvSpPr>
            <p:cNvPr id="23"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4">
                <a:extLst>
                  <a:ext uri="{96DAC541-7B7A-43D3-8B79-37D633B846F1}">
                    <asvg:svgBlip xmlns:asvg="http://schemas.microsoft.com/office/drawing/2016/SVG/main" r:embed="rId5"/>
                  </a:ext>
                </a:extLst>
              </a:blip>
              <a:stretch>
                <a:fillRect r="-98653"/>
              </a:stretch>
            </a:blipFill>
          </p:spPr>
        </p:sp>
        <p:sp>
          <p:nvSpPr>
            <p:cNvPr id="24"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6">
                <a:extLst>
                  <a:ext uri="{96DAC541-7B7A-43D3-8B79-37D633B846F1}">
                    <asvg:svgBlip xmlns:asvg="http://schemas.microsoft.com/office/drawing/2016/SVG/main" r:embed="rId7"/>
                  </a:ext>
                </a:extLst>
              </a:blip>
              <a:stretch>
                <a:fillRect r="-98653"/>
              </a:stretch>
            </a:blipFill>
          </p:spPr>
        </p:sp>
      </p:grpSp>
      <p:sp>
        <p:nvSpPr>
          <p:cNvPr id="25" name="Freeform 10"/>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sp>
      <p:sp>
        <p:nvSpPr>
          <p:cNvPr id="26" name="Freeform 11"/>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10">
              <a:alphaModFix amt="31999"/>
              <a:extLst>
                <a:ext uri="{96DAC541-7B7A-43D3-8B79-37D633B846F1}">
                  <asvg:svgBlip xmlns:asvg="http://schemas.microsoft.com/office/drawing/2016/SVG/main" r:embed="rId11"/>
                </a:ext>
              </a:extLst>
            </a:blip>
            <a:stretch>
              <a:fillRect/>
            </a:stretch>
          </a:blipFill>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AutoShape 3"/>
          <p:cNvSpPr/>
          <p:nvPr userDrawn="1"/>
        </p:nvSpPr>
        <p:spPr>
          <a:xfrm>
            <a:off x="2241148" y="1323646"/>
            <a:ext cx="8822969" cy="15875"/>
          </a:xfrm>
          <a:prstGeom prst="line">
            <a:avLst/>
          </a:prstGeom>
          <a:ln w="47625" cap="flat">
            <a:solidFill>
              <a:srgbClr val="8AA955"/>
            </a:solidFill>
            <a:prstDash val="solid"/>
            <a:headEnd type="none" w="sm" len="sm"/>
            <a:tailEnd type="none" w="sm" len="sm"/>
          </a:ln>
        </p:spPr>
      </p:sp>
      <p:grpSp>
        <p:nvGrpSpPr>
          <p:cNvPr id="9" name="Group 4"/>
          <p:cNvGrpSpPr/>
          <p:nvPr userDrawn="1"/>
        </p:nvGrpSpPr>
        <p:grpSpPr>
          <a:xfrm rot="-5400000">
            <a:off x="-1278785" y="-1278786"/>
            <a:ext cx="3929173" cy="3929173"/>
            <a:chOff x="0" y="0"/>
            <a:chExt cx="7858345" cy="7858345"/>
          </a:xfrm>
        </p:grpSpPr>
        <p:sp>
          <p:nvSpPr>
            <p:cNvPr id="10" name="Freeform 5"/>
            <p:cNvSpPr/>
            <p:nvPr/>
          </p:nvSpPr>
          <p:spPr>
            <a:xfrm rot="-2700000">
              <a:off x="2068595" y="233061"/>
              <a:ext cx="3721156" cy="7392223"/>
            </a:xfrm>
            <a:custGeom>
              <a:avLst/>
              <a:gdLst/>
              <a:ahLst/>
              <a:cxnLst/>
              <a:rect l="l" t="t" r="r" b="b"/>
              <a:pathLst>
                <a:path w="3721156" h="7392223">
                  <a:moveTo>
                    <a:pt x="0" y="0"/>
                  </a:moveTo>
                  <a:lnTo>
                    <a:pt x="3721155" y="0"/>
                  </a:lnTo>
                  <a:lnTo>
                    <a:pt x="3721155" y="7392223"/>
                  </a:lnTo>
                  <a:lnTo>
                    <a:pt x="0" y="7392223"/>
                  </a:lnTo>
                  <a:lnTo>
                    <a:pt x="0" y="0"/>
                  </a:lnTo>
                  <a:close/>
                </a:path>
              </a:pathLst>
            </a:custGeom>
            <a:blipFill>
              <a:blip r:embed="rId2">
                <a:extLst>
                  <a:ext uri="{96DAC541-7B7A-43D3-8B79-37D633B846F1}">
                    <asvg:svgBlip xmlns:asvg="http://schemas.microsoft.com/office/drawing/2016/SVG/main" r:embed="rId3"/>
                  </a:ext>
                </a:extLst>
              </a:blip>
              <a:stretch>
                <a:fillRect r="-98653"/>
              </a:stretch>
            </a:blipFill>
          </p:spPr>
        </p:sp>
        <p:sp>
          <p:nvSpPr>
            <p:cNvPr id="11" name="Freeform 6"/>
            <p:cNvSpPr/>
            <p:nvPr/>
          </p:nvSpPr>
          <p:spPr>
            <a:xfrm rot="-2700000" flipH="1">
              <a:off x="4978436" y="163879"/>
              <a:ext cx="1818847" cy="3613212"/>
            </a:xfrm>
            <a:custGeom>
              <a:avLst/>
              <a:gdLst/>
              <a:ahLst/>
              <a:cxnLst/>
              <a:rect l="l" t="t" r="r" b="b"/>
              <a:pathLst>
                <a:path w="1818847" h="3613212">
                  <a:moveTo>
                    <a:pt x="1818847" y="0"/>
                  </a:moveTo>
                  <a:lnTo>
                    <a:pt x="0" y="0"/>
                  </a:lnTo>
                  <a:lnTo>
                    <a:pt x="0" y="3613213"/>
                  </a:lnTo>
                  <a:lnTo>
                    <a:pt x="1818847" y="3613213"/>
                  </a:lnTo>
                  <a:lnTo>
                    <a:pt x="1818847" y="0"/>
                  </a:lnTo>
                  <a:close/>
                </a:path>
              </a:pathLst>
            </a:custGeom>
            <a:blipFill>
              <a:blip r:embed="rId4">
                <a:extLst>
                  <a:ext uri="{96DAC541-7B7A-43D3-8B79-37D633B846F1}">
                    <asvg:svgBlip xmlns:asvg="http://schemas.microsoft.com/office/drawing/2016/SVG/main" r:embed="rId5"/>
                  </a:ext>
                </a:extLst>
              </a:blip>
              <a:stretch>
                <a:fillRect r="-98653"/>
              </a:stretch>
            </a:blipFill>
          </p:spPr>
        </p:sp>
        <p:sp>
          <p:nvSpPr>
            <p:cNvPr id="12" name="Freeform 7"/>
            <p:cNvSpPr/>
            <p:nvPr/>
          </p:nvSpPr>
          <p:spPr>
            <a:xfrm rot="-2700000">
              <a:off x="4482133" y="2039301"/>
              <a:ext cx="895291" cy="1778531"/>
            </a:xfrm>
            <a:custGeom>
              <a:avLst/>
              <a:gdLst/>
              <a:ahLst/>
              <a:cxnLst/>
              <a:rect l="l" t="t" r="r" b="b"/>
              <a:pathLst>
                <a:path w="895291" h="1778531">
                  <a:moveTo>
                    <a:pt x="0" y="0"/>
                  </a:moveTo>
                  <a:lnTo>
                    <a:pt x="895291" y="0"/>
                  </a:lnTo>
                  <a:lnTo>
                    <a:pt x="895291" y="1778531"/>
                  </a:lnTo>
                  <a:lnTo>
                    <a:pt x="0" y="1778531"/>
                  </a:lnTo>
                  <a:lnTo>
                    <a:pt x="0" y="0"/>
                  </a:lnTo>
                  <a:close/>
                </a:path>
              </a:pathLst>
            </a:custGeom>
            <a:blipFill>
              <a:blip r:embed="rId6">
                <a:extLst>
                  <a:ext uri="{96DAC541-7B7A-43D3-8B79-37D633B846F1}">
                    <asvg:svgBlip xmlns:asvg="http://schemas.microsoft.com/office/drawing/2016/SVG/main" r:embed="rId7"/>
                  </a:ext>
                </a:extLst>
              </a:blip>
              <a:stretch>
                <a:fillRect r="-98653"/>
              </a:stretch>
            </a:blipFill>
          </p:spPr>
        </p:sp>
      </p:grpSp>
      <p:sp>
        <p:nvSpPr>
          <p:cNvPr id="13" name="TextBox 8"/>
          <p:cNvSpPr txBox="1"/>
          <p:nvPr userDrawn="1"/>
        </p:nvSpPr>
        <p:spPr>
          <a:xfrm>
            <a:off x="199859" y="6204871"/>
            <a:ext cx="1434004" cy="393313"/>
          </a:xfrm>
          <a:prstGeom prst="rect">
            <a:avLst/>
          </a:prstGeom>
        </p:spPr>
        <p:txBody>
          <a:bodyPr lIns="0" tIns="0" rIns="0" bIns="0" rtlCol="0" anchor="t">
            <a:spAutoFit/>
          </a:bodyPr>
          <a:lstStyle/>
          <a:p>
            <a:pPr>
              <a:lnSpc>
                <a:spcPts val="1550"/>
              </a:lnSpc>
            </a:pPr>
            <a:r>
              <a:rPr lang="en-US" sz="1125">
                <a:solidFill>
                  <a:srgbClr val="8AA955"/>
                </a:solidFill>
                <a:latin typeface="微软雅黑" panose="020B0503020204020204" pitchFamily="34" charset="-122"/>
                <a:ea typeface="微软雅黑" panose="020B0503020204020204" pitchFamily="34" charset="-122"/>
              </a:rPr>
              <a:t>河南·开封</a:t>
            </a:r>
            <a:endParaRPr lang="en-US" sz="1125">
              <a:solidFill>
                <a:srgbClr val="8AA955"/>
              </a:solidFill>
              <a:latin typeface="微软雅黑" panose="020B0503020204020204" pitchFamily="34" charset="-122"/>
              <a:ea typeface="微软雅黑" panose="020B0503020204020204" pitchFamily="34" charset="-122"/>
            </a:endParaRPr>
          </a:p>
          <a:p>
            <a:pPr>
              <a:lnSpc>
                <a:spcPts val="1550"/>
              </a:lnSpc>
            </a:pPr>
            <a:r>
              <a:rPr lang="en-US" sz="1125">
                <a:solidFill>
                  <a:srgbClr val="8AA955"/>
                </a:solidFill>
                <a:latin typeface="微软雅黑" panose="020B0503020204020204" pitchFamily="34" charset="-122"/>
                <a:ea typeface="微软雅黑" panose="020B0503020204020204" pitchFamily="34" charset="-122"/>
              </a:rPr>
              <a:t>2023年9月25日</a:t>
            </a:r>
            <a:endParaRPr lang="en-US" sz="1125">
              <a:solidFill>
                <a:srgbClr val="8AA955"/>
              </a:solidFill>
              <a:latin typeface="微软雅黑" panose="020B0503020204020204" pitchFamily="34" charset="-122"/>
              <a:ea typeface="微软雅黑" panose="020B0503020204020204" pitchFamily="34" charset="-122"/>
            </a:endParaRPr>
          </a:p>
        </p:txBody>
      </p:sp>
      <p:sp>
        <p:nvSpPr>
          <p:cNvPr id="15" name="Freeform 10"/>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sp>
      <p:sp>
        <p:nvSpPr>
          <p:cNvPr id="16" name="TextBox 11"/>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400" dirty="0">
                <a:solidFill>
                  <a:srgbClr val="7BA92A"/>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7BA92A"/>
                </a:solidFill>
                <a:latin typeface="微软雅黑" panose="020B0503020204020204" pitchFamily="34" charset="-122"/>
                <a:ea typeface="微软雅黑" panose="020B0503020204020204" pitchFamily="34" charset="-122"/>
              </a:rPr>
              <a:t> </a:t>
            </a:r>
            <a:r>
              <a:rPr lang="en-US" sz="1400" dirty="0" err="1">
                <a:solidFill>
                  <a:srgbClr val="7BA92A"/>
                </a:solidFill>
                <a:latin typeface="微软雅黑" panose="020B0503020204020204" pitchFamily="34" charset="-122"/>
                <a:ea typeface="微软雅黑" panose="020B0503020204020204" pitchFamily="34" charset="-122"/>
              </a:rPr>
              <a:t>粮食减损国际研讨会</a:t>
            </a:r>
            <a:endParaRPr lang="en-US" sz="1400" dirty="0">
              <a:solidFill>
                <a:srgbClr val="7BA92A"/>
              </a:solidFill>
              <a:latin typeface="微软雅黑" panose="020B0503020204020204" pitchFamily="34" charset="-122"/>
              <a:ea typeface="微软雅黑" panose="020B0503020204020204" pitchFamily="34" charset="-122"/>
            </a:endParaRPr>
          </a:p>
        </p:txBody>
      </p:sp>
      <p:sp>
        <p:nvSpPr>
          <p:cNvPr id="17" name="Freeform 12"/>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10">
              <a:alphaModFix amt="31999"/>
              <a:extLst>
                <a:ext uri="{96DAC541-7B7A-43D3-8B79-37D633B846F1}">
                  <asvg:svgBlip xmlns:asvg="http://schemas.microsoft.com/office/drawing/2016/SVG/main" r:embed="rId11"/>
                </a:ext>
              </a:extLst>
            </a:blip>
            <a:stretch>
              <a:fillRect/>
            </a:stretch>
          </a:blip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2"/>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400" dirty="0">
                <a:solidFill>
                  <a:srgbClr val="1578B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578B6"/>
                </a:solidFill>
                <a:latin typeface="微软雅黑" panose="020B0503020204020204" pitchFamily="34" charset="-122"/>
                <a:ea typeface="微软雅黑" panose="020B0503020204020204" pitchFamily="34" charset="-122"/>
              </a:rPr>
              <a:t> </a:t>
            </a:r>
            <a:r>
              <a:rPr lang="en-US" sz="1400" dirty="0" err="1">
                <a:solidFill>
                  <a:srgbClr val="1578B6"/>
                </a:solidFill>
                <a:latin typeface="微软雅黑" panose="020B0503020204020204" pitchFamily="34" charset="-122"/>
                <a:ea typeface="微软雅黑" panose="020B0503020204020204" pitchFamily="34" charset="-122"/>
              </a:rPr>
              <a:t>粮食减损国际研讨会</a:t>
            </a:r>
            <a:endParaRPr lang="en-US" sz="1400" dirty="0">
              <a:solidFill>
                <a:srgbClr val="1578B6"/>
              </a:solidFill>
              <a:latin typeface="微软雅黑" panose="020B0503020204020204" pitchFamily="34" charset="-122"/>
              <a:ea typeface="微软雅黑" panose="020B0503020204020204" pitchFamily="34" charset="-122"/>
            </a:endParaRPr>
          </a:p>
        </p:txBody>
      </p:sp>
      <p:sp>
        <p:nvSpPr>
          <p:cNvPr id="10" name="AutoShape 5"/>
          <p:cNvSpPr/>
          <p:nvPr userDrawn="1"/>
        </p:nvSpPr>
        <p:spPr>
          <a:xfrm>
            <a:off x="2241148" y="4086217"/>
            <a:ext cx="8822969" cy="15875"/>
          </a:xfrm>
          <a:prstGeom prst="line">
            <a:avLst/>
          </a:prstGeom>
          <a:ln w="47625" cap="flat">
            <a:solidFill>
              <a:srgbClr val="1D85C6"/>
            </a:solidFill>
            <a:prstDash val="solid"/>
            <a:headEnd type="none" w="sm" len="sm"/>
            <a:tailEnd type="none" w="sm" len="sm"/>
          </a:ln>
        </p:spPr>
      </p:sp>
      <p:grpSp>
        <p:nvGrpSpPr>
          <p:cNvPr id="11" name="Group 6"/>
          <p:cNvGrpSpPr/>
          <p:nvPr userDrawn="1"/>
        </p:nvGrpSpPr>
        <p:grpSpPr>
          <a:xfrm rot="-5400000">
            <a:off x="-869082" y="-927186"/>
            <a:ext cx="4565164" cy="4565164"/>
            <a:chOff x="0" y="0"/>
            <a:chExt cx="9130328" cy="9130328"/>
          </a:xfrm>
        </p:grpSpPr>
        <p:sp>
          <p:nvSpPr>
            <p:cNvPr id="12"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2">
                <a:extLst>
                  <a:ext uri="{96DAC541-7B7A-43D3-8B79-37D633B846F1}">
                    <asvg:svgBlip xmlns:asvg="http://schemas.microsoft.com/office/drawing/2016/SVG/main" r:embed="rId3"/>
                  </a:ext>
                </a:extLst>
              </a:blip>
              <a:stretch>
                <a:fillRect r="-98653"/>
              </a:stretch>
            </a:blipFill>
          </p:spPr>
        </p:sp>
        <p:sp>
          <p:nvSpPr>
            <p:cNvPr id="13"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4">
                <a:extLst>
                  <a:ext uri="{96DAC541-7B7A-43D3-8B79-37D633B846F1}">
                    <asvg:svgBlip xmlns:asvg="http://schemas.microsoft.com/office/drawing/2016/SVG/main" r:embed="rId5"/>
                  </a:ext>
                </a:extLst>
              </a:blip>
              <a:stretch>
                <a:fillRect r="-98653"/>
              </a:stretch>
            </a:blipFill>
          </p:spPr>
        </p:sp>
        <p:sp>
          <p:nvSpPr>
            <p:cNvPr id="14"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4">
                <a:extLst>
                  <a:ext uri="{96DAC541-7B7A-43D3-8B79-37D633B846F1}">
                    <asvg:svgBlip xmlns:asvg="http://schemas.microsoft.com/office/drawing/2016/SVG/main" r:embed="rId5"/>
                  </a:ext>
                </a:extLst>
              </a:blip>
              <a:stretch>
                <a:fillRect r="-98653"/>
              </a:stretch>
            </a:blipFill>
          </p:spPr>
        </p:sp>
      </p:grpSp>
      <p:sp>
        <p:nvSpPr>
          <p:cNvPr id="15" name="Freeform 10"/>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6">
              <a:alphaModFix amt="40000"/>
              <a:extLst>
                <a:ext uri="{96DAC541-7B7A-43D3-8B79-37D633B846F1}">
                  <asvg:svgBlip xmlns:asvg="http://schemas.microsoft.com/office/drawing/2016/SVG/main" r:embed="rId7"/>
                </a:ext>
              </a:extLst>
            </a:blip>
            <a:stretch>
              <a:fillRect/>
            </a:stretch>
          </a:blipFill>
        </p:spPr>
      </p:sp>
      <p:sp>
        <p:nvSpPr>
          <p:cNvPr id="16" name="Freeform 11"/>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8">
              <a:alphaModFix amt="31999"/>
              <a:extLst>
                <a:ext uri="{96DAC541-7B7A-43D3-8B79-37D633B846F1}">
                  <asvg:svgBlip xmlns:asvg="http://schemas.microsoft.com/office/drawing/2016/SVG/main" r:embed="rId9"/>
                </a:ext>
              </a:extLst>
            </a:blip>
            <a:stretch>
              <a:fillRect/>
            </a:stretch>
          </a:blip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6"/>
          <p:cNvGrpSpPr/>
          <p:nvPr userDrawn="1"/>
        </p:nvGrpSpPr>
        <p:grpSpPr>
          <a:xfrm rot="-5400000">
            <a:off x="-1280813" y="-1280813"/>
            <a:ext cx="3931200" cy="3931200"/>
            <a:chOff x="0" y="0"/>
            <a:chExt cx="9130328" cy="9130328"/>
          </a:xfrm>
        </p:grpSpPr>
        <p:sp>
          <p:nvSpPr>
            <p:cNvPr id="9"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2">
                <a:extLst>
                  <a:ext uri="{96DAC541-7B7A-43D3-8B79-37D633B846F1}">
                    <asvg:svgBlip xmlns:asvg="http://schemas.microsoft.com/office/drawing/2016/SVG/main" r:embed="rId3"/>
                  </a:ext>
                </a:extLst>
              </a:blip>
              <a:stretch>
                <a:fillRect r="-98653"/>
              </a:stretch>
            </a:blipFill>
          </p:spPr>
        </p:sp>
        <p:sp>
          <p:nvSpPr>
            <p:cNvPr id="10"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4">
                <a:extLst>
                  <a:ext uri="{96DAC541-7B7A-43D3-8B79-37D633B846F1}">
                    <asvg:svgBlip xmlns:asvg="http://schemas.microsoft.com/office/drawing/2016/SVG/main" r:embed="rId5"/>
                  </a:ext>
                </a:extLst>
              </a:blip>
              <a:stretch>
                <a:fillRect r="-98653"/>
              </a:stretch>
            </a:blipFill>
          </p:spPr>
        </p:sp>
        <p:sp>
          <p:nvSpPr>
            <p:cNvPr id="11"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4">
                <a:extLst>
                  <a:ext uri="{96DAC541-7B7A-43D3-8B79-37D633B846F1}">
                    <asvg:svgBlip xmlns:asvg="http://schemas.microsoft.com/office/drawing/2016/SVG/main" r:embed="rId5"/>
                  </a:ext>
                </a:extLst>
              </a:blip>
              <a:stretch>
                <a:fillRect r="-98653"/>
              </a:stretch>
            </a:blipFill>
          </p:spPr>
        </p:sp>
      </p:grpSp>
      <p:sp>
        <p:nvSpPr>
          <p:cNvPr id="12" name="TextBox 2"/>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400" dirty="0">
                <a:solidFill>
                  <a:srgbClr val="1D85C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D85C6"/>
                </a:solidFill>
                <a:latin typeface="微软雅黑" panose="020B0503020204020204" pitchFamily="34" charset="-122"/>
                <a:ea typeface="微软雅黑" panose="020B0503020204020204" pitchFamily="34" charset="-122"/>
              </a:rPr>
              <a:t> </a:t>
            </a:r>
            <a:r>
              <a:rPr lang="en-US" sz="1400" dirty="0" err="1">
                <a:solidFill>
                  <a:srgbClr val="1D85C6"/>
                </a:solidFill>
                <a:latin typeface="微软雅黑" panose="020B0503020204020204" pitchFamily="34" charset="-122"/>
                <a:ea typeface="微软雅黑" panose="020B0503020204020204" pitchFamily="34" charset="-122"/>
              </a:rPr>
              <a:t>粮食减损国际研讨会</a:t>
            </a:r>
            <a:endParaRPr lang="en-US" sz="1400" dirty="0">
              <a:solidFill>
                <a:srgbClr val="1D85C6"/>
              </a:solidFill>
              <a:latin typeface="微软雅黑" panose="020B0503020204020204" pitchFamily="34" charset="-122"/>
              <a:ea typeface="微软雅黑" panose="020B0503020204020204" pitchFamily="34" charset="-122"/>
            </a:endParaRPr>
          </a:p>
        </p:txBody>
      </p:sp>
      <p:sp>
        <p:nvSpPr>
          <p:cNvPr id="14" name="AutoShape 4"/>
          <p:cNvSpPr/>
          <p:nvPr userDrawn="1"/>
        </p:nvSpPr>
        <p:spPr>
          <a:xfrm>
            <a:off x="2241148" y="1323646"/>
            <a:ext cx="8822969" cy="15875"/>
          </a:xfrm>
          <a:prstGeom prst="line">
            <a:avLst/>
          </a:prstGeom>
          <a:ln w="47625" cap="flat">
            <a:solidFill>
              <a:srgbClr val="1D85C6"/>
            </a:solidFill>
            <a:prstDash val="solid"/>
            <a:headEnd type="none" w="sm" len="sm"/>
            <a:tailEnd type="none" w="sm" len="sm"/>
          </a:ln>
        </p:spPr>
      </p:sp>
      <p:sp>
        <p:nvSpPr>
          <p:cNvPr id="15" name="Freeform 5"/>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6">
              <a:alphaModFix amt="40000"/>
              <a:extLst>
                <a:ext uri="{96DAC541-7B7A-43D3-8B79-37D633B846F1}">
                  <asvg:svgBlip xmlns:asvg="http://schemas.microsoft.com/office/drawing/2016/SVG/main" r:embed="rId7"/>
                </a:ext>
              </a:extLst>
            </a:blip>
            <a:stretch>
              <a:fillRect/>
            </a:stretch>
          </a:blipFill>
        </p:spPr>
      </p:sp>
      <p:sp>
        <p:nvSpPr>
          <p:cNvPr id="16" name="Freeform 6"/>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8">
              <a:alphaModFix amt="31999"/>
              <a:extLst>
                <a:ext uri="{96DAC541-7B7A-43D3-8B79-37D633B846F1}">
                  <asvg:svgBlip xmlns:asvg="http://schemas.microsoft.com/office/drawing/2016/SVG/main" r:embed="rId9"/>
                </a:ext>
              </a:extLst>
            </a:blip>
            <a:stretch>
              <a:fillRect/>
            </a:stretch>
          </a:blipFill>
        </p:spPr>
      </p:sp>
      <p:sp>
        <p:nvSpPr>
          <p:cNvPr id="17" name="TextBox 7"/>
          <p:cNvSpPr txBox="1"/>
          <p:nvPr userDrawn="1"/>
        </p:nvSpPr>
        <p:spPr>
          <a:xfrm>
            <a:off x="199859" y="6204871"/>
            <a:ext cx="1434004" cy="393313"/>
          </a:xfrm>
          <a:prstGeom prst="rect">
            <a:avLst/>
          </a:prstGeom>
        </p:spPr>
        <p:txBody>
          <a:bodyPr lIns="0" tIns="0" rIns="0" bIns="0" rtlCol="0" anchor="t">
            <a:spAutoFit/>
          </a:bodyPr>
          <a:lstStyle/>
          <a:p>
            <a:pPr>
              <a:lnSpc>
                <a:spcPts val="1550"/>
              </a:lnSpc>
            </a:pPr>
            <a:r>
              <a:rPr lang="en-US" sz="1125">
                <a:solidFill>
                  <a:srgbClr val="1578B6"/>
                </a:solidFill>
                <a:latin typeface="微软雅黑" panose="020B0503020204020204" pitchFamily="34" charset="-122"/>
                <a:ea typeface="微软雅黑" panose="020B0503020204020204" pitchFamily="34" charset="-122"/>
              </a:rPr>
              <a:t>河南·开封</a:t>
            </a:r>
            <a:endParaRPr lang="en-US" sz="1125">
              <a:solidFill>
                <a:srgbClr val="1578B6"/>
              </a:solidFill>
              <a:latin typeface="微软雅黑" panose="020B0503020204020204" pitchFamily="34" charset="-122"/>
              <a:ea typeface="微软雅黑" panose="020B0503020204020204" pitchFamily="34" charset="-122"/>
            </a:endParaRPr>
          </a:p>
          <a:p>
            <a:pPr>
              <a:lnSpc>
                <a:spcPts val="1550"/>
              </a:lnSpc>
            </a:pPr>
            <a:r>
              <a:rPr lang="en-US" sz="1125">
                <a:solidFill>
                  <a:srgbClr val="1578B6"/>
                </a:solidFill>
                <a:latin typeface="微软雅黑" panose="020B0503020204020204" pitchFamily="34" charset="-122"/>
                <a:ea typeface="微软雅黑" panose="020B0503020204020204" pitchFamily="34" charset="-122"/>
              </a:rPr>
              <a:t>2023年9月25日</a:t>
            </a:r>
            <a:endParaRPr lang="en-US" sz="1125">
              <a:solidFill>
                <a:srgbClr val="1578B6"/>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2"/>
          <p:cNvGrpSpPr/>
          <p:nvPr userDrawn="1"/>
        </p:nvGrpSpPr>
        <p:grpSpPr>
          <a:xfrm rot="-5400000">
            <a:off x="-983111" y="-898043"/>
            <a:ext cx="4565164" cy="4565164"/>
            <a:chOff x="0" y="0"/>
            <a:chExt cx="9130328" cy="9130328"/>
          </a:xfrm>
        </p:grpSpPr>
        <p:sp>
          <p:nvSpPr>
            <p:cNvPr id="11" name="Freeform 3"/>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2">
                <a:extLst>
                  <a:ext uri="{96DAC541-7B7A-43D3-8B79-37D633B846F1}">
                    <asvg:svgBlip xmlns:asvg="http://schemas.microsoft.com/office/drawing/2016/SVG/main" r:embed="rId3"/>
                  </a:ext>
                </a:extLst>
              </a:blip>
              <a:stretch>
                <a:fillRect r="-98653"/>
              </a:stretch>
            </a:blipFill>
          </p:spPr>
        </p:sp>
        <p:sp>
          <p:nvSpPr>
            <p:cNvPr id="12" name="Freeform 4"/>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4">
                <a:extLst>
                  <a:ext uri="{96DAC541-7B7A-43D3-8B79-37D633B846F1}">
                    <asvg:svgBlip xmlns:asvg="http://schemas.microsoft.com/office/drawing/2016/SVG/main" r:embed="rId5"/>
                  </a:ext>
                </a:extLst>
              </a:blip>
              <a:stretch>
                <a:fillRect r="-98653"/>
              </a:stretch>
            </a:blipFill>
          </p:spPr>
        </p:sp>
        <p:sp>
          <p:nvSpPr>
            <p:cNvPr id="13" name="Freeform 5"/>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6">
                <a:extLst>
                  <a:ext uri="{96DAC541-7B7A-43D3-8B79-37D633B846F1}">
                    <asvg:svgBlip xmlns:asvg="http://schemas.microsoft.com/office/drawing/2016/SVG/main" r:embed="rId7"/>
                  </a:ext>
                </a:extLst>
              </a:blip>
              <a:stretch>
                <a:fillRect r="-98653"/>
              </a:stretch>
            </a:blipFill>
          </p:spPr>
        </p:sp>
      </p:grpSp>
      <p:sp>
        <p:nvSpPr>
          <p:cNvPr id="14" name="Freeform 6"/>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8">
              <a:alphaModFix amt="40000"/>
              <a:extLst>
                <a:ext uri="{96DAC541-7B7A-43D3-8B79-37D633B846F1}">
                  <asvg:svgBlip xmlns:asvg="http://schemas.microsoft.com/office/drawing/2016/SVG/main" r:embed="rId9"/>
                </a:ext>
              </a:extLst>
            </a:blip>
            <a:stretch>
              <a:fillRect/>
            </a:stretch>
          </a:blipFill>
        </p:spPr>
      </p:sp>
      <p:sp>
        <p:nvSpPr>
          <p:cNvPr id="15" name="Freeform 7"/>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10">
              <a:alphaModFix amt="31999"/>
              <a:extLst>
                <a:ext uri="{96DAC541-7B7A-43D3-8B79-37D633B846F1}">
                  <asvg:svgBlip xmlns:asvg="http://schemas.microsoft.com/office/drawing/2016/SVG/main" r:embed="rId11"/>
                </a:ext>
              </a:extLst>
            </a:blip>
            <a:stretch>
              <a:fillRect/>
            </a:stretch>
          </a:blipFill>
        </p:spPr>
      </p:sp>
      <p:sp>
        <p:nvSpPr>
          <p:cNvPr id="16" name="TextBox 8"/>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400" dirty="0">
                <a:solidFill>
                  <a:srgbClr val="1578B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578B6"/>
                </a:solidFill>
                <a:latin typeface="微软雅黑" panose="020B0503020204020204" pitchFamily="34" charset="-122"/>
                <a:ea typeface="微软雅黑" panose="020B0503020204020204" pitchFamily="34" charset="-122"/>
              </a:rPr>
              <a:t> </a:t>
            </a:r>
            <a:r>
              <a:rPr lang="en-US" sz="1400" dirty="0" err="1">
                <a:solidFill>
                  <a:srgbClr val="1578B6"/>
                </a:solidFill>
                <a:latin typeface="微软雅黑" panose="020B0503020204020204" pitchFamily="34" charset="-122"/>
                <a:ea typeface="微软雅黑" panose="020B0503020204020204" pitchFamily="34" charset="-122"/>
              </a:rPr>
              <a:t>粮食减损国际研讨会</a:t>
            </a:r>
            <a:endParaRPr lang="en-US" sz="1400" dirty="0">
              <a:solidFill>
                <a:srgbClr val="1578B6"/>
              </a:solidFill>
              <a:latin typeface="微软雅黑" panose="020B0503020204020204" pitchFamily="34" charset="-122"/>
              <a:ea typeface="微软雅黑" panose="020B0503020204020204" pitchFamily="34" charset="-122"/>
            </a:endParaRPr>
          </a:p>
        </p:txBody>
      </p:sp>
      <p:sp>
        <p:nvSpPr>
          <p:cNvPr id="17" name="AutoShape 9"/>
          <p:cNvSpPr/>
          <p:nvPr userDrawn="1"/>
        </p:nvSpPr>
        <p:spPr>
          <a:xfrm>
            <a:off x="2241148" y="4086217"/>
            <a:ext cx="8822969" cy="15875"/>
          </a:xfrm>
          <a:prstGeom prst="line">
            <a:avLst/>
          </a:prstGeom>
          <a:ln w="47625" cap="flat">
            <a:solidFill>
              <a:srgbClr val="1D85C6"/>
            </a:solidFill>
            <a:prstDash val="soli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2"/>
          <p:cNvSpPr txBox="1"/>
          <p:nvPr userDrawn="1"/>
        </p:nvSpPr>
        <p:spPr>
          <a:xfrm>
            <a:off x="2241119" y="6466679"/>
            <a:ext cx="8246456" cy="179536"/>
          </a:xfrm>
          <a:prstGeom prst="rect">
            <a:avLst/>
          </a:prstGeom>
        </p:spPr>
        <p:txBody>
          <a:bodyPr lIns="0" tIns="0" rIns="0" bIns="0" rtlCol="0" anchor="t">
            <a:spAutoFit/>
          </a:bodyPr>
          <a:lstStyle/>
          <a:p>
            <a:pPr>
              <a:lnSpc>
                <a:spcPts val="1350"/>
              </a:lnSpc>
            </a:pPr>
            <a:r>
              <a:rPr lang="en-US" sz="1500" dirty="0">
                <a:solidFill>
                  <a:srgbClr val="1D85C6"/>
                </a:solidFill>
                <a:latin typeface="思源黑体"/>
              </a:rPr>
              <a:t>SEMINAR ON POST-HARVEST LOSS MANAGEMENT</a:t>
            </a:r>
            <a:r>
              <a:rPr lang="zh-CN" altLang="en-US" sz="1500" dirty="0">
                <a:solidFill>
                  <a:srgbClr val="1D85C6"/>
                </a:solidFill>
                <a:latin typeface="思源黑体"/>
              </a:rPr>
              <a:t> </a:t>
            </a:r>
            <a:r>
              <a:rPr lang="en-US" sz="1500" dirty="0" err="1">
                <a:solidFill>
                  <a:srgbClr val="1D85C6"/>
                </a:solidFill>
                <a:latin typeface="思源黑体"/>
              </a:rPr>
              <a:t>粮食减损国际研讨会</a:t>
            </a:r>
            <a:endParaRPr lang="en-US" sz="1500" dirty="0">
              <a:solidFill>
                <a:srgbClr val="1D85C6"/>
              </a:solidFill>
              <a:latin typeface="思源黑体"/>
            </a:endParaRPr>
          </a:p>
        </p:txBody>
      </p:sp>
      <p:sp>
        <p:nvSpPr>
          <p:cNvPr id="8" name="AutoShape 4"/>
          <p:cNvSpPr/>
          <p:nvPr userDrawn="1"/>
        </p:nvSpPr>
        <p:spPr>
          <a:xfrm>
            <a:off x="2241148" y="1323646"/>
            <a:ext cx="8822969" cy="15875"/>
          </a:xfrm>
          <a:prstGeom prst="line">
            <a:avLst/>
          </a:prstGeom>
          <a:ln w="47625" cap="flat">
            <a:solidFill>
              <a:srgbClr val="1D85C6"/>
            </a:solidFill>
            <a:prstDash val="solid"/>
            <a:headEnd type="none" w="sm" len="sm"/>
            <a:tailEnd type="none" w="sm" len="sm"/>
          </a:ln>
        </p:spPr>
      </p:sp>
      <p:sp>
        <p:nvSpPr>
          <p:cNvPr id="9" name="Freeform 5"/>
          <p:cNvSpPr/>
          <p:nvPr userDrawn="1"/>
        </p:nvSpPr>
        <p:spPr>
          <a:xfrm rot="-2700000">
            <a:off x="10147590" y="5933161"/>
            <a:ext cx="2540479" cy="127023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sp>
      <p:sp>
        <p:nvSpPr>
          <p:cNvPr id="10" name="Freeform 6"/>
          <p:cNvSpPr/>
          <p:nvPr userDrawn="1"/>
        </p:nvSpPr>
        <p:spPr>
          <a:xfrm>
            <a:off x="-3298253" y="3876672"/>
            <a:ext cx="5962660" cy="5962659"/>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4">
              <a:alphaModFix amt="31999"/>
              <a:extLst>
                <a:ext uri="{96DAC541-7B7A-43D3-8B79-37D633B846F1}">
                  <asvg:svgBlip xmlns:asvg="http://schemas.microsoft.com/office/drawing/2016/SVG/main" r:embed="rId5"/>
                </a:ext>
              </a:extLst>
            </a:blip>
            <a:stretch>
              <a:fillRect/>
            </a:stretch>
          </a:blipFill>
        </p:spPr>
      </p:sp>
      <p:sp>
        <p:nvSpPr>
          <p:cNvPr id="11" name="TextBox 7"/>
          <p:cNvSpPr txBox="1"/>
          <p:nvPr userDrawn="1"/>
        </p:nvSpPr>
        <p:spPr>
          <a:xfrm>
            <a:off x="199859" y="6204872"/>
            <a:ext cx="1434004" cy="383375"/>
          </a:xfrm>
          <a:prstGeom prst="rect">
            <a:avLst/>
          </a:prstGeom>
        </p:spPr>
        <p:txBody>
          <a:bodyPr lIns="0" tIns="0" rIns="0" bIns="0" rtlCol="0" anchor="t">
            <a:spAutoFit/>
          </a:bodyPr>
          <a:lstStyle/>
          <a:p>
            <a:pPr>
              <a:lnSpc>
                <a:spcPts val="1550"/>
              </a:lnSpc>
            </a:pPr>
            <a:r>
              <a:rPr lang="en-US" sz="1125">
                <a:solidFill>
                  <a:srgbClr val="1578B6"/>
                </a:solidFill>
                <a:ea typeface="思源黑体"/>
              </a:rPr>
              <a:t>河南·开封</a:t>
            </a:r>
            <a:endParaRPr lang="en-US" sz="1125">
              <a:solidFill>
                <a:srgbClr val="1578B6"/>
              </a:solidFill>
              <a:ea typeface="思源黑体"/>
            </a:endParaRPr>
          </a:p>
          <a:p>
            <a:pPr>
              <a:lnSpc>
                <a:spcPts val="1550"/>
              </a:lnSpc>
            </a:pPr>
            <a:r>
              <a:rPr lang="en-US" sz="1125">
                <a:solidFill>
                  <a:srgbClr val="1578B6"/>
                </a:solidFill>
                <a:latin typeface="思源黑体"/>
              </a:rPr>
              <a:t>2023年9月25日</a:t>
            </a:r>
            <a:endParaRPr lang="en-US" sz="1125">
              <a:solidFill>
                <a:srgbClr val="1578B6"/>
              </a:solidFill>
              <a:latin typeface="思源黑体"/>
            </a:endParaRPr>
          </a:p>
        </p:txBody>
      </p:sp>
      <p:grpSp>
        <p:nvGrpSpPr>
          <p:cNvPr id="13" name="Group 9"/>
          <p:cNvGrpSpPr/>
          <p:nvPr userDrawn="1"/>
        </p:nvGrpSpPr>
        <p:grpSpPr>
          <a:xfrm rot="-5400000">
            <a:off x="-1278785" y="-1278786"/>
            <a:ext cx="3929173" cy="3929173"/>
            <a:chOff x="0" y="0"/>
            <a:chExt cx="7858345" cy="7858345"/>
          </a:xfrm>
        </p:grpSpPr>
        <p:sp>
          <p:nvSpPr>
            <p:cNvPr id="14" name="Freeform 10"/>
            <p:cNvSpPr/>
            <p:nvPr/>
          </p:nvSpPr>
          <p:spPr>
            <a:xfrm rot="-2700000">
              <a:off x="2068595" y="233061"/>
              <a:ext cx="3721156" cy="7392223"/>
            </a:xfrm>
            <a:custGeom>
              <a:avLst/>
              <a:gdLst/>
              <a:ahLst/>
              <a:cxnLst/>
              <a:rect l="l" t="t" r="r" b="b"/>
              <a:pathLst>
                <a:path w="3721156" h="7392223">
                  <a:moveTo>
                    <a:pt x="0" y="0"/>
                  </a:moveTo>
                  <a:lnTo>
                    <a:pt x="3721155" y="0"/>
                  </a:lnTo>
                  <a:lnTo>
                    <a:pt x="3721155" y="7392223"/>
                  </a:lnTo>
                  <a:lnTo>
                    <a:pt x="0" y="7392223"/>
                  </a:lnTo>
                  <a:lnTo>
                    <a:pt x="0" y="0"/>
                  </a:lnTo>
                  <a:close/>
                </a:path>
              </a:pathLst>
            </a:custGeom>
            <a:blipFill>
              <a:blip r:embed="rId6">
                <a:extLst>
                  <a:ext uri="{96DAC541-7B7A-43D3-8B79-37D633B846F1}">
                    <asvg:svgBlip xmlns:asvg="http://schemas.microsoft.com/office/drawing/2016/SVG/main" r:embed="rId7"/>
                  </a:ext>
                </a:extLst>
              </a:blip>
              <a:stretch>
                <a:fillRect r="-98653"/>
              </a:stretch>
            </a:blipFill>
          </p:spPr>
        </p:sp>
        <p:sp>
          <p:nvSpPr>
            <p:cNvPr id="15" name="Freeform 11"/>
            <p:cNvSpPr/>
            <p:nvPr/>
          </p:nvSpPr>
          <p:spPr>
            <a:xfrm rot="-2700000" flipH="1">
              <a:off x="4978436" y="163879"/>
              <a:ext cx="1818847" cy="3613212"/>
            </a:xfrm>
            <a:custGeom>
              <a:avLst/>
              <a:gdLst/>
              <a:ahLst/>
              <a:cxnLst/>
              <a:rect l="l" t="t" r="r" b="b"/>
              <a:pathLst>
                <a:path w="1818847" h="3613212">
                  <a:moveTo>
                    <a:pt x="1818847" y="0"/>
                  </a:moveTo>
                  <a:lnTo>
                    <a:pt x="0" y="0"/>
                  </a:lnTo>
                  <a:lnTo>
                    <a:pt x="0" y="3613213"/>
                  </a:lnTo>
                  <a:lnTo>
                    <a:pt x="1818847" y="3613213"/>
                  </a:lnTo>
                  <a:lnTo>
                    <a:pt x="1818847" y="0"/>
                  </a:lnTo>
                  <a:close/>
                </a:path>
              </a:pathLst>
            </a:custGeom>
            <a:blipFill>
              <a:blip r:embed="rId8">
                <a:extLst>
                  <a:ext uri="{96DAC541-7B7A-43D3-8B79-37D633B846F1}">
                    <asvg:svgBlip xmlns:asvg="http://schemas.microsoft.com/office/drawing/2016/SVG/main" r:embed="rId9"/>
                  </a:ext>
                </a:extLst>
              </a:blip>
              <a:stretch>
                <a:fillRect r="-98653"/>
              </a:stretch>
            </a:blipFill>
          </p:spPr>
        </p:sp>
        <p:sp>
          <p:nvSpPr>
            <p:cNvPr id="16" name="Freeform 12"/>
            <p:cNvSpPr/>
            <p:nvPr/>
          </p:nvSpPr>
          <p:spPr>
            <a:xfrm rot="-2700000">
              <a:off x="4482133" y="2039301"/>
              <a:ext cx="895291" cy="1778531"/>
            </a:xfrm>
            <a:custGeom>
              <a:avLst/>
              <a:gdLst/>
              <a:ahLst/>
              <a:cxnLst/>
              <a:rect l="l" t="t" r="r" b="b"/>
              <a:pathLst>
                <a:path w="895291" h="1778531">
                  <a:moveTo>
                    <a:pt x="0" y="0"/>
                  </a:moveTo>
                  <a:lnTo>
                    <a:pt x="895291" y="0"/>
                  </a:lnTo>
                  <a:lnTo>
                    <a:pt x="895291" y="1778531"/>
                  </a:lnTo>
                  <a:lnTo>
                    <a:pt x="0" y="1778531"/>
                  </a:lnTo>
                  <a:lnTo>
                    <a:pt x="0" y="0"/>
                  </a:lnTo>
                  <a:close/>
                </a:path>
              </a:pathLst>
            </a:custGeom>
            <a:blipFill>
              <a:blip r:embed="rId10">
                <a:extLst>
                  <a:ext uri="{96DAC541-7B7A-43D3-8B79-37D633B846F1}">
                    <asvg:svgBlip xmlns:asvg="http://schemas.microsoft.com/office/drawing/2016/SVG/main" r:embed="rId11"/>
                  </a:ext>
                </a:extLst>
              </a:blip>
              <a:stretch>
                <a:fillRect r="-98653"/>
              </a:stretch>
            </a:blipFill>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endParaRPr lang="en-US"/>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fld>
            <a:endParaRPr lang="en-US"/>
          </a:p>
        </p:txBody>
      </p:sp>
      <p:grpSp>
        <p:nvGrpSpPr>
          <p:cNvPr id="7" name="Group 3"/>
          <p:cNvGrpSpPr/>
          <p:nvPr userDrawn="1"/>
        </p:nvGrpSpPr>
        <p:grpSpPr>
          <a:xfrm>
            <a:off x="8868883" y="17967"/>
            <a:ext cx="3311967" cy="572671"/>
            <a:chOff x="0" y="0"/>
            <a:chExt cx="6623934" cy="1145341"/>
          </a:xfrm>
        </p:grpSpPr>
        <p:sp>
          <p:nvSpPr>
            <p:cNvPr id="8" name="Freeform 4"/>
            <p:cNvSpPr/>
            <p:nvPr/>
          </p:nvSpPr>
          <p:spPr>
            <a:xfrm>
              <a:off x="2668960" y="132842"/>
              <a:ext cx="879657" cy="879657"/>
            </a:xfrm>
            <a:custGeom>
              <a:avLst/>
              <a:gdLst/>
              <a:ahLst/>
              <a:cxnLst/>
              <a:rect l="l" t="t" r="r" b="b"/>
              <a:pathLst>
                <a:path w="879657" h="879657">
                  <a:moveTo>
                    <a:pt x="0" y="0"/>
                  </a:moveTo>
                  <a:lnTo>
                    <a:pt x="879656" y="0"/>
                  </a:lnTo>
                  <a:lnTo>
                    <a:pt x="879656" y="879657"/>
                  </a:lnTo>
                  <a:lnTo>
                    <a:pt x="0" y="879657"/>
                  </a:lnTo>
                  <a:lnTo>
                    <a:pt x="0" y="0"/>
                  </a:lnTo>
                  <a:close/>
                </a:path>
              </a:pathLst>
            </a:custGeom>
            <a:blipFill>
              <a:blip r:embed="rId12"/>
              <a:stretch>
                <a:fillRect/>
              </a:stretch>
            </a:blipFill>
          </p:spPr>
        </p:sp>
        <p:sp>
          <p:nvSpPr>
            <p:cNvPr id="9" name="Freeform 5"/>
            <p:cNvSpPr/>
            <p:nvPr/>
          </p:nvSpPr>
          <p:spPr>
            <a:xfrm>
              <a:off x="0" y="0"/>
              <a:ext cx="2666046" cy="1145341"/>
            </a:xfrm>
            <a:custGeom>
              <a:avLst/>
              <a:gdLst/>
              <a:ahLst/>
              <a:cxnLst/>
              <a:rect l="l" t="t" r="r" b="b"/>
              <a:pathLst>
                <a:path w="2666046" h="1145341">
                  <a:moveTo>
                    <a:pt x="0" y="0"/>
                  </a:moveTo>
                  <a:lnTo>
                    <a:pt x="2666046" y="0"/>
                  </a:lnTo>
                  <a:lnTo>
                    <a:pt x="2666046" y="1145341"/>
                  </a:lnTo>
                  <a:lnTo>
                    <a:pt x="0" y="1145341"/>
                  </a:lnTo>
                  <a:lnTo>
                    <a:pt x="0" y="0"/>
                  </a:lnTo>
                  <a:close/>
                </a:path>
              </a:pathLst>
            </a:custGeom>
            <a:blipFill>
              <a:blip r:embed="rId13"/>
              <a:stretch>
                <a:fillRect/>
              </a:stretch>
            </a:blipFill>
          </p:spPr>
        </p:sp>
        <p:sp>
          <p:nvSpPr>
            <p:cNvPr id="10" name="Freeform 6"/>
            <p:cNvSpPr/>
            <p:nvPr/>
          </p:nvSpPr>
          <p:spPr>
            <a:xfrm>
              <a:off x="4110331" y="132842"/>
              <a:ext cx="2513603" cy="961084"/>
            </a:xfrm>
            <a:custGeom>
              <a:avLst/>
              <a:gdLst/>
              <a:ahLst/>
              <a:cxnLst/>
              <a:rect l="l" t="t" r="r" b="b"/>
              <a:pathLst>
                <a:path w="2513603" h="961084">
                  <a:moveTo>
                    <a:pt x="0" y="0"/>
                  </a:moveTo>
                  <a:lnTo>
                    <a:pt x="2513603" y="0"/>
                  </a:lnTo>
                  <a:lnTo>
                    <a:pt x="2513603" y="961084"/>
                  </a:lnTo>
                  <a:lnTo>
                    <a:pt x="0" y="961084"/>
                  </a:lnTo>
                  <a:lnTo>
                    <a:pt x="0" y="0"/>
                  </a:lnTo>
                  <a:close/>
                </a:path>
              </a:pathLst>
            </a:custGeom>
            <a:blipFill>
              <a:blip r:embed="rId14"/>
              <a:stretch>
                <a:fillRect/>
              </a:stretch>
            </a:blipFill>
          </p:spPr>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svg"/><Relationship Id="rId7"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svg"/><Relationship Id="rId7" Type="http://schemas.openxmlformats.org/officeDocument/2006/relationships/image" Target="../media/image1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14.svg"/><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4839" y="5707260"/>
            <a:ext cx="6184842" cy="179536"/>
          </a:xfrm>
          <a:prstGeom prst="rect">
            <a:avLst/>
          </a:prstGeom>
        </p:spPr>
        <p:txBody>
          <a:bodyPr lIns="0" tIns="0" rIns="0" bIns="0" rtlCol="0" anchor="t">
            <a:spAutoFit/>
          </a:bodyPr>
          <a:lstStyle/>
          <a:p>
            <a:pPr defTabSz="457200" eaLnBrk="1" fontAlgn="auto" hangingPunct="1">
              <a:lnSpc>
                <a:spcPts val="1350"/>
              </a:lnSpc>
              <a:spcBef>
                <a:spcPts val="0"/>
              </a:spcBef>
              <a:spcAft>
                <a:spcPts val="0"/>
              </a:spcAft>
            </a:pPr>
            <a:r>
              <a:rPr lang="en-US" sz="1400" dirty="0">
                <a:solidFill>
                  <a:srgbClr val="1578B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578B6"/>
                </a:solidFill>
                <a:latin typeface="微软雅黑" panose="020B0503020204020204" pitchFamily="34" charset="-122"/>
                <a:ea typeface="微软雅黑" panose="020B0503020204020204" pitchFamily="34" charset="-122"/>
              </a:rPr>
              <a:t> </a:t>
            </a:r>
            <a:r>
              <a:rPr lang="en-US" sz="1400" dirty="0" err="1">
                <a:solidFill>
                  <a:srgbClr val="1578B6"/>
                </a:solidFill>
                <a:latin typeface="微软雅黑" panose="020B0503020204020204" pitchFamily="34" charset="-122"/>
                <a:ea typeface="微软雅黑" panose="020B0503020204020204" pitchFamily="34" charset="-122"/>
              </a:rPr>
              <a:t>粮食减损国际研讨会</a:t>
            </a:r>
            <a:endParaRPr lang="en-US" sz="1400" dirty="0">
              <a:solidFill>
                <a:srgbClr val="1578B6"/>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3204839" y="4053364"/>
            <a:ext cx="6491561" cy="576580"/>
          </a:xfrm>
          <a:prstGeom prst="rect">
            <a:avLst/>
          </a:prstGeom>
        </p:spPr>
        <p:txBody>
          <a:bodyPr wrap="square" lIns="0" tIns="0" rIns="0" bIns="0" rtlCol="0" anchor="t">
            <a:spAutoFit/>
          </a:bodyPr>
          <a:lstStyle/>
          <a:p>
            <a:pPr defTabSz="457200" eaLnBrk="1" fontAlgn="auto" hangingPunct="1">
              <a:lnSpc>
                <a:spcPts val="2250"/>
              </a:lnSpc>
              <a:spcBef>
                <a:spcPts val="0"/>
              </a:spcBef>
              <a:spcAft>
                <a:spcPts val="0"/>
              </a:spcAft>
            </a:pPr>
            <a:r>
              <a:rPr lang="en-US" sz="1500">
                <a:solidFill>
                  <a:srgbClr val="323232"/>
                </a:solidFill>
                <a:latin typeface="微软雅黑" panose="020B0503020204020204" pitchFamily="34" charset="-122"/>
                <a:ea typeface="微软雅黑" panose="020B0503020204020204" pitchFamily="34" charset="-122"/>
              </a:rPr>
              <a:t>Qi Huaqing</a:t>
            </a:r>
            <a:endParaRPr lang="en-US" sz="1500" dirty="0">
              <a:solidFill>
                <a:srgbClr val="323232"/>
              </a:solidFill>
              <a:latin typeface="微软雅黑" panose="020B0503020204020204" pitchFamily="34" charset="-122"/>
              <a:ea typeface="微软雅黑" panose="020B0503020204020204" pitchFamily="34" charset="-122"/>
            </a:endParaRPr>
          </a:p>
          <a:p>
            <a:pPr defTabSz="457200" eaLnBrk="1" fontAlgn="auto" hangingPunct="1">
              <a:lnSpc>
                <a:spcPts val="2250"/>
              </a:lnSpc>
              <a:spcBef>
                <a:spcPts val="0"/>
              </a:spcBef>
              <a:spcAft>
                <a:spcPts val="0"/>
              </a:spcAft>
            </a:pPr>
            <a:r>
              <a:rPr lang="en-US" sz="1500">
                <a:solidFill>
                  <a:srgbClr val="323232"/>
                </a:solidFill>
                <a:latin typeface="微软雅黑" panose="020B0503020204020204" pitchFamily="34" charset="-122"/>
                <a:ea typeface="微软雅黑" panose="020B0503020204020204" pitchFamily="34" charset="-122"/>
              </a:rPr>
              <a:t> Food Economics Research center, Wuhan Polytechnic University</a:t>
            </a:r>
            <a:endParaRPr lang="en-US" sz="1500" dirty="0">
              <a:solidFill>
                <a:srgbClr val="323232"/>
              </a:solidFill>
              <a:latin typeface="微软雅黑" panose="020B0503020204020204" pitchFamily="34" charset="-122"/>
              <a:ea typeface="微软雅黑" panose="020B0503020204020204" pitchFamily="34" charset="-122"/>
            </a:endParaRPr>
          </a:p>
        </p:txBody>
      </p:sp>
      <p:sp>
        <p:nvSpPr>
          <p:cNvPr id="5" name="AutoShape 5"/>
          <p:cNvSpPr/>
          <p:nvPr/>
        </p:nvSpPr>
        <p:spPr>
          <a:xfrm>
            <a:off x="3204861" y="3921912"/>
            <a:ext cx="6617227" cy="11906"/>
          </a:xfrm>
          <a:prstGeom prst="line">
            <a:avLst/>
          </a:prstGeom>
          <a:ln w="47625" cap="flat">
            <a:solidFill>
              <a:srgbClr val="1D85C6"/>
            </a:solidFill>
            <a:prstDash val="solid"/>
            <a:headEnd type="none" w="sm" len="sm"/>
            <a:tailEnd type="none" w="sm" len="sm"/>
          </a:ln>
        </p:spPr>
      </p:sp>
      <p:grpSp>
        <p:nvGrpSpPr>
          <p:cNvPr id="6" name="Group 6"/>
          <p:cNvGrpSpPr/>
          <p:nvPr/>
        </p:nvGrpSpPr>
        <p:grpSpPr>
          <a:xfrm rot="-5400000">
            <a:off x="872190" y="161861"/>
            <a:ext cx="3423873" cy="3423873"/>
            <a:chOff x="0" y="0"/>
            <a:chExt cx="9130328" cy="9130328"/>
          </a:xfrm>
        </p:grpSpPr>
        <p:sp>
          <p:nvSpPr>
            <p:cNvPr id="7"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1">
                <a:extLst>
                  <a:ext uri="{96DAC541-7B7A-43D3-8B79-37D633B846F1}">
                    <asvg:svgBlip xmlns:asvg="http://schemas.microsoft.com/office/drawing/2016/SVG/main" r:embed="rId2"/>
                  </a:ext>
                </a:extLst>
              </a:blip>
              <a:stretch>
                <a:fillRect r="-98653"/>
              </a:stretch>
            </a:blipFill>
          </p:spPr>
          <p:txBody>
            <a:bodyPr/>
            <a:lstStyle/>
            <a:p>
              <a:pPr defTabSz="457200" eaLnBrk="1" fontAlgn="auto" hangingPunct="1">
                <a:spcBef>
                  <a:spcPts val="0"/>
                </a:spcBef>
                <a:spcAft>
                  <a:spcPts val="0"/>
                </a:spcAft>
              </a:pPr>
              <a:endParaRPr lang="en-GB" sz="900" dirty="0">
                <a:solidFill>
                  <a:prstClr val="black"/>
                </a:solidFill>
                <a:latin typeface="Calibri" panose="020F0502020204030204"/>
                <a:ea typeface="+mn-ea"/>
              </a:endParaRPr>
            </a:p>
          </p:txBody>
        </p:sp>
        <p:sp>
          <p:nvSpPr>
            <p:cNvPr id="8"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3">
                <a:extLst>
                  <a:ext uri="{96DAC541-7B7A-43D3-8B79-37D633B846F1}">
                    <asvg:svgBlip xmlns:asvg="http://schemas.microsoft.com/office/drawing/2016/SVG/main" r:embed="rId4"/>
                  </a:ext>
                </a:extLst>
              </a:blip>
              <a:stretch>
                <a:fillRect r="-98653"/>
              </a:stretch>
            </a:blipFill>
          </p:spPr>
        </p:sp>
        <p:sp>
          <p:nvSpPr>
            <p:cNvPr id="9"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3">
                <a:extLst>
                  <a:ext uri="{96DAC541-7B7A-43D3-8B79-37D633B846F1}">
                    <asvg:svgBlip xmlns:asvg="http://schemas.microsoft.com/office/drawing/2016/SVG/main" r:embed="rId4"/>
                  </a:ext>
                </a:extLst>
              </a:blip>
              <a:stretch>
                <a:fillRect r="-98653"/>
              </a:stretch>
            </a:blipFill>
          </p:spPr>
        </p:sp>
      </p:grpSp>
      <p:sp>
        <p:nvSpPr>
          <p:cNvPr id="10" name="Freeform 10"/>
          <p:cNvSpPr/>
          <p:nvPr/>
        </p:nvSpPr>
        <p:spPr>
          <a:xfrm rot="-2700000">
            <a:off x="9134693" y="5307121"/>
            <a:ext cx="1905359" cy="95267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11" name="Freeform 11"/>
          <p:cNvSpPr/>
          <p:nvPr/>
        </p:nvSpPr>
        <p:spPr>
          <a:xfrm>
            <a:off x="-949690" y="3764754"/>
            <a:ext cx="4471995" cy="4471995"/>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7">
              <a:alphaModFix amt="31999"/>
              <a:extLst>
                <a:ext uri="{96DAC541-7B7A-43D3-8B79-37D633B846F1}">
                  <asvg:svgBlip xmlns:asvg="http://schemas.microsoft.com/office/drawing/2016/SVG/main" r:embed="rId8"/>
                </a:ext>
              </a:extLst>
            </a:blip>
            <a:stretch>
              <a:fillRect/>
            </a:stretch>
          </a:blipFill>
        </p:spPr>
      </p:sp>
      <p:sp>
        <p:nvSpPr>
          <p:cNvPr id="13" name="文本框 12"/>
          <p:cNvSpPr txBox="1"/>
          <p:nvPr/>
        </p:nvSpPr>
        <p:spPr>
          <a:xfrm>
            <a:off x="3409821" y="1648917"/>
            <a:ext cx="6027174" cy="2246769"/>
          </a:xfrm>
          <a:prstGeom prst="rect">
            <a:avLst/>
          </a:prstGeom>
          <a:noFill/>
        </p:spPr>
        <p:txBody>
          <a:bodyPr wrap="square">
            <a:spAutoFit/>
          </a:bodyPr>
          <a:lstStyle/>
          <a:p>
            <a:pPr algn="ctr">
              <a:defRPr/>
            </a:pPr>
            <a:r>
              <a:rPr lang="en-US" altLang="zh-CN" sz="3500">
                <a:latin typeface="微软雅黑" panose="020B0503020204020204" pitchFamily="34" charset="-122"/>
                <a:ea typeface="微软雅黑" panose="020B0503020204020204" pitchFamily="34" charset="-122"/>
                <a:cs typeface="Times New Roman" panose="02020603050405020304" pitchFamily="18" charset="0"/>
              </a:rPr>
              <a:t>China's Food Processing Losses and Implementation of the Loss-reduction Program </a:t>
            </a:r>
            <a:endParaRPr lang="en-US" altLang="zh-CN" sz="350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food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Meaning:</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eaLnBrk="1" hangingPunct="1">
              <a:lnSpc>
                <a:spcPct val="125000"/>
              </a:lnSpc>
              <a:buFont typeface="Wingdings" panose="05000000000000000000" pitchFamily="2" charset="2"/>
              <a:buChar char="l"/>
              <a:defRPr/>
            </a:pP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It returns to the nature of food processing and conforms to FAO food security definition</a:t>
            </a: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eaLnBrk="1" hangingPunct="1">
              <a:lnSpc>
                <a:spcPct val="125000"/>
              </a:lnSpc>
              <a:buFont typeface="Wingdings" panose="05000000000000000000" pitchFamily="2" charset="2"/>
              <a:buChar char="l"/>
              <a:defRPr/>
            </a:pP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It is helpful to identify the target of loss reduction and find the key point of loss in food processing, which provides a basis for formulating measures or programs of loss reduction</a:t>
            </a: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grain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2.Measurement</a:t>
            </a:r>
            <a:endPar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Taking rice processing as an example, the formula for calculating the loss (rate) of grain processing is as follows:</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25000"/>
              </a:lnSpc>
              <a:defRPr/>
            </a:pPr>
            <a:r>
              <a:rPr lang="en-US" altLang="zh-CN" b="1"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loss (rate) of narrow sense rice processing link = the loss (rate) of rice before milling + the loss (rate) of rice after milling = the missing grain (rate) of brown rice production + the loss (rate) of broken rice and rice chips after processing of brown rice</a:t>
            </a:r>
            <a:endParaRPr lang="zh-CN" altLang="en-US" b="1"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grain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If the loss of rice prior to milling is ignored, then:</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defRPr/>
            </a:pPr>
            <a:r>
              <a:rPr lang="en-US" altLang="zh-CN" b="1"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Loss rate of rice processing = loss rate of rice after milling = loss rate of broken rice and rice chips after processing of brown rice</a:t>
            </a:r>
            <a:endParaRPr lang="en-US" altLang="zh-CN" b="1"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Thus, the amount (rate) of overmachining loss can be estimated, and the formula is as follows:</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defRPr/>
            </a:pPr>
            <a:r>
              <a:rPr lang="en-US" altLang="zh-CN" b="1" i="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loss (rate) of paddy over-processing = the loss (rate) of paddy processing links-the loss (rate) of moderate processing</a:t>
            </a:r>
            <a:endParaRPr lang="zh-CN" altLang="en-US" b="1" i="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2433672"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（一）</a:t>
            </a:r>
            <a:r>
              <a:rPr lang="zh-CN" altLang="en-US"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China's Loss-reduction Goals and Specific Initiatives</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spcBef>
                <a:spcPts val="1200"/>
              </a:spcBef>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In a general sense, food loss reduction realizes the goals of reducing production costs, improving food security and nutrition, and enhancing environmental sustainability. </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spcBef>
                <a:spcPts val="1200"/>
              </a:spcBef>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However, when it comes to loss reduction in the food processing chain, the overall objective is to increase the conversion rate of food processing, improve the quantity and quality of edible food, and correspondingly reduce the amount of by-products, while improving the comprehensive utilization rate of by-products.</a:t>
            </a: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
          <p:cNvSpPr/>
          <p:nvPr/>
        </p:nvSpPr>
        <p:spPr>
          <a:xfrm>
            <a:off x="2433672" y="1124744"/>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（一）</a:t>
            </a:r>
            <a:r>
              <a:rPr lang="zh-CN" altLang="en-US"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China's loss-reduction goals and specific Initiatives</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custDataLst>
              <p:tags r:id="rId1"/>
            </p:custDataLst>
          </p:nvPr>
        </p:nvGraphicFramePr>
        <p:xfrm>
          <a:off x="2567305" y="2060578"/>
          <a:ext cx="7119620" cy="3800475"/>
        </p:xfrm>
        <a:graphic>
          <a:graphicData uri="http://schemas.openxmlformats.org/drawingml/2006/table">
            <a:tbl>
              <a:tblPr/>
              <a:tblGrid>
                <a:gridCol w="902335"/>
                <a:gridCol w="1561465"/>
                <a:gridCol w="4655820"/>
              </a:tblGrid>
              <a:tr h="426720">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Loss of key points</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derogation target</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Specific initiatives</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0670">
                <a:tc rowSpan="7">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a:r>
                        <a:rPr lang="en-US" sz="1400" kern="10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sz="1400" kern="10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sz="1400" kern="10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sz="1400" kern="100">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sz="1400" kern="100">
                          <a:effectLst/>
                          <a:latin typeface="Times New Roman" panose="02020603050405020304" pitchFamily="18" charset="0"/>
                          <a:ea typeface="微软雅黑" panose="020B0503020204020204" pitchFamily="34" charset="-122"/>
                          <a:cs typeface="Times New Roman" panose="02020603050405020304" pitchFamily="18" charset="0"/>
                        </a:rPr>
                        <a:t> excessive processing</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Improvement of </a:t>
                      </a:r>
                      <a:endPar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processing </a:t>
                      </a:r>
                      <a:endPar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conversion rates</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Establishment of standards for moderate processing</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8920">
                <a:tc vMerge="1">
                  <a:tcPr/>
                </a:tc>
                <a:tc vMerge="1">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Developing the whole grain industry</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5120">
                <a:tc vMerge="1">
                  <a:tcPr/>
                </a:tc>
                <a:tc vMerge="1">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Application of intelligent and flexible equipment technology</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5585">
                <a:tc vMerge="1">
                  <a:tcPr/>
                </a:tc>
                <a:tc vMerge="1">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Enhancement of digital management</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vMerge="1">
                  <a:tcPr/>
                </a:tc>
                <a:tc vMerge="1">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Innovative Food Processing and Distribution Models</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22655">
                <a:tc vMerge="1">
                  <a:tcPr/>
                </a:tc>
                <a:tc rowSpan="2">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Improvement of </a:t>
                      </a:r>
                      <a:endPar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integrated </a:t>
                      </a:r>
                      <a:endPar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by-product </a:t>
                      </a:r>
                      <a:endPar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utilization</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effectLst/>
                          <a:latin typeface="Times New Roman" panose="02020603050405020304" pitchFamily="18" charset="0"/>
                          <a:ea typeface="微软雅黑" panose="020B0503020204020204" pitchFamily="34" charset="-122"/>
                          <a:cs typeface="Times New Roman" panose="02020603050405020304" pitchFamily="18" charset="0"/>
                        </a:rPr>
                        <a:t>Effectively utilize the by-products of grain and oil processing, such as rice bran, bran, germ, oilseed meal, potato residue and potato liquid, to produce edible products, functional substances and industrial products.</a:t>
                      </a:r>
                      <a:endParaRPr lang="zh-CN" sz="1400" kern="10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106805">
                <a:tc vMerge="1">
                  <a:tcPr/>
                </a:tc>
                <a:tc vMerge="1">
                  <a:tcPr/>
                </a:tc>
                <a:tc>
                  <a:txBody>
                    <a:bodyPr/>
                    <a:lstStyle>
                      <a:lvl1pPr marL="0" algn="l" defTabSz="457200" rtl="0" eaLnBrk="1" latinLnBrk="0" hangingPunct="1">
                        <a:defRPr sz="900" kern="1200">
                          <a:solidFill>
                            <a:schemeClr val="tx1"/>
                          </a:solidFill>
                          <a:latin typeface="Calibri" panose="020F0502020204030204"/>
                        </a:defRPr>
                      </a:lvl1pPr>
                      <a:lvl2pPr marL="228600" algn="l" defTabSz="457200" rtl="0" eaLnBrk="1" latinLnBrk="0" hangingPunct="1">
                        <a:defRPr sz="900" kern="1200">
                          <a:solidFill>
                            <a:schemeClr val="tx1"/>
                          </a:solidFill>
                          <a:latin typeface="Calibri" panose="020F0502020204030204"/>
                        </a:defRPr>
                      </a:lvl2pPr>
                      <a:lvl3pPr marL="457200" algn="l" defTabSz="457200" rtl="0" eaLnBrk="1" latinLnBrk="0" hangingPunct="1">
                        <a:defRPr sz="900" kern="1200">
                          <a:solidFill>
                            <a:schemeClr val="tx1"/>
                          </a:solidFill>
                          <a:latin typeface="Calibri" panose="020F0502020204030204"/>
                        </a:defRPr>
                      </a:lvl3pPr>
                      <a:lvl4pPr marL="685800" algn="l" defTabSz="457200" rtl="0" eaLnBrk="1" latinLnBrk="0" hangingPunct="1">
                        <a:defRPr sz="900" kern="1200">
                          <a:solidFill>
                            <a:schemeClr val="tx1"/>
                          </a:solidFill>
                          <a:latin typeface="Calibri" panose="020F0502020204030204"/>
                        </a:defRPr>
                      </a:lvl4pPr>
                      <a:lvl5pPr marL="914400" algn="l" defTabSz="457200" rtl="0" eaLnBrk="1" latinLnBrk="0" hangingPunct="1">
                        <a:defRPr sz="900" kern="1200">
                          <a:solidFill>
                            <a:schemeClr val="tx1"/>
                          </a:solidFill>
                          <a:latin typeface="Calibri" panose="020F0502020204030204"/>
                        </a:defRPr>
                      </a:lvl5pPr>
                      <a:lvl6pPr marL="1143000" algn="l" defTabSz="457200" rtl="0" eaLnBrk="1" latinLnBrk="0" hangingPunct="1">
                        <a:defRPr sz="900" kern="1200">
                          <a:solidFill>
                            <a:schemeClr val="tx1"/>
                          </a:solidFill>
                          <a:latin typeface="Calibri" panose="020F0502020204030204"/>
                        </a:defRPr>
                      </a:lvl6pPr>
                      <a:lvl7pPr marL="1371600" algn="l" defTabSz="457200" rtl="0" eaLnBrk="1" latinLnBrk="0" hangingPunct="1">
                        <a:defRPr sz="900" kern="1200">
                          <a:solidFill>
                            <a:schemeClr val="tx1"/>
                          </a:solidFill>
                          <a:latin typeface="Calibri" panose="020F0502020204030204"/>
                        </a:defRPr>
                      </a:lvl7pPr>
                      <a:lvl8pPr marL="1600200" algn="l" defTabSz="457200" rtl="0" eaLnBrk="1" latinLnBrk="0" hangingPunct="1">
                        <a:defRPr sz="900" kern="1200">
                          <a:solidFill>
                            <a:schemeClr val="tx1"/>
                          </a:solidFill>
                          <a:latin typeface="Calibri" panose="020F0502020204030204"/>
                        </a:defRPr>
                      </a:lvl8pPr>
                      <a:lvl9pPr marL="1828800" algn="l" defTabSz="457200" rtl="0" eaLnBrk="1" latinLnBrk="0" hangingPunct="1">
                        <a:defRPr sz="900" kern="1200">
                          <a:solidFill>
                            <a:schemeClr val="tx1"/>
                          </a:solidFill>
                          <a:latin typeface="Calibri" panose="020F0502020204030204"/>
                        </a:defRPr>
                      </a:lvl9pPr>
                    </a:lstStyle>
                    <a:p>
                      <a:pPr algn="just" latinLnBrk="1"/>
                      <a:r>
                        <a:rPr lang="en-US" altLang="zh-CN" sz="1400"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Promote the technology of reducing and replacing corn and soybean meal in pig and chicken feed, and fully explore the use of alternative resources such as miscellaneous grains, miscellaneous meals and by-products of food processing.</a:t>
                      </a:r>
                      <a:endParaRPr lang="en-US" altLang="zh-CN" sz="1400" kern="1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55077" marR="55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文本框 6"/>
          <p:cNvSpPr txBox="1"/>
          <p:nvPr/>
        </p:nvSpPr>
        <p:spPr>
          <a:xfrm>
            <a:off x="3232153" y="1521463"/>
            <a:ext cx="5796915" cy="603885"/>
          </a:xfrm>
          <a:prstGeom prst="rect">
            <a:avLst/>
          </a:prstGeom>
          <a:noFill/>
        </p:spPr>
        <p:txBody>
          <a:bodyPr wrap="square" rtlCol="0">
            <a:noAutofit/>
          </a:bodyPr>
          <a:lstStyle/>
          <a:p>
            <a:endParaRPr lang="en-US" altLang="zh-CN" sz="16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Table 1 China's loss-reduction targets and specific initiatives</a:t>
            </a:r>
            <a:endParaRPr lang="zh-CN" altLang="en-US" sz="16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
          <p:cNvSpPr/>
          <p:nvPr/>
        </p:nvSpPr>
        <p:spPr>
          <a:xfrm>
            <a:off x="2433672"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（二）</a:t>
            </a:r>
            <a:r>
              <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Implementation of  Food Processing Loss Reducation Program</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Main body of </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oss reduction</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implementation </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spcBef>
                <a:spcPts val="1200"/>
              </a:spcBef>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China's food processing loss-reduction action adopts</a:t>
            </a:r>
            <a:r>
              <a:rPr lang="en-US" altLang="zh-CN"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 government-led, </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enterprise</a:t>
            </a:r>
            <a:r>
              <a:rPr lang="en-US" altLang="zh-CN"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-led and social participation model. </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Under the conditions that China's food processing loss reduction program has been clearly defined, the key to whether the loss reduction goal can be realized lies in the initiative of food processing enterprises.</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E</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nterprise</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goal: profit maximization.   When the income exceeds the cost, the enterprise will take the initiative to implement the loss-reduction program.   </a:t>
            </a: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279650" y="980443"/>
            <a:ext cx="7786370" cy="4954905"/>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（二）</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Implementation of  food processing loss reduction program</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fr-FR"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2. Dilemmas in the implementation of </a:t>
            </a:r>
            <a:r>
              <a:rPr lang="en-US" altLang="fr-FR">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e</a:t>
            </a:r>
            <a:r>
              <a:rPr lang="fr-FR"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nterprise loss reduction </a:t>
            </a:r>
            <a:endParaRPr lang="fr-FR"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(1) “Impossible Trinity” contradictions</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endParaRPr lang="zh-CN" altLang="en-US"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zh-CN" altLang="en-US"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Technical Constraints:</a:t>
            </a:r>
            <a:r>
              <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the compatibility of food nutrition and taste and other </a:t>
            </a:r>
            <a:r>
              <a:rPr lang="zh-CN" altLang="en-US"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market constraints:</a:t>
            </a:r>
            <a:r>
              <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nutritional food shelf-life and consumption habits, consumer perception has not completely changed, and so on</a:t>
            </a: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自选图形 2"/>
          <p:cNvSpPr>
            <a:spLocks noChangeArrowheads="1"/>
          </p:cNvSpPr>
          <p:nvPr/>
        </p:nvSpPr>
        <p:spPr bwMode="auto">
          <a:xfrm>
            <a:off x="5340042" y="2925046"/>
            <a:ext cx="1512168" cy="1224136"/>
          </a:xfrm>
          <a:prstGeom prst="flowChartExtra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文本框 6"/>
          <p:cNvSpPr txBox="1"/>
          <p:nvPr/>
        </p:nvSpPr>
        <p:spPr>
          <a:xfrm>
            <a:off x="5087888" y="2555714"/>
            <a:ext cx="2664296" cy="369332"/>
          </a:xfrm>
          <a:prstGeom prst="rect">
            <a:avLst/>
          </a:prstGeom>
          <a:noFill/>
        </p:spPr>
        <p:txBody>
          <a:bodyPr wrap="square" rtlCol="0">
            <a:spAutoFit/>
          </a:bodyPr>
          <a:lstStyle/>
          <a:p>
            <a:r>
              <a:rPr lang="en-US" altLang="zh-CN">
                <a:solidFill>
                  <a:prstClr val="black"/>
                </a:solidFill>
                <a:latin typeface="Times New Roman" panose="02020603050405020304" pitchFamily="18" charset="0"/>
                <a:cs typeface="Times New Roman" panose="02020603050405020304" pitchFamily="18" charset="0"/>
              </a:rPr>
              <a:t>Meet market demand</a:t>
            </a: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719863" y="3645044"/>
            <a:ext cx="1668497" cy="646331"/>
          </a:xfrm>
          <a:prstGeom prst="rect">
            <a:avLst/>
          </a:prstGeom>
          <a:noFill/>
        </p:spPr>
        <p:txBody>
          <a:bodyPr wrap="square" rtlCol="0">
            <a:spAutoFit/>
          </a:bodyPr>
          <a:lstStyle/>
          <a:p>
            <a:r>
              <a:rPr lang="en-US" altLang="zh-CN">
                <a:solidFill>
                  <a:prstClr val="black"/>
                </a:solidFill>
                <a:latin typeface="Times New Roman" panose="02020603050405020304" pitchFamily="18" charset="0"/>
                <a:cs typeface="Times New Roman" panose="02020603050405020304" pitchFamily="18" charset="0"/>
              </a:rPr>
              <a:t>Reduction of volume losses</a:t>
            </a:r>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008539" y="3645043"/>
            <a:ext cx="1876078" cy="646331"/>
          </a:xfrm>
          <a:prstGeom prst="rect">
            <a:avLst/>
          </a:prstGeom>
          <a:noFill/>
        </p:spPr>
        <p:txBody>
          <a:bodyPr wrap="square" rtlCol="0">
            <a:spAutoFit/>
          </a:bodyPr>
          <a:lstStyle/>
          <a:p>
            <a:r>
              <a:rPr lang="en-US" altLang="zh-CN">
                <a:solidFill>
                  <a:prstClr val="black"/>
                </a:solidFill>
                <a:latin typeface="Times New Roman" panose="02020603050405020304" pitchFamily="18" charset="0"/>
                <a:cs typeface="Times New Roman" panose="02020603050405020304" pitchFamily="18" charset="0"/>
              </a:rPr>
              <a:t>Ensure safety and nutrition</a:t>
            </a:r>
            <a:endParaRPr lang="zh-CN" alt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33672"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（二）</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Implementation of  food processing loss reduction program</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25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(2) Small and medium-sized enterprises (SMEs) have significantly less incentive to reduce losses</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25000"/>
              </a:lnSpc>
              <a:spcBef>
                <a:spcPts val="1200"/>
              </a:spcBef>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vast majority of China's food processing enterprises are small and medium-sized enterprises, for example, of the nearly 10,000 rice processing enterprises, the daily processing capacity of less than 200 tons accounted for more than 90%. </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25000"/>
              </a:lnSpc>
              <a:spcBef>
                <a:spcPts val="1200"/>
              </a:spcBef>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Overcapacity, coupled with low profit margins (about 2%), financing difficulties--------------</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less incentive to reduce losses</a:t>
            </a:r>
            <a:endParaRPr lang="en-US" altLang="zh-CN"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25000"/>
              </a:lnSpc>
              <a:spcBef>
                <a:spcPts val="1200"/>
              </a:spcBef>
              <a:defRPr/>
            </a:pP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
          <p:cNvSpPr/>
          <p:nvPr/>
        </p:nvSpPr>
        <p:spPr>
          <a:xfrm>
            <a:off x="2433672"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（二）</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Implementation of food processing loss reduction program</a:t>
            </a:r>
            <a:endParaRPr lang="en-US" altLang="zh-CN" sz="2000" b="1">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25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(3) Apparently insufficient government funding for enterprise loss-reduction support</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25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At present, the government's support for grain processing enterprises is mainly manifested in the following: </a:t>
            </a:r>
            <a:r>
              <a:rPr lang="en-US" altLang="zh-C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subsidy funds</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 the central and provincial financial processing enterprises to give certain subsidies to support the local accelerated extension of the industrial chain, enhance the value chain; </a:t>
            </a:r>
            <a:r>
              <a:rPr lang="en-US" altLang="zh-C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incentive funds</a:t>
            </a: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 since 2017, the central financial further use of grain-producing counties incentive funds to support the local implementation of the "high-quality grain project".</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25000"/>
              </a:lnSpc>
              <a:defRPr/>
            </a:pP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69391"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三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Recommendations for resolving the dilemma</a:t>
            </a:r>
            <a:endPar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just" eaLnBrk="1" hangingPunct="1">
              <a:lnSpc>
                <a:spcPct val="150000"/>
              </a:lnSpc>
              <a:buFont typeface="Wingdings" panose="05000000000000000000" pitchFamily="2" charset="2"/>
              <a:buChar char="l"/>
              <a:defRPr/>
            </a:pPr>
            <a:r>
              <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Publicity and popularization of science</a:t>
            </a: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lnSpc>
                <a:spcPct val="150000"/>
              </a:lnSpc>
              <a:defRPr/>
            </a:pP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By the government, enterprises, universities and other forces, the use of new media and other means to carry out food publicity and popularization of science, so that publicity and popularization of science into the community, schools and families.</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6"/>
          <p:cNvGrpSpPr/>
          <p:nvPr/>
        </p:nvGrpSpPr>
        <p:grpSpPr>
          <a:xfrm rot="-5400000">
            <a:off x="563390" y="-103360"/>
            <a:ext cx="2948400" cy="2948400"/>
            <a:chOff x="0" y="0"/>
            <a:chExt cx="9130328" cy="9130328"/>
          </a:xfrm>
        </p:grpSpPr>
        <p:sp>
          <p:nvSpPr>
            <p:cNvPr id="18"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1">
                <a:extLst>
                  <a:ext uri="{96DAC541-7B7A-43D3-8B79-37D633B846F1}">
                    <asvg:svgBlip xmlns:asvg="http://schemas.microsoft.com/office/drawing/2016/SVG/main" r:embed="rId2"/>
                  </a:ext>
                </a:extLst>
              </a:blip>
              <a:stretch>
                <a:fillRect r="-98653"/>
              </a:stretch>
            </a:blipFill>
          </p:spPr>
        </p:sp>
        <p:sp>
          <p:nvSpPr>
            <p:cNvPr id="19"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3">
                <a:extLst>
                  <a:ext uri="{96DAC541-7B7A-43D3-8B79-37D633B846F1}">
                    <asvg:svgBlip xmlns:asvg="http://schemas.microsoft.com/office/drawing/2016/SVG/main" r:embed="rId4"/>
                  </a:ext>
                </a:extLst>
              </a:blip>
              <a:stretch>
                <a:fillRect r="-98653"/>
              </a:stretch>
            </a:blipFill>
          </p:spPr>
        </p:sp>
        <p:sp>
          <p:nvSpPr>
            <p:cNvPr id="20"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3">
                <a:extLst>
                  <a:ext uri="{96DAC541-7B7A-43D3-8B79-37D633B846F1}">
                    <asvg:svgBlip xmlns:asvg="http://schemas.microsoft.com/office/drawing/2016/SVG/main" r:embed="rId4"/>
                  </a:ext>
                </a:extLst>
              </a:blip>
              <a:stretch>
                <a:fillRect r="-98653"/>
              </a:stretch>
            </a:blipFill>
          </p:spPr>
        </p:sp>
      </p:grpSp>
      <p:sp>
        <p:nvSpPr>
          <p:cNvPr id="2" name="TextBox 2"/>
          <p:cNvSpPr txBox="1"/>
          <p:nvPr/>
        </p:nvSpPr>
        <p:spPr>
          <a:xfrm>
            <a:off x="3204839" y="5707260"/>
            <a:ext cx="6184842" cy="179536"/>
          </a:xfrm>
          <a:prstGeom prst="rect">
            <a:avLst/>
          </a:prstGeom>
        </p:spPr>
        <p:txBody>
          <a:bodyPr lIns="0" tIns="0" rIns="0" bIns="0" rtlCol="0" anchor="t">
            <a:spAutoFit/>
          </a:bodyPr>
          <a:lstStyle/>
          <a:p>
            <a:pPr defTabSz="457200" eaLnBrk="1" fontAlgn="auto" hangingPunct="1">
              <a:lnSpc>
                <a:spcPts val="1350"/>
              </a:lnSpc>
              <a:spcBef>
                <a:spcPts val="0"/>
              </a:spcBef>
              <a:spcAft>
                <a:spcPts val="0"/>
              </a:spcAft>
            </a:pPr>
            <a:r>
              <a:rPr lang="en-US" sz="1400" dirty="0">
                <a:solidFill>
                  <a:srgbClr val="1D85C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D85C6"/>
                </a:solidFill>
                <a:latin typeface="微软雅黑" panose="020B0503020204020204" pitchFamily="34" charset="-122"/>
                <a:ea typeface="微软雅黑" panose="020B0503020204020204" pitchFamily="34" charset="-122"/>
              </a:rPr>
              <a:t> </a:t>
            </a:r>
            <a:r>
              <a:rPr lang="en-US" sz="1400" dirty="0" err="1">
                <a:solidFill>
                  <a:srgbClr val="1D85C6"/>
                </a:solidFill>
                <a:latin typeface="微软雅黑" panose="020B0503020204020204" pitchFamily="34" charset="-122"/>
                <a:ea typeface="微软雅黑" panose="020B0503020204020204" pitchFamily="34" charset="-122"/>
              </a:rPr>
              <a:t>粮食减损国际研讨会</a:t>
            </a:r>
            <a:endParaRPr lang="en-US" sz="1400" dirty="0">
              <a:solidFill>
                <a:srgbClr val="1D85C6"/>
              </a:solidFill>
              <a:latin typeface="微软雅黑" panose="020B0503020204020204" pitchFamily="34" charset="-122"/>
              <a:ea typeface="微软雅黑" panose="020B0503020204020204" pitchFamily="34" charset="-122"/>
            </a:endParaRPr>
          </a:p>
        </p:txBody>
      </p:sp>
      <p:sp>
        <p:nvSpPr>
          <p:cNvPr id="3" name="TextBox 3"/>
          <p:cNvSpPr txBox="1"/>
          <p:nvPr/>
        </p:nvSpPr>
        <p:spPr>
          <a:xfrm>
            <a:off x="3204839" y="1000602"/>
            <a:ext cx="6307940" cy="651076"/>
          </a:xfrm>
          <a:prstGeom prst="rect">
            <a:avLst/>
          </a:prstGeom>
        </p:spPr>
        <p:txBody>
          <a:bodyPr lIns="0" tIns="0" rIns="0" bIns="0" rtlCol="0" anchor="t">
            <a:spAutoFit/>
          </a:bodyPr>
          <a:lstStyle/>
          <a:p>
            <a:pPr defTabSz="457200" eaLnBrk="1" fontAlgn="auto" hangingPunct="1">
              <a:lnSpc>
                <a:spcPts val="5520"/>
              </a:lnSpc>
              <a:spcBef>
                <a:spcPts val="0"/>
              </a:spcBef>
              <a:spcAft>
                <a:spcPts val="0"/>
              </a:spcAft>
            </a:pPr>
            <a:r>
              <a:rPr lang="en-US" sz="4000" b="1" dirty="0">
                <a:solidFill>
                  <a:srgbClr val="323232"/>
                </a:solidFill>
                <a:latin typeface="微软雅黑" panose="020B0503020204020204" pitchFamily="34" charset="-122"/>
                <a:ea typeface="微软雅黑" panose="020B0503020204020204" pitchFamily="34" charset="-122"/>
              </a:rPr>
              <a:t>content</a:t>
            </a:r>
            <a:endParaRPr lang="en-US" sz="4000" b="1" dirty="0">
              <a:solidFill>
                <a:srgbClr val="323232"/>
              </a:solidFill>
              <a:latin typeface="微软雅黑" panose="020B0503020204020204" pitchFamily="34" charset="-122"/>
              <a:ea typeface="微软雅黑" panose="020B0503020204020204" pitchFamily="34" charset="-122"/>
            </a:endParaRPr>
          </a:p>
        </p:txBody>
      </p:sp>
      <p:sp>
        <p:nvSpPr>
          <p:cNvPr id="4" name="AutoShape 4"/>
          <p:cNvSpPr/>
          <p:nvPr/>
        </p:nvSpPr>
        <p:spPr>
          <a:xfrm>
            <a:off x="3204861" y="1849984"/>
            <a:ext cx="6617227" cy="11906"/>
          </a:xfrm>
          <a:prstGeom prst="line">
            <a:avLst/>
          </a:prstGeom>
          <a:ln w="47625" cap="flat">
            <a:solidFill>
              <a:srgbClr val="1D85C6"/>
            </a:solidFill>
            <a:prstDash val="solid"/>
            <a:headEnd type="none" w="sm" len="sm"/>
            <a:tailEnd type="none" w="sm" len="sm"/>
          </a:ln>
        </p:spPr>
      </p:sp>
      <p:sp>
        <p:nvSpPr>
          <p:cNvPr id="5" name="Freeform 5"/>
          <p:cNvSpPr/>
          <p:nvPr/>
        </p:nvSpPr>
        <p:spPr>
          <a:xfrm rot="-2700000">
            <a:off x="9134693" y="5307121"/>
            <a:ext cx="1905359" cy="95267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6" name="Freeform 6"/>
          <p:cNvSpPr/>
          <p:nvPr/>
        </p:nvSpPr>
        <p:spPr>
          <a:xfrm>
            <a:off x="-949690" y="3764754"/>
            <a:ext cx="4471995" cy="4471995"/>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7">
              <a:alphaModFix amt="31999"/>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673895" y="5510904"/>
            <a:ext cx="1075503" cy="393313"/>
          </a:xfrm>
          <a:prstGeom prst="rect">
            <a:avLst/>
          </a:prstGeom>
        </p:spPr>
        <p:txBody>
          <a:bodyPr lIns="0" tIns="0" rIns="0" bIns="0" rtlCol="0" anchor="t">
            <a:spAutoFit/>
          </a:bodyPr>
          <a:lstStyle/>
          <a:p>
            <a:pPr defTabSz="457200" eaLnBrk="1" fontAlgn="auto" hangingPunct="1">
              <a:lnSpc>
                <a:spcPts val="1550"/>
              </a:lnSpc>
              <a:spcBef>
                <a:spcPts val="0"/>
              </a:spcBef>
              <a:spcAft>
                <a:spcPts val="0"/>
              </a:spcAft>
            </a:pPr>
            <a:r>
              <a:rPr lang="en-US" sz="1125">
                <a:solidFill>
                  <a:srgbClr val="1578B6"/>
                </a:solidFill>
                <a:latin typeface="微软雅黑" panose="020B0503020204020204" pitchFamily="34" charset="-122"/>
                <a:ea typeface="微软雅黑" panose="020B0503020204020204" pitchFamily="34" charset="-122"/>
              </a:rPr>
              <a:t>河南·开封</a:t>
            </a:r>
            <a:endParaRPr lang="en-US" sz="1125">
              <a:solidFill>
                <a:srgbClr val="1578B6"/>
              </a:solidFill>
              <a:latin typeface="微软雅黑" panose="020B0503020204020204" pitchFamily="34" charset="-122"/>
              <a:ea typeface="微软雅黑" panose="020B0503020204020204" pitchFamily="34" charset="-122"/>
            </a:endParaRPr>
          </a:p>
          <a:p>
            <a:pPr defTabSz="457200" eaLnBrk="1" fontAlgn="auto" hangingPunct="1">
              <a:lnSpc>
                <a:spcPts val="1550"/>
              </a:lnSpc>
              <a:spcBef>
                <a:spcPts val="0"/>
              </a:spcBef>
              <a:spcAft>
                <a:spcPts val="0"/>
              </a:spcAft>
            </a:pPr>
            <a:r>
              <a:rPr lang="en-US" sz="1125">
                <a:solidFill>
                  <a:srgbClr val="1578B6"/>
                </a:solidFill>
                <a:latin typeface="微软雅黑" panose="020B0503020204020204" pitchFamily="34" charset="-122"/>
                <a:ea typeface="微软雅黑" panose="020B0503020204020204" pitchFamily="34" charset="-122"/>
              </a:rPr>
              <a:t>2023年9月25日</a:t>
            </a:r>
            <a:endParaRPr lang="en-US" sz="1125">
              <a:solidFill>
                <a:srgbClr val="1578B6"/>
              </a:solidFill>
              <a:latin typeface="微软雅黑" panose="020B0503020204020204" pitchFamily="34" charset="-122"/>
              <a:ea typeface="微软雅黑" panose="020B0503020204020204" pitchFamily="34" charset="-122"/>
            </a:endParaRPr>
          </a:p>
        </p:txBody>
      </p:sp>
      <p:sp>
        <p:nvSpPr>
          <p:cNvPr id="13" name="矩形 1"/>
          <p:cNvSpPr/>
          <p:nvPr/>
        </p:nvSpPr>
        <p:spPr>
          <a:xfrm>
            <a:off x="3223653" y="2176620"/>
            <a:ext cx="6400740" cy="2319994"/>
          </a:xfrm>
          <a:prstGeom prst="rect">
            <a:avLst/>
          </a:prstGeom>
          <a:noFill/>
          <a:ln w="9525">
            <a:noFill/>
          </a:ln>
        </p:spPr>
        <p:txBody>
          <a:bodyPr wrap="square">
            <a:spAutoFit/>
          </a:bodyPr>
          <a:lstStyle/>
          <a:p>
            <a:pPr algn="just" eaLnBrk="1" hangingPunct="1">
              <a:lnSpc>
                <a:spcPct val="150000"/>
              </a:lnSpc>
              <a:spcAft>
                <a:spcPts val="600"/>
              </a:spcAft>
            </a:pP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1. What is food processing loss and how to measure it?</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lnSpc>
                <a:spcPct val="150000"/>
              </a:lnSpc>
              <a:spcAft>
                <a:spcPts val="600"/>
              </a:spcAft>
            </a:pP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How Can China reduce losses in food processing?</a:t>
            </a:r>
            <a:endParaRPr lang="zh-CN" altLang="en-US"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
          <p:cNvSpPr/>
          <p:nvPr/>
        </p:nvSpPr>
        <p:spPr>
          <a:xfrm>
            <a:off x="2469391"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三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Recommendations for resolving the dilemma</a:t>
            </a:r>
            <a:endPar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just" eaLnBrk="1" hangingPunct="1">
              <a:lnSpc>
                <a:spcPct val="150000"/>
              </a:lnSpc>
              <a:buFont typeface="Wingdings" panose="05000000000000000000" pitchFamily="2" charset="2"/>
              <a:buChar char="l"/>
              <a:defRPr/>
            </a:pPr>
            <a:r>
              <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Processing System</a:t>
            </a: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lnSpc>
                <a:spcPct val="150000"/>
              </a:lnSpc>
              <a:defRPr/>
            </a:pPr>
            <a:endParaRPr lang="en-US" altLang="zh-CN">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rPr>
              <a:t>Improvement of a strict standards system and elimination of backward production capacity. Within the next five years, a food processing industry system will be gradually established, led by large-scale enterprises and supported by small and medium-sized enterprises specializing in specialties.</a:t>
            </a:r>
            <a:endPar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69391"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三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Recommendations for resolving the dilemma</a:t>
            </a:r>
            <a:endPar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just" eaLnBrk="1" hangingPunct="1">
              <a:lnSpc>
                <a:spcPct val="150000"/>
              </a:lnSpc>
              <a:buFont typeface="Wingdings" panose="05000000000000000000" pitchFamily="2" charset="2"/>
              <a:buChar char="l"/>
              <a:defRPr/>
            </a:pPr>
            <a:r>
              <a:rPr lang="en-US" altLang="zh-CN">
                <a:solidFill>
                  <a:prstClr val="black"/>
                </a:solidFill>
                <a:latin typeface="微软雅黑" panose="020B0503020204020204" pitchFamily="34" charset="-122"/>
                <a:ea typeface="微软雅黑" panose="020B0503020204020204" pitchFamily="34" charset="-122"/>
                <a:sym typeface="+mn-ea"/>
              </a:rPr>
              <a:t>Science and Technology Innovation</a:t>
            </a:r>
            <a:endParaRPr lang="en-US" altLang="zh-CN">
              <a:solidFill>
                <a:prstClr val="black"/>
              </a:solidFill>
              <a:latin typeface="微软雅黑" panose="020B0503020204020204" pitchFamily="34" charset="-122"/>
              <a:ea typeface="微软雅黑" panose="020B0503020204020204" pitchFamily="34" charset="-122"/>
              <a:sym typeface="+mn-ea"/>
            </a:endParaRPr>
          </a:p>
          <a:p>
            <a:pPr algn="just" eaLnBrk="1" hangingPunct="1">
              <a:lnSpc>
                <a:spcPct val="150000"/>
              </a:lnSpc>
              <a:defRPr/>
            </a:pP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eaLnBrk="1" hangingPunct="1">
              <a:lnSpc>
                <a:spcPct val="125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First, we should make comprehensive use of fiscal, taxation, financial and other policy measures to establish a mechanism for the growth of research and development investment in food conservation and loss reduction; secondly, we should carry out technological research and the creation of major products; and thirdly, we should improve the technological chain from the principle design to the manufacturing and performance testing of food processing equipment.</a:t>
            </a:r>
            <a:r>
              <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63552" y="75472"/>
            <a:ext cx="5904656" cy="940066"/>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How can China reduce  losses in food processing?</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
          <p:cNvSpPr/>
          <p:nvPr/>
        </p:nvSpPr>
        <p:spPr>
          <a:xfrm>
            <a:off x="2469391" y="1198340"/>
            <a:ext cx="7253218" cy="4461320"/>
          </a:xfrm>
          <a:prstGeom prst="rect">
            <a:avLst/>
          </a:prstGeom>
          <a:noFill/>
          <a:ln w="9525">
            <a:noFill/>
          </a:ln>
        </p:spPr>
        <p:txBody>
          <a:bodyPr>
            <a:noAutofit/>
          </a:bodyPr>
          <a:lstStyle/>
          <a:p>
            <a:pPr algn="just" eaLnBrk="1" hangingPunct="1">
              <a:lnSpc>
                <a:spcPct val="150000"/>
              </a:lnSpc>
              <a:defRPr/>
            </a:pPr>
            <a:r>
              <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三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Recommendations for resolving the dilemma</a:t>
            </a:r>
            <a:endParaRPr lang="zh-CN" altLang="en-US"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just" eaLnBrk="1" hangingPunct="1">
              <a:lnSpc>
                <a:spcPct val="150000"/>
              </a:lnSpc>
              <a:buFont typeface="Wingdings" panose="05000000000000000000" pitchFamily="2" charset="2"/>
              <a:buChar char="l"/>
              <a:defRPr/>
            </a:pPr>
            <a:r>
              <a:rPr lang="en-US" altLang="zh-CN">
                <a:solidFill>
                  <a:prstClr val="black"/>
                </a:solidFill>
                <a:latin typeface="微软雅黑" panose="020B0503020204020204" pitchFamily="34" charset="-122"/>
                <a:ea typeface="微软雅黑" panose="020B0503020204020204" pitchFamily="34" charset="-122"/>
                <a:sym typeface="+mn-ea"/>
              </a:rPr>
              <a:t>Financial Support</a:t>
            </a:r>
            <a:endParaRPr lang="en-US" altLang="zh-CN">
              <a:solidFill>
                <a:prstClr val="black"/>
              </a:solidFill>
              <a:latin typeface="微软雅黑" panose="020B0503020204020204" pitchFamily="34" charset="-122"/>
              <a:ea typeface="微软雅黑" panose="020B0503020204020204" pitchFamily="34" charset="-122"/>
            </a:endParaRPr>
          </a:p>
          <a:p>
            <a:pPr algn="just" eaLnBrk="1" hangingPunct="1">
              <a:lnSpc>
                <a:spcPct val="150000"/>
              </a:lnSpc>
              <a:defRPr/>
            </a:pPr>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eaLnBrk="1" hangingPunct="1">
              <a:lnSpc>
                <a:spcPct val="150000"/>
              </a:lnSpc>
              <a:defRPr/>
            </a:pPr>
            <a:r>
              <a:rPr lang="en-US" altLang="zh-CN">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establishment of special support funds for grain processing loss reduction, in the existing subsidies, incentives funds, clearly detailed to the grain processing loss reduction projects; at the same time, increase the loss reduction funds special support efforts to stimulate the enterprise loss reduction motivation.</a:t>
            </a:r>
            <a:endParaRPr lang="zh-CN" altLang="en-US">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6"/>
          <p:cNvGrpSpPr/>
          <p:nvPr/>
        </p:nvGrpSpPr>
        <p:grpSpPr>
          <a:xfrm rot="-5400000">
            <a:off x="563390" y="-103360"/>
            <a:ext cx="2948400" cy="2948400"/>
            <a:chOff x="0" y="0"/>
            <a:chExt cx="9130328" cy="9130328"/>
          </a:xfrm>
        </p:grpSpPr>
        <p:sp>
          <p:nvSpPr>
            <p:cNvPr id="18" name="Freeform 7"/>
            <p:cNvSpPr/>
            <p:nvPr/>
          </p:nvSpPr>
          <p:spPr>
            <a:xfrm rot="-2700000">
              <a:off x="2403426" y="270785"/>
              <a:ext cx="4323477" cy="8588757"/>
            </a:xfrm>
            <a:custGeom>
              <a:avLst/>
              <a:gdLst/>
              <a:ahLst/>
              <a:cxnLst/>
              <a:rect l="l" t="t" r="r" b="b"/>
              <a:pathLst>
                <a:path w="4323477" h="8588757">
                  <a:moveTo>
                    <a:pt x="0" y="0"/>
                  </a:moveTo>
                  <a:lnTo>
                    <a:pt x="4323476" y="0"/>
                  </a:lnTo>
                  <a:lnTo>
                    <a:pt x="4323476" y="8588758"/>
                  </a:lnTo>
                  <a:lnTo>
                    <a:pt x="0" y="8588758"/>
                  </a:lnTo>
                  <a:lnTo>
                    <a:pt x="0" y="0"/>
                  </a:lnTo>
                  <a:close/>
                </a:path>
              </a:pathLst>
            </a:custGeom>
            <a:blipFill>
              <a:blip r:embed="rId1"/>
              <a:stretch>
                <a:fillRect r="-98653"/>
              </a:stretch>
            </a:blipFill>
          </p:spPr>
        </p:sp>
        <p:sp>
          <p:nvSpPr>
            <p:cNvPr id="19" name="Freeform 8"/>
            <p:cNvSpPr/>
            <p:nvPr/>
          </p:nvSpPr>
          <p:spPr>
            <a:xfrm rot="-2700000" flipH="1">
              <a:off x="5784265" y="190406"/>
              <a:ext cx="2113253" cy="4198061"/>
            </a:xfrm>
            <a:custGeom>
              <a:avLst/>
              <a:gdLst/>
              <a:ahLst/>
              <a:cxnLst/>
              <a:rect l="l" t="t" r="r" b="b"/>
              <a:pathLst>
                <a:path w="2113253" h="4198061">
                  <a:moveTo>
                    <a:pt x="2113253" y="0"/>
                  </a:moveTo>
                  <a:lnTo>
                    <a:pt x="0" y="0"/>
                  </a:lnTo>
                  <a:lnTo>
                    <a:pt x="0" y="4198061"/>
                  </a:lnTo>
                  <a:lnTo>
                    <a:pt x="2113253" y="4198061"/>
                  </a:lnTo>
                  <a:lnTo>
                    <a:pt x="2113253" y="0"/>
                  </a:lnTo>
                  <a:close/>
                </a:path>
              </a:pathLst>
            </a:custGeom>
            <a:blipFill>
              <a:blip r:embed="rId2"/>
              <a:stretch>
                <a:fillRect r="-98653"/>
              </a:stretch>
            </a:blipFill>
          </p:spPr>
        </p:sp>
        <p:sp>
          <p:nvSpPr>
            <p:cNvPr id="20" name="Freeform 9"/>
            <p:cNvSpPr/>
            <p:nvPr/>
          </p:nvSpPr>
          <p:spPr>
            <a:xfrm rot="-2700000">
              <a:off x="5207629" y="2369390"/>
              <a:ext cx="1040206" cy="2066411"/>
            </a:xfrm>
            <a:custGeom>
              <a:avLst/>
              <a:gdLst/>
              <a:ahLst/>
              <a:cxnLst/>
              <a:rect l="l" t="t" r="r" b="b"/>
              <a:pathLst>
                <a:path w="1040206" h="2066411">
                  <a:moveTo>
                    <a:pt x="0" y="0"/>
                  </a:moveTo>
                  <a:lnTo>
                    <a:pt x="1040206" y="0"/>
                  </a:lnTo>
                  <a:lnTo>
                    <a:pt x="1040206" y="2066412"/>
                  </a:lnTo>
                  <a:lnTo>
                    <a:pt x="0" y="2066412"/>
                  </a:lnTo>
                  <a:lnTo>
                    <a:pt x="0" y="0"/>
                  </a:lnTo>
                  <a:close/>
                </a:path>
              </a:pathLst>
            </a:custGeom>
            <a:blipFill>
              <a:blip r:embed="rId2"/>
              <a:stretch>
                <a:fillRect r="-98653"/>
              </a:stretch>
            </a:blipFill>
          </p:spPr>
        </p:sp>
      </p:grpSp>
      <p:sp>
        <p:nvSpPr>
          <p:cNvPr id="2" name="TextBox 2"/>
          <p:cNvSpPr txBox="1"/>
          <p:nvPr/>
        </p:nvSpPr>
        <p:spPr>
          <a:xfrm>
            <a:off x="3204839" y="5707260"/>
            <a:ext cx="6184842" cy="179536"/>
          </a:xfrm>
          <a:prstGeom prst="rect">
            <a:avLst/>
          </a:prstGeom>
        </p:spPr>
        <p:txBody>
          <a:bodyPr lIns="0" tIns="0" rIns="0" bIns="0" rtlCol="0" anchor="t">
            <a:spAutoFit/>
          </a:bodyPr>
          <a:lstStyle/>
          <a:p>
            <a:pPr defTabSz="457200" eaLnBrk="1" fontAlgn="auto" hangingPunct="1">
              <a:lnSpc>
                <a:spcPts val="1350"/>
              </a:lnSpc>
              <a:spcBef>
                <a:spcPts val="0"/>
              </a:spcBef>
              <a:spcAft>
                <a:spcPts val="0"/>
              </a:spcAft>
            </a:pPr>
            <a:r>
              <a:rPr lang="en-US" sz="1400" dirty="0">
                <a:solidFill>
                  <a:srgbClr val="1D85C6"/>
                </a:solidFill>
                <a:latin typeface="微软雅黑" panose="020B0503020204020204" pitchFamily="34" charset="-122"/>
                <a:ea typeface="微软雅黑" panose="020B0503020204020204" pitchFamily="34" charset="-122"/>
              </a:rPr>
              <a:t>SEMINAR ON POST-HARVEST LOSS MANAGEMENT</a:t>
            </a:r>
            <a:r>
              <a:rPr lang="zh-CN" altLang="en-US" sz="1400" dirty="0">
                <a:solidFill>
                  <a:srgbClr val="1D85C6"/>
                </a:solidFill>
                <a:latin typeface="微软雅黑" panose="020B0503020204020204" pitchFamily="34" charset="-122"/>
                <a:ea typeface="微软雅黑" panose="020B0503020204020204" pitchFamily="34" charset="-122"/>
              </a:rPr>
              <a:t> </a:t>
            </a:r>
            <a:r>
              <a:rPr lang="en-US" sz="1400" dirty="0" err="1">
                <a:solidFill>
                  <a:srgbClr val="1D85C6"/>
                </a:solidFill>
                <a:latin typeface="微软雅黑" panose="020B0503020204020204" pitchFamily="34" charset="-122"/>
                <a:ea typeface="微软雅黑" panose="020B0503020204020204" pitchFamily="34" charset="-122"/>
              </a:rPr>
              <a:t>粮食减损国际研讨会</a:t>
            </a:r>
            <a:endParaRPr lang="en-US" sz="1400" dirty="0">
              <a:solidFill>
                <a:srgbClr val="1D85C6"/>
              </a:solidFill>
              <a:latin typeface="微软雅黑" panose="020B0503020204020204" pitchFamily="34" charset="-122"/>
              <a:ea typeface="微软雅黑" panose="020B0503020204020204" pitchFamily="34" charset="-122"/>
            </a:endParaRPr>
          </a:p>
        </p:txBody>
      </p:sp>
      <p:sp>
        <p:nvSpPr>
          <p:cNvPr id="4" name="AutoShape 4"/>
          <p:cNvSpPr/>
          <p:nvPr/>
        </p:nvSpPr>
        <p:spPr>
          <a:xfrm>
            <a:off x="3204861" y="1849984"/>
            <a:ext cx="6617227" cy="11906"/>
          </a:xfrm>
          <a:prstGeom prst="line">
            <a:avLst/>
          </a:prstGeom>
          <a:ln w="47625" cap="flat">
            <a:solidFill>
              <a:srgbClr val="1D85C6"/>
            </a:solidFill>
            <a:prstDash val="solid"/>
            <a:headEnd type="none" w="sm" len="sm"/>
            <a:tailEnd type="none" w="sm" len="sm"/>
          </a:ln>
        </p:spPr>
      </p:sp>
      <p:sp>
        <p:nvSpPr>
          <p:cNvPr id="5" name="Freeform 5"/>
          <p:cNvSpPr/>
          <p:nvPr/>
        </p:nvSpPr>
        <p:spPr>
          <a:xfrm rot="-2700000">
            <a:off x="9134693" y="5307121"/>
            <a:ext cx="1905359" cy="952679"/>
          </a:xfrm>
          <a:custGeom>
            <a:avLst/>
            <a:gdLst/>
            <a:ahLst/>
            <a:cxnLst/>
            <a:rect l="l" t="t" r="r" b="b"/>
            <a:pathLst>
              <a:path w="3810717" h="1905358">
                <a:moveTo>
                  <a:pt x="0" y="0"/>
                </a:moveTo>
                <a:lnTo>
                  <a:pt x="3810717" y="0"/>
                </a:lnTo>
                <a:lnTo>
                  <a:pt x="3810717" y="1905358"/>
                </a:lnTo>
                <a:lnTo>
                  <a:pt x="0" y="1905358"/>
                </a:lnTo>
                <a:lnTo>
                  <a:pt x="0" y="0"/>
                </a:lnTo>
                <a:close/>
              </a:path>
            </a:pathLst>
          </a:custGeom>
          <a:blipFill>
            <a:blip r:embed="rId3">
              <a:alphaModFix amt="40000"/>
            </a:blip>
            <a:stretch>
              <a:fillRect/>
            </a:stretch>
          </a:blipFill>
        </p:spPr>
      </p:sp>
      <p:sp>
        <p:nvSpPr>
          <p:cNvPr id="6" name="Freeform 6"/>
          <p:cNvSpPr/>
          <p:nvPr/>
        </p:nvSpPr>
        <p:spPr>
          <a:xfrm>
            <a:off x="-949690" y="3764754"/>
            <a:ext cx="4471995" cy="4471995"/>
          </a:xfrm>
          <a:custGeom>
            <a:avLst/>
            <a:gdLst/>
            <a:ahLst/>
            <a:cxnLst/>
            <a:rect l="l" t="t" r="r" b="b"/>
            <a:pathLst>
              <a:path w="8943989" h="8943989">
                <a:moveTo>
                  <a:pt x="0" y="0"/>
                </a:moveTo>
                <a:lnTo>
                  <a:pt x="8943989" y="0"/>
                </a:lnTo>
                <a:lnTo>
                  <a:pt x="8943989" y="8943988"/>
                </a:lnTo>
                <a:lnTo>
                  <a:pt x="0" y="8943988"/>
                </a:lnTo>
                <a:lnTo>
                  <a:pt x="0" y="0"/>
                </a:lnTo>
                <a:close/>
              </a:path>
            </a:pathLst>
          </a:custGeom>
          <a:blipFill>
            <a:blip r:embed="rId4">
              <a:alphaModFix amt="31999"/>
            </a:blip>
            <a:stretch>
              <a:fillRect/>
            </a:stretch>
          </a:blipFill>
        </p:spPr>
      </p:sp>
      <p:sp>
        <p:nvSpPr>
          <p:cNvPr id="7" name="TextBox 7"/>
          <p:cNvSpPr txBox="1"/>
          <p:nvPr/>
        </p:nvSpPr>
        <p:spPr>
          <a:xfrm>
            <a:off x="1673895" y="5510904"/>
            <a:ext cx="1075503" cy="393313"/>
          </a:xfrm>
          <a:prstGeom prst="rect">
            <a:avLst/>
          </a:prstGeom>
        </p:spPr>
        <p:txBody>
          <a:bodyPr lIns="0" tIns="0" rIns="0" bIns="0" rtlCol="0" anchor="t">
            <a:spAutoFit/>
          </a:bodyPr>
          <a:lstStyle/>
          <a:p>
            <a:pPr defTabSz="457200" eaLnBrk="1" fontAlgn="auto" hangingPunct="1">
              <a:lnSpc>
                <a:spcPts val="1550"/>
              </a:lnSpc>
              <a:spcBef>
                <a:spcPts val="0"/>
              </a:spcBef>
              <a:spcAft>
                <a:spcPts val="0"/>
              </a:spcAft>
            </a:pPr>
            <a:r>
              <a:rPr lang="en-US" sz="1125">
                <a:solidFill>
                  <a:srgbClr val="1578B6"/>
                </a:solidFill>
                <a:latin typeface="微软雅黑" panose="020B0503020204020204" pitchFamily="34" charset="-122"/>
                <a:ea typeface="微软雅黑" panose="020B0503020204020204" pitchFamily="34" charset="-122"/>
              </a:rPr>
              <a:t>河南·开封</a:t>
            </a:r>
            <a:endParaRPr lang="en-US" sz="1125">
              <a:solidFill>
                <a:srgbClr val="1578B6"/>
              </a:solidFill>
              <a:latin typeface="微软雅黑" panose="020B0503020204020204" pitchFamily="34" charset="-122"/>
              <a:ea typeface="微软雅黑" panose="020B0503020204020204" pitchFamily="34" charset="-122"/>
            </a:endParaRPr>
          </a:p>
          <a:p>
            <a:pPr defTabSz="457200" eaLnBrk="1" fontAlgn="auto" hangingPunct="1">
              <a:lnSpc>
                <a:spcPts val="1550"/>
              </a:lnSpc>
              <a:spcBef>
                <a:spcPts val="0"/>
              </a:spcBef>
              <a:spcAft>
                <a:spcPts val="0"/>
              </a:spcAft>
            </a:pPr>
            <a:r>
              <a:rPr lang="en-US" sz="1125">
                <a:solidFill>
                  <a:srgbClr val="1578B6"/>
                </a:solidFill>
                <a:latin typeface="微软雅黑" panose="020B0503020204020204" pitchFamily="34" charset="-122"/>
                <a:ea typeface="微软雅黑" panose="020B0503020204020204" pitchFamily="34" charset="-122"/>
              </a:rPr>
              <a:t>2023年9月25日</a:t>
            </a:r>
            <a:endParaRPr lang="en-US" sz="1125">
              <a:solidFill>
                <a:srgbClr val="1578B6"/>
              </a:solidFill>
              <a:latin typeface="微软雅黑" panose="020B0503020204020204" pitchFamily="34" charset="-122"/>
              <a:ea typeface="微软雅黑" panose="020B0503020204020204" pitchFamily="34" charset="-122"/>
            </a:endParaRPr>
          </a:p>
        </p:txBody>
      </p:sp>
      <p:sp>
        <p:nvSpPr>
          <p:cNvPr id="13" name="标题 1"/>
          <p:cNvSpPr txBox="1"/>
          <p:nvPr/>
        </p:nvSpPr>
        <p:spPr>
          <a:xfrm>
            <a:off x="2926531" y="2514282"/>
            <a:ext cx="7160840" cy="1960563"/>
          </a:xfrm>
          <a:prstGeom prst="rect">
            <a:avLst/>
          </a:prstGeom>
          <a:noFill/>
          <a:ln w="9525">
            <a:noFill/>
          </a:ln>
        </p:spPr>
        <p:txBody>
          <a:bodyPr/>
          <a:lstStyle/>
          <a:p>
            <a:pPr marL="914400" indent="-914400" algn="ctr"/>
            <a:r>
              <a:rPr lang="en-US" altLang="zh-CN" sz="6600">
                <a:solidFill>
                  <a:srgbClr val="1D85C6"/>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THANKS</a:t>
            </a:r>
            <a:r>
              <a:rPr lang="zh-CN" altLang="en-US" sz="6600">
                <a:solidFill>
                  <a:srgbClr val="1D85C6"/>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a:t>
            </a:r>
            <a:endParaRPr lang="zh-CN" altLang="en-US" sz="6600" dirty="0">
              <a:solidFill>
                <a:srgbClr val="1D85C6"/>
              </a:solidFill>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p:nvPr/>
        </p:nvSpPr>
        <p:spPr>
          <a:xfrm>
            <a:off x="2332333" y="1340768"/>
            <a:ext cx="7076037" cy="4464496"/>
          </a:xfrm>
          <a:prstGeom prst="rect">
            <a:avLst/>
          </a:prstGeom>
          <a:noFill/>
          <a:ln w="9525">
            <a:noFill/>
          </a:ln>
        </p:spPr>
        <p:txBody>
          <a:bodyPr>
            <a:noAutofit/>
          </a:bodyPr>
          <a:lstStyle/>
          <a:p>
            <a:pPr algn="just" eaLnBrk="1" hangingPunct="1">
              <a:lnSpc>
                <a:spcPct val="150000"/>
              </a:lnSpc>
              <a:defRPr/>
            </a:pPr>
            <a:r>
              <a:rPr lang="en-US" altLang="zh-CN" sz="2000" b="1">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000" b="1">
                <a:latin typeface="微软雅黑" panose="020B0503020204020204" pitchFamily="34" charset="-122"/>
                <a:ea typeface="微软雅黑" panose="020B0503020204020204" pitchFamily="34" charset="-122"/>
                <a:cs typeface="Times New Roman" panose="02020603050405020304" pitchFamily="18" charset="0"/>
                <a:sym typeface="+mn-ea"/>
              </a:rPr>
              <a:t>一</a:t>
            </a:r>
            <a:r>
              <a:rPr lang="en-US" altLang="zh-CN" sz="2000" b="1">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2000" b="1">
                <a:latin typeface="Times New Roman" panose="02020603050405020304" pitchFamily="18" charset="0"/>
                <a:ea typeface="微软雅黑" panose="020B0503020204020204" pitchFamily="34" charset="-122"/>
                <a:cs typeface="Times New Roman" panose="02020603050405020304" pitchFamily="18" charset="0"/>
                <a:sym typeface="+mn-ea"/>
              </a:rPr>
              <a:t> International definition and measurement of food processing loss</a:t>
            </a:r>
            <a:endParaRPr lang="en-US" altLang="zh-CN" sz="2000" b="1">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sz="2000" b="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rPr>
              <a:t>  FAO (2019): Conceptual Framework for </a:t>
            </a:r>
            <a:r>
              <a:rPr lang="en-US" altLang="zh-CN"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food loss</a:t>
            </a:r>
            <a:r>
              <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and waste </a:t>
            </a:r>
            <a:r>
              <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rPr>
              <a:t>(“Intended use-end-result inconsistency” theory) </a:t>
            </a:r>
            <a:endPar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r>
              <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rPr>
              <a:t> Expected edible food is processed with the aim of producing food for human consumption, but there are three endpoints: </a:t>
            </a:r>
            <a:r>
              <a:rPr lang="en-US" altLang="zh-C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food for human consumption,</a:t>
            </a:r>
            <a:r>
              <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food for economic production </a:t>
            </a:r>
            <a:r>
              <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rPr>
              <a:t>and </a:t>
            </a:r>
            <a:r>
              <a:rPr lang="en-US" altLang="zh-C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food thrown away</a:t>
            </a:r>
            <a:r>
              <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25000"/>
              </a:lnSpc>
              <a:spcBef>
                <a:spcPts val="1200"/>
              </a:spcBef>
              <a:defRPr/>
            </a:pPr>
            <a:r>
              <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rPr>
              <a:t>Among them, food that is diverted to economic production is not a food processing loss.</a:t>
            </a:r>
            <a:endParaRPr lang="en-US" altLang="zh-CN">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en-US" altLang="zh-CN" b="1">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1"/>
          <p:cNvSpPr/>
          <p:nvPr/>
        </p:nvSpPr>
        <p:spPr>
          <a:xfrm>
            <a:off x="2207568" y="950913"/>
            <a:ext cx="8012142" cy="5508872"/>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International definition and measurement of food processing loss</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just" eaLnBrk="1" hangingPunct="1">
              <a:lnSpc>
                <a:spcPct val="150000"/>
              </a:lnSpc>
              <a:defRPr/>
            </a:pPr>
            <a:endPar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lnSpc>
                <a:spcPct val="150000"/>
              </a:lnSpc>
              <a:defRPr/>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2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73002" y="1501340"/>
            <a:ext cx="7245995" cy="4539049"/>
          </a:xfrm>
          <a:prstGeom prst="rect">
            <a:avLst/>
          </a:prstGeom>
        </p:spPr>
      </p:pic>
      <p:sp>
        <p:nvSpPr>
          <p:cNvPr id="8" name="文本框 7"/>
          <p:cNvSpPr txBox="1"/>
          <p:nvPr/>
        </p:nvSpPr>
        <p:spPr>
          <a:xfrm>
            <a:off x="3945387" y="6084708"/>
            <a:ext cx="4536504" cy="584775"/>
          </a:xfrm>
          <a:prstGeom prst="rect">
            <a:avLst/>
          </a:prstGeom>
          <a:noFill/>
        </p:spPr>
        <p:txBody>
          <a:bodyPr wrap="square" rtlCol="0">
            <a:spAutoFit/>
          </a:bodyPr>
          <a:lstStyle/>
          <a:p>
            <a:pPr algn="ctr"/>
            <a:r>
              <a:rPr lang="en-US" altLang="zh-CN" sz="16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Figure 1 FAO Conceptual Framework for food loss and waste</a:t>
            </a:r>
            <a:endParaRPr lang="zh-CN" altLang="en-US" sz="16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1"/>
          <p:cNvSpPr/>
          <p:nvPr/>
        </p:nvSpPr>
        <p:spPr>
          <a:xfrm>
            <a:off x="2207568" y="1052736"/>
            <a:ext cx="8012142" cy="54710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en-US" alt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International definition and measurement of food processing loss</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indent="457200" algn="just" eaLnBrk="1" hangingPunct="1">
              <a:lnSpc>
                <a:spcPct val="150000"/>
              </a:lnSpc>
              <a:defRPr/>
            </a:pPr>
            <a:endPar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FAO framework is still open to question.</a:t>
            </a:r>
            <a:endPar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key point : whether the by-product “economic production use” does not count towards food processing losses</a:t>
            </a:r>
            <a:r>
              <a:rPr lang="en-US" altLang="zh-CN">
                <a:solidFill>
                  <a:srgbClr val="000000"/>
                </a:solidFill>
                <a:latin typeface="宋体" panose="02010600030101010101" pitchFamily="2" charset="-122"/>
                <a:cs typeface="Times New Roman" panose="02020603050405020304" pitchFamily="18" charset="0"/>
              </a:rPr>
              <a:t>?</a:t>
            </a:r>
            <a:endParaRPr lang="en-US" altLang="zh-CN">
              <a:solidFill>
                <a:srgbClr val="000000"/>
              </a:solidFill>
              <a:latin typeface="宋体" panose="02010600030101010101" pitchFamily="2" charset="-122"/>
              <a:cs typeface="Times New Roman" panose="02020603050405020304" pitchFamily="18" charset="0"/>
            </a:endParaRPr>
          </a:p>
          <a:p>
            <a:pPr indent="457200" algn="just" eaLnBrk="1" hangingPunct="1">
              <a:lnSpc>
                <a:spcPct val="150000"/>
              </a:lnSpc>
              <a:defRPr/>
            </a:pP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1" hangingPunct="1">
              <a:lnSpc>
                <a:spcPct val="150000"/>
              </a:lnSpc>
              <a:buFont typeface="Wingdings" panose="05000000000000000000" pitchFamily="2" charset="2"/>
              <a:buChar char="l"/>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Ignoring the true nature of food: To meet the increasing use of human value (that is, edible value) needs. The purpose of food processing is primarily to produce food for human consumption, and by-products are only substances that have to be removed to ensure the safety and nutritional supply of edible food.</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1" hangingPunct="1">
              <a:lnSpc>
                <a:spcPct val="150000"/>
              </a:lnSpc>
              <a:buFont typeface="Wingdings" panose="05000000000000000000" pitchFamily="2" charset="2"/>
              <a:buChar char="l"/>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economic value of by-products is highlighted: To some extent, the scale of food production for“Human consumption” is reduced by not counting some of the by-products as food losses</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1" hangingPunct="1">
              <a:lnSpc>
                <a:spcPct val="150000"/>
              </a:lnSpc>
              <a:buFont typeface="Wingdings" panose="05000000000000000000" pitchFamily="2" charset="2"/>
              <a:buChar char="l"/>
              <a:defRPr/>
            </a:pP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food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1.The definition of food processing loss and its Chinese context</a:t>
            </a:r>
            <a:endPar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definition</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loss of grain processing is the loss of quantity and quality of food that could be produced in the process of food processing, but is not directly consumed by human beings. Further, losses from food processing are mainly by-products that are available for human consumption but are discarded.</a:t>
            </a:r>
            <a:endParaRPr lang="zh-CN" altLang="en-US">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1"/>
          <p:cNvSpPr/>
          <p:nvPr/>
        </p:nvSpPr>
        <p:spPr>
          <a:xfrm>
            <a:off x="2064385" y="951865"/>
            <a:ext cx="8162290" cy="498475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food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Chinese context of food processing loss: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over-processing loss</a:t>
            </a: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(attribution theory)</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For example, in 2014, the former Ministry of Agriculture reported that it lost more than 15 billion catties of grain annually due to overprocessing.</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Source:</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1" hangingPunct="1">
              <a:lnSpc>
                <a:spcPct val="150000"/>
              </a:lnSpc>
              <a:buFont typeface="Wingdings" panose="05000000000000000000" pitchFamily="2" charset="2"/>
              <a:buChar char="l"/>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Global consensus on food security, nutrition and health</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50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FAO (1995) : Food security is“adequate, nutritious and safe food available to all at all times to meet healthy dietary needs and reasonable preferences”(</a:t>
            </a:r>
            <a:r>
              <a:rPr lang="zh-CN" altLang="en-US">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national action plans</a:t>
            </a:r>
            <a:r>
              <a:rPr lang="zh-CN" altLang="en-US">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food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algn="just" eaLnBrk="1" hangingPunct="1">
              <a:lnSpc>
                <a:spcPct val="150000"/>
              </a:lnSpc>
              <a:buFont typeface="Wingdings" panose="05000000000000000000" pitchFamily="2" charset="2"/>
              <a:buChar char="l"/>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China's consumer safety, nutrition and health consumption concept and awareness of food  products to improve the level</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2236898" y="3141786"/>
            <a:ext cx="3859102" cy="2310584"/>
          </a:xfrm>
          <a:prstGeom prst="rect">
            <a:avLst/>
          </a:prstGeom>
        </p:spPr>
      </p:pic>
      <p:pic>
        <p:nvPicPr>
          <p:cNvPr id="8" name="图片 7"/>
          <p:cNvPicPr>
            <a:picLocks noChangeAspect="1"/>
          </p:cNvPicPr>
          <p:nvPr/>
        </p:nvPicPr>
        <p:blipFill>
          <a:blip r:embed="rId2"/>
          <a:stretch>
            <a:fillRect/>
          </a:stretch>
        </p:blipFill>
        <p:spPr>
          <a:xfrm>
            <a:off x="6302287" y="3001566"/>
            <a:ext cx="4029805" cy="2450804"/>
          </a:xfrm>
          <a:prstGeom prst="rect">
            <a:avLst/>
          </a:prstGeom>
        </p:spPr>
      </p:pic>
      <p:sp>
        <p:nvSpPr>
          <p:cNvPr id="9" name="文本框 8"/>
          <p:cNvSpPr txBox="1"/>
          <p:nvPr/>
        </p:nvSpPr>
        <p:spPr>
          <a:xfrm>
            <a:off x="2510268" y="5491591"/>
            <a:ext cx="3585735" cy="830997"/>
          </a:xfrm>
          <a:prstGeom prst="rect">
            <a:avLst/>
          </a:prstGeom>
          <a:noFill/>
        </p:spPr>
        <p:txBody>
          <a:bodyPr wrap="square" rtlCol="0">
            <a:spAutoFit/>
          </a:bodyPr>
          <a:lstStyle/>
          <a:p>
            <a:pPr algn="ctr"/>
            <a:r>
              <a:rPr lang="en-US" altLang="zh-CN" sz="1600">
                <a:solidFill>
                  <a:srgbClr val="000000"/>
                </a:solidFill>
                <a:latin typeface="Times New Roman" panose="02020603050405020304" pitchFamily="18" charset="0"/>
                <a:cs typeface="Times New Roman" panose="02020603050405020304" pitchFamily="18" charset="0"/>
              </a:rPr>
              <a:t>Figure 2 In 2019, consumers made nutrition and health standards their top purchase choice</a:t>
            </a:r>
            <a:endParaRPr lang="zh-CN" altLang="en-US" sz="1600">
              <a:solidFill>
                <a:srgbClr val="0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6816080" y="5491590"/>
            <a:ext cx="3352786" cy="830997"/>
          </a:xfrm>
          <a:prstGeom prst="rect">
            <a:avLst/>
          </a:prstGeom>
          <a:noFill/>
        </p:spPr>
        <p:txBody>
          <a:bodyPr wrap="square" rtlCol="0">
            <a:spAutoFit/>
          </a:bodyPr>
          <a:lstStyle/>
          <a:p>
            <a:pPr algn="ctr"/>
            <a:r>
              <a:rPr lang="en-US" altLang="zh-CN" sz="1600">
                <a:solidFill>
                  <a:srgbClr val="000000"/>
                </a:solidFill>
                <a:latin typeface="Times New Roman" panose="02020603050405020304" pitchFamily="18" charset="0"/>
                <a:cs typeface="Times New Roman" panose="02020603050405020304" pitchFamily="18" charset="0"/>
              </a:rPr>
              <a:t>Figure 3 2019 is expected to understand the nutritional composition of grain and oil products</a:t>
            </a:r>
            <a:endParaRPr lang="zh-CN" altLang="en-US" sz="16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63552" y="75472"/>
            <a:ext cx="5904656" cy="977265"/>
          </a:xfrm>
          <a:prstGeom prst="rect">
            <a:avLst/>
          </a:prstGeom>
          <a:noFill/>
        </p:spPr>
        <p:txBody>
          <a:bodyPr wrap="square">
            <a:spAutoFit/>
          </a:bodyPr>
          <a:lstStyle/>
          <a:p>
            <a:pPr algn="just" defTabSz="878205" eaLnBrk="1" hangingPunct="1">
              <a:lnSpc>
                <a:spcPct val="120000"/>
              </a:lnSpc>
            </a:pPr>
            <a:r>
              <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rPr>
              <a:t>What is food processing loss and how to measure it?</a:t>
            </a:r>
            <a:endParaRPr lang="en-US" altLang="zh-CN" sz="2400" b="1">
              <a:solidFill>
                <a:srgbClr val="1D85C6"/>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1"/>
          <p:cNvSpPr/>
          <p:nvPr/>
        </p:nvSpPr>
        <p:spPr>
          <a:xfrm>
            <a:off x="2443182" y="1268760"/>
            <a:ext cx="7253218" cy="4461320"/>
          </a:xfrm>
          <a:prstGeom prst="rect">
            <a:avLst/>
          </a:prstGeom>
          <a:noFill/>
          <a:ln w="9525">
            <a:noFill/>
          </a:ln>
        </p:spPr>
        <p:txBody>
          <a:bodyPr>
            <a:noAutofit/>
          </a:bodyPr>
          <a:lstStyle/>
          <a:p>
            <a:pPr algn="just" eaLnBrk="1" hangingPunct="1">
              <a:lnSpc>
                <a:spcPct val="150000"/>
              </a:lnSpc>
              <a:defRPr/>
            </a:pP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二 </a:t>
            </a:r>
            <a:r>
              <a:rPr lang="en-US" altLang="zh-CN" sz="2000" b="1">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Definition and measurement of food processing loss in China</a:t>
            </a:r>
            <a:endParaRPr lang="en-US" altLang="zh-CN" sz="2000"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342900" indent="-342900" algn="just" eaLnBrk="1" hangingPunct="1">
              <a:lnSpc>
                <a:spcPct val="150000"/>
              </a:lnSpc>
              <a:buFont typeface="Wingdings" panose="05000000000000000000" pitchFamily="2" charset="2"/>
              <a:buChar char="l"/>
              <a:defRPr/>
            </a:pP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over-processing of food in our country is very serious</a:t>
            </a: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25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25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early days of New China:  </a:t>
            </a:r>
            <a:r>
              <a:rPr lang="en-US" altLang="zh-CN" b="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92 rice</a:t>
            </a: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that is 100kg of brown rice to produce 92kg of milled rice. </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25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Currently: the average milled rice yield of brown rice in our country is about 80% .</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eaLnBrk="1" hangingPunct="1">
              <a:lnSpc>
                <a:spcPct val="125000"/>
              </a:lnSpc>
              <a:defRPr/>
            </a:pPr>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higher the processing accuracy, the more by-products, the greater the loss of food and energy.</a:t>
            </a:r>
            <a:r>
              <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en-US" altLang="zh-CN" sz="2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eaLnBrk="1" hangingPunct="1">
              <a:lnSpc>
                <a:spcPct val="150000"/>
              </a:lnSpc>
              <a:defRPr/>
            </a:pP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00eaacde-b6d4-4a0c-9cc6-295846dc0bf4}"/>
  <p:tag name="TABLE_ENDDRAG_ORIGIN_RECT" val="560*297"/>
  <p:tag name="TABLE_ENDDRAG_RECT" val="82*162*560*297"/>
</p:tagLst>
</file>

<file path=ppt/tags/tag2.xml><?xml version="1.0" encoding="utf-8"?>
<p:tagLst xmlns:p="http://schemas.openxmlformats.org/presentationml/2006/main">
  <p:tag name="KSO_WPP_MARK_KEY" val="042309bb-8e32-4bd3-ad1d-3a0624101ee9"/>
  <p:tag name="COMMONDATA" val="eyJoZGlkIjoiZjk2YWU2ZjI1OTAyN2ViZGRmOWIwOTVmOWIwNjhjNG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11537</Words>
  <Application>WPS 演示</Application>
  <PresentationFormat>宽屏</PresentationFormat>
  <Paragraphs>303</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微软雅黑</vt:lpstr>
      <vt:lpstr>思源黑体</vt:lpstr>
      <vt:lpstr>黑体</vt:lpstr>
      <vt:lpstr>Calibri</vt:lpstr>
      <vt:lpstr>Times New Roman</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【PPT小故事】</dc:title>
  <dc:creator>Grace</dc:creator>
  <dc:subject>高顿i周末——《人人争做“懒蚂蚁”》</dc:subject>
  <cp:lastModifiedBy>TL</cp:lastModifiedBy>
  <cp:revision>1355</cp:revision>
  <cp:lastPrinted>2016-07-25T04:21:00Z</cp:lastPrinted>
  <dcterms:created xsi:type="dcterms:W3CDTF">2012-07-18T09:15:00Z</dcterms:created>
  <dcterms:modified xsi:type="dcterms:W3CDTF">2023-09-25T02:04:30Z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AE5C3DC81A0148118FF53C125B3BD6BD</vt:lpwstr>
  </property>
</Properties>
</file>