
<file path=[Content_Types].xml><?xml version="1.0" encoding="utf-8"?>
<Types xmlns="http://schemas.openxmlformats.org/package/2006/content-types">
  <Default Extension="jpeg" ContentType="image/jpeg"/>
  <Default Extension="JPG" ContentType="image/.jpg"/>
  <Default Extension="mp3" ContentType="audio/mp3"/>
  <Default Extension="mp4" ContentType="video/mp4"/>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4" r:id="rId3"/>
    <p:sldId id="343" r:id="rId5"/>
    <p:sldId id="335" r:id="rId6"/>
    <p:sldId id="337" r:id="rId7"/>
    <p:sldId id="326" r:id="rId8"/>
    <p:sldId id="333" r:id="rId9"/>
    <p:sldId id="327" r:id="rId10"/>
    <p:sldId id="328" r:id="rId11"/>
    <p:sldId id="338" r:id="rId12"/>
    <p:sldId id="342" r:id="rId13"/>
    <p:sldId id="340" r:id="rId14"/>
    <p:sldId id="341" r:id="rId15"/>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460" userDrawn="1">
          <p15:clr>
            <a:srgbClr val="A4A3A4"/>
          </p15:clr>
        </p15:guide>
        <p15:guide id="3" pos="7242" userDrawn="1">
          <p15:clr>
            <a:srgbClr val="A4A3A4"/>
          </p15:clr>
        </p15:guide>
        <p15:guide id="4" orient="horz" pos="23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BAE3E"/>
    <a:srgbClr val="DEB855"/>
    <a:srgbClr val="E5C677"/>
    <a:srgbClr val="70E8CA"/>
    <a:srgbClr val="FFFF99"/>
    <a:srgbClr val="77BD36"/>
    <a:srgbClr val="FFE8CB"/>
    <a:srgbClr val="68AE77"/>
    <a:srgbClr val="8CF5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891" autoAdjust="0"/>
  </p:normalViewPr>
  <p:slideViewPr>
    <p:cSldViewPr snapToGrid="0" showGuides="1">
      <p:cViewPr varScale="1">
        <p:scale>
          <a:sx n="92" d="100"/>
          <a:sy n="92" d="100"/>
        </p:scale>
        <p:origin x="1074" y="90"/>
      </p:cViewPr>
      <p:guideLst>
        <p:guide orient="horz" pos="550"/>
        <p:guide pos="460"/>
        <p:guide pos="7242"/>
        <p:guide orient="horz" pos="23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8" Type="http://schemas.openxmlformats.org/officeDocument/2006/relationships/tableStyles" Target="tableStyles.xml"/><Relationship Id="rId13" Type="http://schemas.openxmlformats.org/officeDocument/2006/relationships/slide" Target="slides/slide10.xml"/><Relationship Id="rId3" Type="http://schemas.openxmlformats.org/officeDocument/2006/relationships/slide" Target="slides/slide1.xml"/><Relationship Id="rId21" Type="http://schemas.openxmlformats.org/officeDocument/2006/relationships/customXml" Target="../customXml/item2.xml"/><Relationship Id="rId7" Type="http://schemas.openxmlformats.org/officeDocument/2006/relationships/slide" Target="slides/slide4.xml"/><Relationship Id="rId17" Type="http://schemas.openxmlformats.org/officeDocument/2006/relationships/viewProps" Target="viewProps.xml"/><Relationship Id="rId12" Type="http://schemas.openxmlformats.org/officeDocument/2006/relationships/slide" Target="slides/slide9.xml"/><Relationship Id="rId2" Type="http://schemas.openxmlformats.org/officeDocument/2006/relationships/theme" Target="theme/theme1.xml"/><Relationship Id="rId16" Type="http://schemas.openxmlformats.org/officeDocument/2006/relationships/presProps" Target="presProps.xml"/><Relationship Id="rId20"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slide" Target="slides/slide2.xml"/><Relationship Id="rId15" Type="http://schemas.openxmlformats.org/officeDocument/2006/relationships/slide" Target="slides/slide12.xml"/><Relationship Id="rId19" Type="http://schemas.openxmlformats.org/officeDocument/2006/relationships/tags" Target="tags/tag43.xml"/><Relationship Id="rId10" Type="http://schemas.openxmlformats.org/officeDocument/2006/relationships/slide" Target="slides/slide7.xml"/><Relationship Id="rId9" Type="http://schemas.openxmlformats.org/officeDocument/2006/relationships/slide" Target="slides/slide6.xml"/><Relationship Id="rId4" Type="http://schemas.openxmlformats.org/officeDocument/2006/relationships/notesMaster" Target="notesMasters/notesMaster1.xml"/><Relationship Id="rId14" Type="http://schemas.openxmlformats.org/officeDocument/2006/relationships/slide" Target="slides/slide11.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3D897-D653-4E87-B3FC-7F91767C45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F9725-8BE2-4180-AB15-955F822207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rPr>
              <a:t>Technologies and Measures for </a:t>
            </a:r>
            <a:endParaRPr lang="en-US" altLang="zh-CN" dirty="0">
              <a:highlight>
                <a:srgbClr val="FFFF00"/>
              </a:highlight>
            </a:endParaRPr>
          </a:p>
          <a:p>
            <a:r>
              <a:rPr lang="en-US" altLang="zh-CN" dirty="0">
                <a:highlight>
                  <a:srgbClr val="FFFF00"/>
                </a:highlight>
              </a:rPr>
              <a:t>Mechanized Grain Yield Increase and Loss Reduction </a:t>
            </a:r>
            <a:endParaRPr lang="en-US" altLang="zh-CN" dirty="0">
              <a:highlight>
                <a:srgbClr val="FFFF00"/>
              </a:highlight>
            </a:endParaRPr>
          </a:p>
          <a:p>
            <a:r>
              <a:rPr lang="zh-CN" altLang="en-US" dirty="0">
                <a:highlight>
                  <a:srgbClr val="FFFF00"/>
                </a:highlight>
              </a:rPr>
              <a:t>谷物机械化增产减损技术与措施</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solidFill>
                  <a:srgbClr val="5BAE3E"/>
                </a:solidFill>
                <a:latin typeface="Arial" panose="020B0604020202020204" pitchFamily="34" charset="0"/>
                <a:cs typeface="Arial" panose="020B0604020202020204" pitchFamily="34" charset="0"/>
                <a:sym typeface="Arial" panose="020B0604020202020204" pitchFamily="34" charset="0"/>
              </a:rPr>
              <a:t>b. Drought resistance</a:t>
            </a:r>
            <a:endParaRPr lang="en-US" altLang="zh-CN" sz="1200" b="1" dirty="0">
              <a:solidFill>
                <a:srgbClr val="5BAE3E"/>
              </a:solidFill>
              <a:latin typeface="Arial" panose="020B0604020202020204" pitchFamily="34" charset="0"/>
              <a:cs typeface="Arial" panose="020B0604020202020204" pitchFamily="34" charset="0"/>
              <a:sym typeface="Arial" panose="020B0604020202020204" pitchFamily="34" charset="0"/>
            </a:endParaRPr>
          </a:p>
          <a:p>
            <a:r>
              <a:rPr lang="en-US" altLang="zh-CN" dirty="0"/>
              <a:t>During droughts or extremely dry conditions, </a:t>
            </a:r>
            <a:endParaRPr lang="en-US" altLang="zh-CN" dirty="0"/>
          </a:p>
          <a:p>
            <a:r>
              <a:rPr lang="en-US" altLang="zh-CN" dirty="0"/>
              <a:t>large-scale irrigation machines and water-saving equipment like pumps can be used to water crops in time. </a:t>
            </a:r>
            <a:endParaRPr lang="en-US" altLang="zh-CN" dirty="0"/>
          </a:p>
          <a:p>
            <a:r>
              <a:rPr lang="en-US" altLang="zh-CN" dirty="0"/>
              <a:t>This can ensure the normal growth of crops.</a:t>
            </a:r>
            <a:endParaRPr lang="en-US" altLang="zh-CN" dirty="0"/>
          </a:p>
          <a:p>
            <a:r>
              <a:rPr lang="en-US" altLang="zh-CN" dirty="0"/>
              <a:t>2. </a:t>
            </a:r>
            <a:r>
              <a:rPr lang="zh-CN" altLang="en-US" dirty="0"/>
              <a:t>抗旱灾。当遇到干旱或极端少雨的天气时，可使用大型喷灌机、水泵等节水灌溉设备及时灌溉，可确保作物正常生长。</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 Wind resistance</a:t>
            </a:r>
            <a:endParaRPr lang="en-US" altLang="zh-CN" dirty="0"/>
          </a:p>
          <a:p>
            <a:r>
              <a:rPr lang="en-US" altLang="zh-CN" dirty="0"/>
              <a:t>When strong winds cause crops to fall over,</a:t>
            </a:r>
            <a:endParaRPr lang="en-US" altLang="zh-CN" dirty="0"/>
          </a:p>
          <a:p>
            <a:r>
              <a:rPr lang="en-US" altLang="zh-CN" dirty="0"/>
              <a:t>special harvesters adapted for lodged rice, wheat, or maize can be used. Harvesters with forced feeding systems can also be used. </a:t>
            </a:r>
            <a:endParaRPr lang="en-US" altLang="zh-CN" dirty="0"/>
          </a:p>
          <a:p>
            <a:r>
              <a:rPr lang="en-US" altLang="zh-CN" dirty="0"/>
              <a:t>These machines help harvest the fallen crops in time and reduce yield losses caused by lodging.</a:t>
            </a:r>
            <a:endParaRPr lang="en-US" altLang="zh-CN" dirty="0"/>
          </a:p>
          <a:p>
            <a:r>
              <a:rPr lang="en-US" altLang="zh-CN" dirty="0"/>
              <a:t>3. </a:t>
            </a:r>
            <a:r>
              <a:rPr lang="zh-CN" altLang="en-US" dirty="0"/>
              <a:t>抗风灾。面对强风导致作物倒伏的情况，可使用适用倒伏作业的水稻、小麦、玉米收获机，以及加装强制喂入装置的收获机，确保倒伏粮食作物及时收获，减少因倒伏造成的产量损失。</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 Pest resistance</a:t>
            </a:r>
            <a:endParaRPr lang="en-US" altLang="zh-CN" dirty="0"/>
          </a:p>
          <a:p>
            <a:r>
              <a:rPr lang="en-US" altLang="zh-CN" dirty="0"/>
              <a:t>When facing serious pests like fall armyworms,</a:t>
            </a:r>
            <a:endParaRPr lang="en-US" altLang="zh-CN" dirty="0"/>
          </a:p>
          <a:p>
            <a:r>
              <a:rPr lang="en-US" altLang="zh-CN" dirty="0"/>
              <a:t>high-clearance boom sprayers and agricultural drones can be used. </a:t>
            </a:r>
            <a:endParaRPr lang="en-US" altLang="zh-CN" dirty="0"/>
          </a:p>
          <a:p>
            <a:r>
              <a:rPr lang="en-US" altLang="zh-CN" dirty="0"/>
              <a:t>These plant protection machines help control pests and diseases quickly, ensuring stable and increased grain production.</a:t>
            </a:r>
            <a:endParaRPr lang="en-US" altLang="zh-CN" dirty="0"/>
          </a:p>
          <a:p>
            <a:r>
              <a:rPr lang="en-US" altLang="zh-CN" dirty="0"/>
              <a:t>4. </a:t>
            </a:r>
            <a:r>
              <a:rPr lang="zh-CN" altLang="en-US" dirty="0"/>
              <a:t>抗虫灾。遇到如草地贪夜蛾等重大病虫害时，可使用高地隙喷杆喷雾机、植保无人机等植保设备，及时地对虫害或病害进行防治，确保粮食的稳产和增产。</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today’s world, extreme weather events are becoming more frequent, regional instability is on the rise, and global food supplies are under growing pressure. </a:t>
            </a:r>
            <a:endParaRPr lang="en-US" altLang="zh-CN" dirty="0"/>
          </a:p>
          <a:p>
            <a:r>
              <a:rPr lang="en-US" altLang="zh-CN" dirty="0"/>
              <a:t>As a result, food security has become a matter of increasing global concern. </a:t>
            </a:r>
            <a:endParaRPr lang="en-US" altLang="zh-CN" dirty="0"/>
          </a:p>
          <a:p>
            <a:r>
              <a:rPr lang="en-US" altLang="zh-CN" dirty="0"/>
              <a:t>This makes it more important than ever to give greater priority to reducing losses in grain production. On one hand, we must make every effort to increase yields. On the other, we need to use resources more efficiently and reduce losses throughout the production process.</a:t>
            </a:r>
            <a:endParaRPr lang="en-US" altLang="zh-CN" dirty="0"/>
          </a:p>
          <a:p>
            <a:r>
              <a:rPr lang="zh-CN" altLang="en-US" dirty="0"/>
              <a:t>当今世界，极端天气频发，地区局势动荡，全球粮食供应日趋紧张，粮食安全问题正受到越来越多的关注。这要求我们比以往任何时候都更加重视粮食生产减损，一方面要千方百计地增产，另一方面要想方设法节约资源、减少损失。</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sym typeface="+mn-ea"/>
              </a:rPr>
              <a:t>This course will cover three main aspects:</a:t>
            </a:r>
            <a:endParaRPr lang="en-US" altLang="zh-CN" dirty="0">
              <a:highlight>
                <a:srgbClr val="FFFF00"/>
              </a:highlight>
            </a:endParaRPr>
          </a:p>
          <a:p>
            <a:r>
              <a:rPr lang="en-US" altLang="zh-CN" dirty="0">
                <a:highlight>
                  <a:srgbClr val="FFFF00"/>
                </a:highlight>
                <a:sym typeface="+mn-ea"/>
              </a:rPr>
              <a:t>Mechanization as the primary approach for grain yield increase and loss reduction.</a:t>
            </a:r>
            <a:endParaRPr lang="en-US" altLang="zh-CN" dirty="0">
              <a:highlight>
                <a:srgbClr val="FFFF00"/>
              </a:highlight>
            </a:endParaRPr>
          </a:p>
          <a:p>
            <a:r>
              <a:rPr lang="en-US" altLang="zh-CN" dirty="0">
                <a:highlight>
                  <a:srgbClr val="FFFF00"/>
                </a:highlight>
                <a:sym typeface="+mn-ea"/>
              </a:rPr>
              <a:t>Technologies and measures for increasing grain yield and reducing losses through mechanization.</a:t>
            </a:r>
            <a:endParaRPr lang="en-US" altLang="zh-CN" dirty="0">
              <a:highlight>
                <a:srgbClr val="FFFF00"/>
              </a:highlight>
            </a:endParaRPr>
          </a:p>
          <a:p>
            <a:r>
              <a:rPr lang="en-US" altLang="zh-CN" dirty="0">
                <a:highlight>
                  <a:srgbClr val="FFFF00"/>
                </a:highlight>
                <a:sym typeface="+mn-ea"/>
              </a:rPr>
              <a:t>Continuing to promote the application of mechanized technologies for yield increase and loss reduction.</a:t>
            </a:r>
            <a:endParaRPr lang="en-US" altLang="zh-CN" dirty="0">
              <a:highlight>
                <a:srgbClr val="FFFF00"/>
              </a:highlight>
            </a:endParaRPr>
          </a:p>
          <a:p>
            <a:r>
              <a:rPr lang="zh-CN" altLang="en-US" dirty="0">
                <a:highlight>
                  <a:srgbClr val="FFFF00"/>
                </a:highlight>
                <a:sym typeface="+mn-ea"/>
              </a:rPr>
              <a:t>本课程从以下三个方面给大家介绍，一是机械化是粮食增产减损的主要途径，二是粮食机械化的增产减损技术与措施，三是持续推进机械化增产减损技术应用。</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Mechanization as the primary approach for grain yield increase and loss reduction</a:t>
            </a:r>
            <a:endParaRPr lang="en-US" altLang="zh-CN" dirty="0"/>
          </a:p>
          <a:p>
            <a:r>
              <a:rPr lang="zh-CN" altLang="en-US" dirty="0"/>
              <a:t>一、机械化是粮食增产减损的主要途径</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Agricultural mechanization is an important way to improve agricultural productivity. </a:t>
            </a:r>
            <a:endParaRPr lang="en-US" altLang="zh-CN" dirty="0"/>
          </a:p>
          <a:p>
            <a:r>
              <a:rPr lang="en-US" altLang="zh-CN" dirty="0"/>
              <a:t>The use of full-process mechanization for crops can effectively increase labor productivity, resource use efficiency, and land output. It also ensures timely sowing and harvesting of crops, enhancing agricultural capabilities in disaster prevention, mitigation, and emergency response.</a:t>
            </a:r>
            <a:endParaRPr lang="en-US" altLang="zh-CN" dirty="0"/>
          </a:p>
          <a:p>
            <a:endParaRPr lang="en-US" altLang="zh-CN" dirty="0"/>
          </a:p>
          <a:p>
            <a:r>
              <a:rPr lang="en-US" altLang="zh-CN" dirty="0"/>
              <a:t>It plays a key role in increasing grain production and reducing losses.</a:t>
            </a:r>
            <a:endParaRPr lang="en-US" altLang="zh-CN" dirty="0"/>
          </a:p>
          <a:p>
            <a:r>
              <a:rPr lang="zh-CN" altLang="en-US" dirty="0"/>
              <a:t>农业机械化是提高农业生产力的重要途径。农作物全程机械化的应用可以有效地提高劳动生产率、资源利用率和土地产出率，确保农作物的适时播种与收获，增强农业防灾减灾及应急救灾能力，在促进粮食增产和减损方面发挥着重要作用。</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Mechanization Helps Ensure Timely Planting </a:t>
            </a:r>
            <a:endParaRPr lang="en-US" altLang="zh-CN" sz="1200" b="1"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a:p>
            <a:r>
              <a:rPr lang="en-US" altLang="zh-CN" dirty="0"/>
              <a:t>In areas with more than one cropping cycle per year, choosing the right time to plant is very important. </a:t>
            </a:r>
            <a:endParaRPr lang="en-US" altLang="zh-CN" dirty="0"/>
          </a:p>
          <a:p>
            <a:r>
              <a:rPr lang="en-US" altLang="zh-CN" dirty="0"/>
              <a:t>Mechanized operations greatly shorten the time gap between two crop cycles. </a:t>
            </a:r>
            <a:endParaRPr lang="en-US" altLang="zh-CN" dirty="0"/>
          </a:p>
          <a:p>
            <a:r>
              <a:rPr lang="en-US" altLang="zh-CN" dirty="0"/>
              <a:t>This secures a longer growing period for the next crop and helps increase yields.</a:t>
            </a:r>
            <a:endParaRPr lang="en-US" altLang="zh-CN" dirty="0"/>
          </a:p>
          <a:p>
            <a:r>
              <a:rPr lang="zh-CN" altLang="en-US" dirty="0"/>
              <a:t>（一）机械化促进适时播种。在一年多熟的地区，合理安排播种时机至关重要。农机作业大幅缩短了两茬庄稼种植的时间间隔，为下茬作物争取了生长期，确保了作物的增产。</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2.Mechanization ensures timely harvesting</a:t>
            </a:r>
            <a:endParaRPr lang="en-US" altLang="zh-CN" dirty="0"/>
          </a:p>
          <a:p>
            <a:r>
              <a:rPr lang="en-US" altLang="zh-CN" dirty="0"/>
              <a:t>The maturity level of crops has a significant impact on the loss rate during mechanized harvesting. </a:t>
            </a:r>
            <a:endParaRPr lang="en-US" altLang="zh-CN" dirty="0"/>
          </a:p>
          <a:p>
            <a:r>
              <a:rPr lang="en-US" altLang="zh-CN" dirty="0"/>
              <a:t>Manual harvesting is slow and can miss the best harvest time.</a:t>
            </a:r>
            <a:endParaRPr lang="en-US" altLang="zh-CN" dirty="0"/>
          </a:p>
          <a:p>
            <a:r>
              <a:rPr lang="en-US" altLang="zh-CN" dirty="0"/>
              <a:t>Mechanized harvesting is much more efficient. One machine can usually harvest about 6.67 hectares in one day. This speeds up the process and ensures crops are harvested on time.</a:t>
            </a:r>
            <a:endParaRPr lang="en-US" altLang="zh-CN" dirty="0"/>
          </a:p>
          <a:p>
            <a:r>
              <a:rPr lang="zh-CN" altLang="en-US" dirty="0"/>
              <a:t>（二）机械化保障适时收获。作物成熟度对机收损失率的影响很大。人工收获速度慢，容易错失最佳的收获期。机械收获效率高，通常一天一台机子可以收获近</a:t>
            </a:r>
            <a:r>
              <a:rPr lang="en-US" altLang="zh-CN" dirty="0"/>
              <a:t>6.67</a:t>
            </a:r>
            <a:r>
              <a:rPr lang="zh-CN" altLang="en-US" dirty="0"/>
              <a:t>公顷，大大地加快了收获的进度，实现适时收获。</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Mechanization Is an Effective Tool for Disaster Prevention and Reduction in Agriculture</a:t>
            </a:r>
            <a:endParaRPr lang="en-US" altLang="zh-CN" sz="12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a:p>
            <a:r>
              <a:rPr lang="en-US" altLang="zh-CN" dirty="0"/>
              <a:t>a. Flood resistance</a:t>
            </a:r>
            <a:endParaRPr lang="en-US" altLang="zh-CN" dirty="0"/>
          </a:p>
          <a:p>
            <a:r>
              <a:rPr lang="en-US" altLang="zh-CN" dirty="0"/>
              <a:t>In temperate monsoon climate zones, the two-crop rotation model of "planting winter wheat after harvesting maize" is widely adopted. </a:t>
            </a:r>
            <a:endParaRPr lang="en-US" altLang="zh-CN" dirty="0"/>
          </a:p>
          <a:p>
            <a:r>
              <a:rPr lang="en-US" altLang="zh-CN" dirty="0"/>
              <a:t>maize grown in low-lying areas is prone to waterlogging. During the rainy season, these fields can easily get flooded. Therefore, </a:t>
            </a:r>
            <a:endParaRPr lang="en-US" altLang="zh-CN" dirty="0"/>
          </a:p>
          <a:p>
            <a:endParaRPr lang="en-US" altLang="zh-CN" dirty="0"/>
          </a:p>
          <a:p>
            <a:r>
              <a:rPr lang="en-US" altLang="zh-CN" dirty="0"/>
              <a:t>flood control becomes a key measure for increasing yield and reducing losses. Once the water recedes, </a:t>
            </a:r>
            <a:endParaRPr lang="en-US" altLang="zh-CN" dirty="0"/>
          </a:p>
          <a:p>
            <a:endParaRPr lang="en-US" altLang="zh-CN" dirty="0"/>
          </a:p>
          <a:p>
            <a:r>
              <a:rPr lang="en-US" altLang="zh-CN" dirty="0"/>
              <a:t>tracked harvesters can be used to harvest maize from waterlogged-prone fields. This avoids losses caused by muddy field conditions that prevent machinery access, such as maize lodging and mold.</a:t>
            </a:r>
            <a:endParaRPr lang="en-US" altLang="zh-CN" dirty="0"/>
          </a:p>
          <a:p>
            <a:r>
              <a:rPr lang="en-US" altLang="zh-CN" dirty="0"/>
              <a:t>1. </a:t>
            </a:r>
            <a:r>
              <a:rPr lang="zh-CN" altLang="en-US" dirty="0"/>
              <a:t>抗水灾。温带季风气候区广泛采用</a:t>
            </a:r>
            <a:r>
              <a:rPr lang="en-US" altLang="zh-CN" dirty="0"/>
              <a:t> “</a:t>
            </a:r>
            <a:r>
              <a:rPr lang="zh-CN" altLang="en-US" dirty="0"/>
              <a:t>收获玉米后种植冬小麦</a:t>
            </a:r>
            <a:r>
              <a:rPr lang="en-US" altLang="zh-CN" dirty="0"/>
              <a:t>” </a:t>
            </a:r>
            <a:r>
              <a:rPr lang="zh-CN" altLang="en-US" dirty="0"/>
              <a:t>的一年两熟轮作模式。其中，湿地玉米通常种植在地势较低、易受涝渍的区域。这些地块在雨季极易发生积水内涝。抗水灾措施成为增产减损的关键保障。积水退去后，借助履带收获机可及时收获湿地玉米，有效避免因田间泥泞导致机械无法进入，进而引发玉米倒伏、霉变等损失。</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maize is harvested, a series of mechanized techniques is used to prepare for sowing winter wheat. Deep plowing and turning can incorporate shredded maize stalks deep into the soil, increasing organic matter content. This also breaks the hardpan layer formed by long-term tillage, improving soil aeration and water infiltration. This creates loose and fertile soil conditions for winter wheat, helping its roots grow deeper and absorb nutrients better.</a:t>
            </a:r>
            <a:endParaRPr lang="en-US" altLang="zh-CN" dirty="0"/>
          </a:p>
          <a:p>
            <a:r>
              <a:rPr lang="en-US" altLang="zh-CN" dirty="0"/>
              <a:t>No-tillage and reduced-tillage sowing methods minimize soil disturbance, reduce moisture evaporation, and improve soil moisture retention. It provides better water conditions for winter wheat growth.</a:t>
            </a:r>
            <a:r>
              <a:rPr lang="zh-CN" altLang="en-US" dirty="0"/>
              <a:t>玉米收获后，为确保下茬冬小麦顺利播种，需采用一系列机械化技术。深耕深翻能将田间残留的秸秆粉碎后翻入土壤深层，增加土壤有机质含量；同时打破长期耕作形成的犁底层，改善土壤通气性和透水性，为冬小麦播种营造疏松肥沃的土壤条件，有利于冬小麦根系下扎和养分吸收。</a:t>
            </a:r>
            <a:endParaRPr lang="zh-CN" altLang="en-US" dirty="0"/>
          </a:p>
          <a:p>
            <a:r>
              <a:rPr lang="zh-CN" altLang="en-US" dirty="0"/>
              <a:t>免耕与少耕播种技术则减少了土壤扰动，有效降低了土壤水分蒸发，提高了土壤保墒能力，为冬小麦生长提供了良好的水分条件。</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C:/Users/QX_HD/Desktop/图片格式转换 (1).png图片格式转换 (1)"/>
          <p:cNvPicPr>
            <a:picLocks noChangeAspect="1"/>
          </p:cNvPicPr>
          <p:nvPr userDrawn="1"/>
        </p:nvPicPr>
        <p:blipFill>
          <a:blip r:embed="rId2"/>
          <a:srcRect l="20307" r="20307"/>
          <a:stretch>
            <a:fillRect/>
          </a:stretch>
        </p:blipFill>
        <p:spPr>
          <a:xfrm>
            <a:off x="-4950" y="-3510"/>
            <a:ext cx="2292654" cy="6861510"/>
          </a:xfrm>
          <a:prstGeom prst="rect">
            <a:avLst/>
          </a:prstGeom>
        </p:spPr>
      </p:pic>
      <p:sp>
        <p:nvSpPr>
          <p:cNvPr id="4" name="矩形 3"/>
          <p:cNvSpPr/>
          <p:nvPr userDrawn="1"/>
        </p:nvSpPr>
        <p:spPr>
          <a:xfrm>
            <a:off x="1" y="0"/>
            <a:ext cx="2287703" cy="6858000"/>
          </a:xfrm>
          <a:prstGeom prst="rect">
            <a:avLst/>
          </a:prstGeom>
          <a:solidFill>
            <a:srgbClr val="5BAE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5" name="矩形 4"/>
          <p:cNvSpPr/>
          <p:nvPr userDrawn="1"/>
        </p:nvSpPr>
        <p:spPr>
          <a:xfrm>
            <a:off x="682187" y="1082040"/>
            <a:ext cx="923330" cy="4693920"/>
          </a:xfrm>
          <a:prstGeom prst="rect">
            <a:avLst/>
          </a:prstGeom>
          <a:noFill/>
          <a:ln w="57150">
            <a:solidFill>
              <a:srgbClr val="DEB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文本框 5"/>
          <p:cNvSpPr txBox="1"/>
          <p:nvPr userDrawn="1"/>
        </p:nvSpPr>
        <p:spPr>
          <a:xfrm>
            <a:off x="620632" y="1390731"/>
            <a:ext cx="984885" cy="4076538"/>
          </a:xfrm>
          <a:prstGeom prst="rect">
            <a:avLst/>
          </a:prstGeom>
          <a:noFill/>
        </p:spPr>
        <p:txBody>
          <a:bodyPr vert="eaVert" wrap="square" rtlCol="0">
            <a:spAutoFit/>
          </a:bodyPr>
          <a:lstStyle/>
          <a:p>
            <a:pPr algn="dist"/>
            <a:r>
              <a:rPr lang="en-US" altLang="zh-CN"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CONTENTS</a:t>
            </a:r>
            <a:endParaRPr lang="zh-CN" altLang="en-US"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p:cNvSpPr/>
          <p:nvPr userDrawn="1"/>
        </p:nvSpPr>
        <p:spPr>
          <a:xfrm>
            <a:off x="716280" y="0"/>
            <a:ext cx="3611880" cy="4876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6598920" y="5913120"/>
            <a:ext cx="3611880" cy="9448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flipH="1">
            <a:off x="0" y="2183130"/>
            <a:ext cx="12192000" cy="249174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userDrawn="1"/>
        </p:nvGrpSpPr>
        <p:grpSpPr>
          <a:xfrm>
            <a:off x="1098691" y="1559685"/>
            <a:ext cx="4083559" cy="2355590"/>
            <a:chOff x="989139" y="1559686"/>
            <a:chExt cx="4083559" cy="2355590"/>
          </a:xfrm>
        </p:grpSpPr>
        <p:grpSp>
          <p:nvGrpSpPr>
            <p:cNvPr id="6" name="组合 5"/>
            <p:cNvGrpSpPr/>
            <p:nvPr/>
          </p:nvGrpSpPr>
          <p:grpSpPr>
            <a:xfrm>
              <a:off x="4089438" y="2393768"/>
              <a:ext cx="983260" cy="1521508"/>
              <a:chOff x="1432560" y="2630282"/>
              <a:chExt cx="853440" cy="1320624"/>
            </a:xfrm>
          </p:grpSpPr>
          <p:cxnSp>
            <p:nvCxnSpPr>
              <p:cNvPr id="8" name="直接连接符 7"/>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89139" y="1559686"/>
              <a:ext cx="3976155" cy="2235677"/>
            </a:xfrm>
            <a:prstGeom prst="rect">
              <a:avLst/>
            </a:prstGeom>
          </p:spPr>
        </p:pic>
      </p:grpSp>
      <p:grpSp>
        <p:nvGrpSpPr>
          <p:cNvPr id="10" name="组合 9"/>
          <p:cNvGrpSpPr/>
          <p:nvPr userDrawn="1"/>
        </p:nvGrpSpPr>
        <p:grpSpPr>
          <a:xfrm>
            <a:off x="507329" y="4004181"/>
            <a:ext cx="2472562" cy="1423439"/>
            <a:chOff x="507329" y="4004181"/>
            <a:chExt cx="2472562" cy="1423439"/>
          </a:xfrm>
        </p:grpSpPr>
        <p:grpSp>
          <p:nvGrpSpPr>
            <p:cNvPr id="11" name="组合 10"/>
            <p:cNvGrpSpPr/>
            <p:nvPr/>
          </p:nvGrpSpPr>
          <p:grpSpPr>
            <a:xfrm rot="16200000" flipV="1">
              <a:off x="403151" y="4108359"/>
              <a:ext cx="632141" cy="423786"/>
              <a:chOff x="1432560" y="2623534"/>
              <a:chExt cx="853440" cy="1320624"/>
            </a:xfrm>
          </p:grpSpPr>
          <p:cxnSp>
            <p:nvCxnSpPr>
              <p:cNvPr id="13" name="直接连接符 12"/>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7158" y="4093501"/>
              <a:ext cx="2372733" cy="1334119"/>
            </a:xfrm>
            <a:prstGeom prst="rect">
              <a:avLst/>
            </a:prstGeom>
          </p:spPr>
        </p:pic>
      </p:grpSp>
      <p:grpSp>
        <p:nvGrpSpPr>
          <p:cNvPr id="15" name="组合 14"/>
          <p:cNvGrpSpPr/>
          <p:nvPr userDrawn="1"/>
        </p:nvGrpSpPr>
        <p:grpSpPr>
          <a:xfrm>
            <a:off x="1280745" y="3333888"/>
            <a:ext cx="1538345" cy="1025562"/>
            <a:chOff x="2178006" y="5732219"/>
            <a:chExt cx="1219876" cy="813250"/>
          </a:xfrm>
        </p:grpSpPr>
        <p:cxnSp>
          <p:nvCxnSpPr>
            <p:cNvPr id="16" name="直接连接符 15"/>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p:cNvSpPr/>
          <p:nvPr userDrawn="1"/>
        </p:nvSpPr>
        <p:spPr>
          <a:xfrm>
            <a:off x="348635" y="-9671"/>
            <a:ext cx="3611880" cy="20739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E53A5-470F-4464-9552-506006F3BF8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B4AF2-41F1-4F13-8488-B9644486515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2.xml"/><Relationship Id="rId5" Type="http://schemas.openxmlformats.org/officeDocument/2006/relationships/image" Target="../media/image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11.mp3"/><Relationship Id="rId3" Type="http://schemas.openxmlformats.org/officeDocument/2006/relationships/audio" Target="../media/media11.mp3"/><Relationship Id="rId2" Type="http://schemas.openxmlformats.org/officeDocument/2006/relationships/image" Target="../media/image17.jpe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12.mp3"/><Relationship Id="rId3" Type="http://schemas.openxmlformats.org/officeDocument/2006/relationships/audio" Target="../media/media12.mp3"/><Relationship Id="rId2" Type="http://schemas.openxmlformats.org/officeDocument/2006/relationships/image" Target="../media/image19.jpeg"/><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3.mp3"/><Relationship Id="rId2" Type="http://schemas.openxmlformats.org/officeDocument/2006/relationships/audio" Target="../media/media13.mp3"/><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6.png"/><Relationship Id="rId7" Type="http://schemas.microsoft.com/office/2007/relationships/media" Target="../media/media3.mp3"/><Relationship Id="rId6" Type="http://schemas.openxmlformats.org/officeDocument/2006/relationships/audio" Target="../media/media3.mp3"/><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png"/><Relationship Id="rId2" Type="http://schemas.microsoft.com/office/2007/relationships/media" Target="../media/media2.mp4"/><Relationship Id="rId10" Type="http://schemas.openxmlformats.org/officeDocument/2006/relationships/notesSlide" Target="../notesSlides/notesSlide2.xml"/><Relationship Id="rId1" Type="http://schemas.openxmlformats.org/officeDocument/2006/relationships/video" Target="../media/media2.mp4"/></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7" Type="http://schemas.openxmlformats.org/officeDocument/2006/relationships/notesSlide" Target="../notesSlides/notesSlide3.xml"/><Relationship Id="rId46" Type="http://schemas.openxmlformats.org/officeDocument/2006/relationships/slideLayout" Target="../slideLayouts/slideLayout2.xml"/><Relationship Id="rId45" Type="http://schemas.openxmlformats.org/officeDocument/2006/relationships/image" Target="../media/image6.png"/><Relationship Id="rId44" Type="http://schemas.microsoft.com/office/2007/relationships/media" Target="../media/media4.mp3"/><Relationship Id="rId43" Type="http://schemas.openxmlformats.org/officeDocument/2006/relationships/audio" Target="../media/media4.mp3"/><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6.png"/><Relationship Id="rId2" Type="http://schemas.microsoft.com/office/2007/relationships/media" Target="../media/media5.mp3"/><Relationship Id="rId1" Type="http://schemas.openxmlformats.org/officeDocument/2006/relationships/audio" Target="../media/media5.mp3"/></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xml"/><Relationship Id="rId3" Type="http://schemas.openxmlformats.org/officeDocument/2006/relationships/image" Target="../media/image6.png"/><Relationship Id="rId2" Type="http://schemas.microsoft.com/office/2007/relationships/media" Target="../media/media6.mp3"/><Relationship Id="rId1" Type="http://schemas.openxmlformats.org/officeDocument/2006/relationships/audio" Target="../media/media6.mp3"/></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9.mp3"/><Relationship Id="rId3" Type="http://schemas.openxmlformats.org/officeDocument/2006/relationships/audio" Target="../media/media9.mp3"/><Relationship Id="rId2" Type="http://schemas.openxmlformats.org/officeDocument/2006/relationships/image" Target="../media/image13.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10.mp3"/><Relationship Id="rId3" Type="http://schemas.openxmlformats.org/officeDocument/2006/relationships/audio" Target="../media/media10.mp3"/><Relationship Id="rId2" Type="http://schemas.openxmlformats.org/officeDocument/2006/relationships/image" Target="../media/image15.jpe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pic>
        <p:nvPicPr>
          <p:cNvPr id="2" name="P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359613" y="515848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13665" y="6498590"/>
            <a:ext cx="12313920" cy="40259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 name="文本框 3"/>
          <p:cNvSpPr txBox="1"/>
          <p:nvPr/>
        </p:nvSpPr>
        <p:spPr>
          <a:xfrm>
            <a:off x="593090" y="477504"/>
            <a:ext cx="9342120" cy="953135"/>
          </a:xfrm>
          <a:prstGeom prst="rect">
            <a:avLst/>
          </a:prstGeom>
          <a:noFill/>
        </p:spPr>
        <p:txBody>
          <a:bodyPr wrap="square" rtlCol="0">
            <a:spAutoFit/>
          </a:bodyPr>
          <a:lstStyle/>
          <a:p>
            <a:pPr indent="0">
              <a:buFont typeface="+mj-lt"/>
              <a:buNone/>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Mechanization Is an Effective Tool for Disaster Prevention and Reduction in Agriculture</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604730" y="1607722"/>
            <a:ext cx="8622665" cy="429895"/>
          </a:xfrm>
          <a:prstGeom prst="rect">
            <a:avLst/>
          </a:prstGeom>
          <a:noFill/>
        </p:spPr>
        <p:txBody>
          <a:bodyPr wrap="square" rtlCol="0">
            <a:spAutoFit/>
          </a:bodyPr>
          <a:lstStyle/>
          <a:p>
            <a:pPr lvl="0"/>
            <a:r>
              <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rPr>
              <a:t>b. Drought resistance</a:t>
            </a:r>
            <a:endPar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endParaRPr>
          </a:p>
        </p:txBody>
      </p:sp>
      <p:sp>
        <p:nvSpPr>
          <p:cNvPr id="8" name="文本框 7"/>
          <p:cNvSpPr txBox="1"/>
          <p:nvPr/>
        </p:nvSpPr>
        <p:spPr>
          <a:xfrm>
            <a:off x="1075690" y="2637790"/>
            <a:ext cx="5334000" cy="410845"/>
          </a:xfrm>
          <a:prstGeom prst="rect">
            <a:avLst/>
          </a:prstGeom>
          <a:noFill/>
        </p:spPr>
        <p:txBody>
          <a:bodyPr wrap="square" rtlCol="0">
            <a:spAutoFit/>
          </a:bodyPr>
          <a:lstStyle/>
          <a:p>
            <a:pPr lvl="0" indent="0" algn="l" fontAlgn="auto">
              <a:lnSpc>
                <a:spcPct val="130000"/>
              </a:lnSpc>
              <a:spcBef>
                <a:spcPts val="0"/>
              </a:spcBef>
              <a:spcAft>
                <a:spcPts val="0"/>
              </a:spcAft>
              <a:buClr>
                <a:schemeClr val="bg1"/>
              </a:buClr>
              <a:buSzPct val="75000"/>
              <a:buNone/>
            </a:pPr>
            <a:r>
              <a:rPr lang="en-US" altLang="zh-CN" sz="1600" dirty="0">
                <a:solidFill>
                  <a:schemeClr val="tx1"/>
                </a:solidFill>
                <a:latin typeface="Arial" panose="020B0604020202020204" pitchFamily="34" charset="0"/>
                <a:cs typeface="Arial" panose="020B0604020202020204" pitchFamily="34" charset="0"/>
                <a:sym typeface="+mn-ea"/>
              </a:rPr>
              <a:t>Drought or extremely dry conditions.</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9" name="文本框 8"/>
          <p:cNvSpPr txBox="1"/>
          <p:nvPr/>
        </p:nvSpPr>
        <p:spPr>
          <a:xfrm>
            <a:off x="1075690" y="3521075"/>
            <a:ext cx="5334000" cy="730885"/>
          </a:xfrm>
          <a:prstGeom prst="rect">
            <a:avLst/>
          </a:prstGeom>
          <a:noFill/>
        </p:spPr>
        <p:txBody>
          <a:bodyPr wrap="square" rtlCol="0">
            <a:spAutoFit/>
          </a:bodyPr>
          <a:lstStyle/>
          <a:p>
            <a:pPr lvl="0" indent="0" algn="l" fontAlgn="auto">
              <a:lnSpc>
                <a:spcPct val="130000"/>
              </a:lnSpc>
              <a:spcBef>
                <a:spcPts val="0"/>
              </a:spcBef>
              <a:spcAft>
                <a:spcPts val="0"/>
              </a:spcAft>
              <a:buClr>
                <a:schemeClr val="bg1"/>
              </a:buClr>
              <a:buSzPct val="75000"/>
              <a:buNone/>
            </a:pPr>
            <a:r>
              <a:rPr lang="en-US" altLang="zh-CN" sz="1600" dirty="0">
                <a:solidFill>
                  <a:schemeClr val="tx1"/>
                </a:solidFill>
                <a:latin typeface="Arial" panose="020B0604020202020204" pitchFamily="34" charset="0"/>
                <a:cs typeface="Arial" panose="020B0604020202020204" pitchFamily="34" charset="0"/>
                <a:sym typeface="+mn-ea"/>
              </a:rPr>
              <a:t>Use large-scale irrigation machines and water-saving equipment (e.g., pumps).</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12" name="文本框 11"/>
          <p:cNvSpPr txBox="1"/>
          <p:nvPr/>
        </p:nvSpPr>
        <p:spPr>
          <a:xfrm>
            <a:off x="1075690" y="4660265"/>
            <a:ext cx="5334000" cy="410845"/>
          </a:xfrm>
          <a:prstGeom prst="rect">
            <a:avLst/>
          </a:prstGeom>
          <a:noFill/>
        </p:spPr>
        <p:txBody>
          <a:bodyPr wrap="square" rtlCol="0">
            <a:spAutoFit/>
          </a:bodyPr>
          <a:lstStyle/>
          <a:p>
            <a:pPr lvl="0" indent="0" algn="l" fontAlgn="auto">
              <a:lnSpc>
                <a:spcPct val="130000"/>
              </a:lnSpc>
              <a:spcBef>
                <a:spcPts val="0"/>
              </a:spcBef>
              <a:spcAft>
                <a:spcPts val="0"/>
              </a:spcAft>
              <a:buClr>
                <a:schemeClr val="bg1"/>
              </a:buClr>
              <a:buSzPct val="75000"/>
              <a:buNone/>
            </a:pPr>
            <a:r>
              <a:rPr lang="en-US" altLang="zh-CN" sz="1600" dirty="0">
                <a:solidFill>
                  <a:schemeClr val="tx1"/>
                </a:solidFill>
                <a:latin typeface="Arial" panose="020B0604020202020204" pitchFamily="34" charset="0"/>
                <a:cs typeface="Arial" panose="020B0604020202020204" pitchFamily="34" charset="0"/>
                <a:sym typeface="+mn-ea"/>
              </a:rPr>
              <a:t>Ensure timely watering and support normal crop growth.</a:t>
            </a:r>
            <a:endParaRPr lang="en-US" altLang="zh-CN" sz="1600" dirty="0">
              <a:solidFill>
                <a:schemeClr val="tx1"/>
              </a:solidFill>
              <a:latin typeface="Arial" panose="020B0604020202020204" pitchFamily="34" charset="0"/>
              <a:cs typeface="Arial" panose="020B0604020202020204" pitchFamily="34" charset="0"/>
              <a:sym typeface="+mn-ea"/>
            </a:endParaRPr>
          </a:p>
        </p:txBody>
      </p:sp>
      <p:pic>
        <p:nvPicPr>
          <p:cNvPr id="3" name="图片 2" descr="3.1-p10"/>
          <p:cNvPicPr>
            <a:picLocks noChangeAspect="1"/>
          </p:cNvPicPr>
          <p:nvPr/>
        </p:nvPicPr>
        <p:blipFill>
          <a:blip r:embed="rId1"/>
          <a:srcRect t="23648"/>
          <a:stretch>
            <a:fillRect/>
          </a:stretch>
        </p:blipFill>
        <p:spPr>
          <a:xfrm>
            <a:off x="6745605" y="1629410"/>
            <a:ext cx="2682240" cy="2731135"/>
          </a:xfrm>
          <a:prstGeom prst="rect">
            <a:avLst/>
          </a:prstGeom>
        </p:spPr>
      </p:pic>
      <p:sp>
        <p:nvSpPr>
          <p:cNvPr id="13" name="文本框 12"/>
          <p:cNvSpPr txBox="1"/>
          <p:nvPr/>
        </p:nvSpPr>
        <p:spPr>
          <a:xfrm>
            <a:off x="781050" y="4360545"/>
            <a:ext cx="1193800" cy="368300"/>
          </a:xfrm>
          <a:prstGeom prst="rect">
            <a:avLst/>
          </a:prstGeom>
          <a:noFill/>
        </p:spPr>
        <p:txBody>
          <a:bodyPr wrap="square" rtlCol="0" anchor="t">
            <a:noAutofit/>
          </a:bodyPr>
          <a:lstStyle/>
          <a:p>
            <a:pPr marL="285750" lvl="0" indent="-285750" algn="l">
              <a:buClr>
                <a:srgbClr val="5BAE3E"/>
              </a:buClr>
              <a:buSzPct val="75000"/>
              <a:buFont typeface="Wingdings" panose="05000000000000000000" charset="0"/>
              <a:buChar char="n"/>
            </a:pPr>
            <a:r>
              <a:rPr lang="en-US" altLang="zh-CN" b="1" dirty="0">
                <a:latin typeface="Arial" panose="020B0604020202020204" pitchFamily="34" charset="0"/>
                <a:cs typeface="Arial" panose="020B0604020202020204" pitchFamily="34" charset="0"/>
                <a:sym typeface="+mn-ea"/>
              </a:rPr>
              <a:t>Goal</a:t>
            </a:r>
            <a:endParaRPr lang="en-US" altLang="zh-CN" b="1" dirty="0">
              <a:latin typeface="Arial" panose="020B0604020202020204" pitchFamily="34" charset="0"/>
              <a:cs typeface="Arial" panose="020B0604020202020204" pitchFamily="34" charset="0"/>
              <a:sym typeface="+mn-ea"/>
            </a:endParaRPr>
          </a:p>
        </p:txBody>
      </p:sp>
      <p:sp>
        <p:nvSpPr>
          <p:cNvPr id="14" name="文本框 13"/>
          <p:cNvSpPr txBox="1"/>
          <p:nvPr/>
        </p:nvSpPr>
        <p:spPr>
          <a:xfrm>
            <a:off x="781050" y="2294890"/>
            <a:ext cx="2517140" cy="423545"/>
          </a:xfrm>
          <a:prstGeom prst="rect">
            <a:avLst/>
          </a:prstGeom>
          <a:noFill/>
        </p:spPr>
        <p:txBody>
          <a:bodyPr wrap="square" rtlCol="0" anchor="t">
            <a:spAutoFit/>
          </a:bodyPr>
          <a:lstStyle/>
          <a:p>
            <a:pPr marL="288290" lvl="0" indent="-288290" algn="l">
              <a:lnSpc>
                <a:spcPct val="120000"/>
              </a:lnSpc>
              <a:spcBef>
                <a:spcPts val="300"/>
              </a:spcBef>
              <a:spcAft>
                <a:spcPts val="300"/>
              </a:spcAft>
              <a:buClr>
                <a:srgbClr val="5BAE3E"/>
              </a:buClr>
              <a:buSzPct val="75000"/>
              <a:buFont typeface="Wingdings" panose="05000000000000000000" charset="0"/>
              <a:buChar char="n"/>
            </a:pPr>
            <a:r>
              <a:rPr lang="en-US" altLang="zh-CN" b="1" dirty="0">
                <a:latin typeface="Arial" panose="020B0604020202020204" pitchFamily="34" charset="0"/>
                <a:cs typeface="Arial" panose="020B0604020202020204" pitchFamily="34" charset="0"/>
                <a:sym typeface="+mn-ea"/>
              </a:rPr>
              <a:t>Disaster scenario</a:t>
            </a:r>
            <a:endParaRPr lang="en-US" altLang="zh-CN" b="1" dirty="0">
              <a:latin typeface="Arial" panose="020B0604020202020204" pitchFamily="34" charset="0"/>
              <a:cs typeface="Arial" panose="020B0604020202020204" pitchFamily="34" charset="0"/>
              <a:sym typeface="+mn-ea"/>
            </a:endParaRPr>
          </a:p>
        </p:txBody>
      </p:sp>
      <p:sp>
        <p:nvSpPr>
          <p:cNvPr id="15" name="文本框 14"/>
          <p:cNvSpPr txBox="1"/>
          <p:nvPr/>
        </p:nvSpPr>
        <p:spPr>
          <a:xfrm>
            <a:off x="781050" y="3162935"/>
            <a:ext cx="2770505" cy="382905"/>
          </a:xfrm>
          <a:prstGeom prst="rect">
            <a:avLst/>
          </a:prstGeom>
          <a:noFill/>
        </p:spPr>
        <p:txBody>
          <a:bodyPr wrap="square" rtlCol="0" anchor="t">
            <a:noAutofit/>
          </a:bodyPr>
          <a:lstStyle/>
          <a:p>
            <a:pPr marL="285750" indent="-285750" algn="l">
              <a:buClr>
                <a:srgbClr val="5BAE3E"/>
              </a:buClr>
              <a:buSzPct val="75000"/>
              <a:buFont typeface="Wingdings" panose="05000000000000000000" charset="0"/>
              <a:buChar char="n"/>
            </a:pPr>
            <a:r>
              <a:rPr lang="en-US" altLang="zh-CN" b="1" dirty="0">
                <a:solidFill>
                  <a:schemeClr val="tx1"/>
                </a:solidFill>
                <a:latin typeface="Arial" panose="020B0604020202020204" pitchFamily="34" charset="0"/>
                <a:cs typeface="Arial" panose="020B0604020202020204" pitchFamily="34" charset="0"/>
                <a:sym typeface="+mn-ea"/>
              </a:rPr>
              <a:t>Irrigation methods </a:t>
            </a:r>
            <a:endParaRPr lang="en-US" altLang="zh-CN" b="1" dirty="0">
              <a:solidFill>
                <a:schemeClr val="tx1"/>
              </a:solidFill>
              <a:latin typeface="Arial" panose="020B0604020202020204" pitchFamily="34" charset="0"/>
              <a:cs typeface="Arial" panose="020B0604020202020204" pitchFamily="34" charset="0"/>
              <a:sym typeface="+mn-ea"/>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r="14018"/>
          <a:stretch>
            <a:fillRect/>
          </a:stretch>
        </p:blipFill>
        <p:spPr>
          <a:xfrm>
            <a:off x="8970645" y="3545840"/>
            <a:ext cx="2914015" cy="1905635"/>
          </a:xfrm>
          <a:prstGeom prst="rect">
            <a:avLst/>
          </a:prstGeom>
        </p:spPr>
      </p:pic>
      <p:pic>
        <p:nvPicPr>
          <p:cNvPr id="6" name="3.1_10">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22917" y="561092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5" grpId="0"/>
      <p:bldP spid="8" grpId="0"/>
      <p:bldP spid="9"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5137007"/>
            <a:ext cx="12192000" cy="1720994"/>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 name="文本框 3"/>
          <p:cNvSpPr txBox="1"/>
          <p:nvPr/>
        </p:nvSpPr>
        <p:spPr>
          <a:xfrm>
            <a:off x="593090" y="477504"/>
            <a:ext cx="9342120" cy="953135"/>
          </a:xfrm>
          <a:prstGeom prst="rect">
            <a:avLst/>
          </a:prstGeom>
          <a:noFill/>
        </p:spPr>
        <p:txBody>
          <a:bodyPr wrap="square" rtlCol="0">
            <a:spAutoFit/>
          </a:bodyPr>
          <a:lstStyle/>
          <a:p>
            <a:pPr indent="0">
              <a:buFont typeface="+mj-lt"/>
              <a:buNone/>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Mechanization Is an Effective Tool for Disaster Prevention and Reduction in Agriculture</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604730" y="1607722"/>
            <a:ext cx="8622665" cy="429895"/>
          </a:xfrm>
          <a:prstGeom prst="rect">
            <a:avLst/>
          </a:prstGeom>
          <a:noFill/>
        </p:spPr>
        <p:txBody>
          <a:bodyPr wrap="square" rtlCol="0">
            <a:spAutoFit/>
          </a:bodyPr>
          <a:lstStyle/>
          <a:p>
            <a:pPr lvl="0"/>
            <a:r>
              <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rPr>
              <a:t>c. Wind resistance</a:t>
            </a:r>
            <a:endPar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40479" y="3661805"/>
            <a:ext cx="3556196" cy="1999546"/>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0477" y="1573716"/>
            <a:ext cx="3556198" cy="1999547"/>
          </a:xfrm>
          <a:prstGeom prst="rect">
            <a:avLst/>
          </a:prstGeom>
        </p:spPr>
      </p:pic>
      <p:sp>
        <p:nvSpPr>
          <p:cNvPr id="13" name="文本框 12"/>
          <p:cNvSpPr txBox="1"/>
          <p:nvPr/>
        </p:nvSpPr>
        <p:spPr>
          <a:xfrm>
            <a:off x="821055" y="2154555"/>
            <a:ext cx="6890385" cy="2652395"/>
          </a:xfrm>
          <a:prstGeom prst="rect">
            <a:avLst/>
          </a:prstGeom>
          <a:noFill/>
        </p:spPr>
        <p:txBody>
          <a:bodyPr wrap="square" rtlCol="0">
            <a:spAutoFit/>
          </a:bodyPr>
          <a:lstStyle/>
          <a:p>
            <a:pPr marL="288290" lvl="0" indent="-288290" algn="l">
              <a:lnSpc>
                <a:spcPct val="120000"/>
              </a:lnSpc>
              <a:spcBef>
                <a:spcPts val="300"/>
              </a:spcBef>
              <a:spcAft>
                <a:spcPts val="300"/>
              </a:spcAft>
              <a:buClr>
                <a:srgbClr val="5BAE3E"/>
              </a:buClr>
              <a:buSzPct val="75000"/>
              <a:buFont typeface="Wingdings" panose="05000000000000000000" charset="0"/>
              <a:buChar char="n"/>
            </a:pPr>
            <a:r>
              <a:rPr lang="en-US" altLang="zh-CN" b="1" dirty="0">
                <a:latin typeface="Arial" panose="020B0604020202020204" pitchFamily="34" charset="0"/>
                <a:cs typeface="Arial" panose="020B0604020202020204" pitchFamily="34" charset="0"/>
                <a:sym typeface="+mn-ea"/>
              </a:rPr>
              <a:t>Disaster situation</a:t>
            </a:r>
            <a:endParaRPr lang="en-US" altLang="zh-CN" b="1" dirty="0">
              <a:latin typeface="Arial" panose="020B0604020202020204" pitchFamily="34" charset="0"/>
              <a:cs typeface="Arial" panose="020B0604020202020204" pitchFamily="34" charset="0"/>
              <a:sym typeface="+mn-ea"/>
            </a:endParaRPr>
          </a:p>
          <a:p>
            <a:pPr marL="323850" lvl="0" indent="0" algn="l" fontAlgn="auto">
              <a:lnSpc>
                <a:spcPct val="120000"/>
              </a:lnSpc>
              <a:spcBef>
                <a:spcPts val="300"/>
              </a:spcBef>
              <a:spcAft>
                <a:spcPts val="300"/>
              </a:spcAft>
              <a:buClr>
                <a:srgbClr val="5BAE3E"/>
              </a:buClr>
              <a:buSzPct val="75000"/>
              <a:buNone/>
            </a:pPr>
            <a:r>
              <a:rPr lang="en-US" altLang="zh-CN" sz="1600" dirty="0">
                <a:latin typeface="Arial" panose="020B0604020202020204" pitchFamily="34" charset="0"/>
                <a:cs typeface="Arial" panose="020B0604020202020204" pitchFamily="34" charset="0"/>
                <a:sym typeface="+mn-ea"/>
              </a:rPr>
              <a:t>Strong winds cause crops to lodge.</a:t>
            </a:r>
            <a:endParaRPr lang="en-US" altLang="zh-CN" sz="1600" dirty="0">
              <a:latin typeface="Arial" panose="020B0604020202020204" pitchFamily="34" charset="0"/>
              <a:cs typeface="Arial" panose="020B0604020202020204" pitchFamily="34" charset="0"/>
              <a:sym typeface="+mn-ea"/>
            </a:endParaRPr>
          </a:p>
          <a:p>
            <a:pPr marL="288290" lvl="0" indent="-288290" algn="l">
              <a:lnSpc>
                <a:spcPct val="120000"/>
              </a:lnSpc>
              <a:spcBef>
                <a:spcPts val="300"/>
              </a:spcBef>
              <a:spcAft>
                <a:spcPts val="300"/>
              </a:spcAft>
              <a:buClr>
                <a:srgbClr val="5BAE3E"/>
              </a:buClr>
              <a:buSzPct val="75000"/>
              <a:buFont typeface="Wingdings" panose="05000000000000000000" charset="0"/>
              <a:buChar char="n"/>
            </a:pPr>
            <a:r>
              <a:rPr lang="en-US" altLang="zh-CN" b="1" dirty="0">
                <a:latin typeface="Arial" panose="020B0604020202020204" pitchFamily="34" charset="0"/>
                <a:cs typeface="Arial" panose="020B0604020202020204" pitchFamily="34" charset="0"/>
                <a:sym typeface="+mn-ea"/>
              </a:rPr>
              <a:t>Response equipment</a:t>
            </a:r>
            <a:endParaRPr lang="en-US" altLang="zh-CN" b="1" dirty="0">
              <a:latin typeface="Arial" panose="020B0604020202020204" pitchFamily="34" charset="0"/>
              <a:cs typeface="Arial" panose="020B0604020202020204" pitchFamily="34" charset="0"/>
              <a:sym typeface="+mn-ea"/>
            </a:endParaRPr>
          </a:p>
          <a:p>
            <a:pPr marL="323850" lvl="0" algn="l">
              <a:lnSpc>
                <a:spcPct val="120000"/>
              </a:lnSpc>
              <a:spcBef>
                <a:spcPts val="300"/>
              </a:spcBef>
              <a:spcAft>
                <a:spcPts val="300"/>
              </a:spcAft>
              <a:buClr>
                <a:srgbClr val="5BAE3E"/>
              </a:buClr>
              <a:buSzPct val="75000"/>
              <a:buFontTx/>
            </a:pPr>
            <a:r>
              <a:rPr lang="en-US" altLang="zh-CN" sz="1600" dirty="0">
                <a:latin typeface="Arial" panose="020B0604020202020204" pitchFamily="34" charset="0"/>
                <a:cs typeface="Arial" panose="020B0604020202020204" pitchFamily="34" charset="0"/>
                <a:sym typeface="+mn-ea"/>
              </a:rPr>
              <a:t>Harvesters suitable for lodged crops (rice, wheat, maize) and those equipped with forced feeding systems.</a:t>
            </a:r>
            <a:endParaRPr lang="en-US" altLang="zh-CN" sz="1600" dirty="0">
              <a:latin typeface="Arial" panose="020B0604020202020204" pitchFamily="34" charset="0"/>
              <a:cs typeface="Arial" panose="020B0604020202020204" pitchFamily="34" charset="0"/>
              <a:sym typeface="+mn-ea"/>
            </a:endParaRPr>
          </a:p>
          <a:p>
            <a:pPr marL="288290" lvl="0" indent="-288290" algn="l">
              <a:lnSpc>
                <a:spcPct val="120000"/>
              </a:lnSpc>
              <a:spcBef>
                <a:spcPts val="300"/>
              </a:spcBef>
              <a:spcAft>
                <a:spcPts val="300"/>
              </a:spcAft>
              <a:buClr>
                <a:srgbClr val="5BAE3E"/>
              </a:buClr>
              <a:buSzPct val="75000"/>
              <a:buFont typeface="Wingdings" panose="05000000000000000000" charset="0"/>
              <a:buChar char="n"/>
            </a:pPr>
            <a:r>
              <a:rPr lang="en-US" altLang="zh-CN" b="1" dirty="0">
                <a:latin typeface="Arial" panose="020B0604020202020204" pitchFamily="34" charset="0"/>
                <a:cs typeface="Arial" panose="020B0604020202020204" pitchFamily="34" charset="0"/>
                <a:sym typeface="+mn-ea"/>
              </a:rPr>
              <a:t>Implementation effect</a:t>
            </a:r>
            <a:endParaRPr lang="en-US" altLang="zh-CN" b="1" dirty="0">
              <a:latin typeface="Arial" panose="020B0604020202020204" pitchFamily="34" charset="0"/>
              <a:cs typeface="Arial" panose="020B0604020202020204" pitchFamily="34" charset="0"/>
              <a:sym typeface="+mn-ea"/>
            </a:endParaRPr>
          </a:p>
          <a:p>
            <a:pPr marL="323850" lvl="0" algn="l">
              <a:lnSpc>
                <a:spcPct val="120000"/>
              </a:lnSpc>
              <a:spcBef>
                <a:spcPts val="300"/>
              </a:spcBef>
              <a:spcAft>
                <a:spcPts val="300"/>
              </a:spcAft>
              <a:buClr>
                <a:srgbClr val="5BAE3E"/>
              </a:buClr>
              <a:buSzPct val="75000"/>
              <a:buFontTx/>
            </a:pPr>
            <a:r>
              <a:rPr lang="en-US" altLang="zh-CN" sz="1600" dirty="0">
                <a:latin typeface="Arial" panose="020B0604020202020204" pitchFamily="34" charset="0"/>
                <a:cs typeface="Arial" panose="020B0604020202020204" pitchFamily="34" charset="0"/>
                <a:sym typeface="+mn-ea"/>
              </a:rPr>
              <a:t>Timely harvest of lodged crops to reduce yield losses.</a:t>
            </a:r>
            <a:endParaRPr lang="en-US" altLang="zh-CN" sz="1600" dirty="0">
              <a:latin typeface="Arial" panose="020B0604020202020204" pitchFamily="34" charset="0"/>
              <a:cs typeface="Arial" panose="020B0604020202020204" pitchFamily="34" charset="0"/>
              <a:sym typeface="+mn-ea"/>
            </a:endParaRPr>
          </a:p>
        </p:txBody>
      </p:sp>
      <p:pic>
        <p:nvPicPr>
          <p:cNvPr id="3" name="3.1_1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28919" y="566135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5" grpId="0"/>
      <p:bldP spid="1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71308" y="1957849"/>
            <a:ext cx="8020692" cy="3816231"/>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文本框 2"/>
          <p:cNvSpPr txBox="1"/>
          <p:nvPr/>
        </p:nvSpPr>
        <p:spPr>
          <a:xfrm>
            <a:off x="4924425" y="2596515"/>
            <a:ext cx="6794500" cy="386080"/>
          </a:xfrm>
          <a:prstGeom prst="rect">
            <a:avLst/>
          </a:prstGeom>
          <a:noFill/>
        </p:spPr>
        <p:txBody>
          <a:bodyPr wrap="square" rtlCol="0">
            <a:spAutoFit/>
          </a:bodyPr>
          <a:lstStyle/>
          <a:p>
            <a:pPr lvl="0" indent="0" algn="l">
              <a:lnSpc>
                <a:spcPct val="120000"/>
              </a:lnSpc>
              <a:spcBef>
                <a:spcPts val="300"/>
              </a:spcBef>
              <a:spcAft>
                <a:spcPts val="300"/>
              </a:spcAft>
              <a:buClr>
                <a:schemeClr val="bg1"/>
              </a:buClr>
              <a:buSzPct val="75000"/>
              <a:buNone/>
            </a:pPr>
            <a:r>
              <a:rPr lang="en-US" altLang="zh-CN" sz="1600" dirty="0">
                <a:solidFill>
                  <a:schemeClr val="bg1"/>
                </a:solidFill>
                <a:latin typeface="Arial" panose="020B0604020202020204" pitchFamily="34" charset="0"/>
                <a:cs typeface="Arial" panose="020B0604020202020204" pitchFamily="34" charset="0"/>
                <a:sym typeface="+mn-ea"/>
              </a:rPr>
              <a:t>Serious pests such as fall armyworms threaten crops.</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4" name="文本框 3"/>
          <p:cNvSpPr txBox="1"/>
          <p:nvPr/>
        </p:nvSpPr>
        <p:spPr>
          <a:xfrm>
            <a:off x="593090" y="477504"/>
            <a:ext cx="9342120" cy="953135"/>
          </a:xfrm>
          <a:prstGeom prst="rect">
            <a:avLst/>
          </a:prstGeom>
          <a:noFill/>
        </p:spPr>
        <p:txBody>
          <a:bodyPr wrap="square" rtlCol="0">
            <a:spAutoFit/>
          </a:bodyPr>
          <a:lstStyle/>
          <a:p>
            <a:pPr indent="0">
              <a:buFont typeface="+mj-lt"/>
              <a:buNone/>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Mechanization Is an Effective Tool for Disaster Prevention and Reduction in Agriculture</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604730" y="1607722"/>
            <a:ext cx="8622665" cy="430887"/>
          </a:xfrm>
          <a:prstGeom prst="rect">
            <a:avLst/>
          </a:prstGeom>
          <a:noFill/>
        </p:spPr>
        <p:txBody>
          <a:bodyPr wrap="square" rtlCol="0">
            <a:spAutoFit/>
          </a:bodyPr>
          <a:lstStyle/>
          <a:p>
            <a:pPr lvl="0"/>
            <a:r>
              <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rPr>
              <a:t>d. Pest resistance</a:t>
            </a:r>
            <a:endPar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5325" y="2745096"/>
            <a:ext cx="3863083" cy="2172100"/>
          </a:xfrm>
          <a:prstGeom prst="rect">
            <a:avLst/>
          </a:prstGeom>
        </p:spPr>
      </p:pic>
      <p:sp>
        <p:nvSpPr>
          <p:cNvPr id="12" name="矩形: 圆角 11"/>
          <p:cNvSpPr/>
          <p:nvPr/>
        </p:nvSpPr>
        <p:spPr>
          <a:xfrm>
            <a:off x="4798826" y="2225977"/>
            <a:ext cx="2594347" cy="33115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Disaster situation </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13" name="文本框 12"/>
          <p:cNvSpPr txBox="1"/>
          <p:nvPr/>
        </p:nvSpPr>
        <p:spPr>
          <a:xfrm>
            <a:off x="4924425" y="3726180"/>
            <a:ext cx="6794500" cy="681355"/>
          </a:xfrm>
          <a:prstGeom prst="rect">
            <a:avLst/>
          </a:prstGeom>
          <a:noFill/>
        </p:spPr>
        <p:txBody>
          <a:bodyPr wrap="square" rtlCol="0">
            <a:spAutoFit/>
          </a:bodyPr>
          <a:lstStyle/>
          <a:p>
            <a:pPr lvl="0" indent="0" algn="l">
              <a:lnSpc>
                <a:spcPct val="120000"/>
              </a:lnSpc>
              <a:spcBef>
                <a:spcPts val="300"/>
              </a:spcBef>
              <a:spcAft>
                <a:spcPts val="300"/>
              </a:spcAft>
              <a:buClr>
                <a:schemeClr val="bg1"/>
              </a:buClr>
              <a:buSzPct val="75000"/>
              <a:buNone/>
            </a:pPr>
            <a:r>
              <a:rPr lang="en-US" altLang="zh-CN" sz="1600" dirty="0">
                <a:solidFill>
                  <a:schemeClr val="bg1"/>
                </a:solidFill>
                <a:latin typeface="Arial" panose="020B0604020202020204" pitchFamily="34" charset="0"/>
                <a:cs typeface="Arial" panose="020B0604020202020204" pitchFamily="34" charset="0"/>
                <a:sym typeface="+mn-ea"/>
              </a:rPr>
              <a:t>Use high-clearance boom sprayers and agricultural drones for rapid pest control.</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14" name="矩形: 圆角 13"/>
          <p:cNvSpPr/>
          <p:nvPr/>
        </p:nvSpPr>
        <p:spPr>
          <a:xfrm>
            <a:off x="4798826" y="3353872"/>
            <a:ext cx="2594347" cy="33115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Response measures</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15" name="文本框 14"/>
          <p:cNvSpPr txBox="1"/>
          <p:nvPr/>
        </p:nvSpPr>
        <p:spPr>
          <a:xfrm>
            <a:off x="4924425" y="4917440"/>
            <a:ext cx="6572250" cy="681355"/>
          </a:xfrm>
          <a:prstGeom prst="rect">
            <a:avLst/>
          </a:prstGeom>
          <a:noFill/>
        </p:spPr>
        <p:txBody>
          <a:bodyPr wrap="square" rtlCol="0">
            <a:spAutoFit/>
          </a:bodyPr>
          <a:lstStyle/>
          <a:p>
            <a:pPr lvl="0" indent="0" algn="l">
              <a:lnSpc>
                <a:spcPct val="120000"/>
              </a:lnSpc>
              <a:spcBef>
                <a:spcPts val="300"/>
              </a:spcBef>
              <a:spcAft>
                <a:spcPts val="300"/>
              </a:spcAft>
              <a:buClr>
                <a:schemeClr val="bg1"/>
              </a:buClr>
              <a:buSzPct val="75000"/>
              <a:buNone/>
            </a:pPr>
            <a:r>
              <a:rPr lang="en-US" altLang="zh-CN" sz="1600" dirty="0">
                <a:solidFill>
                  <a:schemeClr val="bg1"/>
                </a:solidFill>
                <a:latin typeface="Arial" panose="020B0604020202020204" pitchFamily="34" charset="0"/>
                <a:cs typeface="Arial" panose="020B0604020202020204" pitchFamily="34" charset="0"/>
                <a:sym typeface="+mn-ea"/>
              </a:rPr>
              <a:t>Ensure timely control of pests and diseases, ensuring stable and increased grain production.</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16" name="矩形: 圆角 15"/>
          <p:cNvSpPr/>
          <p:nvPr/>
        </p:nvSpPr>
        <p:spPr>
          <a:xfrm>
            <a:off x="4827935" y="4529977"/>
            <a:ext cx="2594347" cy="33115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Achieved results</a:t>
            </a:r>
            <a:endParaRPr lang="en-US" altLang="zh-CN" b="1" dirty="0">
              <a:solidFill>
                <a:srgbClr val="5BAE3E"/>
              </a:solidFill>
              <a:latin typeface="Arial" panose="020B0604020202020204" pitchFamily="34" charset="0"/>
              <a:cs typeface="Arial" panose="020B0604020202020204" pitchFamily="34" charset="0"/>
              <a:sym typeface="+mn-ea"/>
            </a:endParaRPr>
          </a:p>
        </p:txBody>
      </p:sp>
      <p:pic>
        <p:nvPicPr>
          <p:cNvPr id="6" name="3.1_1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412488" y="621230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11" grpId="0" animBg="1"/>
      <p:bldP spid="3" grpId="0"/>
      <p:bldP spid="5" grpId="0"/>
      <p:bldP spid="12" grpId="0" animBg="1"/>
      <p:bldP spid="13" grpId="0"/>
      <p:bldP spid="14" grpId="0" animBg="1"/>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9784653" y="4550730"/>
            <a:ext cx="1918040" cy="404038"/>
          </a:xfrm>
          <a:prstGeom prst="rect">
            <a:avLst/>
          </a:prstGeom>
          <a:solidFill>
            <a:srgbClr val="DEB8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矩形 15"/>
          <p:cNvSpPr/>
          <p:nvPr/>
        </p:nvSpPr>
        <p:spPr>
          <a:xfrm rot="16200000">
            <a:off x="-1087564" y="2909458"/>
            <a:ext cx="3636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文本框 4"/>
          <p:cNvSpPr txBox="1"/>
          <p:nvPr/>
        </p:nvSpPr>
        <p:spPr>
          <a:xfrm>
            <a:off x="960057" y="1012510"/>
            <a:ext cx="6675343" cy="1423035"/>
          </a:xfrm>
          <a:prstGeom prst="rect">
            <a:avLst/>
          </a:prstGeom>
          <a:noFill/>
        </p:spPr>
        <p:txBody>
          <a:bodyPr wrap="square" rtlCol="0">
            <a:spAutoFit/>
          </a:bodyPr>
          <a:lstStyle/>
          <a:p>
            <a:pPr marL="288290" indent="-288290">
              <a:lnSpc>
                <a:spcPct val="120000"/>
              </a:lnSpc>
              <a:spcBef>
                <a:spcPts val="300"/>
              </a:spcBef>
              <a:spcAft>
                <a:spcPts val="300"/>
              </a:spcAft>
              <a:buClr>
                <a:srgbClr val="5BAE3E"/>
              </a:buClr>
              <a:buSzPct val="75000"/>
              <a:buFont typeface="Wingdings" panose="05000000000000000000" charset="0"/>
              <a:buChar char="n"/>
            </a:pPr>
            <a:r>
              <a:rPr lang="en-US" altLang="zh-CN" sz="1600" b="1" dirty="0">
                <a:solidFill>
                  <a:srgbClr val="5BAE3E"/>
                </a:solidFill>
                <a:latin typeface="Arial" panose="020B0604020202020204" pitchFamily="34" charset="0"/>
                <a:cs typeface="Arial" panose="020B0604020202020204" pitchFamily="34" charset="0"/>
                <a:sym typeface="Arial" panose="020B0604020202020204" pitchFamily="34" charset="0"/>
              </a:rPr>
              <a:t>Background</a:t>
            </a:r>
            <a:endParaRPr lang="en-US" altLang="zh-CN" sz="1600" b="1" dirty="0">
              <a:solidFill>
                <a:srgbClr val="5BAE3E"/>
              </a:solidFill>
              <a:latin typeface="Arial" panose="020B0604020202020204" pitchFamily="34" charset="0"/>
              <a:cs typeface="Arial" panose="020B0604020202020204" pitchFamily="34" charset="0"/>
              <a:sym typeface="Arial" panose="020B0604020202020204" pitchFamily="34" charset="0"/>
            </a:endParaRPr>
          </a:p>
          <a:p>
            <a:pPr marL="539750" lvl="1" indent="-285750" fontAlgn="auto">
              <a:lnSpc>
                <a:spcPct val="130000"/>
              </a:lnSpc>
              <a:spcBef>
                <a:spcPts val="300"/>
              </a:spcBef>
              <a:spcAft>
                <a:spcPts val="3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Arial" panose="020B0604020202020204" pitchFamily="34" charset="0"/>
              </a:rPr>
              <a:t>In today's world, extreme weather events are frequent, regional instability is rising, and global food supplies are under increasing pressure.</a:t>
            </a:r>
            <a:endParaRPr lang="en-US" altLang="zh-CN" sz="1600" dirty="0">
              <a:latin typeface="Arial" panose="020B0604020202020204" pitchFamily="34" charset="0"/>
              <a:cs typeface="Arial" panose="020B0604020202020204" pitchFamily="34" charset="0"/>
              <a:sym typeface="Arial" panose="020B0604020202020204" pitchFamily="34" charset="0"/>
            </a:endParaRPr>
          </a:p>
        </p:txBody>
      </p:sp>
      <p:sp>
        <p:nvSpPr>
          <p:cNvPr id="2" name="矩形 1"/>
          <p:cNvSpPr/>
          <p:nvPr/>
        </p:nvSpPr>
        <p:spPr>
          <a:xfrm>
            <a:off x="1" y="5330689"/>
            <a:ext cx="12192000" cy="152731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0297246" y="5039067"/>
            <a:ext cx="1538345" cy="1025562"/>
            <a:chOff x="2178006" y="5732219"/>
            <a:chExt cx="1219876" cy="813250"/>
          </a:xfrm>
        </p:grpSpPr>
        <p:cxnSp>
          <p:nvCxnSpPr>
            <p:cNvPr id="8" name="直接连接符 7"/>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960058" y="2578055"/>
            <a:ext cx="6701194" cy="782955"/>
          </a:xfrm>
          <a:prstGeom prst="rect">
            <a:avLst/>
          </a:prstGeom>
          <a:noFill/>
        </p:spPr>
        <p:txBody>
          <a:bodyPr wrap="square" rtlCol="0">
            <a:spAutoFit/>
          </a:bodyPr>
          <a:lstStyle/>
          <a:p>
            <a:pPr marL="288290" lvl="0" indent="-288290" algn="l">
              <a:lnSpc>
                <a:spcPct val="120000"/>
              </a:lnSpc>
              <a:spcBef>
                <a:spcPts val="300"/>
              </a:spcBef>
              <a:spcAft>
                <a:spcPts val="300"/>
              </a:spcAft>
              <a:buClr>
                <a:srgbClr val="5BAE3E"/>
              </a:buClr>
              <a:buSzPct val="75000"/>
              <a:buFont typeface="Wingdings" panose="05000000000000000000" charset="0"/>
              <a:buChar char="n"/>
            </a:pPr>
            <a:r>
              <a:rPr lang="en-US" altLang="zh-CN" sz="1600" b="1" dirty="0">
                <a:solidFill>
                  <a:srgbClr val="5BAE3E"/>
                </a:solidFill>
                <a:latin typeface="Arial" panose="020B0604020202020204" pitchFamily="34" charset="0"/>
                <a:cs typeface="Arial" panose="020B0604020202020204" pitchFamily="34" charset="0"/>
                <a:sym typeface="+mn-ea"/>
              </a:rPr>
              <a:t>Reason</a:t>
            </a:r>
            <a:endParaRPr lang="en-US" altLang="zh-CN" sz="1600" b="1" dirty="0">
              <a:solidFill>
                <a:srgbClr val="5BAE3E"/>
              </a:solidFill>
              <a:latin typeface="Arial" panose="020B0604020202020204" pitchFamily="34" charset="0"/>
              <a:cs typeface="Arial" panose="020B0604020202020204" pitchFamily="34" charset="0"/>
              <a:sym typeface="+mn-ea"/>
            </a:endParaRPr>
          </a:p>
          <a:p>
            <a:pPr marL="539750" lvl="1" indent="-285750" algn="l">
              <a:lnSpc>
                <a:spcPct val="130000"/>
              </a:lnSpc>
              <a:spcBef>
                <a:spcPts val="300"/>
              </a:spcBef>
              <a:spcAft>
                <a:spcPts val="3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Food security is drawing growing global concern.</a:t>
            </a:r>
            <a:endParaRPr lang="en-US" altLang="zh-CN" sz="1600" dirty="0">
              <a:latin typeface="Arial" panose="020B0604020202020204" pitchFamily="34" charset="0"/>
              <a:cs typeface="Arial" panose="020B0604020202020204" pitchFamily="34" charset="0"/>
              <a:sym typeface="+mn-ea"/>
            </a:endParaRPr>
          </a:p>
        </p:txBody>
      </p:sp>
      <p:sp>
        <p:nvSpPr>
          <p:cNvPr id="19" name="文本框 18"/>
          <p:cNvSpPr txBox="1"/>
          <p:nvPr/>
        </p:nvSpPr>
        <p:spPr>
          <a:xfrm>
            <a:off x="960120" y="3609340"/>
            <a:ext cx="6676390" cy="1102995"/>
          </a:xfrm>
          <a:prstGeom prst="rect">
            <a:avLst/>
          </a:prstGeom>
          <a:noFill/>
        </p:spPr>
        <p:txBody>
          <a:bodyPr wrap="square" rtlCol="0">
            <a:spAutoFit/>
          </a:bodyPr>
          <a:lstStyle/>
          <a:p>
            <a:pPr marL="288290" lvl="0" indent="-288290" algn="l">
              <a:lnSpc>
                <a:spcPct val="120000"/>
              </a:lnSpc>
              <a:spcBef>
                <a:spcPts val="300"/>
              </a:spcBef>
              <a:spcAft>
                <a:spcPts val="300"/>
              </a:spcAft>
              <a:buClr>
                <a:srgbClr val="5BAE3E"/>
              </a:buClr>
              <a:buSzPct val="75000"/>
              <a:buFont typeface="Wingdings" panose="05000000000000000000" charset="0"/>
              <a:buChar char="n"/>
            </a:pPr>
            <a:r>
              <a:rPr lang="en-US" altLang="zh-CN" sz="1600" b="1" dirty="0">
                <a:solidFill>
                  <a:srgbClr val="5BAE3E"/>
                </a:solidFill>
                <a:latin typeface="Arial" panose="020B0604020202020204" pitchFamily="34" charset="0"/>
                <a:cs typeface="Arial" panose="020B0604020202020204" pitchFamily="34" charset="0"/>
                <a:sym typeface="+mn-ea"/>
              </a:rPr>
              <a:t>Action</a:t>
            </a:r>
            <a:endParaRPr lang="en-US" altLang="zh-CN" sz="1600" b="1" dirty="0">
              <a:solidFill>
                <a:srgbClr val="5BAE3E"/>
              </a:solidFill>
              <a:latin typeface="Arial" panose="020B0604020202020204" pitchFamily="34" charset="0"/>
              <a:cs typeface="Arial" panose="020B0604020202020204" pitchFamily="34" charset="0"/>
              <a:sym typeface="+mn-ea"/>
            </a:endParaRPr>
          </a:p>
          <a:p>
            <a:pPr marL="539750" lvl="1" indent="-285750" algn="l">
              <a:lnSpc>
                <a:spcPct val="130000"/>
              </a:lnSpc>
              <a:spcBef>
                <a:spcPts val="300"/>
              </a:spcBef>
              <a:spcAft>
                <a:spcPts val="3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Prioritize reducing losses in grain production, increase yields while saving resources and minimizing losses.</a:t>
            </a:r>
            <a:endParaRPr lang="en-US" altLang="zh-CN" sz="1600" dirty="0">
              <a:latin typeface="Arial" panose="020B0604020202020204" pitchFamily="34" charset="0"/>
              <a:cs typeface="Arial" panose="020B0604020202020204" pitchFamily="34" charset="0"/>
              <a:sym typeface="+mn-ea"/>
            </a:endParaRPr>
          </a:p>
        </p:txBody>
      </p:sp>
      <p:pic>
        <p:nvPicPr>
          <p:cNvPr id="6" name="千库网_4K干旱缺水极端天气素材视频_视频编号28182703">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831575" y="2722321"/>
            <a:ext cx="3665100" cy="2061618"/>
          </a:xfrm>
          <a:prstGeom prst="rect">
            <a:avLst/>
          </a:prstGeom>
        </p:spPr>
      </p:pic>
      <p:grpSp>
        <p:nvGrpSpPr>
          <p:cNvPr id="26" name="组合 25"/>
          <p:cNvGrpSpPr/>
          <p:nvPr/>
        </p:nvGrpSpPr>
        <p:grpSpPr>
          <a:xfrm>
            <a:off x="7829912" y="1326701"/>
            <a:ext cx="3677199" cy="1270358"/>
            <a:chOff x="7404266" y="1339519"/>
            <a:chExt cx="4102845" cy="1236992"/>
          </a:xfrm>
        </p:grpSpPr>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rcRect l="23252" b="10617"/>
            <a:stretch>
              <a:fillRect/>
            </a:stretch>
          </p:blipFill>
          <p:spPr>
            <a:xfrm>
              <a:off x="7404266" y="1348899"/>
              <a:ext cx="1874694" cy="1227612"/>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rcRect l="10358" r="2828" b="8877"/>
            <a:stretch>
              <a:fillRect/>
            </a:stretch>
          </p:blipFill>
          <p:spPr>
            <a:xfrm>
              <a:off x="9411128" y="1339519"/>
              <a:ext cx="2095983" cy="1236991"/>
            </a:xfrm>
            <a:prstGeom prst="rect">
              <a:avLst/>
            </a:prstGeom>
          </p:spPr>
        </p:pic>
      </p:grpSp>
      <p:pic>
        <p:nvPicPr>
          <p:cNvPr id="20" name="3.1_02">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430383" y="569771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video>
              <p:cMediaNode vol="80000">
                <p:cTn id="2" fill="hold" display="0">
                  <p:stCondLst>
                    <p:cond delay="indefinite"/>
                  </p:stCondLst>
                </p:cTn>
                <p:tgtEl>
                  <p:spTgt spid="6"/>
                </p:tgtEl>
              </p:cMediaNode>
            </p:video>
            <p:audio>
              <p:cMediaNode vol="80000">
                <p:cTn id="3"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1" name="组合 1180"/>
          <p:cNvGrpSpPr/>
          <p:nvPr/>
        </p:nvGrpSpPr>
        <p:grpSpPr>
          <a:xfrm>
            <a:off x="3595838" y="1383653"/>
            <a:ext cx="6061319" cy="1466561"/>
            <a:chOff x="2804728" y="1167895"/>
            <a:chExt cx="6061319" cy="1466561"/>
          </a:xfrm>
        </p:grpSpPr>
        <p:sp>
          <p:nvSpPr>
            <p:cNvPr id="1327" name="矩形 1326"/>
            <p:cNvSpPr/>
            <p:nvPr>
              <p:custDataLst>
                <p:tags r:id="rId1"/>
              </p:custDataLst>
            </p:nvPr>
          </p:nvSpPr>
          <p:spPr>
            <a:xfrm>
              <a:off x="6480911" y="1167895"/>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00" name="矩形 1199"/>
            <p:cNvSpPr/>
            <p:nvPr>
              <p:custDataLst>
                <p:tags r:id="rId2"/>
              </p:custDataLst>
            </p:nvPr>
          </p:nvSpPr>
          <p:spPr>
            <a:xfrm>
              <a:off x="2885942" y="1272828"/>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2" name="文本框 1201"/>
            <p:cNvSpPr txBox="1"/>
            <p:nvPr>
              <p:custDataLst>
                <p:tags r:id="rId3"/>
              </p:custDataLst>
            </p:nvPr>
          </p:nvSpPr>
          <p:spPr>
            <a:xfrm>
              <a:off x="2953755" y="1618110"/>
              <a:ext cx="5677915" cy="584775"/>
            </a:xfrm>
            <a:prstGeom prst="rect">
              <a:avLst/>
            </a:prstGeom>
            <a:noFill/>
          </p:spPr>
          <p:txBody>
            <a:bodyPr wrap="square" rtlCol="0">
              <a:spAutoFit/>
            </a:bodyPr>
            <a:lstStyle/>
            <a:p>
              <a:r>
                <a:rPr lang="en-US" altLang="zh-CN" sz="1600" b="1" dirty="0">
                  <a:solidFill>
                    <a:schemeClr val="bg1"/>
                  </a:solidFill>
                  <a:ea typeface="+mj-ea"/>
                </a:rPr>
                <a:t>Mechanization as the Primary Approach for Grain Yield Increase and Loss Reduction</a:t>
              </a:r>
              <a:endParaRPr lang="en-US" altLang="zh-CN" sz="1600" b="1" dirty="0">
                <a:solidFill>
                  <a:schemeClr val="bg1"/>
                </a:solidFill>
                <a:ea typeface="+mj-ea"/>
              </a:endParaRPr>
            </a:p>
          </p:txBody>
        </p:sp>
        <p:sp>
          <p:nvSpPr>
            <p:cNvPr id="1203" name="矩形 1202"/>
            <p:cNvSpPr/>
            <p:nvPr>
              <p:custDataLst>
                <p:tags r:id="rId4"/>
              </p:custDataLst>
            </p:nvPr>
          </p:nvSpPr>
          <p:spPr>
            <a:xfrm>
              <a:off x="2804728" y="2236561"/>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4" name="文本框 1203"/>
            <p:cNvSpPr txBox="1"/>
            <p:nvPr>
              <p:custDataLst>
                <p:tags r:id="rId5"/>
              </p:custDataLst>
            </p:nvPr>
          </p:nvSpPr>
          <p:spPr>
            <a:xfrm>
              <a:off x="2953757" y="1290161"/>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01</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329" name="组合 1328"/>
            <p:cNvGrpSpPr/>
            <p:nvPr/>
          </p:nvGrpSpPr>
          <p:grpSpPr>
            <a:xfrm>
              <a:off x="7938332" y="2032392"/>
              <a:ext cx="903097" cy="602064"/>
              <a:chOff x="2178006" y="5732219"/>
              <a:chExt cx="1219876" cy="813250"/>
            </a:xfrm>
          </p:grpSpPr>
          <p:cxnSp>
            <p:nvCxnSpPr>
              <p:cNvPr id="1333" name="直接连接符 1332"/>
              <p:cNvCxnSpPr/>
              <p:nvPr>
                <p:custDataLst>
                  <p:tags r:id="rId6"/>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4" name="直接连接符 1333"/>
              <p:cNvCxnSpPr/>
              <p:nvPr>
                <p:custDataLst>
                  <p:tags r:id="rId7"/>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5" name="直接连接符 1334"/>
              <p:cNvCxnSpPr/>
              <p:nvPr>
                <p:custDataLst>
                  <p:tags r:id="rId8"/>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6" name="直接连接符 1335"/>
              <p:cNvCxnSpPr/>
              <p:nvPr>
                <p:custDataLst>
                  <p:tags r:id="rId9"/>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7" name="直接连接符 1336"/>
              <p:cNvCxnSpPr/>
              <p:nvPr>
                <p:custDataLst>
                  <p:tags r:id="rId10"/>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8" name="直接连接符 1337"/>
              <p:cNvCxnSpPr/>
              <p:nvPr>
                <p:custDataLst>
                  <p:tags r:id="rId11"/>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9" name="直接连接符 1338"/>
              <p:cNvCxnSpPr/>
              <p:nvPr>
                <p:custDataLst>
                  <p:tags r:id="rId12"/>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40" name="直接连接符 1339"/>
              <p:cNvCxnSpPr/>
              <p:nvPr>
                <p:custDataLst>
                  <p:tags r:id="rId13"/>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41" name="直接连接符 1340"/>
              <p:cNvCxnSpPr/>
              <p:nvPr>
                <p:custDataLst>
                  <p:tags r:id="rId14"/>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80" name="组合 1179"/>
          <p:cNvGrpSpPr/>
          <p:nvPr/>
        </p:nvGrpSpPr>
        <p:grpSpPr>
          <a:xfrm>
            <a:off x="3595838" y="2911477"/>
            <a:ext cx="6061319" cy="1466561"/>
            <a:chOff x="2804728" y="2695719"/>
            <a:chExt cx="6061319" cy="1466561"/>
          </a:xfrm>
        </p:grpSpPr>
        <p:sp>
          <p:nvSpPr>
            <p:cNvPr id="28" name="矩形 27"/>
            <p:cNvSpPr/>
            <p:nvPr>
              <p:custDataLst>
                <p:tags r:id="rId15"/>
              </p:custDataLst>
            </p:nvPr>
          </p:nvSpPr>
          <p:spPr>
            <a:xfrm>
              <a:off x="6480911" y="2695719"/>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28"/>
            <p:cNvSpPr/>
            <p:nvPr>
              <p:custDataLst>
                <p:tags r:id="rId16"/>
              </p:custDataLst>
            </p:nvPr>
          </p:nvSpPr>
          <p:spPr>
            <a:xfrm>
              <a:off x="2885942" y="2800652"/>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17"/>
              </p:custDataLst>
            </p:nvPr>
          </p:nvSpPr>
          <p:spPr>
            <a:xfrm>
              <a:off x="2953755" y="3145934"/>
              <a:ext cx="5778276" cy="584775"/>
            </a:xfrm>
            <a:prstGeom prst="rect">
              <a:avLst/>
            </a:prstGeom>
            <a:noFill/>
          </p:spPr>
          <p:txBody>
            <a:bodyPr wrap="square" rtlCol="0">
              <a:spAutoFit/>
            </a:bodyPr>
            <a:lstStyle/>
            <a:p>
              <a:r>
                <a:rPr lang="en-US" altLang="zh-CN" sz="1600" b="1" dirty="0">
                  <a:solidFill>
                    <a:schemeClr val="bg1"/>
                  </a:solidFill>
                  <a:ea typeface="+mj-ea"/>
                </a:rPr>
                <a:t>Technologies and Measures for Increasing Grain Yield and Reducing Losses Through Mechanization</a:t>
              </a:r>
              <a:endParaRPr lang="en-US" altLang="zh-CN" sz="1600" b="1" dirty="0">
                <a:solidFill>
                  <a:schemeClr val="bg1"/>
                </a:solidFill>
                <a:ea typeface="+mj-ea"/>
              </a:endParaRPr>
            </a:p>
          </p:txBody>
        </p:sp>
        <p:sp>
          <p:nvSpPr>
            <p:cNvPr id="31" name="矩形 30"/>
            <p:cNvSpPr/>
            <p:nvPr>
              <p:custDataLst>
                <p:tags r:id="rId18"/>
              </p:custDataLst>
            </p:nvPr>
          </p:nvSpPr>
          <p:spPr>
            <a:xfrm>
              <a:off x="2804728" y="3764385"/>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2" name="文本框 1151"/>
            <p:cNvSpPr txBox="1"/>
            <p:nvPr>
              <p:custDataLst>
                <p:tags r:id="rId19"/>
              </p:custDataLst>
            </p:nvPr>
          </p:nvSpPr>
          <p:spPr>
            <a:xfrm>
              <a:off x="2953757" y="2817985"/>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02</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153" name="组合 1152"/>
            <p:cNvGrpSpPr/>
            <p:nvPr/>
          </p:nvGrpSpPr>
          <p:grpSpPr>
            <a:xfrm>
              <a:off x="7938332" y="3560216"/>
              <a:ext cx="903097" cy="602064"/>
              <a:chOff x="2178006" y="5732219"/>
              <a:chExt cx="1219876" cy="813250"/>
            </a:xfrm>
          </p:grpSpPr>
          <p:cxnSp>
            <p:nvCxnSpPr>
              <p:cNvPr id="1154" name="直接连接符 1153"/>
              <p:cNvCxnSpPr/>
              <p:nvPr>
                <p:custDataLst>
                  <p:tags r:id="rId20"/>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5" name="直接连接符 1154"/>
              <p:cNvCxnSpPr/>
              <p:nvPr>
                <p:custDataLst>
                  <p:tags r:id="rId21"/>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6" name="直接连接符 1155"/>
              <p:cNvCxnSpPr/>
              <p:nvPr>
                <p:custDataLst>
                  <p:tags r:id="rId22"/>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7" name="直接连接符 1156"/>
              <p:cNvCxnSpPr/>
              <p:nvPr>
                <p:custDataLst>
                  <p:tags r:id="rId23"/>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8" name="直接连接符 1157"/>
              <p:cNvCxnSpPr/>
              <p:nvPr>
                <p:custDataLst>
                  <p:tags r:id="rId24"/>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9" name="直接连接符 1158"/>
              <p:cNvCxnSpPr/>
              <p:nvPr>
                <p:custDataLst>
                  <p:tags r:id="rId25"/>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0" name="直接连接符 1159"/>
              <p:cNvCxnSpPr/>
              <p:nvPr>
                <p:custDataLst>
                  <p:tags r:id="rId26"/>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1" name="直接连接符 1160"/>
              <p:cNvCxnSpPr/>
              <p:nvPr>
                <p:custDataLst>
                  <p:tags r:id="rId27"/>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2" name="直接连接符 1161"/>
              <p:cNvCxnSpPr/>
              <p:nvPr>
                <p:custDataLst>
                  <p:tags r:id="rId28"/>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79" name="组合 1178"/>
          <p:cNvGrpSpPr/>
          <p:nvPr/>
        </p:nvGrpSpPr>
        <p:grpSpPr>
          <a:xfrm>
            <a:off x="3595838" y="4439302"/>
            <a:ext cx="6217235" cy="1466561"/>
            <a:chOff x="2804728" y="4223544"/>
            <a:chExt cx="6217235" cy="1466561"/>
          </a:xfrm>
        </p:grpSpPr>
        <p:sp>
          <p:nvSpPr>
            <p:cNvPr id="1164" name="矩形 1163"/>
            <p:cNvSpPr/>
            <p:nvPr>
              <p:custDataLst>
                <p:tags r:id="rId29"/>
              </p:custDataLst>
            </p:nvPr>
          </p:nvSpPr>
          <p:spPr>
            <a:xfrm>
              <a:off x="6480911" y="4223544"/>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5" name="矩形 1164"/>
            <p:cNvSpPr/>
            <p:nvPr>
              <p:custDataLst>
                <p:tags r:id="rId30"/>
              </p:custDataLst>
            </p:nvPr>
          </p:nvSpPr>
          <p:spPr>
            <a:xfrm>
              <a:off x="2885942" y="4328477"/>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6" name="文本框 1165"/>
            <p:cNvSpPr txBox="1"/>
            <p:nvPr>
              <p:custDataLst>
                <p:tags r:id="rId31"/>
              </p:custDataLst>
            </p:nvPr>
          </p:nvSpPr>
          <p:spPr>
            <a:xfrm>
              <a:off x="2953755" y="4673759"/>
              <a:ext cx="6068208" cy="584775"/>
            </a:xfrm>
            <a:prstGeom prst="rect">
              <a:avLst/>
            </a:prstGeom>
            <a:noFill/>
          </p:spPr>
          <p:txBody>
            <a:bodyPr wrap="square" rtlCol="0">
              <a:spAutoFit/>
            </a:bodyPr>
            <a:lstStyle/>
            <a:p>
              <a:r>
                <a:rPr lang="en-US" altLang="zh-CN" sz="1600" b="1" dirty="0">
                  <a:solidFill>
                    <a:schemeClr val="bg1"/>
                  </a:solidFill>
                  <a:ea typeface="+mj-ea"/>
                </a:rPr>
                <a:t>Continuing to Promote the Application of Mechanized Technologies for Yield Increase and Loss Reduction</a:t>
              </a:r>
              <a:endParaRPr lang="en-US" altLang="zh-CN" sz="1600" b="1" dirty="0">
                <a:solidFill>
                  <a:schemeClr val="bg1"/>
                </a:solidFill>
                <a:ea typeface="+mj-ea"/>
              </a:endParaRPr>
            </a:p>
          </p:txBody>
        </p:sp>
        <p:sp>
          <p:nvSpPr>
            <p:cNvPr id="1167" name="矩形 1166"/>
            <p:cNvSpPr/>
            <p:nvPr>
              <p:custDataLst>
                <p:tags r:id="rId32"/>
              </p:custDataLst>
            </p:nvPr>
          </p:nvSpPr>
          <p:spPr>
            <a:xfrm>
              <a:off x="2804728" y="5292210"/>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8" name="文本框 1167"/>
            <p:cNvSpPr txBox="1"/>
            <p:nvPr>
              <p:custDataLst>
                <p:tags r:id="rId33"/>
              </p:custDataLst>
            </p:nvPr>
          </p:nvSpPr>
          <p:spPr>
            <a:xfrm>
              <a:off x="2953757" y="4345810"/>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03</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169" name="组合 1168"/>
            <p:cNvGrpSpPr/>
            <p:nvPr/>
          </p:nvGrpSpPr>
          <p:grpSpPr>
            <a:xfrm>
              <a:off x="7938332" y="5088041"/>
              <a:ext cx="903097" cy="602064"/>
              <a:chOff x="2178006" y="5732219"/>
              <a:chExt cx="1219876" cy="813250"/>
            </a:xfrm>
          </p:grpSpPr>
          <p:cxnSp>
            <p:nvCxnSpPr>
              <p:cNvPr id="1170" name="直接连接符 1169"/>
              <p:cNvCxnSpPr/>
              <p:nvPr>
                <p:custDataLst>
                  <p:tags r:id="rId34"/>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1" name="直接连接符 1170"/>
              <p:cNvCxnSpPr/>
              <p:nvPr>
                <p:custDataLst>
                  <p:tags r:id="rId35"/>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2" name="直接连接符 1171"/>
              <p:cNvCxnSpPr/>
              <p:nvPr>
                <p:custDataLst>
                  <p:tags r:id="rId36"/>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3" name="直接连接符 1172"/>
              <p:cNvCxnSpPr/>
              <p:nvPr>
                <p:custDataLst>
                  <p:tags r:id="rId37"/>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4" name="直接连接符 1173"/>
              <p:cNvCxnSpPr/>
              <p:nvPr>
                <p:custDataLst>
                  <p:tags r:id="rId38"/>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5" name="直接连接符 1174"/>
              <p:cNvCxnSpPr/>
              <p:nvPr>
                <p:custDataLst>
                  <p:tags r:id="rId39"/>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6" name="直接连接符 1175"/>
              <p:cNvCxnSpPr/>
              <p:nvPr>
                <p:custDataLst>
                  <p:tags r:id="rId40"/>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7" name="直接连接符 1176"/>
              <p:cNvCxnSpPr/>
              <p:nvPr>
                <p:custDataLst>
                  <p:tags r:id="rId41"/>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8" name="直接连接符 1177"/>
              <p:cNvCxnSpPr/>
              <p:nvPr>
                <p:custDataLst>
                  <p:tags r:id="rId42"/>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pic>
        <p:nvPicPr>
          <p:cNvPr id="3" name="3.1_03">
            <a:hlinkClick r:id="" action="ppaction://media"/>
          </p:cNvPr>
          <p:cNvPicPr>
            <a:picLocks noChangeAspect="1"/>
          </p:cNvPicPr>
          <p:nvPr>
            <a:audioFile r:link="rId43"/>
            <p:extLst>
              <p:ext uri="{DAA4B4D4-6D71-4841-9C94-3DE7FCFB9230}">
                <p14:media xmlns:p14="http://schemas.microsoft.com/office/powerpoint/2010/main" r:embed="rId44"/>
              </p:ext>
            </p:extLst>
          </p:nvPr>
        </p:nvPicPr>
        <p:blipFill>
          <a:blip r:embed="rId45"/>
          <a:stretch>
            <a:fillRect/>
          </a:stretch>
        </p:blipFill>
        <p:spPr>
          <a:xfrm>
            <a:off x="-684944" y="487238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199255" y="2393950"/>
            <a:ext cx="982980" cy="1521460"/>
            <a:chOff x="1432560" y="2630282"/>
            <a:chExt cx="853440" cy="1320624"/>
          </a:xfrm>
        </p:grpSpPr>
        <p:cxnSp>
          <p:nvCxnSpPr>
            <p:cNvPr id="14" name="直接连接符 13"/>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7" name="文本框 126"/>
          <p:cNvSpPr txBox="1"/>
          <p:nvPr/>
        </p:nvSpPr>
        <p:spPr>
          <a:xfrm>
            <a:off x="2514437" y="1010906"/>
            <a:ext cx="2699712" cy="584775"/>
          </a:xfrm>
          <a:prstGeom prst="rect">
            <a:avLst/>
          </a:prstGeom>
          <a:noFill/>
        </p:spPr>
        <p:txBody>
          <a:bodyPr vert="horz" wrap="square" rtlCol="0">
            <a:spAutoFit/>
          </a:bodyPr>
          <a:lstStyle/>
          <a:p>
            <a:pPr algn="r"/>
            <a:r>
              <a:rPr lang="en-US" altLang="zh-CN"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rPr>
              <a:t>PART.01</a:t>
            </a:r>
            <a:endParaRPr lang="zh-CN" altLang="en-US"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121" name="组合 120"/>
          <p:cNvGrpSpPr/>
          <p:nvPr/>
        </p:nvGrpSpPr>
        <p:grpSpPr>
          <a:xfrm rot="16200000" flipV="1">
            <a:off x="403225" y="4108450"/>
            <a:ext cx="631825" cy="423545"/>
            <a:chOff x="1432560" y="2623534"/>
            <a:chExt cx="853440" cy="1320624"/>
          </a:xfrm>
        </p:grpSpPr>
        <p:cxnSp>
          <p:nvCxnSpPr>
            <p:cNvPr id="122" name="直接连接符 121"/>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1280745" y="3333888"/>
            <a:ext cx="1538345" cy="1025562"/>
            <a:chOff x="2178006" y="5732219"/>
            <a:chExt cx="1219876" cy="813250"/>
          </a:xfrm>
        </p:grpSpPr>
        <p:cxnSp>
          <p:nvCxnSpPr>
            <p:cNvPr id="109" name="直接连接符 108"/>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625510" y="2598344"/>
            <a:ext cx="6489875" cy="1641475"/>
          </a:xfrm>
          <a:prstGeom prst="rect">
            <a:avLst/>
          </a:prstGeom>
          <a:noFill/>
        </p:spPr>
        <p:txBody>
          <a:bodyPr wrap="square" rtlCol="0">
            <a:spAutoFit/>
          </a:bodyPr>
          <a:lstStyle/>
          <a:p>
            <a:pPr lvl="0" defTabSz="685800">
              <a:lnSpc>
                <a:spcPct val="120000"/>
              </a:lnSpc>
              <a:defRPr/>
            </a:pPr>
            <a:r>
              <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Mechanization as the Primary Approach for Grain Yield Increase and Loss Reduction</a:t>
            </a:r>
            <a:endPar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3" name="3.1_04">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055649" y="488609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127"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rot="16200000">
            <a:off x="5518325" y="184325"/>
            <a:ext cx="1154715" cy="1219200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文本框 9"/>
          <p:cNvSpPr txBox="1"/>
          <p:nvPr/>
        </p:nvSpPr>
        <p:spPr>
          <a:xfrm>
            <a:off x="722630" y="1626399"/>
            <a:ext cx="10770870" cy="718145"/>
          </a:xfrm>
          <a:prstGeom prst="rect">
            <a:avLst/>
          </a:prstGeom>
          <a:noFill/>
        </p:spPr>
        <p:txBody>
          <a:bodyPr wrap="square" rtlCol="0">
            <a:spAutoFit/>
          </a:bodyPr>
          <a:lstStyle/>
          <a:p>
            <a:pPr marL="288290" indent="-288290">
              <a:spcBef>
                <a:spcPts val="400"/>
              </a:spcBef>
              <a:spcAft>
                <a:spcPts val="4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rPr>
              <a:t>Importance of Agricultural Mechanization</a:t>
            </a:r>
            <a:endPar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endParaRPr>
          </a:p>
          <a:p>
            <a:pPr marL="323850" lvl="1" indent="0" fontAlgn="auto">
              <a:spcBef>
                <a:spcPts val="400"/>
              </a:spcBef>
              <a:spcAft>
                <a:spcPts val="400"/>
              </a:spcAft>
              <a:buClr>
                <a:srgbClr val="5BAE3E"/>
              </a:buClr>
              <a:buSzPct val="75000"/>
              <a:buNone/>
            </a:pPr>
            <a:r>
              <a:rPr lang="en-US" altLang="zh-CN" sz="1600" dirty="0">
                <a:latin typeface="Arial" panose="020B0604020202020204" pitchFamily="34" charset="0"/>
                <a:cs typeface="Arial" panose="020B0604020202020204" pitchFamily="34" charset="0"/>
                <a:sym typeface="Arial" panose="020B0604020202020204" pitchFamily="34" charset="0"/>
              </a:rPr>
              <a:t>Agricultural mechanization is a crucial way to enhance agricultural productivity.</a:t>
            </a:r>
            <a:endParaRPr lang="en-US" altLang="zh-CN" sz="1600" dirty="0">
              <a:latin typeface="Arial" panose="020B0604020202020204" pitchFamily="34" charset="0"/>
              <a:cs typeface="Arial" panose="020B0604020202020204" pitchFamily="34" charset="0"/>
              <a:sym typeface="Arial" panose="020B0604020202020204" pitchFamily="34" charset="0"/>
            </a:endParaRPr>
          </a:p>
        </p:txBody>
      </p:sp>
      <p:sp>
        <p:nvSpPr>
          <p:cNvPr id="11" name="文本框 10"/>
          <p:cNvSpPr txBox="1"/>
          <p:nvPr/>
        </p:nvSpPr>
        <p:spPr>
          <a:xfrm>
            <a:off x="593300" y="359565"/>
            <a:ext cx="9007900" cy="1077218"/>
          </a:xfrm>
          <a:prstGeom prst="rect">
            <a:avLst/>
          </a:prstGeom>
          <a:noFill/>
        </p:spPr>
        <p:txBody>
          <a:bodyPr wrap="square" rtlCol="0">
            <a:spAutoFit/>
          </a:bodyPr>
          <a:lstStyle/>
          <a:p>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Mechanization as the Primary Approach for Grain Yield Increase and Loss Reduction</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2" name="文本框 1"/>
          <p:cNvSpPr txBox="1"/>
          <p:nvPr/>
        </p:nvSpPr>
        <p:spPr>
          <a:xfrm>
            <a:off x="6537325" y="2502495"/>
            <a:ext cx="5310505" cy="964367"/>
          </a:xfrm>
          <a:prstGeom prst="rect">
            <a:avLst/>
          </a:prstGeom>
          <a:noFill/>
        </p:spPr>
        <p:txBody>
          <a:bodyPr wrap="square" rtlCol="0">
            <a:spAutoFit/>
          </a:bodyPr>
          <a:lstStyle/>
          <a:p>
            <a:pPr marL="288290" lvl="0" indent="-288290" algn="l">
              <a:spcBef>
                <a:spcPts val="400"/>
              </a:spcBef>
              <a:spcAft>
                <a:spcPts val="4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rPr>
              <a:t>Significance</a:t>
            </a:r>
            <a:endPar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endParaRPr>
          </a:p>
          <a:p>
            <a:pPr marL="323850" lvl="1" algn="l">
              <a:spcBef>
                <a:spcPts val="400"/>
              </a:spcBef>
              <a:spcAft>
                <a:spcPts val="400"/>
              </a:spcAft>
              <a:buClr>
                <a:srgbClr val="5BAE3E"/>
              </a:buClr>
              <a:buSzPct val="75000"/>
              <a:buFontTx/>
            </a:pPr>
            <a:r>
              <a:rPr lang="en-US" altLang="zh-CN" sz="1600" dirty="0">
                <a:latin typeface="Arial" panose="020B0604020202020204" pitchFamily="34" charset="0"/>
                <a:cs typeface="Arial" panose="020B0604020202020204" pitchFamily="34" charset="0"/>
                <a:sym typeface="Arial" panose="020B0604020202020204" pitchFamily="34" charset="0"/>
              </a:rPr>
              <a:t>It plays a key role in increasing grain production and reducing losses.</a:t>
            </a:r>
            <a:endParaRPr lang="en-US" altLang="zh-CN" sz="1600" dirty="0">
              <a:latin typeface="Arial" panose="020B0604020202020204" pitchFamily="34" charset="0"/>
              <a:cs typeface="Arial" panose="020B0604020202020204" pitchFamily="34" charset="0"/>
              <a:sym typeface="Arial" panose="020B0604020202020204" pitchFamily="34" charset="0"/>
            </a:endParaRPr>
          </a:p>
        </p:txBody>
      </p:sp>
      <p:grpSp>
        <p:nvGrpSpPr>
          <p:cNvPr id="4" name="组合 3"/>
          <p:cNvGrpSpPr/>
          <p:nvPr/>
        </p:nvGrpSpPr>
        <p:grpSpPr>
          <a:xfrm>
            <a:off x="10629274" y="5757654"/>
            <a:ext cx="1538345" cy="1025562"/>
            <a:chOff x="2178006" y="5732219"/>
            <a:chExt cx="1219876" cy="813250"/>
          </a:xfrm>
        </p:grpSpPr>
        <p:cxnSp>
          <p:nvCxnSpPr>
            <p:cNvPr id="5" name="直接连接符 4"/>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722630" y="2502495"/>
            <a:ext cx="5681980" cy="2113399"/>
          </a:xfrm>
          <a:prstGeom prst="rect">
            <a:avLst/>
          </a:prstGeom>
          <a:noFill/>
        </p:spPr>
        <p:txBody>
          <a:bodyPr wrap="square" rtlCol="0" anchor="t">
            <a:spAutoFit/>
          </a:bodyPr>
          <a:lstStyle/>
          <a:p>
            <a:pPr marL="288290" indent="-288290">
              <a:spcBef>
                <a:spcPts val="400"/>
              </a:spcBef>
              <a:spcAft>
                <a:spcPts val="4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rPr>
              <a:t>Benefits of Full-Process Mechanization</a:t>
            </a:r>
            <a:endPar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endParaRPr>
          </a:p>
          <a:p>
            <a:pPr marL="609600" lvl="1" indent="-285750" algn="l">
              <a:spcBef>
                <a:spcPts val="400"/>
              </a:spcBef>
              <a:spcAft>
                <a:spcPts val="400"/>
              </a:spcAft>
              <a:buClr>
                <a:srgbClr val="5BAE3E"/>
              </a:buClr>
              <a:buSzPct val="75000"/>
              <a:buFont typeface="Wingdings" panose="05000000000000000000" pitchFamily="2" charset="2"/>
              <a:buChar char="l"/>
            </a:pPr>
            <a:r>
              <a:rPr lang="en-US" altLang="zh-CN" sz="1600" dirty="0">
                <a:latin typeface="Arial" panose="020B0604020202020204" pitchFamily="34" charset="0"/>
                <a:cs typeface="Arial" panose="020B0604020202020204" pitchFamily="34" charset="0"/>
                <a:sym typeface="Arial" panose="020B0604020202020204" pitchFamily="34" charset="0"/>
              </a:rPr>
              <a:t>Increase labor productivity.</a:t>
            </a:r>
            <a:endParaRPr lang="en-US" altLang="zh-CN" sz="1600" dirty="0">
              <a:latin typeface="Arial" panose="020B0604020202020204" pitchFamily="34" charset="0"/>
              <a:cs typeface="Arial" panose="020B0604020202020204" pitchFamily="34" charset="0"/>
              <a:sym typeface="Arial" panose="020B0604020202020204" pitchFamily="34" charset="0"/>
            </a:endParaRPr>
          </a:p>
          <a:p>
            <a:pPr marL="609600" lvl="1" indent="-285750" algn="l">
              <a:spcBef>
                <a:spcPts val="400"/>
              </a:spcBef>
              <a:spcAft>
                <a:spcPts val="400"/>
              </a:spcAft>
              <a:buClr>
                <a:srgbClr val="5BAE3E"/>
              </a:buClr>
              <a:buSzPct val="75000"/>
              <a:buFont typeface="Wingdings" panose="05000000000000000000" pitchFamily="2" charset="2"/>
              <a:buChar char="l"/>
            </a:pPr>
            <a:r>
              <a:rPr lang="en-US" altLang="zh-CN" sz="1600" dirty="0">
                <a:latin typeface="Arial" panose="020B0604020202020204" pitchFamily="34" charset="0"/>
                <a:cs typeface="Arial" panose="020B0604020202020204" pitchFamily="34" charset="0"/>
                <a:sym typeface="Arial" panose="020B0604020202020204" pitchFamily="34" charset="0"/>
              </a:rPr>
              <a:t>Improves resource use efficiency.</a:t>
            </a:r>
            <a:endParaRPr lang="en-US" altLang="zh-CN" sz="1600" dirty="0">
              <a:latin typeface="Arial" panose="020B0604020202020204" pitchFamily="34" charset="0"/>
              <a:cs typeface="Arial" panose="020B0604020202020204" pitchFamily="34" charset="0"/>
              <a:sym typeface="Arial" panose="020B0604020202020204" pitchFamily="34" charset="0"/>
            </a:endParaRPr>
          </a:p>
          <a:p>
            <a:pPr marL="609600" lvl="1" indent="-285750" algn="l">
              <a:spcBef>
                <a:spcPts val="400"/>
              </a:spcBef>
              <a:spcAft>
                <a:spcPts val="400"/>
              </a:spcAft>
              <a:buClr>
                <a:srgbClr val="5BAE3E"/>
              </a:buClr>
              <a:buSzPct val="75000"/>
              <a:buFont typeface="Wingdings" panose="05000000000000000000" pitchFamily="2" charset="2"/>
              <a:buChar char="l"/>
            </a:pPr>
            <a:r>
              <a:rPr lang="en-US" altLang="zh-CN" sz="1600" dirty="0">
                <a:latin typeface="Arial" panose="020B0604020202020204" pitchFamily="34" charset="0"/>
                <a:cs typeface="Arial" panose="020B0604020202020204" pitchFamily="34" charset="0"/>
                <a:sym typeface="Arial" panose="020B0604020202020204" pitchFamily="34" charset="0"/>
              </a:rPr>
              <a:t>Raises land output.</a:t>
            </a:r>
            <a:endParaRPr lang="en-US" altLang="zh-CN" sz="1600" dirty="0">
              <a:latin typeface="Arial" panose="020B0604020202020204" pitchFamily="34" charset="0"/>
              <a:cs typeface="Arial" panose="020B0604020202020204" pitchFamily="34" charset="0"/>
              <a:sym typeface="Arial" panose="020B0604020202020204" pitchFamily="34" charset="0"/>
            </a:endParaRPr>
          </a:p>
          <a:p>
            <a:pPr marL="609600" lvl="1" indent="-285750" algn="l">
              <a:spcBef>
                <a:spcPts val="400"/>
              </a:spcBef>
              <a:spcAft>
                <a:spcPts val="400"/>
              </a:spcAft>
              <a:buClr>
                <a:srgbClr val="5BAE3E"/>
              </a:buClr>
              <a:buSzPct val="75000"/>
              <a:buFont typeface="Wingdings" panose="05000000000000000000" pitchFamily="2" charset="2"/>
              <a:buChar char="l"/>
            </a:pPr>
            <a:r>
              <a:rPr lang="en-US" altLang="zh-CN" sz="1600" dirty="0">
                <a:latin typeface="Arial" panose="020B0604020202020204" pitchFamily="34" charset="0"/>
                <a:cs typeface="Arial" panose="020B0604020202020204" pitchFamily="34" charset="0"/>
                <a:sym typeface="Arial" panose="020B0604020202020204" pitchFamily="34" charset="0"/>
              </a:rPr>
              <a:t>Ensures timely sowing and harvesting of crops.</a:t>
            </a:r>
            <a:endParaRPr lang="en-US" altLang="zh-CN" sz="1600" dirty="0">
              <a:latin typeface="Arial" panose="020B0604020202020204" pitchFamily="34" charset="0"/>
              <a:cs typeface="Arial" panose="020B0604020202020204" pitchFamily="34" charset="0"/>
              <a:sym typeface="Arial" panose="020B0604020202020204" pitchFamily="34" charset="0"/>
            </a:endParaRPr>
          </a:p>
          <a:p>
            <a:pPr marL="609600" lvl="1" indent="-285750" algn="l">
              <a:spcBef>
                <a:spcPts val="400"/>
              </a:spcBef>
              <a:spcAft>
                <a:spcPts val="400"/>
              </a:spcAft>
              <a:buClr>
                <a:srgbClr val="5BAE3E"/>
              </a:buClr>
              <a:buSzPct val="75000"/>
              <a:buFont typeface="Wingdings" panose="05000000000000000000" pitchFamily="2" charset="2"/>
              <a:buChar char="l"/>
            </a:pPr>
            <a:r>
              <a:rPr lang="en-US" altLang="zh-CN" sz="1600" dirty="0">
                <a:latin typeface="Arial" panose="020B0604020202020204" pitchFamily="34" charset="0"/>
                <a:cs typeface="Arial" panose="020B0604020202020204" pitchFamily="34" charset="0"/>
                <a:sym typeface="Arial" panose="020B0604020202020204" pitchFamily="34" charset="0"/>
              </a:rPr>
              <a:t>Enhances agricultural capabilities in:</a:t>
            </a:r>
            <a:endParaRPr lang="en-US" altLang="zh-CN" sz="1600" dirty="0">
              <a:latin typeface="Arial" panose="020B0604020202020204" pitchFamily="34" charset="0"/>
              <a:cs typeface="Arial" panose="020B0604020202020204" pitchFamily="34" charset="0"/>
              <a:sym typeface="Arial" panose="020B0604020202020204" pitchFamily="34" charset="0"/>
            </a:endParaRPr>
          </a:p>
        </p:txBody>
      </p:sp>
      <p:pic>
        <p:nvPicPr>
          <p:cNvPr id="18" name="3.1_05">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79876" y="5249638"/>
            <a:ext cx="609600" cy="609600"/>
          </a:xfrm>
          <a:prstGeom prst="rect">
            <a:avLst/>
          </a:prstGeom>
        </p:spPr>
      </p:pic>
      <p:sp>
        <p:nvSpPr>
          <p:cNvPr id="17" name="文本框 16"/>
          <p:cNvSpPr txBox="1"/>
          <p:nvPr/>
        </p:nvSpPr>
        <p:spPr>
          <a:xfrm>
            <a:off x="1022880" y="4626153"/>
            <a:ext cx="3006875" cy="1036181"/>
          </a:xfrm>
          <a:prstGeom prst="rect">
            <a:avLst/>
          </a:prstGeom>
          <a:noFill/>
        </p:spPr>
        <p:txBody>
          <a:bodyPr wrap="square" rtlCol="0" anchor="t">
            <a:spAutoFit/>
          </a:bodyPr>
          <a:lstStyle/>
          <a:p>
            <a:pPr marL="609600" lvl="1" indent="-285750" algn="l">
              <a:spcBef>
                <a:spcPts val="400"/>
              </a:spcBef>
              <a:spcAft>
                <a:spcPts val="400"/>
              </a:spcAft>
              <a:buClr>
                <a:srgbClr val="5BAE3E"/>
              </a:buClr>
              <a:buSzPct val="75000"/>
              <a:buFont typeface="Wingdings" panose="05000000000000000000" pitchFamily="2" charset="2"/>
              <a:buChar char="Ø"/>
            </a:pPr>
            <a:r>
              <a:rPr lang="en-US" altLang="zh-CN" sz="1600" dirty="0">
                <a:latin typeface="Arial" panose="020B0604020202020204" pitchFamily="34" charset="0"/>
                <a:cs typeface="Arial" panose="020B0604020202020204" pitchFamily="34" charset="0"/>
                <a:sym typeface="Arial" panose="020B0604020202020204" pitchFamily="34" charset="0"/>
              </a:rPr>
              <a:t>Disaster prevention.</a:t>
            </a:r>
            <a:endParaRPr lang="en-US" altLang="zh-CN" sz="1600" dirty="0">
              <a:latin typeface="Arial" panose="020B0604020202020204" pitchFamily="34" charset="0"/>
              <a:cs typeface="Arial" panose="020B0604020202020204" pitchFamily="34" charset="0"/>
              <a:sym typeface="Arial" panose="020B0604020202020204" pitchFamily="34" charset="0"/>
            </a:endParaRPr>
          </a:p>
          <a:p>
            <a:pPr marL="609600" lvl="1" indent="-285750" algn="l">
              <a:spcBef>
                <a:spcPts val="400"/>
              </a:spcBef>
              <a:spcAft>
                <a:spcPts val="400"/>
              </a:spcAft>
              <a:buClr>
                <a:srgbClr val="5BAE3E"/>
              </a:buClr>
              <a:buSzPct val="75000"/>
              <a:buFont typeface="Wingdings" panose="05000000000000000000" pitchFamily="2" charset="2"/>
              <a:buChar char="Ø"/>
            </a:pPr>
            <a:r>
              <a:rPr lang="en-US" altLang="zh-CN" sz="1600" dirty="0">
                <a:latin typeface="Arial" panose="020B0604020202020204" pitchFamily="34" charset="0"/>
                <a:cs typeface="Arial" panose="020B0604020202020204" pitchFamily="34" charset="0"/>
                <a:sym typeface="Arial" panose="020B0604020202020204" pitchFamily="34" charset="0"/>
              </a:rPr>
              <a:t>Disaster mitigation.</a:t>
            </a:r>
            <a:endParaRPr lang="en-US" altLang="zh-CN" sz="1600" dirty="0">
              <a:latin typeface="Arial" panose="020B0604020202020204" pitchFamily="34" charset="0"/>
              <a:cs typeface="Arial" panose="020B0604020202020204" pitchFamily="34" charset="0"/>
              <a:sym typeface="Arial" panose="020B0604020202020204" pitchFamily="34" charset="0"/>
            </a:endParaRPr>
          </a:p>
          <a:p>
            <a:pPr marL="609600" lvl="1" indent="-285750" algn="l">
              <a:spcBef>
                <a:spcPts val="400"/>
              </a:spcBef>
              <a:spcAft>
                <a:spcPts val="400"/>
              </a:spcAft>
              <a:buClr>
                <a:srgbClr val="5BAE3E"/>
              </a:buClr>
              <a:buSzPct val="75000"/>
              <a:buFont typeface="Wingdings" panose="05000000000000000000" pitchFamily="2" charset="2"/>
              <a:buChar char="Ø"/>
            </a:pPr>
            <a:r>
              <a:rPr lang="en-US" altLang="zh-CN" sz="1600" dirty="0">
                <a:latin typeface="Arial" panose="020B0604020202020204" pitchFamily="34" charset="0"/>
                <a:cs typeface="Arial" panose="020B0604020202020204" pitchFamily="34" charset="0"/>
                <a:sym typeface="Arial" panose="020B0604020202020204" pitchFamily="34" charset="0"/>
              </a:rPr>
              <a:t>Emergency response.</a:t>
            </a:r>
            <a:endParaRPr lang="en-US" altLang="zh-CN" sz="1600"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bldLst>
      <p:bldP spid="3" grpId="0" animBg="1"/>
      <p:bldP spid="10" grpId="0"/>
      <p:bldP spid="11" grpId="0"/>
      <p:bldP spid="2" grpId="0"/>
      <p:bldP spid="9" grpId="0" uiExpand="1" build="p"/>
      <p:bldP spid="1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776400" y="4176017"/>
            <a:ext cx="1918040" cy="583245"/>
          </a:xfrm>
          <a:prstGeom prst="rect">
            <a:avLst/>
          </a:prstGeom>
          <a:solidFill>
            <a:srgbClr val="DEB8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2" name="组合 1"/>
          <p:cNvGrpSpPr/>
          <p:nvPr/>
        </p:nvGrpSpPr>
        <p:grpSpPr>
          <a:xfrm>
            <a:off x="0" y="6708278"/>
            <a:ext cx="12192000" cy="153627"/>
            <a:chOff x="147892" y="6347897"/>
            <a:chExt cx="11450808" cy="120769"/>
          </a:xfrm>
        </p:grpSpPr>
        <p:sp>
          <p:nvSpPr>
            <p:cNvPr id="8" name="矩形 7"/>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12" name="矩形 11"/>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sp>
        <p:nvSpPr>
          <p:cNvPr id="9" name="文本框 8"/>
          <p:cNvSpPr txBox="1"/>
          <p:nvPr/>
        </p:nvSpPr>
        <p:spPr>
          <a:xfrm>
            <a:off x="593090" y="405993"/>
            <a:ext cx="8213090" cy="521970"/>
          </a:xfrm>
          <a:prstGeom prst="rect">
            <a:avLst/>
          </a:prstGeom>
          <a:noFill/>
        </p:spPr>
        <p:txBody>
          <a:bodyPr wrap="square" rtlCol="0">
            <a:spAutoFit/>
          </a:bodyPr>
          <a:lstStyle/>
          <a:p>
            <a:r>
              <a:rPr lang="en-US" altLang="zh-CN" sz="2800" b="1"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Mechanization Helps Ensure Timely Planting </a:t>
            </a:r>
            <a:endParaRPr lang="en-US" altLang="zh-CN" sz="2800" b="1"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15" name="文本框 14"/>
          <p:cNvSpPr txBox="1"/>
          <p:nvPr/>
        </p:nvSpPr>
        <p:spPr>
          <a:xfrm>
            <a:off x="928862" y="1438917"/>
            <a:ext cx="6355516" cy="3627120"/>
          </a:xfrm>
          <a:prstGeom prst="rect">
            <a:avLst/>
          </a:prstGeom>
          <a:noFill/>
        </p:spPr>
        <p:txBody>
          <a:bodyPr wrap="square" rtlCol="0">
            <a:spAutoFit/>
          </a:bodyPr>
          <a:lstStyle/>
          <a:p>
            <a:pPr marL="288290" lvl="0" indent="-288290" algn="l">
              <a:lnSpc>
                <a:spcPct val="120000"/>
              </a:lnSpc>
              <a:spcBef>
                <a:spcPts val="600"/>
              </a:spcBef>
              <a:spcAft>
                <a:spcPts val="6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Key factor </a:t>
            </a:r>
            <a:endParaRPr lang="en-US" altLang="zh-CN" b="1" dirty="0">
              <a:solidFill>
                <a:srgbClr val="5BAE3E"/>
              </a:solidFill>
              <a:latin typeface="Arial" panose="020B0604020202020204" pitchFamily="34" charset="0"/>
              <a:cs typeface="Arial" panose="020B0604020202020204" pitchFamily="34" charset="0"/>
              <a:sym typeface="+mn-ea"/>
            </a:endParaRPr>
          </a:p>
          <a:p>
            <a:pPr marL="323850" lvl="1" indent="0" algn="l" fontAlgn="auto">
              <a:lnSpc>
                <a:spcPct val="120000"/>
              </a:lnSpc>
              <a:spcBef>
                <a:spcPts val="600"/>
              </a:spcBef>
              <a:spcAft>
                <a:spcPts val="600"/>
              </a:spcAft>
              <a:buClr>
                <a:srgbClr val="5BAE3E"/>
              </a:buClr>
              <a:buSzPct val="75000"/>
              <a:buNone/>
            </a:pPr>
            <a:r>
              <a:rPr lang="en-US" altLang="zh-CN" sz="1600" dirty="0">
                <a:latin typeface="Arial" panose="020B0604020202020204" pitchFamily="34" charset="0"/>
                <a:cs typeface="Arial" panose="020B0604020202020204" pitchFamily="34" charset="0"/>
                <a:sym typeface="+mn-ea"/>
              </a:rPr>
              <a:t>Choosing the right time to plant is very important in areas with more than one cropping cycles per year.</a:t>
            </a:r>
            <a:endParaRPr lang="en-US" altLang="zh-CN" sz="1600" dirty="0">
              <a:latin typeface="Arial" panose="020B0604020202020204" pitchFamily="34" charset="0"/>
              <a:cs typeface="Arial" panose="020B0604020202020204" pitchFamily="34" charset="0"/>
              <a:sym typeface="+mn-ea"/>
            </a:endParaRPr>
          </a:p>
          <a:p>
            <a:pPr marL="288290" lvl="0" indent="-288290" algn="l">
              <a:lnSpc>
                <a:spcPct val="120000"/>
              </a:lnSpc>
              <a:spcBef>
                <a:spcPts val="600"/>
              </a:spcBef>
              <a:spcAft>
                <a:spcPts val="6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Mechanization advantage</a:t>
            </a:r>
            <a:endParaRPr lang="en-US" altLang="zh-CN" b="1" dirty="0">
              <a:solidFill>
                <a:srgbClr val="5BAE3E"/>
              </a:solidFill>
              <a:latin typeface="Arial" panose="020B0604020202020204" pitchFamily="34" charset="0"/>
              <a:cs typeface="Arial" panose="020B0604020202020204" pitchFamily="34" charset="0"/>
              <a:sym typeface="+mn-ea"/>
            </a:endParaRPr>
          </a:p>
          <a:p>
            <a:pPr marL="323850" lvl="1" algn="l">
              <a:lnSpc>
                <a:spcPct val="120000"/>
              </a:lnSpc>
              <a:spcBef>
                <a:spcPts val="600"/>
              </a:spcBef>
              <a:spcAft>
                <a:spcPts val="600"/>
              </a:spcAft>
              <a:buClr>
                <a:srgbClr val="5BAE3E"/>
              </a:buClr>
              <a:buSzPct val="75000"/>
              <a:buFontTx/>
            </a:pPr>
            <a:r>
              <a:rPr lang="en-US" altLang="zh-CN" sz="1600" dirty="0">
                <a:latin typeface="Arial" panose="020B0604020202020204" pitchFamily="34" charset="0"/>
                <a:cs typeface="Arial" panose="020B0604020202020204" pitchFamily="34" charset="0"/>
                <a:sym typeface="+mn-ea"/>
              </a:rPr>
              <a:t>Mechanized operations greatly shorten the time gap between two crop cycles.</a:t>
            </a:r>
            <a:endParaRPr lang="en-US" altLang="zh-CN" sz="1600" dirty="0">
              <a:latin typeface="Arial" panose="020B0604020202020204" pitchFamily="34" charset="0"/>
              <a:cs typeface="Arial" panose="020B0604020202020204" pitchFamily="34" charset="0"/>
              <a:sym typeface="+mn-ea"/>
            </a:endParaRPr>
          </a:p>
          <a:p>
            <a:pPr marL="288290" lvl="0" indent="-288290" algn="l">
              <a:lnSpc>
                <a:spcPct val="120000"/>
              </a:lnSpc>
              <a:spcBef>
                <a:spcPts val="600"/>
              </a:spcBef>
              <a:spcAft>
                <a:spcPts val="6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Positive impact</a:t>
            </a:r>
            <a:endParaRPr lang="en-US" altLang="zh-CN" b="1" dirty="0">
              <a:solidFill>
                <a:srgbClr val="5BAE3E"/>
              </a:solidFill>
              <a:latin typeface="Arial" panose="020B0604020202020204" pitchFamily="34" charset="0"/>
              <a:cs typeface="Arial" panose="020B0604020202020204" pitchFamily="34" charset="0"/>
              <a:sym typeface="+mn-ea"/>
            </a:endParaRPr>
          </a:p>
          <a:p>
            <a:pPr marL="323850" lvl="1" algn="l">
              <a:lnSpc>
                <a:spcPct val="120000"/>
              </a:lnSpc>
              <a:spcBef>
                <a:spcPts val="600"/>
              </a:spcBef>
              <a:spcAft>
                <a:spcPts val="600"/>
              </a:spcAft>
              <a:buClr>
                <a:srgbClr val="5BAE3E"/>
              </a:buClr>
              <a:buSzPct val="75000"/>
              <a:buFontTx/>
            </a:pPr>
            <a:r>
              <a:rPr lang="en-US" altLang="zh-CN" sz="1600" dirty="0">
                <a:latin typeface="Arial" panose="020B0604020202020204" pitchFamily="34" charset="0"/>
                <a:cs typeface="Arial" panose="020B0604020202020204" pitchFamily="34" charset="0"/>
                <a:sym typeface="+mn-ea"/>
              </a:rPr>
              <a:t>It secures a longer growing period for the next crop to increase yields.</a:t>
            </a:r>
            <a:endParaRPr lang="en-US" altLang="zh-CN" sz="1600" dirty="0">
              <a:latin typeface="Arial" panose="020B0604020202020204" pitchFamily="34" charset="0"/>
              <a:cs typeface="Arial" panose="020B0604020202020204" pitchFamily="34" charset="0"/>
              <a:sym typeface="+mn-ea"/>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32674" y="2262871"/>
            <a:ext cx="4064001" cy="2285070"/>
          </a:xfrm>
          <a:prstGeom prst="rect">
            <a:avLst/>
          </a:prstGeom>
        </p:spPr>
      </p:pic>
      <p:sp>
        <p:nvSpPr>
          <p:cNvPr id="6" name="矩形 5"/>
          <p:cNvSpPr/>
          <p:nvPr/>
        </p:nvSpPr>
        <p:spPr>
          <a:xfrm rot="16200000">
            <a:off x="5444219" y="110218"/>
            <a:ext cx="1303561" cy="1219200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rot="16200000">
            <a:off x="-961564" y="3205804"/>
            <a:ext cx="3384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22" name="3.1_0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77591" y="492426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2"/>
                </p:tgtEl>
              </p:cMediaNode>
            </p:audio>
          </p:childTnLst>
        </p:cTn>
      </p:par>
    </p:tnLst>
    <p:bldLst>
      <p:bldP spid="5" grpId="0" animBg="1"/>
      <p:bldP spid="9" grpId="0"/>
      <p:bldP spid="15" grpId="0" uiExpand="1" build="p"/>
      <p:bldP spid="6"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584413"/>
            <a:ext cx="12192000" cy="250129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 name="文本框 6"/>
          <p:cNvSpPr txBox="1"/>
          <p:nvPr/>
        </p:nvSpPr>
        <p:spPr>
          <a:xfrm>
            <a:off x="604730" y="1296185"/>
            <a:ext cx="6895405" cy="926729"/>
          </a:xfrm>
          <a:prstGeom prst="rect">
            <a:avLst/>
          </a:prstGeom>
          <a:noFill/>
        </p:spPr>
        <p:txBody>
          <a:bodyPr wrap="square" rtlCol="0">
            <a:spAutoFit/>
          </a:bodyPr>
          <a:lstStyle/>
          <a:p>
            <a:pPr>
              <a:lnSpc>
                <a:spcPct val="130000"/>
              </a:lnSpc>
            </a:pPr>
            <a:r>
              <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rPr>
              <a:t>The maturity level of crops affects the loss rate during mechanized harvesting</a:t>
            </a:r>
            <a:endPar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endParaRPr>
          </a:p>
        </p:txBody>
      </p:sp>
      <p:sp>
        <p:nvSpPr>
          <p:cNvPr id="5" name="文本框 4"/>
          <p:cNvSpPr txBox="1"/>
          <p:nvPr/>
        </p:nvSpPr>
        <p:spPr>
          <a:xfrm>
            <a:off x="604730" y="411465"/>
            <a:ext cx="8672195" cy="523220"/>
          </a:xfrm>
          <a:prstGeom prst="rect">
            <a:avLst/>
          </a:prstGeom>
          <a:noFill/>
        </p:spPr>
        <p:txBody>
          <a:bodyPr wrap="square" rtlCol="0">
            <a:spAutoFit/>
          </a:bodyPr>
          <a:lstStyle/>
          <a:p>
            <a:pPr indent="0">
              <a:buFont typeface="+mj-lt"/>
              <a:buNone/>
            </a:pPr>
            <a:r>
              <a:rPr lang="en-US" altLang="zh-CN" sz="2800" b="1"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Mechanization Ensures Timely Harvesting</a:t>
            </a:r>
            <a:endParaRPr lang="en-US" altLang="zh-CN" sz="2800" b="1"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09620" y="1947917"/>
            <a:ext cx="3723250" cy="2093476"/>
          </a:xfrm>
          <a:prstGeom prst="rect">
            <a:avLst/>
          </a:prstGeom>
        </p:spPr>
      </p:pic>
      <p:sp>
        <p:nvSpPr>
          <p:cNvPr id="9" name="矩形: 圆角 8"/>
          <p:cNvSpPr/>
          <p:nvPr/>
        </p:nvSpPr>
        <p:spPr>
          <a:xfrm>
            <a:off x="695324" y="2950993"/>
            <a:ext cx="3187015" cy="33115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Manual drawback</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10" name="文本框 9"/>
          <p:cNvSpPr txBox="1"/>
          <p:nvPr/>
        </p:nvSpPr>
        <p:spPr>
          <a:xfrm>
            <a:off x="734060" y="3326765"/>
            <a:ext cx="7038975" cy="386080"/>
          </a:xfrm>
          <a:prstGeom prst="rect">
            <a:avLst/>
          </a:prstGeom>
          <a:noFill/>
        </p:spPr>
        <p:txBody>
          <a:bodyPr wrap="square" rtlCol="0">
            <a:spAutoFit/>
          </a:bodyPr>
          <a:lstStyle/>
          <a:p>
            <a:pPr marL="285750" lvl="0" indent="-285750">
              <a:lnSpc>
                <a:spcPct val="120000"/>
              </a:lnSpc>
              <a:spcBef>
                <a:spcPts val="400"/>
              </a:spcBef>
              <a:spcAft>
                <a:spcPts val="4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Manual harvesting is slow and prone to missing the optimal harvest time.</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11" name="矩形: 圆角 10"/>
          <p:cNvSpPr/>
          <p:nvPr/>
        </p:nvSpPr>
        <p:spPr>
          <a:xfrm>
            <a:off x="708002" y="3925255"/>
            <a:ext cx="3187015" cy="33115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Mechanical advantage</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12" name="文本框 11"/>
          <p:cNvSpPr txBox="1"/>
          <p:nvPr/>
        </p:nvSpPr>
        <p:spPr>
          <a:xfrm>
            <a:off x="734060" y="4300855"/>
            <a:ext cx="10234295" cy="386080"/>
          </a:xfrm>
          <a:prstGeom prst="rect">
            <a:avLst/>
          </a:prstGeom>
          <a:noFill/>
        </p:spPr>
        <p:txBody>
          <a:bodyPr wrap="square" rtlCol="0">
            <a:spAutoFit/>
          </a:bodyPr>
          <a:lstStyle/>
          <a:p>
            <a:pPr marL="285750" lvl="0" indent="-285750">
              <a:lnSpc>
                <a:spcPct val="120000"/>
              </a:lnSpc>
              <a:spcBef>
                <a:spcPts val="400"/>
              </a:spcBef>
              <a:spcAft>
                <a:spcPts val="4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Mechanized harvesting is highly efficient, speeding up the process and enabling timely harvesting.</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2" name="3.1_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11404" y="603466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4" grpId="0" animBg="1"/>
      <p:bldP spid="7" grpId="0"/>
      <p:bldP spid="5" grpId="0"/>
      <p:bldP spid="9" grpId="0" animBg="1"/>
      <p:bldP spid="10" grpId="0"/>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773545"/>
            <a:ext cx="12192000" cy="8445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文本框 7"/>
          <p:cNvSpPr txBox="1"/>
          <p:nvPr/>
        </p:nvSpPr>
        <p:spPr>
          <a:xfrm>
            <a:off x="604730" y="1607722"/>
            <a:ext cx="8622665" cy="429895"/>
          </a:xfrm>
          <a:prstGeom prst="rect">
            <a:avLst/>
          </a:prstGeom>
          <a:noFill/>
        </p:spPr>
        <p:txBody>
          <a:bodyPr wrap="square" rtlCol="0">
            <a:spAutoFit/>
          </a:bodyPr>
          <a:lstStyle/>
          <a:p>
            <a:pPr lvl="0" algn="l">
              <a:buClrTx/>
              <a:buSzTx/>
              <a:buFontTx/>
            </a:pPr>
            <a:r>
              <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rPr>
              <a:t>a. Flood resistance</a:t>
            </a:r>
            <a:endPar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593090" y="477504"/>
            <a:ext cx="9342120" cy="953135"/>
          </a:xfrm>
          <a:prstGeom prst="rect">
            <a:avLst/>
          </a:prstGeom>
          <a:noFill/>
        </p:spPr>
        <p:txBody>
          <a:bodyPr wrap="square" rtlCol="0">
            <a:spAutoFit/>
          </a:bodyPr>
          <a:lstStyle/>
          <a:p>
            <a:pPr indent="0">
              <a:buFont typeface="+mj-lt"/>
              <a:buNone/>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Mechanization Is an Effective Tool for Disaster Prevention and Reduction in Agriculture</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3" name="文本框 2"/>
          <p:cNvSpPr txBox="1"/>
          <p:nvPr/>
        </p:nvSpPr>
        <p:spPr>
          <a:xfrm>
            <a:off x="912495" y="2037715"/>
            <a:ext cx="6830695" cy="1167765"/>
          </a:xfrm>
          <a:prstGeom prst="rect">
            <a:avLst/>
          </a:prstGeom>
          <a:noFill/>
        </p:spPr>
        <p:txBody>
          <a:bodyPr wrap="square" rtlCol="0">
            <a:spAutoFit/>
          </a:bodyPr>
          <a:lstStyle/>
          <a:p>
            <a:pPr marL="288290" lvl="0" indent="-288290" algn="l">
              <a:lnSpc>
                <a:spcPct val="130000"/>
              </a:lnSpc>
              <a:spcBef>
                <a:spcPts val="300"/>
              </a:spcBef>
              <a:spcAft>
                <a:spcPts val="300"/>
              </a:spcAft>
              <a:buClr>
                <a:srgbClr val="5BAE3E"/>
              </a:buClr>
              <a:buSzPct val="75000"/>
              <a:buFont typeface="Wingdings" panose="05000000000000000000" charset="0"/>
              <a:buChar char="n"/>
            </a:pPr>
            <a:r>
              <a:rPr lang="en-US" altLang="zh-CN" b="1" dirty="0">
                <a:latin typeface="Arial" panose="020B0604020202020204" pitchFamily="34" charset="0"/>
                <a:cs typeface="Arial" panose="020B0604020202020204" pitchFamily="34" charset="0"/>
                <a:sym typeface="+mn-ea"/>
              </a:rPr>
              <a:t>Two-crop rotation model </a:t>
            </a:r>
            <a:endParaRPr lang="en-US" altLang="zh-CN" b="1" dirty="0">
              <a:latin typeface="Arial" panose="020B0604020202020204" pitchFamily="34" charset="0"/>
              <a:cs typeface="Arial" panose="020B0604020202020204" pitchFamily="34" charset="0"/>
              <a:sym typeface="+mn-ea"/>
            </a:endParaRPr>
          </a:p>
          <a:p>
            <a:pPr marL="323850" lvl="1" indent="0" algn="l" fontAlgn="auto">
              <a:lnSpc>
                <a:spcPct val="130000"/>
              </a:lnSpc>
              <a:spcBef>
                <a:spcPts val="300"/>
              </a:spcBef>
              <a:spcAft>
                <a:spcPts val="300"/>
              </a:spcAft>
              <a:buClr>
                <a:srgbClr val="5BAE3E"/>
              </a:buClr>
              <a:buSzPct val="75000"/>
              <a:buNone/>
            </a:pPr>
            <a:r>
              <a:rPr lang="en-US" altLang="zh-CN" sz="1600" dirty="0">
                <a:latin typeface="Arial" panose="020B0604020202020204" pitchFamily="34" charset="0"/>
                <a:cs typeface="Arial" panose="020B0604020202020204" pitchFamily="34" charset="0"/>
                <a:sym typeface="+mn-ea"/>
              </a:rPr>
              <a:t>In temperate monsoon climate zones, the two-crop rotation model of "planting winter wheat after harvesting maize" is widely adopted.</a:t>
            </a:r>
            <a:endParaRPr lang="en-US" altLang="zh-CN" sz="1600" dirty="0">
              <a:latin typeface="Arial" panose="020B0604020202020204" pitchFamily="34" charset="0"/>
              <a:cs typeface="Arial" panose="020B0604020202020204" pitchFamily="34" charset="0"/>
              <a:sym typeface="+mn-ea"/>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rcRect r="3393"/>
          <a:stretch>
            <a:fillRect/>
          </a:stretch>
        </p:blipFill>
        <p:spPr>
          <a:xfrm>
            <a:off x="7981894" y="1683931"/>
            <a:ext cx="3514782" cy="2045684"/>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1893" y="3901678"/>
            <a:ext cx="3514782" cy="1976260"/>
          </a:xfrm>
          <a:prstGeom prst="rect">
            <a:avLst/>
          </a:prstGeom>
        </p:spPr>
      </p:pic>
      <p:sp>
        <p:nvSpPr>
          <p:cNvPr id="4" name="文本框 3"/>
          <p:cNvSpPr txBox="1"/>
          <p:nvPr/>
        </p:nvSpPr>
        <p:spPr>
          <a:xfrm>
            <a:off x="912495" y="3320415"/>
            <a:ext cx="6830060" cy="2281555"/>
          </a:xfrm>
          <a:prstGeom prst="rect">
            <a:avLst/>
          </a:prstGeom>
          <a:noFill/>
        </p:spPr>
        <p:txBody>
          <a:bodyPr wrap="square" rtlCol="0" anchor="t">
            <a:spAutoFit/>
          </a:bodyPr>
          <a:lstStyle/>
          <a:p>
            <a:pPr marL="288290" lvl="0" indent="-288290" algn="l">
              <a:lnSpc>
                <a:spcPct val="130000"/>
              </a:lnSpc>
              <a:spcBef>
                <a:spcPts val="300"/>
              </a:spcBef>
              <a:spcAft>
                <a:spcPts val="300"/>
              </a:spcAft>
              <a:buClr>
                <a:srgbClr val="5BAE3E"/>
              </a:buClr>
              <a:buSzPct val="75000"/>
              <a:buFont typeface="Wingdings" panose="05000000000000000000" charset="0"/>
              <a:buChar char="n"/>
            </a:pPr>
            <a:r>
              <a:rPr lang="en-US" altLang="zh-CN" b="1" dirty="0">
                <a:latin typeface="Arial" panose="020B0604020202020204" pitchFamily="34" charset="0"/>
                <a:cs typeface="Arial" panose="020B0604020202020204" pitchFamily="34" charset="0"/>
                <a:sym typeface="+mn-ea"/>
              </a:rPr>
              <a:t>Managing Waterlogging in Maize Fields</a:t>
            </a:r>
            <a:endParaRPr lang="en-US" altLang="zh-CN" b="1" dirty="0">
              <a:latin typeface="Arial" panose="020B0604020202020204" pitchFamily="34" charset="0"/>
              <a:cs typeface="Arial" panose="020B0604020202020204" pitchFamily="34" charset="0"/>
              <a:sym typeface="+mn-ea"/>
            </a:endParaRPr>
          </a:p>
          <a:p>
            <a:pPr marL="609600" lvl="1" indent="-285750" algn="l" fontAlgn="auto">
              <a:lnSpc>
                <a:spcPct val="130000"/>
              </a:lnSpc>
              <a:spcBef>
                <a:spcPts val="300"/>
              </a:spcBef>
              <a:spcAft>
                <a:spcPts val="3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Maize grown in low-lying areas is prone to waterlogging. </a:t>
            </a:r>
            <a:endParaRPr lang="en-US" altLang="zh-CN" sz="1600" dirty="0">
              <a:latin typeface="Arial" panose="020B0604020202020204" pitchFamily="34" charset="0"/>
              <a:cs typeface="Arial" panose="020B0604020202020204" pitchFamily="34" charset="0"/>
              <a:sym typeface="+mn-ea"/>
            </a:endParaRPr>
          </a:p>
          <a:p>
            <a:pPr marL="609600" lvl="1" indent="-285750" algn="l" fontAlgn="auto">
              <a:lnSpc>
                <a:spcPct val="130000"/>
              </a:lnSpc>
              <a:spcBef>
                <a:spcPts val="300"/>
              </a:spcBef>
              <a:spcAft>
                <a:spcPts val="3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Flood control becomes a key measure for increasing yield and reducing losses. </a:t>
            </a:r>
            <a:endParaRPr lang="en-US" altLang="zh-CN" sz="1600" dirty="0">
              <a:latin typeface="Arial" panose="020B0604020202020204" pitchFamily="34" charset="0"/>
              <a:cs typeface="Arial" panose="020B0604020202020204" pitchFamily="34" charset="0"/>
              <a:sym typeface="+mn-ea"/>
            </a:endParaRPr>
          </a:p>
          <a:p>
            <a:pPr marL="609600" lvl="1" indent="-285750" algn="l" fontAlgn="auto">
              <a:lnSpc>
                <a:spcPct val="130000"/>
              </a:lnSpc>
              <a:spcBef>
                <a:spcPts val="300"/>
              </a:spcBef>
              <a:spcAft>
                <a:spcPts val="3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Tracked harvesters can be used to harvest maize from waterlogged-prone fields, reducing losses from lodging and mold.</a:t>
            </a:r>
            <a:endParaRPr lang="en-US" altLang="zh-CN" sz="1600" dirty="0">
              <a:latin typeface="Arial" panose="020B0604020202020204" pitchFamily="34" charset="0"/>
              <a:cs typeface="Arial" panose="020B0604020202020204" pitchFamily="34" charset="0"/>
              <a:sym typeface="+mn-ea"/>
            </a:endParaRPr>
          </a:p>
        </p:txBody>
      </p:sp>
      <p:pic>
        <p:nvPicPr>
          <p:cNvPr id="9" name="3.1_08">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44498" y="593104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bldLst>
      <p:bldP spid="8" grpId="0"/>
      <p:bldP spid="2" grpId="0"/>
      <p:bldP spid="3" grpId="0"/>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2007349"/>
            <a:ext cx="12192000" cy="248856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文本框 2"/>
          <p:cNvSpPr txBox="1"/>
          <p:nvPr/>
        </p:nvSpPr>
        <p:spPr>
          <a:xfrm>
            <a:off x="604520" y="1967979"/>
            <a:ext cx="7121605" cy="2524760"/>
          </a:xfrm>
          <a:prstGeom prst="rect">
            <a:avLst/>
          </a:prstGeom>
          <a:noFill/>
        </p:spPr>
        <p:txBody>
          <a:bodyPr wrap="square" rtlCol="0">
            <a:spAutoFit/>
          </a:bodyPr>
          <a:lstStyle/>
          <a:p>
            <a:pPr marL="288290" lvl="0" indent="-288290">
              <a:lnSpc>
                <a:spcPct val="130000"/>
              </a:lnSpc>
              <a:spcBef>
                <a:spcPts val="200"/>
              </a:spcBef>
              <a:spcAft>
                <a:spcPts val="200"/>
              </a:spcAft>
              <a:buClr>
                <a:schemeClr val="bg1"/>
              </a:buClr>
              <a:buSzPct val="75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Preparations for Sowing Winter Wheat</a:t>
            </a:r>
            <a:endParaRPr lang="en-US" altLang="zh-CN" b="1" dirty="0">
              <a:solidFill>
                <a:schemeClr val="bg1"/>
              </a:solidFill>
              <a:latin typeface="Arial" panose="020B0604020202020204" pitchFamily="34" charset="0"/>
              <a:cs typeface="Arial" panose="020B0604020202020204" pitchFamily="34" charset="0"/>
              <a:sym typeface="+mn-ea"/>
            </a:endParaRPr>
          </a:p>
          <a:p>
            <a:pPr marL="609600" lvl="0" indent="-285750">
              <a:lnSpc>
                <a:spcPct val="130000"/>
              </a:lnSpc>
              <a:spcBef>
                <a:spcPts val="200"/>
              </a:spcBef>
              <a:spcAft>
                <a:spcPts val="200"/>
              </a:spcAft>
              <a:buClr>
                <a:schemeClr val="bg1"/>
              </a:buClr>
              <a:buSzPct val="75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Deep plowing &amp; turning </a:t>
            </a:r>
            <a:r>
              <a:rPr lang="en-US" altLang="zh-CN" sz="1600" dirty="0">
                <a:solidFill>
                  <a:schemeClr val="bg1"/>
                </a:solidFill>
                <a:latin typeface="Arial" panose="020B0604020202020204" pitchFamily="34" charset="0"/>
                <a:cs typeface="Arial" panose="020B0604020202020204" pitchFamily="34" charset="0"/>
                <a:sym typeface="+mn-ea"/>
              </a:rPr>
              <a:t>→ incorporate  shredded maize stalks deep into the soil → increase organic matter.</a:t>
            </a:r>
            <a:endParaRPr lang="en-US" altLang="zh-CN" sz="1600" dirty="0">
              <a:solidFill>
                <a:schemeClr val="bg1"/>
              </a:solidFill>
              <a:latin typeface="Arial" panose="020B0604020202020204" pitchFamily="34" charset="0"/>
              <a:cs typeface="Arial" panose="020B0604020202020204" pitchFamily="34" charset="0"/>
              <a:sym typeface="+mn-ea"/>
            </a:endParaRPr>
          </a:p>
          <a:p>
            <a:pPr marL="609600" lvl="0" indent="-285750">
              <a:lnSpc>
                <a:spcPct val="130000"/>
              </a:lnSpc>
              <a:spcBef>
                <a:spcPts val="200"/>
              </a:spcBef>
              <a:spcAft>
                <a:spcPts val="200"/>
              </a:spcAft>
              <a:buClr>
                <a:schemeClr val="bg1"/>
              </a:buClr>
              <a:buSzPct val="75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Plowing </a:t>
            </a:r>
            <a:r>
              <a:rPr lang="en-US" altLang="zh-CN" sz="1600" dirty="0">
                <a:solidFill>
                  <a:schemeClr val="bg1"/>
                </a:solidFill>
                <a:latin typeface="Arial" panose="020B0604020202020204" pitchFamily="34" charset="0"/>
                <a:cs typeface="Arial" panose="020B0604020202020204" pitchFamily="34" charset="0"/>
                <a:sym typeface="+mn-ea"/>
              </a:rPr>
              <a:t>→ break hardpan layer → improve aeration &amp; water infiltration.</a:t>
            </a:r>
            <a:endParaRPr lang="en-US" altLang="zh-CN" sz="1600" dirty="0">
              <a:solidFill>
                <a:schemeClr val="bg1"/>
              </a:solidFill>
              <a:latin typeface="Arial" panose="020B0604020202020204" pitchFamily="34" charset="0"/>
              <a:cs typeface="Arial" panose="020B0604020202020204" pitchFamily="34" charset="0"/>
              <a:sym typeface="+mn-ea"/>
            </a:endParaRPr>
          </a:p>
          <a:p>
            <a:pPr marL="609600" lvl="0" indent="-285750">
              <a:lnSpc>
                <a:spcPct val="130000"/>
              </a:lnSpc>
              <a:spcBef>
                <a:spcPts val="200"/>
              </a:spcBef>
              <a:spcAft>
                <a:spcPts val="200"/>
              </a:spcAft>
              <a:buClr>
                <a:schemeClr val="bg1"/>
              </a:buClr>
              <a:buSzPct val="75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Result</a:t>
            </a:r>
            <a:r>
              <a:rPr lang="en-US" altLang="zh-CN" sz="1600" dirty="0">
                <a:solidFill>
                  <a:schemeClr val="bg1"/>
                </a:solidFill>
                <a:latin typeface="Arial" panose="020B0604020202020204" pitchFamily="34" charset="0"/>
                <a:cs typeface="Arial" panose="020B0604020202020204" pitchFamily="34" charset="0"/>
                <a:sym typeface="+mn-ea"/>
              </a:rPr>
              <a:t> → creates loose, fertile soil → deeper roots + better nutrient absorption.</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6" name="文本框 5"/>
          <p:cNvSpPr txBox="1"/>
          <p:nvPr/>
        </p:nvSpPr>
        <p:spPr>
          <a:xfrm>
            <a:off x="604730" y="1441466"/>
            <a:ext cx="8622665" cy="429895"/>
          </a:xfrm>
          <a:prstGeom prst="rect">
            <a:avLst/>
          </a:prstGeom>
          <a:noFill/>
        </p:spPr>
        <p:txBody>
          <a:bodyPr wrap="square" rtlCol="0">
            <a:spAutoFit/>
          </a:bodyPr>
          <a:lstStyle/>
          <a:p>
            <a:pPr lvl="0" algn="l">
              <a:buClrTx/>
              <a:buSzTx/>
              <a:buFontTx/>
            </a:pPr>
            <a:r>
              <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rPr>
              <a:t>a. Flood resistance</a:t>
            </a:r>
            <a:endParaRPr lang="en-US" altLang="zh-CN" sz="2200" b="1" dirty="0">
              <a:solidFill>
                <a:srgbClr val="5BAE3E"/>
              </a:solidFill>
              <a:latin typeface="Arial" panose="020B0604020202020204" pitchFamily="34" charset="0"/>
              <a:cs typeface="Arial" panose="020B0604020202020204" pitchFamily="34" charset="0"/>
              <a:sym typeface="Arial" panose="020B0604020202020204" pitchFamily="34" charset="0"/>
            </a:endParaRPr>
          </a:p>
        </p:txBody>
      </p:sp>
      <p:sp>
        <p:nvSpPr>
          <p:cNvPr id="7" name="文本框 6"/>
          <p:cNvSpPr txBox="1"/>
          <p:nvPr/>
        </p:nvSpPr>
        <p:spPr>
          <a:xfrm>
            <a:off x="593090" y="477504"/>
            <a:ext cx="9342120" cy="953135"/>
          </a:xfrm>
          <a:prstGeom prst="rect">
            <a:avLst/>
          </a:prstGeom>
          <a:noFill/>
        </p:spPr>
        <p:txBody>
          <a:bodyPr wrap="square" rtlCol="0">
            <a:spAutoFit/>
          </a:bodyPr>
          <a:lstStyle/>
          <a:p>
            <a:pPr indent="0">
              <a:buFont typeface="+mj-lt"/>
              <a:buNone/>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Mechanization Is an Effective Tool for Disaster Prevention and Reduction in Agriculture</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rcRect r="5046"/>
          <a:stretch>
            <a:fillRect/>
          </a:stretch>
        </p:blipFill>
        <p:spPr>
          <a:xfrm>
            <a:off x="8061536" y="1547755"/>
            <a:ext cx="3581823" cy="2120971"/>
          </a:xfrm>
          <a:prstGeom prst="rect">
            <a:avLst/>
          </a:prstGeom>
        </p:spPr>
      </p:pic>
      <p:sp>
        <p:nvSpPr>
          <p:cNvPr id="12" name="文本框 11"/>
          <p:cNvSpPr txBox="1"/>
          <p:nvPr/>
        </p:nvSpPr>
        <p:spPr>
          <a:xfrm>
            <a:off x="604520" y="4463529"/>
            <a:ext cx="7249795" cy="1802032"/>
          </a:xfrm>
          <a:prstGeom prst="rect">
            <a:avLst/>
          </a:prstGeom>
          <a:noFill/>
        </p:spPr>
        <p:txBody>
          <a:bodyPr wrap="square" rtlCol="0">
            <a:spAutoFit/>
          </a:bodyPr>
          <a:lstStyle/>
          <a:p>
            <a:pPr marL="288290" lvl="0" indent="-288290">
              <a:lnSpc>
                <a:spcPct val="130000"/>
              </a:lnSpc>
              <a:spcBef>
                <a:spcPts val="200"/>
              </a:spcBef>
              <a:spcAft>
                <a:spcPts val="200"/>
              </a:spcAft>
              <a:buClr>
                <a:srgbClr val="5BAE3E"/>
              </a:buClr>
              <a:buSzPct val="75000"/>
              <a:buFont typeface="Wingdings" panose="05000000000000000000" charset="0"/>
              <a:buChar char="n"/>
            </a:pPr>
            <a:r>
              <a:rPr lang="en-US" altLang="zh-CN" b="1" dirty="0">
                <a:latin typeface="Arial" panose="020B0604020202020204" pitchFamily="34" charset="0"/>
                <a:cs typeface="Arial" panose="020B0604020202020204" pitchFamily="34" charset="0"/>
                <a:sym typeface="+mn-ea"/>
              </a:rPr>
              <a:t>Enhancing Winter Wheat Establishment</a:t>
            </a:r>
            <a:endParaRPr lang="en-US" altLang="zh-CN" b="1" dirty="0">
              <a:latin typeface="Arial" panose="020B0604020202020204" pitchFamily="34" charset="0"/>
              <a:cs typeface="Arial" panose="020B0604020202020204" pitchFamily="34" charset="0"/>
              <a:sym typeface="+mn-ea"/>
            </a:endParaRPr>
          </a:p>
          <a:p>
            <a:pPr marL="609600" lvl="0" indent="-285750">
              <a:lnSpc>
                <a:spcPct val="130000"/>
              </a:lnSpc>
              <a:spcBef>
                <a:spcPts val="200"/>
              </a:spcBef>
              <a:spcAft>
                <a:spcPts val="200"/>
              </a:spcAft>
              <a:buClr>
                <a:srgbClr val="5BAE3E"/>
              </a:buClr>
              <a:buSzPct val="75000"/>
              <a:buFont typeface="Arial" panose="020B0604020202020204" pitchFamily="34" charset="0"/>
              <a:buChar char="•"/>
            </a:pPr>
            <a:r>
              <a:rPr lang="en-US" altLang="zh-CN" sz="1600" b="1" dirty="0">
                <a:latin typeface="Arial" panose="020B0604020202020204" pitchFamily="34" charset="0"/>
                <a:cs typeface="Arial" panose="020B0604020202020204" pitchFamily="34" charset="0"/>
                <a:sym typeface="+mn-ea"/>
              </a:rPr>
              <a:t>No-tillage &amp; reduced-tillage sowing methods </a:t>
            </a:r>
            <a:r>
              <a:rPr lang="en-US" altLang="zh-CN" sz="1600" dirty="0">
                <a:latin typeface="Arial" panose="020B0604020202020204" pitchFamily="34" charset="0"/>
                <a:cs typeface="Arial" panose="020B0604020202020204" pitchFamily="34" charset="0"/>
                <a:sym typeface="+mn-ea"/>
              </a:rPr>
              <a:t>→ minimize soil disturbance + reduce moisture evaporation + improve soil moisture retention. </a:t>
            </a:r>
            <a:endParaRPr lang="en-US" altLang="zh-CN" sz="1600" dirty="0">
              <a:latin typeface="Arial" panose="020B0604020202020204" pitchFamily="34" charset="0"/>
              <a:cs typeface="Arial" panose="020B0604020202020204" pitchFamily="34" charset="0"/>
              <a:sym typeface="+mn-ea"/>
            </a:endParaRPr>
          </a:p>
          <a:p>
            <a:pPr marL="609600" lvl="0" indent="-285750">
              <a:lnSpc>
                <a:spcPct val="130000"/>
              </a:lnSpc>
              <a:spcBef>
                <a:spcPts val="200"/>
              </a:spcBef>
              <a:spcAft>
                <a:spcPts val="2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Provides better water conditions for winter wheat growth.</a:t>
            </a:r>
            <a:endParaRPr lang="en-US" altLang="zh-CN" sz="1600" dirty="0">
              <a:latin typeface="Arial" panose="020B0604020202020204" pitchFamily="34" charset="0"/>
              <a:cs typeface="Arial" panose="020B0604020202020204" pitchFamily="34" charset="0"/>
              <a:sym typeface="+mn-ea"/>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rcRect t="7885" r="10178" b="9796"/>
          <a:stretch>
            <a:fillRect/>
          </a:stretch>
        </p:blipFill>
        <p:spPr>
          <a:xfrm>
            <a:off x="8061536" y="3792363"/>
            <a:ext cx="3581824" cy="1845719"/>
          </a:xfrm>
          <a:prstGeom prst="rect">
            <a:avLst/>
          </a:prstGeom>
        </p:spPr>
      </p:pic>
      <p:pic>
        <p:nvPicPr>
          <p:cNvPr id="4" name="3.1_09">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955288" y="606812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bldLst>
      <p:bldP spid="13" grpId="0" bldLvl="0" animBg="1"/>
      <p:bldP spid="3" grpId="0"/>
      <p:bldP spid="12" grpId="0"/>
    </p:bldLst>
  </p:timing>
</p:sld>
</file>

<file path=ppt/tags/tag1.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10.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11.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12.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13.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14.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15.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16.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17.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18.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19.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2.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20.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21.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22.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23.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24.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25.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26.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27.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28.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29.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3.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30.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31.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32.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33.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34.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35.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36.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37.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38.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39.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4.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40.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41.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42.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43.xml><?xml version="1.0" encoding="utf-8"?>
<p:tagLst xmlns:p="http://schemas.openxmlformats.org/presentationml/2006/main">
  <p:tag name="RESOURCE_RECORD_KEY" val="{&quot;70&quot;:[3318451,3312359,3322227]}"/>
</p:tagLst>
</file>

<file path=ppt/tags/tag5.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6.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7.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8.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ags/tag9.xml><?xml version="1.0" encoding="utf-8"?>
<p:tagLst xmlns:p="http://schemas.openxmlformats.org/presentationml/2006/main">
  <p:tag name="KSO_WM_DIAGRAM_VIRTUALLY_FRAME" val="{&quot;height&quot;:428.4211023622048,&quot;left&quot;:209.51889763779528,&quot;top&quot;:74.80881889763779,&quot;width&quot;:695.3629133858267}"/>
</p:tagLst>
</file>

<file path=ppt/theme/theme1.xml><?xml version="1.0" encoding="utf-8"?>
<a:theme xmlns:a="http://schemas.openxmlformats.org/drawingml/2006/main" name="Office 主题​​">
  <a:themeElements>
    <a:clrScheme name="自定义 34">
      <a:dk1>
        <a:sysClr val="windowText" lastClr="000000"/>
      </a:dk1>
      <a:lt1>
        <a:sysClr val="window" lastClr="FFFFFF"/>
      </a:lt1>
      <a:dk2>
        <a:srgbClr val="44546A"/>
      </a:dk2>
      <a:lt2>
        <a:srgbClr val="E7E6E6"/>
      </a:lt2>
      <a:accent1>
        <a:srgbClr val="68AE77"/>
      </a:accent1>
      <a:accent2>
        <a:srgbClr val="8CF5D4"/>
      </a:accent2>
      <a:accent3>
        <a:srgbClr val="FFE8CB"/>
      </a:accent3>
      <a:accent4>
        <a:srgbClr val="57965F"/>
      </a:accent4>
      <a:accent5>
        <a:srgbClr val="6BEEB8"/>
      </a:accent5>
      <a:accent6>
        <a:srgbClr val="FDCCA4"/>
      </a:accent6>
      <a:hlink>
        <a:srgbClr val="0563C1"/>
      </a:hlink>
      <a:folHlink>
        <a:srgbClr val="954F72"/>
      </a:folHlink>
    </a:clrScheme>
    <a:fontScheme name="思源">
      <a:majorFont>
        <a:latin typeface="Arial Black"/>
        <a:ea typeface="思源宋体 Heavy"/>
        <a:cs typeface=""/>
      </a:majorFont>
      <a:minorFont>
        <a:latin typeface="Ari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130CFC53E1D4458B80B5377008CEEE" ma:contentTypeVersion="19" ma:contentTypeDescription="Create a new document." ma:contentTypeScope="" ma:versionID="c5bca55066547ace3c95494f7058db64">
  <xsd:schema xmlns:xsd="http://www.w3.org/2001/XMLSchema" xmlns:xs="http://www.w3.org/2001/XMLSchema" xmlns:p="http://schemas.microsoft.com/office/2006/metadata/properties" xmlns:ns2="9e4d4028-7d2f-484c-bcd4-65d8dfc13344" xmlns:ns3="ca5b2271-c080-4650-a5bc-0c2553a50190" targetNamespace="http://schemas.microsoft.com/office/2006/metadata/properties" ma:root="true" ma:fieldsID="81bc9a00293841ddd936cdd7271aa752" ns2:_="" ns3:_="">
    <xsd:import namespace="9e4d4028-7d2f-484c-bcd4-65d8dfc13344"/>
    <xsd:import namespace="ca5b2271-c080-4650-a5bc-0c2553a5019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4028-7d2f-484c-bcd4-65d8dfc13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5b2271-c080-4650-a5bc-0c2553a501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6fce6c-187e-470c-9925-28fe6492cd1f}" ma:internalName="TaxCatchAll" ma:showField="CatchAllData" ma:web="ca5b2271-c080-4650-a5bc-0c2553a501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4d4028-7d2f-484c-bcd4-65d8dfc13344">
      <Terms xmlns="http://schemas.microsoft.com/office/infopath/2007/PartnerControls"/>
    </lcf76f155ced4ddcb4097134ff3c332f>
    <TaxCatchAll xmlns="ca5b2271-c080-4650-a5bc-0c2553a50190" xsi:nil="true"/>
  </documentManagement>
</p:properties>
</file>

<file path=customXml/itemProps1.xml><?xml version="1.0" encoding="utf-8"?>
<ds:datastoreItem xmlns:ds="http://schemas.openxmlformats.org/officeDocument/2006/customXml" ds:itemID="{C78B2232-5DEC-439E-BE4A-E7C2E27F78C7}"/>
</file>

<file path=customXml/itemProps2.xml><?xml version="1.0" encoding="utf-8"?>
<ds:datastoreItem xmlns:ds="http://schemas.openxmlformats.org/officeDocument/2006/customXml" ds:itemID="{A3656BF3-057F-4EFD-A927-B42ACFD0B627}"/>
</file>

<file path=customXml/itemProps3.xml><?xml version="1.0" encoding="utf-8"?>
<ds:datastoreItem xmlns:ds="http://schemas.openxmlformats.org/officeDocument/2006/customXml" ds:itemID="{C32492EC-8A76-49F7-9511-907A7941732F}"/>
</file>

<file path=docProps/app.xml><?xml version="1.0" encoding="utf-8"?>
<Properties xmlns="http://schemas.openxmlformats.org/officeDocument/2006/extended-properties" xmlns:vt="http://schemas.openxmlformats.org/officeDocument/2006/docPropsVTypes">
  <TotalTime>0</TotalTime>
  <Words>4172</Words>
  <Application>WPS 演示</Application>
  <PresentationFormat>宽屏</PresentationFormat>
  <Paragraphs>133</Paragraphs>
  <Slides>12</Slides>
  <Notes>12</Notes>
  <HiddenSlides>0</HiddenSlides>
  <MMClips>13</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12</vt:i4>
      </vt:variant>
    </vt:vector>
  </HeadingPairs>
  <TitlesOfParts>
    <vt:vector size="29" baseType="lpstr">
      <vt:lpstr>Arial</vt:lpstr>
      <vt:lpstr>宋体</vt:lpstr>
      <vt:lpstr>Wingdings</vt:lpstr>
      <vt:lpstr>Wingdings</vt:lpstr>
      <vt:lpstr>字魂59号-创粗黑</vt:lpstr>
      <vt:lpstr>黑体</vt:lpstr>
      <vt:lpstr>Calibri</vt:lpstr>
      <vt:lpstr>微软雅黑</vt:lpstr>
      <vt:lpstr>Arial Unicode MS</vt:lpstr>
      <vt:lpstr>思源宋体 Heavy</vt:lpstr>
      <vt:lpstr>Arial Black</vt:lpstr>
      <vt:lpstr>思源黑体 CN Normal</vt:lpstr>
      <vt:lpstr>等线</vt:lpstr>
      <vt:lpstr>Calibri</vt:lpstr>
      <vt:lpstr>字魂59号-创粗黑</vt:lpstr>
      <vt:lpstr>字魂创粗黑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V23767</dc:creator>
  <cp:lastModifiedBy>zqr</cp:lastModifiedBy>
  <cp:revision>178</cp:revision>
  <dcterms:created xsi:type="dcterms:W3CDTF">2022-02-05T08:07:00Z</dcterms:created>
  <dcterms:modified xsi:type="dcterms:W3CDTF">2026-02-27T08:02:44Z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B736B63A4B9C44B6A8CA35905C96E8F2_13</vt:lpwstr>
  </property>
  <property fmtid="{D5CDD505-2E9C-101B-9397-08002B2CF9AE}" pid="3" name="KSOProductBuildVer">
    <vt:lpwstr>2052-12.1.0.25222</vt:lpwstr>
  </property>
  <property fmtid="{D5CDD505-2E9C-101B-9397-08002B2CF9AE}" pid="4" name="ContentTypeId">
    <vt:lpwstr>0x0101008C130CFC53E1D4458B80B5377008CEEE</vt:lpwstr>
  </property>
</Properties>
</file>