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0" r:id="rId2"/>
    <p:sldId id="270" r:id="rId3"/>
    <p:sldId id="326" r:id="rId4"/>
    <p:sldId id="327" r:id="rId5"/>
    <p:sldId id="399" r:id="rId6"/>
    <p:sldId id="298" r:id="rId7"/>
    <p:sldId id="328" r:id="rId8"/>
    <p:sldId id="329" r:id="rId9"/>
    <p:sldId id="432" r:id="rId10"/>
    <p:sldId id="433" r:id="rId11"/>
    <p:sldId id="330" r:id="rId12"/>
    <p:sldId id="331" r:id="rId13"/>
    <p:sldId id="401" r:id="rId14"/>
    <p:sldId id="434" r:id="rId15"/>
    <p:sldId id="333" r:id="rId16"/>
    <p:sldId id="435" r:id="rId17"/>
    <p:sldId id="403" r:id="rId18"/>
    <p:sldId id="334" r:id="rId19"/>
    <p:sldId id="344" r:id="rId20"/>
    <p:sldId id="404" r:id="rId21"/>
    <p:sldId id="405" r:id="rId22"/>
    <p:sldId id="335" r:id="rId23"/>
    <p:sldId id="406" r:id="rId24"/>
    <p:sldId id="462" r:id="rId25"/>
    <p:sldId id="463" r:id="rId26"/>
    <p:sldId id="336" r:id="rId27"/>
    <p:sldId id="337" r:id="rId28"/>
    <p:sldId id="338" r:id="rId29"/>
    <p:sldId id="339" r:id="rId30"/>
    <p:sldId id="340" r:id="rId31"/>
    <p:sldId id="341" r:id="rId32"/>
    <p:sldId id="342" r:id="rId33"/>
    <p:sldId id="343" r:id="rId34"/>
    <p:sldId id="345" r:id="rId35"/>
    <p:sldId id="346" r:id="rId36"/>
    <p:sldId id="347" r:id="rId37"/>
    <p:sldId id="348" r:id="rId38"/>
    <p:sldId id="349" r:id="rId39"/>
    <p:sldId id="407" r:id="rId40"/>
    <p:sldId id="273" r:id="rId4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8">
          <p15:clr>
            <a:srgbClr val="A4A3A4"/>
          </p15:clr>
        </p15:guide>
        <p15:guide id="2" orient="horz" pos="4258">
          <p15:clr>
            <a:srgbClr val="A4A3A4"/>
          </p15:clr>
        </p15:guide>
        <p15:guide id="3" orient="horz" pos="3339">
          <p15:clr>
            <a:srgbClr val="A4A3A4"/>
          </p15:clr>
        </p15:guide>
        <p15:guide id="4" orient="horz" pos="2614">
          <p15:clr>
            <a:srgbClr val="A4A3A4"/>
          </p15:clr>
        </p15:guide>
        <p15:guide id="5" orient="horz" pos="1933">
          <p15:clr>
            <a:srgbClr val="A4A3A4"/>
          </p15:clr>
        </p15:guide>
        <p15:guide id="6" pos="2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4875"/>
    <a:srgbClr val="0072A9"/>
    <a:srgbClr val="D6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72" d="100"/>
          <a:sy n="72" d="100"/>
        </p:scale>
        <p:origin x="660" y="72"/>
      </p:cViewPr>
      <p:guideLst>
        <p:guide orient="horz" pos="168"/>
        <p:guide orient="horz" pos="4258"/>
        <p:guide orient="horz" pos="3339"/>
        <p:guide orient="horz" pos="2614"/>
        <p:guide orient="horz" pos="1933"/>
        <p:guide pos="279"/>
      </p:guideLst>
    </p:cSldViewPr>
  </p:slideViewPr>
  <p:notesTextViewPr>
    <p:cViewPr>
      <p:scale>
        <a:sx n="1" d="1"/>
        <a:sy n="1" d="1"/>
      </p:scale>
      <p:origin x="0" y="0"/>
    </p:cViewPr>
  </p:notesTextViewPr>
  <p:sorterViewPr showFormatting="0">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35BC671-09E8-4943-B49C-21CE323E73EA}" type="slidenum">
              <a:rPr lang="zh-CN" altLang="en-US"/>
              <a:pPr>
                <a:defRPr/>
              </a:pPr>
              <a:t>‹#›</a:t>
            </a:fld>
            <a:endParaRPr lang="zh-CN" altLang="en-US"/>
          </a:p>
        </p:txBody>
      </p:sp>
    </p:spTree>
    <p:extLst>
      <p:ext uri="{BB962C8B-B14F-4D97-AF65-F5344CB8AC3E}">
        <p14:creationId xmlns:p14="http://schemas.microsoft.com/office/powerpoint/2010/main" val="86291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936604E-4159-4C4F-A098-D9D983CBB5E3}" type="slidenum">
              <a:rPr lang="zh-CN" altLang="en-US"/>
              <a:pPr>
                <a:defRPr/>
              </a:pPr>
              <a:t>‹#›</a:t>
            </a:fld>
            <a:endParaRPr lang="zh-CN" altLang="en-US"/>
          </a:p>
        </p:txBody>
      </p:sp>
    </p:spTree>
    <p:extLst>
      <p:ext uri="{BB962C8B-B14F-4D97-AF65-F5344CB8AC3E}">
        <p14:creationId xmlns:p14="http://schemas.microsoft.com/office/powerpoint/2010/main" val="420916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A3F3D8-8B0E-42B5-A778-3E6C3620E229}" type="slidenum">
              <a:rPr lang="zh-CN" altLang="en-US"/>
              <a:pPr>
                <a:defRPr/>
              </a:pPr>
              <a:t>‹#›</a:t>
            </a:fld>
            <a:endParaRPr lang="zh-CN" altLang="en-US"/>
          </a:p>
        </p:txBody>
      </p:sp>
    </p:spTree>
    <p:extLst>
      <p:ext uri="{BB962C8B-B14F-4D97-AF65-F5344CB8AC3E}">
        <p14:creationId xmlns:p14="http://schemas.microsoft.com/office/powerpoint/2010/main" val="418262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14222B-70A5-428B-90F1-D14091C93E97}" type="slidenum">
              <a:rPr lang="zh-CN" altLang="en-US"/>
              <a:pPr>
                <a:defRPr/>
              </a:pPr>
              <a:t>‹#›</a:t>
            </a:fld>
            <a:endParaRPr lang="zh-CN" altLang="en-US"/>
          </a:p>
        </p:txBody>
      </p:sp>
    </p:spTree>
    <p:extLst>
      <p:ext uri="{BB962C8B-B14F-4D97-AF65-F5344CB8AC3E}">
        <p14:creationId xmlns:p14="http://schemas.microsoft.com/office/powerpoint/2010/main" val="195122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710136A-8613-4792-B61C-3E0016B5033B}" type="slidenum">
              <a:rPr lang="zh-CN" altLang="en-US"/>
              <a:pPr>
                <a:defRPr/>
              </a:pPr>
              <a:t>‹#›</a:t>
            </a:fld>
            <a:endParaRPr lang="zh-CN" altLang="en-US"/>
          </a:p>
        </p:txBody>
      </p:sp>
    </p:spTree>
    <p:extLst>
      <p:ext uri="{BB962C8B-B14F-4D97-AF65-F5344CB8AC3E}">
        <p14:creationId xmlns:p14="http://schemas.microsoft.com/office/powerpoint/2010/main" val="256431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EC95B4-CE33-4B98-A686-DBEA3A92B94B}" type="slidenum">
              <a:rPr lang="zh-CN" altLang="en-US"/>
              <a:pPr>
                <a:defRPr/>
              </a:pPr>
              <a:t>‹#›</a:t>
            </a:fld>
            <a:endParaRPr lang="zh-CN" altLang="en-US"/>
          </a:p>
        </p:txBody>
      </p:sp>
    </p:spTree>
    <p:extLst>
      <p:ext uri="{BB962C8B-B14F-4D97-AF65-F5344CB8AC3E}">
        <p14:creationId xmlns:p14="http://schemas.microsoft.com/office/powerpoint/2010/main" val="104447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5544630-9EE0-4BF6-AC1B-7672B9F6EBBE}" type="slidenum">
              <a:rPr lang="zh-CN" altLang="en-US"/>
              <a:pPr>
                <a:defRPr/>
              </a:pPr>
              <a:t>‹#›</a:t>
            </a:fld>
            <a:endParaRPr lang="zh-CN" altLang="en-US"/>
          </a:p>
        </p:txBody>
      </p:sp>
    </p:spTree>
    <p:extLst>
      <p:ext uri="{BB962C8B-B14F-4D97-AF65-F5344CB8AC3E}">
        <p14:creationId xmlns:p14="http://schemas.microsoft.com/office/powerpoint/2010/main" val="368398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5CDB92F-2C55-4E60-9C39-6C0B6ECE6F40}" type="slidenum">
              <a:rPr lang="zh-CN" altLang="en-US"/>
              <a:pPr>
                <a:defRPr/>
              </a:pPr>
              <a:t>‹#›</a:t>
            </a:fld>
            <a:endParaRPr lang="zh-CN" altLang="en-US"/>
          </a:p>
        </p:txBody>
      </p:sp>
    </p:spTree>
    <p:extLst>
      <p:ext uri="{BB962C8B-B14F-4D97-AF65-F5344CB8AC3E}">
        <p14:creationId xmlns:p14="http://schemas.microsoft.com/office/powerpoint/2010/main" val="88838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9AC5C1B-8AC8-421B-A91C-B43592547B9A}" type="slidenum">
              <a:rPr lang="zh-CN" altLang="en-US"/>
              <a:pPr>
                <a:defRPr/>
              </a:pPr>
              <a:t>‹#›</a:t>
            </a:fld>
            <a:endParaRPr lang="zh-CN" altLang="en-US"/>
          </a:p>
        </p:txBody>
      </p:sp>
    </p:spTree>
    <p:extLst>
      <p:ext uri="{BB962C8B-B14F-4D97-AF65-F5344CB8AC3E}">
        <p14:creationId xmlns:p14="http://schemas.microsoft.com/office/powerpoint/2010/main" val="207524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6650A87-0B01-462E-818B-241059FD6ED2}" type="slidenum">
              <a:rPr lang="zh-CN" altLang="en-US"/>
              <a:pPr>
                <a:defRPr/>
              </a:pPr>
              <a:t>‹#›</a:t>
            </a:fld>
            <a:endParaRPr lang="zh-CN" altLang="en-US"/>
          </a:p>
        </p:txBody>
      </p:sp>
    </p:spTree>
    <p:extLst>
      <p:ext uri="{BB962C8B-B14F-4D97-AF65-F5344CB8AC3E}">
        <p14:creationId xmlns:p14="http://schemas.microsoft.com/office/powerpoint/2010/main" val="381714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A9B04A7-8A3D-4955-8B61-7B55FF7ED1C6}" type="datetimeFigureOut">
              <a:rPr lang="zh-CN" altLang="en-US"/>
              <a:pPr>
                <a:defRPr/>
              </a:pPr>
              <a:t>2021/3/9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96BF091-EE54-46FB-B542-C915A39272F6}" type="slidenum">
              <a:rPr lang="zh-CN" altLang="en-US"/>
              <a:pPr>
                <a:defRPr/>
              </a:pPr>
              <a:t>‹#›</a:t>
            </a:fld>
            <a:endParaRPr lang="zh-CN" altLang="en-US"/>
          </a:p>
        </p:txBody>
      </p:sp>
    </p:spTree>
    <p:extLst>
      <p:ext uri="{BB962C8B-B14F-4D97-AF65-F5344CB8AC3E}">
        <p14:creationId xmlns:p14="http://schemas.microsoft.com/office/powerpoint/2010/main" val="12952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noProof="1">
                <a:solidFill>
                  <a:schemeClr val="tx1">
                    <a:tint val="75000"/>
                  </a:schemeClr>
                </a:solidFill>
                <a:latin typeface="+mn-lt"/>
                <a:ea typeface="+mn-ea"/>
              </a:defRPr>
            </a:lvl1pPr>
          </a:lstStyle>
          <a:p>
            <a:pPr>
              <a:defRPr/>
            </a:pPr>
            <a:fld id="{CA9B04A7-8A3D-4955-8B61-7B55FF7ED1C6}" type="datetimeFigureOut">
              <a:rPr lang="zh-CN" altLang="en-US"/>
              <a:pPr>
                <a:defRPr/>
              </a:pPr>
              <a:t>2021/3/9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noProof="1">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noProof="1">
                <a:solidFill>
                  <a:srgbClr val="898989"/>
                </a:solidFill>
              </a:defRPr>
            </a:lvl1pPr>
          </a:lstStyle>
          <a:p>
            <a:pPr>
              <a:defRPr/>
            </a:pPr>
            <a:fld id="{FC61C47B-B4FD-4D72-9AAC-48F7B510113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992313" y="2528888"/>
            <a:ext cx="8170862" cy="1446550"/>
          </a:xfrm>
          <a:prstGeom prst="rect">
            <a:avLst/>
          </a:prstGeom>
          <a:noFill/>
        </p:spPr>
        <p:txBody>
          <a:bodyPr>
            <a:spAutoFit/>
          </a:bodyPr>
          <a:lstStyle/>
          <a:p>
            <a:pPr algn="ctr" fontAlgn="auto">
              <a:spcBef>
                <a:spcPts val="0"/>
              </a:spcBef>
              <a:spcAft>
                <a:spcPts val="0"/>
              </a:spcAft>
              <a:defRPr/>
            </a:pPr>
            <a:r>
              <a:rPr sz="4400" b="1" dirty="0">
                <a:solidFill>
                  <a:srgbClr val="044875"/>
                </a:solidFill>
                <a:latin typeface="+mn-lt"/>
                <a:ea typeface="+mn-ea"/>
                <a:cs typeface="+mn-ea"/>
                <a:sym typeface="+mn-lt"/>
              </a:rPr>
              <a:t>China Experience in Fortified Flour</a:t>
            </a:r>
            <a:r>
              <a:rPr dirty="0">
                <a:latin typeface="+mn-lt"/>
                <a:ea typeface="+mn-ea"/>
                <a:cs typeface="+mn-ea"/>
                <a:sym typeface="+mn-lt"/>
              </a:rPr>
              <a:t> </a:t>
            </a:r>
          </a:p>
        </p:txBody>
      </p:sp>
      <p:grpSp>
        <p:nvGrpSpPr>
          <p:cNvPr id="2050" name="组合 58"/>
          <p:cNvGrpSpPr>
            <a:grpSpLocks/>
          </p:cNvGrpSpPr>
          <p:nvPr/>
        </p:nvGrpSpPr>
        <p:grpSpPr bwMode="auto">
          <a:xfrm>
            <a:off x="4154488" y="3946526"/>
            <a:ext cx="3846512" cy="361950"/>
            <a:chOff x="4154888" y="3453573"/>
            <a:chExt cx="3846874" cy="361046"/>
          </a:xfrm>
        </p:grpSpPr>
        <p:cxnSp>
          <p:nvCxnSpPr>
            <p:cNvPr id="21"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054" name="组合 42"/>
          <p:cNvGrpSpPr>
            <a:grpSpLocks/>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grpSp>
        <p:nvGrpSpPr>
          <p:cNvPr id="2058" name="组合 43"/>
          <p:cNvGrpSpPr>
            <a:grpSpLocks/>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54" name="矩形 53"/>
          <p:cNvSpPr/>
          <p:nvPr/>
        </p:nvSpPr>
        <p:spPr>
          <a:xfrm>
            <a:off x="0" y="6523038"/>
            <a:ext cx="121920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pic>
        <p:nvPicPr>
          <p:cNvPr id="2065" name="图片 1" descr="微信图片_202010091113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35623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图片 2" descr="微信图片_202010091113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6963" y="-12700"/>
            <a:ext cx="1725612"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5200650" y="266700"/>
            <a:ext cx="6991350"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11269" name="组合 64"/>
          <p:cNvGrpSpPr>
            <a:grpSpLocks/>
          </p:cNvGrpSpPr>
          <p:nvPr/>
        </p:nvGrpSpPr>
        <p:grpSpPr bwMode="auto">
          <a:xfrm>
            <a:off x="450848" y="808038"/>
            <a:ext cx="4044190" cy="691926"/>
            <a:chOff x="1165606" y="3046659"/>
            <a:chExt cx="3573713" cy="613034"/>
          </a:xfrm>
        </p:grpSpPr>
        <p:sp>
          <p:nvSpPr>
            <p:cNvPr id="11" name="矩形 10"/>
            <p:cNvSpPr/>
            <p:nvPr/>
          </p:nvSpPr>
          <p:spPr>
            <a:xfrm flipH="1">
              <a:off x="1174865" y="3085078"/>
              <a:ext cx="3564454" cy="574615"/>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12" name="TextBox 2059"/>
            <p:cNvSpPr txBox="1"/>
            <p:nvPr/>
          </p:nvSpPr>
          <p:spPr>
            <a:xfrm flipH="1">
              <a:off x="1165606" y="3046659"/>
              <a:ext cx="3573713" cy="613034"/>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800" b="1" dirty="0">
                  <a:solidFill>
                    <a:schemeClr val="bg1"/>
                  </a:solidFill>
                  <a:latin typeface="+mn-lt"/>
                  <a:ea typeface="+mn-ea"/>
                  <a:cs typeface="+mn-ea"/>
                  <a:sym typeface="+mn-lt"/>
                </a:rPr>
                <a:t>Calculation of </a:t>
              </a:r>
              <a:r>
                <a:rPr lang="en-US" sz="2800" b="1" dirty="0">
                  <a:solidFill>
                    <a:schemeClr val="bg1"/>
                  </a:solidFill>
                  <a:latin typeface="+mn-lt"/>
                  <a:ea typeface="+mn-ea"/>
                  <a:cs typeface="+mn-ea"/>
                  <a:sym typeface="+mn-lt"/>
                </a:rPr>
                <a:t>U</a:t>
              </a:r>
              <a:r>
                <a:rPr sz="2800" b="1" dirty="0">
                  <a:solidFill>
                    <a:schemeClr val="bg1"/>
                  </a:solidFill>
                  <a:latin typeface="+mn-lt"/>
                  <a:ea typeface="+mn-ea"/>
                  <a:cs typeface="+mn-ea"/>
                  <a:sym typeface="+mn-lt"/>
                </a:rPr>
                <a:t>tilization</a:t>
              </a:r>
              <a:r>
                <a:rPr dirty="0">
                  <a:latin typeface="+mn-lt"/>
                  <a:ea typeface="+mn-ea"/>
                  <a:cs typeface="+mn-ea"/>
                  <a:sym typeface="+mn-lt"/>
                </a:rPr>
                <a:t> </a:t>
              </a:r>
            </a:p>
          </p:txBody>
        </p:sp>
      </p:grpSp>
      <p:sp>
        <p:nvSpPr>
          <p:cNvPr id="11274" name="文本框 16"/>
          <p:cNvSpPr txBox="1">
            <a:spLocks noChangeArrowheads="1"/>
          </p:cNvSpPr>
          <p:nvPr/>
        </p:nvSpPr>
        <p:spPr bwMode="auto">
          <a:xfrm>
            <a:off x="612775" y="80963"/>
            <a:ext cx="78192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5.1</a:t>
            </a:r>
            <a:endParaRPr lang="zh-CN" altLang="en-US" sz="3200">
              <a:solidFill>
                <a:srgbClr val="3B3838"/>
              </a:solidFill>
              <a:latin typeface="+mn-lt"/>
              <a:ea typeface="+mn-ea"/>
              <a:cs typeface="+mn-ea"/>
              <a:sym typeface="+mn-lt"/>
            </a:endParaRPr>
          </a:p>
        </p:txBody>
      </p:sp>
      <p:sp>
        <p:nvSpPr>
          <p:cNvPr id="11275" name="文本框 3"/>
          <p:cNvSpPr txBox="1">
            <a:spLocks noChangeArrowheads="1"/>
          </p:cNvSpPr>
          <p:nvPr/>
        </p:nvSpPr>
        <p:spPr bwMode="auto">
          <a:xfrm>
            <a:off x="903288" y="1603375"/>
            <a:ext cx="105330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sz="2200" dirty="0">
                <a:solidFill>
                  <a:srgbClr val="333333"/>
                </a:solidFill>
                <a:latin typeface="+mn-lt"/>
                <a:ea typeface="+mn-ea"/>
                <a:cs typeface="+mn-ea"/>
                <a:sym typeface="+mn-lt"/>
              </a:rPr>
              <a:t>       </a:t>
            </a:r>
            <a:r>
              <a:rPr sz="2200" b="1" dirty="0">
                <a:solidFill>
                  <a:srgbClr val="333333"/>
                </a:solidFill>
                <a:latin typeface="+mn-lt"/>
                <a:ea typeface="+mn-ea"/>
                <a:cs typeface="+mn-ea"/>
                <a:sym typeface="+mn-lt"/>
              </a:rPr>
              <a:t> Processing calculation</a:t>
            </a:r>
            <a:r>
              <a:rPr lang="en-US" sz="2200" b="1" dirty="0">
                <a:solidFill>
                  <a:srgbClr val="333333"/>
                </a:solidFill>
                <a:latin typeface="+mn-lt"/>
                <a:ea typeface="+mn-ea"/>
                <a:cs typeface="+mn-ea"/>
                <a:sym typeface="+mn-lt"/>
              </a:rPr>
              <a:t> </a:t>
            </a:r>
            <a:r>
              <a:rPr dirty="0">
                <a:latin typeface="+mn-lt"/>
                <a:ea typeface="+mn-ea"/>
                <a:cs typeface="+mn-ea"/>
                <a:sym typeface="+mn-lt"/>
              </a:rPr>
              <a:t> </a:t>
            </a:r>
            <a:r>
              <a:rPr sz="2200" dirty="0">
                <a:solidFill>
                  <a:srgbClr val="333333"/>
                </a:solidFill>
                <a:latin typeface="+mn-lt"/>
                <a:ea typeface="+mn-ea"/>
                <a:cs typeface="+mn-ea"/>
                <a:sym typeface="+mn-lt"/>
              </a:rPr>
              <a:t>Taking iron for example, the fortified wheat flour sample is made into dilute hydrochloric acid solution after incineration, where iron is present in the form </a:t>
            </a:r>
            <a:r>
              <a:rPr lang="en-US" sz="2200" dirty="0">
                <a:solidFill>
                  <a:srgbClr val="333333"/>
                </a:solidFill>
                <a:latin typeface="+mn-lt"/>
                <a:ea typeface="+mn-ea"/>
                <a:cs typeface="+mn-ea"/>
                <a:sym typeface="+mn-lt"/>
              </a:rPr>
              <a:t>of </a:t>
            </a:r>
            <a:r>
              <a:rPr sz="2200" dirty="0">
                <a:solidFill>
                  <a:srgbClr val="333333"/>
                </a:solidFill>
                <a:latin typeface="+mn-lt"/>
                <a:ea typeface="+mn-ea"/>
                <a:cs typeface="+mn-ea"/>
                <a:sym typeface="+mn-lt"/>
              </a:rPr>
              <a:t>Fe </a:t>
            </a:r>
            <a:r>
              <a:rPr sz="2200" baseline="30000" dirty="0">
                <a:solidFill>
                  <a:srgbClr val="333333"/>
                </a:solidFill>
                <a:latin typeface="+mn-lt"/>
                <a:ea typeface="+mn-ea"/>
                <a:cs typeface="+mn-ea"/>
                <a:sym typeface="+mn-lt"/>
              </a:rPr>
              <a:t>+3</a:t>
            </a:r>
            <a:r>
              <a:rPr sz="2200" dirty="0">
                <a:solidFill>
                  <a:srgbClr val="333333"/>
                </a:solidFill>
                <a:latin typeface="+mn-lt"/>
                <a:ea typeface="+mn-ea"/>
                <a:cs typeface="+mn-ea"/>
                <a:sym typeface="+mn-lt"/>
              </a:rPr>
              <a:t>.  Fe3+ is reduced to Fe2+ with hydroxylamine hydrochloride. Fe2+ forms stable red compound under the act of phenanthroline at the </a:t>
            </a:r>
            <a:r>
              <a:rPr sz="2200" dirty="0" err="1">
                <a:solidFill>
                  <a:srgbClr val="333333"/>
                </a:solidFill>
                <a:latin typeface="+mn-lt"/>
                <a:ea typeface="+mn-ea"/>
                <a:cs typeface="+mn-ea"/>
                <a:sym typeface="+mn-lt"/>
              </a:rPr>
              <a:t>ph</a:t>
            </a:r>
            <a:r>
              <a:rPr sz="2200" dirty="0">
                <a:solidFill>
                  <a:srgbClr val="333333"/>
                </a:solidFill>
                <a:latin typeface="+mn-lt"/>
                <a:ea typeface="+mn-ea"/>
                <a:cs typeface="+mn-ea"/>
                <a:sym typeface="+mn-lt"/>
              </a:rPr>
              <a:t> level of 3~9.</a:t>
            </a:r>
            <a:r>
              <a:rPr dirty="0">
                <a:latin typeface="+mn-lt"/>
                <a:ea typeface="+mn-ea"/>
                <a:cs typeface="+mn-ea"/>
                <a:sym typeface="+mn-lt"/>
              </a:rPr>
              <a:t> </a:t>
            </a:r>
            <a:r>
              <a:rPr sz="2200" dirty="0">
                <a:latin typeface="+mn-lt"/>
                <a:ea typeface="+mn-ea"/>
                <a:cs typeface="+mn-ea"/>
                <a:sym typeface="+mn-lt"/>
              </a:rPr>
              <a:t>Iron content is calculated based on the standard curve drawn with the absorbance measured around </a:t>
            </a:r>
            <a:r>
              <a:rPr sz="2200" dirty="0">
                <a:solidFill>
                  <a:srgbClr val="333333"/>
                </a:solidFill>
                <a:latin typeface="+mn-lt"/>
                <a:ea typeface="+mn-ea"/>
                <a:cs typeface="+mn-ea"/>
                <a:sym typeface="+mn-lt"/>
              </a:rPr>
              <a:t>510nm. Ten representative samples are taken from each batch of fortified wheat flour, to reflect the uniformity of distribution of each component through the determination of difference of iron content.</a:t>
            </a:r>
            <a:r>
              <a:rPr dirty="0">
                <a:latin typeface="+mn-lt"/>
                <a:ea typeface="+mn-ea"/>
                <a:cs typeface="+mn-ea"/>
                <a:sym typeface="+mn-lt"/>
              </a:rPr>
              <a:t> </a:t>
            </a:r>
            <a:endParaRPr lang="zh-CN" altLang="en-US" sz="2200" dirty="0">
              <a:latin typeface="+mn-lt"/>
              <a:ea typeface="+mn-ea"/>
              <a:cs typeface="+mn-ea"/>
              <a:sym typeface="+mn-lt"/>
            </a:endParaRPr>
          </a:p>
        </p:txBody>
      </p:sp>
      <p:sp>
        <p:nvSpPr>
          <p:cNvPr id="13" name="文本框 3"/>
          <p:cNvSpPr txBox="1">
            <a:spLocks noChangeArrowheads="1"/>
          </p:cNvSpPr>
          <p:nvPr/>
        </p:nvSpPr>
        <p:spPr bwMode="auto">
          <a:xfrm>
            <a:off x="904363" y="151303"/>
            <a:ext cx="4296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000" dirty="0">
                <a:solidFill>
                  <a:srgbClr val="044875"/>
                </a:solidFill>
                <a:latin typeface="+mn-lt"/>
                <a:ea typeface="+mn-ea"/>
                <a:cs typeface="+mn-ea"/>
                <a:sym typeface="+mn-lt"/>
              </a:rPr>
              <a:t>Calculation method for nutritional efficiency of nutrients</a:t>
            </a:r>
            <a:r>
              <a:rPr sz="2000" dirty="0">
                <a:latin typeface="+mn-lt"/>
                <a:ea typeface="+mn-ea"/>
                <a:cs typeface="+mn-ea"/>
                <a:sym typeface="+mn-lt"/>
              </a:rPr>
              <a:t> </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8" name="Rectangle 2"/>
          <p:cNvSpPr txBox="1">
            <a:spLocks noChangeArrowheads="1"/>
          </p:cNvSpPr>
          <p:nvPr/>
        </p:nvSpPr>
        <p:spPr>
          <a:xfrm>
            <a:off x="173038" y="255588"/>
            <a:ext cx="3935412" cy="549275"/>
          </a:xfrm>
          <a:prstGeom prst="rect">
            <a:avLst/>
          </a:prstGeom>
        </p:spPr>
        <p:txBody>
          <a:bodyPr>
            <a:normAutofit fontScale="60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eaLnBrk="1" hangingPunct="1"/>
            <a:r>
              <a:rPr sz="3200" b="1">
                <a:latin typeface="+mn-lt"/>
                <a:ea typeface="+mn-ea"/>
                <a:cs typeface="+mn-ea"/>
                <a:sym typeface="+mn-lt"/>
              </a:rPr>
              <a:t>Legal limit for fortification level</a:t>
            </a:r>
            <a:r>
              <a:rPr>
                <a:latin typeface="+mn-lt"/>
                <a:ea typeface="+mn-ea"/>
                <a:cs typeface="+mn-ea"/>
                <a:sym typeface="+mn-lt"/>
              </a:rPr>
              <a:t> </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160463"/>
            <a:ext cx="59388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7599362" y="127378"/>
            <a:ext cx="42799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30000"/>
              </a:lnSpc>
            </a:pPr>
            <a:r>
              <a:rPr sz="2000" dirty="0">
                <a:latin typeface="+mn-lt"/>
                <a:ea typeface="+mn-ea"/>
                <a:cs typeface="+mn-ea"/>
                <a:sym typeface="+mn-lt"/>
              </a:rPr>
              <a:t>FFL = feasible fortification level; </a:t>
            </a:r>
            <a:endParaRPr lang="en-US" altLang="zh-CN" sz="2000" dirty="0">
              <a:latin typeface="+mn-lt"/>
              <a:ea typeface="+mn-ea"/>
              <a:cs typeface="+mn-ea"/>
              <a:sym typeface="+mn-lt"/>
            </a:endParaRPr>
          </a:p>
          <a:p>
            <a:pPr eaLnBrk="0" hangingPunct="0">
              <a:lnSpc>
                <a:spcPct val="130000"/>
              </a:lnSpc>
            </a:pPr>
            <a:r>
              <a:rPr sz="2000" dirty="0" err="1">
                <a:latin typeface="+mn-lt"/>
                <a:ea typeface="+mn-ea"/>
                <a:cs typeface="+mn-ea"/>
                <a:sym typeface="+mn-lt"/>
              </a:rPr>
              <a:t>mFL</a:t>
            </a:r>
            <a:r>
              <a:rPr sz="2000" dirty="0">
                <a:latin typeface="+mn-lt"/>
                <a:ea typeface="+mn-ea"/>
                <a:cs typeface="+mn-ea"/>
                <a:sym typeface="+mn-lt"/>
              </a:rPr>
              <a:t> = minimum fortification level (product parameter); TF L = targeted fortification level (product parameter); MFL = maximum fortification level (product parameter); </a:t>
            </a:r>
            <a:r>
              <a:rPr sz="2000" dirty="0" err="1">
                <a:latin typeface="+mn-lt"/>
                <a:ea typeface="+mn-ea"/>
                <a:cs typeface="+mn-ea"/>
                <a:sym typeface="+mn-lt"/>
              </a:rPr>
              <a:t>LmL</a:t>
            </a:r>
            <a:r>
              <a:rPr sz="2000" dirty="0">
                <a:latin typeface="+mn-lt"/>
                <a:ea typeface="+mn-ea"/>
                <a:cs typeface="+mn-ea"/>
                <a:sym typeface="+mn-lt"/>
              </a:rPr>
              <a:t> = legal minimum level (legal parameter); MTL = maximum tolerable level (legal parameter)</a:t>
            </a:r>
            <a:r>
              <a:rPr lang="en-US" sz="2000" dirty="0">
                <a:latin typeface="+mn-lt"/>
                <a:ea typeface="+mn-ea"/>
                <a:cs typeface="+mn-ea"/>
                <a:sym typeface="+mn-lt"/>
              </a:rPr>
              <a:t>.</a:t>
            </a:r>
            <a:r>
              <a:rPr sz="2000" dirty="0">
                <a:latin typeface="+mn-lt"/>
                <a:ea typeface="+mn-ea"/>
                <a:cs typeface="+mn-ea"/>
                <a:sym typeface="+mn-lt"/>
              </a:rPr>
              <a:t> Home minimum level (</a:t>
            </a:r>
            <a:r>
              <a:rPr sz="2000" dirty="0" err="1">
                <a:latin typeface="+mn-lt"/>
                <a:ea typeface="+mn-ea"/>
                <a:cs typeface="+mn-ea"/>
                <a:sym typeface="+mn-lt"/>
              </a:rPr>
              <a:t>HmL</a:t>
            </a:r>
            <a:r>
              <a:rPr sz="2000" dirty="0">
                <a:latin typeface="+mn-lt"/>
                <a:ea typeface="+mn-ea"/>
                <a:cs typeface="+mn-ea"/>
                <a:sym typeface="+mn-lt"/>
              </a:rPr>
              <a:t>) is indicated in the above diagram, which may be lower than the </a:t>
            </a:r>
            <a:r>
              <a:rPr sz="2000" dirty="0" err="1">
                <a:latin typeface="+mn-lt"/>
                <a:ea typeface="+mn-ea"/>
                <a:cs typeface="+mn-ea"/>
                <a:sym typeface="+mn-lt"/>
              </a:rPr>
              <a:t>LmL</a:t>
            </a:r>
            <a:r>
              <a:rPr sz="2000" dirty="0">
                <a:latin typeface="+mn-lt"/>
                <a:ea typeface="+mn-ea"/>
                <a:cs typeface="+mn-ea"/>
                <a:sym typeface="+mn-lt"/>
              </a:rPr>
              <a:t> due to loss of nutrients stored in the home prior to consumption. </a:t>
            </a:r>
            <a:r>
              <a:rPr sz="2000" dirty="0" err="1">
                <a:latin typeface="+mn-lt"/>
                <a:ea typeface="+mn-ea"/>
                <a:cs typeface="+mn-ea"/>
                <a:sym typeface="+mn-lt"/>
              </a:rPr>
              <a:t>HmL</a:t>
            </a:r>
            <a:r>
              <a:rPr sz="2000" dirty="0">
                <a:latin typeface="+mn-lt"/>
                <a:ea typeface="+mn-ea"/>
                <a:cs typeface="+mn-ea"/>
                <a:sym typeface="+mn-lt"/>
              </a:rPr>
              <a:t> is often used to monitor consumer use, coverage, and consumption of fortified foods. </a:t>
            </a:r>
          </a:p>
        </p:txBody>
      </p:sp>
      <p:sp>
        <p:nvSpPr>
          <p:cNvPr id="12294" name="Text Box 7"/>
          <p:cNvSpPr txBox="1">
            <a:spLocks noChangeArrowheads="1"/>
          </p:cNvSpPr>
          <p:nvPr/>
        </p:nvSpPr>
        <p:spPr bwMode="auto">
          <a:xfrm>
            <a:off x="4637088" y="1381125"/>
            <a:ext cx="3314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b="1">
                <a:solidFill>
                  <a:srgbClr val="C00000"/>
                </a:solidFill>
                <a:latin typeface="+mn-lt"/>
                <a:ea typeface="+mn-ea"/>
                <a:cs typeface="+mn-ea"/>
                <a:sym typeface="+mn-lt"/>
              </a:rPr>
              <a:t>Amount of fortification substances + local content of carrier</a:t>
            </a:r>
            <a:r>
              <a:rPr>
                <a:latin typeface="+mn-lt"/>
                <a:ea typeface="+mn-ea"/>
                <a:cs typeface="+mn-ea"/>
                <a:sym typeface="+mn-lt"/>
              </a:rPr>
              <a:t> </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3315" name="Rectangle 15"/>
          <p:cNvSpPr txBox="1">
            <a:spLocks noChangeArrowheads="1"/>
          </p:cNvSpPr>
          <p:nvPr/>
        </p:nvSpPr>
        <p:spPr bwMode="auto">
          <a:xfrm>
            <a:off x="142875" y="200025"/>
            <a:ext cx="119348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sz="3200" b="1" dirty="0">
                <a:latin typeface="+mn-lt"/>
                <a:ea typeface="+mn-ea"/>
                <a:cs typeface="+mn-ea"/>
                <a:sym typeface="+mn-lt"/>
              </a:rPr>
              <a:t>Basis for Calculation of Amount of Safe Fortification Substances in Foods  </a:t>
            </a:r>
          </a:p>
        </p:txBody>
      </p:sp>
      <p:graphicFrame>
        <p:nvGraphicFramePr>
          <p:cNvPr id="9" name="Group 77"/>
          <p:cNvGraphicFramePr>
            <a:graphicFrameLocks noGrp="1"/>
          </p:cNvGraphicFramePr>
          <p:nvPr>
            <p:extLst>
              <p:ext uri="{D42A27DB-BD31-4B8C-83A1-F6EECF244321}">
                <p14:modId xmlns:p14="http://schemas.microsoft.com/office/powerpoint/2010/main" val="1957113193"/>
              </p:ext>
            </p:extLst>
          </p:nvPr>
        </p:nvGraphicFramePr>
        <p:xfrm>
          <a:off x="917574" y="3492594"/>
          <a:ext cx="10372725" cy="650875"/>
        </p:xfrm>
        <a:graphic>
          <a:graphicData uri="http://schemas.openxmlformats.org/drawingml/2006/table">
            <a:tbl>
              <a:tblPr/>
              <a:tblGrid>
                <a:gridCol w="10372725">
                  <a:extLst>
                    <a:ext uri="{9D8B030D-6E8A-4147-A177-3AD203B41FA5}">
                      <a16:colId xmlns:a16="http://schemas.microsoft.com/office/drawing/2014/main" val="20000"/>
                    </a:ext>
                  </a:extLst>
                </a:gridCol>
              </a:tblGrid>
              <a:tr h="650875">
                <a:tc>
                  <a:txBody>
                    <a:bodyPr/>
                    <a:lstStyle/>
                    <a:p>
                      <a:pPr marL="0" marR="0" lvl="0" indent="0" algn="l" defTabSz="914400" rtl="0" eaLnBrk="1" fontAlgn="base" latinLnBrk="0" hangingPunct="1">
                        <a:lnSpc>
                          <a:spcPct val="100000"/>
                        </a:lnSpc>
                        <a:spcBef>
                          <a:spcPct val="0"/>
                        </a:spcBef>
                        <a:spcAft>
                          <a:spcPct val="0"/>
                        </a:spcAft>
                        <a:buClrTx/>
                        <a:buSzTx/>
                        <a:buFontTx/>
                        <a:buNone/>
                      </a:pPr>
                      <a:r>
                        <a:rPr sz="1600" b="1" dirty="0">
                          <a:solidFill>
                            <a:schemeClr val="tx1"/>
                          </a:solidFill>
                          <a:latin typeface="+mn-lt"/>
                          <a:ea typeface="+mn-ea"/>
                          <a:cs typeface="+mn-ea"/>
                          <a:sym typeface="+mn-lt"/>
                        </a:rPr>
                        <a:t>Minimum fortification level (</a:t>
                      </a:r>
                      <a:r>
                        <a:rPr sz="1600" b="1" dirty="0" err="1">
                          <a:solidFill>
                            <a:schemeClr val="tx1"/>
                          </a:solidFill>
                          <a:latin typeface="+mn-lt"/>
                          <a:ea typeface="+mn-ea"/>
                          <a:cs typeface="+mn-ea"/>
                          <a:sym typeface="+mn-lt"/>
                        </a:rPr>
                        <a:t>mFL</a:t>
                      </a:r>
                      <a:r>
                        <a:rPr sz="1600" b="1" dirty="0">
                          <a:solidFill>
                            <a:schemeClr val="tx1"/>
                          </a:solidFill>
                          <a:latin typeface="+mn-lt"/>
                          <a:ea typeface="+mn-ea"/>
                          <a:cs typeface="+mn-ea"/>
                          <a:sym typeface="+mn-lt"/>
                        </a:rPr>
                        <a:t>, mg/kg)</a:t>
                      </a:r>
                      <a:r>
                        <a:rPr sz="1800" b="1" dirty="0">
                          <a:solidFill>
                            <a:schemeClr val="tx1"/>
                          </a:solidFill>
                          <a:latin typeface="+mn-lt"/>
                          <a:ea typeface="+mn-ea"/>
                          <a:cs typeface="+mn-ea"/>
                          <a:sym typeface="+mn-lt"/>
                        </a:rPr>
                        <a:t>=</a:t>
                      </a:r>
                      <a:r>
                        <a:rPr sz="1600" b="1" dirty="0">
                          <a:solidFill>
                            <a:schemeClr val="tx1"/>
                          </a:solidFill>
                          <a:latin typeface="+mn-lt"/>
                          <a:ea typeface="+mn-ea"/>
                          <a:cs typeface="+mn-ea"/>
                          <a:sym typeface="+mn-lt"/>
                        </a:rPr>
                        <a:t>targeted fortification level × [1 - (</a:t>
                      </a:r>
                      <a:r>
                        <a:rPr sz="1600" b="1" dirty="0">
                          <a:solidFill>
                            <a:srgbClr val="FF3300"/>
                          </a:solidFill>
                          <a:latin typeface="+mn-lt"/>
                          <a:ea typeface="+mn-ea"/>
                          <a:cs typeface="+mn-ea"/>
                          <a:sym typeface="+mn-lt"/>
                        </a:rPr>
                        <a:t>2 </a:t>
                      </a:r>
                      <a:r>
                        <a:rPr sz="1600" b="1" dirty="0">
                          <a:solidFill>
                            <a:schemeClr val="tx1"/>
                          </a:solidFill>
                          <a:latin typeface="+mn-lt"/>
                          <a:ea typeface="+mn-ea"/>
                          <a:cs typeface="+mn-ea"/>
                          <a:sym typeface="+mn-lt"/>
                        </a:rPr>
                        <a:t>× CV (%/100)]</a:t>
                      </a:r>
                      <a:r>
                        <a:rPr dirty="0">
                          <a:latin typeface="+mn-lt"/>
                          <a:ea typeface="+mn-ea"/>
                          <a:cs typeface="+mn-ea"/>
                          <a:sym typeface="+mn-lt"/>
                        </a:rPr>
                        <a:t> </a:t>
                      </a:r>
                    </a:p>
                    <a:p>
                      <a:pPr marL="0" marR="0" lvl="0" indent="0" algn="l" defTabSz="914400" rtl="0" eaLnBrk="1" fontAlgn="base" latinLnBrk="0" hangingPunct="1">
                        <a:lnSpc>
                          <a:spcPct val="100000"/>
                        </a:lnSpc>
                        <a:spcBef>
                          <a:spcPct val="0"/>
                        </a:spcBef>
                        <a:spcAft>
                          <a:spcPct val="0"/>
                        </a:spcAft>
                        <a:buClrTx/>
                        <a:buSzTx/>
                        <a:buFontTx/>
                        <a:buNone/>
                      </a:pPr>
                      <a:r>
                        <a:rPr sz="1600" b="1" dirty="0">
                          <a:solidFill>
                            <a:schemeClr val="tx1"/>
                          </a:solidFill>
                          <a:latin typeface="+mn-lt"/>
                          <a:ea typeface="+mn-ea"/>
                          <a:cs typeface="+mn-ea"/>
                          <a:sym typeface="+mn-lt"/>
                        </a:rPr>
                        <a:t>Maximum fortification level(MFL, mg/kg)</a:t>
                      </a:r>
                      <a:r>
                        <a:rPr sz="1800" b="1" dirty="0">
                          <a:solidFill>
                            <a:schemeClr val="tx1"/>
                          </a:solidFill>
                          <a:latin typeface="+mn-lt"/>
                          <a:ea typeface="+mn-ea"/>
                          <a:cs typeface="+mn-ea"/>
                          <a:sym typeface="+mn-lt"/>
                        </a:rPr>
                        <a:t>=</a:t>
                      </a:r>
                      <a:r>
                        <a:rPr sz="1600" b="1" dirty="0">
                          <a:solidFill>
                            <a:schemeClr val="tx1"/>
                          </a:solidFill>
                          <a:latin typeface="+mn-lt"/>
                          <a:ea typeface="+mn-ea"/>
                          <a:cs typeface="+mn-ea"/>
                          <a:sym typeface="+mn-lt"/>
                        </a:rPr>
                        <a:t>targeted fortification level × [1 + (</a:t>
                      </a:r>
                      <a:r>
                        <a:rPr sz="1600" b="1" dirty="0">
                          <a:solidFill>
                            <a:srgbClr val="FF3300"/>
                          </a:solidFill>
                          <a:latin typeface="+mn-lt"/>
                          <a:ea typeface="+mn-ea"/>
                          <a:cs typeface="+mn-ea"/>
                          <a:sym typeface="+mn-lt"/>
                        </a:rPr>
                        <a:t>2</a:t>
                      </a:r>
                      <a:r>
                        <a:rPr sz="1600" b="1" dirty="0">
                          <a:solidFill>
                            <a:schemeClr val="tx1"/>
                          </a:solidFill>
                          <a:latin typeface="+mn-lt"/>
                          <a:ea typeface="+mn-ea"/>
                          <a:cs typeface="+mn-ea"/>
                          <a:sym typeface="+mn-lt"/>
                        </a:rPr>
                        <a:t>× CV (%/100)]</a:t>
                      </a:r>
                      <a:r>
                        <a:rPr dirty="0">
                          <a:latin typeface="+mn-lt"/>
                          <a:ea typeface="+mn-ea"/>
                          <a:cs typeface="+mn-ea"/>
                          <a:sym typeface="+mn-lt"/>
                        </a:rPr>
                        <a:t> </a:t>
                      </a:r>
                    </a:p>
                  </a:txBody>
                  <a:tcPr marT="45832" marB="45832"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322" name="Text Box 73"/>
          <p:cNvSpPr txBox="1">
            <a:spLocks noChangeArrowheads="1"/>
          </p:cNvSpPr>
          <p:nvPr/>
        </p:nvSpPr>
        <p:spPr bwMode="auto">
          <a:xfrm>
            <a:off x="1027113" y="4921469"/>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dirty="0">
                <a:latin typeface="+mn-lt"/>
                <a:ea typeface="+mn-ea"/>
                <a:cs typeface="+mn-ea"/>
                <a:sym typeface="+mn-lt"/>
              </a:rPr>
              <a:t>This is related to the mixing uniformity. </a:t>
            </a:r>
            <a:r>
              <a:rPr lang="en-US" dirty="0">
                <a:latin typeface="+mn-lt"/>
                <a:ea typeface="+mn-ea"/>
                <a:cs typeface="+mn-ea"/>
                <a:sym typeface="+mn-lt"/>
              </a:rPr>
              <a:t>In g</a:t>
            </a:r>
            <a:r>
              <a:rPr dirty="0">
                <a:latin typeface="+mn-lt"/>
                <a:ea typeface="+mn-ea"/>
                <a:cs typeface="+mn-ea"/>
                <a:sym typeface="+mn-lt"/>
              </a:rPr>
              <a:t>eneral, the mixing uniformity during the mixing of liquid foods is 10%. The mixing uniformity of fine solids (cereal flour) during mixing of solids is 10%-25%. The mixing uniformity of non-fine solids is 30%-50%. </a:t>
            </a:r>
            <a:r>
              <a:rPr dirty="0">
                <a:solidFill>
                  <a:srgbClr val="FF3300"/>
                </a:solidFill>
                <a:latin typeface="+mn-lt"/>
                <a:ea typeface="+mn-ea"/>
                <a:cs typeface="+mn-ea"/>
                <a:sym typeface="+mn-lt"/>
              </a:rPr>
              <a:t>The uniformity of fortified flour is prescribed to be less than 10% in China.</a:t>
            </a:r>
            <a:r>
              <a:rPr dirty="0">
                <a:latin typeface="+mn-lt"/>
                <a:ea typeface="+mn-ea"/>
                <a:cs typeface="+mn-ea"/>
                <a:sym typeface="+mn-lt"/>
              </a:rPr>
              <a:t> </a:t>
            </a:r>
          </a:p>
        </p:txBody>
      </p:sp>
      <p:sp>
        <p:nvSpPr>
          <p:cNvPr id="13323" name="Text Box 100"/>
          <p:cNvSpPr txBox="1">
            <a:spLocks noChangeArrowheads="1"/>
          </p:cNvSpPr>
          <p:nvPr/>
        </p:nvSpPr>
        <p:spPr bwMode="auto">
          <a:xfrm>
            <a:off x="1027113" y="2538413"/>
            <a:ext cx="81724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pPr>
            <a:r>
              <a:rPr>
                <a:latin typeface="+mn-lt"/>
                <a:ea typeface="+mn-ea"/>
                <a:cs typeface="+mn-ea"/>
                <a:sym typeface="+mn-lt"/>
              </a:rPr>
              <a:t>Feasible fortification level (FFL): the lowest of safety limit, cost limit and technical limit. </a:t>
            </a:r>
          </a:p>
          <a:p>
            <a:pPr eaLnBrk="0" hangingPunct="0">
              <a:lnSpc>
                <a:spcPct val="90000"/>
              </a:lnSpc>
            </a:pPr>
            <a:r>
              <a:rPr>
                <a:latin typeface="+mn-lt"/>
                <a:ea typeface="+mn-ea"/>
                <a:cs typeface="+mn-ea"/>
                <a:sym typeface="+mn-lt"/>
              </a:rPr>
              <a:t>Targeted fortification level: FFL + intrinsic content of nutrients in food. </a:t>
            </a:r>
          </a:p>
        </p:txBody>
      </p:sp>
      <p:sp>
        <p:nvSpPr>
          <p:cNvPr id="13324" name="Text Box 101"/>
          <p:cNvSpPr txBox="1">
            <a:spLocks noChangeArrowheads="1"/>
          </p:cNvSpPr>
          <p:nvPr/>
        </p:nvSpPr>
        <p:spPr bwMode="auto">
          <a:xfrm>
            <a:off x="1027113" y="1760538"/>
            <a:ext cx="7235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solidFill>
                  <a:srgbClr val="FF3300"/>
                </a:solidFill>
                <a:latin typeface="+mn-lt"/>
                <a:ea typeface="+mn-ea"/>
                <a:cs typeface="+mn-ea"/>
                <a:sym typeface="+mn-lt"/>
              </a:rPr>
              <a:t>Technical limit: the amount of fortification substances that do not affect sensory characteristics, physical properties and processing quality of food.</a:t>
            </a:r>
            <a:r>
              <a:rPr>
                <a:latin typeface="+mn-lt"/>
                <a:ea typeface="+mn-ea"/>
                <a:cs typeface="+mn-ea"/>
                <a:sym typeface="+mn-lt"/>
              </a:rPr>
              <a:t> </a:t>
            </a:r>
          </a:p>
        </p:txBody>
      </p:sp>
      <p:sp>
        <p:nvSpPr>
          <p:cNvPr id="13325" name="Text Box 105"/>
          <p:cNvSpPr txBox="1">
            <a:spLocks noChangeArrowheads="1"/>
          </p:cNvSpPr>
          <p:nvPr/>
        </p:nvSpPr>
        <p:spPr bwMode="auto">
          <a:xfrm>
            <a:off x="593725" y="1830388"/>
            <a:ext cx="323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latin typeface="+mn-lt"/>
                <a:ea typeface="+mn-ea"/>
                <a:cs typeface="+mn-ea"/>
                <a:sym typeface="+mn-lt"/>
              </a:rPr>
              <a:t>3</a:t>
            </a:r>
          </a:p>
        </p:txBody>
      </p:sp>
      <p:sp>
        <p:nvSpPr>
          <p:cNvPr id="13326" name="Text Box 106"/>
          <p:cNvSpPr txBox="1">
            <a:spLocks noChangeArrowheads="1"/>
          </p:cNvSpPr>
          <p:nvPr/>
        </p:nvSpPr>
        <p:spPr bwMode="auto">
          <a:xfrm>
            <a:off x="7631113" y="4275138"/>
            <a:ext cx="2917825" cy="646331"/>
          </a:xfrm>
          <a:prstGeom prst="rect">
            <a:avLst/>
          </a:prstGeom>
          <a:solidFill>
            <a:srgbClr val="FFFF00"/>
          </a:solidFill>
          <a:ln w="9525">
            <a:solidFill>
              <a:schemeClr val="tx1"/>
            </a:solidFill>
            <a:miter lim="800000"/>
            <a:headEnd/>
            <a:tailEnd/>
          </a:ln>
        </p:spPr>
        <p:txBody>
          <a:bodyPr>
            <a:spAutoFit/>
          </a:bodyPr>
          <a:lstStyle/>
          <a:p>
            <a:pPr eaLnBrk="0" hangingPunct="0">
              <a:spcBef>
                <a:spcPct val="50000"/>
              </a:spcBef>
            </a:pPr>
            <a:r>
              <a:rPr>
                <a:latin typeface="+mn-lt"/>
                <a:ea typeface="+mn-ea"/>
                <a:cs typeface="+mn-ea"/>
                <a:sym typeface="+mn-lt"/>
              </a:rPr>
              <a:t>Consider from nutrition labeling and regulation </a:t>
            </a:r>
          </a:p>
        </p:txBody>
      </p:sp>
      <p:sp>
        <p:nvSpPr>
          <p:cNvPr id="13327" name="AutoShape 108"/>
          <p:cNvSpPr>
            <a:spLocks noChangeArrowheads="1"/>
          </p:cNvSpPr>
          <p:nvPr/>
        </p:nvSpPr>
        <p:spPr bwMode="auto">
          <a:xfrm>
            <a:off x="6130925" y="4365625"/>
            <a:ext cx="1439863" cy="215900"/>
          </a:xfrm>
          <a:prstGeom prst="leftArrow">
            <a:avLst>
              <a:gd name="adj1" fmla="val 50000"/>
              <a:gd name="adj2" fmla="val 166728"/>
            </a:avLst>
          </a:prstGeom>
          <a:solidFill>
            <a:schemeClr val="accent1"/>
          </a:solidFill>
          <a:ln w="9525">
            <a:solidFill>
              <a:schemeClr val="tx1"/>
            </a:solidFill>
            <a:miter lim="800000"/>
            <a:headEnd/>
            <a:tailEnd/>
          </a:ln>
        </p:spPr>
        <p:txBody>
          <a:bodyPr wrap="none" anchor="ctr"/>
          <a:lstStyle/>
          <a:p>
            <a:pPr eaLnBrk="0" hangingPunct="0"/>
            <a:endParaRPr lang="zh-CN" altLang="en-US">
              <a:latin typeface="+mn-lt"/>
              <a:ea typeface="+mn-ea"/>
              <a:cs typeface="+mn-ea"/>
              <a:sym typeface="+mn-lt"/>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4339" name="Rectangle 15"/>
          <p:cNvSpPr txBox="1">
            <a:spLocks noChangeArrowheads="1"/>
          </p:cNvSpPr>
          <p:nvPr/>
        </p:nvSpPr>
        <p:spPr bwMode="auto">
          <a:xfrm>
            <a:off x="142875" y="200025"/>
            <a:ext cx="117363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sz="3200" dirty="0">
                <a:latin typeface="+mn-lt"/>
                <a:ea typeface="+mn-ea"/>
                <a:cs typeface="+mn-ea"/>
                <a:sym typeface="+mn-lt"/>
              </a:rPr>
              <a:t>Calculation of amount of safe fortification substances in foods</a:t>
            </a:r>
            <a:r>
              <a:rPr dirty="0">
                <a:latin typeface="+mn-lt"/>
                <a:ea typeface="+mn-ea"/>
                <a:cs typeface="+mn-ea"/>
                <a:sym typeface="+mn-lt"/>
              </a:rPr>
              <a:t> </a:t>
            </a:r>
          </a:p>
        </p:txBody>
      </p:sp>
      <p:graphicFrame>
        <p:nvGraphicFramePr>
          <p:cNvPr id="10" name="Group 99"/>
          <p:cNvGraphicFramePr>
            <a:graphicFrameLocks noGrp="1"/>
          </p:cNvGraphicFramePr>
          <p:nvPr>
            <p:custDataLst>
              <p:tags r:id="rId1"/>
            </p:custDataLst>
            <p:extLst>
              <p:ext uri="{D42A27DB-BD31-4B8C-83A1-F6EECF244321}">
                <p14:modId xmlns:p14="http://schemas.microsoft.com/office/powerpoint/2010/main" val="3621152532"/>
              </p:ext>
            </p:extLst>
          </p:nvPr>
        </p:nvGraphicFramePr>
        <p:xfrm>
          <a:off x="887413" y="973138"/>
          <a:ext cx="9217025" cy="975276"/>
        </p:xfrm>
        <a:graphic>
          <a:graphicData uri="http://schemas.openxmlformats.org/drawingml/2006/table">
            <a:tbl>
              <a:tblPr/>
              <a:tblGrid>
                <a:gridCol w="1930400">
                  <a:extLst>
                    <a:ext uri="{9D8B030D-6E8A-4147-A177-3AD203B41FA5}">
                      <a16:colId xmlns:a16="http://schemas.microsoft.com/office/drawing/2014/main" val="20000"/>
                    </a:ext>
                  </a:extLst>
                </a:gridCol>
                <a:gridCol w="290513">
                  <a:extLst>
                    <a:ext uri="{9D8B030D-6E8A-4147-A177-3AD203B41FA5}">
                      <a16:colId xmlns:a16="http://schemas.microsoft.com/office/drawing/2014/main" val="20001"/>
                    </a:ext>
                  </a:extLst>
                </a:gridCol>
                <a:gridCol w="5538787">
                  <a:extLst>
                    <a:ext uri="{9D8B030D-6E8A-4147-A177-3AD203B41FA5}">
                      <a16:colId xmlns:a16="http://schemas.microsoft.com/office/drawing/2014/main" val="20002"/>
                    </a:ext>
                  </a:extLst>
                </a:gridCol>
                <a:gridCol w="1457325">
                  <a:extLst>
                    <a:ext uri="{9D8B030D-6E8A-4147-A177-3AD203B41FA5}">
                      <a16:colId xmlns:a16="http://schemas.microsoft.com/office/drawing/2014/main" val="20003"/>
                    </a:ext>
                  </a:extLst>
                </a:gridCol>
              </a:tblGrid>
              <a:tr h="36019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sz="1600" b="1" dirty="0">
                          <a:solidFill>
                            <a:srgbClr val="FF3300"/>
                          </a:solidFill>
                          <a:latin typeface="+mn-lt"/>
                          <a:ea typeface="+mn-ea"/>
                          <a:cs typeface="+mn-ea"/>
                          <a:sym typeface="+mn-lt"/>
                        </a:rPr>
                        <a:t>Safe limit (mg/kg)</a:t>
                      </a:r>
                      <a:r>
                        <a:rPr dirty="0">
                          <a:latin typeface="+mn-lt"/>
                          <a:ea typeface="+mn-ea"/>
                          <a:cs typeface="+mn-ea"/>
                          <a:sym typeface="+mn-lt"/>
                        </a:rPr>
                        <a:t> </a:t>
                      </a:r>
                      <a:endParaRPr kumimoji="0" lang="zh-CN" altLang="en-US" sz="2800" b="1" i="0" u="none" strike="noStrike" cap="none" normalizeH="0" baseline="0" dirty="0">
                        <a:ln>
                          <a:noFill/>
                        </a:ln>
                        <a:solidFill>
                          <a:srgbClr val="FF3300"/>
                        </a:solidFill>
                        <a:effectLst/>
                        <a:latin typeface="+mn-lt"/>
                        <a:ea typeface="+mn-ea"/>
                        <a:cs typeface="+mn-ea"/>
                        <a:sym typeface="+mn-lt"/>
                      </a:endParaRPr>
                    </a:p>
                  </a:txBody>
                  <a:tcPr marT="45699" marB="45699" anchor="ctr" horzOverflow="overflow">
                    <a:lnL cap="flat">
                      <a:noFill/>
                    </a:lnL>
                    <a:lnR>
                      <a:noFill/>
                    </a:lnR>
                    <a:lnT cap="flat">
                      <a:noFill/>
                    </a:lnT>
                    <a:lnB cap="flat">
                      <a:noFill/>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800" b="1">
                          <a:solidFill>
                            <a:srgbClr val="FF3300"/>
                          </a:solidFill>
                          <a:latin typeface="+mn-lt"/>
                          <a:ea typeface="+mn-ea"/>
                          <a:cs typeface="+mn-ea"/>
                          <a:sym typeface="+mn-lt"/>
                        </a:rPr>
                        <a:t>=</a:t>
                      </a:r>
                      <a:r>
                        <a:rPr>
                          <a:latin typeface="+mn-lt"/>
                          <a:ea typeface="+mn-ea"/>
                          <a:cs typeface="+mn-ea"/>
                          <a:sym typeface="+mn-lt"/>
                        </a:rPr>
                        <a:t> </a:t>
                      </a:r>
                      <a:endParaRPr kumimoji="0" lang="en-US" altLang="zh-CN" sz="2800" b="1" i="0" u="none" strike="noStrike" cap="none" normalizeH="0" baseline="0" dirty="0">
                        <a:ln>
                          <a:noFill/>
                        </a:ln>
                        <a:solidFill>
                          <a:srgbClr val="FF3300"/>
                        </a:solidFill>
                        <a:effectLst/>
                        <a:latin typeface="+mn-lt"/>
                        <a:ea typeface="+mn-ea"/>
                        <a:cs typeface="+mn-ea"/>
                        <a:sym typeface="+mn-lt"/>
                      </a:endParaRPr>
                    </a:p>
                  </a:txBody>
                  <a:tcPr marT="45699" marB="45699"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sz="1600" b="1" dirty="0">
                          <a:solidFill>
                            <a:srgbClr val="FF3300"/>
                          </a:solidFill>
                          <a:latin typeface="+mn-lt"/>
                          <a:ea typeface="+mn-ea"/>
                          <a:cs typeface="+mn-ea"/>
                          <a:sym typeface="+mn-lt"/>
                        </a:rPr>
                        <a:t>[UL(mg)- total intake of micronutrients in diets and dietary supplements (mg)]</a:t>
                      </a:r>
                      <a:r>
                        <a:rPr dirty="0">
                          <a:latin typeface="+mn-lt"/>
                          <a:ea typeface="+mn-ea"/>
                          <a:cs typeface="+mn-ea"/>
                          <a:sym typeface="+mn-lt"/>
                        </a:rPr>
                        <a:t> </a:t>
                      </a:r>
                      <a:endParaRPr kumimoji="0" lang="en-US" altLang="zh-CN" sz="2800" b="1" i="0" u="none" strike="noStrike" cap="none" normalizeH="0" baseline="0" dirty="0">
                        <a:ln>
                          <a:noFill/>
                        </a:ln>
                        <a:solidFill>
                          <a:srgbClr val="FF3300"/>
                        </a:solidFill>
                        <a:effectLst/>
                        <a:latin typeface="+mn-lt"/>
                        <a:ea typeface="+mn-ea"/>
                        <a:cs typeface="+mn-ea"/>
                        <a:sym typeface="+mn-lt"/>
                      </a:endParaRPr>
                    </a:p>
                  </a:txBody>
                  <a:tcPr marT="45699" marB="45699"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r" defTabSz="914400" rtl="0" eaLnBrk="1" fontAlgn="base" latinLnBrk="0" hangingPunct="1">
                        <a:lnSpc>
                          <a:spcPct val="100000"/>
                        </a:lnSpc>
                        <a:spcBef>
                          <a:spcPct val="0"/>
                        </a:spcBef>
                        <a:spcAft>
                          <a:spcPct val="0"/>
                        </a:spcAft>
                        <a:buClrTx/>
                        <a:buSzTx/>
                        <a:buFontTx/>
                        <a:buNone/>
                      </a:pPr>
                      <a:endParaRPr kumimoji="0" lang="zh-CN" altLang="zh-CN" sz="2800" b="1" i="0" u="none" strike="noStrike" cap="none" normalizeH="0" baseline="0">
                        <a:ln>
                          <a:noFill/>
                        </a:ln>
                        <a:solidFill>
                          <a:srgbClr val="FF3300"/>
                        </a:solidFill>
                        <a:effectLst/>
                        <a:latin typeface="+mn-lt"/>
                        <a:ea typeface="+mn-ea"/>
                        <a:cs typeface="+mn-ea"/>
                        <a:sym typeface="+mn-lt"/>
                      </a:endParaRPr>
                    </a:p>
                  </a:txBody>
                  <a:tcPr marT="45699" marB="45699"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35127">
                <a:tc vMerge="1">
                  <a:txBody>
                    <a:bodyPr/>
                    <a:lstStyle/>
                    <a:p>
                      <a:endParaRPr lang="zh-CN"/>
                    </a:p>
                  </a:txBody>
                  <a:tcPr/>
                </a:tc>
                <a:tc vMerge="1">
                  <a:txBody>
                    <a:bodyPr/>
                    <a:lstStyle/>
                    <a:p>
                      <a:endParaRPr lang="zh-CN"/>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b="1" dirty="0">
                          <a:solidFill>
                            <a:srgbClr val="FF3300"/>
                          </a:solidFill>
                          <a:latin typeface="+mn-lt"/>
                          <a:ea typeface="+mn-ea"/>
                          <a:cs typeface="+mn-ea"/>
                          <a:sym typeface="+mn-lt"/>
                        </a:rPr>
                        <a:t>[95% of food consumption (kg);</a:t>
                      </a:r>
                      <a:r>
                        <a:rPr dirty="0">
                          <a:latin typeface="+mn-lt"/>
                          <a:ea typeface="+mn-ea"/>
                          <a:cs typeface="+mn-ea"/>
                          <a:sym typeface="+mn-lt"/>
                        </a:rPr>
                        <a:t> </a:t>
                      </a:r>
                      <a:endParaRPr kumimoji="0" lang="en-US" altLang="zh-CN" sz="2800" b="1" i="0" u="none" strike="noStrike" cap="none" normalizeH="0" baseline="0" dirty="0">
                        <a:ln>
                          <a:noFill/>
                        </a:ln>
                        <a:solidFill>
                          <a:srgbClr val="FF3300"/>
                        </a:solidFill>
                        <a:effectLst/>
                        <a:latin typeface="+mn-lt"/>
                        <a:ea typeface="+mn-ea"/>
                        <a:cs typeface="+mn-ea"/>
                        <a:sym typeface="+mn-lt"/>
                      </a:endParaRPr>
                    </a:p>
                  </a:txBody>
                  <a:tcPr marT="45699" marB="45699"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1"/>
                  </a:ext>
                </a:extLst>
              </a:tr>
            </a:tbl>
          </a:graphicData>
        </a:graphic>
      </p:graphicFrame>
      <p:sp>
        <p:nvSpPr>
          <p:cNvPr id="14354" name="Text Box 71"/>
          <p:cNvSpPr txBox="1">
            <a:spLocks noChangeArrowheads="1"/>
          </p:cNvSpPr>
          <p:nvPr/>
        </p:nvSpPr>
        <p:spPr bwMode="auto">
          <a:xfrm>
            <a:off x="833438" y="2058988"/>
            <a:ext cx="10339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b="1" kern="0" dirty="0">
                <a:solidFill>
                  <a:srgbClr val="FF3300"/>
                </a:solidFill>
                <a:latin typeface="+mn-lt"/>
                <a:ea typeface="+mn-ea"/>
                <a:cs typeface="+mn-ea"/>
                <a:sym typeface="+mn-lt"/>
              </a:rPr>
              <a:t>Safe limit of staple food (or energy-giving food)</a:t>
            </a:r>
            <a:r>
              <a:rPr kern="0" dirty="0">
                <a:latin typeface="+mn-lt"/>
                <a:ea typeface="+mn-ea"/>
                <a:cs typeface="+mn-ea"/>
                <a:sym typeface="+mn-lt"/>
              </a:rPr>
              <a:t> </a:t>
            </a:r>
          </a:p>
          <a:p>
            <a:pPr marL="447675" indent="-447675" eaLnBrk="0" hangingPunct="0"/>
            <a:r>
              <a:rPr b="1" kern="0" dirty="0">
                <a:solidFill>
                  <a:srgbClr val="FF3300"/>
                </a:solidFill>
                <a:latin typeface="+mn-lt"/>
                <a:ea typeface="+mn-ea"/>
                <a:cs typeface="+mn-ea"/>
                <a:sym typeface="+mn-lt"/>
              </a:rPr>
              <a:t>        UL-( intake of certain micronutrient in diet ＋amount of fortification substances in food＋ amount of supplements)</a:t>
            </a:r>
            <a:r>
              <a:rPr kern="0" dirty="0">
                <a:latin typeface="+mn-lt"/>
                <a:ea typeface="+mn-ea"/>
                <a:cs typeface="+mn-ea"/>
                <a:sym typeface="+mn-lt"/>
              </a:rPr>
              <a:t> </a:t>
            </a:r>
          </a:p>
          <a:p>
            <a:pPr indent="447675" eaLnBrk="0" hangingPunct="0"/>
            <a:r>
              <a:rPr b="1" kern="0" dirty="0">
                <a:solidFill>
                  <a:srgbClr val="FF3300"/>
                </a:solidFill>
                <a:latin typeface="+mn-lt"/>
                <a:ea typeface="+mn-ea"/>
                <a:cs typeface="+mn-ea"/>
                <a:sym typeface="+mn-lt"/>
              </a:rPr>
              <a:t>95% of energy intake × percentage of fortified food to energy of food that can be fortified </a:t>
            </a:r>
          </a:p>
        </p:txBody>
      </p:sp>
      <p:sp>
        <p:nvSpPr>
          <p:cNvPr id="14355" name="Line 72"/>
          <p:cNvSpPr>
            <a:spLocks noChangeShapeType="1"/>
          </p:cNvSpPr>
          <p:nvPr/>
        </p:nvSpPr>
        <p:spPr bwMode="auto">
          <a:xfrm>
            <a:off x="1304925" y="2949575"/>
            <a:ext cx="9934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zh-CN" altLang="en-US">
              <a:latin typeface="+mn-lt"/>
              <a:ea typeface="+mn-ea"/>
              <a:cs typeface="+mn-ea"/>
              <a:sym typeface="+mn-lt"/>
            </a:endParaRPr>
          </a:p>
        </p:txBody>
      </p:sp>
      <p:sp>
        <p:nvSpPr>
          <p:cNvPr id="14356" name="Text Box 103"/>
          <p:cNvSpPr txBox="1">
            <a:spLocks noChangeArrowheads="1"/>
          </p:cNvSpPr>
          <p:nvPr/>
        </p:nvSpPr>
        <p:spPr bwMode="auto">
          <a:xfrm>
            <a:off x="547688" y="1160463"/>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latin typeface="+mn-lt"/>
                <a:ea typeface="+mn-ea"/>
                <a:cs typeface="+mn-ea"/>
                <a:sym typeface="+mn-lt"/>
              </a:rPr>
              <a:t>1</a:t>
            </a:r>
          </a:p>
        </p:txBody>
      </p:sp>
      <p:sp>
        <p:nvSpPr>
          <p:cNvPr id="14357" name="Text Box 104"/>
          <p:cNvSpPr txBox="1">
            <a:spLocks noChangeArrowheads="1"/>
          </p:cNvSpPr>
          <p:nvPr/>
        </p:nvSpPr>
        <p:spPr bwMode="auto">
          <a:xfrm>
            <a:off x="547688" y="3873500"/>
            <a:ext cx="2690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b="1" dirty="0">
                <a:solidFill>
                  <a:srgbClr val="FF3300"/>
                </a:solidFill>
                <a:latin typeface="+mn-lt"/>
                <a:ea typeface="+mn-ea"/>
                <a:cs typeface="+mn-ea"/>
                <a:sym typeface="+mn-lt"/>
              </a:rPr>
              <a:t>2   Computational formula for uniformity</a:t>
            </a:r>
            <a:r>
              <a:rPr dirty="0">
                <a:latin typeface="+mn-lt"/>
                <a:ea typeface="+mn-ea"/>
                <a:cs typeface="+mn-ea"/>
                <a:sym typeface="+mn-lt"/>
              </a:rPr>
              <a:t> </a:t>
            </a:r>
          </a:p>
        </p:txBody>
      </p:sp>
      <p:pic>
        <p:nvPicPr>
          <p:cNvPr id="1435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08413"/>
            <a:ext cx="6173788"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587750" y="3873501"/>
            <a:ext cx="1257300" cy="450850"/>
          </a:xfrm>
          <a:prstGeom prst="rect">
            <a:avLst/>
          </a:prstGeom>
          <a:solidFill>
            <a:schemeClr val="bg1"/>
          </a:solidFill>
        </p:spPr>
        <p:txBody>
          <a:bodyPr wrap="square" lIns="0" tIns="0" rIns="0" bIns="0" rtlCol="0">
            <a:noAutofit/>
          </a:bodyPr>
          <a:lstStyle/>
          <a:p>
            <a:r>
              <a:rPr sz="1000">
                <a:latin typeface="+mn-lt"/>
                <a:ea typeface="+mn-ea"/>
                <a:cs typeface="+mn-ea"/>
                <a:sym typeface="+mn-lt"/>
              </a:rPr>
              <a:t>Mean of tracer: </a:t>
            </a:r>
            <a:endParaRPr lang="zh-CN" altLang="en-US" sz="1000" dirty="0">
              <a:latin typeface="+mn-lt"/>
              <a:ea typeface="+mn-ea"/>
              <a:cs typeface="+mn-ea"/>
              <a:sym typeface="+mn-lt"/>
            </a:endParaRPr>
          </a:p>
        </p:txBody>
      </p:sp>
      <p:sp>
        <p:nvSpPr>
          <p:cNvPr id="12" name="文本框 11"/>
          <p:cNvSpPr txBox="1"/>
          <p:nvPr/>
        </p:nvSpPr>
        <p:spPr>
          <a:xfrm>
            <a:off x="3587750" y="4413250"/>
            <a:ext cx="1200150" cy="266700"/>
          </a:xfrm>
          <a:prstGeom prst="rect">
            <a:avLst/>
          </a:prstGeom>
          <a:solidFill>
            <a:schemeClr val="bg1"/>
          </a:solidFill>
        </p:spPr>
        <p:txBody>
          <a:bodyPr wrap="square" lIns="0" tIns="0" rIns="0" bIns="0" rtlCol="0">
            <a:noAutofit/>
          </a:bodyPr>
          <a:lstStyle/>
          <a:p>
            <a:r>
              <a:rPr sz="1000" dirty="0">
                <a:latin typeface="+mn-lt"/>
                <a:ea typeface="+mn-ea"/>
                <a:cs typeface="+mn-ea"/>
                <a:sym typeface="+mn-lt"/>
              </a:rPr>
              <a:t>Standard deviation of tracer: </a:t>
            </a:r>
            <a:endParaRPr lang="zh-CN" altLang="en-US" sz="1000" dirty="0">
              <a:latin typeface="+mn-lt"/>
              <a:ea typeface="+mn-ea"/>
              <a:cs typeface="+mn-ea"/>
              <a:sym typeface="+mn-lt"/>
            </a:endParaRPr>
          </a:p>
        </p:txBody>
      </p:sp>
      <p:sp>
        <p:nvSpPr>
          <p:cNvPr id="13" name="文本框 12"/>
          <p:cNvSpPr txBox="1"/>
          <p:nvPr/>
        </p:nvSpPr>
        <p:spPr>
          <a:xfrm>
            <a:off x="3587750" y="5229226"/>
            <a:ext cx="1200150" cy="485774"/>
          </a:xfrm>
          <a:prstGeom prst="rect">
            <a:avLst/>
          </a:prstGeom>
          <a:solidFill>
            <a:schemeClr val="bg1"/>
          </a:solidFill>
        </p:spPr>
        <p:txBody>
          <a:bodyPr wrap="square" lIns="0" tIns="0" rIns="0" bIns="0" rtlCol="0">
            <a:noAutofit/>
          </a:bodyPr>
          <a:lstStyle/>
          <a:p>
            <a:r>
              <a:rPr sz="1000">
                <a:latin typeface="+mn-lt"/>
                <a:ea typeface="+mn-ea"/>
                <a:cs typeface="+mn-ea"/>
                <a:sym typeface="+mn-lt"/>
              </a:rPr>
              <a:t>Blending uniformity of tracer: </a:t>
            </a:r>
            <a:endParaRPr lang="zh-CN" altLang="en-US" sz="1000" dirty="0">
              <a:latin typeface="+mn-lt"/>
              <a:ea typeface="+mn-ea"/>
              <a:cs typeface="+mn-ea"/>
              <a:sym typeface="+mn-lt"/>
            </a:endParaRPr>
          </a:p>
        </p:txBody>
      </p:sp>
      <p:sp>
        <p:nvSpPr>
          <p:cNvPr id="14" name="Text Box 103"/>
          <p:cNvSpPr txBox="1">
            <a:spLocks noChangeArrowheads="1"/>
          </p:cNvSpPr>
          <p:nvPr/>
        </p:nvSpPr>
        <p:spPr bwMode="auto">
          <a:xfrm>
            <a:off x="920751" y="2697065"/>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zh-CN" b="1" kern="0" dirty="0">
                <a:solidFill>
                  <a:srgbClr val="FF3300"/>
                </a:solidFill>
                <a:cs typeface="+mn-ea"/>
                <a:sym typeface="+mn-lt"/>
              </a:rPr>
              <a:t>=</a:t>
            </a:r>
            <a:endParaRPr dirty="0">
              <a:latin typeface="+mn-lt"/>
              <a:ea typeface="+mn-ea"/>
              <a:cs typeface="+mn-ea"/>
              <a:sym typeface="+mn-lt"/>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15365" name="组合 12"/>
          <p:cNvGrpSpPr>
            <a:grpSpLocks/>
          </p:cNvGrpSpPr>
          <p:nvPr/>
        </p:nvGrpSpPr>
        <p:grpSpPr bwMode="auto">
          <a:xfrm>
            <a:off x="612775" y="80963"/>
            <a:ext cx="6397625" cy="901336"/>
            <a:chOff x="656779" y="25903"/>
            <a:chExt cx="5406186" cy="899779"/>
          </a:xfrm>
        </p:grpSpPr>
        <p:sp>
          <p:nvSpPr>
            <p:cNvPr id="15366" name="文本框 3"/>
            <p:cNvSpPr txBox="1">
              <a:spLocks noChangeArrowheads="1"/>
            </p:cNvSpPr>
            <p:nvPr/>
          </p:nvSpPr>
          <p:spPr bwMode="auto">
            <a:xfrm>
              <a:off x="1314107" y="96121"/>
              <a:ext cx="4748858"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15367"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dirty="0">
                  <a:solidFill>
                    <a:srgbClr val="3B3838"/>
                  </a:solidFill>
                  <a:latin typeface="+mn-lt"/>
                  <a:ea typeface="+mn-ea"/>
                  <a:cs typeface="+mn-ea"/>
                  <a:sym typeface="+mn-lt"/>
                </a:rPr>
                <a:t>5.2</a:t>
              </a:r>
              <a:endParaRPr lang="zh-CN" altLang="en-US" sz="3200" dirty="0">
                <a:solidFill>
                  <a:srgbClr val="3B3838"/>
                </a:solidFill>
                <a:latin typeface="+mn-lt"/>
                <a:ea typeface="+mn-ea"/>
                <a:cs typeface="+mn-ea"/>
                <a:sym typeface="+mn-lt"/>
              </a:endParaRPr>
            </a:p>
          </p:txBody>
        </p:sp>
      </p:grpSp>
      <p:sp>
        <p:nvSpPr>
          <p:cNvPr id="15368" name="文本框 3"/>
          <p:cNvSpPr txBox="1">
            <a:spLocks noChangeArrowheads="1"/>
          </p:cNvSpPr>
          <p:nvPr/>
        </p:nvSpPr>
        <p:spPr bwMode="auto">
          <a:xfrm>
            <a:off x="609600" y="1384300"/>
            <a:ext cx="1076007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sz="2300" dirty="0">
                <a:latin typeface="+mn-lt"/>
                <a:ea typeface="+mn-ea"/>
                <a:cs typeface="+mn-ea"/>
                <a:sym typeface="+mn-lt"/>
              </a:rPr>
              <a:t>The basic standard for fortified food in China is </a:t>
            </a:r>
            <a:r>
              <a:rPr sz="2300" b="1" dirty="0">
                <a:latin typeface="+mn-lt"/>
                <a:ea typeface="+mn-ea"/>
                <a:cs typeface="+mn-ea"/>
                <a:sym typeface="+mn-lt"/>
              </a:rPr>
              <a:t>GB 14880-2012</a:t>
            </a:r>
            <a:r>
              <a:rPr sz="2300" dirty="0">
                <a:latin typeface="+mn-lt"/>
                <a:ea typeface="+mn-ea"/>
                <a:cs typeface="+mn-ea"/>
                <a:sym typeface="+mn-lt"/>
              </a:rPr>
              <a:t> which specifies the scope of application and usage amount of all micronutrients</a:t>
            </a:r>
            <a:r>
              <a:rPr lang="en-US" sz="2300" dirty="0">
                <a:latin typeface="+mn-lt"/>
                <a:ea typeface="+mn-ea"/>
                <a:cs typeface="+mn-ea"/>
                <a:sym typeface="+mn-lt"/>
              </a:rPr>
              <a:t>,</a:t>
            </a:r>
            <a:r>
              <a:rPr sz="2300" dirty="0">
                <a:latin typeface="+mn-lt"/>
                <a:ea typeface="+mn-ea"/>
                <a:cs typeface="+mn-ea"/>
                <a:sym typeface="+mn-lt"/>
              </a:rPr>
              <a:t> as well as the list of compounds (the list is available in book stores in China) that can be used as fortification substances. Multiple micronutrients are usually fed at the same time for wheat flour fortification. Except for calcium which can be mixed with flour separately, a majority of other micronutrients are fed </a:t>
            </a:r>
            <a:r>
              <a:rPr lang="en-US" sz="2300" dirty="0">
                <a:latin typeface="+mn-lt"/>
                <a:ea typeface="+mn-ea"/>
                <a:cs typeface="+mn-ea"/>
                <a:sym typeface="+mn-lt"/>
              </a:rPr>
              <a:t>through the production line</a:t>
            </a:r>
            <a:r>
              <a:rPr sz="2300" dirty="0">
                <a:latin typeface="+mn-lt"/>
                <a:ea typeface="+mn-ea"/>
                <a:cs typeface="+mn-ea"/>
                <a:sym typeface="+mn-lt"/>
              </a:rPr>
              <a:t> in the form special premix during the wheat flour production due to their small usage amount. </a:t>
            </a:r>
            <a:endParaRPr lang="en-US" altLang="zh-CN" sz="2300" dirty="0">
              <a:solidFill>
                <a:srgbClr val="333333"/>
              </a:solidFill>
              <a:latin typeface="+mn-lt"/>
              <a:ea typeface="+mn-ea"/>
              <a:cs typeface="+mn-ea"/>
              <a:sym typeface="+mn-lt"/>
            </a:endParaRPr>
          </a:p>
          <a:p>
            <a:pPr algn="just" eaLnBrk="0" hangingPunct="0">
              <a:lnSpc>
                <a:spcPct val="150000"/>
              </a:lnSpc>
            </a:pPr>
            <a:r>
              <a:rPr lang="en-US" altLang="zh-CN" sz="2300" dirty="0">
                <a:solidFill>
                  <a:srgbClr val="333333"/>
                </a:solidFill>
                <a:latin typeface="+mn-lt"/>
                <a:ea typeface="+mn-ea"/>
                <a:cs typeface="+mn-ea"/>
                <a:sym typeface="+mn-lt"/>
              </a:rPr>
              <a:t>        </a:t>
            </a:r>
            <a:endParaRPr lang="zh-CN" altLang="en-US" sz="2300" dirty="0">
              <a:latin typeface="+mn-lt"/>
              <a:ea typeface="+mn-ea"/>
              <a:cs typeface="+mn-ea"/>
              <a:sym typeface="+mn-lt"/>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16389" name="组合 12"/>
          <p:cNvGrpSpPr>
            <a:grpSpLocks/>
          </p:cNvGrpSpPr>
          <p:nvPr/>
        </p:nvGrpSpPr>
        <p:grpSpPr bwMode="auto">
          <a:xfrm>
            <a:off x="612775" y="75103"/>
            <a:ext cx="6045200" cy="831000"/>
            <a:chOff x="656779" y="20053"/>
            <a:chExt cx="5108376" cy="829561"/>
          </a:xfrm>
        </p:grpSpPr>
        <p:sp>
          <p:nvSpPr>
            <p:cNvPr id="16390" name="文本框 3"/>
            <p:cNvSpPr txBox="1">
              <a:spLocks noChangeArrowheads="1"/>
            </p:cNvSpPr>
            <p:nvPr/>
          </p:nvSpPr>
          <p:spPr bwMode="auto">
            <a:xfrm>
              <a:off x="1348214" y="20053"/>
              <a:ext cx="4416941"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16391"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16392" name="文本框 3"/>
          <p:cNvSpPr txBox="1">
            <a:spLocks noChangeArrowheads="1"/>
          </p:cNvSpPr>
          <p:nvPr/>
        </p:nvSpPr>
        <p:spPr bwMode="auto">
          <a:xfrm>
            <a:off x="609600" y="1384300"/>
            <a:ext cx="10760075" cy="55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lang="en-US" altLang="zh-CN" sz="2300">
                <a:solidFill>
                  <a:srgbClr val="333333"/>
                </a:solidFill>
                <a:latin typeface="+mn-lt"/>
                <a:ea typeface="+mn-ea"/>
                <a:cs typeface="+mn-ea"/>
                <a:sym typeface="+mn-lt"/>
              </a:rPr>
              <a:t>      </a:t>
            </a:r>
            <a:endParaRPr lang="zh-CN" altLang="en-US" sz="2300">
              <a:latin typeface="+mn-lt"/>
              <a:ea typeface="+mn-ea"/>
              <a:cs typeface="+mn-ea"/>
              <a:sym typeface="+mn-lt"/>
            </a:endParaRPr>
          </a:p>
        </p:txBody>
      </p:sp>
      <p:pic>
        <p:nvPicPr>
          <p:cNvPr id="16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881063"/>
            <a:ext cx="3938587" cy="566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1270000" y="1595438"/>
            <a:ext cx="3371850" cy="303212"/>
          </a:xfrm>
          <a:prstGeom prst="rect">
            <a:avLst/>
          </a:prstGeom>
          <a:solidFill>
            <a:schemeClr val="bg1"/>
          </a:solidFill>
        </p:spPr>
        <p:txBody>
          <a:bodyPr wrap="square" lIns="0" tIns="0" rIns="0" bIns="0" rtlCol="0">
            <a:noAutofit/>
          </a:bodyPr>
          <a:lstStyle/>
          <a:p>
            <a:pPr algn="ctr"/>
            <a:r>
              <a:rPr sz="1400" dirty="0">
                <a:latin typeface="+mn-lt"/>
                <a:ea typeface="+mn-ea"/>
                <a:cs typeface="+mn-ea"/>
                <a:sym typeface="+mn-lt"/>
              </a:rPr>
              <a:t>National Standard of the People's Republic of China </a:t>
            </a:r>
            <a:endParaRPr lang="zh-CN" altLang="en-US" sz="1400" dirty="0">
              <a:latin typeface="+mn-lt"/>
              <a:ea typeface="+mn-ea"/>
              <a:cs typeface="+mn-ea"/>
              <a:sym typeface="+mn-lt"/>
            </a:endParaRPr>
          </a:p>
        </p:txBody>
      </p:sp>
      <p:sp>
        <p:nvSpPr>
          <p:cNvPr id="13" name="文本框 12"/>
          <p:cNvSpPr txBox="1"/>
          <p:nvPr/>
        </p:nvSpPr>
        <p:spPr>
          <a:xfrm>
            <a:off x="1260475" y="2980532"/>
            <a:ext cx="3371850" cy="765968"/>
          </a:xfrm>
          <a:prstGeom prst="rect">
            <a:avLst/>
          </a:prstGeom>
          <a:solidFill>
            <a:schemeClr val="bg1"/>
          </a:solidFill>
          <a:ln>
            <a:solidFill>
              <a:schemeClr val="bg1"/>
            </a:solidFill>
          </a:ln>
        </p:spPr>
        <p:txBody>
          <a:bodyPr wrap="square" lIns="0" tIns="0" rIns="0" bIns="0" rtlCol="0">
            <a:noAutofit/>
          </a:bodyPr>
          <a:lstStyle/>
          <a:p>
            <a:pPr algn="ctr"/>
            <a:r>
              <a:rPr sz="1400" i="1" dirty="0">
                <a:latin typeface="+mn-lt"/>
                <a:ea typeface="+mn-ea"/>
                <a:cs typeface="+mn-ea"/>
                <a:sym typeface="+mn-lt"/>
              </a:rPr>
              <a:t>National Food Safety Standard for the Use of Nutritional Fortification Substances in Foods </a:t>
            </a:r>
          </a:p>
        </p:txBody>
      </p:sp>
      <p:sp>
        <p:nvSpPr>
          <p:cNvPr id="14" name="文本框 13"/>
          <p:cNvSpPr txBox="1"/>
          <p:nvPr/>
        </p:nvSpPr>
        <p:spPr>
          <a:xfrm>
            <a:off x="1260475" y="5635628"/>
            <a:ext cx="1311275" cy="162718"/>
          </a:xfrm>
          <a:prstGeom prst="rect">
            <a:avLst/>
          </a:prstGeom>
          <a:solidFill>
            <a:schemeClr val="bg1"/>
          </a:solidFill>
        </p:spPr>
        <p:txBody>
          <a:bodyPr wrap="square" lIns="0" tIns="0" rIns="0" bIns="0" rtlCol="0">
            <a:noAutofit/>
          </a:bodyPr>
          <a:lstStyle/>
          <a:p>
            <a:pPr algn="just"/>
            <a:r>
              <a:rPr sz="900" kern="0" dirty="0">
                <a:latin typeface="+mn-lt"/>
                <a:ea typeface="+mn-ea"/>
                <a:cs typeface="+mn-ea"/>
                <a:sym typeface="+mn-lt"/>
              </a:rPr>
              <a:t>Issued on March 15, 2012 </a:t>
            </a:r>
            <a:endParaRPr lang="zh-CN" altLang="zh-CN" sz="900" kern="0" dirty="0">
              <a:latin typeface="+mn-lt"/>
              <a:ea typeface="+mn-ea"/>
              <a:cs typeface="+mn-ea"/>
              <a:sym typeface="+mn-lt"/>
            </a:endParaRPr>
          </a:p>
        </p:txBody>
      </p:sp>
      <p:sp>
        <p:nvSpPr>
          <p:cNvPr id="17" name="文本框 16"/>
          <p:cNvSpPr txBox="1"/>
          <p:nvPr/>
        </p:nvSpPr>
        <p:spPr>
          <a:xfrm>
            <a:off x="3048001" y="5625705"/>
            <a:ext cx="1593850" cy="162718"/>
          </a:xfrm>
          <a:prstGeom prst="rect">
            <a:avLst/>
          </a:prstGeom>
          <a:solidFill>
            <a:schemeClr val="bg1"/>
          </a:solidFill>
        </p:spPr>
        <p:txBody>
          <a:bodyPr wrap="square" lIns="0" tIns="0" rIns="0" bIns="0" rtlCol="0">
            <a:noAutofit/>
          </a:bodyPr>
          <a:lstStyle/>
          <a:p>
            <a:pPr algn="r"/>
            <a:r>
              <a:rPr sz="900" kern="0" dirty="0">
                <a:latin typeface="+mn-lt"/>
                <a:ea typeface="+mn-ea"/>
                <a:cs typeface="+mn-ea"/>
                <a:sym typeface="+mn-lt"/>
              </a:rPr>
              <a:t>Implemented on January 1, 2013 </a:t>
            </a:r>
            <a:endParaRPr lang="zh-CN" altLang="zh-CN" sz="900" kern="0" dirty="0">
              <a:latin typeface="+mn-lt"/>
              <a:ea typeface="+mn-ea"/>
              <a:cs typeface="+mn-ea"/>
              <a:sym typeface="+mn-lt"/>
            </a:endParaRPr>
          </a:p>
        </p:txBody>
      </p:sp>
      <p:sp>
        <p:nvSpPr>
          <p:cNvPr id="18" name="文本框 17"/>
          <p:cNvSpPr txBox="1"/>
          <p:nvPr/>
        </p:nvSpPr>
        <p:spPr>
          <a:xfrm>
            <a:off x="1453237" y="5864622"/>
            <a:ext cx="2661563" cy="301227"/>
          </a:xfrm>
          <a:prstGeom prst="rect">
            <a:avLst/>
          </a:prstGeom>
          <a:solidFill>
            <a:schemeClr val="bg1"/>
          </a:solidFill>
        </p:spPr>
        <p:txBody>
          <a:bodyPr wrap="square" lIns="0" tIns="0" rIns="0" bIns="0" rtlCol="0">
            <a:noAutofit/>
          </a:bodyPr>
          <a:lstStyle/>
          <a:p>
            <a:pPr algn="ctr"/>
            <a:r>
              <a:rPr sz="1200" dirty="0">
                <a:latin typeface="+mn-lt"/>
                <a:ea typeface="+mn-ea"/>
                <a:cs typeface="+mn-ea"/>
                <a:sym typeface="+mn-lt"/>
              </a:rPr>
              <a:t>Issued by Ministry of Health of the People's Republic of China </a:t>
            </a:r>
            <a:endParaRPr lang="zh-CN" altLang="zh-CN" sz="1200" dirty="0">
              <a:latin typeface="+mn-lt"/>
              <a:ea typeface="+mn-ea"/>
              <a:cs typeface="+mn-ea"/>
              <a:sym typeface="+mn-lt"/>
            </a:endParaRPr>
          </a:p>
        </p:txBody>
      </p:sp>
      <p:sp>
        <p:nvSpPr>
          <p:cNvPr id="19" name="文本框 18"/>
          <p:cNvSpPr txBox="1"/>
          <p:nvPr/>
        </p:nvSpPr>
        <p:spPr>
          <a:xfrm>
            <a:off x="4040981" y="5911454"/>
            <a:ext cx="401638" cy="162718"/>
          </a:xfrm>
          <a:prstGeom prst="rect">
            <a:avLst/>
          </a:prstGeom>
          <a:solidFill>
            <a:schemeClr val="bg1"/>
          </a:solidFill>
        </p:spPr>
        <p:txBody>
          <a:bodyPr wrap="square" lIns="0" tIns="0" rIns="0" bIns="0" rtlCol="0">
            <a:noAutofit/>
          </a:bodyPr>
          <a:lstStyle/>
          <a:p>
            <a:pPr algn="ctr"/>
            <a:endParaRPr lang="zh-CN" altLang="zh-CN" sz="900" dirty="0">
              <a:latin typeface="+mn-lt"/>
              <a:ea typeface="+mn-ea"/>
              <a:cs typeface="+mn-ea"/>
              <a:sym typeface="+mn-lt"/>
            </a:endParaRPr>
          </a:p>
        </p:txBody>
      </p:sp>
      <p:graphicFrame>
        <p:nvGraphicFramePr>
          <p:cNvPr id="9" name="表格 8"/>
          <p:cNvGraphicFramePr>
            <a:graphicFrameLocks noGrp="1"/>
          </p:cNvGraphicFramePr>
          <p:nvPr>
            <p:extLst>
              <p:ext uri="{D42A27DB-BD31-4B8C-83A1-F6EECF244321}">
                <p14:modId xmlns:p14="http://schemas.microsoft.com/office/powerpoint/2010/main" val="2188403806"/>
              </p:ext>
            </p:extLst>
          </p:nvPr>
        </p:nvGraphicFramePr>
        <p:xfrm>
          <a:off x="5753101" y="953724"/>
          <a:ext cx="6267449" cy="5925043"/>
        </p:xfrm>
        <a:graphic>
          <a:graphicData uri="http://schemas.openxmlformats.org/drawingml/2006/table">
            <a:tbl>
              <a:tblPr/>
              <a:tblGrid>
                <a:gridCol w="1160542">
                  <a:extLst>
                    <a:ext uri="{9D8B030D-6E8A-4147-A177-3AD203B41FA5}">
                      <a16:colId xmlns:a16="http://schemas.microsoft.com/office/drawing/2014/main" val="20000"/>
                    </a:ext>
                  </a:extLst>
                </a:gridCol>
                <a:gridCol w="1115350">
                  <a:extLst>
                    <a:ext uri="{9D8B030D-6E8A-4147-A177-3AD203B41FA5}">
                      <a16:colId xmlns:a16="http://schemas.microsoft.com/office/drawing/2014/main" val="20001"/>
                    </a:ext>
                  </a:extLst>
                </a:gridCol>
                <a:gridCol w="2169306">
                  <a:extLst>
                    <a:ext uri="{9D8B030D-6E8A-4147-A177-3AD203B41FA5}">
                      <a16:colId xmlns:a16="http://schemas.microsoft.com/office/drawing/2014/main" val="20002"/>
                    </a:ext>
                  </a:extLst>
                </a:gridCol>
                <a:gridCol w="1822251">
                  <a:extLst>
                    <a:ext uri="{9D8B030D-6E8A-4147-A177-3AD203B41FA5}">
                      <a16:colId xmlns:a16="http://schemas.microsoft.com/office/drawing/2014/main" val="20003"/>
                    </a:ext>
                  </a:extLst>
                </a:gridCol>
              </a:tblGrid>
              <a:tr h="267309">
                <a:tc>
                  <a:txBody>
                    <a:bodyPr/>
                    <a:lstStyle/>
                    <a:p>
                      <a:pPr algn="ctr">
                        <a:spcAft>
                          <a:spcPts val="0"/>
                        </a:spcAft>
                      </a:pPr>
                      <a:r>
                        <a:rPr sz="800" dirty="0">
                          <a:latin typeface="+mn-lt"/>
                          <a:ea typeface="+mn-ea"/>
                          <a:cs typeface="+mn-ea"/>
                          <a:sym typeface="+mn-lt"/>
                        </a:rPr>
                        <a:t>Fortification substances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sz="800" dirty="0">
                          <a:latin typeface="+mn-lt"/>
                          <a:ea typeface="+mn-ea"/>
                          <a:cs typeface="+mn-ea"/>
                          <a:sym typeface="+mn-lt"/>
                        </a:rPr>
                        <a:t>Number of food category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sz="800">
                          <a:solidFill>
                            <a:srgbClr val="000000"/>
                          </a:solidFill>
                          <a:latin typeface="+mn-lt"/>
                          <a:ea typeface="+mn-ea"/>
                          <a:cs typeface="+mn-ea"/>
                          <a:sym typeface="+mn-lt"/>
                        </a:rPr>
                        <a:t>Food category (name)</a:t>
                      </a:r>
                      <a:r>
                        <a:rPr sz="800">
                          <a:latin typeface="+mn-lt"/>
                          <a:ea typeface="+mn-ea"/>
                          <a:cs typeface="+mn-ea"/>
                          <a:sym typeface="+mn-lt"/>
                        </a:rPr>
                        <a:t>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sz="800">
                          <a:latin typeface="+mn-lt"/>
                          <a:ea typeface="+mn-ea"/>
                          <a:cs typeface="+mn-ea"/>
                          <a:sym typeface="+mn-lt"/>
                        </a:rPr>
                        <a:t>Usage amount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5060">
                <a:tc gridSpan="4">
                  <a:txBody>
                    <a:bodyPr/>
                    <a:lstStyle/>
                    <a:p>
                      <a:pPr algn="ctr">
                        <a:spcAft>
                          <a:spcPts val="0"/>
                        </a:spcAft>
                      </a:pPr>
                      <a:r>
                        <a:rPr sz="800">
                          <a:latin typeface="+mn-lt"/>
                          <a:ea typeface="+mn-ea"/>
                          <a:cs typeface="+mn-ea"/>
                          <a:sym typeface="+mn-lt"/>
                        </a:rPr>
                        <a:t>Vitamins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17808">
                <a:tc rowSpan="18">
                  <a:txBody>
                    <a:bodyPr/>
                    <a:lstStyle/>
                    <a:p>
                      <a:pPr algn="ctr">
                        <a:spcAft>
                          <a:spcPts val="0"/>
                        </a:spcAft>
                      </a:pPr>
                      <a:r>
                        <a:rPr sz="800" dirty="0">
                          <a:latin typeface="+mn-lt"/>
                          <a:ea typeface="+mn-ea"/>
                          <a:cs typeface="+mn-ea"/>
                          <a:sym typeface="+mn-lt"/>
                        </a:rPr>
                        <a:t>Vitamin A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sz="800">
                          <a:solidFill>
                            <a:srgbClr val="000000"/>
                          </a:solidFill>
                          <a:latin typeface="+mn-lt"/>
                          <a:ea typeface="+mn-ea"/>
                          <a:cs typeface="+mn-ea"/>
                          <a:sym typeface="+mn-lt"/>
                        </a:rPr>
                        <a:t>01.01.03</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Modified milk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600μg/kg ~1000μg/kg</a:t>
                      </a:r>
                      <a:endParaRPr lang="zh-CN" sz="800" kern="10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7309">
                <a:tc vMerge="1">
                  <a:txBody>
                    <a:bodyPr/>
                    <a:lstStyle/>
                    <a:p>
                      <a:endParaRPr lang="zh-CN" altLang="en-US"/>
                    </a:p>
                  </a:txBody>
                  <a:tcPr/>
                </a:tc>
                <a:tc rowSpan="3">
                  <a:txBody>
                    <a:bodyPr/>
                    <a:lstStyle/>
                    <a:p>
                      <a:pPr algn="just">
                        <a:spcAft>
                          <a:spcPts val="0"/>
                        </a:spcAft>
                      </a:pPr>
                      <a:r>
                        <a:rPr sz="800" dirty="0">
                          <a:solidFill>
                            <a:srgbClr val="000000"/>
                          </a:solidFill>
                          <a:latin typeface="+mn-lt"/>
                          <a:ea typeface="+mn-ea"/>
                          <a:cs typeface="+mn-ea"/>
                          <a:sym typeface="+mn-lt"/>
                        </a:rPr>
                        <a:t>01.03.02</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Modified milk powder (except milk powder for children and for pregnant women)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3000 μg/kg~9000μg/kg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7309">
                <a:tc vMerge="1">
                  <a:txBody>
                    <a:bodyPr/>
                    <a:lstStyle/>
                    <a:p>
                      <a:endParaRPr lang="zh-CN" altLang="en-US"/>
                    </a:p>
                  </a:txBody>
                  <a:tcPr/>
                </a:tc>
                <a:tc vMerge="1">
                  <a:txBody>
                    <a:bodyPr/>
                    <a:lstStyle/>
                    <a:p>
                      <a:endParaRPr lang="zh-CN" altLang="en-US"/>
                    </a:p>
                  </a:txBody>
                  <a:tcPr/>
                </a:tc>
                <a:tc>
                  <a:txBody>
                    <a:bodyPr/>
                    <a:lstStyle/>
                    <a:p>
                      <a:pPr>
                        <a:spcAft>
                          <a:spcPts val="0"/>
                        </a:spcAft>
                      </a:pPr>
                      <a:r>
                        <a:rPr sz="800">
                          <a:latin typeface="+mn-lt"/>
                          <a:ea typeface="+mn-ea"/>
                          <a:cs typeface="+mn-ea"/>
                          <a:sym typeface="+mn-lt"/>
                        </a:rPr>
                        <a:t>Modified milk powder (milk powder for children only)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1200 μg/kg~7000μg/kg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7309">
                <a:tc vMerge="1">
                  <a:txBody>
                    <a:bodyPr/>
                    <a:lstStyle/>
                    <a:p>
                      <a:endParaRPr lang="zh-CN" altLang="en-US"/>
                    </a:p>
                  </a:txBody>
                  <a:tcPr/>
                </a:tc>
                <a:tc vMerge="1">
                  <a:txBody>
                    <a:bodyPr/>
                    <a:lstStyle/>
                    <a:p>
                      <a:endParaRPr lang="zh-CN" altLang="en-US"/>
                    </a:p>
                  </a:txBody>
                  <a:tcPr/>
                </a:tc>
                <a:tc>
                  <a:txBody>
                    <a:bodyPr/>
                    <a:lstStyle/>
                    <a:p>
                      <a:pPr>
                        <a:spcAft>
                          <a:spcPts val="0"/>
                        </a:spcAft>
                      </a:pPr>
                      <a:r>
                        <a:rPr sz="800">
                          <a:latin typeface="+mn-lt"/>
                          <a:ea typeface="+mn-ea"/>
                          <a:cs typeface="+mn-ea"/>
                          <a:sym typeface="+mn-lt"/>
                        </a:rPr>
                        <a:t>Modified milk powder (milk powder for pregnant women only)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2000 μg/kg~10000μg/kg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02.01.01.01</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Vegetable oil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4000 μg/kg～8000μg/kg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02.02.01.02</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Margarine and similar products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4000μg/kg～8000μg/kg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03.01</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dirty="0">
                          <a:latin typeface="+mn-lt"/>
                          <a:ea typeface="+mn-ea"/>
                          <a:cs typeface="+mn-ea"/>
                          <a:sym typeface="+mn-lt"/>
                        </a:rPr>
                        <a:t>Ice cream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600 μg/kg～1200μg/kg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04.04.01.07</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Bean flour and soya-bean milk powder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3000μg/kg~7000μg/kg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17808">
                <a:tc vMerge="1">
                  <a:txBody>
                    <a:bodyPr/>
                    <a:lstStyle/>
                    <a:p>
                      <a:endParaRPr lang="zh-CN" altLang="en-US"/>
                    </a:p>
                  </a:txBody>
                  <a:tcPr/>
                </a:tc>
                <a:tc>
                  <a:txBody>
                    <a:bodyPr/>
                    <a:lstStyle/>
                    <a:p>
                      <a:pPr algn="just">
                        <a:spcAft>
                          <a:spcPts val="0"/>
                        </a:spcAft>
                      </a:pPr>
                      <a:r>
                        <a:rPr sz="800" dirty="0">
                          <a:solidFill>
                            <a:srgbClr val="000000"/>
                          </a:solidFill>
                          <a:latin typeface="+mn-lt"/>
                          <a:ea typeface="+mn-ea"/>
                          <a:cs typeface="+mn-ea"/>
                          <a:sym typeface="+mn-lt"/>
                        </a:rPr>
                        <a:t>04.04.01.08</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Soybean milk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600μg/kg-1400μg/kg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06.02.01</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Rice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600μg/kg~1200μg/kg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06.03.01</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dirty="0">
                          <a:latin typeface="+mn-lt"/>
                          <a:ea typeface="+mn-ea"/>
                          <a:cs typeface="+mn-ea"/>
                          <a:sym typeface="+mn-lt"/>
                        </a:rPr>
                        <a:t>Wheat flour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600μg/kg-1200μg/kg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06.06</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Ready-to-eat cereals, including rolled oatflakes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2000μg/kg-6000μg/kg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07.02.02</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Foreign pastry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2330 μg/kg～4000 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07.03</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Biscuits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2330 μg/kg～4000μg/kg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14.03.01</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Milk containing drink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300 μg/kg～1000 μg/kg</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14.06</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Solid drinks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4000μg/kg~17000μg/kg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16.01</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Fruit jelly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600 μg/kg-1000μg/kg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16.06</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Puffed food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600μg/kg~1500μg/kg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17808">
                <a:tc>
                  <a:txBody>
                    <a:bodyPr/>
                    <a:lstStyle/>
                    <a:p>
                      <a:pPr algn="ctr">
                        <a:spcAft>
                          <a:spcPts val="0"/>
                        </a:spcAft>
                      </a:pPr>
                      <a:r>
                        <a:rPr sz="800">
                          <a:latin typeface="+mn-lt"/>
                          <a:ea typeface="+mn-ea"/>
                          <a:cs typeface="+mn-ea"/>
                          <a:sym typeface="+mn-lt"/>
                        </a:rPr>
                        <a:t>Beta-carotene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sz="800">
                          <a:solidFill>
                            <a:srgbClr val="000000"/>
                          </a:solidFill>
                          <a:latin typeface="+mn-lt"/>
                          <a:ea typeface="+mn-ea"/>
                          <a:cs typeface="+mn-ea"/>
                          <a:sym typeface="+mn-lt"/>
                        </a:rPr>
                        <a:t>14.06</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Solid drinks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3 mg /kg～6mg/kg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17808">
                <a:tc rowSpan="12">
                  <a:txBody>
                    <a:bodyPr/>
                    <a:lstStyle/>
                    <a:p>
                      <a:pPr algn="ctr">
                        <a:spcAft>
                          <a:spcPts val="0"/>
                        </a:spcAft>
                      </a:pPr>
                      <a:r>
                        <a:rPr sz="800">
                          <a:solidFill>
                            <a:srgbClr val="000000"/>
                          </a:solidFill>
                          <a:latin typeface="+mn-lt"/>
                          <a:ea typeface="+mn-ea"/>
                          <a:cs typeface="+mn-ea"/>
                          <a:sym typeface="+mn-lt"/>
                        </a:rPr>
                        <a:t>Vitamin D</a:t>
                      </a:r>
                      <a:r>
                        <a:rPr sz="800">
                          <a:latin typeface="+mn-lt"/>
                          <a:ea typeface="+mn-ea"/>
                          <a:cs typeface="+mn-ea"/>
                          <a:sym typeface="+mn-lt"/>
                        </a:rPr>
                        <a:t> </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sz="800">
                          <a:solidFill>
                            <a:srgbClr val="000000"/>
                          </a:solidFill>
                          <a:latin typeface="+mn-lt"/>
                          <a:ea typeface="+mn-ea"/>
                          <a:cs typeface="+mn-ea"/>
                          <a:sym typeface="+mn-lt"/>
                        </a:rPr>
                        <a:t>01.01.03</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Modified milk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10 μg/kg～40μg/kg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67309">
                <a:tc vMerge="1">
                  <a:txBody>
                    <a:bodyPr/>
                    <a:lstStyle/>
                    <a:p>
                      <a:endParaRPr lang="zh-CN" altLang="en-US"/>
                    </a:p>
                  </a:txBody>
                  <a:tcPr/>
                </a:tc>
                <a:tc rowSpan="3">
                  <a:txBody>
                    <a:bodyPr/>
                    <a:lstStyle/>
                    <a:p>
                      <a:pPr algn="just">
                        <a:spcAft>
                          <a:spcPts val="0"/>
                        </a:spcAft>
                      </a:pPr>
                      <a:r>
                        <a:rPr sz="800" dirty="0">
                          <a:solidFill>
                            <a:srgbClr val="000000"/>
                          </a:solidFill>
                          <a:latin typeface="+mn-lt"/>
                          <a:ea typeface="+mn-ea"/>
                          <a:cs typeface="+mn-ea"/>
                          <a:sym typeface="+mn-lt"/>
                        </a:rPr>
                        <a:t>01.03.02</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Modified milk powder (except milk powder for children and for pregnant women)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63 μg/kg～125μg/kg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267309">
                <a:tc vMerge="1">
                  <a:txBody>
                    <a:bodyPr/>
                    <a:lstStyle/>
                    <a:p>
                      <a:endParaRPr lang="zh-CN" altLang="en-US"/>
                    </a:p>
                  </a:txBody>
                  <a:tcPr/>
                </a:tc>
                <a:tc vMerge="1">
                  <a:txBody>
                    <a:bodyPr/>
                    <a:lstStyle/>
                    <a:p>
                      <a:endParaRPr lang="zh-CN" altLang="en-US"/>
                    </a:p>
                  </a:txBody>
                  <a:tcPr/>
                </a:tc>
                <a:tc>
                  <a:txBody>
                    <a:bodyPr/>
                    <a:lstStyle/>
                    <a:p>
                      <a:pPr>
                        <a:spcAft>
                          <a:spcPts val="0"/>
                        </a:spcAft>
                      </a:pPr>
                      <a:r>
                        <a:rPr sz="800">
                          <a:latin typeface="+mn-lt"/>
                          <a:ea typeface="+mn-ea"/>
                          <a:cs typeface="+mn-ea"/>
                          <a:sym typeface="+mn-lt"/>
                        </a:rPr>
                        <a:t>Modified milk powder (milk powder for children only)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20 μg/kg~112μg/kg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267309">
                <a:tc vMerge="1">
                  <a:txBody>
                    <a:bodyPr/>
                    <a:lstStyle/>
                    <a:p>
                      <a:endParaRPr lang="zh-CN" altLang="en-US"/>
                    </a:p>
                  </a:txBody>
                  <a:tcPr/>
                </a:tc>
                <a:tc vMerge="1">
                  <a:txBody>
                    <a:bodyPr/>
                    <a:lstStyle/>
                    <a:p>
                      <a:endParaRPr lang="zh-CN" altLang="en-US"/>
                    </a:p>
                  </a:txBody>
                  <a:tcPr/>
                </a:tc>
                <a:tc>
                  <a:txBody>
                    <a:bodyPr/>
                    <a:lstStyle/>
                    <a:p>
                      <a:pPr>
                        <a:spcAft>
                          <a:spcPts val="0"/>
                        </a:spcAft>
                      </a:pPr>
                      <a:r>
                        <a:rPr sz="800">
                          <a:latin typeface="+mn-lt"/>
                          <a:ea typeface="+mn-ea"/>
                          <a:cs typeface="+mn-ea"/>
                          <a:sym typeface="+mn-lt"/>
                        </a:rPr>
                        <a:t>Modified milk powder (milk powder for pregnant women only)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23μg/kg~112 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02.02.01.02</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dirty="0">
                          <a:latin typeface="+mn-lt"/>
                          <a:ea typeface="+mn-ea"/>
                          <a:cs typeface="+mn-ea"/>
                          <a:sym typeface="+mn-lt"/>
                        </a:rPr>
                        <a:t>Margarine and similar products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125 μg/kg~156μg/kg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03.01</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Ice cream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10μg/kg-20μg/kg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04.04.01.07</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Bean flour and soya-bean milk powder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15μg/kg~60μg/kg</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04.04.01.08</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Soybean milk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3μg/kg~15μg/kg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06.05.02.03</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Lotus root starch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50μg/kg~100μg/kg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r h="117808">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06.06</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Ready-to-eat cereals, including rolled oatflakes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12.5 μg/kg～37.5 μg/kg</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07.03</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Biscuits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a:latin typeface="+mn-lt"/>
                          <a:ea typeface="+mn-ea"/>
                          <a:cs typeface="+mn-ea"/>
                          <a:sym typeface="+mn-lt"/>
                        </a:rPr>
                        <a:t>16.7μg/kg~33.3μg/kg </a:t>
                      </a:r>
                      <a:endParaRPr lang="zh-CN" sz="800" kern="10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r h="185060">
                <a:tc vMerge="1">
                  <a:txBody>
                    <a:bodyPr/>
                    <a:lstStyle/>
                    <a:p>
                      <a:endParaRPr lang="zh-CN" altLang="en-US"/>
                    </a:p>
                  </a:txBody>
                  <a:tcPr/>
                </a:tc>
                <a:tc>
                  <a:txBody>
                    <a:bodyPr/>
                    <a:lstStyle/>
                    <a:p>
                      <a:pPr algn="just">
                        <a:spcAft>
                          <a:spcPts val="0"/>
                        </a:spcAft>
                      </a:pPr>
                      <a:r>
                        <a:rPr sz="800">
                          <a:solidFill>
                            <a:srgbClr val="000000"/>
                          </a:solidFill>
                          <a:latin typeface="+mn-lt"/>
                          <a:ea typeface="+mn-ea"/>
                          <a:cs typeface="+mn-ea"/>
                          <a:sym typeface="+mn-lt"/>
                        </a:rPr>
                        <a:t>07.05</a:t>
                      </a:r>
                      <a:endParaRPr lang="zh-CN" sz="800" kern="0" spc="0" baseline="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dirty="0">
                          <a:latin typeface="+mn-lt"/>
                          <a:ea typeface="+mn-ea"/>
                          <a:cs typeface="+mn-ea"/>
                          <a:sym typeface="+mn-lt"/>
                        </a:rPr>
                        <a:t>Other bakery products </a:t>
                      </a: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sz="800" dirty="0">
                          <a:latin typeface="+mn-lt"/>
                          <a:ea typeface="+mn-ea"/>
                          <a:cs typeface="+mn-ea"/>
                          <a:sym typeface="+mn-lt"/>
                        </a:rPr>
                        <a:t>10μg/kg~70μg/kg</a:t>
                      </a:r>
                      <a:endParaRPr lang="zh-CN" sz="800" kern="100" dirty="0">
                        <a:effectLst/>
                        <a:latin typeface="+mn-lt"/>
                        <a:ea typeface="+mn-ea"/>
                        <a:cs typeface="+mn-ea"/>
                        <a:sym typeface="+mn-lt"/>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2"/>
                  </a:ext>
                </a:extLst>
              </a:tr>
            </a:tbl>
          </a:graphicData>
        </a:graphic>
      </p:graphicFrame>
      <p:sp>
        <p:nvSpPr>
          <p:cNvPr id="10" name="Rectangle 13"/>
          <p:cNvSpPr>
            <a:spLocks noChangeArrowheads="1"/>
          </p:cNvSpPr>
          <p:nvPr/>
        </p:nvSpPr>
        <p:spPr bwMode="auto">
          <a:xfrm>
            <a:off x="6800850" y="666750"/>
            <a:ext cx="4667250" cy="166089"/>
          </a:xfrm>
          <a:prstGeom prst="rect">
            <a:avLst/>
          </a:prstGeom>
          <a:solidFill>
            <a:schemeClr val="bg1"/>
          </a:solidFill>
          <a:ln>
            <a:noFill/>
          </a:ln>
          <a:effectLst/>
        </p:spPr>
        <p:txBody>
          <a:bodyPr vert="horz" wrap="square" lIns="0" tIns="0" rIns="0" bIns="0" numCol="1" anchor="ctr" anchorCtr="0" compatLnSpc="1">
            <a:prstTxWarp prst="textNoShape">
              <a:avLst/>
            </a:prstTxWarp>
            <a:noAutofit/>
          </a:bodyPr>
          <a:lstStyle/>
          <a:p>
            <a:pPr marL="0" marR="0" lvl="0" indent="0" algn="ctr" defTabSz="180975" rtl="0" eaLnBrk="0" fontAlgn="base" latinLnBrk="0" hangingPunct="0">
              <a:lnSpc>
                <a:spcPct val="100000"/>
              </a:lnSpc>
              <a:spcBef>
                <a:spcPct val="0"/>
              </a:spcBef>
              <a:spcAft>
                <a:spcPct val="0"/>
              </a:spcAft>
              <a:buClrTx/>
              <a:buSzTx/>
              <a:buFontTx/>
              <a:buNone/>
              <a:tabLst/>
            </a:pPr>
            <a:r>
              <a:rPr sz="800" dirty="0">
                <a:solidFill>
                  <a:srgbClr val="000000"/>
                </a:solidFill>
                <a:latin typeface="+mn-lt"/>
                <a:ea typeface="+mn-ea"/>
                <a:cs typeface="+mn-ea"/>
                <a:sym typeface="+mn-lt"/>
              </a:rPr>
              <a:t>Table A.1	Permitted varieties, range of </a:t>
            </a:r>
            <a:r>
              <a:rPr sz="800" dirty="0" err="1">
                <a:solidFill>
                  <a:srgbClr val="000000"/>
                </a:solidFill>
                <a:latin typeface="+mn-lt"/>
                <a:ea typeface="+mn-ea"/>
                <a:cs typeface="+mn-ea"/>
                <a:sym typeface="+mn-lt"/>
              </a:rPr>
              <a:t>use</a:t>
            </a:r>
            <a:r>
              <a:rPr sz="800" baseline="30000" dirty="0" err="1">
                <a:solidFill>
                  <a:srgbClr val="000000"/>
                </a:solidFill>
                <a:latin typeface="+mn-lt"/>
                <a:ea typeface="+mn-ea"/>
                <a:cs typeface="+mn-ea"/>
                <a:sym typeface="+mn-lt"/>
              </a:rPr>
              <a:t>a</a:t>
            </a:r>
            <a:r>
              <a:rPr sz="800" dirty="0">
                <a:solidFill>
                  <a:srgbClr val="000000"/>
                </a:solidFill>
                <a:latin typeface="+mn-lt"/>
                <a:ea typeface="+mn-ea"/>
                <a:cs typeface="+mn-ea"/>
                <a:sym typeface="+mn-lt"/>
              </a:rPr>
              <a:t> and usage amount of fortification substances</a:t>
            </a:r>
            <a:r>
              <a:rPr sz="800" dirty="0">
                <a:latin typeface="+mn-lt"/>
                <a:ea typeface="+mn-ea"/>
                <a:cs typeface="+mn-ea"/>
                <a:sym typeface="+mn-lt"/>
              </a:rPr>
              <a:t> </a:t>
            </a:r>
            <a:endParaRPr kumimoji="0" lang="en-US" altLang="zh-CN" sz="800" b="0" i="0" u="none" strike="noStrike" cap="none" normalizeH="0" baseline="0" dirty="0">
              <a:ln>
                <a:noFill/>
              </a:ln>
              <a:solidFill>
                <a:schemeClr val="tx1"/>
              </a:solidFill>
              <a:effectLst/>
              <a:latin typeface="+mn-lt"/>
              <a:ea typeface="+mn-ea"/>
              <a:cs typeface="+mn-ea"/>
              <a:sym typeface="+mn-lt"/>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61999" y="-60325"/>
            <a:ext cx="6125361"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09625" y="104775"/>
            <a:ext cx="4705350" cy="352425"/>
          </a:xfrm>
          <a:prstGeom prst="rect">
            <a:avLst/>
          </a:prstGeom>
          <a:solidFill>
            <a:schemeClr val="bg1"/>
          </a:solidFill>
        </p:spPr>
        <p:txBody>
          <a:bodyPr wrap="square" lIns="0" tIns="0" rIns="0" bIns="0" rtlCol="0">
            <a:noAutofit/>
          </a:bodyPr>
          <a:lstStyle/>
          <a:p>
            <a:pPr algn="ctr"/>
            <a:r>
              <a:rPr sz="900" b="1" dirty="0">
                <a:latin typeface="+mn-lt"/>
                <a:ea typeface="+mn-ea"/>
                <a:cs typeface="+mn-ea"/>
                <a:sym typeface="+mn-lt"/>
              </a:rPr>
              <a:t>Appendix B</a:t>
            </a:r>
            <a:r>
              <a:rPr sz="900" dirty="0">
                <a:latin typeface="+mn-lt"/>
                <a:ea typeface="+mn-ea"/>
                <a:cs typeface="+mn-ea"/>
                <a:sym typeface="+mn-lt"/>
              </a:rPr>
              <a:t> </a:t>
            </a:r>
            <a:endParaRPr lang="zh-CN" altLang="zh-CN" sz="900" b="1" dirty="0">
              <a:latin typeface="+mn-lt"/>
              <a:ea typeface="+mn-ea"/>
              <a:cs typeface="+mn-ea"/>
              <a:sym typeface="+mn-lt"/>
            </a:endParaRPr>
          </a:p>
          <a:p>
            <a:pPr algn="ctr"/>
            <a:r>
              <a:rPr sz="900" b="1" dirty="0">
                <a:latin typeface="+mn-lt"/>
                <a:ea typeface="+mn-ea"/>
                <a:cs typeface="+mn-ea"/>
                <a:sym typeface="+mn-lt"/>
              </a:rPr>
              <a:t>List of Sources of Permissible Compound Fortification Substances</a:t>
            </a:r>
            <a:r>
              <a:rPr sz="900" dirty="0">
                <a:latin typeface="+mn-lt"/>
                <a:ea typeface="+mn-ea"/>
                <a:cs typeface="+mn-ea"/>
                <a:sym typeface="+mn-lt"/>
              </a:rPr>
              <a:t> </a:t>
            </a:r>
            <a:endParaRPr lang="zh-CN" altLang="en-US" sz="900" b="1" dirty="0">
              <a:latin typeface="+mn-lt"/>
              <a:ea typeface="+mn-ea"/>
              <a:cs typeface="+mn-ea"/>
              <a:sym typeface="+mn-lt"/>
            </a:endParaRPr>
          </a:p>
        </p:txBody>
      </p:sp>
      <p:sp>
        <p:nvSpPr>
          <p:cNvPr id="4" name="文本框 3"/>
          <p:cNvSpPr txBox="1"/>
          <p:nvPr/>
        </p:nvSpPr>
        <p:spPr>
          <a:xfrm>
            <a:off x="1219200" y="457201"/>
            <a:ext cx="4124325" cy="285750"/>
          </a:xfrm>
          <a:prstGeom prst="rect">
            <a:avLst/>
          </a:prstGeom>
          <a:solidFill>
            <a:schemeClr val="bg1"/>
          </a:solidFill>
        </p:spPr>
        <p:txBody>
          <a:bodyPr wrap="square" lIns="0" tIns="0" rIns="0" bIns="0" rtlCol="0">
            <a:noAutofit/>
          </a:bodyPr>
          <a:lstStyle/>
          <a:p>
            <a:pPr algn="just"/>
            <a:r>
              <a:rPr sz="900" dirty="0">
                <a:latin typeface="+mn-lt"/>
                <a:ea typeface="+mn-ea"/>
                <a:cs typeface="+mn-ea"/>
                <a:sym typeface="+mn-lt"/>
              </a:rPr>
              <a:t>The list of sources of permissible compound fortification substances is shown in Table B.1. </a:t>
            </a:r>
            <a:endParaRPr lang="zh-CN" altLang="en-US" sz="900" dirty="0">
              <a:latin typeface="+mn-lt"/>
              <a:ea typeface="+mn-ea"/>
              <a:cs typeface="+mn-ea"/>
              <a:sym typeface="+mn-lt"/>
            </a:endParaRPr>
          </a:p>
        </p:txBody>
      </p:sp>
      <p:sp>
        <p:nvSpPr>
          <p:cNvPr id="5" name="文本框 4"/>
          <p:cNvSpPr txBox="1"/>
          <p:nvPr/>
        </p:nvSpPr>
        <p:spPr>
          <a:xfrm>
            <a:off x="1100137" y="600076"/>
            <a:ext cx="4376738" cy="295274"/>
          </a:xfrm>
          <a:prstGeom prst="rect">
            <a:avLst/>
          </a:prstGeom>
          <a:solidFill>
            <a:schemeClr val="bg1"/>
          </a:solidFill>
        </p:spPr>
        <p:txBody>
          <a:bodyPr wrap="square" lIns="0" tIns="0" rIns="0" bIns="0" rtlCol="0">
            <a:noAutofit/>
          </a:bodyPr>
          <a:lstStyle/>
          <a:p>
            <a:pPr algn="ctr"/>
            <a:r>
              <a:rPr sz="900" dirty="0">
                <a:latin typeface="+mn-lt"/>
                <a:ea typeface="+mn-ea"/>
                <a:cs typeface="+mn-ea"/>
                <a:sym typeface="+mn-lt"/>
              </a:rPr>
              <a:t>Table B.1	List of sources of permissible compound fortification substances </a:t>
            </a:r>
            <a:endParaRPr lang="zh-CN" altLang="en-US" sz="900" dirty="0">
              <a:latin typeface="+mn-lt"/>
              <a:ea typeface="+mn-ea"/>
              <a:cs typeface="+mn-ea"/>
              <a:sym typeface="+mn-lt"/>
            </a:endParaRPr>
          </a:p>
        </p:txBody>
      </p:sp>
      <p:graphicFrame>
        <p:nvGraphicFramePr>
          <p:cNvPr id="6" name="表格 5"/>
          <p:cNvGraphicFramePr>
            <a:graphicFrameLocks noGrp="1"/>
          </p:cNvGraphicFramePr>
          <p:nvPr>
            <p:extLst>
              <p:ext uri="{D42A27DB-BD31-4B8C-83A1-F6EECF244321}">
                <p14:modId xmlns:p14="http://schemas.microsoft.com/office/powerpoint/2010/main" val="3369456752"/>
              </p:ext>
            </p:extLst>
          </p:nvPr>
        </p:nvGraphicFramePr>
        <p:xfrm>
          <a:off x="916811" y="771526"/>
          <a:ext cx="5817363" cy="5768725"/>
        </p:xfrm>
        <a:graphic>
          <a:graphicData uri="http://schemas.openxmlformats.org/drawingml/2006/table">
            <a:tbl>
              <a:tblPr firstRow="1" firstCol="1" bandRow="1"/>
              <a:tblGrid>
                <a:gridCol w="1907435">
                  <a:extLst>
                    <a:ext uri="{9D8B030D-6E8A-4147-A177-3AD203B41FA5}">
                      <a16:colId xmlns:a16="http://schemas.microsoft.com/office/drawing/2014/main" val="20000"/>
                    </a:ext>
                  </a:extLst>
                </a:gridCol>
                <a:gridCol w="3909928">
                  <a:extLst>
                    <a:ext uri="{9D8B030D-6E8A-4147-A177-3AD203B41FA5}">
                      <a16:colId xmlns:a16="http://schemas.microsoft.com/office/drawing/2014/main" val="20001"/>
                    </a:ext>
                  </a:extLst>
                </a:gridCol>
              </a:tblGrid>
              <a:tr h="144559">
                <a:tc>
                  <a:txBody>
                    <a:bodyPr/>
                    <a:lstStyle/>
                    <a:p>
                      <a:pPr algn="ctr">
                        <a:spcAft>
                          <a:spcPts val="0"/>
                        </a:spcAft>
                      </a:pPr>
                      <a:r>
                        <a:rPr sz="1000" dirty="0">
                          <a:latin typeface="+mn-lt"/>
                          <a:ea typeface="+mn-ea"/>
                          <a:cs typeface="+mn-ea"/>
                          <a:sym typeface="+mn-lt"/>
                        </a:rPr>
                        <a:t>Fortification substances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sz="1000">
                          <a:latin typeface="+mn-lt"/>
                          <a:ea typeface="+mn-ea"/>
                          <a:cs typeface="+mn-ea"/>
                          <a:sym typeface="+mn-lt"/>
                        </a:rPr>
                        <a:t>Source of compound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8237">
                <a:tc>
                  <a:txBody>
                    <a:bodyPr/>
                    <a:lstStyle/>
                    <a:p>
                      <a:pPr algn="just">
                        <a:spcAft>
                          <a:spcPts val="0"/>
                        </a:spcAft>
                      </a:pPr>
                      <a:r>
                        <a:rPr sz="1000" dirty="0">
                          <a:latin typeface="+mn-lt"/>
                          <a:ea typeface="+mn-ea"/>
                          <a:cs typeface="+mn-ea"/>
                          <a:sym typeface="+mn-lt"/>
                        </a:rPr>
                        <a:t>Vitamin A </a:t>
                      </a:r>
                      <a:endParaRPr lang="zh-CN" sz="1000" kern="100" dirty="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err="1">
                          <a:latin typeface="+mn-lt"/>
                          <a:ea typeface="+mn-ea"/>
                          <a:cs typeface="+mn-ea"/>
                          <a:sym typeface="+mn-lt"/>
                        </a:rPr>
                        <a:t>Retinyl</a:t>
                      </a:r>
                      <a:r>
                        <a:rPr sz="1000" dirty="0">
                          <a:latin typeface="+mn-lt"/>
                          <a:ea typeface="+mn-ea"/>
                          <a:cs typeface="+mn-ea"/>
                          <a:sym typeface="+mn-lt"/>
                        </a:rPr>
                        <a:t> acetate (</a:t>
                      </a:r>
                      <a:r>
                        <a:rPr sz="1000" dirty="0" err="1">
                          <a:latin typeface="+mn-lt"/>
                          <a:ea typeface="+mn-ea"/>
                          <a:cs typeface="+mn-ea"/>
                          <a:sym typeface="+mn-lt"/>
                        </a:rPr>
                        <a:t>retinyl</a:t>
                      </a:r>
                      <a:r>
                        <a:rPr sz="1000" dirty="0">
                          <a:latin typeface="+mn-lt"/>
                          <a:ea typeface="+mn-ea"/>
                          <a:cs typeface="+mn-ea"/>
                          <a:sym typeface="+mn-lt"/>
                        </a:rPr>
                        <a:t> acetate A) </a:t>
                      </a:r>
                    </a:p>
                    <a:p>
                      <a:pPr algn="just">
                        <a:spcAft>
                          <a:spcPts val="0"/>
                        </a:spcAft>
                      </a:pPr>
                      <a:r>
                        <a:rPr sz="1000" dirty="0" err="1">
                          <a:latin typeface="+mn-lt"/>
                          <a:ea typeface="+mn-ea"/>
                          <a:cs typeface="+mn-ea"/>
                          <a:sym typeface="+mn-lt"/>
                        </a:rPr>
                        <a:t>Retinyl</a:t>
                      </a:r>
                      <a:r>
                        <a:rPr sz="1000" dirty="0">
                          <a:latin typeface="+mn-lt"/>
                          <a:ea typeface="+mn-ea"/>
                          <a:cs typeface="+mn-ea"/>
                          <a:sym typeface="+mn-lt"/>
                        </a:rPr>
                        <a:t> </a:t>
                      </a:r>
                      <a:r>
                        <a:rPr sz="1000" dirty="0" err="1">
                          <a:latin typeface="+mn-lt"/>
                          <a:ea typeface="+mn-ea"/>
                          <a:cs typeface="+mn-ea"/>
                          <a:sym typeface="+mn-lt"/>
                        </a:rPr>
                        <a:t>palmitate</a:t>
                      </a:r>
                      <a:r>
                        <a:rPr sz="1000" dirty="0">
                          <a:latin typeface="+mn-lt"/>
                          <a:ea typeface="+mn-ea"/>
                          <a:cs typeface="+mn-ea"/>
                          <a:sym typeface="+mn-lt"/>
                        </a:rPr>
                        <a:t> (Vitamin A </a:t>
                      </a:r>
                      <a:r>
                        <a:rPr sz="1000" dirty="0" err="1">
                          <a:latin typeface="+mn-lt"/>
                          <a:ea typeface="+mn-ea"/>
                          <a:cs typeface="+mn-ea"/>
                          <a:sym typeface="+mn-lt"/>
                        </a:rPr>
                        <a:t>palmitate</a:t>
                      </a:r>
                      <a:r>
                        <a:rPr sz="1000" dirty="0">
                          <a:latin typeface="+mn-lt"/>
                          <a:ea typeface="+mn-ea"/>
                          <a:cs typeface="+mn-ea"/>
                          <a:sym typeface="+mn-lt"/>
                        </a:rPr>
                        <a:t>) </a:t>
                      </a:r>
                    </a:p>
                    <a:p>
                      <a:pPr algn="just">
                        <a:spcAft>
                          <a:spcPts val="0"/>
                        </a:spcAft>
                      </a:pPr>
                      <a:r>
                        <a:rPr sz="1000" dirty="0" err="1">
                          <a:latin typeface="+mn-lt"/>
                          <a:ea typeface="+mn-ea"/>
                          <a:cs typeface="+mn-ea"/>
                          <a:sym typeface="+mn-lt"/>
                        </a:rPr>
                        <a:t>Alltrans</a:t>
                      </a:r>
                      <a:r>
                        <a:rPr sz="1000" dirty="0">
                          <a:latin typeface="+mn-lt"/>
                          <a:ea typeface="+mn-ea"/>
                          <a:cs typeface="+mn-ea"/>
                          <a:sym typeface="+mn-lt"/>
                        </a:rPr>
                        <a:t> retinol </a:t>
                      </a:r>
                    </a:p>
                    <a:p>
                      <a:pPr algn="just">
                        <a:spcAft>
                          <a:spcPts val="0"/>
                        </a:spcAft>
                      </a:pPr>
                      <a:r>
                        <a:rPr sz="1000" dirty="0">
                          <a:latin typeface="+mn-lt"/>
                          <a:ea typeface="+mn-ea"/>
                          <a:cs typeface="+mn-ea"/>
                          <a:sym typeface="+mn-lt"/>
                        </a:rPr>
                        <a:t>Beta-carotene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4559">
                <a:tc>
                  <a:txBody>
                    <a:bodyPr/>
                    <a:lstStyle/>
                    <a:p>
                      <a:pPr algn="just">
                        <a:spcAft>
                          <a:spcPts val="0"/>
                        </a:spcAft>
                      </a:pPr>
                      <a:r>
                        <a:rPr sz="1000">
                          <a:latin typeface="+mn-lt"/>
                          <a:ea typeface="+mn-ea"/>
                          <a:cs typeface="+mn-ea"/>
                          <a:sym typeface="+mn-lt"/>
                        </a:rPr>
                        <a:t>Beta-carotene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a:latin typeface="+mn-lt"/>
                          <a:ea typeface="+mn-ea"/>
                          <a:cs typeface="+mn-ea"/>
                          <a:sym typeface="+mn-lt"/>
                        </a:rPr>
                        <a:t>Beta-carotene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7318">
                <a:tc>
                  <a:txBody>
                    <a:bodyPr/>
                    <a:lstStyle/>
                    <a:p>
                      <a:pPr algn="just">
                        <a:spcAft>
                          <a:spcPts val="0"/>
                        </a:spcAft>
                      </a:pPr>
                      <a:r>
                        <a:rPr sz="1000">
                          <a:latin typeface="+mn-lt"/>
                          <a:ea typeface="+mn-ea"/>
                          <a:cs typeface="+mn-ea"/>
                          <a:sym typeface="+mn-lt"/>
                        </a:rPr>
                        <a:t>Vitamin D </a:t>
                      </a:r>
                      <a:endParaRPr lang="zh-CN" sz="1000" kern="100" dirty="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err="1">
                          <a:latin typeface="+mn-lt"/>
                          <a:ea typeface="+mn-ea"/>
                          <a:cs typeface="+mn-ea"/>
                          <a:sym typeface="+mn-lt"/>
                        </a:rPr>
                        <a:t>Ergocalciferol</a:t>
                      </a:r>
                      <a:r>
                        <a:rPr sz="1000" dirty="0">
                          <a:latin typeface="+mn-lt"/>
                          <a:ea typeface="+mn-ea"/>
                          <a:cs typeface="+mn-ea"/>
                          <a:sym typeface="+mn-lt"/>
                        </a:rPr>
                        <a:t> (Vitamin D</a:t>
                      </a:r>
                      <a:r>
                        <a:rPr sz="1000" baseline="-25000" dirty="0">
                          <a:latin typeface="+mn-lt"/>
                          <a:ea typeface="+mn-ea"/>
                          <a:cs typeface="+mn-ea"/>
                          <a:sym typeface="+mn-lt"/>
                        </a:rPr>
                        <a:t>2</a:t>
                      </a:r>
                      <a:r>
                        <a:rPr sz="1000" dirty="0">
                          <a:latin typeface="+mn-lt"/>
                          <a:ea typeface="+mn-ea"/>
                          <a:cs typeface="+mn-ea"/>
                          <a:sym typeface="+mn-lt"/>
                        </a:rPr>
                        <a:t>) </a:t>
                      </a:r>
                    </a:p>
                    <a:p>
                      <a:pPr algn="just">
                        <a:spcAft>
                          <a:spcPts val="0"/>
                        </a:spcAft>
                      </a:pPr>
                      <a:r>
                        <a:rPr sz="1000" dirty="0" err="1">
                          <a:latin typeface="+mn-lt"/>
                          <a:ea typeface="+mn-ea"/>
                          <a:cs typeface="+mn-ea"/>
                          <a:sym typeface="+mn-lt"/>
                        </a:rPr>
                        <a:t>Cholecalciferol</a:t>
                      </a:r>
                      <a:r>
                        <a:rPr sz="1000" dirty="0">
                          <a:latin typeface="+mn-lt"/>
                          <a:ea typeface="+mn-ea"/>
                          <a:cs typeface="+mn-ea"/>
                          <a:sym typeface="+mn-lt"/>
                        </a:rPr>
                        <a:t> (Vitamin D</a:t>
                      </a:r>
                      <a:r>
                        <a:rPr sz="1000" baseline="-25000" dirty="0">
                          <a:latin typeface="+mn-lt"/>
                          <a:ea typeface="+mn-ea"/>
                          <a:cs typeface="+mn-ea"/>
                          <a:sym typeface="+mn-lt"/>
                        </a:rPr>
                        <a:t>3</a:t>
                      </a:r>
                      <a:r>
                        <a:rPr sz="1000" dirty="0">
                          <a:latin typeface="+mn-lt"/>
                          <a:ea typeface="+mn-ea"/>
                          <a:cs typeface="+mn-ea"/>
                          <a:sym typeface="+mn-lt"/>
                        </a:rPr>
                        <a:t>)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36535">
                <a:tc>
                  <a:txBody>
                    <a:bodyPr/>
                    <a:lstStyle/>
                    <a:p>
                      <a:pPr algn="just">
                        <a:spcAft>
                          <a:spcPts val="0"/>
                        </a:spcAft>
                      </a:pPr>
                      <a:r>
                        <a:rPr sz="1000">
                          <a:latin typeface="+mn-lt"/>
                          <a:ea typeface="+mn-ea"/>
                          <a:cs typeface="+mn-ea"/>
                          <a:sym typeface="+mn-lt"/>
                        </a:rPr>
                        <a:t>Vitamin E </a:t>
                      </a:r>
                      <a:endParaRPr lang="zh-CN" sz="1000" kern="100" dirty="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a:latin typeface="+mn-lt"/>
                          <a:ea typeface="+mn-ea"/>
                          <a:cs typeface="+mn-ea"/>
                          <a:sym typeface="+mn-lt"/>
                        </a:rPr>
                        <a:t>d-α-</a:t>
                      </a:r>
                      <a:r>
                        <a:rPr sz="1000" dirty="0" err="1">
                          <a:latin typeface="+mn-lt"/>
                          <a:ea typeface="+mn-ea"/>
                          <a:cs typeface="+mn-ea"/>
                          <a:sym typeface="+mn-lt"/>
                        </a:rPr>
                        <a:t>tocopherol</a:t>
                      </a:r>
                      <a:r>
                        <a:rPr sz="1000" dirty="0">
                          <a:latin typeface="+mn-lt"/>
                          <a:ea typeface="+mn-ea"/>
                          <a:cs typeface="+mn-ea"/>
                          <a:sym typeface="+mn-lt"/>
                        </a:rPr>
                        <a:t> </a:t>
                      </a:r>
                      <a:endParaRPr lang="zh-CN" sz="1000" kern="100" dirty="0">
                        <a:effectLst/>
                        <a:latin typeface="+mn-lt"/>
                        <a:ea typeface="+mn-ea"/>
                        <a:cs typeface="+mn-ea"/>
                        <a:sym typeface="+mn-lt"/>
                      </a:endParaRPr>
                    </a:p>
                    <a:p>
                      <a:pPr algn="just">
                        <a:spcAft>
                          <a:spcPts val="0"/>
                        </a:spcAft>
                      </a:pPr>
                      <a:r>
                        <a:rPr sz="1000" dirty="0">
                          <a:latin typeface="+mn-lt"/>
                          <a:ea typeface="+mn-ea"/>
                          <a:cs typeface="+mn-ea"/>
                          <a:sym typeface="+mn-lt"/>
                        </a:rPr>
                        <a:t>dl-α-</a:t>
                      </a:r>
                      <a:r>
                        <a:rPr sz="1000" dirty="0" err="1">
                          <a:latin typeface="+mn-lt"/>
                          <a:ea typeface="+mn-ea"/>
                          <a:cs typeface="+mn-ea"/>
                          <a:sym typeface="+mn-lt"/>
                        </a:rPr>
                        <a:t>tocopherol</a:t>
                      </a:r>
                      <a:r>
                        <a:rPr sz="1000" dirty="0">
                          <a:latin typeface="+mn-lt"/>
                          <a:ea typeface="+mn-ea"/>
                          <a:cs typeface="+mn-ea"/>
                          <a:sym typeface="+mn-lt"/>
                        </a:rPr>
                        <a:t> </a:t>
                      </a:r>
                      <a:endParaRPr lang="zh-CN" sz="1000" kern="100" dirty="0">
                        <a:effectLst/>
                        <a:latin typeface="+mn-lt"/>
                        <a:ea typeface="+mn-ea"/>
                        <a:cs typeface="+mn-ea"/>
                        <a:sym typeface="+mn-lt"/>
                      </a:endParaRPr>
                    </a:p>
                    <a:p>
                      <a:pPr algn="just">
                        <a:spcAft>
                          <a:spcPts val="0"/>
                        </a:spcAft>
                      </a:pPr>
                      <a:r>
                        <a:rPr sz="1000" dirty="0">
                          <a:latin typeface="+mn-lt"/>
                          <a:ea typeface="+mn-ea"/>
                          <a:cs typeface="+mn-ea"/>
                          <a:sym typeface="+mn-lt"/>
                        </a:rPr>
                        <a:t>d-α-</a:t>
                      </a:r>
                      <a:r>
                        <a:rPr sz="1000" dirty="0" err="1">
                          <a:latin typeface="+mn-lt"/>
                          <a:ea typeface="+mn-ea"/>
                          <a:cs typeface="+mn-ea"/>
                          <a:sym typeface="+mn-lt"/>
                        </a:rPr>
                        <a:t>tocopheryl</a:t>
                      </a:r>
                      <a:r>
                        <a:rPr sz="1000" dirty="0">
                          <a:latin typeface="+mn-lt"/>
                          <a:ea typeface="+mn-ea"/>
                          <a:cs typeface="+mn-ea"/>
                          <a:sym typeface="+mn-lt"/>
                        </a:rPr>
                        <a:t> acetate </a:t>
                      </a:r>
                    </a:p>
                    <a:p>
                      <a:pPr algn="just">
                        <a:spcAft>
                          <a:spcPts val="0"/>
                        </a:spcAft>
                      </a:pPr>
                      <a:r>
                        <a:rPr sz="1000" dirty="0">
                          <a:latin typeface="+mn-lt"/>
                          <a:ea typeface="+mn-ea"/>
                          <a:cs typeface="+mn-ea"/>
                          <a:sym typeface="+mn-lt"/>
                        </a:rPr>
                        <a:t>dl-α-</a:t>
                      </a:r>
                      <a:r>
                        <a:rPr sz="1000" dirty="0" err="1">
                          <a:latin typeface="+mn-lt"/>
                          <a:ea typeface="+mn-ea"/>
                          <a:cs typeface="+mn-ea"/>
                          <a:sym typeface="+mn-lt"/>
                        </a:rPr>
                        <a:t>tocopheryl</a:t>
                      </a:r>
                      <a:r>
                        <a:rPr sz="1000" dirty="0">
                          <a:latin typeface="+mn-lt"/>
                          <a:ea typeface="+mn-ea"/>
                          <a:cs typeface="+mn-ea"/>
                          <a:sym typeface="+mn-lt"/>
                        </a:rPr>
                        <a:t> acetate </a:t>
                      </a:r>
                    </a:p>
                    <a:p>
                      <a:pPr algn="just">
                        <a:spcAft>
                          <a:spcPts val="0"/>
                        </a:spcAft>
                      </a:pPr>
                      <a:r>
                        <a:rPr sz="1000" dirty="0">
                          <a:latin typeface="+mn-lt"/>
                          <a:ea typeface="+mn-ea"/>
                          <a:cs typeface="+mn-ea"/>
                          <a:sym typeface="+mn-lt"/>
                        </a:rPr>
                        <a:t>Mixed </a:t>
                      </a:r>
                      <a:r>
                        <a:rPr sz="1000" dirty="0" err="1">
                          <a:latin typeface="+mn-lt"/>
                          <a:ea typeface="+mn-ea"/>
                          <a:cs typeface="+mn-ea"/>
                          <a:sym typeface="+mn-lt"/>
                        </a:rPr>
                        <a:t>tocopherols</a:t>
                      </a:r>
                      <a:r>
                        <a:rPr sz="1000" dirty="0">
                          <a:latin typeface="+mn-lt"/>
                          <a:ea typeface="+mn-ea"/>
                          <a:cs typeface="+mn-ea"/>
                          <a:sym typeface="+mn-lt"/>
                        </a:rPr>
                        <a:t> concentrate </a:t>
                      </a:r>
                    </a:p>
                    <a:p>
                      <a:pPr algn="just">
                        <a:spcAft>
                          <a:spcPts val="0"/>
                        </a:spcAft>
                      </a:pPr>
                      <a:r>
                        <a:rPr sz="1000" dirty="0">
                          <a:latin typeface="+mn-lt"/>
                          <a:ea typeface="+mn-ea"/>
                          <a:cs typeface="+mn-ea"/>
                          <a:sym typeface="+mn-lt"/>
                        </a:rPr>
                        <a:t>Vitamin E calcium succinate </a:t>
                      </a:r>
                      <a:endParaRPr lang="zh-CN" sz="1000" kern="100" dirty="0">
                        <a:effectLst/>
                        <a:latin typeface="+mn-lt"/>
                        <a:ea typeface="+mn-ea"/>
                        <a:cs typeface="+mn-ea"/>
                        <a:sym typeface="+mn-lt"/>
                      </a:endParaRPr>
                    </a:p>
                    <a:p>
                      <a:pPr algn="just">
                        <a:spcAft>
                          <a:spcPts val="0"/>
                        </a:spcAft>
                      </a:pPr>
                      <a:r>
                        <a:rPr sz="1000" dirty="0">
                          <a:latin typeface="+mn-lt"/>
                          <a:ea typeface="+mn-ea"/>
                          <a:cs typeface="+mn-ea"/>
                          <a:sym typeface="+mn-lt"/>
                        </a:rPr>
                        <a:t>d-α-</a:t>
                      </a:r>
                      <a:r>
                        <a:rPr sz="1000" dirty="0" err="1">
                          <a:latin typeface="+mn-lt"/>
                          <a:ea typeface="+mn-ea"/>
                          <a:cs typeface="+mn-ea"/>
                          <a:sym typeface="+mn-lt"/>
                        </a:rPr>
                        <a:t>tocopheryl</a:t>
                      </a:r>
                      <a:r>
                        <a:rPr sz="1000" dirty="0">
                          <a:latin typeface="+mn-lt"/>
                          <a:ea typeface="+mn-ea"/>
                          <a:cs typeface="+mn-ea"/>
                          <a:sym typeface="+mn-lt"/>
                        </a:rPr>
                        <a:t> acid succinate </a:t>
                      </a:r>
                      <a:endParaRPr lang="zh-CN" sz="1000" kern="100" dirty="0">
                        <a:effectLst/>
                        <a:latin typeface="+mn-lt"/>
                        <a:ea typeface="+mn-ea"/>
                        <a:cs typeface="+mn-ea"/>
                        <a:sym typeface="+mn-lt"/>
                      </a:endParaRPr>
                    </a:p>
                    <a:p>
                      <a:pPr algn="just">
                        <a:spcAft>
                          <a:spcPts val="0"/>
                        </a:spcAft>
                      </a:pPr>
                      <a:r>
                        <a:rPr sz="1000" dirty="0">
                          <a:latin typeface="+mn-lt"/>
                          <a:ea typeface="+mn-ea"/>
                          <a:cs typeface="+mn-ea"/>
                          <a:sym typeface="+mn-lt"/>
                        </a:rPr>
                        <a:t>dl-α-</a:t>
                      </a:r>
                      <a:r>
                        <a:rPr sz="1000" dirty="0" err="1">
                          <a:latin typeface="+mn-lt"/>
                          <a:ea typeface="+mn-ea"/>
                          <a:cs typeface="+mn-ea"/>
                          <a:sym typeface="+mn-lt"/>
                        </a:rPr>
                        <a:t>tocopheryl</a:t>
                      </a:r>
                      <a:r>
                        <a:rPr sz="1000" dirty="0">
                          <a:latin typeface="+mn-lt"/>
                          <a:ea typeface="+mn-ea"/>
                          <a:cs typeface="+mn-ea"/>
                          <a:sym typeface="+mn-lt"/>
                        </a:rPr>
                        <a:t> acid succinate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3659">
                <a:tc>
                  <a:txBody>
                    <a:bodyPr/>
                    <a:lstStyle/>
                    <a:p>
                      <a:pPr algn="just">
                        <a:spcAft>
                          <a:spcPts val="0"/>
                        </a:spcAft>
                      </a:pPr>
                      <a:r>
                        <a:rPr sz="1000">
                          <a:latin typeface="+mn-lt"/>
                          <a:ea typeface="+mn-ea"/>
                          <a:cs typeface="+mn-ea"/>
                          <a:sym typeface="+mn-lt"/>
                        </a:rPr>
                        <a:t>Vitamin K </a:t>
                      </a:r>
                      <a:endParaRPr lang="zh-CN" sz="1000" kern="10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err="1">
                          <a:latin typeface="+mn-lt"/>
                          <a:ea typeface="+mn-ea"/>
                          <a:cs typeface="+mn-ea"/>
                          <a:sym typeface="+mn-lt"/>
                        </a:rPr>
                        <a:t>Phytonadione</a:t>
                      </a:r>
                      <a:r>
                        <a:rPr sz="1000" dirty="0">
                          <a:latin typeface="+mn-lt"/>
                          <a:ea typeface="+mn-ea"/>
                          <a:cs typeface="+mn-ea"/>
                          <a:sym typeface="+mn-lt"/>
                        </a:rPr>
                        <a:t>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7318">
                <a:tc>
                  <a:txBody>
                    <a:bodyPr/>
                    <a:lstStyle/>
                    <a:p>
                      <a:pPr algn="just">
                        <a:spcAft>
                          <a:spcPts val="0"/>
                        </a:spcAft>
                      </a:pPr>
                      <a:r>
                        <a:rPr sz="1000">
                          <a:latin typeface="+mn-lt"/>
                          <a:ea typeface="+mn-ea"/>
                          <a:cs typeface="+mn-ea"/>
                          <a:sym typeface="+mn-lt"/>
                        </a:rPr>
                        <a:t>Vitamin B</a:t>
                      </a:r>
                      <a:r>
                        <a:rPr sz="1000" baseline="-25000">
                          <a:latin typeface="+mn-lt"/>
                          <a:ea typeface="+mn-ea"/>
                          <a:cs typeface="+mn-ea"/>
                          <a:sym typeface="+mn-lt"/>
                        </a:rPr>
                        <a:t>1</a:t>
                      </a:r>
                      <a:r>
                        <a:rPr sz="1000">
                          <a:latin typeface="+mn-lt"/>
                          <a:ea typeface="+mn-ea"/>
                          <a:cs typeface="+mn-ea"/>
                          <a:sym typeface="+mn-lt"/>
                        </a:rPr>
                        <a:t> </a:t>
                      </a:r>
                      <a:endParaRPr lang="zh-CN" sz="1000" kern="10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a:latin typeface="+mn-lt"/>
                          <a:ea typeface="+mn-ea"/>
                          <a:cs typeface="+mn-ea"/>
                          <a:sym typeface="+mn-lt"/>
                        </a:rPr>
                        <a:t>Thiamin hydrochloride </a:t>
                      </a:r>
                    </a:p>
                    <a:p>
                      <a:pPr algn="just">
                        <a:spcAft>
                          <a:spcPts val="0"/>
                        </a:spcAft>
                      </a:pPr>
                      <a:r>
                        <a:rPr sz="1000" dirty="0">
                          <a:latin typeface="+mn-lt"/>
                          <a:ea typeface="+mn-ea"/>
                          <a:cs typeface="+mn-ea"/>
                          <a:sym typeface="+mn-lt"/>
                        </a:rPr>
                        <a:t>Thiamin </a:t>
                      </a:r>
                      <a:r>
                        <a:rPr sz="1000" dirty="0" err="1">
                          <a:latin typeface="+mn-lt"/>
                          <a:ea typeface="+mn-ea"/>
                          <a:cs typeface="+mn-ea"/>
                          <a:sym typeface="+mn-lt"/>
                        </a:rPr>
                        <a:t>mononitrate</a:t>
                      </a:r>
                      <a:r>
                        <a:rPr sz="1000" dirty="0">
                          <a:latin typeface="+mn-lt"/>
                          <a:ea typeface="+mn-ea"/>
                          <a:cs typeface="+mn-ea"/>
                          <a:sym typeface="+mn-lt"/>
                        </a:rPr>
                        <a:t>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7318">
                <a:tc>
                  <a:txBody>
                    <a:bodyPr/>
                    <a:lstStyle/>
                    <a:p>
                      <a:pPr algn="just">
                        <a:spcAft>
                          <a:spcPts val="0"/>
                        </a:spcAft>
                      </a:pPr>
                      <a:r>
                        <a:rPr sz="1000">
                          <a:latin typeface="+mn-lt"/>
                          <a:ea typeface="+mn-ea"/>
                          <a:cs typeface="+mn-ea"/>
                          <a:sym typeface="+mn-lt"/>
                        </a:rPr>
                        <a:t>Vitamin B</a:t>
                      </a:r>
                      <a:r>
                        <a:rPr sz="1000" baseline="-25000">
                          <a:latin typeface="+mn-lt"/>
                          <a:ea typeface="+mn-ea"/>
                          <a:cs typeface="+mn-ea"/>
                          <a:sym typeface="+mn-lt"/>
                        </a:rPr>
                        <a:t>2</a:t>
                      </a:r>
                      <a:r>
                        <a:rPr sz="1000">
                          <a:latin typeface="+mn-lt"/>
                          <a:ea typeface="+mn-ea"/>
                          <a:cs typeface="+mn-ea"/>
                          <a:sym typeface="+mn-lt"/>
                        </a:rPr>
                        <a:t> </a:t>
                      </a:r>
                      <a:endParaRPr lang="zh-CN" sz="1000" kern="10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a:latin typeface="+mn-lt"/>
                          <a:ea typeface="+mn-ea"/>
                          <a:cs typeface="+mn-ea"/>
                          <a:sym typeface="+mn-lt"/>
                        </a:rPr>
                        <a:t>Riboflavin </a:t>
                      </a:r>
                    </a:p>
                    <a:p>
                      <a:pPr algn="just">
                        <a:spcAft>
                          <a:spcPts val="0"/>
                        </a:spcAft>
                      </a:pPr>
                      <a:r>
                        <a:rPr sz="1000" dirty="0">
                          <a:latin typeface="+mn-lt"/>
                          <a:ea typeface="+mn-ea"/>
                          <a:cs typeface="+mn-ea"/>
                          <a:sym typeface="+mn-lt"/>
                        </a:rPr>
                        <a:t>Riboflavin -5 '-sodium phosphate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9119">
                <a:tc>
                  <a:txBody>
                    <a:bodyPr/>
                    <a:lstStyle/>
                    <a:p>
                      <a:pPr algn="just">
                        <a:spcAft>
                          <a:spcPts val="0"/>
                        </a:spcAft>
                      </a:pPr>
                      <a:r>
                        <a:rPr sz="1000">
                          <a:latin typeface="+mn-lt"/>
                          <a:ea typeface="+mn-ea"/>
                          <a:cs typeface="+mn-ea"/>
                          <a:sym typeface="+mn-lt"/>
                        </a:rPr>
                        <a:t>Vitamin B</a:t>
                      </a:r>
                      <a:r>
                        <a:rPr sz="1000" baseline="-25000">
                          <a:latin typeface="+mn-lt"/>
                          <a:ea typeface="+mn-ea"/>
                          <a:cs typeface="+mn-ea"/>
                          <a:sym typeface="+mn-lt"/>
                        </a:rPr>
                        <a:t>6</a:t>
                      </a:r>
                      <a:r>
                        <a:rPr sz="1000">
                          <a:latin typeface="+mn-lt"/>
                          <a:ea typeface="+mn-ea"/>
                          <a:cs typeface="+mn-ea"/>
                          <a:sym typeface="+mn-lt"/>
                        </a:rPr>
                        <a:t> </a:t>
                      </a:r>
                      <a:endParaRPr lang="zh-CN" sz="1000" kern="10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a:latin typeface="+mn-lt"/>
                          <a:ea typeface="+mn-ea"/>
                          <a:cs typeface="+mn-ea"/>
                          <a:sym typeface="+mn-lt"/>
                        </a:rPr>
                        <a:t>Pyridoxine hydrochloride </a:t>
                      </a:r>
                    </a:p>
                    <a:p>
                      <a:pPr algn="just">
                        <a:spcAft>
                          <a:spcPts val="0"/>
                        </a:spcAft>
                      </a:pPr>
                      <a:r>
                        <a:rPr sz="1000" dirty="0" err="1">
                          <a:latin typeface="+mn-lt"/>
                          <a:ea typeface="+mn-ea"/>
                          <a:cs typeface="+mn-ea"/>
                          <a:sym typeface="+mn-lt"/>
                        </a:rPr>
                        <a:t>Pyridoxal</a:t>
                      </a:r>
                      <a:r>
                        <a:rPr sz="1000" dirty="0">
                          <a:latin typeface="+mn-lt"/>
                          <a:ea typeface="+mn-ea"/>
                          <a:cs typeface="+mn-ea"/>
                          <a:sym typeface="+mn-lt"/>
                        </a:rPr>
                        <a:t> 5'-phosphate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33678">
                <a:tc>
                  <a:txBody>
                    <a:bodyPr/>
                    <a:lstStyle/>
                    <a:p>
                      <a:pPr algn="just">
                        <a:spcAft>
                          <a:spcPts val="0"/>
                        </a:spcAft>
                      </a:pPr>
                      <a:r>
                        <a:rPr sz="1000">
                          <a:latin typeface="+mn-lt"/>
                          <a:ea typeface="+mn-ea"/>
                          <a:cs typeface="+mn-ea"/>
                          <a:sym typeface="+mn-lt"/>
                        </a:rPr>
                        <a:t>Vitamin B</a:t>
                      </a:r>
                      <a:r>
                        <a:rPr sz="1000" baseline="-25000">
                          <a:latin typeface="+mn-lt"/>
                          <a:ea typeface="+mn-ea"/>
                          <a:cs typeface="+mn-ea"/>
                          <a:sym typeface="+mn-lt"/>
                        </a:rPr>
                        <a:t>12</a:t>
                      </a:r>
                      <a:r>
                        <a:rPr sz="1000">
                          <a:latin typeface="+mn-lt"/>
                          <a:ea typeface="+mn-ea"/>
                          <a:cs typeface="+mn-ea"/>
                          <a:sym typeface="+mn-lt"/>
                        </a:rPr>
                        <a:t> </a:t>
                      </a:r>
                      <a:endParaRPr lang="zh-CN" sz="1000" kern="10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a:latin typeface="+mn-lt"/>
                          <a:ea typeface="+mn-ea"/>
                          <a:cs typeface="+mn-ea"/>
                          <a:sym typeface="+mn-lt"/>
                        </a:rPr>
                        <a:t>Cyanocobalamin </a:t>
                      </a:r>
                    </a:p>
                    <a:p>
                      <a:pPr algn="just">
                        <a:spcAft>
                          <a:spcPts val="0"/>
                        </a:spcAft>
                      </a:pPr>
                      <a:r>
                        <a:rPr sz="1000">
                          <a:latin typeface="+mn-lt"/>
                          <a:ea typeface="+mn-ea"/>
                          <a:cs typeface="+mn-ea"/>
                          <a:sym typeface="+mn-lt"/>
                        </a:rPr>
                        <a:t>Cyanocobalamin hydrochloride </a:t>
                      </a:r>
                    </a:p>
                    <a:p>
                      <a:pPr algn="just">
                        <a:spcAft>
                          <a:spcPts val="0"/>
                        </a:spcAft>
                      </a:pPr>
                      <a:r>
                        <a:rPr sz="1000">
                          <a:latin typeface="+mn-lt"/>
                          <a:ea typeface="+mn-ea"/>
                          <a:cs typeface="+mn-ea"/>
                          <a:sym typeface="+mn-lt"/>
                        </a:rPr>
                        <a:t>Hydroxycobalamin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867356">
                <a:tc>
                  <a:txBody>
                    <a:bodyPr/>
                    <a:lstStyle/>
                    <a:p>
                      <a:pPr algn="just">
                        <a:spcAft>
                          <a:spcPts val="0"/>
                        </a:spcAft>
                      </a:pPr>
                      <a:r>
                        <a:rPr sz="1000">
                          <a:latin typeface="+mn-lt"/>
                          <a:ea typeface="+mn-ea"/>
                          <a:cs typeface="+mn-ea"/>
                          <a:sym typeface="+mn-lt"/>
                        </a:rPr>
                        <a:t>Vitamin C </a:t>
                      </a:r>
                      <a:endParaRPr lang="zh-CN" sz="1000" kern="100">
                        <a:effectLst/>
                        <a:latin typeface="+mn-lt"/>
                        <a:ea typeface="+mn-ea"/>
                        <a:cs typeface="+mn-ea"/>
                        <a:sym typeface="+mn-lt"/>
                      </a:endParaRP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a:latin typeface="+mn-lt"/>
                          <a:ea typeface="+mn-ea"/>
                          <a:cs typeface="+mn-ea"/>
                          <a:sym typeface="+mn-lt"/>
                        </a:rPr>
                        <a:t>L-ascorbic acid </a:t>
                      </a:r>
                      <a:endParaRPr lang="zh-CN" sz="1000" kern="100">
                        <a:effectLst/>
                        <a:latin typeface="+mn-lt"/>
                        <a:ea typeface="+mn-ea"/>
                        <a:cs typeface="+mn-ea"/>
                        <a:sym typeface="+mn-lt"/>
                      </a:endParaRPr>
                    </a:p>
                    <a:p>
                      <a:pPr algn="just">
                        <a:spcAft>
                          <a:spcPts val="0"/>
                        </a:spcAft>
                      </a:pPr>
                      <a:r>
                        <a:rPr sz="1000">
                          <a:latin typeface="+mn-lt"/>
                          <a:ea typeface="+mn-ea"/>
                          <a:cs typeface="+mn-ea"/>
                          <a:sym typeface="+mn-lt"/>
                        </a:rPr>
                        <a:t>L-calcium ascorbate </a:t>
                      </a:r>
                    </a:p>
                    <a:p>
                      <a:pPr algn="just">
                        <a:spcAft>
                          <a:spcPts val="0"/>
                        </a:spcAft>
                      </a:pPr>
                      <a:r>
                        <a:rPr sz="1000">
                          <a:latin typeface="+mn-lt"/>
                          <a:ea typeface="+mn-ea"/>
                          <a:cs typeface="+mn-ea"/>
                          <a:sym typeface="+mn-lt"/>
                        </a:rPr>
                        <a:t>Vitamin C magnesium phosphate </a:t>
                      </a:r>
                    </a:p>
                    <a:p>
                      <a:pPr algn="just">
                        <a:spcAft>
                          <a:spcPts val="0"/>
                        </a:spcAft>
                      </a:pPr>
                      <a:r>
                        <a:rPr sz="1000">
                          <a:latin typeface="+mn-lt"/>
                          <a:ea typeface="+mn-ea"/>
                          <a:cs typeface="+mn-ea"/>
                          <a:sym typeface="+mn-lt"/>
                        </a:rPr>
                        <a:t>L-sodium ascorbate </a:t>
                      </a:r>
                      <a:endParaRPr lang="zh-CN" sz="1000" kern="100">
                        <a:effectLst/>
                        <a:latin typeface="+mn-lt"/>
                        <a:ea typeface="+mn-ea"/>
                        <a:cs typeface="+mn-ea"/>
                        <a:sym typeface="+mn-lt"/>
                      </a:endParaRPr>
                    </a:p>
                    <a:p>
                      <a:pPr algn="just">
                        <a:spcAft>
                          <a:spcPts val="0"/>
                        </a:spcAft>
                      </a:pPr>
                      <a:r>
                        <a:rPr sz="1000">
                          <a:latin typeface="+mn-lt"/>
                          <a:ea typeface="+mn-ea"/>
                          <a:cs typeface="+mn-ea"/>
                          <a:sym typeface="+mn-lt"/>
                        </a:rPr>
                        <a:t>L-potassium ascorbate </a:t>
                      </a:r>
                    </a:p>
                    <a:p>
                      <a:pPr algn="just">
                        <a:spcAft>
                          <a:spcPts val="0"/>
                        </a:spcAft>
                      </a:pPr>
                      <a:r>
                        <a:rPr sz="1000">
                          <a:latin typeface="+mn-lt"/>
                          <a:ea typeface="+mn-ea"/>
                          <a:cs typeface="+mn-ea"/>
                          <a:sym typeface="+mn-lt"/>
                        </a:rPr>
                        <a:t>L- ascorbate -6- palmitate (Ascorbate palmitate)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89119">
                <a:tc>
                  <a:txBody>
                    <a:bodyPr/>
                    <a:lstStyle/>
                    <a:p>
                      <a:pPr algn="just">
                        <a:spcAft>
                          <a:spcPts val="0"/>
                        </a:spcAft>
                      </a:pPr>
                      <a:r>
                        <a:rPr sz="1000">
                          <a:latin typeface="+mn-lt"/>
                          <a:ea typeface="+mn-ea"/>
                          <a:cs typeface="+mn-ea"/>
                          <a:sym typeface="+mn-lt"/>
                        </a:rPr>
                        <a:t>Nicotinic acid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a:latin typeface="+mn-lt"/>
                          <a:ea typeface="+mn-ea"/>
                          <a:cs typeface="+mn-ea"/>
                          <a:sym typeface="+mn-lt"/>
                        </a:rPr>
                        <a:t>Nicotinic acid </a:t>
                      </a:r>
                    </a:p>
                    <a:p>
                      <a:pPr algn="just">
                        <a:spcAft>
                          <a:spcPts val="0"/>
                        </a:spcAft>
                      </a:pPr>
                      <a:r>
                        <a:rPr sz="1000">
                          <a:latin typeface="+mn-lt"/>
                          <a:ea typeface="+mn-ea"/>
                          <a:cs typeface="+mn-ea"/>
                          <a:sym typeface="+mn-lt"/>
                        </a:rPr>
                        <a:t>Nicotinamide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63659">
                <a:tc>
                  <a:txBody>
                    <a:bodyPr/>
                    <a:lstStyle/>
                    <a:p>
                      <a:pPr algn="just">
                        <a:spcAft>
                          <a:spcPts val="0"/>
                        </a:spcAft>
                      </a:pPr>
                      <a:r>
                        <a:rPr sz="1000">
                          <a:latin typeface="+mn-lt"/>
                          <a:ea typeface="+mn-ea"/>
                          <a:cs typeface="+mn-ea"/>
                          <a:sym typeface="+mn-lt"/>
                        </a:rPr>
                        <a:t>Folic acid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a:latin typeface="+mn-lt"/>
                          <a:ea typeface="+mn-ea"/>
                          <a:cs typeface="+mn-ea"/>
                          <a:sym typeface="+mn-lt"/>
                        </a:rPr>
                        <a:t>Folic acid (pteroylglutamic acid)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27318">
                <a:tc>
                  <a:txBody>
                    <a:bodyPr/>
                    <a:lstStyle/>
                    <a:p>
                      <a:pPr algn="just">
                        <a:spcAft>
                          <a:spcPts val="0"/>
                        </a:spcAft>
                      </a:pPr>
                      <a:r>
                        <a:rPr sz="1000">
                          <a:latin typeface="+mn-lt"/>
                          <a:ea typeface="+mn-ea"/>
                          <a:cs typeface="+mn-ea"/>
                          <a:sym typeface="+mn-lt"/>
                        </a:rPr>
                        <a:t>Pantothenic acid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sz="1000" dirty="0">
                          <a:latin typeface="+mn-lt"/>
                          <a:ea typeface="+mn-ea"/>
                          <a:cs typeface="+mn-ea"/>
                          <a:sym typeface="+mn-lt"/>
                        </a:rPr>
                        <a:t>D - calcium </a:t>
                      </a:r>
                      <a:r>
                        <a:rPr sz="1000" dirty="0" err="1">
                          <a:latin typeface="+mn-lt"/>
                          <a:ea typeface="+mn-ea"/>
                          <a:cs typeface="+mn-ea"/>
                          <a:sym typeface="+mn-lt"/>
                        </a:rPr>
                        <a:t>pantothenate</a:t>
                      </a:r>
                      <a:r>
                        <a:rPr sz="1000" dirty="0">
                          <a:latin typeface="+mn-lt"/>
                          <a:ea typeface="+mn-ea"/>
                          <a:cs typeface="+mn-ea"/>
                          <a:sym typeface="+mn-lt"/>
                        </a:rPr>
                        <a:t> </a:t>
                      </a:r>
                    </a:p>
                    <a:p>
                      <a:pPr algn="just">
                        <a:spcAft>
                          <a:spcPts val="0"/>
                        </a:spcAft>
                      </a:pPr>
                      <a:r>
                        <a:rPr sz="1000" dirty="0">
                          <a:latin typeface="+mn-lt"/>
                          <a:ea typeface="+mn-ea"/>
                          <a:cs typeface="+mn-ea"/>
                          <a:sym typeface="+mn-lt"/>
                        </a:rPr>
                        <a:t>D-sodium </a:t>
                      </a:r>
                      <a:r>
                        <a:rPr sz="1000" dirty="0" err="1">
                          <a:latin typeface="+mn-lt"/>
                          <a:ea typeface="+mn-ea"/>
                          <a:cs typeface="+mn-ea"/>
                          <a:sym typeface="+mn-lt"/>
                        </a:rPr>
                        <a:t>pantothenate</a:t>
                      </a:r>
                      <a:r>
                        <a:rPr sz="1000" dirty="0">
                          <a:latin typeface="+mn-lt"/>
                          <a:ea typeface="+mn-ea"/>
                          <a:cs typeface="+mn-ea"/>
                          <a:sym typeface="+mn-lt"/>
                        </a:rPr>
                        <a:t> </a:t>
                      </a:r>
                    </a:p>
                  </a:txBody>
                  <a:tcPr marL="50402" marR="50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18437" name="组合 12"/>
          <p:cNvGrpSpPr>
            <a:grpSpLocks/>
          </p:cNvGrpSpPr>
          <p:nvPr/>
        </p:nvGrpSpPr>
        <p:grpSpPr bwMode="auto">
          <a:xfrm>
            <a:off x="612775" y="80963"/>
            <a:ext cx="6026151" cy="863238"/>
            <a:chOff x="656779" y="25903"/>
            <a:chExt cx="5092279" cy="861745"/>
          </a:xfrm>
        </p:grpSpPr>
        <p:sp>
          <p:nvSpPr>
            <p:cNvPr id="18438" name="文本框 3"/>
            <p:cNvSpPr txBox="1">
              <a:spLocks noChangeArrowheads="1"/>
            </p:cNvSpPr>
            <p:nvPr/>
          </p:nvSpPr>
          <p:spPr bwMode="auto">
            <a:xfrm>
              <a:off x="1289961" y="58087"/>
              <a:ext cx="4459097"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18439"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18440" name="文本框 3"/>
          <p:cNvSpPr txBox="1">
            <a:spLocks noChangeArrowheads="1"/>
          </p:cNvSpPr>
          <p:nvPr/>
        </p:nvSpPr>
        <p:spPr bwMode="auto">
          <a:xfrm>
            <a:off x="609600" y="1384300"/>
            <a:ext cx="10760075"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lang="en-US" altLang="zh-CN" sz="2300" dirty="0">
                <a:solidFill>
                  <a:srgbClr val="333333"/>
                </a:solidFill>
                <a:latin typeface="+mn-lt"/>
                <a:ea typeface="+mn-ea"/>
                <a:cs typeface="+mn-ea"/>
                <a:sym typeface="+mn-lt"/>
              </a:rPr>
              <a:t>      </a:t>
            </a:r>
          </a:p>
          <a:p>
            <a:pPr algn="just" eaLnBrk="0" hangingPunct="0">
              <a:lnSpc>
                <a:spcPct val="150000"/>
              </a:lnSpc>
            </a:pPr>
            <a:r>
              <a:rPr sz="2300" dirty="0">
                <a:solidFill>
                  <a:srgbClr val="333333"/>
                </a:solidFill>
                <a:latin typeface="+mn-lt"/>
                <a:ea typeface="+mn-ea"/>
                <a:cs typeface="+mn-ea"/>
                <a:sym typeface="+mn-lt"/>
              </a:rPr>
              <a:t>       </a:t>
            </a:r>
            <a:r>
              <a:rPr sz="2300" b="1" dirty="0">
                <a:solidFill>
                  <a:scrgbClr r="51" g="51" b="51"/>
                </a:solidFill>
                <a:latin typeface="+mn-lt"/>
                <a:ea typeface="+mn-ea"/>
                <a:cs typeface="+mn-ea"/>
                <a:sym typeface="+mn-lt"/>
              </a:rPr>
              <a:t> Nutrient mixture is often designed based on the feeding amount of 50~400g for flour per ton.</a:t>
            </a:r>
            <a:r>
              <a:rPr sz="2300" dirty="0">
                <a:solidFill>
                  <a:srgbClr val="333333"/>
                </a:solidFill>
                <a:latin typeface="+mn-lt"/>
                <a:ea typeface="+mn-ea"/>
                <a:cs typeface="+mn-ea"/>
                <a:sym typeface="+mn-lt"/>
              </a:rPr>
              <a:t> </a:t>
            </a:r>
            <a:endParaRPr lang="en-US" altLang="zh-CN" sz="2300" dirty="0">
              <a:solidFill>
                <a:srgbClr val="333333"/>
              </a:solidFill>
              <a:latin typeface="+mn-lt"/>
              <a:ea typeface="+mn-ea"/>
              <a:cs typeface="+mn-ea"/>
              <a:sym typeface="+mn-lt"/>
            </a:endParaRPr>
          </a:p>
          <a:p>
            <a:pPr algn="just" eaLnBrk="0" hangingPunct="0">
              <a:lnSpc>
                <a:spcPct val="150000"/>
              </a:lnSpc>
            </a:pPr>
            <a:r>
              <a:rPr sz="2300" dirty="0">
                <a:solidFill>
                  <a:srgbClr val="333333"/>
                </a:solidFill>
                <a:latin typeface="+mn-lt"/>
                <a:ea typeface="+mn-ea"/>
                <a:cs typeface="+mn-ea"/>
                <a:sym typeface="+mn-lt"/>
              </a:rPr>
              <a:t>        Nutrient premixes usually contain </a:t>
            </a:r>
            <a:r>
              <a:rPr sz="2300" b="1" dirty="0">
                <a:solidFill>
                  <a:srgbClr val="333333"/>
                </a:solidFill>
                <a:latin typeface="+mn-lt"/>
                <a:ea typeface="+mn-ea"/>
                <a:cs typeface="+mn-ea"/>
                <a:sym typeface="+mn-lt"/>
              </a:rPr>
              <a:t>diluents</a:t>
            </a:r>
            <a:r>
              <a:rPr sz="2300" dirty="0">
                <a:solidFill>
                  <a:srgbClr val="333333"/>
                </a:solidFill>
                <a:latin typeface="+mn-lt"/>
                <a:ea typeface="+mn-ea"/>
                <a:cs typeface="+mn-ea"/>
                <a:sym typeface="+mn-lt"/>
              </a:rPr>
              <a:t> (e.g. starch, calcium salt, </a:t>
            </a:r>
            <a:r>
              <a:rPr sz="2300" dirty="0" err="1">
                <a:solidFill>
                  <a:srgbClr val="333333"/>
                </a:solidFill>
                <a:latin typeface="+mn-lt"/>
                <a:ea typeface="+mn-ea"/>
                <a:cs typeface="+mn-ea"/>
                <a:sym typeface="+mn-lt"/>
              </a:rPr>
              <a:t>maltodextrin</a:t>
            </a:r>
            <a:r>
              <a:rPr sz="2300" dirty="0">
                <a:solidFill>
                  <a:srgbClr val="333333"/>
                </a:solidFill>
                <a:latin typeface="+mn-lt"/>
                <a:ea typeface="+mn-ea"/>
                <a:cs typeface="+mn-ea"/>
                <a:sym typeface="+mn-lt"/>
              </a:rPr>
              <a:t>) and </a:t>
            </a:r>
            <a:r>
              <a:rPr sz="2300" b="1" dirty="0" err="1">
                <a:solidFill>
                  <a:srgbClr val="333333"/>
                </a:solidFill>
                <a:latin typeface="+mn-lt"/>
                <a:ea typeface="+mn-ea"/>
                <a:cs typeface="+mn-ea"/>
                <a:sym typeface="+mn-lt"/>
              </a:rPr>
              <a:t>glidants</a:t>
            </a:r>
            <a:r>
              <a:rPr sz="2300" dirty="0">
                <a:solidFill>
                  <a:srgbClr val="333333"/>
                </a:solidFill>
                <a:latin typeface="+mn-lt"/>
                <a:ea typeface="+mn-ea"/>
                <a:cs typeface="+mn-ea"/>
                <a:sym typeface="+mn-lt"/>
              </a:rPr>
              <a:t> (e.g. </a:t>
            </a:r>
            <a:r>
              <a:rPr sz="2300" dirty="0" err="1">
                <a:solidFill>
                  <a:srgbClr val="333333"/>
                </a:solidFill>
                <a:latin typeface="+mn-lt"/>
                <a:ea typeface="+mn-ea"/>
                <a:cs typeface="+mn-ea"/>
                <a:sym typeface="+mn-lt"/>
              </a:rPr>
              <a:t>tricalcium</a:t>
            </a:r>
            <a:r>
              <a:rPr sz="2300" dirty="0">
                <a:solidFill>
                  <a:srgbClr val="333333"/>
                </a:solidFill>
                <a:latin typeface="+mn-lt"/>
                <a:ea typeface="+mn-ea"/>
                <a:cs typeface="+mn-ea"/>
                <a:sym typeface="+mn-lt"/>
              </a:rPr>
              <a:t> phosphate), to improve fluidity and enhance mixing effect. </a:t>
            </a:r>
            <a:endParaRPr lang="zh-CN" altLang="en-US" sz="2300" dirty="0">
              <a:latin typeface="+mn-lt"/>
              <a:ea typeface="+mn-ea"/>
              <a:cs typeface="+mn-ea"/>
              <a:sym typeface="+mn-lt"/>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19461" name="组合 12"/>
          <p:cNvGrpSpPr>
            <a:grpSpLocks/>
          </p:cNvGrpSpPr>
          <p:nvPr/>
        </p:nvGrpSpPr>
        <p:grpSpPr bwMode="auto">
          <a:xfrm>
            <a:off x="612775" y="80963"/>
            <a:ext cx="6132513" cy="863238"/>
            <a:chOff x="656779" y="25903"/>
            <a:chExt cx="5182158" cy="861745"/>
          </a:xfrm>
        </p:grpSpPr>
        <p:sp>
          <p:nvSpPr>
            <p:cNvPr id="19462" name="文本框 3"/>
            <p:cNvSpPr txBox="1">
              <a:spLocks noChangeArrowheads="1"/>
            </p:cNvSpPr>
            <p:nvPr/>
          </p:nvSpPr>
          <p:spPr bwMode="auto">
            <a:xfrm>
              <a:off x="1306058" y="58087"/>
              <a:ext cx="4532879"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a:t>
              </a:r>
              <a:r>
                <a:rPr lang="en-US" sz="2400" dirty="0">
                  <a:solidFill>
                    <a:srgbClr val="044875"/>
                  </a:solidFill>
                  <a:latin typeface="+mn-lt"/>
                  <a:ea typeface="+mn-ea"/>
                  <a:cs typeface="+mn-ea"/>
                  <a:sym typeface="+mn-lt"/>
                </a:rPr>
                <a:t>on</a:t>
              </a:r>
              <a:r>
                <a:rPr sz="2400" dirty="0">
                  <a:solidFill>
                    <a:srgbClr val="044875"/>
                  </a:solidFill>
                  <a:latin typeface="+mn-lt"/>
                  <a:ea typeface="+mn-ea"/>
                  <a:cs typeface="+mn-ea"/>
                  <a:sym typeface="+mn-lt"/>
                </a:rPr>
                <a:t> Nutrient Mixing for Wheat Flour Fortification</a:t>
              </a:r>
              <a:r>
                <a:rPr dirty="0">
                  <a:latin typeface="+mn-lt"/>
                  <a:ea typeface="+mn-ea"/>
                  <a:cs typeface="+mn-ea"/>
                  <a:sym typeface="+mn-lt"/>
                </a:rPr>
                <a:t> </a:t>
              </a:r>
            </a:p>
          </p:txBody>
        </p:sp>
        <p:sp>
          <p:nvSpPr>
            <p:cNvPr id="19463"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19464" name="文本框 3"/>
          <p:cNvSpPr txBox="1">
            <a:spLocks noChangeArrowheads="1"/>
          </p:cNvSpPr>
          <p:nvPr/>
        </p:nvSpPr>
        <p:spPr bwMode="auto">
          <a:xfrm>
            <a:off x="931863" y="2139950"/>
            <a:ext cx="9964737"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sz="2200" dirty="0">
                <a:solidFill>
                  <a:srgbClr val="333333"/>
                </a:solidFill>
                <a:latin typeface="+mn-lt"/>
                <a:ea typeface="+mn-ea"/>
                <a:cs typeface="+mn-ea"/>
                <a:sym typeface="+mn-lt"/>
              </a:rPr>
              <a:t>        At present, wheat flour nutrients mixing is mainly performed in the </a:t>
            </a:r>
            <a:r>
              <a:rPr sz="2200" b="1" dirty="0">
                <a:solidFill>
                  <a:scrgbClr r="51" g="51" b="51"/>
                </a:solidFill>
                <a:latin typeface="+mn-lt"/>
                <a:ea typeface="+mn-ea"/>
                <a:cs typeface="+mn-ea"/>
                <a:sym typeface="+mn-lt"/>
              </a:rPr>
              <a:t>batch mixing and fortification process</a:t>
            </a:r>
            <a:r>
              <a:rPr sz="2200" dirty="0">
                <a:solidFill>
                  <a:srgbClr val="333333"/>
                </a:solidFill>
                <a:latin typeface="+mn-lt"/>
                <a:ea typeface="+mn-ea"/>
                <a:cs typeface="+mn-ea"/>
                <a:sym typeface="+mn-lt"/>
              </a:rPr>
              <a:t> and</a:t>
            </a:r>
            <a:r>
              <a:rPr sz="2200" b="1" dirty="0">
                <a:solidFill>
                  <a:scrgbClr r="51" g="51" b="51"/>
                </a:solidFill>
                <a:latin typeface="+mn-lt"/>
                <a:ea typeface="+mn-ea"/>
                <a:cs typeface="+mn-ea"/>
                <a:sym typeface="+mn-lt"/>
              </a:rPr>
              <a:t> </a:t>
            </a:r>
            <a:r>
              <a:rPr lang="en-US" sz="2200" b="1" dirty="0">
                <a:solidFill>
                  <a:scrgbClr r="51" g="51" b="51"/>
                </a:solidFill>
                <a:latin typeface="+mn-lt"/>
                <a:ea typeface="+mn-ea"/>
                <a:cs typeface="+mn-ea"/>
                <a:sym typeface="+mn-lt"/>
              </a:rPr>
              <a:t>production line-based</a:t>
            </a:r>
            <a:r>
              <a:rPr sz="2200" b="1" dirty="0">
                <a:solidFill>
                  <a:scrgbClr r="51" g="51" b="51"/>
                </a:solidFill>
                <a:latin typeface="+mn-lt"/>
                <a:ea typeface="+mn-ea"/>
                <a:cs typeface="+mn-ea"/>
                <a:sym typeface="+mn-lt"/>
              </a:rPr>
              <a:t> feeding and fortification process of flour screw conveyor assembly.</a:t>
            </a:r>
            <a:r>
              <a:rPr sz="2200" dirty="0">
                <a:solidFill>
                  <a:srgbClr val="333333"/>
                </a:solidFill>
                <a:latin typeface="+mn-lt"/>
                <a:ea typeface="+mn-ea"/>
                <a:cs typeface="+mn-ea"/>
                <a:sym typeface="+mn-lt"/>
              </a:rPr>
              <a:t> </a:t>
            </a:r>
            <a:r>
              <a:rPr sz="2200" dirty="0">
                <a:latin typeface="+mn-lt"/>
                <a:ea typeface="+mn-ea"/>
                <a:cs typeface="+mn-ea"/>
                <a:sym typeface="+mn-lt"/>
              </a:rPr>
              <a:t>Generally</a:t>
            </a:r>
            <a:r>
              <a:rPr lang="en-US" sz="2200" dirty="0">
                <a:latin typeface="+mn-lt"/>
                <a:ea typeface="+mn-ea"/>
                <a:cs typeface="+mn-ea"/>
                <a:sym typeface="+mn-lt"/>
              </a:rPr>
              <a:t>,</a:t>
            </a:r>
            <a:r>
              <a:rPr sz="2200" dirty="0">
                <a:latin typeface="+mn-lt"/>
                <a:ea typeface="+mn-ea"/>
                <a:cs typeface="+mn-ea"/>
                <a:sym typeface="+mn-lt"/>
              </a:rPr>
              <a:t> fortified wheat flour is ordinary wheat flour, where change in wheat cleaning and pulverizing process is not involved. </a:t>
            </a:r>
            <a:r>
              <a:rPr sz="2200" dirty="0">
                <a:solidFill>
                  <a:srgbClr val="333333"/>
                </a:solidFill>
                <a:latin typeface="+mn-lt"/>
                <a:ea typeface="+mn-ea"/>
                <a:cs typeface="+mn-ea"/>
                <a:sym typeface="+mn-lt"/>
              </a:rPr>
              <a:t>Only the wheat flour post-treatment procedure is involved. There is no difference from the way of feeding other flour modifiers in terms of hardware conditions.  </a:t>
            </a:r>
            <a:endParaRPr lang="en-US" altLang="zh-CN" sz="2200" dirty="0">
              <a:solidFill>
                <a:srgbClr val="333333"/>
              </a:solidFill>
              <a:latin typeface="+mn-lt"/>
              <a:ea typeface="+mn-ea"/>
              <a:cs typeface="+mn-ea"/>
              <a:sym typeface="+mn-lt"/>
            </a:endParaRPr>
          </a:p>
          <a:p>
            <a:pPr algn="just" eaLnBrk="0" hangingPunct="0">
              <a:lnSpc>
                <a:spcPct val="150000"/>
              </a:lnSpc>
            </a:pPr>
            <a:r>
              <a:rPr lang="en-US" altLang="zh-CN" sz="2200" b="1" dirty="0">
                <a:solidFill>
                  <a:srgbClr val="333333"/>
                </a:solidFill>
                <a:latin typeface="+mn-lt"/>
                <a:ea typeface="+mn-ea"/>
                <a:cs typeface="+mn-ea"/>
                <a:sym typeface="+mn-lt"/>
              </a:rPr>
              <a:t>        </a:t>
            </a:r>
            <a:endParaRPr lang="zh-CN" altLang="en-US" sz="2200" b="1" dirty="0">
              <a:latin typeface="+mn-lt"/>
              <a:ea typeface="+mn-ea"/>
              <a:cs typeface="+mn-ea"/>
              <a:sym typeface="+mn-lt"/>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0485" name="组合 12"/>
          <p:cNvGrpSpPr>
            <a:grpSpLocks/>
          </p:cNvGrpSpPr>
          <p:nvPr/>
        </p:nvGrpSpPr>
        <p:grpSpPr bwMode="auto">
          <a:xfrm>
            <a:off x="612775" y="80963"/>
            <a:ext cx="5996287" cy="863238"/>
            <a:chOff x="656779" y="25903"/>
            <a:chExt cx="5067043" cy="861745"/>
          </a:xfrm>
        </p:grpSpPr>
        <p:sp>
          <p:nvSpPr>
            <p:cNvPr id="20486" name="文本框 3"/>
            <p:cNvSpPr txBox="1">
              <a:spLocks noChangeArrowheads="1"/>
            </p:cNvSpPr>
            <p:nvPr/>
          </p:nvSpPr>
          <p:spPr bwMode="auto">
            <a:xfrm>
              <a:off x="1298009" y="58087"/>
              <a:ext cx="4425813"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0487"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20488" name="文本框 3"/>
          <p:cNvSpPr txBox="1">
            <a:spLocks noChangeArrowheads="1"/>
          </p:cNvSpPr>
          <p:nvPr/>
        </p:nvSpPr>
        <p:spPr bwMode="auto">
          <a:xfrm>
            <a:off x="609600" y="1601788"/>
            <a:ext cx="10821988"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sz="2200" dirty="0">
                <a:solidFill>
                  <a:srgbClr val="333333"/>
                </a:solidFill>
                <a:latin typeface="+mn-lt"/>
                <a:ea typeface="+mn-ea"/>
                <a:cs typeface="+mn-ea"/>
                <a:sym typeface="+mn-lt"/>
              </a:rPr>
              <a:t>        (1) Flour of different qualities and grades that is produced in the </a:t>
            </a:r>
            <a:r>
              <a:rPr sz="2200" b="1" dirty="0">
                <a:solidFill>
                  <a:srgbClr val="333333"/>
                </a:solidFill>
                <a:latin typeface="+mn-lt"/>
                <a:ea typeface="+mn-ea"/>
                <a:cs typeface="+mn-ea"/>
                <a:sym typeface="+mn-lt"/>
              </a:rPr>
              <a:t>flour storage</a:t>
            </a:r>
            <a:r>
              <a:rPr sz="2200" dirty="0">
                <a:solidFill>
                  <a:srgbClr val="333333"/>
                </a:solidFill>
                <a:latin typeface="+mn-lt"/>
                <a:ea typeface="+mn-ea"/>
                <a:cs typeface="+mn-ea"/>
                <a:sym typeface="+mn-lt"/>
              </a:rPr>
              <a:t> and milling shop is sent to different storage bins for temporary storage via conveying equipment after being subject to such procedures as flour inspection, measurement, magnetic separation and pest killing.</a:t>
            </a:r>
            <a:r>
              <a:rPr dirty="0">
                <a:latin typeface="+mn-lt"/>
                <a:ea typeface="+mn-ea"/>
                <a:cs typeface="+mn-ea"/>
                <a:sym typeface="+mn-lt"/>
              </a:rPr>
              <a:t> </a:t>
            </a:r>
            <a:endParaRPr lang="en-US" altLang="zh-CN" sz="2200" b="1" dirty="0">
              <a:solidFill>
                <a:srgbClr val="333333"/>
              </a:solidFill>
              <a:latin typeface="+mn-lt"/>
              <a:ea typeface="+mn-ea"/>
              <a:cs typeface="+mn-ea"/>
              <a:sym typeface="+mn-lt"/>
            </a:endParaRPr>
          </a:p>
          <a:p>
            <a:pPr algn="just" eaLnBrk="0" hangingPunct="0">
              <a:lnSpc>
                <a:spcPct val="150000"/>
              </a:lnSpc>
            </a:pPr>
            <a:r>
              <a:rPr lang="en-US" altLang="zh-CN" sz="2200" b="1" dirty="0">
                <a:solidFill>
                  <a:srgbClr val="333333"/>
                </a:solidFill>
                <a:latin typeface="+mn-lt"/>
                <a:ea typeface="+mn-ea"/>
                <a:cs typeface="+mn-ea"/>
                <a:sym typeface="+mn-lt"/>
              </a:rPr>
              <a:t>        </a:t>
            </a:r>
            <a:endParaRPr lang="zh-CN" altLang="en-US" sz="2200" b="1" dirty="0">
              <a:latin typeface="+mn-lt"/>
              <a:ea typeface="+mn-ea"/>
              <a:cs typeface="+mn-ea"/>
              <a:sym typeface="+mn-lt"/>
            </a:endParaRPr>
          </a:p>
        </p:txBody>
      </p:sp>
      <p:grpSp>
        <p:nvGrpSpPr>
          <p:cNvPr id="20489" name="组合 64"/>
          <p:cNvGrpSpPr>
            <a:grpSpLocks/>
          </p:cNvGrpSpPr>
          <p:nvPr/>
        </p:nvGrpSpPr>
        <p:grpSpPr bwMode="auto">
          <a:xfrm>
            <a:off x="510274" y="792010"/>
            <a:ext cx="7109888" cy="852488"/>
            <a:chOff x="1175721" y="2923887"/>
            <a:chExt cx="3643522" cy="896999"/>
          </a:xfrm>
        </p:grpSpPr>
        <p:sp>
          <p:nvSpPr>
            <p:cNvPr id="11" name="矩形 10"/>
            <p:cNvSpPr/>
            <p:nvPr/>
          </p:nvSpPr>
          <p:spPr>
            <a:xfrm flipH="1">
              <a:off x="1175721" y="3085079"/>
              <a:ext cx="3563598" cy="574614"/>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12" name="TextBox 2059"/>
            <p:cNvSpPr txBox="1"/>
            <p:nvPr/>
          </p:nvSpPr>
          <p:spPr>
            <a:xfrm flipH="1">
              <a:off x="1175721" y="2923887"/>
              <a:ext cx="3643522" cy="896999"/>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800" b="1" dirty="0">
                  <a:solidFill>
                    <a:schemeClr val="bg1"/>
                  </a:solidFill>
                  <a:latin typeface="+mn-lt"/>
                  <a:ea typeface="+mn-ea"/>
                  <a:cs typeface="+mn-ea"/>
                  <a:sym typeface="+mn-lt"/>
                </a:rPr>
                <a:t>Batch mixing and fortification process</a:t>
              </a:r>
              <a:r>
                <a:rPr sz="2800" dirty="0">
                  <a:latin typeface="+mn-lt"/>
                  <a:ea typeface="+mn-ea"/>
                  <a:cs typeface="+mn-ea"/>
                  <a:sym typeface="+mn-lt"/>
                </a:rPr>
                <a:t> </a:t>
              </a:r>
              <a:endParaRPr lang="zh-CN" altLang="en-US" sz="2800" b="1" spc="300" noProof="1">
                <a:solidFill>
                  <a:schemeClr val="bg1"/>
                </a:solidFill>
                <a:latin typeface="+mn-lt"/>
                <a:ea typeface="+mn-ea"/>
                <a:cs typeface="+mn-ea"/>
                <a:sym typeface="+mn-lt"/>
              </a:endParaRPr>
            </a:p>
          </p:txBody>
        </p:sp>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 name="矩形 3"/>
          <p:cNvSpPr/>
          <p:nvPr/>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076" name="文本框 20"/>
          <p:cNvSpPr txBox="1">
            <a:spLocks noChangeArrowheads="1"/>
          </p:cNvSpPr>
          <p:nvPr/>
        </p:nvSpPr>
        <p:spPr bwMode="auto">
          <a:xfrm>
            <a:off x="1268413" y="2573338"/>
            <a:ext cx="4135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dirty="0">
                <a:solidFill>
                  <a:srgbClr val="044875"/>
                </a:solidFill>
                <a:latin typeface="+mn-lt"/>
                <a:ea typeface="+mn-ea"/>
                <a:cs typeface="+mn-ea"/>
                <a:sym typeface="+mn-lt"/>
              </a:rPr>
              <a:t>The history of flour fortification technology in China </a:t>
            </a:r>
          </a:p>
        </p:txBody>
      </p:sp>
      <p:sp>
        <p:nvSpPr>
          <p:cNvPr id="18" name="矩形 17"/>
          <p:cNvSpPr/>
          <p:nvPr/>
        </p:nvSpPr>
        <p:spPr bwMode="auto">
          <a:xfrm>
            <a:off x="1363663" y="2397125"/>
            <a:ext cx="3960812" cy="8207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078" name="组合 68"/>
          <p:cNvGrpSpPr>
            <a:grpSpLocks/>
          </p:cNvGrpSpPr>
          <p:nvPr/>
        </p:nvGrpSpPr>
        <p:grpSpPr bwMode="auto">
          <a:xfrm>
            <a:off x="481013" y="2397125"/>
            <a:ext cx="920750" cy="820738"/>
            <a:chOff x="6191369" y="1397569"/>
            <a:chExt cx="919239" cy="712533"/>
          </a:xfrm>
        </p:grpSpPr>
        <p:sp>
          <p:nvSpPr>
            <p:cNvPr id="68" name="矩形 67"/>
            <p:cNvSpPr/>
            <p:nvPr/>
          </p:nvSpPr>
          <p:spPr>
            <a:xfrm>
              <a:off x="6294387" y="1397569"/>
              <a:ext cx="713203" cy="712533"/>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080" name="文本框 18"/>
            <p:cNvSpPr txBox="1">
              <a:spLocks noChangeArrowheads="1"/>
            </p:cNvSpPr>
            <p:nvPr/>
          </p:nvSpPr>
          <p:spPr bwMode="auto">
            <a:xfrm>
              <a:off x="6191369" y="1483066"/>
              <a:ext cx="919239" cy="56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600">
                  <a:solidFill>
                    <a:srgbClr val="044875"/>
                  </a:solidFill>
                  <a:latin typeface="+mn-lt"/>
                  <a:ea typeface="+mn-ea"/>
                  <a:cs typeface="+mn-ea"/>
                  <a:sym typeface="+mn-lt"/>
                </a:rPr>
                <a:t>01</a:t>
              </a:r>
              <a:endParaRPr lang="zh-CN" altLang="en-US" sz="3600">
                <a:solidFill>
                  <a:srgbClr val="044875"/>
                </a:solidFill>
                <a:latin typeface="+mn-lt"/>
                <a:ea typeface="+mn-ea"/>
                <a:cs typeface="+mn-ea"/>
                <a:sym typeface="+mn-lt"/>
              </a:endParaRPr>
            </a:p>
          </p:txBody>
        </p:sp>
      </p:grpSp>
      <p:sp>
        <p:nvSpPr>
          <p:cNvPr id="3081" name="文本框 81"/>
          <p:cNvSpPr txBox="1">
            <a:spLocks noChangeArrowheads="1"/>
          </p:cNvSpPr>
          <p:nvPr/>
        </p:nvSpPr>
        <p:spPr bwMode="auto">
          <a:xfrm>
            <a:off x="1400175" y="3740150"/>
            <a:ext cx="3652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a:solidFill>
                  <a:srgbClr val="044875"/>
                </a:solidFill>
                <a:latin typeface="+mn-lt"/>
                <a:ea typeface="+mn-ea"/>
                <a:cs typeface="+mn-ea"/>
                <a:sym typeface="+mn-lt"/>
              </a:rPr>
              <a:t>How to understand flour fortification </a:t>
            </a:r>
          </a:p>
        </p:txBody>
      </p:sp>
      <p:sp>
        <p:nvSpPr>
          <p:cNvPr id="83" name="矩形 82"/>
          <p:cNvSpPr/>
          <p:nvPr/>
        </p:nvSpPr>
        <p:spPr bwMode="auto">
          <a:xfrm>
            <a:off x="1363663" y="3527425"/>
            <a:ext cx="3960812" cy="8207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083" name="组合 84"/>
          <p:cNvGrpSpPr>
            <a:grpSpLocks/>
          </p:cNvGrpSpPr>
          <p:nvPr/>
        </p:nvGrpSpPr>
        <p:grpSpPr bwMode="auto">
          <a:xfrm>
            <a:off x="481013" y="3527425"/>
            <a:ext cx="920750" cy="820738"/>
            <a:chOff x="6191369" y="1397569"/>
            <a:chExt cx="919239" cy="712533"/>
          </a:xfrm>
        </p:grpSpPr>
        <p:sp>
          <p:nvSpPr>
            <p:cNvPr id="86" name="矩形 85"/>
            <p:cNvSpPr/>
            <p:nvPr/>
          </p:nvSpPr>
          <p:spPr>
            <a:xfrm>
              <a:off x="6294387" y="1397569"/>
              <a:ext cx="713203" cy="712533"/>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085" name="文本框 86"/>
            <p:cNvSpPr txBox="1">
              <a:spLocks noChangeArrowheads="1"/>
            </p:cNvSpPr>
            <p:nvPr/>
          </p:nvSpPr>
          <p:spPr bwMode="auto">
            <a:xfrm>
              <a:off x="6191369" y="1483066"/>
              <a:ext cx="919239" cy="56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600">
                  <a:solidFill>
                    <a:srgbClr val="044875"/>
                  </a:solidFill>
                  <a:latin typeface="+mn-lt"/>
                  <a:ea typeface="+mn-ea"/>
                  <a:cs typeface="+mn-ea"/>
                  <a:sym typeface="+mn-lt"/>
                </a:rPr>
                <a:t>03</a:t>
              </a:r>
              <a:endParaRPr lang="zh-CN" altLang="en-US" sz="3600">
                <a:solidFill>
                  <a:srgbClr val="044875"/>
                </a:solidFill>
                <a:latin typeface="+mn-lt"/>
                <a:ea typeface="+mn-ea"/>
                <a:cs typeface="+mn-ea"/>
                <a:sym typeface="+mn-lt"/>
              </a:endParaRPr>
            </a:p>
          </p:txBody>
        </p:sp>
      </p:grpSp>
      <p:sp>
        <p:nvSpPr>
          <p:cNvPr id="3086" name="文本框 126"/>
          <p:cNvSpPr txBox="1">
            <a:spLocks noChangeArrowheads="1"/>
          </p:cNvSpPr>
          <p:nvPr/>
        </p:nvSpPr>
        <p:spPr bwMode="auto">
          <a:xfrm>
            <a:off x="1385888" y="4779963"/>
            <a:ext cx="3825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a:solidFill>
                  <a:srgbClr val="044875"/>
                </a:solidFill>
                <a:latin typeface="+mn-lt"/>
                <a:ea typeface="+mn-ea"/>
                <a:cs typeface="+mn-ea"/>
                <a:sym typeface="+mn-lt"/>
              </a:rPr>
              <a:t>Wheat flour fortification &amp; processing technology </a:t>
            </a:r>
          </a:p>
        </p:txBody>
      </p:sp>
      <p:sp>
        <p:nvSpPr>
          <p:cNvPr id="128" name="矩形 127"/>
          <p:cNvSpPr/>
          <p:nvPr/>
        </p:nvSpPr>
        <p:spPr bwMode="auto">
          <a:xfrm>
            <a:off x="1363663" y="4657725"/>
            <a:ext cx="3960812" cy="71278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088" name="组合 129"/>
          <p:cNvGrpSpPr>
            <a:grpSpLocks/>
          </p:cNvGrpSpPr>
          <p:nvPr/>
        </p:nvGrpSpPr>
        <p:grpSpPr bwMode="auto">
          <a:xfrm>
            <a:off x="481013" y="4657725"/>
            <a:ext cx="920750" cy="712788"/>
            <a:chOff x="6191369" y="1397569"/>
            <a:chExt cx="919239" cy="712882"/>
          </a:xfrm>
        </p:grpSpPr>
        <p:sp>
          <p:nvSpPr>
            <p:cNvPr id="131" name="矩形 130"/>
            <p:cNvSpPr/>
            <p:nvPr/>
          </p:nvSpPr>
          <p:spPr>
            <a:xfrm>
              <a:off x="6294387" y="1397569"/>
              <a:ext cx="713203"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090" name="文本框 131"/>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600">
                  <a:solidFill>
                    <a:srgbClr val="044875"/>
                  </a:solidFill>
                  <a:latin typeface="+mn-lt"/>
                  <a:ea typeface="+mn-ea"/>
                  <a:cs typeface="+mn-ea"/>
                  <a:sym typeface="+mn-lt"/>
                </a:rPr>
                <a:t>05</a:t>
              </a:r>
              <a:endParaRPr lang="zh-CN" altLang="en-US" sz="3600">
                <a:solidFill>
                  <a:srgbClr val="044875"/>
                </a:solidFill>
                <a:latin typeface="+mn-lt"/>
                <a:ea typeface="+mn-ea"/>
                <a:cs typeface="+mn-ea"/>
                <a:sym typeface="+mn-lt"/>
              </a:endParaRPr>
            </a:p>
          </p:txBody>
        </p:sp>
      </p:grpSp>
      <p:sp>
        <p:nvSpPr>
          <p:cNvPr id="3091" name="文本框 73"/>
          <p:cNvSpPr txBox="1">
            <a:spLocks noChangeArrowheads="1"/>
          </p:cNvSpPr>
          <p:nvPr/>
        </p:nvSpPr>
        <p:spPr bwMode="auto">
          <a:xfrm>
            <a:off x="7704138" y="2420938"/>
            <a:ext cx="3736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a:solidFill>
                  <a:srgbClr val="044875"/>
                </a:solidFill>
                <a:latin typeface="+mn-lt"/>
                <a:ea typeface="+mn-ea"/>
                <a:cs typeface="+mn-ea"/>
                <a:sym typeface="+mn-lt"/>
              </a:rPr>
              <a:t>Standard- and administrative system-based flour fortification system </a:t>
            </a:r>
          </a:p>
        </p:txBody>
      </p:sp>
      <p:sp>
        <p:nvSpPr>
          <p:cNvPr id="75" name="矩形 74"/>
          <p:cNvSpPr/>
          <p:nvPr/>
        </p:nvSpPr>
        <p:spPr bwMode="auto">
          <a:xfrm>
            <a:off x="7602538" y="2397125"/>
            <a:ext cx="4108450" cy="8207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093" name="组合 76"/>
          <p:cNvGrpSpPr>
            <a:grpSpLocks/>
          </p:cNvGrpSpPr>
          <p:nvPr/>
        </p:nvGrpSpPr>
        <p:grpSpPr bwMode="auto">
          <a:xfrm>
            <a:off x="6719888" y="2397125"/>
            <a:ext cx="919162" cy="820738"/>
            <a:chOff x="6191369" y="1397569"/>
            <a:chExt cx="919239" cy="712882"/>
          </a:xfrm>
        </p:grpSpPr>
        <p:sp>
          <p:nvSpPr>
            <p:cNvPr id="78" name="矩形 77"/>
            <p:cNvSpPr/>
            <p:nvPr/>
          </p:nvSpPr>
          <p:spPr>
            <a:xfrm>
              <a:off x="6294565" y="1397569"/>
              <a:ext cx="712848"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095" name="文本框 78"/>
            <p:cNvSpPr txBox="1">
              <a:spLocks noChangeArrowheads="1"/>
            </p:cNvSpPr>
            <p:nvPr/>
          </p:nvSpPr>
          <p:spPr bwMode="auto">
            <a:xfrm>
              <a:off x="6191369" y="1458638"/>
              <a:ext cx="919239" cy="56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600">
                  <a:solidFill>
                    <a:srgbClr val="044875"/>
                  </a:solidFill>
                  <a:latin typeface="+mn-lt"/>
                  <a:ea typeface="+mn-ea"/>
                  <a:cs typeface="+mn-ea"/>
                  <a:sym typeface="+mn-lt"/>
                </a:rPr>
                <a:t>02</a:t>
              </a:r>
              <a:endParaRPr lang="zh-CN" altLang="en-US" sz="3600">
                <a:solidFill>
                  <a:srgbClr val="044875"/>
                </a:solidFill>
                <a:latin typeface="+mn-lt"/>
                <a:ea typeface="+mn-ea"/>
                <a:cs typeface="+mn-ea"/>
                <a:sym typeface="+mn-lt"/>
              </a:endParaRPr>
            </a:p>
          </p:txBody>
        </p:sp>
      </p:grpSp>
      <p:sp>
        <p:nvSpPr>
          <p:cNvPr id="3096" name="文本框 133"/>
          <p:cNvSpPr txBox="1">
            <a:spLocks noChangeArrowheads="1"/>
          </p:cNvSpPr>
          <p:nvPr/>
        </p:nvSpPr>
        <p:spPr bwMode="auto">
          <a:xfrm>
            <a:off x="7639050" y="3594100"/>
            <a:ext cx="4071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dirty="0">
                <a:solidFill>
                  <a:srgbClr val="044875"/>
                </a:solidFill>
                <a:latin typeface="+mn-lt"/>
                <a:ea typeface="+mn-ea"/>
                <a:cs typeface="+mn-ea"/>
                <a:sym typeface="+mn-lt"/>
              </a:rPr>
              <a:t>Flour fortification and fortification substances common in different countries </a:t>
            </a:r>
          </a:p>
        </p:txBody>
      </p:sp>
      <p:sp>
        <p:nvSpPr>
          <p:cNvPr id="135" name="矩形 134"/>
          <p:cNvSpPr/>
          <p:nvPr/>
        </p:nvSpPr>
        <p:spPr bwMode="auto">
          <a:xfrm>
            <a:off x="7602538" y="3527425"/>
            <a:ext cx="4108450" cy="842963"/>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098" name="组合 136"/>
          <p:cNvGrpSpPr>
            <a:grpSpLocks/>
          </p:cNvGrpSpPr>
          <p:nvPr/>
        </p:nvGrpSpPr>
        <p:grpSpPr bwMode="auto">
          <a:xfrm>
            <a:off x="6719888" y="3527426"/>
            <a:ext cx="919162" cy="842963"/>
            <a:chOff x="6191369" y="1397569"/>
            <a:chExt cx="919239" cy="712945"/>
          </a:xfrm>
        </p:grpSpPr>
        <p:sp>
          <p:nvSpPr>
            <p:cNvPr id="138" name="矩形 137"/>
            <p:cNvSpPr/>
            <p:nvPr/>
          </p:nvSpPr>
          <p:spPr>
            <a:xfrm>
              <a:off x="6294565" y="1397569"/>
              <a:ext cx="712848" cy="71294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100" name="文本框 138"/>
            <p:cNvSpPr txBox="1">
              <a:spLocks noChangeArrowheads="1"/>
            </p:cNvSpPr>
            <p:nvPr/>
          </p:nvSpPr>
          <p:spPr bwMode="auto">
            <a:xfrm>
              <a:off x="6191369" y="1516546"/>
              <a:ext cx="919239" cy="54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600">
                  <a:solidFill>
                    <a:srgbClr val="044875"/>
                  </a:solidFill>
                  <a:latin typeface="+mn-lt"/>
                  <a:ea typeface="+mn-ea"/>
                  <a:cs typeface="+mn-ea"/>
                  <a:sym typeface="+mn-lt"/>
                </a:rPr>
                <a:t>04</a:t>
              </a:r>
              <a:endParaRPr lang="zh-CN" altLang="en-US" sz="3600">
                <a:solidFill>
                  <a:srgbClr val="044875"/>
                </a:solidFill>
                <a:latin typeface="+mn-lt"/>
                <a:ea typeface="+mn-ea"/>
                <a:cs typeface="+mn-ea"/>
                <a:sym typeface="+mn-lt"/>
              </a:endParaRPr>
            </a:p>
          </p:txBody>
        </p:sp>
      </p:grpSp>
      <p:sp>
        <p:nvSpPr>
          <p:cNvPr id="3101" name="文本框 119"/>
          <p:cNvSpPr txBox="1">
            <a:spLocks noChangeArrowheads="1"/>
          </p:cNvSpPr>
          <p:nvPr/>
        </p:nvSpPr>
        <p:spPr bwMode="auto">
          <a:xfrm>
            <a:off x="8102600" y="4767263"/>
            <a:ext cx="314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dirty="0">
                <a:solidFill>
                  <a:srgbClr val="044875"/>
                </a:solidFill>
                <a:latin typeface="+mn-lt"/>
                <a:ea typeface="+mn-ea"/>
                <a:cs typeface="+mn-ea"/>
                <a:sym typeface="+mn-lt"/>
              </a:rPr>
              <a:t>Quality safety assurance system </a:t>
            </a:r>
          </a:p>
        </p:txBody>
      </p:sp>
      <p:sp>
        <p:nvSpPr>
          <p:cNvPr id="121" name="矩形 120"/>
          <p:cNvSpPr/>
          <p:nvPr/>
        </p:nvSpPr>
        <p:spPr bwMode="auto">
          <a:xfrm>
            <a:off x="7602538" y="4657725"/>
            <a:ext cx="4108450" cy="71278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103" name="组合 122"/>
          <p:cNvGrpSpPr>
            <a:grpSpLocks/>
          </p:cNvGrpSpPr>
          <p:nvPr/>
        </p:nvGrpSpPr>
        <p:grpSpPr bwMode="auto">
          <a:xfrm>
            <a:off x="6719888" y="4657725"/>
            <a:ext cx="919162" cy="712788"/>
            <a:chOff x="6191369" y="1397569"/>
            <a:chExt cx="919239" cy="712882"/>
          </a:xfrm>
        </p:grpSpPr>
        <p:sp>
          <p:nvSpPr>
            <p:cNvPr id="124" name="矩形 123"/>
            <p:cNvSpPr/>
            <p:nvPr/>
          </p:nvSpPr>
          <p:spPr>
            <a:xfrm>
              <a:off x="6294565" y="1397569"/>
              <a:ext cx="712848"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105" name="文本框 124"/>
            <p:cNvSpPr txBox="1">
              <a:spLocks noChangeArrowheads="1"/>
            </p:cNvSpPr>
            <p:nvPr/>
          </p:nvSpPr>
          <p:spPr bwMode="auto">
            <a:xfrm>
              <a:off x="6191369" y="1397569"/>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600">
                  <a:solidFill>
                    <a:srgbClr val="044875"/>
                  </a:solidFill>
                  <a:latin typeface="+mn-lt"/>
                  <a:ea typeface="+mn-ea"/>
                  <a:cs typeface="+mn-ea"/>
                  <a:sym typeface="+mn-lt"/>
                </a:rPr>
                <a:t>06</a:t>
              </a:r>
              <a:endParaRPr lang="zh-CN" altLang="en-US" sz="3600">
                <a:solidFill>
                  <a:srgbClr val="044875"/>
                </a:solidFill>
                <a:latin typeface="+mn-lt"/>
                <a:ea typeface="+mn-ea"/>
                <a:cs typeface="+mn-ea"/>
                <a:sym typeface="+mn-lt"/>
              </a:endParaRPr>
            </a:p>
          </p:txBody>
        </p:sp>
      </p:grpSp>
      <p:cxnSp>
        <p:nvCxnSpPr>
          <p:cNvPr id="108" name="直接连接符 107"/>
          <p:cNvCxnSpPr/>
          <p:nvPr/>
        </p:nvCxnSpPr>
        <p:spPr>
          <a:xfrm flipH="1">
            <a:off x="5534025" y="2759075"/>
            <a:ext cx="1055688" cy="0"/>
          </a:xfrm>
          <a:prstGeom prst="line">
            <a:avLst/>
          </a:prstGeom>
          <a:ln w="19050">
            <a:solidFill>
              <a:schemeClr val="bg2">
                <a:lumMod val="2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5534025" y="3875088"/>
            <a:ext cx="1055688" cy="0"/>
          </a:xfrm>
          <a:prstGeom prst="line">
            <a:avLst/>
          </a:prstGeom>
          <a:ln w="19050">
            <a:solidFill>
              <a:schemeClr val="bg2">
                <a:lumMod val="2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5534025" y="4992688"/>
            <a:ext cx="1055688" cy="0"/>
          </a:xfrm>
          <a:prstGeom prst="line">
            <a:avLst/>
          </a:prstGeom>
          <a:ln w="19050">
            <a:solidFill>
              <a:schemeClr val="bg2">
                <a:lumMod val="2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109" name="文本框 6"/>
          <p:cNvSpPr txBox="1">
            <a:spLocks noChangeArrowheads="1"/>
          </p:cNvSpPr>
          <p:nvPr/>
        </p:nvSpPr>
        <p:spPr bwMode="auto">
          <a:xfrm>
            <a:off x="2743200" y="750888"/>
            <a:ext cx="66881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4000" b="1" dirty="0">
                <a:solidFill>
                  <a:srgbClr val="044875"/>
                </a:solidFill>
                <a:latin typeface="+mn-lt"/>
                <a:ea typeface="+mn-ea"/>
                <a:cs typeface="+mn-ea"/>
                <a:sym typeface="+mn-lt"/>
              </a:rPr>
              <a:t>China Experience in Fortified Flour </a:t>
            </a:r>
          </a:p>
        </p:txBody>
      </p:sp>
      <p:cxnSp>
        <p:nvCxnSpPr>
          <p:cNvPr id="157" name="直接连接符 156"/>
          <p:cNvCxnSpPr/>
          <p:nvPr/>
        </p:nvCxnSpPr>
        <p:spPr bwMode="auto">
          <a:xfrm>
            <a:off x="3298825" y="1963738"/>
            <a:ext cx="5730875"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1509" name="组合 12"/>
          <p:cNvGrpSpPr>
            <a:grpSpLocks/>
          </p:cNvGrpSpPr>
          <p:nvPr/>
        </p:nvGrpSpPr>
        <p:grpSpPr bwMode="auto">
          <a:xfrm>
            <a:off x="612775" y="80963"/>
            <a:ext cx="5997575" cy="834665"/>
            <a:chOff x="656779" y="25903"/>
            <a:chExt cx="5068132" cy="833220"/>
          </a:xfrm>
        </p:grpSpPr>
        <p:sp>
          <p:nvSpPr>
            <p:cNvPr id="21510" name="文本框 3"/>
            <p:cNvSpPr txBox="1">
              <a:spLocks noChangeArrowheads="1"/>
            </p:cNvSpPr>
            <p:nvPr/>
          </p:nvSpPr>
          <p:spPr bwMode="auto">
            <a:xfrm>
              <a:off x="1314107" y="29562"/>
              <a:ext cx="4410804"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a:t>
              </a:r>
              <a:r>
                <a:rPr lang="en-US" sz="2400" dirty="0">
                  <a:solidFill>
                    <a:srgbClr val="044875"/>
                  </a:solidFill>
                  <a:latin typeface="+mn-lt"/>
                  <a:ea typeface="+mn-ea"/>
                  <a:cs typeface="+mn-ea"/>
                  <a:sym typeface="+mn-lt"/>
                </a:rPr>
                <a:t>on</a:t>
              </a:r>
              <a:r>
                <a:rPr sz="2400" dirty="0">
                  <a:solidFill>
                    <a:srgbClr val="044875"/>
                  </a:solidFill>
                  <a:latin typeface="+mn-lt"/>
                  <a:ea typeface="+mn-ea"/>
                  <a:cs typeface="+mn-ea"/>
                  <a:sym typeface="+mn-lt"/>
                </a:rPr>
                <a:t> Nutrient Mixing for Wheat Flour Fortification</a:t>
              </a:r>
              <a:r>
                <a:rPr dirty="0">
                  <a:latin typeface="+mn-lt"/>
                  <a:ea typeface="+mn-ea"/>
                  <a:cs typeface="+mn-ea"/>
                  <a:sym typeface="+mn-lt"/>
                </a:rPr>
                <a:t> </a:t>
              </a:r>
            </a:p>
          </p:txBody>
        </p:sp>
        <p:sp>
          <p:nvSpPr>
            <p:cNvPr id="21511"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dirty="0">
                  <a:solidFill>
                    <a:srgbClr val="3B3838"/>
                  </a:solidFill>
                  <a:latin typeface="+mn-lt"/>
                  <a:ea typeface="+mn-ea"/>
                  <a:cs typeface="+mn-ea"/>
                  <a:sym typeface="+mn-lt"/>
                </a:rPr>
                <a:t>5.2</a:t>
              </a:r>
              <a:endParaRPr lang="zh-CN" altLang="en-US" sz="3200" dirty="0">
                <a:solidFill>
                  <a:srgbClr val="3B3838"/>
                </a:solidFill>
                <a:latin typeface="+mn-lt"/>
                <a:ea typeface="+mn-ea"/>
                <a:cs typeface="+mn-ea"/>
                <a:sym typeface="+mn-lt"/>
              </a:endParaRPr>
            </a:p>
          </p:txBody>
        </p:sp>
      </p:grpSp>
      <p:sp>
        <p:nvSpPr>
          <p:cNvPr id="21512" name="文本框 3"/>
          <p:cNvSpPr txBox="1">
            <a:spLocks noChangeArrowheads="1"/>
          </p:cNvSpPr>
          <p:nvPr/>
        </p:nvSpPr>
        <p:spPr bwMode="auto">
          <a:xfrm>
            <a:off x="609600" y="1601788"/>
            <a:ext cx="10821988"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sz="2200" dirty="0">
                <a:solidFill>
                  <a:srgbClr val="333333"/>
                </a:solidFill>
                <a:latin typeface="+mn-lt"/>
                <a:ea typeface="+mn-ea"/>
                <a:cs typeface="+mn-ea"/>
                <a:sym typeface="+mn-lt"/>
              </a:rPr>
              <a:t>                (2) </a:t>
            </a:r>
            <a:r>
              <a:rPr sz="2200" b="1" dirty="0">
                <a:solidFill>
                  <a:srgbClr val="333333"/>
                </a:solidFill>
                <a:latin typeface="+mn-lt"/>
                <a:ea typeface="+mn-ea"/>
                <a:cs typeface="+mn-ea"/>
                <a:sym typeface="+mn-lt"/>
              </a:rPr>
              <a:t>Wheat flour blending, nutrient feeding and mixing:</a:t>
            </a:r>
            <a:r>
              <a:rPr sz="2200" dirty="0">
                <a:solidFill>
                  <a:srgbClr val="333333"/>
                </a:solidFill>
                <a:latin typeface="+mn-lt"/>
                <a:ea typeface="+mn-ea"/>
                <a:cs typeface="+mn-ea"/>
                <a:sym typeface="+mn-lt"/>
              </a:rPr>
              <a:t> during the production of fortified flour, several varieties of flour needing to be blended </a:t>
            </a:r>
            <a:r>
              <a:rPr lang="en-US" sz="2200" dirty="0">
                <a:solidFill>
                  <a:srgbClr val="333333"/>
                </a:solidFill>
                <a:latin typeface="+mn-lt"/>
                <a:ea typeface="+mn-ea"/>
                <a:cs typeface="+mn-ea"/>
                <a:sym typeface="+mn-lt"/>
              </a:rPr>
              <a:t>are</a:t>
            </a:r>
            <a:r>
              <a:rPr sz="2200" dirty="0">
                <a:solidFill>
                  <a:srgbClr val="333333"/>
                </a:solidFill>
                <a:latin typeface="+mn-lt"/>
                <a:ea typeface="+mn-ea"/>
                <a:cs typeface="+mn-ea"/>
                <a:sym typeface="+mn-lt"/>
              </a:rPr>
              <a:t> transported from the warehouse to the flour distribution bin. Then, flour is released from the flour distribution bin according to the preset proportion and through accurate measurement, and transported to the mixer.</a:t>
            </a:r>
            <a:r>
              <a:rPr dirty="0">
                <a:latin typeface="+mn-lt"/>
                <a:ea typeface="+mn-ea"/>
                <a:cs typeface="+mn-ea"/>
                <a:sym typeface="+mn-lt"/>
              </a:rPr>
              <a:t> </a:t>
            </a:r>
            <a:r>
              <a:rPr sz="2200" dirty="0">
                <a:solidFill>
                  <a:srgbClr val="333333"/>
                </a:solidFill>
                <a:latin typeface="+mn-lt"/>
                <a:ea typeface="+mn-ea"/>
                <a:cs typeface="+mn-ea"/>
                <a:sym typeface="+mn-lt"/>
              </a:rPr>
              <a:t>A batch of nutrient premixes is then fed by the microelement feeder, and the flour and nutrient premixes are uniformly mixed. </a:t>
            </a:r>
            <a:r>
              <a:rPr sz="2200" dirty="0">
                <a:latin typeface="+mn-lt"/>
                <a:ea typeface="+mn-ea"/>
                <a:cs typeface="+mn-ea"/>
                <a:sym typeface="+mn-lt"/>
              </a:rPr>
              <a:t>M</a:t>
            </a:r>
            <a:r>
              <a:rPr sz="2200" dirty="0">
                <a:solidFill>
                  <a:srgbClr val="333333"/>
                </a:solidFill>
                <a:latin typeface="+mn-lt"/>
                <a:ea typeface="+mn-ea"/>
                <a:cs typeface="+mn-ea"/>
                <a:sym typeface="+mn-lt"/>
              </a:rPr>
              <a:t>ixing procedures include warehousing-out, metering, mixing and minimal feeding. </a:t>
            </a:r>
            <a:r>
              <a:rPr sz="2200" dirty="0">
                <a:latin typeface="+mn-lt"/>
                <a:ea typeface="+mn-ea"/>
                <a:cs typeface="+mn-ea"/>
                <a:sym typeface="+mn-lt"/>
              </a:rPr>
              <a:t>Blending and mixing are key </a:t>
            </a:r>
            <a:r>
              <a:rPr lang="en-US" sz="2200" dirty="0">
                <a:latin typeface="+mn-lt"/>
                <a:ea typeface="+mn-ea"/>
                <a:cs typeface="+mn-ea"/>
                <a:sym typeface="+mn-lt"/>
              </a:rPr>
              <a:t>part</a:t>
            </a:r>
            <a:r>
              <a:rPr sz="2200" dirty="0">
                <a:latin typeface="+mn-lt"/>
                <a:ea typeface="+mn-ea"/>
                <a:cs typeface="+mn-ea"/>
                <a:sym typeface="+mn-lt"/>
              </a:rPr>
              <a:t>s in the fortified flour production process. </a:t>
            </a:r>
            <a:endParaRPr lang="zh-CN" altLang="zh-CN" sz="2200" b="1" dirty="0">
              <a:latin typeface="+mn-lt"/>
              <a:ea typeface="+mn-ea"/>
              <a:cs typeface="+mn-ea"/>
              <a:sym typeface="+mn-lt"/>
            </a:endParaRPr>
          </a:p>
          <a:p>
            <a:pPr algn="just" eaLnBrk="0" hangingPunct="0">
              <a:lnSpc>
                <a:spcPct val="150000"/>
              </a:lnSpc>
            </a:pPr>
            <a:r>
              <a:rPr lang="en-US" altLang="zh-CN" sz="2200" b="1" dirty="0">
                <a:solidFill>
                  <a:srgbClr val="333333"/>
                </a:solidFill>
                <a:latin typeface="+mn-lt"/>
                <a:ea typeface="+mn-ea"/>
                <a:cs typeface="+mn-ea"/>
                <a:sym typeface="+mn-lt"/>
              </a:rPr>
              <a:t>        </a:t>
            </a:r>
            <a:endParaRPr lang="zh-CN" altLang="en-US" sz="2200" b="1" dirty="0">
              <a:latin typeface="+mn-lt"/>
              <a:ea typeface="+mn-ea"/>
              <a:cs typeface="+mn-ea"/>
              <a:sym typeface="+mn-lt"/>
            </a:endParaRPr>
          </a:p>
        </p:txBody>
      </p:sp>
      <p:grpSp>
        <p:nvGrpSpPr>
          <p:cNvPr id="21513" name="组合 64"/>
          <p:cNvGrpSpPr>
            <a:grpSpLocks/>
          </p:cNvGrpSpPr>
          <p:nvPr/>
        </p:nvGrpSpPr>
        <p:grpSpPr bwMode="auto">
          <a:xfrm>
            <a:off x="490538" y="866746"/>
            <a:ext cx="6421990" cy="582613"/>
            <a:chOff x="1165607" y="3046660"/>
            <a:chExt cx="3573712" cy="613033"/>
          </a:xfrm>
        </p:grpSpPr>
        <p:sp>
          <p:nvSpPr>
            <p:cNvPr id="11" name="矩形 10"/>
            <p:cNvSpPr/>
            <p:nvPr/>
          </p:nvSpPr>
          <p:spPr>
            <a:xfrm flipH="1">
              <a:off x="1175721" y="3085079"/>
              <a:ext cx="3563598" cy="574614"/>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12" name="TextBox 2059"/>
            <p:cNvSpPr txBox="1"/>
            <p:nvPr/>
          </p:nvSpPr>
          <p:spPr>
            <a:xfrm flipH="1">
              <a:off x="1165607" y="3046660"/>
              <a:ext cx="3573712" cy="592988"/>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800" b="1" dirty="0">
                  <a:solidFill>
                    <a:schemeClr val="bg1"/>
                  </a:solidFill>
                  <a:latin typeface="+mn-lt"/>
                  <a:ea typeface="+mn-ea"/>
                  <a:cs typeface="+mn-ea"/>
                  <a:sym typeface="+mn-lt"/>
                </a:rPr>
                <a:t>Batch mixing and fortification process</a:t>
              </a:r>
              <a:r>
                <a:rPr dirty="0">
                  <a:latin typeface="+mn-lt"/>
                  <a:ea typeface="+mn-ea"/>
                  <a:cs typeface="+mn-ea"/>
                  <a:sym typeface="+mn-lt"/>
                </a:rPr>
                <a:t> </a:t>
              </a:r>
              <a:endParaRPr lang="zh-CN" altLang="en-US" sz="2800" b="1" spc="300" noProof="1">
                <a:solidFill>
                  <a:schemeClr val="bg1"/>
                </a:solidFill>
                <a:latin typeface="+mn-lt"/>
                <a:ea typeface="+mn-ea"/>
                <a:cs typeface="+mn-ea"/>
                <a:sym typeface="+mn-lt"/>
              </a:endParaRPr>
            </a:p>
          </p:txBody>
        </p:sp>
      </p:gr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2533" name="组合 12"/>
          <p:cNvGrpSpPr>
            <a:grpSpLocks/>
          </p:cNvGrpSpPr>
          <p:nvPr/>
        </p:nvGrpSpPr>
        <p:grpSpPr bwMode="auto">
          <a:xfrm>
            <a:off x="612775" y="75103"/>
            <a:ext cx="6039696" cy="831000"/>
            <a:chOff x="656779" y="20053"/>
            <a:chExt cx="5103725" cy="829561"/>
          </a:xfrm>
        </p:grpSpPr>
        <p:sp>
          <p:nvSpPr>
            <p:cNvPr id="22534" name="文本框 3"/>
            <p:cNvSpPr txBox="1">
              <a:spLocks noChangeArrowheads="1"/>
            </p:cNvSpPr>
            <p:nvPr/>
          </p:nvSpPr>
          <p:spPr bwMode="auto">
            <a:xfrm>
              <a:off x="1241667" y="20053"/>
              <a:ext cx="4518837"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2535"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22536" name="文本框 3"/>
          <p:cNvSpPr txBox="1">
            <a:spLocks noChangeArrowheads="1"/>
          </p:cNvSpPr>
          <p:nvPr/>
        </p:nvSpPr>
        <p:spPr bwMode="auto">
          <a:xfrm>
            <a:off x="609600" y="1601788"/>
            <a:ext cx="10821988" cy="104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sz="2200" dirty="0">
                <a:solidFill>
                  <a:srgbClr val="333333"/>
                </a:solidFill>
                <a:latin typeface="+mn-lt"/>
                <a:ea typeface="+mn-ea"/>
                <a:cs typeface="+mn-ea"/>
                <a:sym typeface="+mn-lt"/>
              </a:rPr>
              <a:t>         (3) </a:t>
            </a:r>
            <a:r>
              <a:rPr sz="2200" b="1" dirty="0">
                <a:solidFill>
                  <a:scrgbClr r="51" g="51" b="51"/>
                </a:solidFill>
                <a:latin typeface="+mn-lt"/>
                <a:ea typeface="+mn-ea"/>
                <a:cs typeface="+mn-ea"/>
                <a:sym typeface="+mn-lt"/>
              </a:rPr>
              <a:t>Flour packaging and distribution</a:t>
            </a:r>
            <a:r>
              <a:rPr sz="2200" dirty="0">
                <a:solidFill>
                  <a:srgbClr val="333333"/>
                </a:solidFill>
                <a:latin typeface="+mn-lt"/>
                <a:ea typeface="+mn-ea"/>
                <a:cs typeface="+mn-ea"/>
                <a:sym typeface="+mn-lt"/>
              </a:rPr>
              <a:t>, mixed flour with nutrients is sent to the flour packing bin, packaged continuously and distributed outwards. </a:t>
            </a:r>
            <a:endParaRPr lang="zh-CN" altLang="en-US" sz="2200" b="1" dirty="0">
              <a:latin typeface="+mn-lt"/>
              <a:ea typeface="+mn-ea"/>
              <a:cs typeface="+mn-ea"/>
              <a:sym typeface="+mn-lt"/>
            </a:endParaRPr>
          </a:p>
        </p:txBody>
      </p:sp>
      <p:grpSp>
        <p:nvGrpSpPr>
          <p:cNvPr id="22537" name="组合 64"/>
          <p:cNvGrpSpPr>
            <a:grpSpLocks/>
          </p:cNvGrpSpPr>
          <p:nvPr/>
        </p:nvGrpSpPr>
        <p:grpSpPr bwMode="auto">
          <a:xfrm>
            <a:off x="410709" y="792010"/>
            <a:ext cx="6161932" cy="852488"/>
            <a:chOff x="1117943" y="2923887"/>
            <a:chExt cx="3679154" cy="896999"/>
          </a:xfrm>
        </p:grpSpPr>
        <p:sp>
          <p:nvSpPr>
            <p:cNvPr id="11" name="矩形 10"/>
            <p:cNvSpPr/>
            <p:nvPr/>
          </p:nvSpPr>
          <p:spPr>
            <a:xfrm flipH="1">
              <a:off x="1175721" y="3085079"/>
              <a:ext cx="3563598" cy="574614"/>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12" name="TextBox 2059"/>
            <p:cNvSpPr txBox="1"/>
            <p:nvPr/>
          </p:nvSpPr>
          <p:spPr>
            <a:xfrm flipH="1">
              <a:off x="1117943" y="2923887"/>
              <a:ext cx="3679154" cy="896999"/>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800" b="1" dirty="0">
                  <a:solidFill>
                    <a:schemeClr val="bg1"/>
                  </a:solidFill>
                  <a:latin typeface="+mn-lt"/>
                  <a:ea typeface="+mn-ea"/>
                  <a:cs typeface="+mn-ea"/>
                  <a:sym typeface="+mn-lt"/>
                </a:rPr>
                <a:t>Batch mixing and fortification process</a:t>
              </a:r>
              <a:r>
                <a:rPr sz="2800" dirty="0">
                  <a:latin typeface="+mn-lt"/>
                  <a:ea typeface="+mn-ea"/>
                  <a:cs typeface="+mn-ea"/>
                  <a:sym typeface="+mn-lt"/>
                </a:rPr>
                <a:t> </a:t>
              </a:r>
              <a:endParaRPr lang="zh-CN" altLang="en-US" sz="2800" b="1" spc="300" noProof="1">
                <a:solidFill>
                  <a:schemeClr val="bg1"/>
                </a:solidFill>
                <a:latin typeface="+mn-lt"/>
                <a:ea typeface="+mn-ea"/>
                <a:cs typeface="+mn-ea"/>
                <a:sym typeface="+mn-lt"/>
              </a:endParaRPr>
            </a:p>
          </p:txBody>
        </p:sp>
      </p:gr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3557" name="组合 12"/>
          <p:cNvGrpSpPr>
            <a:grpSpLocks/>
          </p:cNvGrpSpPr>
          <p:nvPr/>
        </p:nvGrpSpPr>
        <p:grpSpPr bwMode="auto">
          <a:xfrm>
            <a:off x="612775" y="46528"/>
            <a:ext cx="5997576" cy="831000"/>
            <a:chOff x="656779" y="-8474"/>
            <a:chExt cx="5068132" cy="829561"/>
          </a:xfrm>
        </p:grpSpPr>
        <p:sp>
          <p:nvSpPr>
            <p:cNvPr id="23558" name="文本框 3"/>
            <p:cNvSpPr txBox="1">
              <a:spLocks noChangeArrowheads="1"/>
            </p:cNvSpPr>
            <p:nvPr/>
          </p:nvSpPr>
          <p:spPr bwMode="auto">
            <a:xfrm>
              <a:off x="1348214" y="-8474"/>
              <a:ext cx="4376697"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3559"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pic>
        <p:nvPicPr>
          <p:cNvPr id="23560" name="图片 9"/>
          <p:cNvPicPr>
            <a:picLocks noChangeArrowheads="1"/>
          </p:cNvPicPr>
          <p:nvPr/>
        </p:nvPicPr>
        <p:blipFill>
          <a:blip r:embed="rId2">
            <a:extLst>
              <a:ext uri="{28A0092B-C50C-407E-A947-70E740481C1C}">
                <a14:useLocalDpi xmlns:a14="http://schemas.microsoft.com/office/drawing/2010/main" val="0"/>
              </a:ext>
            </a:extLst>
          </a:blip>
          <a:srcRect t="10034" r="510" b="6783"/>
          <a:stretch>
            <a:fillRect/>
          </a:stretch>
        </p:blipFill>
        <p:spPr bwMode="auto">
          <a:xfrm>
            <a:off x="788988" y="811213"/>
            <a:ext cx="10614025"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文本框 4"/>
          <p:cNvSpPr txBox="1">
            <a:spLocks noChangeArrowheads="1"/>
          </p:cNvSpPr>
          <p:nvPr/>
        </p:nvSpPr>
        <p:spPr bwMode="auto">
          <a:xfrm>
            <a:off x="1431012" y="6127750"/>
            <a:ext cx="96560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sz="2200" b="1" dirty="0">
                <a:solidFill>
                  <a:srgbClr val="333333"/>
                </a:solidFill>
                <a:latin typeface="+mn-lt"/>
                <a:ea typeface="+mn-ea"/>
                <a:cs typeface="+mn-ea"/>
                <a:sym typeface="+mn-lt"/>
              </a:rPr>
              <a:t>Figure: Process flowchart of production of fortified flour by batch mixing</a:t>
            </a:r>
            <a:r>
              <a:rPr dirty="0">
                <a:latin typeface="+mn-lt"/>
                <a:ea typeface="+mn-ea"/>
                <a:cs typeface="+mn-ea"/>
                <a:sym typeface="+mn-lt"/>
              </a:rPr>
              <a:t> </a:t>
            </a:r>
            <a:endParaRPr lang="zh-CN" altLang="en-US" sz="2200" b="1" dirty="0">
              <a:latin typeface="+mn-lt"/>
              <a:ea typeface="+mn-ea"/>
              <a:cs typeface="+mn-ea"/>
              <a:sym typeface="+mn-lt"/>
            </a:endParaRPr>
          </a:p>
        </p:txBody>
      </p:sp>
      <p:sp>
        <p:nvSpPr>
          <p:cNvPr id="12" name="文本框 11"/>
          <p:cNvSpPr txBox="1"/>
          <p:nvPr/>
        </p:nvSpPr>
        <p:spPr>
          <a:xfrm>
            <a:off x="1196340" y="5890260"/>
            <a:ext cx="685800" cy="197009"/>
          </a:xfrm>
          <a:prstGeom prst="rect">
            <a:avLst/>
          </a:prstGeom>
          <a:solidFill>
            <a:schemeClr val="bg1"/>
          </a:solidFill>
        </p:spPr>
        <p:txBody>
          <a:bodyPr wrap="square" lIns="0" tIns="0" rIns="0" bIns="0" rtlCol="0">
            <a:noAutofit/>
          </a:bodyPr>
          <a:lstStyle/>
          <a:p>
            <a:pPr algn="r"/>
            <a:r>
              <a:rPr sz="900">
                <a:latin typeface="+mn-lt"/>
                <a:ea typeface="+mn-ea"/>
                <a:cs typeface="+mn-ea"/>
                <a:sym typeface="+mn-lt"/>
              </a:rPr>
              <a:t>Roots blower </a:t>
            </a:r>
            <a:endParaRPr lang="zh-CN" altLang="en-US" sz="900" dirty="0">
              <a:latin typeface="+mn-lt"/>
              <a:ea typeface="+mn-ea"/>
              <a:cs typeface="+mn-ea"/>
              <a:sym typeface="+mn-lt"/>
            </a:endParaRPr>
          </a:p>
        </p:txBody>
      </p:sp>
      <p:sp>
        <p:nvSpPr>
          <p:cNvPr id="13" name="文本框 12"/>
          <p:cNvSpPr txBox="1"/>
          <p:nvPr/>
        </p:nvSpPr>
        <p:spPr>
          <a:xfrm>
            <a:off x="1249680" y="5552043"/>
            <a:ext cx="952500" cy="223917"/>
          </a:xfrm>
          <a:prstGeom prst="rect">
            <a:avLst/>
          </a:prstGeom>
          <a:solidFill>
            <a:schemeClr val="bg1"/>
          </a:solidFill>
        </p:spPr>
        <p:txBody>
          <a:bodyPr wrap="square" lIns="0" tIns="0" rIns="0" bIns="0" rtlCol="0">
            <a:noAutofit/>
          </a:bodyPr>
          <a:lstStyle/>
          <a:p>
            <a:pPr algn="r"/>
            <a:r>
              <a:rPr sz="900">
                <a:latin typeface="+mn-lt"/>
                <a:ea typeface="+mn-ea"/>
                <a:cs typeface="+mn-ea"/>
                <a:sym typeface="+mn-lt"/>
              </a:rPr>
              <a:t>Positive pressure air shutoff device </a:t>
            </a:r>
            <a:endParaRPr lang="zh-CN" altLang="en-US" sz="900" dirty="0">
              <a:latin typeface="+mn-lt"/>
              <a:ea typeface="+mn-ea"/>
              <a:cs typeface="+mn-ea"/>
              <a:sym typeface="+mn-lt"/>
            </a:endParaRPr>
          </a:p>
        </p:txBody>
      </p:sp>
      <p:sp>
        <p:nvSpPr>
          <p:cNvPr id="14" name="文本框 13"/>
          <p:cNvSpPr txBox="1"/>
          <p:nvPr/>
        </p:nvSpPr>
        <p:spPr>
          <a:xfrm>
            <a:off x="1882140" y="2780109"/>
            <a:ext cx="289560" cy="603171"/>
          </a:xfrm>
          <a:prstGeom prst="rect">
            <a:avLst/>
          </a:prstGeom>
          <a:solidFill>
            <a:schemeClr val="bg1"/>
          </a:solidFill>
        </p:spPr>
        <p:txBody>
          <a:bodyPr vert="eaVert" wrap="square" lIns="0" tIns="0" rIns="0" bIns="0" rtlCol="0">
            <a:noAutofit/>
          </a:bodyPr>
          <a:lstStyle/>
          <a:p>
            <a:pPr algn="ctr"/>
            <a:r>
              <a:rPr sz="900">
                <a:latin typeface="+mn-lt"/>
                <a:ea typeface="+mn-ea"/>
                <a:cs typeface="+mn-ea"/>
                <a:sym typeface="+mn-lt"/>
              </a:rPr>
              <a:t>Test sieve </a:t>
            </a:r>
            <a:endParaRPr lang="zh-CN" altLang="en-US" sz="900" dirty="0">
              <a:latin typeface="+mn-lt"/>
              <a:ea typeface="+mn-ea"/>
              <a:cs typeface="+mn-ea"/>
              <a:sym typeface="+mn-lt"/>
            </a:endParaRPr>
          </a:p>
        </p:txBody>
      </p:sp>
      <p:sp>
        <p:nvSpPr>
          <p:cNvPr id="17" name="文本框 16"/>
          <p:cNvSpPr txBox="1"/>
          <p:nvPr/>
        </p:nvSpPr>
        <p:spPr>
          <a:xfrm>
            <a:off x="1882140" y="3691255"/>
            <a:ext cx="289560" cy="603171"/>
          </a:xfrm>
          <a:prstGeom prst="rect">
            <a:avLst/>
          </a:prstGeom>
          <a:solidFill>
            <a:schemeClr val="bg1"/>
          </a:solidFill>
        </p:spPr>
        <p:txBody>
          <a:bodyPr vert="eaVert" wrap="square" lIns="0" tIns="0" rIns="0" bIns="0" rtlCol="0">
            <a:noAutofit/>
          </a:bodyPr>
          <a:lstStyle/>
          <a:p>
            <a:pPr algn="ctr"/>
            <a:r>
              <a:rPr sz="900">
                <a:latin typeface="+mn-lt"/>
                <a:ea typeface="+mn-ea"/>
                <a:cs typeface="+mn-ea"/>
                <a:sym typeface="+mn-lt"/>
              </a:rPr>
              <a:t>Weighing scale </a:t>
            </a:r>
            <a:endParaRPr lang="zh-CN" altLang="en-US" sz="900" dirty="0">
              <a:latin typeface="+mn-lt"/>
              <a:ea typeface="+mn-ea"/>
              <a:cs typeface="+mn-ea"/>
              <a:sym typeface="+mn-lt"/>
            </a:endParaRPr>
          </a:p>
        </p:txBody>
      </p:sp>
      <p:sp>
        <p:nvSpPr>
          <p:cNvPr id="18" name="文本框 17"/>
          <p:cNvSpPr txBox="1"/>
          <p:nvPr/>
        </p:nvSpPr>
        <p:spPr>
          <a:xfrm>
            <a:off x="1882140" y="4390429"/>
            <a:ext cx="289560" cy="603171"/>
          </a:xfrm>
          <a:prstGeom prst="rect">
            <a:avLst/>
          </a:prstGeom>
          <a:solidFill>
            <a:schemeClr val="bg1"/>
          </a:solidFill>
        </p:spPr>
        <p:txBody>
          <a:bodyPr vert="eaVert" wrap="square" lIns="0" tIns="0" rIns="0" bIns="0" rtlCol="0">
            <a:noAutofit/>
          </a:bodyPr>
          <a:lstStyle/>
          <a:p>
            <a:pPr algn="ctr"/>
            <a:r>
              <a:rPr sz="900">
                <a:latin typeface="+mn-lt"/>
                <a:ea typeface="+mn-ea"/>
                <a:cs typeface="+mn-ea"/>
                <a:sym typeface="+mn-lt"/>
              </a:rPr>
              <a:t>Magnetic selector </a:t>
            </a:r>
            <a:endParaRPr lang="zh-CN" altLang="en-US" sz="900" dirty="0">
              <a:latin typeface="+mn-lt"/>
              <a:ea typeface="+mn-ea"/>
              <a:cs typeface="+mn-ea"/>
              <a:sym typeface="+mn-lt"/>
            </a:endParaRPr>
          </a:p>
        </p:txBody>
      </p:sp>
      <p:sp>
        <p:nvSpPr>
          <p:cNvPr id="19" name="文本框 18"/>
          <p:cNvSpPr txBox="1"/>
          <p:nvPr/>
        </p:nvSpPr>
        <p:spPr>
          <a:xfrm>
            <a:off x="5452904" y="3533576"/>
            <a:ext cx="437356" cy="223917"/>
          </a:xfrm>
          <a:prstGeom prst="rect">
            <a:avLst/>
          </a:prstGeom>
          <a:solidFill>
            <a:schemeClr val="bg1"/>
          </a:solidFill>
        </p:spPr>
        <p:txBody>
          <a:bodyPr wrap="square" lIns="0" tIns="0" rIns="0" bIns="0" rtlCol="0">
            <a:noAutofit/>
          </a:bodyPr>
          <a:lstStyle/>
          <a:p>
            <a:pPr algn="ctr"/>
            <a:r>
              <a:rPr sz="900" dirty="0">
                <a:latin typeface="+mn-lt"/>
                <a:ea typeface="+mn-ea"/>
                <a:cs typeface="+mn-ea"/>
                <a:sym typeface="+mn-lt"/>
              </a:rPr>
              <a:t>Storage bin </a:t>
            </a:r>
            <a:endParaRPr lang="zh-CN" altLang="en-US" sz="900" dirty="0">
              <a:latin typeface="+mn-lt"/>
              <a:ea typeface="+mn-ea"/>
              <a:cs typeface="+mn-ea"/>
              <a:sym typeface="+mn-lt"/>
            </a:endParaRPr>
          </a:p>
        </p:txBody>
      </p:sp>
      <p:sp>
        <p:nvSpPr>
          <p:cNvPr id="20" name="文本框 19"/>
          <p:cNvSpPr txBox="1"/>
          <p:nvPr/>
        </p:nvSpPr>
        <p:spPr>
          <a:xfrm>
            <a:off x="4404360" y="5122108"/>
            <a:ext cx="723900" cy="280472"/>
          </a:xfrm>
          <a:prstGeom prst="rect">
            <a:avLst/>
          </a:prstGeom>
          <a:solidFill>
            <a:schemeClr val="bg1"/>
          </a:solidFill>
        </p:spPr>
        <p:txBody>
          <a:bodyPr wrap="square" lIns="0" tIns="0" rIns="0" bIns="0" rtlCol="0">
            <a:noAutofit/>
          </a:bodyPr>
          <a:lstStyle/>
          <a:p>
            <a:pPr algn="r"/>
            <a:r>
              <a:rPr sz="900">
                <a:latin typeface="+mn-lt"/>
                <a:ea typeface="+mn-ea"/>
                <a:cs typeface="+mn-ea"/>
                <a:sym typeface="+mn-lt"/>
              </a:rPr>
              <a:t>Screw feeder </a:t>
            </a:r>
            <a:endParaRPr lang="zh-CN" altLang="en-US" sz="900" dirty="0">
              <a:latin typeface="+mn-lt"/>
              <a:ea typeface="+mn-ea"/>
              <a:cs typeface="+mn-ea"/>
              <a:sym typeface="+mn-lt"/>
            </a:endParaRPr>
          </a:p>
        </p:txBody>
      </p:sp>
      <p:sp>
        <p:nvSpPr>
          <p:cNvPr id="21" name="文本框 20"/>
          <p:cNvSpPr txBox="1"/>
          <p:nvPr/>
        </p:nvSpPr>
        <p:spPr>
          <a:xfrm>
            <a:off x="4947682" y="5383529"/>
            <a:ext cx="1567418" cy="280472"/>
          </a:xfrm>
          <a:prstGeom prst="rect">
            <a:avLst/>
          </a:prstGeom>
          <a:solidFill>
            <a:schemeClr val="bg1"/>
          </a:solidFill>
        </p:spPr>
        <p:txBody>
          <a:bodyPr wrap="square" lIns="0" tIns="0" rIns="0" bIns="0" rtlCol="0">
            <a:noAutofit/>
          </a:bodyPr>
          <a:lstStyle/>
          <a:p>
            <a:pPr algn="ctr"/>
            <a:r>
              <a:rPr sz="900">
                <a:latin typeface="+mn-lt"/>
                <a:ea typeface="+mn-ea"/>
                <a:cs typeface="+mn-ea"/>
                <a:sym typeface="+mn-lt"/>
              </a:rPr>
              <a:t>screw conveyor </a:t>
            </a:r>
            <a:endParaRPr lang="zh-CN" altLang="en-US" sz="900" dirty="0">
              <a:latin typeface="+mn-lt"/>
              <a:ea typeface="+mn-ea"/>
              <a:cs typeface="+mn-ea"/>
              <a:sym typeface="+mn-lt"/>
            </a:endParaRPr>
          </a:p>
        </p:txBody>
      </p:sp>
      <p:sp>
        <p:nvSpPr>
          <p:cNvPr id="22" name="文本框 21"/>
          <p:cNvSpPr txBox="1"/>
          <p:nvPr/>
        </p:nvSpPr>
        <p:spPr>
          <a:xfrm>
            <a:off x="7853204" y="2857777"/>
            <a:ext cx="437356" cy="223917"/>
          </a:xfrm>
          <a:prstGeom prst="rect">
            <a:avLst/>
          </a:prstGeom>
          <a:solidFill>
            <a:schemeClr val="bg1"/>
          </a:solidFill>
        </p:spPr>
        <p:txBody>
          <a:bodyPr wrap="square" lIns="0" tIns="0" rIns="0" bIns="0" rtlCol="0">
            <a:noAutofit/>
          </a:bodyPr>
          <a:lstStyle/>
          <a:p>
            <a:pPr algn="ctr"/>
            <a:r>
              <a:rPr sz="900">
                <a:latin typeface="+mn-lt"/>
                <a:ea typeface="+mn-ea"/>
                <a:cs typeface="+mn-ea"/>
                <a:sym typeface="+mn-lt"/>
              </a:rPr>
              <a:t>Four distribution bin </a:t>
            </a:r>
            <a:endParaRPr lang="zh-CN" altLang="en-US" sz="900" dirty="0">
              <a:latin typeface="+mn-lt"/>
              <a:ea typeface="+mn-ea"/>
              <a:cs typeface="+mn-ea"/>
              <a:sym typeface="+mn-lt"/>
            </a:endParaRPr>
          </a:p>
        </p:txBody>
      </p:sp>
      <p:sp>
        <p:nvSpPr>
          <p:cNvPr id="23" name="文本框 22"/>
          <p:cNvSpPr txBox="1"/>
          <p:nvPr/>
        </p:nvSpPr>
        <p:spPr>
          <a:xfrm>
            <a:off x="6949440" y="3852604"/>
            <a:ext cx="708660" cy="280472"/>
          </a:xfrm>
          <a:prstGeom prst="rect">
            <a:avLst/>
          </a:prstGeom>
          <a:solidFill>
            <a:schemeClr val="bg1"/>
          </a:solidFill>
        </p:spPr>
        <p:txBody>
          <a:bodyPr wrap="square" lIns="0" tIns="0" rIns="0" bIns="0" rtlCol="0">
            <a:noAutofit/>
          </a:bodyPr>
          <a:lstStyle/>
          <a:p>
            <a:pPr algn="r"/>
            <a:r>
              <a:rPr sz="900">
                <a:latin typeface="+mn-lt"/>
                <a:ea typeface="+mn-ea"/>
                <a:cs typeface="+mn-ea"/>
                <a:sym typeface="+mn-lt"/>
              </a:rPr>
              <a:t>Screw feeder </a:t>
            </a:r>
            <a:endParaRPr lang="zh-CN" altLang="en-US" sz="900" dirty="0">
              <a:latin typeface="+mn-lt"/>
              <a:ea typeface="+mn-ea"/>
              <a:cs typeface="+mn-ea"/>
              <a:sym typeface="+mn-lt"/>
            </a:endParaRPr>
          </a:p>
        </p:txBody>
      </p:sp>
      <p:sp>
        <p:nvSpPr>
          <p:cNvPr id="24" name="文本框 23"/>
          <p:cNvSpPr txBox="1"/>
          <p:nvPr/>
        </p:nvSpPr>
        <p:spPr>
          <a:xfrm>
            <a:off x="6949440" y="4137303"/>
            <a:ext cx="1074420" cy="194019"/>
          </a:xfrm>
          <a:prstGeom prst="rect">
            <a:avLst/>
          </a:prstGeom>
          <a:solidFill>
            <a:schemeClr val="bg1"/>
          </a:solidFill>
        </p:spPr>
        <p:txBody>
          <a:bodyPr wrap="square" lIns="0" tIns="0" rIns="0" bIns="0" rtlCol="0">
            <a:noAutofit/>
          </a:bodyPr>
          <a:lstStyle/>
          <a:p>
            <a:pPr algn="ctr"/>
            <a:r>
              <a:rPr sz="900">
                <a:latin typeface="+mn-lt"/>
                <a:ea typeface="+mn-ea"/>
                <a:cs typeface="+mn-ea"/>
                <a:sym typeface="+mn-lt"/>
              </a:rPr>
              <a:t>Microelement feeder </a:t>
            </a:r>
            <a:endParaRPr lang="zh-CN" altLang="en-US" sz="900" dirty="0">
              <a:latin typeface="+mn-lt"/>
              <a:ea typeface="+mn-ea"/>
              <a:cs typeface="+mn-ea"/>
              <a:sym typeface="+mn-lt"/>
            </a:endParaRPr>
          </a:p>
        </p:txBody>
      </p:sp>
      <p:sp>
        <p:nvSpPr>
          <p:cNvPr id="25" name="文本框 24"/>
          <p:cNvSpPr txBox="1"/>
          <p:nvPr/>
        </p:nvSpPr>
        <p:spPr>
          <a:xfrm>
            <a:off x="8348504" y="4390429"/>
            <a:ext cx="620236" cy="223917"/>
          </a:xfrm>
          <a:prstGeom prst="rect">
            <a:avLst/>
          </a:prstGeom>
          <a:solidFill>
            <a:schemeClr val="bg1"/>
          </a:solidFill>
        </p:spPr>
        <p:txBody>
          <a:bodyPr wrap="square" lIns="0" tIns="0" rIns="0" bIns="0" rtlCol="0">
            <a:noAutofit/>
          </a:bodyPr>
          <a:lstStyle/>
          <a:p>
            <a:pPr algn="just"/>
            <a:r>
              <a:rPr sz="900">
                <a:latin typeface="+mn-lt"/>
                <a:ea typeface="+mn-ea"/>
                <a:cs typeface="+mn-ea"/>
                <a:sym typeface="+mn-lt"/>
              </a:rPr>
              <a:t>Batching scale </a:t>
            </a:r>
            <a:endParaRPr lang="zh-CN" altLang="en-US" sz="900" dirty="0">
              <a:latin typeface="+mn-lt"/>
              <a:ea typeface="+mn-ea"/>
              <a:cs typeface="+mn-ea"/>
              <a:sym typeface="+mn-lt"/>
            </a:endParaRPr>
          </a:p>
        </p:txBody>
      </p:sp>
      <p:sp>
        <p:nvSpPr>
          <p:cNvPr id="26" name="文本框 25"/>
          <p:cNvSpPr txBox="1"/>
          <p:nvPr/>
        </p:nvSpPr>
        <p:spPr>
          <a:xfrm>
            <a:off x="8348504" y="4934147"/>
            <a:ext cx="620236" cy="223917"/>
          </a:xfrm>
          <a:prstGeom prst="rect">
            <a:avLst/>
          </a:prstGeom>
          <a:solidFill>
            <a:schemeClr val="bg1"/>
          </a:solidFill>
        </p:spPr>
        <p:txBody>
          <a:bodyPr wrap="square" lIns="0" tIns="0" rIns="0" bIns="0" rtlCol="0">
            <a:noAutofit/>
          </a:bodyPr>
          <a:lstStyle/>
          <a:p>
            <a:pPr algn="just"/>
            <a:r>
              <a:rPr sz="900">
                <a:latin typeface="+mn-lt"/>
                <a:ea typeface="+mn-ea"/>
                <a:cs typeface="+mn-ea"/>
                <a:sym typeface="+mn-lt"/>
              </a:rPr>
              <a:t>Mixer </a:t>
            </a:r>
            <a:endParaRPr lang="zh-CN" altLang="en-US" sz="900" dirty="0">
              <a:latin typeface="+mn-lt"/>
              <a:ea typeface="+mn-ea"/>
              <a:cs typeface="+mn-ea"/>
              <a:sym typeface="+mn-lt"/>
            </a:endParaRPr>
          </a:p>
        </p:txBody>
      </p:sp>
      <p:sp>
        <p:nvSpPr>
          <p:cNvPr id="27" name="文本框 26"/>
          <p:cNvSpPr txBox="1"/>
          <p:nvPr/>
        </p:nvSpPr>
        <p:spPr>
          <a:xfrm>
            <a:off x="9750584" y="2857777"/>
            <a:ext cx="437356" cy="223917"/>
          </a:xfrm>
          <a:prstGeom prst="rect">
            <a:avLst/>
          </a:prstGeom>
          <a:solidFill>
            <a:schemeClr val="bg1"/>
          </a:solidFill>
        </p:spPr>
        <p:txBody>
          <a:bodyPr wrap="square" lIns="0" tIns="0" rIns="0" bIns="0" rtlCol="0">
            <a:noAutofit/>
          </a:bodyPr>
          <a:lstStyle/>
          <a:p>
            <a:pPr algn="ctr"/>
            <a:r>
              <a:rPr sz="900">
                <a:latin typeface="+mn-lt"/>
                <a:ea typeface="+mn-ea"/>
                <a:cs typeface="+mn-ea"/>
                <a:sym typeface="+mn-lt"/>
              </a:rPr>
              <a:t>Packaging bin </a:t>
            </a:r>
            <a:endParaRPr lang="zh-CN" altLang="en-US" sz="900" dirty="0">
              <a:latin typeface="+mn-lt"/>
              <a:ea typeface="+mn-ea"/>
              <a:cs typeface="+mn-ea"/>
              <a:sym typeface="+mn-lt"/>
            </a:endParaRPr>
          </a:p>
        </p:txBody>
      </p:sp>
      <p:sp>
        <p:nvSpPr>
          <p:cNvPr id="28" name="文本框 27"/>
          <p:cNvSpPr txBox="1"/>
          <p:nvPr/>
        </p:nvSpPr>
        <p:spPr>
          <a:xfrm>
            <a:off x="9115822" y="4744519"/>
            <a:ext cx="289560" cy="603171"/>
          </a:xfrm>
          <a:prstGeom prst="rect">
            <a:avLst/>
          </a:prstGeom>
          <a:solidFill>
            <a:schemeClr val="bg1"/>
          </a:solidFill>
        </p:spPr>
        <p:txBody>
          <a:bodyPr vert="eaVert" wrap="square" lIns="0" tIns="0" rIns="0" bIns="0" rtlCol="0">
            <a:noAutofit/>
          </a:bodyPr>
          <a:lstStyle/>
          <a:p>
            <a:pPr algn="ctr"/>
            <a:r>
              <a:rPr sz="900">
                <a:latin typeface="+mn-lt"/>
                <a:ea typeface="+mn-ea"/>
                <a:cs typeface="+mn-ea"/>
                <a:sym typeface="+mn-lt"/>
              </a:rPr>
              <a:t>Packer </a:t>
            </a:r>
            <a:endParaRPr lang="zh-CN" altLang="zh-CN" sz="900" dirty="0">
              <a:latin typeface="+mn-lt"/>
              <a:ea typeface="+mn-ea"/>
              <a:cs typeface="+mn-ea"/>
              <a:sym typeface="+mn-lt"/>
            </a:endParaRPr>
          </a:p>
        </p:txBody>
      </p:sp>
      <p:sp>
        <p:nvSpPr>
          <p:cNvPr id="30" name="文本框 29"/>
          <p:cNvSpPr txBox="1"/>
          <p:nvPr/>
        </p:nvSpPr>
        <p:spPr>
          <a:xfrm>
            <a:off x="9119076" y="4155596"/>
            <a:ext cx="289560" cy="603171"/>
          </a:xfrm>
          <a:prstGeom prst="rect">
            <a:avLst/>
          </a:prstGeom>
          <a:solidFill>
            <a:schemeClr val="bg1"/>
          </a:solidFill>
        </p:spPr>
        <p:txBody>
          <a:bodyPr vert="eaVert" wrap="square" lIns="0" tIns="0" rIns="0" bIns="0" rtlCol="0">
            <a:noAutofit/>
          </a:bodyPr>
          <a:lstStyle/>
          <a:p>
            <a:pPr algn="ctr"/>
            <a:r>
              <a:rPr sz="900">
                <a:latin typeface="+mn-lt"/>
                <a:ea typeface="+mn-ea"/>
                <a:cs typeface="+mn-ea"/>
                <a:sym typeface="+mn-lt"/>
              </a:rPr>
              <a:t>Test sieve </a:t>
            </a:r>
            <a:endParaRPr lang="zh-CN" altLang="en-US" sz="900" dirty="0">
              <a:latin typeface="+mn-lt"/>
              <a:ea typeface="+mn-ea"/>
              <a:cs typeface="+mn-ea"/>
              <a:sym typeface="+mn-lt"/>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4581" name="组合 12"/>
          <p:cNvGrpSpPr>
            <a:grpSpLocks/>
          </p:cNvGrpSpPr>
          <p:nvPr/>
        </p:nvGrpSpPr>
        <p:grpSpPr bwMode="auto">
          <a:xfrm>
            <a:off x="612775" y="19051"/>
            <a:ext cx="5902326" cy="830996"/>
            <a:chOff x="656779" y="-35902"/>
            <a:chExt cx="4987644" cy="829561"/>
          </a:xfrm>
        </p:grpSpPr>
        <p:sp>
          <p:nvSpPr>
            <p:cNvPr id="24582" name="文本框 3"/>
            <p:cNvSpPr txBox="1">
              <a:spLocks noChangeArrowheads="1"/>
            </p:cNvSpPr>
            <p:nvPr/>
          </p:nvSpPr>
          <p:spPr bwMode="auto">
            <a:xfrm>
              <a:off x="1298010" y="-35902"/>
              <a:ext cx="4346413"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4583"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24584" name="文本框 3"/>
          <p:cNvSpPr txBox="1">
            <a:spLocks noChangeArrowheads="1"/>
          </p:cNvSpPr>
          <p:nvPr/>
        </p:nvSpPr>
        <p:spPr bwMode="auto">
          <a:xfrm>
            <a:off x="485775" y="741363"/>
            <a:ext cx="11215688" cy="16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30000"/>
              </a:lnSpc>
            </a:pPr>
            <a:r>
              <a:rPr sz="2000" b="1" dirty="0">
                <a:solidFill>
                  <a:srgbClr val="333333"/>
                </a:solidFill>
                <a:latin typeface="+mn-lt"/>
                <a:ea typeface="+mn-ea"/>
                <a:cs typeface="+mn-ea"/>
                <a:sym typeface="+mn-lt"/>
              </a:rPr>
              <a:t>       Equipment involved in production of fortified flour by batch mixing and their roles</a:t>
            </a:r>
            <a:r>
              <a:rPr sz="1600" dirty="0">
                <a:latin typeface="+mn-lt"/>
                <a:ea typeface="+mn-ea"/>
                <a:cs typeface="+mn-ea"/>
                <a:sym typeface="+mn-lt"/>
              </a:rPr>
              <a:t> </a:t>
            </a:r>
            <a:endParaRPr lang="zh-CN" altLang="zh-CN" sz="2000" b="1" dirty="0">
              <a:latin typeface="+mn-lt"/>
              <a:ea typeface="+mn-ea"/>
              <a:cs typeface="+mn-ea"/>
              <a:sym typeface="+mn-lt"/>
            </a:endParaRPr>
          </a:p>
          <a:p>
            <a:pPr algn="just" eaLnBrk="0" hangingPunct="0">
              <a:lnSpc>
                <a:spcPct val="130000"/>
              </a:lnSpc>
            </a:pPr>
            <a:r>
              <a:rPr sz="1600" dirty="0">
                <a:solidFill>
                  <a:srgbClr val="333333"/>
                </a:solidFill>
                <a:latin typeface="+mn-lt"/>
                <a:ea typeface="+mn-ea"/>
                <a:cs typeface="+mn-ea"/>
                <a:sym typeface="+mn-lt"/>
              </a:rPr>
              <a:t>        </a:t>
            </a:r>
            <a:r>
              <a:rPr sz="2000" b="1" dirty="0">
                <a:solidFill>
                  <a:srgbClr val="333333"/>
                </a:solidFill>
                <a:latin typeface="+mn-lt"/>
                <a:ea typeface="+mn-ea"/>
                <a:cs typeface="+mn-ea"/>
                <a:sym typeface="+mn-lt"/>
              </a:rPr>
              <a:t>(1) Bin-bottom vibration unloader</a:t>
            </a:r>
            <a:r>
              <a:rPr dirty="0">
                <a:solidFill>
                  <a:srgbClr val="333333"/>
                </a:solidFill>
                <a:latin typeface="+mn-lt"/>
                <a:ea typeface="+mn-ea"/>
                <a:cs typeface="+mn-ea"/>
                <a:sym typeface="+mn-lt"/>
              </a:rPr>
              <a:t>: small grain size and bad fluidity of the flour will cause difficulty in warehousing-out after being squeezed in the bulk storage bin.</a:t>
            </a:r>
            <a:r>
              <a:rPr sz="1600" dirty="0">
                <a:latin typeface="+mn-lt"/>
                <a:ea typeface="+mn-ea"/>
                <a:cs typeface="+mn-ea"/>
                <a:sym typeface="+mn-lt"/>
              </a:rPr>
              <a:t> </a:t>
            </a:r>
            <a:r>
              <a:rPr dirty="0">
                <a:solidFill>
                  <a:srgbClr val="333333"/>
                </a:solidFill>
                <a:latin typeface="+mn-lt"/>
                <a:ea typeface="+mn-ea"/>
                <a:cs typeface="+mn-ea"/>
                <a:sym typeface="+mn-lt"/>
              </a:rPr>
              <a:t>Therefore, a vibrating unloader is installed at the bottom of the flour bin, to make the flour loose and active through some form of vibration, so as to facilitate warehousing-out.</a:t>
            </a:r>
            <a:r>
              <a:rPr sz="1600" dirty="0">
                <a:latin typeface="+mn-lt"/>
                <a:ea typeface="+mn-ea"/>
                <a:cs typeface="+mn-ea"/>
                <a:sym typeface="+mn-lt"/>
              </a:rPr>
              <a:t> </a:t>
            </a:r>
          </a:p>
        </p:txBody>
      </p:sp>
      <p:pic>
        <p:nvPicPr>
          <p:cNvPr id="24585"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693988"/>
            <a:ext cx="89741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3246539" y="5176008"/>
            <a:ext cx="5268287" cy="352337"/>
          </a:xfrm>
          <a:prstGeom prst="rect">
            <a:avLst/>
          </a:prstGeom>
          <a:solidFill>
            <a:schemeClr val="bg1"/>
          </a:solidFill>
        </p:spPr>
        <p:txBody>
          <a:bodyPr wrap="square" lIns="0" tIns="0" rIns="0" bIns="0" rtlCol="0">
            <a:noAutofit/>
          </a:bodyPr>
          <a:lstStyle/>
          <a:p>
            <a:pPr algn="ctr"/>
            <a:r>
              <a:rPr sz="1600">
                <a:latin typeface="+mn-lt"/>
                <a:ea typeface="+mn-ea"/>
                <a:cs typeface="+mn-ea"/>
                <a:sym typeface="+mn-lt"/>
              </a:rPr>
              <a:t>Fig. 5-2 Structure diagram of bin-bottom vibration unloader </a:t>
            </a:r>
            <a:endParaRPr lang="zh-CN" altLang="en-US" sz="1600" dirty="0">
              <a:latin typeface="+mn-lt"/>
              <a:ea typeface="+mn-ea"/>
              <a:cs typeface="+mn-ea"/>
              <a:sym typeface="+mn-lt"/>
            </a:endParaRPr>
          </a:p>
        </p:txBody>
      </p:sp>
      <p:sp>
        <p:nvSpPr>
          <p:cNvPr id="12" name="文本框 11"/>
          <p:cNvSpPr txBox="1"/>
          <p:nvPr/>
        </p:nvSpPr>
        <p:spPr>
          <a:xfrm>
            <a:off x="1538287" y="5624098"/>
            <a:ext cx="8974137" cy="448090"/>
          </a:xfrm>
          <a:prstGeom prst="rect">
            <a:avLst/>
          </a:prstGeom>
          <a:solidFill>
            <a:schemeClr val="bg1"/>
          </a:solidFill>
        </p:spPr>
        <p:txBody>
          <a:bodyPr wrap="square" lIns="0" tIns="0" rIns="0" bIns="0" rtlCol="0">
            <a:noAutofit/>
          </a:bodyPr>
          <a:lstStyle/>
          <a:p>
            <a:pPr algn="ctr"/>
            <a:r>
              <a:rPr sz="1600" dirty="0">
                <a:latin typeface="+mn-lt"/>
                <a:ea typeface="+mn-ea"/>
                <a:cs typeface="+mn-ea"/>
                <a:sym typeface="+mn-lt"/>
              </a:rPr>
              <a:t>1 - fixed flange; 2 - sealing rubber tape; 3 - suspender; 4 - discharge hopper 5 - activation umbrella; 6 - vibration motor</a:t>
            </a:r>
            <a:r>
              <a:rPr dirty="0">
                <a:latin typeface="+mn-lt"/>
                <a:ea typeface="+mn-ea"/>
                <a:cs typeface="+mn-ea"/>
                <a:sym typeface="+mn-lt"/>
              </a:rPr>
              <a:t> </a:t>
            </a:r>
            <a:endParaRPr lang="zh-CN" altLang="en-US" sz="1600" dirty="0">
              <a:latin typeface="+mn-lt"/>
              <a:ea typeface="+mn-ea"/>
              <a:cs typeface="+mn-ea"/>
              <a:sym typeface="+mn-lt"/>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5605" name="组合 12"/>
          <p:cNvGrpSpPr>
            <a:grpSpLocks/>
          </p:cNvGrpSpPr>
          <p:nvPr/>
        </p:nvGrpSpPr>
        <p:grpSpPr bwMode="auto">
          <a:xfrm>
            <a:off x="612775" y="75103"/>
            <a:ext cx="6132514" cy="831000"/>
            <a:chOff x="656779" y="20053"/>
            <a:chExt cx="5182159" cy="829561"/>
          </a:xfrm>
        </p:grpSpPr>
        <p:sp>
          <p:nvSpPr>
            <p:cNvPr id="25606" name="文本框 3"/>
            <p:cNvSpPr txBox="1">
              <a:spLocks noChangeArrowheads="1"/>
            </p:cNvSpPr>
            <p:nvPr/>
          </p:nvSpPr>
          <p:spPr bwMode="auto">
            <a:xfrm>
              <a:off x="1257764" y="20053"/>
              <a:ext cx="4581174"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5607"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25608" name="文本框 3"/>
          <p:cNvSpPr txBox="1">
            <a:spLocks noChangeArrowheads="1"/>
          </p:cNvSpPr>
          <p:nvPr/>
        </p:nvSpPr>
        <p:spPr bwMode="auto">
          <a:xfrm>
            <a:off x="485775" y="703263"/>
            <a:ext cx="11215688" cy="385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30000"/>
              </a:lnSpc>
            </a:pPr>
            <a:r>
              <a:rPr sz="2400" b="1" dirty="0">
                <a:solidFill>
                  <a:srgbClr val="333333"/>
                </a:solidFill>
                <a:latin typeface="+mn-lt"/>
                <a:ea typeface="+mn-ea"/>
                <a:cs typeface="+mn-ea"/>
                <a:sym typeface="+mn-lt"/>
              </a:rPr>
              <a:t>       Equipment involved in production of fortified flour by batch mixing and their roles</a:t>
            </a:r>
            <a:r>
              <a:rPr dirty="0">
                <a:latin typeface="+mn-lt"/>
                <a:ea typeface="+mn-ea"/>
                <a:cs typeface="+mn-ea"/>
                <a:sym typeface="+mn-lt"/>
              </a:rPr>
              <a:t> </a:t>
            </a:r>
            <a:endParaRPr lang="zh-CN" altLang="zh-CN" sz="2400" b="1" dirty="0">
              <a:latin typeface="+mn-lt"/>
              <a:ea typeface="+mn-ea"/>
              <a:cs typeface="+mn-ea"/>
              <a:sym typeface="+mn-lt"/>
            </a:endParaRPr>
          </a:p>
          <a:p>
            <a:pPr algn="just" eaLnBrk="0" hangingPunct="0">
              <a:lnSpc>
                <a:spcPct val="130000"/>
              </a:lnSpc>
            </a:pPr>
            <a:r>
              <a:rPr lang="en-US" altLang="zh-CN" sz="2000" dirty="0">
                <a:solidFill>
                  <a:srgbClr val="333333"/>
                </a:solidFill>
                <a:latin typeface="+mn-lt"/>
                <a:ea typeface="+mn-ea"/>
                <a:cs typeface="+mn-ea"/>
                <a:sym typeface="+mn-lt"/>
              </a:rPr>
              <a:t>        </a:t>
            </a:r>
            <a:endParaRPr lang="zh-CN" altLang="zh-CN" sz="2000" dirty="0">
              <a:solidFill>
                <a:srgbClr val="333333"/>
              </a:solidFill>
              <a:latin typeface="+mn-lt"/>
              <a:ea typeface="+mn-ea"/>
              <a:cs typeface="+mn-ea"/>
              <a:sym typeface="+mn-lt"/>
            </a:endParaRPr>
          </a:p>
          <a:p>
            <a:pPr algn="just" eaLnBrk="0" hangingPunct="0">
              <a:lnSpc>
                <a:spcPct val="130000"/>
              </a:lnSpc>
            </a:pPr>
            <a:endParaRPr lang="zh-CN" altLang="zh-CN" sz="2000" dirty="0">
              <a:latin typeface="+mn-lt"/>
              <a:ea typeface="+mn-ea"/>
              <a:cs typeface="+mn-ea"/>
              <a:sym typeface="+mn-lt"/>
            </a:endParaRPr>
          </a:p>
          <a:p>
            <a:pPr algn="just" eaLnBrk="0" hangingPunct="0">
              <a:lnSpc>
                <a:spcPct val="130000"/>
              </a:lnSpc>
            </a:pPr>
            <a:r>
              <a:rPr dirty="0">
                <a:solidFill>
                  <a:srgbClr val="333333"/>
                </a:solidFill>
                <a:latin typeface="+mn-lt"/>
                <a:ea typeface="+mn-ea"/>
                <a:cs typeface="+mn-ea"/>
                <a:sym typeface="+mn-lt"/>
              </a:rPr>
              <a:t>        </a:t>
            </a:r>
            <a:r>
              <a:rPr sz="2200" b="1" dirty="0">
                <a:solidFill>
                  <a:srgbClr val="333333"/>
                </a:solidFill>
                <a:latin typeface="+mn-lt"/>
                <a:ea typeface="+mn-ea"/>
                <a:cs typeface="+mn-ea"/>
                <a:sym typeface="+mn-lt"/>
              </a:rPr>
              <a:t>(2) Screw feeder: </a:t>
            </a:r>
            <a:r>
              <a:rPr sz="2000" dirty="0">
                <a:solidFill>
                  <a:srgbClr val="333333"/>
                </a:solidFill>
                <a:latin typeface="+mn-lt"/>
                <a:ea typeface="+mn-ea"/>
                <a:cs typeface="+mn-ea"/>
                <a:sym typeface="+mn-lt"/>
              </a:rPr>
              <a:t>the screw feeder is connected at the bottom of the vibrating unloader, to control the flour warehousing-out and the warehousing -out flow, and </a:t>
            </a:r>
            <a:r>
              <a:rPr lang="en-US" sz="2000" dirty="0">
                <a:solidFill>
                  <a:srgbClr val="333333"/>
                </a:solidFill>
                <a:latin typeface="+mn-lt"/>
                <a:ea typeface="+mn-ea"/>
                <a:cs typeface="+mn-ea"/>
                <a:sym typeface="+mn-lt"/>
              </a:rPr>
              <a:t>to</a:t>
            </a:r>
            <a:r>
              <a:rPr lang="zh-CN" altLang="en-US" sz="2000" dirty="0">
                <a:solidFill>
                  <a:srgbClr val="333333"/>
                </a:solidFill>
                <a:latin typeface="+mn-lt"/>
                <a:ea typeface="+mn-ea"/>
                <a:cs typeface="+mn-ea"/>
                <a:sym typeface="+mn-lt"/>
              </a:rPr>
              <a:t> </a:t>
            </a:r>
            <a:r>
              <a:rPr sz="2000" dirty="0">
                <a:solidFill>
                  <a:srgbClr val="333333"/>
                </a:solidFill>
                <a:latin typeface="+mn-lt"/>
                <a:ea typeface="+mn-ea"/>
                <a:cs typeface="+mn-ea"/>
                <a:sym typeface="+mn-lt"/>
              </a:rPr>
              <a:t>convey the flour to the designated location. </a:t>
            </a:r>
          </a:p>
          <a:p>
            <a:pPr algn="just" eaLnBrk="0" hangingPunct="0">
              <a:lnSpc>
                <a:spcPct val="130000"/>
              </a:lnSpc>
            </a:pPr>
            <a:endParaRPr lang="zh-CN" altLang="zh-CN" sz="2000" dirty="0">
              <a:solidFill>
                <a:srgbClr val="333333"/>
              </a:solidFill>
              <a:latin typeface="+mn-lt"/>
              <a:ea typeface="+mn-ea"/>
              <a:cs typeface="+mn-ea"/>
              <a:sym typeface="+mn-lt"/>
            </a:endParaRPr>
          </a:p>
          <a:p>
            <a:pPr algn="just" eaLnBrk="0" hangingPunct="0">
              <a:lnSpc>
                <a:spcPct val="130000"/>
              </a:lnSpc>
            </a:pPr>
            <a:endParaRPr lang="zh-CN" altLang="zh-CN" sz="2000" dirty="0">
              <a:solidFill>
                <a:srgbClr val="333333"/>
              </a:solidFill>
              <a:latin typeface="+mn-lt"/>
              <a:ea typeface="+mn-ea"/>
              <a:cs typeface="+mn-ea"/>
              <a:sym typeface="+mn-lt"/>
            </a:endParaRPr>
          </a:p>
          <a:p>
            <a:pPr algn="just" eaLnBrk="0" hangingPunct="0">
              <a:lnSpc>
                <a:spcPct val="130000"/>
              </a:lnSpc>
            </a:pPr>
            <a:r>
              <a:rPr lang="en-US" altLang="zh-CN" sz="2000" dirty="0">
                <a:solidFill>
                  <a:srgbClr val="333333"/>
                </a:solidFill>
                <a:latin typeface="+mn-lt"/>
                <a:ea typeface="+mn-ea"/>
                <a:cs typeface="+mn-ea"/>
                <a:sym typeface="+mn-lt"/>
              </a:rPr>
              <a:t>        </a:t>
            </a:r>
            <a:endParaRPr lang="zh-CN" altLang="en-US" sz="2200" b="1" dirty="0">
              <a:latin typeface="+mn-lt"/>
              <a:ea typeface="+mn-ea"/>
              <a:cs typeface="+mn-ea"/>
              <a:sym typeface="+mn-lt"/>
            </a:endParaRPr>
          </a:p>
        </p:txBody>
      </p:sp>
      <p:pic>
        <p:nvPicPr>
          <p:cNvPr id="25609"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57588"/>
            <a:ext cx="649763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3086100" y="5956300"/>
            <a:ext cx="6127750" cy="414338"/>
          </a:xfrm>
          <a:prstGeom prst="rect">
            <a:avLst/>
          </a:prstGeom>
          <a:solidFill>
            <a:schemeClr val="bg1"/>
          </a:solidFill>
        </p:spPr>
        <p:txBody>
          <a:bodyPr wrap="square" lIns="0" tIns="0" rIns="0" bIns="0" rtlCol="0">
            <a:noAutofit/>
          </a:bodyPr>
          <a:lstStyle/>
          <a:p>
            <a:pPr algn="ctr"/>
            <a:r>
              <a:rPr sz="1600" dirty="0">
                <a:latin typeface="+mn-lt"/>
                <a:ea typeface="+mn-ea"/>
                <a:cs typeface="+mn-ea"/>
                <a:sym typeface="+mn-lt"/>
              </a:rPr>
              <a:t>Fig. 5-3  Structure diagram of screw feeder</a:t>
            </a:r>
            <a:r>
              <a:rPr dirty="0">
                <a:latin typeface="+mn-lt"/>
                <a:ea typeface="+mn-ea"/>
                <a:cs typeface="+mn-ea"/>
                <a:sym typeface="+mn-lt"/>
              </a:rPr>
              <a:t> </a:t>
            </a:r>
            <a:endParaRPr lang="zh-CN" altLang="en-US" sz="1600" dirty="0">
              <a:latin typeface="+mn-lt"/>
              <a:ea typeface="+mn-ea"/>
              <a:cs typeface="+mn-ea"/>
              <a:sym typeface="+mn-lt"/>
            </a:endParaRPr>
          </a:p>
        </p:txBody>
      </p:sp>
      <p:sp>
        <p:nvSpPr>
          <p:cNvPr id="13" name="文本框 12"/>
          <p:cNvSpPr txBox="1"/>
          <p:nvPr/>
        </p:nvSpPr>
        <p:spPr>
          <a:xfrm>
            <a:off x="7473950" y="3866356"/>
            <a:ext cx="501650" cy="223044"/>
          </a:xfrm>
          <a:prstGeom prst="rect">
            <a:avLst/>
          </a:prstGeom>
          <a:solidFill>
            <a:schemeClr val="bg1"/>
          </a:solidFill>
        </p:spPr>
        <p:txBody>
          <a:bodyPr wrap="square" lIns="0" tIns="0" rIns="0" bIns="0" rtlCol="0">
            <a:noAutofit/>
          </a:bodyPr>
          <a:lstStyle/>
          <a:p>
            <a:pPr algn="ctr"/>
            <a:r>
              <a:rPr sz="1000">
                <a:latin typeface="+mn-lt"/>
                <a:ea typeface="+mn-ea"/>
                <a:cs typeface="+mn-ea"/>
                <a:sym typeface="+mn-lt"/>
              </a:rPr>
              <a:t>Access opening </a:t>
            </a:r>
            <a:endParaRPr lang="zh-CN" altLang="en-US" sz="1000" dirty="0">
              <a:latin typeface="+mn-lt"/>
              <a:ea typeface="+mn-ea"/>
              <a:cs typeface="+mn-ea"/>
              <a:sym typeface="+mn-lt"/>
            </a:endParaRPr>
          </a:p>
        </p:txBody>
      </p:sp>
      <p:sp>
        <p:nvSpPr>
          <p:cNvPr id="14" name="文本框 13"/>
          <p:cNvSpPr txBox="1"/>
          <p:nvPr/>
        </p:nvSpPr>
        <p:spPr>
          <a:xfrm>
            <a:off x="6962775" y="3866356"/>
            <a:ext cx="549275" cy="223044"/>
          </a:xfrm>
          <a:prstGeom prst="rect">
            <a:avLst/>
          </a:prstGeom>
          <a:solidFill>
            <a:schemeClr val="bg1"/>
          </a:solidFill>
        </p:spPr>
        <p:txBody>
          <a:bodyPr wrap="square" lIns="0" tIns="0" rIns="0" bIns="0" rtlCol="0">
            <a:noAutofit/>
          </a:bodyPr>
          <a:lstStyle/>
          <a:p>
            <a:pPr algn="ctr"/>
            <a:r>
              <a:rPr sz="1000" dirty="0">
                <a:latin typeface="+mn-lt"/>
                <a:ea typeface="+mn-ea"/>
                <a:cs typeface="+mn-ea"/>
                <a:sym typeface="+mn-lt"/>
              </a:rPr>
              <a:t>Enclosure </a:t>
            </a:r>
            <a:endParaRPr lang="zh-CN" altLang="en-US" sz="1000" dirty="0">
              <a:latin typeface="+mn-lt"/>
              <a:ea typeface="+mn-ea"/>
              <a:cs typeface="+mn-ea"/>
              <a:sym typeface="+mn-lt"/>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6629" name="组合 12"/>
          <p:cNvGrpSpPr>
            <a:grpSpLocks/>
          </p:cNvGrpSpPr>
          <p:nvPr/>
        </p:nvGrpSpPr>
        <p:grpSpPr bwMode="auto">
          <a:xfrm>
            <a:off x="612775" y="80963"/>
            <a:ext cx="6054726" cy="844189"/>
            <a:chOff x="656779" y="25903"/>
            <a:chExt cx="5116426" cy="842728"/>
          </a:xfrm>
        </p:grpSpPr>
        <p:sp>
          <p:nvSpPr>
            <p:cNvPr id="26630" name="文本框 3"/>
            <p:cNvSpPr txBox="1">
              <a:spLocks noChangeArrowheads="1"/>
            </p:cNvSpPr>
            <p:nvPr/>
          </p:nvSpPr>
          <p:spPr bwMode="auto">
            <a:xfrm>
              <a:off x="1380410" y="39070"/>
              <a:ext cx="4392795"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6631"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dirty="0">
                  <a:solidFill>
                    <a:srgbClr val="3B3838"/>
                  </a:solidFill>
                  <a:latin typeface="+mn-lt"/>
                  <a:ea typeface="+mn-ea"/>
                  <a:cs typeface="+mn-ea"/>
                  <a:sym typeface="+mn-lt"/>
                </a:rPr>
                <a:t>5.2</a:t>
              </a:r>
              <a:endParaRPr lang="zh-CN" altLang="en-US" sz="3200" dirty="0">
                <a:solidFill>
                  <a:srgbClr val="3B3838"/>
                </a:solidFill>
                <a:latin typeface="+mn-lt"/>
                <a:ea typeface="+mn-ea"/>
                <a:cs typeface="+mn-ea"/>
                <a:sym typeface="+mn-lt"/>
              </a:endParaRPr>
            </a:p>
          </p:txBody>
        </p:sp>
      </p:grpSp>
      <p:sp>
        <p:nvSpPr>
          <p:cNvPr id="26632" name="文本框 3"/>
          <p:cNvSpPr txBox="1">
            <a:spLocks noChangeArrowheads="1"/>
          </p:cNvSpPr>
          <p:nvPr/>
        </p:nvSpPr>
        <p:spPr bwMode="auto">
          <a:xfrm>
            <a:off x="485775" y="703263"/>
            <a:ext cx="11215688" cy="305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30000"/>
              </a:lnSpc>
            </a:pPr>
            <a:r>
              <a:rPr sz="2400" b="1" dirty="0">
                <a:solidFill>
                  <a:srgbClr val="333333"/>
                </a:solidFill>
                <a:latin typeface="+mn-lt"/>
                <a:ea typeface="+mn-ea"/>
                <a:cs typeface="+mn-ea"/>
                <a:sym typeface="+mn-lt"/>
              </a:rPr>
              <a:t>       Equipment involved in production of fortified flour by batch mixing and their roles</a:t>
            </a:r>
            <a:r>
              <a:rPr dirty="0">
                <a:latin typeface="+mn-lt"/>
                <a:ea typeface="+mn-ea"/>
                <a:cs typeface="+mn-ea"/>
                <a:sym typeface="+mn-lt"/>
              </a:rPr>
              <a:t> </a:t>
            </a:r>
            <a:endParaRPr lang="zh-CN" altLang="zh-CN" sz="2400" b="1" dirty="0">
              <a:latin typeface="+mn-lt"/>
              <a:ea typeface="+mn-ea"/>
              <a:cs typeface="+mn-ea"/>
              <a:sym typeface="+mn-lt"/>
            </a:endParaRPr>
          </a:p>
          <a:p>
            <a:pPr algn="just" eaLnBrk="0" hangingPunct="0">
              <a:lnSpc>
                <a:spcPct val="130000"/>
              </a:lnSpc>
            </a:pPr>
            <a:r>
              <a:rPr lang="en-US" altLang="zh-CN" sz="2000" dirty="0">
                <a:solidFill>
                  <a:srgbClr val="333333"/>
                </a:solidFill>
                <a:latin typeface="+mn-lt"/>
                <a:ea typeface="+mn-ea"/>
                <a:cs typeface="+mn-ea"/>
                <a:sym typeface="+mn-lt"/>
              </a:rPr>
              <a:t>        </a:t>
            </a:r>
            <a:r>
              <a:rPr sz="2000" dirty="0">
                <a:solidFill>
                  <a:srgbClr val="333333"/>
                </a:solidFill>
                <a:latin typeface="+mn-lt"/>
                <a:ea typeface="+mn-ea"/>
                <a:cs typeface="+mn-ea"/>
                <a:sym typeface="+mn-lt"/>
              </a:rPr>
              <a:t>        </a:t>
            </a:r>
            <a:r>
              <a:rPr sz="2000" b="1" dirty="0">
                <a:solidFill>
                  <a:srgbClr val="333333"/>
                </a:solidFill>
                <a:latin typeface="+mn-lt"/>
                <a:ea typeface="+mn-ea"/>
                <a:cs typeface="+mn-ea"/>
                <a:sym typeface="+mn-lt"/>
              </a:rPr>
              <a:t> (3) Batching scale</a:t>
            </a:r>
            <a:r>
              <a:rPr sz="2000" dirty="0">
                <a:solidFill>
                  <a:srgbClr val="333333"/>
                </a:solidFill>
                <a:latin typeface="+mn-lt"/>
                <a:ea typeface="+mn-ea"/>
                <a:cs typeface="+mn-ea"/>
                <a:sym typeface="+mn-lt"/>
              </a:rPr>
              <a:t>: the batching scale is arranged under the flour distribution bin. All mixing bins are controlled by a computer to distribute materials to the batching scale in order according to the set weight and the weight ratio of all materials on the formula. Materials are placed into the mixer after they reach a certain batch. </a:t>
            </a:r>
            <a:endParaRPr lang="zh-CN" altLang="zh-CN" sz="2000" dirty="0">
              <a:latin typeface="+mn-lt"/>
              <a:ea typeface="+mn-ea"/>
              <a:cs typeface="+mn-ea"/>
              <a:sym typeface="+mn-lt"/>
            </a:endParaRPr>
          </a:p>
          <a:p>
            <a:pPr algn="just" eaLnBrk="0" hangingPunct="0">
              <a:lnSpc>
                <a:spcPct val="130000"/>
              </a:lnSpc>
            </a:pPr>
            <a:r>
              <a:rPr lang="en-US" altLang="zh-CN" sz="2000" dirty="0">
                <a:solidFill>
                  <a:srgbClr val="333333"/>
                </a:solidFill>
                <a:latin typeface="+mn-lt"/>
                <a:ea typeface="+mn-ea"/>
                <a:cs typeface="+mn-ea"/>
                <a:sym typeface="+mn-lt"/>
              </a:rPr>
              <a:t>        </a:t>
            </a:r>
            <a:endParaRPr lang="zh-CN" altLang="en-US" sz="2200" b="1" dirty="0">
              <a:latin typeface="+mn-lt"/>
              <a:ea typeface="+mn-ea"/>
              <a:cs typeface="+mn-ea"/>
              <a:sym typeface="+mn-lt"/>
            </a:endParaRPr>
          </a:p>
        </p:txBody>
      </p:sp>
      <p:pic>
        <p:nvPicPr>
          <p:cNvPr id="2663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3179763"/>
            <a:ext cx="62611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7653" name="组合 12"/>
          <p:cNvGrpSpPr>
            <a:grpSpLocks/>
          </p:cNvGrpSpPr>
          <p:nvPr/>
        </p:nvGrpSpPr>
        <p:grpSpPr bwMode="auto">
          <a:xfrm>
            <a:off x="612775" y="80963"/>
            <a:ext cx="6054725" cy="863238"/>
            <a:chOff x="656779" y="25903"/>
            <a:chExt cx="5116425" cy="861745"/>
          </a:xfrm>
        </p:grpSpPr>
        <p:sp>
          <p:nvSpPr>
            <p:cNvPr id="27654" name="文本框 3"/>
            <p:cNvSpPr txBox="1">
              <a:spLocks noChangeArrowheads="1"/>
            </p:cNvSpPr>
            <p:nvPr/>
          </p:nvSpPr>
          <p:spPr bwMode="auto">
            <a:xfrm>
              <a:off x="1298009" y="58087"/>
              <a:ext cx="4475195"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7655"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4" name="文本框 3"/>
          <p:cNvSpPr txBox="1"/>
          <p:nvPr/>
        </p:nvSpPr>
        <p:spPr>
          <a:xfrm>
            <a:off x="485775" y="703263"/>
            <a:ext cx="11215688" cy="5373009"/>
          </a:xfrm>
          <a:prstGeom prst="rect">
            <a:avLst/>
          </a:prstGeom>
          <a:noFill/>
        </p:spPr>
        <p:txBody>
          <a:bodyPr>
            <a:spAutoFit/>
          </a:bodyPr>
          <a:lstStyle/>
          <a:p>
            <a:pPr algn="just" eaLnBrk="0" hangingPunct="0">
              <a:lnSpc>
                <a:spcPct val="130000"/>
              </a:lnSpc>
              <a:spcAft>
                <a:spcPts val="0"/>
              </a:spcAft>
            </a:pPr>
            <a:r>
              <a:rPr sz="2400" b="1" dirty="0">
                <a:solidFill>
                  <a:srgbClr val="333333"/>
                </a:solidFill>
                <a:latin typeface="+mn-lt"/>
                <a:ea typeface="+mn-ea"/>
                <a:cs typeface="+mn-ea"/>
                <a:sym typeface="+mn-lt"/>
              </a:rPr>
              <a:t>       Equipment involved in production of fortified flour by batch mixing and their roles</a:t>
            </a:r>
            <a:r>
              <a:rPr dirty="0">
                <a:latin typeface="+mn-lt"/>
                <a:ea typeface="+mn-ea"/>
                <a:cs typeface="+mn-ea"/>
                <a:sym typeface="+mn-lt"/>
              </a:rPr>
              <a:t> </a:t>
            </a:r>
            <a:endParaRPr lang="zh-CN" altLang="zh-CN" sz="2400" b="1" kern="100" noProof="1">
              <a:latin typeface="+mn-lt"/>
              <a:ea typeface="+mn-ea"/>
              <a:cs typeface="+mn-ea"/>
              <a:sym typeface="+mn-lt"/>
            </a:endParaRPr>
          </a:p>
          <a:p>
            <a:pPr algn="just" eaLnBrk="0" hangingPunct="0">
              <a:lnSpc>
                <a:spcPct val="130000"/>
              </a:lnSpc>
              <a:spcAft>
                <a:spcPts val="0"/>
              </a:spcAft>
            </a:pPr>
            <a:r>
              <a:rPr dirty="0">
                <a:solidFill>
                  <a:srgbClr val="333333"/>
                </a:solidFill>
                <a:latin typeface="+mn-lt"/>
                <a:ea typeface="+mn-ea"/>
                <a:cs typeface="+mn-ea"/>
                <a:sym typeface="+mn-lt"/>
              </a:rPr>
              <a:t>        </a:t>
            </a:r>
            <a:r>
              <a:rPr sz="2200" b="1" dirty="0">
                <a:solidFill>
                  <a:srgbClr val="333333"/>
                </a:solidFill>
                <a:latin typeface="+mn-lt"/>
                <a:ea typeface="+mn-ea"/>
                <a:cs typeface="+mn-ea"/>
                <a:sym typeface="+mn-lt"/>
              </a:rPr>
              <a:t> (4) Mixer: </a:t>
            </a:r>
            <a:r>
              <a:rPr sz="2000" dirty="0">
                <a:solidFill>
                  <a:srgbClr val="333333"/>
                </a:solidFill>
                <a:latin typeface="+mn-lt"/>
                <a:ea typeface="+mn-ea"/>
                <a:cs typeface="+mn-ea"/>
                <a:sym typeface="+mn-lt"/>
              </a:rPr>
              <a:t>materials from the batching scale are not uniform in size. They can be uniform in size after mixing and can be distributed or packaged as finished flour. The equipment used here is the mixer. </a:t>
            </a:r>
          </a:p>
          <a:p>
            <a:pPr algn="just" eaLnBrk="0" hangingPunct="0">
              <a:lnSpc>
                <a:spcPct val="130000"/>
              </a:lnSpc>
              <a:spcAft>
                <a:spcPts val="0"/>
              </a:spcAft>
            </a:pPr>
            <a:endParaRPr lang="zh-CN" altLang="zh-CN" sz="2000" kern="100" noProof="1">
              <a:solidFill>
                <a:srgbClr val="333333"/>
              </a:solidFill>
              <a:latin typeface="+mn-lt"/>
              <a:ea typeface="+mn-ea"/>
              <a:cs typeface="+mn-ea"/>
              <a:sym typeface="+mn-lt"/>
            </a:endParaRPr>
          </a:p>
          <a:p>
            <a:pPr algn="just" eaLnBrk="0" hangingPunct="0">
              <a:lnSpc>
                <a:spcPct val="130000"/>
              </a:lnSpc>
              <a:spcAft>
                <a:spcPts val="0"/>
              </a:spcAft>
            </a:pPr>
            <a:endParaRPr lang="zh-CN" altLang="zh-CN" sz="2000" kern="100" noProof="1">
              <a:solidFill>
                <a:srgbClr val="333333"/>
              </a:solidFill>
              <a:latin typeface="+mn-lt"/>
              <a:ea typeface="+mn-ea"/>
              <a:cs typeface="+mn-ea"/>
              <a:sym typeface="+mn-lt"/>
            </a:endParaRPr>
          </a:p>
          <a:p>
            <a:pPr algn="just" eaLnBrk="0" hangingPunct="0">
              <a:lnSpc>
                <a:spcPct val="130000"/>
              </a:lnSpc>
              <a:spcAft>
                <a:spcPts val="0"/>
              </a:spcAft>
            </a:pPr>
            <a:endParaRPr lang="zh-CN" altLang="zh-CN" sz="2000" kern="100" noProof="1">
              <a:latin typeface="+mn-lt"/>
              <a:ea typeface="+mn-ea"/>
              <a:cs typeface="+mn-ea"/>
              <a:sym typeface="+mn-lt"/>
            </a:endParaRPr>
          </a:p>
          <a:p>
            <a:pPr algn="just" eaLnBrk="0" hangingPunct="0">
              <a:lnSpc>
                <a:spcPct val="130000"/>
              </a:lnSpc>
              <a:spcAft>
                <a:spcPts val="0"/>
              </a:spcAft>
            </a:pPr>
            <a:r>
              <a:rPr dirty="0">
                <a:solidFill>
                  <a:srgbClr val="333333"/>
                </a:solidFill>
                <a:latin typeface="+mn-lt"/>
                <a:ea typeface="+mn-ea"/>
                <a:cs typeface="+mn-ea"/>
                <a:sym typeface="+mn-lt"/>
              </a:rPr>
              <a:t>        </a:t>
            </a:r>
            <a:r>
              <a:rPr sz="2200" b="1" dirty="0">
                <a:solidFill>
                  <a:srgbClr val="333333"/>
                </a:solidFill>
                <a:latin typeface="+mn-lt"/>
                <a:ea typeface="+mn-ea"/>
                <a:cs typeface="+mn-ea"/>
                <a:sym typeface="+mn-lt"/>
              </a:rPr>
              <a:t> (5) Multi-cylinder microelement feeder: </a:t>
            </a:r>
            <a:r>
              <a:rPr sz="2000" dirty="0">
                <a:solidFill>
                  <a:srgbClr val="333333"/>
                </a:solidFill>
                <a:latin typeface="+mn-lt"/>
                <a:ea typeface="+mn-ea"/>
                <a:cs typeface="+mn-ea"/>
                <a:sym typeface="+mn-lt"/>
              </a:rPr>
              <a:t>when certain trace elements need to be fed into the flour, precise control is required due to the very small amount of addition. Therefore, special equipment is required to complete such procedure, namely the multi-cylinder microelement feeder. </a:t>
            </a:r>
            <a:r>
              <a:rPr dirty="0">
                <a:latin typeface="+mn-lt"/>
                <a:ea typeface="+mn-ea"/>
                <a:cs typeface="+mn-ea"/>
                <a:sym typeface="+mn-lt"/>
              </a:rPr>
              <a:t> </a:t>
            </a:r>
            <a:r>
              <a:rPr sz="2000" dirty="0">
                <a:solidFill>
                  <a:srgbClr val="333333"/>
                </a:solidFill>
                <a:latin typeface="+mn-lt"/>
                <a:ea typeface="+mn-ea"/>
                <a:cs typeface="+mn-ea"/>
                <a:sym typeface="+mn-lt"/>
              </a:rPr>
              <a:t>The trace element adder is placed over the mixer. It will be added with a batch of trace elements simultaneously when it is matched with a batch of flour, which will be mixed uniformly with the flour by the mixer.</a:t>
            </a:r>
            <a:r>
              <a:rPr dirty="0">
                <a:latin typeface="+mn-lt"/>
                <a:ea typeface="+mn-ea"/>
                <a:cs typeface="+mn-ea"/>
                <a:sym typeface="+mn-lt"/>
              </a:rPr>
              <a:t> </a:t>
            </a:r>
            <a:endParaRPr lang="zh-CN" altLang="zh-CN" sz="2000" kern="100" noProof="1">
              <a:latin typeface="+mn-lt"/>
              <a:ea typeface="+mn-ea"/>
              <a:cs typeface="+mn-ea"/>
              <a:sym typeface="+mn-lt"/>
            </a:endParaRPr>
          </a:p>
          <a:p>
            <a:pPr indent="266700" algn="just" eaLnBrk="0" hangingPunct="0">
              <a:lnSpc>
                <a:spcPts val="1800"/>
              </a:lnSpc>
              <a:spcAft>
                <a:spcPts val="0"/>
              </a:spcAft>
            </a:pPr>
            <a:endParaRPr lang="zh-CN" altLang="en-US" sz="2200" b="1" noProof="1">
              <a:latin typeface="+mn-lt"/>
              <a:ea typeface="+mn-ea"/>
              <a:cs typeface="+mn-ea"/>
              <a:sym typeface="+mn-lt"/>
            </a:endParaRPr>
          </a:p>
        </p:txBody>
      </p:sp>
      <p:pic>
        <p:nvPicPr>
          <p:cNvPr id="27657"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088" y="2489200"/>
            <a:ext cx="2101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5691758"/>
            <a:ext cx="2260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4764088" y="3669470"/>
            <a:ext cx="2034381" cy="119099"/>
          </a:xfrm>
          <a:prstGeom prst="rect">
            <a:avLst/>
          </a:prstGeom>
          <a:solidFill>
            <a:schemeClr val="bg1"/>
          </a:solidFill>
        </p:spPr>
        <p:txBody>
          <a:bodyPr wrap="square" lIns="0" tIns="0" rIns="0" bIns="0" rtlCol="0">
            <a:noAutofit/>
          </a:bodyPr>
          <a:lstStyle/>
          <a:p>
            <a:pPr algn="ctr"/>
            <a:r>
              <a:rPr sz="600" dirty="0">
                <a:latin typeface="+mn-lt"/>
                <a:ea typeface="+mn-ea"/>
                <a:cs typeface="+mn-ea"/>
                <a:sym typeface="+mn-lt"/>
              </a:rPr>
              <a:t>Fig. 5-5 Structure diagram of double-shaft paddle mixer </a:t>
            </a:r>
            <a:endParaRPr lang="zh-CN" altLang="en-US" sz="600" dirty="0">
              <a:latin typeface="+mn-lt"/>
              <a:ea typeface="+mn-ea"/>
              <a:cs typeface="+mn-ea"/>
              <a:sym typeface="+mn-lt"/>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8677" name="组合 12"/>
          <p:cNvGrpSpPr>
            <a:grpSpLocks/>
          </p:cNvGrpSpPr>
          <p:nvPr/>
        </p:nvGrpSpPr>
        <p:grpSpPr bwMode="auto">
          <a:xfrm>
            <a:off x="612775" y="80963"/>
            <a:ext cx="5991225" cy="853714"/>
            <a:chOff x="656779" y="25903"/>
            <a:chExt cx="5062766" cy="852237"/>
          </a:xfrm>
        </p:grpSpPr>
        <p:sp>
          <p:nvSpPr>
            <p:cNvPr id="28678" name="文本框 3"/>
            <p:cNvSpPr txBox="1">
              <a:spLocks noChangeArrowheads="1"/>
            </p:cNvSpPr>
            <p:nvPr/>
          </p:nvSpPr>
          <p:spPr bwMode="auto">
            <a:xfrm>
              <a:off x="1281911" y="48579"/>
              <a:ext cx="4437634"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8679"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28680" name="文本框 3"/>
          <p:cNvSpPr txBox="1">
            <a:spLocks noChangeArrowheads="1"/>
          </p:cNvSpPr>
          <p:nvPr/>
        </p:nvSpPr>
        <p:spPr bwMode="auto">
          <a:xfrm>
            <a:off x="890587" y="1013455"/>
            <a:ext cx="10410825" cy="433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30000"/>
              </a:lnSpc>
              <a:spcAft>
                <a:spcPts val="0"/>
              </a:spcAft>
            </a:pPr>
            <a:r>
              <a:rPr sz="2000" b="1" dirty="0">
                <a:solidFill>
                  <a:srgbClr val="333333"/>
                </a:solidFill>
                <a:latin typeface="+mn-lt"/>
                <a:ea typeface="+mn-ea"/>
                <a:cs typeface="+mn-ea"/>
                <a:sym typeface="+mn-lt"/>
              </a:rPr>
              <a:t>        Introduction to working principle of batch mixing fortification equipment</a:t>
            </a:r>
            <a:r>
              <a:rPr sz="1600" dirty="0">
                <a:latin typeface="+mn-lt"/>
                <a:ea typeface="+mn-ea"/>
                <a:cs typeface="+mn-ea"/>
                <a:sym typeface="+mn-lt"/>
              </a:rPr>
              <a:t> </a:t>
            </a:r>
            <a:endParaRPr lang="zh-CN" altLang="zh-CN" sz="2000" b="1" dirty="0">
              <a:latin typeface="+mn-lt"/>
              <a:ea typeface="+mn-ea"/>
              <a:cs typeface="+mn-ea"/>
              <a:sym typeface="+mn-lt"/>
            </a:endParaRPr>
          </a:p>
          <a:p>
            <a:pPr algn="just" eaLnBrk="0" hangingPunct="0">
              <a:lnSpc>
                <a:spcPct val="150000"/>
              </a:lnSpc>
              <a:spcAft>
                <a:spcPts val="0"/>
              </a:spcAft>
            </a:pPr>
            <a:r>
              <a:rPr dirty="0">
                <a:solidFill>
                  <a:srgbClr val="333333"/>
                </a:solidFill>
                <a:latin typeface="+mn-lt"/>
                <a:ea typeface="+mn-ea"/>
                <a:cs typeface="+mn-ea"/>
                <a:sym typeface="+mn-lt"/>
              </a:rPr>
              <a:t>         Bin-bottom vibration unloader.</a:t>
            </a:r>
            <a:r>
              <a:rPr dirty="0">
                <a:latin typeface="+mn-lt"/>
                <a:ea typeface="+mn-ea"/>
                <a:cs typeface="+mn-ea"/>
                <a:sym typeface="+mn-lt"/>
              </a:rPr>
              <a:t> The structure of bin-bottom vibration unloader is mainly composed of fixed flange, discharge hopper, activation umbrella  and vibration motor. The discharge hopper is flexibly connected with the fixed flange through a boom, and sealed with rubber belt in the middle. The vibration motor is fixed on the discharge hopper to </a:t>
            </a:r>
            <a:r>
              <a:rPr lang="en-US" dirty="0">
                <a:latin typeface="+mn-lt"/>
                <a:ea typeface="+mn-ea"/>
                <a:cs typeface="+mn-ea"/>
                <a:sym typeface="+mn-lt"/>
              </a:rPr>
              <a:t>force</a:t>
            </a:r>
            <a:r>
              <a:rPr dirty="0">
                <a:latin typeface="+mn-lt"/>
                <a:ea typeface="+mn-ea"/>
                <a:cs typeface="+mn-ea"/>
                <a:sym typeface="+mn-lt"/>
              </a:rPr>
              <a:t> the hopper to vibrate. The activation umbrella is installed into the discharge hopper, which vibrates together with the discharge hopper. During working</a:t>
            </a:r>
            <a:r>
              <a:rPr lang="en-US" dirty="0">
                <a:latin typeface="+mn-lt"/>
                <a:ea typeface="+mn-ea"/>
                <a:cs typeface="+mn-ea"/>
                <a:sym typeface="+mn-lt"/>
              </a:rPr>
              <a:t> time</a:t>
            </a:r>
            <a:r>
              <a:rPr dirty="0">
                <a:latin typeface="+mn-lt"/>
                <a:ea typeface="+mn-ea"/>
                <a:cs typeface="+mn-ea"/>
                <a:sym typeface="+mn-lt"/>
              </a:rPr>
              <a:t>, the exciting force generated by the vibration motor makes the discharge hopper and the activation umbrella vibrate elliptically in the horizontal direction and the transverse vibration of the activation umbrella makes the substances in the bin suffer horizontal and vertical vibration forces, thus becoming fluffy, and flowing towards the discharge port around the activation umbrella. </a:t>
            </a:r>
            <a:endParaRPr lang="zh-CN" altLang="en-US" b="1" dirty="0">
              <a:latin typeface="+mn-lt"/>
              <a:ea typeface="+mn-ea"/>
              <a:cs typeface="+mn-ea"/>
              <a:sym typeface="+mn-lt"/>
            </a:endParaRPr>
          </a:p>
        </p:txBody>
      </p:sp>
      <p:pic>
        <p:nvPicPr>
          <p:cNvPr id="28681"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5243513"/>
            <a:ext cx="18986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图片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38" y="4918075"/>
            <a:ext cx="17716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图片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5413375"/>
            <a:ext cx="2127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图片 21"/>
          <p:cNvPicPr>
            <a:picLocks noChangeAspect="1" noChangeArrowheads="1"/>
          </p:cNvPicPr>
          <p:nvPr/>
        </p:nvPicPr>
        <p:blipFill>
          <a:blip r:embed="rId5">
            <a:extLst>
              <a:ext uri="{28A0092B-C50C-407E-A947-70E740481C1C}">
                <a14:useLocalDpi xmlns:a14="http://schemas.microsoft.com/office/drawing/2010/main" val="0"/>
              </a:ext>
            </a:extLst>
          </a:blip>
          <a:srcRect b="22362"/>
          <a:stretch>
            <a:fillRect/>
          </a:stretch>
        </p:blipFill>
        <p:spPr bwMode="auto">
          <a:xfrm>
            <a:off x="9939338" y="4697413"/>
            <a:ext cx="2165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29701" name="组合 12"/>
          <p:cNvGrpSpPr>
            <a:grpSpLocks/>
          </p:cNvGrpSpPr>
          <p:nvPr/>
        </p:nvGrpSpPr>
        <p:grpSpPr bwMode="auto">
          <a:xfrm>
            <a:off x="612775" y="80963"/>
            <a:ext cx="6045201" cy="834665"/>
            <a:chOff x="656779" y="25903"/>
            <a:chExt cx="5108377" cy="833220"/>
          </a:xfrm>
        </p:grpSpPr>
        <p:sp>
          <p:nvSpPr>
            <p:cNvPr id="29702" name="文本框 3"/>
            <p:cNvSpPr txBox="1">
              <a:spLocks noChangeArrowheads="1"/>
            </p:cNvSpPr>
            <p:nvPr/>
          </p:nvSpPr>
          <p:spPr bwMode="auto">
            <a:xfrm>
              <a:off x="1380410" y="29562"/>
              <a:ext cx="4384746"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29703"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4" name="文本框 3"/>
          <p:cNvSpPr txBox="1"/>
          <p:nvPr/>
        </p:nvSpPr>
        <p:spPr>
          <a:xfrm>
            <a:off x="890588" y="873125"/>
            <a:ext cx="10410825" cy="5499967"/>
          </a:xfrm>
          <a:prstGeom prst="rect">
            <a:avLst/>
          </a:prstGeom>
          <a:noFill/>
        </p:spPr>
        <p:txBody>
          <a:bodyPr>
            <a:spAutoFit/>
          </a:bodyPr>
          <a:lstStyle/>
          <a:p>
            <a:pPr algn="just" eaLnBrk="0" hangingPunct="0">
              <a:lnSpc>
                <a:spcPct val="130000"/>
              </a:lnSpc>
              <a:spcAft>
                <a:spcPts val="1200"/>
              </a:spcAft>
            </a:pPr>
            <a:r>
              <a:rPr b="1" dirty="0">
                <a:solidFill>
                  <a:srgbClr val="333333"/>
                </a:solidFill>
                <a:latin typeface="+mn-lt"/>
                <a:ea typeface="+mn-ea"/>
                <a:cs typeface="+mn-ea"/>
                <a:sym typeface="+mn-lt"/>
              </a:rPr>
              <a:t>        Introduction to working principle of batch mixing fortification equipment</a:t>
            </a:r>
            <a:r>
              <a:rPr sz="1400" dirty="0">
                <a:latin typeface="+mn-lt"/>
                <a:ea typeface="+mn-ea"/>
                <a:cs typeface="+mn-ea"/>
                <a:sym typeface="+mn-lt"/>
              </a:rPr>
              <a:t> </a:t>
            </a:r>
            <a:endParaRPr lang="zh-CN" altLang="zh-CN" b="1" kern="100" noProof="1">
              <a:latin typeface="+mn-lt"/>
              <a:ea typeface="+mn-ea"/>
              <a:cs typeface="+mn-ea"/>
              <a:sym typeface="+mn-lt"/>
            </a:endParaRPr>
          </a:p>
          <a:p>
            <a:pPr algn="just" eaLnBrk="0" hangingPunct="0">
              <a:lnSpc>
                <a:spcPct val="150000"/>
              </a:lnSpc>
              <a:spcAft>
                <a:spcPts val="0"/>
              </a:spcAft>
            </a:pPr>
            <a:r>
              <a:rPr sz="1600" dirty="0">
                <a:solidFill>
                  <a:srgbClr val="333333"/>
                </a:solidFill>
                <a:latin typeface="+mn-lt"/>
                <a:ea typeface="+mn-ea"/>
                <a:cs typeface="+mn-ea"/>
                <a:sym typeface="+mn-lt"/>
              </a:rPr>
              <a:t>         Bin-bottom vibration unloader.</a:t>
            </a:r>
            <a:r>
              <a:rPr sz="1400" dirty="0">
                <a:latin typeface="+mn-lt"/>
                <a:ea typeface="+mn-ea"/>
                <a:cs typeface="+mn-ea"/>
                <a:sym typeface="+mn-lt"/>
              </a:rPr>
              <a:t> </a:t>
            </a:r>
            <a:r>
              <a:rPr sz="1600" dirty="0">
                <a:latin typeface="+mn-lt"/>
                <a:ea typeface="+mn-ea"/>
                <a:cs typeface="+mn-ea"/>
                <a:sym typeface="+mn-lt"/>
              </a:rPr>
              <a:t>The structure of bin-bottom vibration unloader is mainly composed of fixed flange, discharge hopper, activation umbrella  and vibration motor.</a:t>
            </a:r>
            <a:r>
              <a:rPr sz="1400" dirty="0">
                <a:latin typeface="+mn-lt"/>
                <a:ea typeface="+mn-ea"/>
                <a:cs typeface="+mn-ea"/>
                <a:sym typeface="+mn-lt"/>
              </a:rPr>
              <a:t> </a:t>
            </a:r>
            <a:r>
              <a:rPr sz="1600" dirty="0">
                <a:latin typeface="+mn-lt"/>
                <a:ea typeface="+mn-ea"/>
                <a:cs typeface="+mn-ea"/>
                <a:sym typeface="+mn-lt"/>
              </a:rPr>
              <a:t>The discharge hopper is flexibly connected with the fixed flange through a boom, and sealed with rubber belt in the middle.</a:t>
            </a:r>
            <a:r>
              <a:rPr sz="1400" dirty="0">
                <a:latin typeface="+mn-lt"/>
                <a:ea typeface="+mn-ea"/>
                <a:cs typeface="+mn-ea"/>
                <a:sym typeface="+mn-lt"/>
              </a:rPr>
              <a:t> </a:t>
            </a:r>
            <a:r>
              <a:rPr sz="1600" dirty="0">
                <a:latin typeface="+mn-lt"/>
                <a:ea typeface="+mn-ea"/>
                <a:cs typeface="+mn-ea"/>
                <a:sym typeface="+mn-lt"/>
              </a:rPr>
              <a:t>The vibration motor is fixed on the discharge hopper to</a:t>
            </a:r>
            <a:r>
              <a:rPr lang="en-US" sz="1600" dirty="0">
                <a:latin typeface="+mn-lt"/>
                <a:ea typeface="+mn-ea"/>
                <a:cs typeface="+mn-ea"/>
                <a:sym typeface="+mn-lt"/>
              </a:rPr>
              <a:t> force</a:t>
            </a:r>
            <a:r>
              <a:rPr sz="1600" dirty="0">
                <a:latin typeface="+mn-lt"/>
                <a:ea typeface="+mn-ea"/>
                <a:cs typeface="+mn-ea"/>
                <a:sym typeface="+mn-lt"/>
              </a:rPr>
              <a:t> the hopper to vibrate.</a:t>
            </a:r>
            <a:r>
              <a:rPr sz="1400" dirty="0">
                <a:latin typeface="+mn-lt"/>
                <a:ea typeface="+mn-ea"/>
                <a:cs typeface="+mn-ea"/>
                <a:sym typeface="+mn-lt"/>
              </a:rPr>
              <a:t> </a:t>
            </a:r>
            <a:r>
              <a:rPr sz="1600" dirty="0">
                <a:latin typeface="+mn-lt"/>
                <a:ea typeface="+mn-ea"/>
                <a:cs typeface="+mn-ea"/>
                <a:sym typeface="+mn-lt"/>
              </a:rPr>
              <a:t>The activation umbrella is installed into the discharge hopper, which vibrates together with the discharge hopper.</a:t>
            </a:r>
            <a:r>
              <a:rPr sz="1400" dirty="0">
                <a:latin typeface="+mn-lt"/>
                <a:ea typeface="+mn-ea"/>
                <a:cs typeface="+mn-ea"/>
                <a:sym typeface="+mn-lt"/>
              </a:rPr>
              <a:t> </a:t>
            </a:r>
            <a:r>
              <a:rPr sz="1600" dirty="0">
                <a:latin typeface="+mn-lt"/>
                <a:ea typeface="+mn-ea"/>
                <a:cs typeface="+mn-ea"/>
                <a:sym typeface="+mn-lt"/>
              </a:rPr>
              <a:t>During working</a:t>
            </a:r>
            <a:r>
              <a:rPr lang="en-US" sz="1600" dirty="0">
                <a:latin typeface="+mn-lt"/>
                <a:ea typeface="+mn-ea"/>
                <a:cs typeface="+mn-ea"/>
                <a:sym typeface="+mn-lt"/>
              </a:rPr>
              <a:t> time</a:t>
            </a:r>
            <a:r>
              <a:rPr sz="1600" dirty="0">
                <a:latin typeface="+mn-lt"/>
                <a:ea typeface="+mn-ea"/>
                <a:cs typeface="+mn-ea"/>
                <a:sym typeface="+mn-lt"/>
              </a:rPr>
              <a:t>, the exciting force generated by the vibration motor makes the discharge hopper and the activation umbrella therein vibrate elliptically in the horizontal direction and the transverse vibration of the activation umbrella makes the substances in the bin suffer horizontal and vertical vibration forces, thus becoming fluffy, and flowing towards the discharge port around the activation umbrella.</a:t>
            </a:r>
            <a:r>
              <a:rPr sz="1400" dirty="0">
                <a:latin typeface="+mn-lt"/>
                <a:ea typeface="+mn-ea"/>
                <a:cs typeface="+mn-ea"/>
                <a:sym typeface="+mn-lt"/>
              </a:rPr>
              <a:t> </a:t>
            </a:r>
            <a:endParaRPr lang="en-US" altLang="zh-CN" sz="1600" kern="100" noProof="1">
              <a:solidFill>
                <a:srgbClr val="333333"/>
              </a:solidFill>
              <a:latin typeface="+mn-lt"/>
              <a:ea typeface="+mn-ea"/>
              <a:cs typeface="+mn-ea"/>
              <a:sym typeface="+mn-lt"/>
            </a:endParaRPr>
          </a:p>
          <a:p>
            <a:pPr indent="539750" algn="just" eaLnBrk="0" hangingPunct="0">
              <a:lnSpc>
                <a:spcPct val="150000"/>
              </a:lnSpc>
              <a:spcAft>
                <a:spcPts val="0"/>
              </a:spcAft>
            </a:pPr>
            <a:r>
              <a:rPr sz="2000" b="1" dirty="0">
                <a:solidFill>
                  <a:srgbClr val="333333"/>
                </a:solidFill>
                <a:latin typeface="+mn-lt"/>
                <a:ea typeface="+mn-ea"/>
                <a:cs typeface="+mn-ea"/>
                <a:sym typeface="+mn-lt"/>
              </a:rPr>
              <a:t>(1) Screw feeder</a:t>
            </a:r>
            <a:r>
              <a:rPr sz="1400" dirty="0">
                <a:latin typeface="+mn-lt"/>
                <a:ea typeface="+mn-ea"/>
                <a:cs typeface="+mn-ea"/>
                <a:sym typeface="+mn-lt"/>
              </a:rPr>
              <a:t> </a:t>
            </a:r>
            <a:endParaRPr lang="zh-CN" altLang="zh-CN" sz="2000" b="1" kern="100" noProof="1">
              <a:latin typeface="+mn-lt"/>
              <a:ea typeface="+mn-ea"/>
              <a:cs typeface="+mn-ea"/>
              <a:sym typeface="+mn-lt"/>
            </a:endParaRPr>
          </a:p>
          <a:p>
            <a:pPr indent="539750" algn="just" eaLnBrk="0" hangingPunct="0">
              <a:lnSpc>
                <a:spcPct val="150000"/>
              </a:lnSpc>
              <a:spcAft>
                <a:spcPts val="0"/>
              </a:spcAft>
            </a:pPr>
            <a:r>
              <a:rPr sz="2000" b="1" dirty="0">
                <a:latin typeface="+mn-lt"/>
                <a:ea typeface="+mn-ea"/>
                <a:cs typeface="+mn-ea"/>
                <a:sym typeface="+mn-lt"/>
              </a:rPr>
              <a:t>(2) Batching scale</a:t>
            </a:r>
            <a:r>
              <a:rPr sz="1400" dirty="0">
                <a:latin typeface="+mn-lt"/>
                <a:ea typeface="+mn-ea"/>
                <a:cs typeface="+mn-ea"/>
                <a:sym typeface="+mn-lt"/>
              </a:rPr>
              <a:t> </a:t>
            </a:r>
            <a:endParaRPr lang="en-US" altLang="zh-CN" sz="2000" b="1" kern="100" noProof="1">
              <a:solidFill>
                <a:srgbClr val="333333"/>
              </a:solidFill>
              <a:latin typeface="+mn-lt"/>
              <a:ea typeface="+mn-ea"/>
              <a:cs typeface="+mn-ea"/>
              <a:sym typeface="+mn-lt"/>
            </a:endParaRPr>
          </a:p>
          <a:p>
            <a:pPr indent="539750" algn="just" eaLnBrk="0" hangingPunct="0">
              <a:lnSpc>
                <a:spcPct val="150000"/>
              </a:lnSpc>
              <a:spcAft>
                <a:spcPts val="0"/>
              </a:spcAft>
            </a:pPr>
            <a:r>
              <a:rPr sz="2000" b="1" dirty="0">
                <a:latin typeface="+mn-lt"/>
                <a:ea typeface="+mn-ea"/>
                <a:cs typeface="+mn-ea"/>
                <a:sym typeface="+mn-lt"/>
              </a:rPr>
              <a:t>(3) Mixer</a:t>
            </a:r>
            <a:r>
              <a:rPr sz="1400" dirty="0">
                <a:latin typeface="+mn-lt"/>
                <a:ea typeface="+mn-ea"/>
                <a:cs typeface="+mn-ea"/>
                <a:sym typeface="+mn-lt"/>
              </a:rPr>
              <a:t> </a:t>
            </a:r>
            <a:endParaRPr lang="en-US" altLang="zh-CN" sz="2000" b="1" kern="100" noProof="1">
              <a:solidFill>
                <a:srgbClr val="333333"/>
              </a:solidFill>
              <a:latin typeface="+mn-lt"/>
              <a:ea typeface="+mn-ea"/>
              <a:cs typeface="+mn-ea"/>
              <a:sym typeface="+mn-lt"/>
            </a:endParaRPr>
          </a:p>
          <a:p>
            <a:pPr indent="539750" algn="just" eaLnBrk="0" hangingPunct="0">
              <a:lnSpc>
                <a:spcPct val="150000"/>
              </a:lnSpc>
              <a:spcAft>
                <a:spcPts val="0"/>
              </a:spcAft>
            </a:pPr>
            <a:r>
              <a:rPr sz="2000" b="1" dirty="0">
                <a:latin typeface="+mn-lt"/>
                <a:ea typeface="+mn-ea"/>
                <a:cs typeface="+mn-ea"/>
                <a:sym typeface="+mn-lt"/>
              </a:rPr>
              <a:t>(4) Multi-cylinder micro-adder</a:t>
            </a:r>
            <a:r>
              <a:rPr sz="1400" dirty="0">
                <a:latin typeface="+mn-lt"/>
                <a:ea typeface="+mn-ea"/>
                <a:cs typeface="+mn-ea"/>
                <a:sym typeface="+mn-lt"/>
              </a:rPr>
              <a:t> </a:t>
            </a:r>
            <a:endParaRPr lang="zh-CN" altLang="en-US" sz="1600" b="1" noProof="1">
              <a:latin typeface="+mn-lt"/>
              <a:ea typeface="+mn-ea"/>
              <a:cs typeface="+mn-ea"/>
              <a:sym typeface="+mn-lt"/>
            </a:endParaRPr>
          </a:p>
        </p:txBody>
      </p:sp>
      <p:pic>
        <p:nvPicPr>
          <p:cNvPr id="29705" name="图片 22"/>
          <p:cNvPicPr>
            <a:picLocks noChangeAspect="1" noChangeArrowheads="1"/>
          </p:cNvPicPr>
          <p:nvPr/>
        </p:nvPicPr>
        <p:blipFill>
          <a:blip r:embed="rId2" cstate="print">
            <a:extLst>
              <a:ext uri="{28A0092B-C50C-407E-A947-70E740481C1C}">
                <a14:useLocalDpi xmlns:a14="http://schemas.microsoft.com/office/drawing/2010/main" val="0"/>
              </a:ext>
            </a:extLst>
          </a:blip>
          <a:srcRect l="32059" t="14102" r="32964" b="20189"/>
          <a:stretch>
            <a:fillRect/>
          </a:stretch>
        </p:blipFill>
        <p:spPr bwMode="auto">
          <a:xfrm>
            <a:off x="6096000" y="4303713"/>
            <a:ext cx="18415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0725" name="组合 12"/>
          <p:cNvGrpSpPr>
            <a:grpSpLocks/>
          </p:cNvGrpSpPr>
          <p:nvPr/>
        </p:nvGrpSpPr>
        <p:grpSpPr bwMode="auto">
          <a:xfrm>
            <a:off x="612775" y="80963"/>
            <a:ext cx="6026151" cy="844189"/>
            <a:chOff x="656779" y="25903"/>
            <a:chExt cx="5092279" cy="842728"/>
          </a:xfrm>
        </p:grpSpPr>
        <p:sp>
          <p:nvSpPr>
            <p:cNvPr id="30726" name="文本框 3"/>
            <p:cNvSpPr txBox="1">
              <a:spLocks noChangeArrowheads="1"/>
            </p:cNvSpPr>
            <p:nvPr/>
          </p:nvSpPr>
          <p:spPr bwMode="auto">
            <a:xfrm>
              <a:off x="1380410" y="39070"/>
              <a:ext cx="4368648"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0727"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4" name="文本框 3"/>
          <p:cNvSpPr txBox="1"/>
          <p:nvPr/>
        </p:nvSpPr>
        <p:spPr>
          <a:xfrm>
            <a:off x="609600" y="841375"/>
            <a:ext cx="10956925" cy="5863144"/>
          </a:xfrm>
          <a:prstGeom prst="rect">
            <a:avLst/>
          </a:prstGeom>
          <a:noFill/>
        </p:spPr>
        <p:txBody>
          <a:bodyPr>
            <a:spAutoFit/>
          </a:bodyPr>
          <a:lstStyle/>
          <a:p>
            <a:pPr algn="just" eaLnBrk="0" hangingPunct="0">
              <a:lnSpc>
                <a:spcPct val="120000"/>
              </a:lnSpc>
              <a:spcAft>
                <a:spcPts val="0"/>
              </a:spcAft>
            </a:pPr>
            <a:r>
              <a:rPr sz="1400" b="1" dirty="0">
                <a:solidFill>
                  <a:srgbClr val="333333"/>
                </a:solidFill>
                <a:latin typeface="+mn-lt"/>
                <a:ea typeface="+mn-ea"/>
                <a:cs typeface="+mn-ea"/>
                <a:sym typeface="+mn-lt"/>
              </a:rPr>
              <a:t>        </a:t>
            </a:r>
            <a:r>
              <a:rPr sz="2000" b="1" dirty="0">
                <a:solidFill>
                  <a:srgbClr val="333333"/>
                </a:solidFill>
                <a:latin typeface="+mn-lt"/>
                <a:ea typeface="+mn-ea"/>
                <a:cs typeface="+mn-ea"/>
                <a:sym typeface="+mn-lt"/>
              </a:rPr>
              <a:t>(1) Screw feeder</a:t>
            </a:r>
            <a:r>
              <a:rPr sz="1400" dirty="0">
                <a:latin typeface="+mn-lt"/>
                <a:ea typeface="+mn-ea"/>
                <a:cs typeface="+mn-ea"/>
                <a:sym typeface="+mn-lt"/>
              </a:rPr>
              <a:t> </a:t>
            </a:r>
            <a:endParaRPr lang="zh-CN" altLang="zh-CN" sz="2000" b="1" kern="100" noProof="1">
              <a:latin typeface="+mn-lt"/>
              <a:ea typeface="+mn-ea"/>
              <a:cs typeface="+mn-ea"/>
              <a:sym typeface="+mn-lt"/>
            </a:endParaRPr>
          </a:p>
          <a:p>
            <a:pPr algn="just" eaLnBrk="0" hangingPunct="0">
              <a:lnSpc>
                <a:spcPct val="130000"/>
              </a:lnSpc>
              <a:spcAft>
                <a:spcPts val="0"/>
              </a:spcAft>
            </a:pPr>
            <a:r>
              <a:rPr dirty="0">
                <a:solidFill>
                  <a:srgbClr val="333333"/>
                </a:solidFill>
                <a:latin typeface="+mn-lt"/>
                <a:ea typeface="+mn-ea"/>
                <a:cs typeface="+mn-ea"/>
                <a:sym typeface="+mn-lt"/>
              </a:rPr>
              <a:t>   </a:t>
            </a:r>
            <a:r>
              <a:rPr b="1" dirty="0">
                <a:solidFill>
                  <a:srgbClr val="333333"/>
                </a:solidFill>
                <a:latin typeface="+mn-lt"/>
                <a:ea typeface="+mn-ea"/>
                <a:cs typeface="+mn-ea"/>
                <a:sym typeface="+mn-lt"/>
              </a:rPr>
              <a:t>     The structure of screw feeder is composed of feed hopper, spiral body, circular tube enclosure, </a:t>
            </a:r>
            <a:r>
              <a:rPr lang="en-US" b="1" dirty="0">
                <a:solidFill>
                  <a:srgbClr val="333333"/>
                </a:solidFill>
                <a:latin typeface="+mn-lt"/>
                <a:ea typeface="+mn-ea"/>
                <a:cs typeface="+mn-ea"/>
                <a:sym typeface="+mn-lt"/>
              </a:rPr>
              <a:t>and </a:t>
            </a:r>
            <a:r>
              <a:rPr b="1" dirty="0">
                <a:solidFill>
                  <a:srgbClr val="333333"/>
                </a:solidFill>
                <a:latin typeface="+mn-lt"/>
                <a:ea typeface="+mn-ea"/>
                <a:cs typeface="+mn-ea"/>
                <a:sym typeface="+mn-lt"/>
              </a:rPr>
              <a:t>transmission device, etc.</a:t>
            </a:r>
            <a:r>
              <a:rPr sz="1400" dirty="0">
                <a:latin typeface="+mn-lt"/>
                <a:ea typeface="+mn-ea"/>
                <a:cs typeface="+mn-ea"/>
                <a:sym typeface="+mn-lt"/>
              </a:rPr>
              <a:t> </a:t>
            </a:r>
            <a:r>
              <a:rPr dirty="0">
                <a:latin typeface="+mn-lt"/>
                <a:ea typeface="+mn-ea"/>
                <a:cs typeface="+mn-ea"/>
                <a:sym typeface="+mn-lt"/>
              </a:rPr>
              <a:t>Spiral body and enclosure are made of stainless steel in order to meet the food hygiene requirements.</a:t>
            </a:r>
            <a:r>
              <a:rPr sz="1400" dirty="0">
                <a:latin typeface="+mn-lt"/>
                <a:ea typeface="+mn-ea"/>
                <a:cs typeface="+mn-ea"/>
                <a:sym typeface="+mn-lt"/>
              </a:rPr>
              <a:t> </a:t>
            </a:r>
            <a:r>
              <a:rPr dirty="0">
                <a:solidFill>
                  <a:srgbClr val="333333"/>
                </a:solidFill>
                <a:latin typeface="+mn-lt"/>
                <a:ea typeface="+mn-ea"/>
                <a:cs typeface="+mn-ea"/>
                <a:sym typeface="+mn-lt"/>
              </a:rPr>
              <a:t>Batching scale is composed of hopper scale, underneath discharge gate, weighing sensor, etc.</a:t>
            </a:r>
            <a:r>
              <a:rPr sz="1400" dirty="0">
                <a:latin typeface="+mn-lt"/>
                <a:ea typeface="+mn-ea"/>
                <a:cs typeface="+mn-ea"/>
                <a:sym typeface="+mn-lt"/>
              </a:rPr>
              <a:t> </a:t>
            </a:r>
            <a:r>
              <a:rPr dirty="0">
                <a:latin typeface="+mn-lt"/>
                <a:ea typeface="+mn-ea"/>
                <a:cs typeface="+mn-ea"/>
                <a:sym typeface="+mn-lt"/>
              </a:rPr>
              <a:t>The hopper is closed, and a plurality of feed ports shall be opened on its head cover according to the use needs. The feed ports are flexibly connected to the screw feeder at the outlet of each flour blending bin.</a:t>
            </a:r>
            <a:r>
              <a:rPr sz="1400" dirty="0">
                <a:latin typeface="+mn-lt"/>
                <a:ea typeface="+mn-ea"/>
                <a:cs typeface="+mn-ea"/>
                <a:sym typeface="+mn-lt"/>
              </a:rPr>
              <a:t> </a:t>
            </a:r>
            <a:r>
              <a:rPr dirty="0">
                <a:latin typeface="+mn-lt"/>
                <a:ea typeface="+mn-ea"/>
                <a:cs typeface="+mn-ea"/>
                <a:sym typeface="+mn-lt"/>
              </a:rPr>
              <a:t>An inspection window is set up at one side of scale hopper. In addition to being used to observe internal conditions, additives can also be added manually from here.</a:t>
            </a:r>
            <a:r>
              <a:rPr sz="1400" dirty="0">
                <a:latin typeface="+mn-lt"/>
                <a:ea typeface="+mn-ea"/>
                <a:cs typeface="+mn-ea"/>
                <a:sym typeface="+mn-lt"/>
              </a:rPr>
              <a:t> </a:t>
            </a:r>
            <a:r>
              <a:rPr dirty="0">
                <a:latin typeface="+mn-lt"/>
                <a:ea typeface="+mn-ea"/>
                <a:cs typeface="+mn-ea"/>
                <a:sym typeface="+mn-lt"/>
              </a:rPr>
              <a:t>The scale hopper has </a:t>
            </a:r>
            <a:r>
              <a:rPr lang="en-US" dirty="0">
                <a:latin typeface="+mn-lt"/>
                <a:ea typeface="+mn-ea"/>
                <a:cs typeface="+mn-ea"/>
                <a:sym typeface="+mn-lt"/>
              </a:rPr>
              <a:t>three</a:t>
            </a:r>
            <a:r>
              <a:rPr dirty="0">
                <a:latin typeface="+mn-lt"/>
                <a:ea typeface="+mn-ea"/>
                <a:cs typeface="+mn-ea"/>
                <a:sym typeface="+mn-lt"/>
              </a:rPr>
              <a:t> landing legs, a weight sensor is installed under each leg, and</a:t>
            </a:r>
            <a:r>
              <a:rPr lang="en-US" dirty="0">
                <a:latin typeface="+mn-lt"/>
                <a:ea typeface="+mn-ea"/>
                <a:cs typeface="+mn-ea"/>
                <a:sym typeface="+mn-lt"/>
              </a:rPr>
              <a:t> three</a:t>
            </a:r>
            <a:r>
              <a:rPr dirty="0">
                <a:latin typeface="+mn-lt"/>
                <a:ea typeface="+mn-ea"/>
                <a:cs typeface="+mn-ea"/>
                <a:sym typeface="+mn-lt"/>
              </a:rPr>
              <a:t> sensors bear the weights of scale hopper and the substances in the scale hopper.</a:t>
            </a:r>
            <a:r>
              <a:rPr sz="1400" dirty="0">
                <a:latin typeface="+mn-lt"/>
                <a:ea typeface="+mn-ea"/>
                <a:cs typeface="+mn-ea"/>
                <a:sym typeface="+mn-lt"/>
              </a:rPr>
              <a:t> </a:t>
            </a:r>
            <a:r>
              <a:rPr dirty="0">
                <a:latin typeface="+mn-lt"/>
                <a:ea typeface="+mn-ea"/>
                <a:cs typeface="+mn-ea"/>
                <a:sym typeface="+mn-lt"/>
              </a:rPr>
              <a:t>The outlet of the scale hopper is installed with a pneumatic gate to control the opening and closing of  the discharge port. The gate is closed when the hopper is feeding and weighing and the gate will be opened to discharge after weighing is completed.</a:t>
            </a:r>
            <a:r>
              <a:rPr sz="1400" dirty="0">
                <a:latin typeface="+mn-lt"/>
                <a:ea typeface="+mn-ea"/>
                <a:cs typeface="+mn-ea"/>
                <a:sym typeface="+mn-lt"/>
              </a:rPr>
              <a:t> </a:t>
            </a:r>
            <a:r>
              <a:rPr dirty="0">
                <a:latin typeface="+mn-lt"/>
                <a:ea typeface="+mn-ea"/>
                <a:cs typeface="+mn-ea"/>
                <a:sym typeface="+mn-lt"/>
              </a:rPr>
              <a:t>There is a choke gate under the pneumatic gate, which is used to cut off the air fluctuation from the mixer below it to ensure the weighing accuracy of the batching scale.</a:t>
            </a:r>
            <a:r>
              <a:rPr sz="1400" dirty="0">
                <a:latin typeface="+mn-lt"/>
                <a:ea typeface="+mn-ea"/>
                <a:cs typeface="+mn-ea"/>
                <a:sym typeface="+mn-lt"/>
              </a:rPr>
              <a:t> </a:t>
            </a:r>
            <a:r>
              <a:rPr dirty="0">
                <a:latin typeface="+mn-lt"/>
                <a:ea typeface="+mn-ea"/>
                <a:cs typeface="+mn-ea"/>
                <a:sym typeface="+mn-lt"/>
              </a:rPr>
              <a:t>Choke gate works synchronously with the upper discharge gate.</a:t>
            </a:r>
            <a:r>
              <a:rPr sz="1400" dirty="0">
                <a:latin typeface="+mn-lt"/>
                <a:ea typeface="+mn-ea"/>
                <a:cs typeface="+mn-ea"/>
                <a:sym typeface="+mn-lt"/>
              </a:rPr>
              <a:t> </a:t>
            </a:r>
            <a:r>
              <a:rPr dirty="0">
                <a:latin typeface="+mn-lt"/>
                <a:ea typeface="+mn-ea"/>
                <a:cs typeface="+mn-ea"/>
                <a:sym typeface="+mn-lt"/>
              </a:rPr>
              <a:t>As the damper of the gate will bring out some substances in the process of moving, a flour recovery box is connected below the moving intervals of the gate so that the flour recovery substances enter into the under mixer together with the mainstream substances. </a:t>
            </a:r>
            <a:endParaRPr lang="zh-CN" altLang="zh-CN" kern="100" noProof="1">
              <a:latin typeface="+mn-lt"/>
              <a:ea typeface="+mn-ea"/>
              <a:cs typeface="+mn-ea"/>
              <a:sym typeface="+mn-lt"/>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6"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099" name="文本框 7"/>
          <p:cNvSpPr txBox="1">
            <a:spLocks noChangeArrowheads="1"/>
          </p:cNvSpPr>
          <p:nvPr/>
        </p:nvSpPr>
        <p:spPr bwMode="auto">
          <a:xfrm>
            <a:off x="946150" y="2000250"/>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11500">
                <a:solidFill>
                  <a:schemeClr val="bg1"/>
                </a:solidFill>
                <a:latin typeface="+mn-lt"/>
                <a:ea typeface="+mn-ea"/>
                <a:cs typeface="+mn-ea"/>
                <a:sym typeface="+mn-lt"/>
              </a:rPr>
              <a:t>5</a:t>
            </a:r>
            <a:endParaRPr lang="zh-CN" altLang="en-US" sz="11500">
              <a:solidFill>
                <a:schemeClr val="bg1"/>
              </a:solidFill>
              <a:latin typeface="+mn-lt"/>
              <a:ea typeface="+mn-ea"/>
              <a:cs typeface="+mn-ea"/>
              <a:sym typeface="+mn-lt"/>
            </a:endParaRPr>
          </a:p>
        </p:txBody>
      </p:sp>
      <p:sp>
        <p:nvSpPr>
          <p:cNvPr id="4100" name="文本框 8"/>
          <p:cNvSpPr txBox="1">
            <a:spLocks noChangeArrowheads="1"/>
          </p:cNvSpPr>
          <p:nvPr/>
        </p:nvSpPr>
        <p:spPr bwMode="auto">
          <a:xfrm>
            <a:off x="133351" y="2638425"/>
            <a:ext cx="963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sz="3200" b="1" dirty="0">
                <a:solidFill>
                  <a:srgbClr val="044875"/>
                </a:solidFill>
                <a:latin typeface="+mn-lt"/>
                <a:ea typeface="+mn-ea"/>
                <a:cs typeface="+mn-ea"/>
                <a:sym typeface="+mn-lt"/>
              </a:rPr>
              <a:t>Part </a:t>
            </a:r>
          </a:p>
        </p:txBody>
      </p:sp>
      <p:sp>
        <p:nvSpPr>
          <p:cNvPr id="10"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103" name="文本框 11"/>
          <p:cNvSpPr txBox="1">
            <a:spLocks noChangeArrowheads="1"/>
          </p:cNvSpPr>
          <p:nvPr/>
        </p:nvSpPr>
        <p:spPr bwMode="auto">
          <a:xfrm>
            <a:off x="2486025" y="3262223"/>
            <a:ext cx="9629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3600" b="1" dirty="0">
                <a:solidFill>
                  <a:schemeClr val="bg1"/>
                </a:solidFill>
                <a:latin typeface="+mn-lt"/>
                <a:ea typeface="+mn-ea"/>
                <a:cs typeface="+mn-ea"/>
                <a:sym typeface="+mn-lt"/>
              </a:rPr>
              <a:t>Wheat </a:t>
            </a:r>
            <a:r>
              <a:rPr lang="en-US" sz="3600" b="1" dirty="0">
                <a:solidFill>
                  <a:schemeClr val="bg1"/>
                </a:solidFill>
                <a:latin typeface="+mn-lt"/>
                <a:ea typeface="+mn-ea"/>
                <a:cs typeface="+mn-ea"/>
                <a:sym typeface="+mn-lt"/>
              </a:rPr>
              <a:t>F</a:t>
            </a:r>
            <a:r>
              <a:rPr sz="3600" b="1" dirty="0">
                <a:solidFill>
                  <a:schemeClr val="bg1"/>
                </a:solidFill>
                <a:latin typeface="+mn-lt"/>
                <a:ea typeface="+mn-ea"/>
                <a:cs typeface="+mn-ea"/>
                <a:sym typeface="+mn-lt"/>
              </a:rPr>
              <a:t>lour </a:t>
            </a:r>
            <a:r>
              <a:rPr lang="en-US" sz="3600" b="1" dirty="0">
                <a:solidFill>
                  <a:schemeClr val="bg1"/>
                </a:solidFill>
                <a:latin typeface="+mn-lt"/>
                <a:ea typeface="+mn-ea"/>
                <a:cs typeface="+mn-ea"/>
                <a:sym typeface="+mn-lt"/>
              </a:rPr>
              <a:t>F</a:t>
            </a:r>
            <a:r>
              <a:rPr sz="3600" b="1" dirty="0">
                <a:solidFill>
                  <a:schemeClr val="bg1"/>
                </a:solidFill>
                <a:latin typeface="+mn-lt"/>
                <a:ea typeface="+mn-ea"/>
                <a:cs typeface="+mn-ea"/>
                <a:sym typeface="+mn-lt"/>
              </a:rPr>
              <a:t>ortification &amp; </a:t>
            </a:r>
            <a:r>
              <a:rPr lang="en-US" sz="3600" b="1" dirty="0">
                <a:solidFill>
                  <a:schemeClr val="bg1"/>
                </a:solidFill>
                <a:latin typeface="+mn-lt"/>
                <a:ea typeface="+mn-ea"/>
                <a:cs typeface="+mn-ea"/>
                <a:sym typeface="+mn-lt"/>
              </a:rPr>
              <a:t>P</a:t>
            </a:r>
            <a:r>
              <a:rPr sz="3600" b="1" dirty="0">
                <a:solidFill>
                  <a:schemeClr val="bg1"/>
                </a:solidFill>
                <a:latin typeface="+mn-lt"/>
                <a:ea typeface="+mn-ea"/>
                <a:cs typeface="+mn-ea"/>
                <a:sym typeface="+mn-lt"/>
              </a:rPr>
              <a:t>rocessing </a:t>
            </a:r>
            <a:r>
              <a:rPr lang="en-US" sz="3600" b="1" dirty="0">
                <a:solidFill>
                  <a:schemeClr val="bg1"/>
                </a:solidFill>
                <a:latin typeface="+mn-lt"/>
                <a:ea typeface="+mn-ea"/>
                <a:cs typeface="+mn-ea"/>
                <a:sym typeface="+mn-lt"/>
              </a:rPr>
              <a:t>T</a:t>
            </a:r>
            <a:r>
              <a:rPr sz="3600" b="1" dirty="0">
                <a:solidFill>
                  <a:schemeClr val="bg1"/>
                </a:solidFill>
                <a:latin typeface="+mn-lt"/>
                <a:ea typeface="+mn-ea"/>
                <a:cs typeface="+mn-ea"/>
                <a:sym typeface="+mn-lt"/>
              </a:rPr>
              <a:t>echnology </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1749" name="组合 12"/>
          <p:cNvGrpSpPr>
            <a:grpSpLocks/>
          </p:cNvGrpSpPr>
          <p:nvPr/>
        </p:nvGrpSpPr>
        <p:grpSpPr bwMode="auto">
          <a:xfrm>
            <a:off x="612775" y="80963"/>
            <a:ext cx="5911851" cy="853714"/>
            <a:chOff x="656779" y="25903"/>
            <a:chExt cx="4995692" cy="852237"/>
          </a:xfrm>
        </p:grpSpPr>
        <p:sp>
          <p:nvSpPr>
            <p:cNvPr id="31750" name="文本框 3"/>
            <p:cNvSpPr txBox="1">
              <a:spLocks noChangeArrowheads="1"/>
            </p:cNvSpPr>
            <p:nvPr/>
          </p:nvSpPr>
          <p:spPr bwMode="auto">
            <a:xfrm>
              <a:off x="1380410" y="48579"/>
              <a:ext cx="4272061"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1751"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4" name="文本框 3"/>
          <p:cNvSpPr txBox="1"/>
          <p:nvPr/>
        </p:nvSpPr>
        <p:spPr>
          <a:xfrm>
            <a:off x="609600" y="827088"/>
            <a:ext cx="11134725" cy="6075509"/>
          </a:xfrm>
          <a:prstGeom prst="rect">
            <a:avLst/>
          </a:prstGeom>
          <a:noFill/>
        </p:spPr>
        <p:txBody>
          <a:bodyPr wrap="square">
            <a:spAutoFit/>
          </a:bodyPr>
          <a:lstStyle/>
          <a:p>
            <a:pPr indent="266700" algn="just" eaLnBrk="0" hangingPunct="0">
              <a:lnSpc>
                <a:spcPct val="150000"/>
              </a:lnSpc>
              <a:spcAft>
                <a:spcPts val="0"/>
              </a:spcAft>
            </a:pPr>
            <a:r>
              <a:rPr sz="2000" b="1" dirty="0">
                <a:solidFill>
                  <a:srgbClr val="333333"/>
                </a:solidFill>
                <a:latin typeface="+mn-lt"/>
                <a:ea typeface="+mn-ea"/>
                <a:cs typeface="+mn-ea"/>
                <a:sym typeface="+mn-lt"/>
              </a:rPr>
              <a:t>(2) Batching scale</a:t>
            </a:r>
            <a:endParaRPr lang="en-US" altLang="zh-CN" sz="2000" b="1" kern="100" noProof="1">
              <a:solidFill>
                <a:srgbClr val="333333"/>
              </a:solidFill>
              <a:latin typeface="+mn-lt"/>
              <a:ea typeface="+mn-ea"/>
              <a:cs typeface="+mn-ea"/>
              <a:sym typeface="+mn-lt"/>
            </a:endParaRPr>
          </a:p>
          <a:p>
            <a:pPr algn="just" eaLnBrk="0" hangingPunct="0">
              <a:lnSpc>
                <a:spcPct val="130000"/>
              </a:lnSpc>
              <a:spcAft>
                <a:spcPts val="0"/>
              </a:spcAft>
            </a:pPr>
            <a:r>
              <a:rPr dirty="0">
                <a:latin typeface="+mn-lt"/>
                <a:ea typeface="+mn-ea"/>
                <a:cs typeface="+mn-ea"/>
                <a:sym typeface="+mn-lt"/>
              </a:rPr>
              <a:t>When starting up the batching scale, it shall be started up when the mixer under it starts and runs normally.</a:t>
            </a:r>
            <a:r>
              <a:rPr sz="1400" dirty="0">
                <a:latin typeface="+mn-lt"/>
                <a:ea typeface="+mn-ea"/>
                <a:cs typeface="+mn-ea"/>
                <a:sym typeface="+mn-lt"/>
              </a:rPr>
              <a:t> </a:t>
            </a:r>
            <a:r>
              <a:rPr dirty="0">
                <a:latin typeface="+mn-lt"/>
                <a:ea typeface="+mn-ea"/>
                <a:cs typeface="+mn-ea"/>
                <a:sym typeface="+mn-lt"/>
              </a:rPr>
              <a:t>When it is shut down, it shall be shut</a:t>
            </a:r>
            <a:r>
              <a:rPr lang="en-US" dirty="0">
                <a:latin typeface="+mn-lt"/>
                <a:ea typeface="+mn-ea"/>
                <a:cs typeface="+mn-ea"/>
                <a:sym typeface="+mn-lt"/>
              </a:rPr>
              <a:t> </a:t>
            </a:r>
            <a:r>
              <a:rPr dirty="0">
                <a:latin typeface="+mn-lt"/>
                <a:ea typeface="+mn-ea"/>
                <a:cs typeface="+mn-ea"/>
                <a:sym typeface="+mn-lt"/>
              </a:rPr>
              <a:t>down when the substances in the hopper are emptied and the screw feeder stops working.</a:t>
            </a:r>
            <a:r>
              <a:rPr sz="1400" dirty="0">
                <a:latin typeface="+mn-lt"/>
                <a:ea typeface="+mn-ea"/>
                <a:cs typeface="+mn-ea"/>
                <a:sym typeface="+mn-lt"/>
              </a:rPr>
              <a:t> </a:t>
            </a:r>
            <a:r>
              <a:rPr dirty="0">
                <a:latin typeface="+mn-lt"/>
                <a:ea typeface="+mn-ea"/>
                <a:cs typeface="+mn-ea"/>
                <a:sym typeface="+mn-lt"/>
              </a:rPr>
              <a:t>Batching scale belongs to electronic weighing equipment, and weighing sensor is a key component, which shall be checked frequently and kept clean.</a:t>
            </a:r>
            <a:r>
              <a:rPr sz="1400" dirty="0">
                <a:latin typeface="+mn-lt"/>
                <a:ea typeface="+mn-ea"/>
                <a:cs typeface="+mn-ea"/>
                <a:sym typeface="+mn-lt"/>
              </a:rPr>
              <a:t> </a:t>
            </a:r>
            <a:r>
              <a:rPr dirty="0">
                <a:latin typeface="+mn-lt"/>
                <a:ea typeface="+mn-ea"/>
                <a:cs typeface="+mn-ea"/>
                <a:sym typeface="+mn-lt"/>
              </a:rPr>
              <a:t>The scale hopper has </a:t>
            </a:r>
            <a:r>
              <a:rPr lang="en-US" dirty="0">
                <a:latin typeface="+mn-lt"/>
                <a:ea typeface="+mn-ea"/>
                <a:cs typeface="+mn-ea"/>
                <a:sym typeface="+mn-lt"/>
              </a:rPr>
              <a:t>three</a:t>
            </a:r>
            <a:r>
              <a:rPr dirty="0">
                <a:latin typeface="+mn-lt"/>
                <a:ea typeface="+mn-ea"/>
                <a:cs typeface="+mn-ea"/>
                <a:sym typeface="+mn-lt"/>
              </a:rPr>
              <a:t> landing legs, a weight sensor is installed under each leg, and </a:t>
            </a:r>
            <a:r>
              <a:rPr lang="en-US" dirty="0">
                <a:latin typeface="+mn-lt"/>
                <a:ea typeface="+mn-ea"/>
                <a:cs typeface="+mn-ea"/>
                <a:sym typeface="+mn-lt"/>
              </a:rPr>
              <a:t>three</a:t>
            </a:r>
            <a:r>
              <a:rPr dirty="0">
                <a:latin typeface="+mn-lt"/>
                <a:ea typeface="+mn-ea"/>
                <a:cs typeface="+mn-ea"/>
                <a:sym typeface="+mn-lt"/>
              </a:rPr>
              <a:t> sensors bear the weights of scale hopper and the substances in the scale hopper.</a:t>
            </a:r>
            <a:r>
              <a:rPr sz="1400" dirty="0">
                <a:latin typeface="+mn-lt"/>
                <a:ea typeface="+mn-ea"/>
                <a:cs typeface="+mn-ea"/>
                <a:sym typeface="+mn-lt"/>
              </a:rPr>
              <a:t> </a:t>
            </a:r>
            <a:r>
              <a:rPr dirty="0">
                <a:latin typeface="+mn-lt"/>
                <a:ea typeface="+mn-ea"/>
                <a:cs typeface="+mn-ea"/>
                <a:sym typeface="+mn-lt"/>
              </a:rPr>
              <a:t>The outlet of the scale hopper is installed with a pneumatic gate to control the opening and closing of  the discharge port. The gate is closed when the hopper is feeding and weighing and the gate will be opened to discharge after weighing is completed.</a:t>
            </a:r>
            <a:r>
              <a:rPr sz="1400" dirty="0">
                <a:latin typeface="+mn-lt"/>
                <a:ea typeface="+mn-ea"/>
                <a:cs typeface="+mn-ea"/>
                <a:sym typeface="+mn-lt"/>
              </a:rPr>
              <a:t> </a:t>
            </a:r>
            <a:endParaRPr lang="en-US" altLang="zh-CN" kern="100" noProof="1">
              <a:solidFill>
                <a:srgbClr val="333333"/>
              </a:solidFill>
              <a:latin typeface="+mn-lt"/>
              <a:ea typeface="+mn-ea"/>
              <a:cs typeface="+mn-ea"/>
              <a:sym typeface="+mn-lt"/>
            </a:endParaRPr>
          </a:p>
          <a:p>
            <a:pPr algn="just" eaLnBrk="0" hangingPunct="0">
              <a:lnSpc>
                <a:spcPct val="130000"/>
              </a:lnSpc>
              <a:spcAft>
                <a:spcPts val="0"/>
              </a:spcAft>
            </a:pPr>
            <a:r>
              <a:rPr dirty="0">
                <a:latin typeface="+mn-lt"/>
                <a:ea typeface="+mn-ea"/>
                <a:cs typeface="+mn-ea"/>
                <a:sym typeface="+mn-lt"/>
              </a:rPr>
              <a:t>The weighing value and formula of each scale of batching scale are input into the computer by the operator, and the working process of the batching scale is controlled by the computer.</a:t>
            </a:r>
            <a:r>
              <a:rPr sz="1400" dirty="0">
                <a:latin typeface="+mn-lt"/>
                <a:ea typeface="+mn-ea"/>
                <a:cs typeface="+mn-ea"/>
                <a:sym typeface="+mn-lt"/>
              </a:rPr>
              <a:t> </a:t>
            </a:r>
            <a:r>
              <a:rPr dirty="0">
                <a:latin typeface="+mn-lt"/>
                <a:ea typeface="+mn-ea"/>
                <a:cs typeface="+mn-ea"/>
                <a:sym typeface="+mn-lt"/>
              </a:rPr>
              <a:t>The screw feeders under each flour blending bin feed the substances  into the batching scale in sequence, and the weighing sensors convert the weights of scale hopper into electrical signals and send them into the computer. The computer controls the start and stop of each feeder, feeding each kind of flour and additives into the scale hopper in turn.</a:t>
            </a:r>
            <a:r>
              <a:rPr sz="1400" dirty="0">
                <a:latin typeface="+mn-lt"/>
                <a:ea typeface="+mn-ea"/>
                <a:cs typeface="+mn-ea"/>
                <a:sym typeface="+mn-lt"/>
              </a:rPr>
              <a:t> </a:t>
            </a:r>
            <a:endParaRPr lang="zh-CN" altLang="zh-CN" kern="100" noProof="1">
              <a:latin typeface="+mn-lt"/>
              <a:ea typeface="+mn-ea"/>
              <a:cs typeface="+mn-ea"/>
              <a:sym typeface="+mn-lt"/>
            </a:endParaRPr>
          </a:p>
          <a:p>
            <a:pPr algn="just" eaLnBrk="0" hangingPunct="0">
              <a:lnSpc>
                <a:spcPct val="130000"/>
              </a:lnSpc>
              <a:spcAft>
                <a:spcPts val="0"/>
              </a:spcAft>
            </a:pPr>
            <a:r>
              <a:rPr dirty="0">
                <a:latin typeface="+mn-lt"/>
                <a:ea typeface="+mn-ea"/>
                <a:cs typeface="+mn-ea"/>
                <a:sym typeface="+mn-lt"/>
              </a:rPr>
              <a:t>There is a return duct set up between the scale hopper and the mixer under it, so that the air discharged from the mixer can return to the batching scale hopper when the scale hopper discharges, in order to avoid dust laden air escaping from the machine.</a:t>
            </a:r>
            <a:r>
              <a:rPr sz="1400" dirty="0">
                <a:latin typeface="+mn-lt"/>
                <a:ea typeface="+mn-ea"/>
                <a:cs typeface="+mn-ea"/>
                <a:sym typeface="+mn-lt"/>
              </a:rPr>
              <a:t> </a:t>
            </a:r>
            <a:endParaRPr lang="zh-CN" altLang="en-US" b="1" noProof="1">
              <a:latin typeface="+mn-lt"/>
              <a:ea typeface="+mn-ea"/>
              <a:cs typeface="+mn-ea"/>
              <a:sym typeface="+mn-lt"/>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2773" name="组合 12"/>
          <p:cNvGrpSpPr>
            <a:grpSpLocks/>
          </p:cNvGrpSpPr>
          <p:nvPr/>
        </p:nvGrpSpPr>
        <p:grpSpPr bwMode="auto">
          <a:xfrm>
            <a:off x="612775" y="80963"/>
            <a:ext cx="6051551" cy="853714"/>
            <a:chOff x="656779" y="25903"/>
            <a:chExt cx="5113743" cy="852237"/>
          </a:xfrm>
        </p:grpSpPr>
        <p:sp>
          <p:nvSpPr>
            <p:cNvPr id="32774" name="文本框 3"/>
            <p:cNvSpPr txBox="1">
              <a:spLocks noChangeArrowheads="1"/>
            </p:cNvSpPr>
            <p:nvPr/>
          </p:nvSpPr>
          <p:spPr bwMode="auto">
            <a:xfrm>
              <a:off x="1251057" y="48579"/>
              <a:ext cx="4519465"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2775"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4" name="文本框 3"/>
          <p:cNvSpPr txBox="1"/>
          <p:nvPr/>
        </p:nvSpPr>
        <p:spPr>
          <a:xfrm>
            <a:off x="706438" y="827088"/>
            <a:ext cx="11142662" cy="5847755"/>
          </a:xfrm>
          <a:prstGeom prst="rect">
            <a:avLst/>
          </a:prstGeom>
          <a:noFill/>
        </p:spPr>
        <p:txBody>
          <a:bodyPr wrap="square">
            <a:spAutoFit/>
          </a:bodyPr>
          <a:lstStyle/>
          <a:p>
            <a:pPr indent="266700" algn="just" eaLnBrk="0" hangingPunct="0">
              <a:lnSpc>
                <a:spcPct val="150000"/>
              </a:lnSpc>
              <a:spcAft>
                <a:spcPts val="0"/>
              </a:spcAft>
            </a:pPr>
            <a:r>
              <a:rPr sz="2400" b="1" dirty="0">
                <a:solidFill>
                  <a:srgbClr val="333333"/>
                </a:solidFill>
                <a:latin typeface="+mn-lt"/>
                <a:ea typeface="+mn-ea"/>
                <a:cs typeface="+mn-ea"/>
                <a:sym typeface="+mn-lt"/>
              </a:rPr>
              <a:t>(3) Mixer</a:t>
            </a:r>
            <a:r>
              <a:rPr sz="1600" dirty="0">
                <a:latin typeface="+mn-lt"/>
                <a:ea typeface="+mn-ea"/>
                <a:cs typeface="+mn-ea"/>
                <a:sym typeface="+mn-lt"/>
              </a:rPr>
              <a:t> </a:t>
            </a:r>
            <a:endParaRPr lang="en-US" altLang="zh-CN" sz="2400" b="1" kern="100" noProof="1">
              <a:solidFill>
                <a:srgbClr val="333333"/>
              </a:solidFill>
              <a:latin typeface="+mn-lt"/>
              <a:ea typeface="+mn-ea"/>
              <a:cs typeface="+mn-ea"/>
              <a:sym typeface="+mn-lt"/>
            </a:endParaRPr>
          </a:p>
          <a:p>
            <a:pPr algn="just" eaLnBrk="0" hangingPunct="0">
              <a:lnSpc>
                <a:spcPct val="130000"/>
              </a:lnSpc>
              <a:spcAft>
                <a:spcPts val="0"/>
              </a:spcAft>
            </a:pPr>
            <a:r>
              <a:rPr sz="2000" dirty="0">
                <a:latin typeface="+mn-lt"/>
                <a:ea typeface="+mn-ea"/>
                <a:cs typeface="+mn-ea"/>
                <a:sym typeface="+mn-lt"/>
              </a:rPr>
              <a:t>The mixer is generally used together with the batching scale, which is usually placed under the batching scale, and operates in coordination with the batching scale. Both are commonly controlled by the computer. In the process of production, the mixer always keeps a rotational state. After the batching scale places a batch of flour into the mixer, the mixer begins mixing and the mixing time is generally about 60 seconds.</a:t>
            </a:r>
            <a:r>
              <a:rPr sz="1600" dirty="0">
                <a:latin typeface="+mn-lt"/>
                <a:ea typeface="+mn-ea"/>
                <a:cs typeface="+mn-ea"/>
                <a:sym typeface="+mn-lt"/>
              </a:rPr>
              <a:t> </a:t>
            </a:r>
            <a:r>
              <a:rPr sz="2000" dirty="0">
                <a:latin typeface="+mn-lt"/>
                <a:ea typeface="+mn-ea"/>
                <a:cs typeface="+mn-ea"/>
                <a:sym typeface="+mn-lt"/>
              </a:rPr>
              <a:t>The mixer opens the discharge gate to discharge after mixing is completed. </a:t>
            </a:r>
            <a:endParaRPr lang="zh-CN" altLang="zh-CN" sz="2000" kern="100" noProof="1">
              <a:latin typeface="+mn-lt"/>
              <a:ea typeface="+mn-ea"/>
              <a:cs typeface="+mn-ea"/>
              <a:sym typeface="+mn-lt"/>
            </a:endParaRPr>
          </a:p>
          <a:p>
            <a:pPr algn="just" eaLnBrk="0" hangingPunct="0">
              <a:lnSpc>
                <a:spcPct val="130000"/>
              </a:lnSpc>
              <a:spcAft>
                <a:spcPts val="0"/>
              </a:spcAft>
            </a:pPr>
            <a:r>
              <a:rPr sz="2000" dirty="0">
                <a:latin typeface="+mn-lt"/>
                <a:ea typeface="+mn-ea"/>
                <a:cs typeface="+mn-ea"/>
                <a:sym typeface="+mn-lt"/>
              </a:rPr>
              <a:t>Spiral blade belt mixer is mainly composed of  mixer body, rotor, discharge gate and discharge control mechanism. The rotor is composed of belt screw blades, a shaft, a ring with a loop on the shaft and a supporting rod.</a:t>
            </a:r>
            <a:r>
              <a:rPr sz="1600" dirty="0">
                <a:latin typeface="+mn-lt"/>
                <a:ea typeface="+mn-ea"/>
                <a:cs typeface="+mn-ea"/>
                <a:sym typeface="+mn-lt"/>
              </a:rPr>
              <a:t> </a:t>
            </a:r>
            <a:r>
              <a:rPr sz="2000" dirty="0">
                <a:latin typeface="+mn-lt"/>
                <a:ea typeface="+mn-ea"/>
                <a:cs typeface="+mn-ea"/>
                <a:sym typeface="+mn-lt"/>
              </a:rPr>
              <a:t>The blades are divided into inner cycle and outer cycle, which are left-hand rotation and right-hand rotation</a:t>
            </a:r>
            <a:r>
              <a:rPr lang="en-US" sz="2000" dirty="0">
                <a:latin typeface="+mn-lt"/>
                <a:ea typeface="+mn-ea"/>
                <a:cs typeface="+mn-ea"/>
                <a:sym typeface="+mn-lt"/>
              </a:rPr>
              <a:t> </a:t>
            </a:r>
            <a:r>
              <a:rPr lang="en-US" altLang="zh-CN" sz="2000" dirty="0">
                <a:latin typeface="+mn-lt"/>
                <a:ea typeface="+mn-ea"/>
                <a:cs typeface="+mn-ea"/>
                <a:sym typeface="+mn-lt"/>
              </a:rPr>
              <a:t>respectively</a:t>
            </a:r>
            <a:r>
              <a:rPr sz="2000" dirty="0">
                <a:latin typeface="+mn-lt"/>
                <a:ea typeface="+mn-ea"/>
                <a:cs typeface="+mn-ea"/>
                <a:sym typeface="+mn-lt"/>
              </a:rPr>
              <a:t>.</a:t>
            </a:r>
            <a:r>
              <a:rPr sz="1600" dirty="0">
                <a:latin typeface="+mn-lt"/>
                <a:ea typeface="+mn-ea"/>
                <a:cs typeface="+mn-ea"/>
                <a:sym typeface="+mn-lt"/>
              </a:rPr>
              <a:t> </a:t>
            </a:r>
            <a:r>
              <a:rPr sz="2000" dirty="0">
                <a:latin typeface="+mn-lt"/>
                <a:ea typeface="+mn-ea"/>
                <a:cs typeface="+mn-ea"/>
                <a:sym typeface="+mn-lt"/>
              </a:rPr>
              <a:t>When the rotor rotates, the left-hand rotation blades push the substances from one end to the other end, and the right-hand rotation blades make the substances move in the opposite directions, thus the substances are mixed evenly by such flipping and </a:t>
            </a:r>
            <a:r>
              <a:rPr sz="2000" dirty="0" err="1">
                <a:latin typeface="+mn-lt"/>
                <a:ea typeface="+mn-ea"/>
                <a:cs typeface="+mn-ea"/>
                <a:sym typeface="+mn-lt"/>
              </a:rPr>
              <a:t>convecting</a:t>
            </a:r>
            <a:r>
              <a:rPr sz="2000" dirty="0">
                <a:latin typeface="+mn-lt"/>
                <a:ea typeface="+mn-ea"/>
                <a:cs typeface="+mn-ea"/>
                <a:sym typeface="+mn-lt"/>
              </a:rPr>
              <a:t> constantly.</a:t>
            </a:r>
            <a:r>
              <a:rPr sz="1600" dirty="0">
                <a:latin typeface="+mn-lt"/>
                <a:ea typeface="+mn-ea"/>
                <a:cs typeface="+mn-ea"/>
                <a:sym typeface="+mn-lt"/>
              </a:rPr>
              <a:t> </a:t>
            </a:r>
            <a:r>
              <a:rPr sz="2000" dirty="0">
                <a:latin typeface="+mn-lt"/>
                <a:ea typeface="+mn-ea"/>
                <a:cs typeface="+mn-ea"/>
                <a:sym typeface="+mn-lt"/>
              </a:rPr>
              <a:t>A cutoff plate is welded on the supporting rod of external blade near the inner wall of the mixer body at both ends of the rotor, to ensure</a:t>
            </a:r>
            <a:r>
              <a:rPr lang="en-US" sz="2000" dirty="0">
                <a:latin typeface="+mn-lt"/>
                <a:ea typeface="+mn-ea"/>
                <a:cs typeface="+mn-ea"/>
                <a:sym typeface="+mn-lt"/>
              </a:rPr>
              <a:t> that</a:t>
            </a:r>
            <a:r>
              <a:rPr sz="2000" dirty="0">
                <a:latin typeface="+mn-lt"/>
                <a:ea typeface="+mn-ea"/>
                <a:cs typeface="+mn-ea"/>
                <a:sym typeface="+mn-lt"/>
              </a:rPr>
              <a:t> the substances at the four corners of the mixer body can be mixed adequately.</a:t>
            </a:r>
            <a:r>
              <a:rPr sz="1600" dirty="0">
                <a:latin typeface="+mn-lt"/>
                <a:ea typeface="+mn-ea"/>
                <a:cs typeface="+mn-ea"/>
                <a:sym typeface="+mn-lt"/>
              </a:rPr>
              <a:t> </a:t>
            </a:r>
            <a:endParaRPr lang="en-US" altLang="zh-CN" sz="2000" b="1" kern="100" noProof="1">
              <a:solidFill>
                <a:srgbClr val="333333"/>
              </a:solidFill>
              <a:latin typeface="+mn-lt"/>
              <a:ea typeface="+mn-ea"/>
              <a:cs typeface="+mn-ea"/>
              <a:sym typeface="+mn-lt"/>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3797" name="组合 12"/>
          <p:cNvGrpSpPr>
            <a:grpSpLocks/>
          </p:cNvGrpSpPr>
          <p:nvPr/>
        </p:nvGrpSpPr>
        <p:grpSpPr bwMode="auto">
          <a:xfrm>
            <a:off x="612775" y="80962"/>
            <a:ext cx="6003925" cy="863234"/>
            <a:chOff x="656779" y="25903"/>
            <a:chExt cx="5073498" cy="861744"/>
          </a:xfrm>
        </p:grpSpPr>
        <p:sp>
          <p:nvSpPr>
            <p:cNvPr id="33798" name="文本框 3"/>
            <p:cNvSpPr txBox="1">
              <a:spLocks noChangeArrowheads="1"/>
            </p:cNvSpPr>
            <p:nvPr/>
          </p:nvSpPr>
          <p:spPr bwMode="auto">
            <a:xfrm>
              <a:off x="1380410" y="58086"/>
              <a:ext cx="4349867"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3799"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sp>
        <p:nvSpPr>
          <p:cNvPr id="4" name="文本框 3"/>
          <p:cNvSpPr txBox="1"/>
          <p:nvPr/>
        </p:nvSpPr>
        <p:spPr>
          <a:xfrm>
            <a:off x="609600" y="833438"/>
            <a:ext cx="10956925" cy="5924699"/>
          </a:xfrm>
          <a:prstGeom prst="rect">
            <a:avLst/>
          </a:prstGeom>
          <a:noFill/>
        </p:spPr>
        <p:txBody>
          <a:bodyPr>
            <a:spAutoFit/>
          </a:bodyPr>
          <a:lstStyle/>
          <a:p>
            <a:pPr indent="266700" algn="just" eaLnBrk="0" hangingPunct="0">
              <a:lnSpc>
                <a:spcPct val="150000"/>
              </a:lnSpc>
              <a:spcAft>
                <a:spcPts val="1200"/>
              </a:spcAft>
            </a:pPr>
            <a:r>
              <a:rPr sz="2400" dirty="0">
                <a:latin typeface="+mn-lt"/>
                <a:ea typeface="+mn-ea"/>
                <a:cs typeface="+mn-ea"/>
                <a:sym typeface="+mn-lt"/>
              </a:rPr>
              <a:t>  </a:t>
            </a:r>
            <a:r>
              <a:rPr sz="2400" b="1" dirty="0">
                <a:latin typeface="+mn-lt"/>
                <a:ea typeface="+mn-ea"/>
                <a:cs typeface="+mn-ea"/>
                <a:sym typeface="+mn-lt"/>
              </a:rPr>
              <a:t>(4) Multi-cylinder</a:t>
            </a:r>
            <a:r>
              <a:rPr sz="2400" dirty="0">
                <a:latin typeface="+mn-lt"/>
                <a:ea typeface="+mn-ea"/>
                <a:cs typeface="+mn-ea"/>
                <a:sym typeface="+mn-lt"/>
              </a:rPr>
              <a:t> </a:t>
            </a:r>
            <a:endParaRPr lang="zh-CN" altLang="zh-CN" sz="2400" b="1" kern="100" noProof="1">
              <a:latin typeface="+mn-lt"/>
              <a:ea typeface="+mn-ea"/>
              <a:cs typeface="+mn-ea"/>
              <a:sym typeface="+mn-lt"/>
            </a:endParaRPr>
          </a:p>
          <a:p>
            <a:pPr algn="just" eaLnBrk="0" hangingPunct="0">
              <a:lnSpc>
                <a:spcPct val="150000"/>
              </a:lnSpc>
              <a:spcAft>
                <a:spcPts val="0"/>
              </a:spcAft>
            </a:pPr>
            <a:r>
              <a:rPr sz="2000" dirty="0">
                <a:latin typeface="+mn-lt"/>
                <a:ea typeface="+mn-ea"/>
                <a:cs typeface="+mn-ea"/>
                <a:sym typeface="+mn-lt"/>
              </a:rPr>
              <a:t>It is composed of micro-balance, feed storage cylinder, feeding mechanism and collection cylinder.</a:t>
            </a:r>
            <a:r>
              <a:rPr sz="1600" dirty="0">
                <a:latin typeface="+mn-lt"/>
                <a:ea typeface="+mn-ea"/>
                <a:cs typeface="+mn-ea"/>
                <a:sym typeface="+mn-lt"/>
              </a:rPr>
              <a:t> </a:t>
            </a:r>
            <a:r>
              <a:rPr sz="2000" dirty="0">
                <a:latin typeface="+mn-lt"/>
                <a:ea typeface="+mn-ea"/>
                <a:cs typeface="+mn-ea"/>
                <a:sym typeface="+mn-lt"/>
              </a:rPr>
              <a:t>There are several feed storage cylinders, which are arranged around the micro-balance.  Each feed storage cylinder is stored with an additive, which is fed out by the feeding mechanism. According to the preset computer programs, the additives of different feed storage cylinders are fed to the micro-balance in order, and the micro-balance carries out a cumulative measurement. After reaching a batch, they are poured into a batch of flour together.</a:t>
            </a:r>
            <a:r>
              <a:rPr sz="1600" dirty="0">
                <a:latin typeface="+mn-lt"/>
                <a:ea typeface="+mn-ea"/>
                <a:cs typeface="+mn-ea"/>
                <a:sym typeface="+mn-lt"/>
              </a:rPr>
              <a:t> </a:t>
            </a:r>
            <a:r>
              <a:rPr sz="2000" dirty="0">
                <a:latin typeface="+mn-lt"/>
                <a:ea typeface="+mn-ea"/>
                <a:cs typeface="+mn-ea"/>
                <a:sym typeface="+mn-lt"/>
              </a:rPr>
              <a:t>Such adder can adds several kinds of additives at the same time.</a:t>
            </a:r>
            <a:r>
              <a:rPr sz="1600" dirty="0">
                <a:latin typeface="+mn-lt"/>
                <a:ea typeface="+mn-ea"/>
                <a:cs typeface="+mn-ea"/>
                <a:sym typeface="+mn-lt"/>
              </a:rPr>
              <a:t> </a:t>
            </a:r>
            <a:r>
              <a:rPr sz="2000" dirty="0">
                <a:latin typeface="+mn-lt"/>
                <a:ea typeface="+mn-ea"/>
                <a:cs typeface="+mn-ea"/>
                <a:sym typeface="+mn-lt"/>
              </a:rPr>
              <a:t>Several cylindrical feed storage cylinders are set up by the side of a micro-balance, each cylinder can store 2-20 kg of additives and there are at most 15 feed storage cylinders.</a:t>
            </a:r>
            <a:r>
              <a:rPr sz="1600" dirty="0">
                <a:latin typeface="+mn-lt"/>
                <a:ea typeface="+mn-ea"/>
                <a:cs typeface="+mn-ea"/>
                <a:sym typeface="+mn-lt"/>
              </a:rPr>
              <a:t> </a:t>
            </a:r>
            <a:endParaRPr lang="zh-CN" altLang="zh-CN" sz="2000" kern="100" noProof="1">
              <a:latin typeface="+mn-lt"/>
              <a:ea typeface="+mn-ea"/>
              <a:cs typeface="+mn-ea"/>
              <a:sym typeface="+mn-lt"/>
            </a:endParaRPr>
          </a:p>
          <a:p>
            <a:pPr algn="just" eaLnBrk="0" hangingPunct="0">
              <a:lnSpc>
                <a:spcPct val="150000"/>
              </a:lnSpc>
              <a:spcAft>
                <a:spcPts val="0"/>
              </a:spcAft>
            </a:pPr>
            <a:r>
              <a:rPr sz="2000" dirty="0">
                <a:latin typeface="+mn-lt"/>
                <a:ea typeface="+mn-ea"/>
                <a:cs typeface="+mn-ea"/>
                <a:sym typeface="+mn-lt"/>
              </a:rPr>
              <a:t>The working procedure of multi-cylinder micro-adder is computer-controlled, which need no artificial intervention during normal operation.</a:t>
            </a:r>
            <a:r>
              <a:rPr sz="1600" dirty="0">
                <a:latin typeface="+mn-lt"/>
                <a:ea typeface="+mn-ea"/>
                <a:cs typeface="+mn-ea"/>
                <a:sym typeface="+mn-lt"/>
              </a:rPr>
              <a:t> </a:t>
            </a:r>
            <a:r>
              <a:rPr sz="2000" dirty="0">
                <a:latin typeface="+mn-lt"/>
                <a:ea typeface="+mn-ea"/>
                <a:cs typeface="+mn-ea"/>
                <a:sym typeface="+mn-lt"/>
              </a:rPr>
              <a:t> The former additives in the storage hopper shall be cleaned up when changing the additive variety, and the cleaning method is identical to that of single-cylinder adder.</a:t>
            </a:r>
            <a:r>
              <a:rPr sz="1600" dirty="0">
                <a:latin typeface="+mn-lt"/>
                <a:ea typeface="+mn-ea"/>
                <a:cs typeface="+mn-ea"/>
                <a:sym typeface="+mn-lt"/>
              </a:rPr>
              <a:t> </a:t>
            </a:r>
            <a:endParaRPr lang="zh-CN" altLang="zh-CN" sz="2000" kern="100" noProof="1">
              <a:latin typeface="+mn-lt"/>
              <a:ea typeface="+mn-ea"/>
              <a:cs typeface="+mn-ea"/>
              <a:sym typeface="+mn-lt"/>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4821" name="组合 12"/>
          <p:cNvGrpSpPr>
            <a:grpSpLocks/>
          </p:cNvGrpSpPr>
          <p:nvPr/>
        </p:nvGrpSpPr>
        <p:grpSpPr bwMode="auto">
          <a:xfrm>
            <a:off x="612775" y="75103"/>
            <a:ext cx="5927725" cy="830996"/>
            <a:chOff x="656779" y="20053"/>
            <a:chExt cx="5009106" cy="829561"/>
          </a:xfrm>
        </p:grpSpPr>
        <p:sp>
          <p:nvSpPr>
            <p:cNvPr id="34822" name="文本框 3"/>
            <p:cNvSpPr txBox="1">
              <a:spLocks noChangeArrowheads="1"/>
            </p:cNvSpPr>
            <p:nvPr/>
          </p:nvSpPr>
          <p:spPr bwMode="auto">
            <a:xfrm>
              <a:off x="1469719" y="20053"/>
              <a:ext cx="4196166"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4823"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grpSp>
        <p:nvGrpSpPr>
          <p:cNvPr id="34824" name="组合 64"/>
          <p:cNvGrpSpPr>
            <a:grpSpLocks/>
          </p:cNvGrpSpPr>
          <p:nvPr/>
        </p:nvGrpSpPr>
        <p:grpSpPr bwMode="auto">
          <a:xfrm>
            <a:off x="490538" y="800100"/>
            <a:ext cx="10018436" cy="582613"/>
            <a:chOff x="1165607" y="3046660"/>
            <a:chExt cx="3573712" cy="613033"/>
          </a:xfrm>
        </p:grpSpPr>
        <p:sp>
          <p:nvSpPr>
            <p:cNvPr id="19" name="矩形 18"/>
            <p:cNvSpPr/>
            <p:nvPr/>
          </p:nvSpPr>
          <p:spPr>
            <a:xfrm flipH="1">
              <a:off x="1175000" y="3085079"/>
              <a:ext cx="3564319" cy="574614"/>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20" name="TextBox 2059"/>
            <p:cNvSpPr txBox="1"/>
            <p:nvPr/>
          </p:nvSpPr>
          <p:spPr>
            <a:xfrm flipH="1">
              <a:off x="1165607" y="3046660"/>
              <a:ext cx="3573712" cy="592988"/>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lang="en-US" sz="2800" b="1" dirty="0">
                  <a:solidFill>
                    <a:schemeClr val="bg1"/>
                  </a:solidFill>
                  <a:latin typeface="+mn-lt"/>
                  <a:ea typeface="+mn-ea"/>
                  <a:cs typeface="+mn-ea"/>
                  <a:sym typeface="+mn-lt"/>
                </a:rPr>
                <a:t>Production </a:t>
              </a:r>
              <a:r>
                <a:rPr sz="2800" b="1" dirty="0">
                  <a:solidFill>
                    <a:schemeClr val="bg1"/>
                  </a:solidFill>
                  <a:latin typeface="+mn-lt"/>
                  <a:ea typeface="+mn-ea"/>
                  <a:cs typeface="+mn-ea"/>
                  <a:sym typeface="+mn-lt"/>
                </a:rPr>
                <a:t>line</a:t>
              </a:r>
              <a:r>
                <a:rPr lang="en-US" sz="2800" b="1" dirty="0">
                  <a:solidFill>
                    <a:schemeClr val="bg1"/>
                  </a:solidFill>
                  <a:latin typeface="+mn-lt"/>
                  <a:ea typeface="+mn-ea"/>
                  <a:cs typeface="+mn-ea"/>
                  <a:sym typeface="+mn-lt"/>
                </a:rPr>
                <a:t>-based</a:t>
              </a:r>
              <a:r>
                <a:rPr sz="2800" b="1" dirty="0">
                  <a:solidFill>
                    <a:schemeClr val="bg1"/>
                  </a:solidFill>
                  <a:latin typeface="+mn-lt"/>
                  <a:ea typeface="+mn-ea"/>
                  <a:cs typeface="+mn-ea"/>
                  <a:sym typeface="+mn-lt"/>
                </a:rPr>
                <a:t> addition flour fortification technology</a:t>
              </a:r>
              <a:r>
                <a:rPr dirty="0">
                  <a:latin typeface="+mn-lt"/>
                  <a:ea typeface="+mn-ea"/>
                  <a:cs typeface="+mn-ea"/>
                  <a:sym typeface="+mn-lt"/>
                </a:rPr>
                <a:t> </a:t>
              </a:r>
              <a:endParaRPr lang="zh-CN" altLang="en-US" sz="2800" b="1" spc="300" noProof="1">
                <a:solidFill>
                  <a:schemeClr val="bg1"/>
                </a:solidFill>
                <a:latin typeface="+mn-lt"/>
                <a:ea typeface="+mn-ea"/>
                <a:cs typeface="+mn-ea"/>
                <a:sym typeface="+mn-lt"/>
              </a:endParaRPr>
            </a:p>
          </p:txBody>
        </p:sp>
      </p:grpSp>
      <p:sp>
        <p:nvSpPr>
          <p:cNvPr id="34827" name="文本框 4"/>
          <p:cNvSpPr txBox="1">
            <a:spLocks noChangeArrowheads="1"/>
          </p:cNvSpPr>
          <p:nvPr/>
        </p:nvSpPr>
        <p:spPr bwMode="auto">
          <a:xfrm>
            <a:off x="490538" y="1266825"/>
            <a:ext cx="11352212" cy="544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25000"/>
              </a:lnSpc>
            </a:pPr>
            <a:r>
              <a:rPr sz="2000" b="1" dirty="0">
                <a:latin typeface="+mn-lt"/>
                <a:ea typeface="+mn-ea"/>
                <a:cs typeface="+mn-ea"/>
                <a:sym typeface="+mn-lt"/>
              </a:rPr>
              <a:t>Technological process of typical </a:t>
            </a:r>
            <a:r>
              <a:rPr lang="en-US" sz="2000" b="1" dirty="0">
                <a:latin typeface="+mn-lt"/>
                <a:ea typeface="+mn-ea"/>
                <a:cs typeface="+mn-ea"/>
                <a:sym typeface="+mn-lt"/>
              </a:rPr>
              <a:t>production line-based</a:t>
            </a:r>
            <a:r>
              <a:rPr sz="2000" b="1" dirty="0">
                <a:latin typeface="+mn-lt"/>
                <a:ea typeface="+mn-ea"/>
                <a:cs typeface="+mn-ea"/>
                <a:sym typeface="+mn-lt"/>
              </a:rPr>
              <a:t> addition flour fortification</a:t>
            </a:r>
            <a:r>
              <a:rPr sz="2000" dirty="0">
                <a:latin typeface="+mn-lt"/>
                <a:ea typeface="+mn-ea"/>
                <a:cs typeface="+mn-ea"/>
                <a:sym typeface="+mn-lt"/>
              </a:rPr>
              <a:t> </a:t>
            </a:r>
            <a:endParaRPr lang="en-US" altLang="zh-CN" sz="2000" b="1" dirty="0">
              <a:solidFill>
                <a:srgbClr val="333333"/>
              </a:solidFill>
              <a:latin typeface="+mn-lt"/>
              <a:ea typeface="+mn-ea"/>
              <a:cs typeface="+mn-ea"/>
              <a:sym typeface="+mn-lt"/>
            </a:endParaRPr>
          </a:p>
          <a:p>
            <a:pPr algn="just" eaLnBrk="0" hangingPunct="0">
              <a:lnSpc>
                <a:spcPct val="125000"/>
              </a:lnSpc>
            </a:pPr>
            <a:r>
              <a:rPr lang="en-US" sz="2000" b="1" dirty="0">
                <a:solidFill>
                  <a:srgbClr val="333333"/>
                </a:solidFill>
                <a:latin typeface="+mn-lt"/>
                <a:ea typeface="+mn-ea"/>
                <a:cs typeface="+mn-ea"/>
                <a:sym typeface="+mn-lt"/>
              </a:rPr>
              <a:t>1)</a:t>
            </a:r>
            <a:r>
              <a:rPr dirty="0">
                <a:solidFill>
                  <a:srgbClr val="333333"/>
                </a:solidFill>
                <a:latin typeface="+mn-lt"/>
                <a:ea typeface="+mn-ea"/>
                <a:cs typeface="+mn-ea"/>
                <a:sym typeface="+mn-lt"/>
              </a:rPr>
              <a:t> </a:t>
            </a:r>
            <a:r>
              <a:rPr lang="en-US" dirty="0">
                <a:solidFill>
                  <a:srgbClr val="333333"/>
                </a:solidFill>
                <a:latin typeface="+mn-lt"/>
                <a:ea typeface="+mn-ea"/>
                <a:cs typeface="+mn-ea"/>
                <a:sym typeface="+mn-lt"/>
              </a:rPr>
              <a:t>T</a:t>
            </a:r>
            <a:r>
              <a:rPr dirty="0">
                <a:solidFill>
                  <a:srgbClr val="333333"/>
                </a:solidFill>
                <a:latin typeface="+mn-lt"/>
                <a:ea typeface="+mn-ea"/>
                <a:cs typeface="+mn-ea"/>
                <a:sym typeface="+mn-lt"/>
              </a:rPr>
              <a:t>he nutrient premixes are poured into the storage hopper of adder and the micro-adder is started up after the yield of flour conveyed by the  flour screw conveyor assembly is stable, nutrient premixes evenly flow into the flour screw conveyor assembly through a sealed guide pipe.</a:t>
            </a:r>
            <a:r>
              <a:rPr sz="1600" dirty="0">
                <a:latin typeface="+mn-lt"/>
                <a:ea typeface="+mn-ea"/>
                <a:cs typeface="+mn-ea"/>
                <a:sym typeface="+mn-lt"/>
              </a:rPr>
              <a:t> </a:t>
            </a:r>
            <a:endParaRPr lang="en-US" altLang="zh-CN" dirty="0">
              <a:solidFill>
                <a:srgbClr val="333333"/>
              </a:solidFill>
              <a:latin typeface="+mn-lt"/>
              <a:ea typeface="+mn-ea"/>
              <a:cs typeface="+mn-ea"/>
              <a:sym typeface="+mn-lt"/>
            </a:endParaRPr>
          </a:p>
          <a:p>
            <a:pPr algn="just" eaLnBrk="0" hangingPunct="0">
              <a:lnSpc>
                <a:spcPct val="125000"/>
              </a:lnSpc>
            </a:pPr>
            <a:r>
              <a:rPr lang="en-US" sz="2000" b="1" dirty="0">
                <a:solidFill>
                  <a:srgbClr val="333333"/>
                </a:solidFill>
                <a:latin typeface="+mn-lt"/>
                <a:ea typeface="+mn-ea"/>
                <a:cs typeface="+mn-ea"/>
                <a:sym typeface="+mn-lt"/>
              </a:rPr>
              <a:t>2)</a:t>
            </a:r>
            <a:r>
              <a:rPr sz="2000" dirty="0">
                <a:solidFill>
                  <a:srgbClr val="333333"/>
                </a:solidFill>
                <a:latin typeface="+mn-lt"/>
                <a:ea typeface="+mn-ea"/>
                <a:cs typeface="+mn-ea"/>
                <a:sym typeface="+mn-lt"/>
              </a:rPr>
              <a:t> </a:t>
            </a:r>
            <a:r>
              <a:rPr lang="en-US" altLang="zh-CN" dirty="0">
                <a:solidFill>
                  <a:srgbClr val="333333"/>
                </a:solidFill>
                <a:latin typeface="+mn-lt"/>
                <a:ea typeface="+mn-ea"/>
                <a:cs typeface="+mn-ea"/>
                <a:sym typeface="+mn-lt"/>
              </a:rPr>
              <a:t>A</a:t>
            </a:r>
            <a:r>
              <a:rPr dirty="0">
                <a:solidFill>
                  <a:srgbClr val="333333"/>
                </a:solidFill>
                <a:latin typeface="+mn-lt"/>
                <a:ea typeface="+mn-ea"/>
                <a:cs typeface="+mn-ea"/>
                <a:sym typeface="+mn-lt"/>
              </a:rPr>
              <a:t>ddition amount of nutrient premixes is determined by calculating the yield of flour conveyed by flour screw conveyor assembly and addition proportion of nutrient premixes.</a:t>
            </a:r>
            <a:r>
              <a:rPr sz="1600" dirty="0">
                <a:solidFill>
                  <a:srgbClr val="333333"/>
                </a:solidFill>
                <a:latin typeface="+mn-lt"/>
                <a:ea typeface="+mn-ea"/>
                <a:cs typeface="+mn-ea"/>
                <a:sym typeface="+mn-lt"/>
              </a:rPr>
              <a:t> </a:t>
            </a:r>
            <a:endParaRPr lang="en-US" altLang="zh-CN" dirty="0">
              <a:solidFill>
                <a:srgbClr val="333333"/>
              </a:solidFill>
              <a:latin typeface="+mn-lt"/>
              <a:ea typeface="+mn-ea"/>
              <a:cs typeface="+mn-ea"/>
              <a:sym typeface="+mn-lt"/>
            </a:endParaRPr>
          </a:p>
          <a:p>
            <a:pPr algn="just" eaLnBrk="0" hangingPunct="0">
              <a:lnSpc>
                <a:spcPct val="125000"/>
              </a:lnSpc>
            </a:pPr>
            <a:r>
              <a:rPr lang="en-US" sz="2000" b="1" dirty="0">
                <a:solidFill>
                  <a:srgbClr val="333333"/>
                </a:solidFill>
                <a:latin typeface="+mn-lt"/>
                <a:ea typeface="+mn-ea"/>
                <a:cs typeface="+mn-ea"/>
                <a:sym typeface="+mn-lt"/>
              </a:rPr>
              <a:t>3)</a:t>
            </a:r>
            <a:r>
              <a:rPr sz="2000" dirty="0">
                <a:solidFill>
                  <a:srgbClr val="333333"/>
                </a:solidFill>
                <a:latin typeface="+mn-lt"/>
                <a:ea typeface="+mn-ea"/>
                <a:cs typeface="+mn-ea"/>
                <a:sym typeface="+mn-lt"/>
              </a:rPr>
              <a:t> </a:t>
            </a:r>
            <a:r>
              <a:rPr lang="en-US" sz="2000" dirty="0">
                <a:solidFill>
                  <a:srgbClr val="333333"/>
                </a:solidFill>
                <a:latin typeface="+mn-lt"/>
                <a:ea typeface="+mn-ea"/>
                <a:cs typeface="+mn-ea"/>
                <a:sym typeface="+mn-lt"/>
              </a:rPr>
              <a:t>T</a:t>
            </a:r>
            <a:r>
              <a:rPr dirty="0">
                <a:solidFill>
                  <a:srgbClr val="333333"/>
                </a:solidFill>
                <a:latin typeface="+mn-lt"/>
                <a:ea typeface="+mn-ea"/>
                <a:cs typeface="+mn-ea"/>
                <a:sym typeface="+mn-lt"/>
              </a:rPr>
              <a:t>he yield of flour conveyed by flour screw conveyor assembly is calculated by control system through batched measurement of flour added into the adder by its corresponding electronic accumulative batch scale.</a:t>
            </a:r>
            <a:r>
              <a:rPr sz="1600" dirty="0">
                <a:solidFill>
                  <a:srgbClr val="333333"/>
                </a:solidFill>
                <a:latin typeface="+mn-lt"/>
                <a:ea typeface="+mn-ea"/>
                <a:cs typeface="+mn-ea"/>
                <a:sym typeface="+mn-lt"/>
              </a:rPr>
              <a:t> </a:t>
            </a:r>
            <a:endParaRPr lang="en-US" altLang="zh-CN" dirty="0">
              <a:solidFill>
                <a:srgbClr val="333333"/>
              </a:solidFill>
              <a:latin typeface="+mn-lt"/>
              <a:ea typeface="+mn-ea"/>
              <a:cs typeface="+mn-ea"/>
              <a:sym typeface="+mn-lt"/>
            </a:endParaRPr>
          </a:p>
          <a:p>
            <a:pPr algn="just" eaLnBrk="0" hangingPunct="0">
              <a:lnSpc>
                <a:spcPct val="125000"/>
              </a:lnSpc>
            </a:pPr>
            <a:r>
              <a:rPr lang="en-US" sz="2000" b="1" dirty="0">
                <a:solidFill>
                  <a:srgbClr val="333333"/>
                </a:solidFill>
                <a:latin typeface="+mn-lt"/>
                <a:ea typeface="+mn-ea"/>
                <a:cs typeface="+mn-ea"/>
                <a:sym typeface="+mn-lt"/>
              </a:rPr>
              <a:t>4) </a:t>
            </a:r>
            <a:r>
              <a:rPr lang="en-US" dirty="0">
                <a:solidFill>
                  <a:srgbClr val="333333"/>
                </a:solidFill>
                <a:latin typeface="+mn-lt"/>
                <a:ea typeface="+mn-ea"/>
                <a:cs typeface="+mn-ea"/>
                <a:sym typeface="+mn-lt"/>
              </a:rPr>
              <a:t>Fo</a:t>
            </a:r>
            <a:r>
              <a:rPr dirty="0">
                <a:solidFill>
                  <a:srgbClr val="333333"/>
                </a:solidFill>
                <a:latin typeface="+mn-lt"/>
                <a:ea typeface="+mn-ea"/>
                <a:cs typeface="+mn-ea"/>
                <a:sym typeface="+mn-lt"/>
              </a:rPr>
              <a:t>r operation of addition volume control knob of adder, addition volume of nutrients shall be measured at the site by balance (with an accuracy of 1/10g) and then corresponding adjustment shall be made until the measured value complies with the set value , thus it can be considered that the addition volume is accurate.</a:t>
            </a:r>
            <a:r>
              <a:rPr sz="1600" dirty="0">
                <a:latin typeface="+mn-lt"/>
                <a:ea typeface="+mn-ea"/>
                <a:cs typeface="+mn-ea"/>
                <a:sym typeface="+mn-lt"/>
              </a:rPr>
              <a:t> </a:t>
            </a:r>
            <a:endParaRPr lang="en-US" altLang="zh-CN" dirty="0">
              <a:solidFill>
                <a:srgbClr val="333333"/>
              </a:solidFill>
              <a:latin typeface="+mn-lt"/>
              <a:ea typeface="+mn-ea"/>
              <a:cs typeface="+mn-ea"/>
              <a:sym typeface="+mn-lt"/>
            </a:endParaRPr>
          </a:p>
          <a:p>
            <a:pPr algn="just" eaLnBrk="0" hangingPunct="0">
              <a:lnSpc>
                <a:spcPct val="125000"/>
              </a:lnSpc>
            </a:pPr>
            <a:r>
              <a:rPr lang="en-US" sz="2000" b="1" dirty="0">
                <a:solidFill>
                  <a:srgbClr val="333333"/>
                </a:solidFill>
                <a:latin typeface="+mn-lt"/>
                <a:ea typeface="+mn-ea"/>
                <a:cs typeface="+mn-ea"/>
                <a:sym typeface="+mn-lt"/>
              </a:rPr>
              <a:t>5</a:t>
            </a:r>
            <a:r>
              <a:rPr lang="en-US" sz="1600" b="1" dirty="0">
                <a:solidFill>
                  <a:srgbClr val="333333"/>
                </a:solidFill>
                <a:latin typeface="+mn-lt"/>
                <a:ea typeface="+mn-ea"/>
                <a:cs typeface="+mn-ea"/>
                <a:sym typeface="+mn-lt"/>
              </a:rPr>
              <a:t>)</a:t>
            </a:r>
            <a:r>
              <a:rPr b="1" dirty="0">
                <a:solidFill>
                  <a:srgbClr val="333333"/>
                </a:solidFill>
                <a:latin typeface="+mn-lt"/>
                <a:ea typeface="+mn-ea"/>
                <a:cs typeface="+mn-ea"/>
                <a:sym typeface="+mn-lt"/>
              </a:rPr>
              <a:t> </a:t>
            </a:r>
            <a:r>
              <a:rPr lang="en-US" altLang="zh-CN" dirty="0">
                <a:solidFill>
                  <a:srgbClr val="333333"/>
                </a:solidFill>
                <a:latin typeface="+mn-lt"/>
                <a:ea typeface="+mn-ea"/>
                <a:cs typeface="+mn-ea"/>
                <a:sym typeface="+mn-lt"/>
              </a:rPr>
              <a:t>F</a:t>
            </a:r>
            <a:r>
              <a:rPr dirty="0">
                <a:solidFill>
                  <a:srgbClr val="333333"/>
                </a:solidFill>
                <a:latin typeface="+mn-lt"/>
                <a:ea typeface="+mn-ea"/>
                <a:cs typeface="+mn-ea"/>
                <a:sym typeface="+mn-lt"/>
              </a:rPr>
              <a:t>lour screw conveyor assembly of flour mill is generally designed as 3-6 conveyors, which can realize </a:t>
            </a:r>
            <a:r>
              <a:rPr lang="en-US" dirty="0">
                <a:solidFill>
                  <a:srgbClr val="333333"/>
                </a:solidFill>
                <a:latin typeface="+mn-lt"/>
                <a:ea typeface="+mn-ea"/>
                <a:cs typeface="+mn-ea"/>
                <a:sym typeface="+mn-lt"/>
              </a:rPr>
              <a:t>production line-based</a:t>
            </a:r>
            <a:r>
              <a:rPr dirty="0">
                <a:solidFill>
                  <a:srgbClr val="333333"/>
                </a:solidFill>
                <a:latin typeface="+mn-lt"/>
                <a:ea typeface="+mn-ea"/>
                <a:cs typeface="+mn-ea"/>
                <a:sym typeface="+mn-lt"/>
              </a:rPr>
              <a:t> production of 3 -6 different kinds of flour.</a:t>
            </a:r>
            <a:r>
              <a:rPr sz="1600" dirty="0">
                <a:latin typeface="+mn-lt"/>
                <a:ea typeface="+mn-ea"/>
                <a:cs typeface="+mn-ea"/>
                <a:sym typeface="+mn-lt"/>
              </a:rPr>
              <a:t> </a:t>
            </a:r>
            <a:r>
              <a:rPr dirty="0">
                <a:latin typeface="+mn-lt"/>
                <a:ea typeface="+mn-ea"/>
                <a:cs typeface="+mn-ea"/>
                <a:sym typeface="+mn-lt"/>
              </a:rPr>
              <a:t>When it requires </a:t>
            </a:r>
            <a:r>
              <a:rPr lang="en-US" dirty="0">
                <a:latin typeface="+mn-lt"/>
                <a:ea typeface="+mn-ea"/>
                <a:cs typeface="+mn-ea"/>
                <a:sym typeface="+mn-lt"/>
              </a:rPr>
              <a:t>production line-based</a:t>
            </a:r>
            <a:r>
              <a:rPr dirty="0">
                <a:latin typeface="+mn-lt"/>
                <a:ea typeface="+mn-ea"/>
                <a:cs typeface="+mn-ea"/>
                <a:sym typeface="+mn-lt"/>
              </a:rPr>
              <a:t> fortification of multiple variety of flour, an adder shall be installed on corresponding flour screw conveyor assembly to meet the needs of </a:t>
            </a:r>
            <a:r>
              <a:rPr lang="en-US" dirty="0">
                <a:latin typeface="+mn-lt"/>
                <a:ea typeface="+mn-ea"/>
                <a:cs typeface="+mn-ea"/>
                <a:sym typeface="+mn-lt"/>
              </a:rPr>
              <a:t>production line-based</a:t>
            </a:r>
            <a:r>
              <a:rPr dirty="0">
                <a:latin typeface="+mn-lt"/>
                <a:ea typeface="+mn-ea"/>
                <a:cs typeface="+mn-ea"/>
                <a:sym typeface="+mn-lt"/>
              </a:rPr>
              <a:t> fortification of multiple variety of flour at the same time.</a:t>
            </a:r>
            <a:r>
              <a:rPr sz="1600" dirty="0">
                <a:latin typeface="+mn-lt"/>
                <a:ea typeface="+mn-ea"/>
                <a:cs typeface="+mn-ea"/>
                <a:sym typeface="+mn-lt"/>
              </a:rPr>
              <a:t> </a:t>
            </a:r>
            <a:endParaRPr lang="zh-CN" altLang="zh-CN" dirty="0">
              <a:latin typeface="+mn-lt"/>
              <a:ea typeface="+mn-ea"/>
              <a:cs typeface="+mn-ea"/>
              <a:sym typeface="+mn-lt"/>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5845" name="组合 12"/>
          <p:cNvGrpSpPr>
            <a:grpSpLocks/>
          </p:cNvGrpSpPr>
          <p:nvPr/>
        </p:nvGrpSpPr>
        <p:grpSpPr bwMode="auto">
          <a:xfrm>
            <a:off x="612775" y="-13797"/>
            <a:ext cx="6029325" cy="830996"/>
            <a:chOff x="656779" y="-68693"/>
            <a:chExt cx="5094961" cy="829561"/>
          </a:xfrm>
        </p:grpSpPr>
        <p:sp>
          <p:nvSpPr>
            <p:cNvPr id="35846" name="文本框 3"/>
            <p:cNvSpPr txBox="1">
              <a:spLocks noChangeArrowheads="1"/>
            </p:cNvSpPr>
            <p:nvPr/>
          </p:nvSpPr>
          <p:spPr bwMode="auto">
            <a:xfrm>
              <a:off x="1287277" y="-68693"/>
              <a:ext cx="4464463"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5847"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grpSp>
        <p:nvGrpSpPr>
          <p:cNvPr id="35848" name="组合 64"/>
          <p:cNvGrpSpPr>
            <a:grpSpLocks/>
          </p:cNvGrpSpPr>
          <p:nvPr/>
        </p:nvGrpSpPr>
        <p:grpSpPr bwMode="auto">
          <a:xfrm>
            <a:off x="490537" y="749300"/>
            <a:ext cx="10111201" cy="582613"/>
            <a:chOff x="1165607" y="3046660"/>
            <a:chExt cx="3573712" cy="613031"/>
          </a:xfrm>
        </p:grpSpPr>
        <p:sp>
          <p:nvSpPr>
            <p:cNvPr id="19" name="矩形 18"/>
            <p:cNvSpPr/>
            <p:nvPr/>
          </p:nvSpPr>
          <p:spPr>
            <a:xfrm flipH="1">
              <a:off x="1175429" y="3085079"/>
              <a:ext cx="3563890" cy="574612"/>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20" name="TextBox 2059"/>
            <p:cNvSpPr txBox="1"/>
            <p:nvPr/>
          </p:nvSpPr>
          <p:spPr>
            <a:xfrm flipH="1">
              <a:off x="1165607" y="3046660"/>
              <a:ext cx="3573712" cy="592986"/>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400" b="1" dirty="0">
                  <a:solidFill>
                    <a:schemeClr val="bg1"/>
                  </a:solidFill>
                  <a:latin typeface="+mn-lt"/>
                  <a:ea typeface="+mn-ea"/>
                  <a:cs typeface="+mn-ea"/>
                  <a:sym typeface="+mn-lt"/>
                </a:rPr>
                <a:t>Notes for </a:t>
              </a:r>
              <a:r>
                <a:rPr lang="en-US" sz="2400" b="1" dirty="0">
                  <a:solidFill>
                    <a:schemeClr val="bg1"/>
                  </a:solidFill>
                  <a:latin typeface="+mn-lt"/>
                  <a:ea typeface="+mn-ea"/>
                  <a:cs typeface="+mn-ea"/>
                  <a:sym typeface="+mn-lt"/>
                </a:rPr>
                <a:t>production line-based</a:t>
              </a:r>
              <a:r>
                <a:rPr sz="2400" b="1" dirty="0">
                  <a:solidFill>
                    <a:schemeClr val="bg1"/>
                  </a:solidFill>
                  <a:latin typeface="+mn-lt"/>
                  <a:ea typeface="+mn-ea"/>
                  <a:cs typeface="+mn-ea"/>
                  <a:sym typeface="+mn-lt"/>
                </a:rPr>
                <a:t> addition and production of fortified flour</a:t>
              </a:r>
              <a:r>
                <a:rPr dirty="0">
                  <a:latin typeface="+mn-lt"/>
                  <a:ea typeface="+mn-ea"/>
                  <a:cs typeface="+mn-ea"/>
                  <a:sym typeface="+mn-lt"/>
                </a:rPr>
                <a:t> </a:t>
              </a:r>
              <a:endParaRPr lang="zh-CN" altLang="en-US" sz="2400" b="1" spc="300" noProof="1">
                <a:solidFill>
                  <a:schemeClr val="bg1"/>
                </a:solidFill>
                <a:latin typeface="+mn-lt"/>
                <a:ea typeface="+mn-ea"/>
                <a:cs typeface="+mn-ea"/>
                <a:sym typeface="+mn-lt"/>
              </a:endParaRPr>
            </a:p>
          </p:txBody>
        </p:sp>
      </p:grpSp>
      <p:sp>
        <p:nvSpPr>
          <p:cNvPr id="35851" name="文本框 4"/>
          <p:cNvSpPr txBox="1">
            <a:spLocks noChangeArrowheads="1"/>
          </p:cNvSpPr>
          <p:nvPr/>
        </p:nvSpPr>
        <p:spPr bwMode="auto">
          <a:xfrm>
            <a:off x="692150" y="1398588"/>
            <a:ext cx="10874375" cy="560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sz="2000" b="1" dirty="0">
                <a:latin typeface="+mn-lt"/>
                <a:ea typeface="+mn-ea"/>
                <a:cs typeface="+mn-ea"/>
                <a:sym typeface="+mn-lt"/>
              </a:rPr>
              <a:t>1) </a:t>
            </a:r>
            <a:r>
              <a:rPr sz="2000" dirty="0">
                <a:latin typeface="+mn-lt"/>
                <a:ea typeface="+mn-ea"/>
                <a:cs typeface="+mn-ea"/>
                <a:sym typeface="+mn-lt"/>
              </a:rPr>
              <a:t>At the time of </a:t>
            </a:r>
            <a:r>
              <a:rPr lang="en-US" sz="2000" dirty="0">
                <a:latin typeface="+mn-lt"/>
                <a:ea typeface="+mn-ea"/>
                <a:cs typeface="+mn-ea"/>
                <a:sym typeface="+mn-lt"/>
              </a:rPr>
              <a:t>production line-based</a:t>
            </a:r>
            <a:r>
              <a:rPr sz="2000" dirty="0">
                <a:latin typeface="+mn-lt"/>
                <a:ea typeface="+mn-ea"/>
                <a:cs typeface="+mn-ea"/>
                <a:sym typeface="+mn-lt"/>
              </a:rPr>
              <a:t> addition and production of fortified flour, the yield and technology of flour processing workshop must be stable to ensure </a:t>
            </a:r>
            <a:r>
              <a:rPr lang="en-US" sz="2000" dirty="0">
                <a:latin typeface="+mn-lt"/>
                <a:ea typeface="+mn-ea"/>
                <a:cs typeface="+mn-ea"/>
                <a:sym typeface="+mn-lt"/>
              </a:rPr>
              <a:t>that </a:t>
            </a:r>
            <a:r>
              <a:rPr sz="2000" dirty="0">
                <a:latin typeface="+mn-lt"/>
                <a:ea typeface="+mn-ea"/>
                <a:cs typeface="+mn-ea"/>
                <a:sym typeface="+mn-lt"/>
              </a:rPr>
              <a:t>the yield of four conveyed by flour screw conveyor assembly is </a:t>
            </a:r>
            <a:r>
              <a:rPr lang="en-US" sz="2000" dirty="0">
                <a:latin typeface="+mn-lt"/>
                <a:ea typeface="+mn-ea"/>
                <a:cs typeface="+mn-ea"/>
                <a:sym typeface="+mn-lt"/>
              </a:rPr>
              <a:t>also</a:t>
            </a:r>
            <a:r>
              <a:rPr lang="zh-CN" altLang="en-US" sz="2000" dirty="0">
                <a:latin typeface="+mn-lt"/>
                <a:ea typeface="+mn-ea"/>
                <a:cs typeface="+mn-ea"/>
                <a:sym typeface="+mn-lt"/>
              </a:rPr>
              <a:t> </a:t>
            </a:r>
            <a:r>
              <a:rPr sz="2000" dirty="0">
                <a:latin typeface="+mn-lt"/>
                <a:ea typeface="+mn-ea"/>
                <a:cs typeface="+mn-ea"/>
                <a:sym typeface="+mn-lt"/>
              </a:rPr>
              <a:t>stable. It can ensure the nutrient addition amount of fortified flour complies with the formula requirements under the condition that addition amount of adder is even, stable and accurate.</a:t>
            </a:r>
            <a:r>
              <a:rPr sz="1600" dirty="0">
                <a:latin typeface="+mn-lt"/>
                <a:ea typeface="+mn-ea"/>
                <a:cs typeface="+mn-ea"/>
                <a:sym typeface="+mn-lt"/>
              </a:rPr>
              <a:t> </a:t>
            </a:r>
            <a:endParaRPr lang="zh-CN" altLang="zh-CN" sz="2000" dirty="0">
              <a:latin typeface="+mn-lt"/>
              <a:ea typeface="+mn-ea"/>
              <a:cs typeface="+mn-ea"/>
              <a:sym typeface="+mn-lt"/>
            </a:endParaRPr>
          </a:p>
          <a:p>
            <a:pPr algn="just">
              <a:lnSpc>
                <a:spcPct val="120000"/>
              </a:lnSpc>
            </a:pPr>
            <a:r>
              <a:rPr sz="2000" b="1" dirty="0">
                <a:solidFill>
                  <a:srgbClr val="333333"/>
                </a:solidFill>
                <a:latin typeface="+mn-lt"/>
                <a:ea typeface="+mn-ea"/>
                <a:cs typeface="+mn-ea"/>
                <a:sym typeface="+mn-lt"/>
              </a:rPr>
              <a:t>2) </a:t>
            </a:r>
            <a:r>
              <a:rPr sz="2000" dirty="0">
                <a:solidFill>
                  <a:srgbClr val="333333"/>
                </a:solidFill>
                <a:latin typeface="+mn-lt"/>
                <a:ea typeface="+mn-ea"/>
                <a:cs typeface="+mn-ea"/>
                <a:sym typeface="+mn-lt"/>
              </a:rPr>
              <a:t>During </a:t>
            </a:r>
            <a:r>
              <a:rPr lang="en-US" sz="2000" dirty="0">
                <a:solidFill>
                  <a:srgbClr val="333333"/>
                </a:solidFill>
                <a:latin typeface="+mn-lt"/>
                <a:ea typeface="+mn-ea"/>
                <a:cs typeface="+mn-ea"/>
                <a:sym typeface="+mn-lt"/>
              </a:rPr>
              <a:t>production line-based</a:t>
            </a:r>
            <a:r>
              <a:rPr sz="2000" dirty="0">
                <a:solidFill>
                  <a:srgbClr val="333333"/>
                </a:solidFill>
                <a:latin typeface="+mn-lt"/>
                <a:ea typeface="+mn-ea"/>
                <a:cs typeface="+mn-ea"/>
                <a:sym typeface="+mn-lt"/>
              </a:rPr>
              <a:t> addition and production of fortified flour, start-up of adder is controlled artificially at the site or remotely by center control room.</a:t>
            </a:r>
            <a:r>
              <a:rPr sz="1600" dirty="0">
                <a:latin typeface="+mn-lt"/>
                <a:ea typeface="+mn-ea"/>
                <a:cs typeface="+mn-ea"/>
                <a:sym typeface="+mn-lt"/>
              </a:rPr>
              <a:t> </a:t>
            </a:r>
            <a:r>
              <a:rPr sz="2000" dirty="0">
                <a:latin typeface="+mn-lt"/>
                <a:ea typeface="+mn-ea"/>
                <a:cs typeface="+mn-ea"/>
                <a:sym typeface="+mn-lt"/>
              </a:rPr>
              <a:t>The adder shall be started up after the flour production line reaches its rated yield and the yield of flour conveyed by flour screw conveyor assembly is stable. An accurate set value of the adder will be calculated according to the conveying capacity of flour screw conveyor assembly and premix formula, and then the knob of adder will be operated to adjust the addition amount of premixes to the set value.</a:t>
            </a:r>
            <a:r>
              <a:rPr sz="1600" dirty="0">
                <a:latin typeface="+mn-lt"/>
                <a:ea typeface="+mn-ea"/>
                <a:cs typeface="+mn-ea"/>
                <a:sym typeface="+mn-lt"/>
              </a:rPr>
              <a:t> </a:t>
            </a:r>
            <a:endParaRPr lang="zh-CN" altLang="zh-CN" sz="2000" dirty="0">
              <a:latin typeface="+mn-lt"/>
              <a:ea typeface="+mn-ea"/>
              <a:cs typeface="+mn-ea"/>
              <a:sym typeface="+mn-lt"/>
            </a:endParaRPr>
          </a:p>
          <a:p>
            <a:pPr algn="just">
              <a:lnSpc>
                <a:spcPct val="120000"/>
              </a:lnSpc>
            </a:pPr>
            <a:r>
              <a:rPr sz="2000" b="1" dirty="0">
                <a:solidFill>
                  <a:srgbClr val="333333"/>
                </a:solidFill>
                <a:latin typeface="+mn-lt"/>
                <a:ea typeface="+mn-ea"/>
                <a:cs typeface="+mn-ea"/>
                <a:sym typeface="+mn-lt"/>
              </a:rPr>
              <a:t>3) </a:t>
            </a:r>
            <a:r>
              <a:rPr sz="2000" dirty="0">
                <a:solidFill>
                  <a:srgbClr val="333333"/>
                </a:solidFill>
                <a:latin typeface="+mn-lt"/>
                <a:ea typeface="+mn-ea"/>
                <a:cs typeface="+mn-ea"/>
                <a:sym typeface="+mn-lt"/>
              </a:rPr>
              <a:t>The adder must be interlocked to shut down with flour screw conveyor assembly and a batch of </a:t>
            </a:r>
            <a:r>
              <a:rPr sz="2000" dirty="0" err="1">
                <a:solidFill>
                  <a:srgbClr val="333333"/>
                </a:solidFill>
                <a:latin typeface="+mn-lt"/>
                <a:ea typeface="+mn-ea"/>
                <a:cs typeface="+mn-ea"/>
                <a:sym typeface="+mn-lt"/>
              </a:rPr>
              <a:t>pulverizer</a:t>
            </a:r>
            <a:r>
              <a:rPr sz="2000" dirty="0">
                <a:solidFill>
                  <a:srgbClr val="333333"/>
                </a:solidFill>
                <a:latin typeface="+mn-lt"/>
                <a:ea typeface="+mn-ea"/>
                <a:cs typeface="+mn-ea"/>
                <a:sym typeface="+mn-lt"/>
              </a:rPr>
              <a:t> feeding devices through an electric appliance, to ensure stopping addition of nutrient premixes, preventing excessive addition and guaranteeing food safety when flour screw conveyor assembly shuts down and production line stops feeding.</a:t>
            </a:r>
            <a:r>
              <a:rPr sz="1600" dirty="0">
                <a:latin typeface="+mn-lt"/>
                <a:ea typeface="+mn-ea"/>
                <a:cs typeface="+mn-ea"/>
                <a:sym typeface="+mn-lt"/>
              </a:rPr>
              <a:t> </a:t>
            </a:r>
            <a:endParaRPr lang="zh-CN" altLang="zh-CN" sz="2000" dirty="0">
              <a:latin typeface="+mn-lt"/>
              <a:ea typeface="+mn-ea"/>
              <a:cs typeface="+mn-ea"/>
              <a:sym typeface="+mn-lt"/>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6869" name="组合 12"/>
          <p:cNvGrpSpPr>
            <a:grpSpLocks/>
          </p:cNvGrpSpPr>
          <p:nvPr/>
        </p:nvGrpSpPr>
        <p:grpSpPr bwMode="auto">
          <a:xfrm>
            <a:off x="612775" y="-26497"/>
            <a:ext cx="6132514" cy="830996"/>
            <a:chOff x="656779" y="-81371"/>
            <a:chExt cx="5182159" cy="829561"/>
          </a:xfrm>
        </p:grpSpPr>
        <p:sp>
          <p:nvSpPr>
            <p:cNvPr id="36870" name="文本框 3"/>
            <p:cNvSpPr txBox="1">
              <a:spLocks noChangeArrowheads="1"/>
            </p:cNvSpPr>
            <p:nvPr/>
          </p:nvSpPr>
          <p:spPr bwMode="auto">
            <a:xfrm>
              <a:off x="1380410" y="-81371"/>
              <a:ext cx="4458528"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6871"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grpSp>
        <p:nvGrpSpPr>
          <p:cNvPr id="36872" name="组合 64"/>
          <p:cNvGrpSpPr>
            <a:grpSpLocks/>
          </p:cNvGrpSpPr>
          <p:nvPr/>
        </p:nvGrpSpPr>
        <p:grpSpPr bwMode="auto">
          <a:xfrm>
            <a:off x="490537" y="749300"/>
            <a:ext cx="10232350" cy="582613"/>
            <a:chOff x="1165607" y="3046660"/>
            <a:chExt cx="3573712" cy="613031"/>
          </a:xfrm>
        </p:grpSpPr>
        <p:sp>
          <p:nvSpPr>
            <p:cNvPr id="19" name="矩形 18"/>
            <p:cNvSpPr/>
            <p:nvPr/>
          </p:nvSpPr>
          <p:spPr>
            <a:xfrm flipH="1">
              <a:off x="1175429" y="3085079"/>
              <a:ext cx="3563890" cy="574612"/>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20" name="TextBox 2059"/>
            <p:cNvSpPr txBox="1"/>
            <p:nvPr/>
          </p:nvSpPr>
          <p:spPr>
            <a:xfrm flipH="1">
              <a:off x="1165607" y="3046660"/>
              <a:ext cx="3573712" cy="592986"/>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400" b="1" dirty="0">
                  <a:solidFill>
                    <a:schemeClr val="bg1"/>
                  </a:solidFill>
                  <a:latin typeface="+mn-lt"/>
                  <a:ea typeface="+mn-ea"/>
                  <a:cs typeface="+mn-ea"/>
                  <a:sym typeface="+mn-lt"/>
                </a:rPr>
                <a:t>Notes for </a:t>
              </a:r>
              <a:r>
                <a:rPr lang="en-US" sz="2400" b="1" dirty="0">
                  <a:solidFill>
                    <a:schemeClr val="bg1"/>
                  </a:solidFill>
                  <a:latin typeface="+mn-lt"/>
                  <a:ea typeface="+mn-ea"/>
                  <a:cs typeface="+mn-ea"/>
                  <a:sym typeface="+mn-lt"/>
                </a:rPr>
                <a:t>production line-based</a:t>
              </a:r>
              <a:r>
                <a:rPr sz="2400" b="1" dirty="0">
                  <a:solidFill>
                    <a:schemeClr val="bg1"/>
                  </a:solidFill>
                  <a:latin typeface="+mn-lt"/>
                  <a:ea typeface="+mn-ea"/>
                  <a:cs typeface="+mn-ea"/>
                  <a:sym typeface="+mn-lt"/>
                </a:rPr>
                <a:t> addition and production of fortified flour</a:t>
              </a:r>
              <a:r>
                <a:rPr dirty="0">
                  <a:latin typeface="+mn-lt"/>
                  <a:ea typeface="+mn-ea"/>
                  <a:cs typeface="+mn-ea"/>
                  <a:sym typeface="+mn-lt"/>
                </a:rPr>
                <a:t> </a:t>
              </a:r>
              <a:endParaRPr lang="zh-CN" altLang="en-US" sz="2400" b="1" spc="300" noProof="1">
                <a:solidFill>
                  <a:schemeClr val="bg1"/>
                </a:solidFill>
                <a:latin typeface="+mn-lt"/>
                <a:ea typeface="+mn-ea"/>
                <a:cs typeface="+mn-ea"/>
                <a:sym typeface="+mn-lt"/>
              </a:endParaRPr>
            </a:p>
          </p:txBody>
        </p:sp>
      </p:grpSp>
      <p:sp>
        <p:nvSpPr>
          <p:cNvPr id="36875" name="文本框 4"/>
          <p:cNvSpPr txBox="1">
            <a:spLocks noChangeArrowheads="1"/>
          </p:cNvSpPr>
          <p:nvPr/>
        </p:nvSpPr>
        <p:spPr bwMode="auto">
          <a:xfrm>
            <a:off x="692150" y="1298576"/>
            <a:ext cx="11182350" cy="544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5000"/>
              </a:lnSpc>
            </a:pPr>
            <a:r>
              <a:rPr sz="2000" b="1" dirty="0">
                <a:solidFill>
                  <a:srgbClr val="333333"/>
                </a:solidFill>
                <a:latin typeface="+mn-lt"/>
                <a:ea typeface="+mn-ea"/>
                <a:cs typeface="+mn-ea"/>
                <a:sym typeface="+mn-lt"/>
              </a:rPr>
              <a:t>4) </a:t>
            </a:r>
            <a:r>
              <a:rPr sz="2000" dirty="0">
                <a:solidFill>
                  <a:srgbClr val="333333"/>
                </a:solidFill>
                <a:latin typeface="+mn-lt"/>
                <a:ea typeface="+mn-ea"/>
                <a:cs typeface="+mn-ea"/>
                <a:sym typeface="+mn-lt"/>
              </a:rPr>
              <a:t>The workshop shall be set up with a start-up flour bin.</a:t>
            </a:r>
            <a:r>
              <a:rPr sz="1600" dirty="0">
                <a:latin typeface="+mn-lt"/>
                <a:ea typeface="+mn-ea"/>
                <a:cs typeface="+mn-ea"/>
                <a:sym typeface="+mn-lt"/>
              </a:rPr>
              <a:t> </a:t>
            </a:r>
            <a:r>
              <a:rPr sz="2000" dirty="0">
                <a:latin typeface="+mn-lt"/>
                <a:ea typeface="+mn-ea"/>
                <a:cs typeface="+mn-ea"/>
                <a:sym typeface="+mn-lt"/>
              </a:rPr>
              <a:t>Flour shall be delivered to the start-up flour bin in the process of adjusting the addition amount of adder and then delivered to the qualified flour bin or packed directly after adjustment is completed.</a:t>
            </a:r>
            <a:r>
              <a:rPr sz="1600" dirty="0">
                <a:latin typeface="+mn-lt"/>
                <a:ea typeface="+mn-ea"/>
                <a:cs typeface="+mn-ea"/>
                <a:sym typeface="+mn-lt"/>
              </a:rPr>
              <a:t> </a:t>
            </a:r>
            <a:r>
              <a:rPr sz="2000" dirty="0">
                <a:latin typeface="+mn-lt"/>
                <a:ea typeface="+mn-ea"/>
                <a:cs typeface="+mn-ea"/>
                <a:sym typeface="+mn-lt"/>
              </a:rPr>
              <a:t>The stock in the start-up flour bin will be returned to the flour production line for flour processing in a small proportion after production is completely normal.</a:t>
            </a:r>
            <a:r>
              <a:rPr sz="1600" dirty="0">
                <a:latin typeface="+mn-lt"/>
                <a:ea typeface="+mn-ea"/>
                <a:cs typeface="+mn-ea"/>
                <a:sym typeface="+mn-lt"/>
              </a:rPr>
              <a:t> </a:t>
            </a:r>
            <a:endParaRPr lang="zh-CN" altLang="zh-CN" sz="2000" dirty="0">
              <a:latin typeface="+mn-lt"/>
              <a:ea typeface="+mn-ea"/>
              <a:cs typeface="+mn-ea"/>
              <a:sym typeface="+mn-lt"/>
            </a:endParaRPr>
          </a:p>
          <a:p>
            <a:pPr algn="just">
              <a:lnSpc>
                <a:spcPct val="125000"/>
              </a:lnSpc>
            </a:pPr>
            <a:r>
              <a:rPr sz="2000" b="1" dirty="0">
                <a:solidFill>
                  <a:srgbClr val="333333"/>
                </a:solidFill>
                <a:latin typeface="+mn-lt"/>
                <a:ea typeface="+mn-ea"/>
                <a:cs typeface="+mn-ea"/>
                <a:sym typeface="+mn-lt"/>
              </a:rPr>
              <a:t>5) </a:t>
            </a:r>
            <a:r>
              <a:rPr sz="2000" dirty="0">
                <a:solidFill>
                  <a:srgbClr val="333333"/>
                </a:solidFill>
                <a:latin typeface="+mn-lt"/>
                <a:ea typeface="+mn-ea"/>
                <a:cs typeface="+mn-ea"/>
                <a:sym typeface="+mn-lt"/>
              </a:rPr>
              <a:t>In the daily management, the flour mill workshop operators and quality inspectors shall strengthen the real-time recording and detection of wheat flour yield and nutrient addition amount, in order to </a:t>
            </a:r>
            <a:r>
              <a:rPr lang="en-US" sz="2000" dirty="0">
                <a:solidFill>
                  <a:srgbClr val="333333"/>
                </a:solidFill>
                <a:latin typeface="+mn-lt"/>
                <a:ea typeface="+mn-ea"/>
                <a:cs typeface="+mn-ea"/>
                <a:sym typeface="+mn-lt"/>
              </a:rPr>
              <a:t>in a </a:t>
            </a:r>
            <a:r>
              <a:rPr sz="2000" dirty="0">
                <a:solidFill>
                  <a:srgbClr val="333333"/>
                </a:solidFill>
                <a:latin typeface="+mn-lt"/>
                <a:ea typeface="+mn-ea"/>
                <a:cs typeface="+mn-ea"/>
                <a:sym typeface="+mn-lt"/>
              </a:rPr>
              <a:t>timely </a:t>
            </a:r>
            <a:r>
              <a:rPr lang="en-US" sz="2000" dirty="0">
                <a:solidFill>
                  <a:srgbClr val="333333"/>
                </a:solidFill>
                <a:latin typeface="+mn-lt"/>
                <a:ea typeface="+mn-ea"/>
                <a:cs typeface="+mn-ea"/>
                <a:sym typeface="+mn-lt"/>
              </a:rPr>
              <a:t>manner </a:t>
            </a:r>
            <a:r>
              <a:rPr sz="2000" dirty="0">
                <a:solidFill>
                  <a:srgbClr val="333333"/>
                </a:solidFill>
                <a:latin typeface="+mn-lt"/>
                <a:ea typeface="+mn-ea"/>
                <a:cs typeface="+mn-ea"/>
                <a:sym typeface="+mn-lt"/>
              </a:rPr>
              <a:t>check and correct the addition amount error caused by the flow fluctuation of flour and nutrients and ensure that nutrients are added uniformly and stably in accordance with the formula requirements </a:t>
            </a:r>
            <a:endParaRPr lang="zh-CN" altLang="zh-CN" sz="2000" dirty="0">
              <a:latin typeface="+mn-lt"/>
              <a:ea typeface="+mn-ea"/>
              <a:cs typeface="+mn-ea"/>
              <a:sym typeface="+mn-lt"/>
            </a:endParaRPr>
          </a:p>
          <a:p>
            <a:pPr algn="just">
              <a:lnSpc>
                <a:spcPct val="125000"/>
              </a:lnSpc>
            </a:pPr>
            <a:r>
              <a:rPr sz="2000" b="1" dirty="0">
                <a:solidFill>
                  <a:srgbClr val="333333"/>
                </a:solidFill>
                <a:latin typeface="+mn-lt"/>
                <a:ea typeface="+mn-ea"/>
                <a:cs typeface="+mn-ea"/>
                <a:sym typeface="+mn-lt"/>
              </a:rPr>
              <a:t>6) </a:t>
            </a:r>
            <a:r>
              <a:rPr sz="2000" dirty="0">
                <a:solidFill>
                  <a:srgbClr val="333333"/>
                </a:solidFill>
                <a:latin typeface="+mn-lt"/>
                <a:ea typeface="+mn-ea"/>
                <a:cs typeface="+mn-ea"/>
                <a:sym typeface="+mn-lt"/>
              </a:rPr>
              <a:t>If the conditions permit, the adder shall be installed as far as possible at a position not less than 2.5m away from the discharge port, so as to ensure that the nutrient premixes and flour are fully stirred and evenly mixed by flour screw conveyor assembly.</a:t>
            </a:r>
            <a:r>
              <a:rPr sz="1600" dirty="0">
                <a:latin typeface="+mn-lt"/>
                <a:ea typeface="+mn-ea"/>
                <a:cs typeface="+mn-ea"/>
                <a:sym typeface="+mn-lt"/>
              </a:rPr>
              <a:t> </a:t>
            </a:r>
            <a:endParaRPr lang="zh-CN" altLang="zh-CN" sz="2000" dirty="0">
              <a:latin typeface="+mn-lt"/>
              <a:ea typeface="+mn-ea"/>
              <a:cs typeface="+mn-ea"/>
              <a:sym typeface="+mn-lt"/>
            </a:endParaRPr>
          </a:p>
          <a:p>
            <a:pPr algn="just">
              <a:lnSpc>
                <a:spcPct val="125000"/>
              </a:lnSpc>
            </a:pPr>
            <a:r>
              <a:rPr sz="2000" b="1" dirty="0">
                <a:latin typeface="+mn-lt"/>
                <a:ea typeface="+mn-ea"/>
                <a:cs typeface="+mn-ea"/>
                <a:sym typeface="+mn-lt"/>
              </a:rPr>
              <a:t>7</a:t>
            </a:r>
            <a:r>
              <a:rPr sz="2000" dirty="0">
                <a:latin typeface="+mn-lt"/>
                <a:ea typeface="+mn-ea"/>
                <a:cs typeface="+mn-ea"/>
                <a:sym typeface="+mn-lt"/>
              </a:rPr>
              <a:t>) In order to prevent compaction of premixes in the storage hopper to affect the stability of  discharge, the premixes shall be poured as per the specified amount, and the stock of premixes in the storage hopper shall be often checked to avoid failure in addition of nutrients due to run out of premixes.</a:t>
            </a:r>
            <a:r>
              <a:rPr sz="1600" dirty="0">
                <a:latin typeface="+mn-lt"/>
                <a:ea typeface="+mn-ea"/>
                <a:cs typeface="+mn-ea"/>
                <a:sym typeface="+mn-lt"/>
              </a:rPr>
              <a:t> </a:t>
            </a: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7893" name="组合 12"/>
          <p:cNvGrpSpPr>
            <a:grpSpLocks/>
          </p:cNvGrpSpPr>
          <p:nvPr/>
        </p:nvGrpSpPr>
        <p:grpSpPr bwMode="auto">
          <a:xfrm>
            <a:off x="612775" y="80963"/>
            <a:ext cx="6029326" cy="837836"/>
            <a:chOff x="656779" y="25903"/>
            <a:chExt cx="5094962" cy="836389"/>
          </a:xfrm>
        </p:grpSpPr>
        <p:sp>
          <p:nvSpPr>
            <p:cNvPr id="37894" name="文本框 3"/>
            <p:cNvSpPr txBox="1">
              <a:spLocks noChangeArrowheads="1"/>
            </p:cNvSpPr>
            <p:nvPr/>
          </p:nvSpPr>
          <p:spPr bwMode="auto">
            <a:xfrm>
              <a:off x="1380410" y="32731"/>
              <a:ext cx="4371331"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7895"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grpSp>
        <p:nvGrpSpPr>
          <p:cNvPr id="37896" name="组合 64"/>
          <p:cNvGrpSpPr>
            <a:grpSpLocks/>
          </p:cNvGrpSpPr>
          <p:nvPr/>
        </p:nvGrpSpPr>
        <p:grpSpPr bwMode="auto">
          <a:xfrm>
            <a:off x="490538" y="863600"/>
            <a:ext cx="7548562" cy="750888"/>
            <a:chOff x="1165607" y="3046660"/>
            <a:chExt cx="3573712" cy="613031"/>
          </a:xfrm>
        </p:grpSpPr>
        <p:sp>
          <p:nvSpPr>
            <p:cNvPr id="19" name="矩形 18"/>
            <p:cNvSpPr/>
            <p:nvPr/>
          </p:nvSpPr>
          <p:spPr>
            <a:xfrm flipH="1">
              <a:off x="1175527" y="3085079"/>
              <a:ext cx="3563792" cy="574612"/>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20" name="TextBox 2059"/>
            <p:cNvSpPr txBox="1"/>
            <p:nvPr/>
          </p:nvSpPr>
          <p:spPr>
            <a:xfrm flipH="1">
              <a:off x="1165607" y="3046660"/>
              <a:ext cx="3573712" cy="592986"/>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600" b="1" dirty="0">
                  <a:solidFill>
                    <a:schemeClr val="bg1"/>
                  </a:solidFill>
                  <a:latin typeface="+mn-lt"/>
                  <a:ea typeface="+mn-ea"/>
                  <a:cs typeface="+mn-ea"/>
                  <a:sym typeface="+mn-lt"/>
                </a:rPr>
                <a:t>Comparison between </a:t>
              </a:r>
              <a:r>
                <a:rPr lang="en-US" sz="2600" b="1" dirty="0">
                  <a:solidFill>
                    <a:schemeClr val="bg1"/>
                  </a:solidFill>
                  <a:latin typeface="+mn-lt"/>
                  <a:ea typeface="+mn-ea"/>
                  <a:cs typeface="+mn-ea"/>
                  <a:sym typeface="+mn-lt"/>
                </a:rPr>
                <a:t> production line-based</a:t>
              </a:r>
              <a:r>
                <a:rPr sz="2600" b="1" dirty="0">
                  <a:solidFill>
                    <a:schemeClr val="bg1"/>
                  </a:solidFill>
                  <a:latin typeface="+mn-lt"/>
                  <a:ea typeface="+mn-ea"/>
                  <a:cs typeface="+mn-ea"/>
                  <a:sym typeface="+mn-lt"/>
                </a:rPr>
                <a:t> flour fortification and batch flour mixing fortification</a:t>
              </a:r>
              <a:r>
                <a:rPr dirty="0">
                  <a:latin typeface="+mn-lt"/>
                  <a:ea typeface="+mn-ea"/>
                  <a:cs typeface="+mn-ea"/>
                  <a:sym typeface="+mn-lt"/>
                </a:rPr>
                <a:t> </a:t>
              </a:r>
              <a:endParaRPr lang="zh-CN" altLang="en-US" sz="2600" b="1" spc="300" noProof="1">
                <a:solidFill>
                  <a:schemeClr val="bg1"/>
                </a:solidFill>
                <a:latin typeface="+mn-lt"/>
                <a:ea typeface="+mn-ea"/>
                <a:cs typeface="+mn-ea"/>
                <a:sym typeface="+mn-lt"/>
              </a:endParaRPr>
            </a:p>
          </p:txBody>
        </p:sp>
      </p:grpSp>
      <p:sp>
        <p:nvSpPr>
          <p:cNvPr id="37899" name="文本框 4"/>
          <p:cNvSpPr txBox="1">
            <a:spLocks noChangeArrowheads="1"/>
          </p:cNvSpPr>
          <p:nvPr/>
        </p:nvSpPr>
        <p:spPr bwMode="auto">
          <a:xfrm>
            <a:off x="692150" y="1614488"/>
            <a:ext cx="11088688"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spcAft>
                <a:spcPts val="1200"/>
              </a:spcAft>
            </a:pPr>
            <a:r>
              <a:rPr sz="2000" dirty="0">
                <a:latin typeface="+mn-lt"/>
                <a:ea typeface="+mn-ea"/>
                <a:cs typeface="+mn-ea"/>
                <a:sym typeface="+mn-lt"/>
              </a:rPr>
              <a:t>(1) </a:t>
            </a:r>
            <a:r>
              <a:rPr sz="2000" b="1" dirty="0">
                <a:solidFill>
                  <a:srgbClr val="333333"/>
                </a:solidFill>
                <a:latin typeface="+mn-lt"/>
                <a:ea typeface="+mn-ea"/>
                <a:cs typeface="+mn-ea"/>
                <a:sym typeface="+mn-lt"/>
              </a:rPr>
              <a:t>Main problems existing in promoting batch flour mixing fortification at the present stage</a:t>
            </a:r>
            <a:r>
              <a:rPr sz="1600" dirty="0">
                <a:latin typeface="+mn-lt"/>
                <a:ea typeface="+mn-ea"/>
                <a:cs typeface="+mn-ea"/>
                <a:sym typeface="+mn-lt"/>
              </a:rPr>
              <a:t> </a:t>
            </a:r>
            <a:endParaRPr lang="zh-CN" altLang="zh-CN" sz="2000" b="1" dirty="0">
              <a:latin typeface="+mn-lt"/>
              <a:ea typeface="+mn-ea"/>
              <a:cs typeface="+mn-ea"/>
              <a:sym typeface="+mn-lt"/>
            </a:endParaRPr>
          </a:p>
          <a:p>
            <a:pPr algn="just" eaLnBrk="0" hangingPunct="0">
              <a:lnSpc>
                <a:spcPct val="150000"/>
              </a:lnSpc>
            </a:pPr>
            <a:r>
              <a:rPr sz="2000" dirty="0">
                <a:solidFill>
                  <a:srgbClr val="333333"/>
                </a:solidFill>
                <a:latin typeface="+mn-lt"/>
                <a:ea typeface="+mn-ea"/>
                <a:cs typeface="+mn-ea"/>
                <a:sym typeface="+mn-lt"/>
              </a:rPr>
              <a:t>        Nutrient fortification of the flour mill with batch flour blending equipment has the advantage of uniform mixing.</a:t>
            </a:r>
            <a:r>
              <a:rPr sz="1600" dirty="0">
                <a:latin typeface="+mn-lt"/>
                <a:ea typeface="+mn-ea"/>
                <a:cs typeface="+mn-ea"/>
                <a:sym typeface="+mn-lt"/>
              </a:rPr>
              <a:t> </a:t>
            </a:r>
            <a:r>
              <a:rPr sz="2000" dirty="0">
                <a:latin typeface="+mn-lt"/>
                <a:ea typeface="+mn-ea"/>
                <a:cs typeface="+mn-ea"/>
                <a:sym typeface="+mn-lt"/>
              </a:rPr>
              <a:t>In the flour blending system of 1t/time, 1 bag of nutrients quantitatively packaged by the nutrient manufacturer for it is added into 1t wheat flour, and packaging can be done after mixing evenly with a blender. By using such mixing way, even if a batch has a problem, it is also only limited to that batch of wheat flour, thus it facilitates timely discovery and handling of the problem.</a:t>
            </a:r>
            <a:r>
              <a:rPr sz="2000" dirty="0">
                <a:solidFill>
                  <a:srgbClr val="333333"/>
                </a:solidFill>
                <a:latin typeface="+mn-lt"/>
                <a:ea typeface="+mn-ea"/>
                <a:cs typeface="+mn-ea"/>
                <a:sym typeface="+mn-lt"/>
              </a:rPr>
              <a:t> </a:t>
            </a:r>
            <a:endParaRPr lang="zh-CN" altLang="zh-CN" sz="2000" dirty="0">
              <a:latin typeface="+mn-lt"/>
              <a:ea typeface="+mn-ea"/>
              <a:cs typeface="+mn-ea"/>
              <a:sym typeface="+mn-lt"/>
            </a:endParaRPr>
          </a:p>
          <a:p>
            <a:pPr algn="just" eaLnBrk="0" hangingPunct="0">
              <a:lnSpc>
                <a:spcPct val="150000"/>
              </a:lnSpc>
            </a:pPr>
            <a:r>
              <a:rPr sz="2000" dirty="0">
                <a:solidFill>
                  <a:srgbClr val="333333"/>
                </a:solidFill>
                <a:latin typeface="+mn-lt"/>
                <a:ea typeface="+mn-ea"/>
                <a:cs typeface="+mn-ea"/>
                <a:sym typeface="+mn-lt"/>
              </a:rPr>
              <a:t>        The problem existing in batch flour blending is that the investments in equipment and its matched bulk flour bin and flour blending bin are very high. At present, only a few flour mills in China have </a:t>
            </a:r>
            <a:r>
              <a:rPr lang="en-US" sz="2000" dirty="0">
                <a:solidFill>
                  <a:srgbClr val="333333"/>
                </a:solidFill>
                <a:latin typeface="+mn-lt"/>
                <a:ea typeface="+mn-ea"/>
                <a:cs typeface="+mn-ea"/>
                <a:sym typeface="+mn-lt"/>
              </a:rPr>
              <a:t>excellent</a:t>
            </a:r>
            <a:r>
              <a:rPr sz="2000" dirty="0">
                <a:solidFill>
                  <a:srgbClr val="333333"/>
                </a:solidFill>
                <a:latin typeface="+mn-lt"/>
                <a:ea typeface="+mn-ea"/>
                <a:cs typeface="+mn-ea"/>
                <a:sym typeface="+mn-lt"/>
              </a:rPr>
              <a:t> flour blending equipment, so </a:t>
            </a:r>
            <a:r>
              <a:rPr lang="en-US" sz="2000" dirty="0">
                <a:solidFill>
                  <a:srgbClr val="333333"/>
                </a:solidFill>
                <a:latin typeface="+mn-lt"/>
                <a:ea typeface="+mn-ea"/>
                <a:cs typeface="+mn-ea"/>
                <a:sym typeface="+mn-lt"/>
              </a:rPr>
              <a:t>i</a:t>
            </a:r>
            <a:r>
              <a:rPr sz="2000" dirty="0">
                <a:solidFill>
                  <a:srgbClr val="333333"/>
                </a:solidFill>
                <a:latin typeface="+mn-lt"/>
                <a:ea typeface="+mn-ea"/>
                <a:cs typeface="+mn-ea"/>
                <a:sym typeface="+mn-lt"/>
              </a:rPr>
              <a:t>t is  difficult to p</a:t>
            </a:r>
            <a:r>
              <a:rPr lang="en-US" sz="2000" dirty="0">
                <a:solidFill>
                  <a:srgbClr val="333333"/>
                </a:solidFill>
                <a:latin typeface="+mn-lt"/>
                <a:ea typeface="+mn-ea"/>
                <a:cs typeface="+mn-ea"/>
                <a:sym typeface="+mn-lt"/>
              </a:rPr>
              <a:t>romote</a:t>
            </a:r>
            <a:r>
              <a:rPr sz="2000" dirty="0">
                <a:solidFill>
                  <a:srgbClr val="333333"/>
                </a:solidFill>
                <a:latin typeface="+mn-lt"/>
                <a:ea typeface="+mn-ea"/>
                <a:cs typeface="+mn-ea"/>
                <a:sym typeface="+mn-lt"/>
              </a:rPr>
              <a:t> batch production of fortified flour.</a:t>
            </a:r>
            <a:r>
              <a:rPr sz="1600" dirty="0">
                <a:latin typeface="+mn-lt"/>
                <a:ea typeface="+mn-ea"/>
                <a:cs typeface="+mn-ea"/>
                <a:sym typeface="+mn-lt"/>
              </a:rPr>
              <a:t> </a:t>
            </a:r>
            <a:endParaRPr lang="zh-CN" altLang="zh-CN" sz="2000" dirty="0">
              <a:latin typeface="+mn-lt"/>
              <a:ea typeface="+mn-ea"/>
              <a:cs typeface="+mn-ea"/>
              <a:sym typeface="+mn-lt"/>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8917" name="组合 12"/>
          <p:cNvGrpSpPr>
            <a:grpSpLocks/>
          </p:cNvGrpSpPr>
          <p:nvPr/>
        </p:nvGrpSpPr>
        <p:grpSpPr bwMode="auto">
          <a:xfrm>
            <a:off x="612775" y="49703"/>
            <a:ext cx="6042025" cy="830996"/>
            <a:chOff x="656779" y="-5303"/>
            <a:chExt cx="5105693" cy="829561"/>
          </a:xfrm>
        </p:grpSpPr>
        <p:sp>
          <p:nvSpPr>
            <p:cNvPr id="38918" name="文本框 3"/>
            <p:cNvSpPr txBox="1">
              <a:spLocks noChangeArrowheads="1"/>
            </p:cNvSpPr>
            <p:nvPr/>
          </p:nvSpPr>
          <p:spPr bwMode="auto">
            <a:xfrm>
              <a:off x="1369678" y="-5303"/>
              <a:ext cx="4392794"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8919"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grpSp>
        <p:nvGrpSpPr>
          <p:cNvPr id="38920" name="组合 64"/>
          <p:cNvGrpSpPr>
            <a:grpSpLocks/>
          </p:cNvGrpSpPr>
          <p:nvPr/>
        </p:nvGrpSpPr>
        <p:grpSpPr bwMode="auto">
          <a:xfrm>
            <a:off x="490538" y="787400"/>
            <a:ext cx="7434262" cy="863600"/>
            <a:chOff x="1165607" y="3046660"/>
            <a:chExt cx="3573712" cy="613031"/>
          </a:xfrm>
        </p:grpSpPr>
        <p:sp>
          <p:nvSpPr>
            <p:cNvPr id="19" name="矩形 18"/>
            <p:cNvSpPr/>
            <p:nvPr/>
          </p:nvSpPr>
          <p:spPr>
            <a:xfrm flipH="1">
              <a:off x="1175527" y="3085079"/>
              <a:ext cx="3563792" cy="574612"/>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20" name="TextBox 2059"/>
            <p:cNvSpPr txBox="1"/>
            <p:nvPr/>
          </p:nvSpPr>
          <p:spPr>
            <a:xfrm flipH="1">
              <a:off x="1165607" y="3046660"/>
              <a:ext cx="3573712" cy="592986"/>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600" b="1" dirty="0">
                  <a:solidFill>
                    <a:schemeClr val="bg1"/>
                  </a:solidFill>
                  <a:latin typeface="+mn-lt"/>
                  <a:ea typeface="+mn-ea"/>
                  <a:cs typeface="+mn-ea"/>
                  <a:sym typeface="+mn-lt"/>
                </a:rPr>
                <a:t>Comparison between</a:t>
              </a:r>
              <a:r>
                <a:rPr lang="en-US" sz="2600" b="1" dirty="0">
                  <a:solidFill>
                    <a:schemeClr val="bg1"/>
                  </a:solidFill>
                  <a:latin typeface="+mn-lt"/>
                  <a:ea typeface="+mn-ea"/>
                  <a:cs typeface="+mn-ea"/>
                  <a:sym typeface="+mn-lt"/>
                </a:rPr>
                <a:t> </a:t>
              </a:r>
              <a:r>
                <a:rPr lang="en-US" altLang="zh-CN" sz="2600" b="1" dirty="0">
                  <a:solidFill>
                    <a:schemeClr val="bg1"/>
                  </a:solidFill>
                  <a:latin typeface="+mn-lt"/>
                  <a:ea typeface="+mn-ea"/>
                  <a:cs typeface="+mn-ea"/>
                  <a:sym typeface="+mn-lt"/>
                </a:rPr>
                <a:t>production </a:t>
              </a:r>
              <a:r>
                <a:rPr sz="2600" b="1" dirty="0">
                  <a:solidFill>
                    <a:schemeClr val="bg1"/>
                  </a:solidFill>
                  <a:latin typeface="+mn-lt"/>
                  <a:ea typeface="+mn-ea"/>
                  <a:cs typeface="+mn-ea"/>
                  <a:sym typeface="+mn-lt"/>
                </a:rPr>
                <a:t>line</a:t>
              </a:r>
              <a:r>
                <a:rPr lang="en-US" sz="2600" b="1" dirty="0">
                  <a:solidFill>
                    <a:schemeClr val="bg1"/>
                  </a:solidFill>
                  <a:latin typeface="+mn-lt"/>
                  <a:ea typeface="+mn-ea"/>
                  <a:cs typeface="+mn-ea"/>
                  <a:sym typeface="+mn-lt"/>
                </a:rPr>
                <a:t>-based</a:t>
              </a:r>
              <a:r>
                <a:rPr sz="2600" b="1" dirty="0">
                  <a:solidFill>
                    <a:schemeClr val="bg1"/>
                  </a:solidFill>
                  <a:latin typeface="+mn-lt"/>
                  <a:ea typeface="+mn-ea"/>
                  <a:cs typeface="+mn-ea"/>
                  <a:sym typeface="+mn-lt"/>
                </a:rPr>
                <a:t> flour fortification and batch flour mixing fortification</a:t>
              </a:r>
              <a:r>
                <a:rPr dirty="0">
                  <a:latin typeface="+mn-lt"/>
                  <a:ea typeface="+mn-ea"/>
                  <a:cs typeface="+mn-ea"/>
                  <a:sym typeface="+mn-lt"/>
                </a:rPr>
                <a:t> </a:t>
              </a:r>
              <a:endParaRPr lang="zh-CN" altLang="en-US" sz="2600" b="1" spc="300" noProof="1">
                <a:solidFill>
                  <a:schemeClr val="bg1"/>
                </a:solidFill>
                <a:latin typeface="+mn-lt"/>
                <a:ea typeface="+mn-ea"/>
                <a:cs typeface="+mn-ea"/>
                <a:sym typeface="+mn-lt"/>
              </a:endParaRPr>
            </a:p>
          </p:txBody>
        </p:sp>
      </p:grpSp>
      <p:sp>
        <p:nvSpPr>
          <p:cNvPr id="38923" name="文本框 4"/>
          <p:cNvSpPr txBox="1">
            <a:spLocks noChangeArrowheads="1"/>
          </p:cNvSpPr>
          <p:nvPr/>
        </p:nvSpPr>
        <p:spPr bwMode="auto">
          <a:xfrm>
            <a:off x="609600" y="1538288"/>
            <a:ext cx="11088688" cy="544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25000"/>
              </a:lnSpc>
              <a:spcAft>
                <a:spcPts val="0"/>
              </a:spcAft>
            </a:pPr>
            <a:r>
              <a:rPr sz="1600" dirty="0">
                <a:solidFill>
                  <a:srgbClr val="333333"/>
                </a:solidFill>
                <a:latin typeface="+mn-lt"/>
                <a:ea typeface="+mn-ea"/>
                <a:cs typeface="+mn-ea"/>
                <a:sym typeface="+mn-lt"/>
              </a:rPr>
              <a:t>    </a:t>
            </a:r>
            <a:r>
              <a:rPr sz="2000" b="1" dirty="0">
                <a:solidFill>
                  <a:srgbClr val="333333"/>
                </a:solidFill>
                <a:latin typeface="+mn-lt"/>
                <a:ea typeface="+mn-ea"/>
                <a:cs typeface="+mn-ea"/>
                <a:sym typeface="+mn-lt"/>
              </a:rPr>
              <a:t>(2) Importance of </a:t>
            </a:r>
            <a:r>
              <a:rPr lang="en-US" sz="2000" b="1" dirty="0">
                <a:solidFill>
                  <a:srgbClr val="333333"/>
                </a:solidFill>
                <a:latin typeface="+mn-lt"/>
                <a:ea typeface="+mn-ea"/>
                <a:cs typeface="+mn-ea"/>
                <a:sym typeface="+mn-lt"/>
              </a:rPr>
              <a:t>production line-based </a:t>
            </a:r>
            <a:r>
              <a:rPr sz="2000" b="1" dirty="0">
                <a:solidFill>
                  <a:srgbClr val="333333"/>
                </a:solidFill>
                <a:latin typeface="+mn-lt"/>
                <a:ea typeface="+mn-ea"/>
                <a:cs typeface="+mn-ea"/>
                <a:sym typeface="+mn-lt"/>
              </a:rPr>
              <a:t>fortification promotion and main problems existing at present stage</a:t>
            </a:r>
            <a:r>
              <a:rPr sz="1600" dirty="0">
                <a:latin typeface="+mn-lt"/>
                <a:ea typeface="+mn-ea"/>
                <a:cs typeface="+mn-ea"/>
                <a:sym typeface="+mn-lt"/>
              </a:rPr>
              <a:t> </a:t>
            </a:r>
            <a:endParaRPr lang="zh-CN" altLang="zh-CN" sz="2000" b="1" dirty="0">
              <a:latin typeface="+mn-lt"/>
              <a:ea typeface="+mn-ea"/>
              <a:cs typeface="+mn-ea"/>
              <a:sym typeface="+mn-lt"/>
            </a:endParaRPr>
          </a:p>
          <a:p>
            <a:pPr algn="just" eaLnBrk="0" hangingPunct="0">
              <a:lnSpc>
                <a:spcPct val="125000"/>
              </a:lnSpc>
              <a:spcAft>
                <a:spcPts val="0"/>
              </a:spcAft>
            </a:pPr>
            <a:r>
              <a:rPr sz="2000" dirty="0">
                <a:solidFill>
                  <a:srgbClr val="333333"/>
                </a:solidFill>
                <a:latin typeface="+mn-lt"/>
                <a:ea typeface="+mn-ea"/>
                <a:cs typeface="+mn-ea"/>
                <a:sym typeface="+mn-lt"/>
              </a:rPr>
              <a:t>        The </a:t>
            </a:r>
            <a:r>
              <a:rPr lang="en-US" sz="2000" dirty="0">
                <a:solidFill>
                  <a:srgbClr val="333333"/>
                </a:solidFill>
                <a:latin typeface="+mn-lt"/>
                <a:ea typeface="+mn-ea"/>
                <a:cs typeface="+mn-ea"/>
                <a:sym typeface="+mn-lt"/>
              </a:rPr>
              <a:t>production line-based</a:t>
            </a:r>
            <a:r>
              <a:rPr sz="2000" dirty="0">
                <a:solidFill>
                  <a:srgbClr val="333333"/>
                </a:solidFill>
                <a:latin typeface="+mn-lt"/>
                <a:ea typeface="+mn-ea"/>
                <a:cs typeface="+mn-ea"/>
                <a:sym typeface="+mn-lt"/>
              </a:rPr>
              <a:t> production of fortified flour by using flour screw conveyor assembly can be realized only by installing a micro-feeder on the flour screw conveyor assembly. At present, </a:t>
            </a:r>
            <a:r>
              <a:rPr lang="en-US" sz="2000" dirty="0">
                <a:solidFill>
                  <a:srgbClr val="333333"/>
                </a:solidFill>
                <a:latin typeface="+mn-lt"/>
                <a:ea typeface="+mn-ea"/>
                <a:cs typeface="+mn-ea"/>
                <a:sym typeface="+mn-lt"/>
              </a:rPr>
              <a:t>since </a:t>
            </a:r>
            <a:r>
              <a:rPr sz="2000" dirty="0">
                <a:solidFill>
                  <a:srgbClr val="333333"/>
                </a:solidFill>
                <a:latin typeface="+mn-lt"/>
                <a:ea typeface="+mn-ea"/>
                <a:cs typeface="+mn-ea"/>
                <a:sym typeface="+mn-lt"/>
              </a:rPr>
              <a:t>most of the domestic flour mills have such hardware condition, the vast majority of flour mills use the way of installing a micro-feeder on the flour screw conveyor assembly to add nutrients.</a:t>
            </a:r>
            <a:r>
              <a:rPr sz="1600" dirty="0">
                <a:latin typeface="+mn-lt"/>
                <a:ea typeface="+mn-ea"/>
                <a:cs typeface="+mn-ea"/>
                <a:sym typeface="+mn-lt"/>
              </a:rPr>
              <a:t> </a:t>
            </a:r>
            <a:r>
              <a:rPr sz="2000" b="1" dirty="0">
                <a:solidFill>
                  <a:srgbClr val="333333"/>
                </a:solidFill>
                <a:latin typeface="+mn-lt"/>
                <a:ea typeface="+mn-ea"/>
                <a:cs typeface="+mn-ea"/>
                <a:sym typeface="+mn-lt"/>
              </a:rPr>
              <a:t>At the present stage, it is feasible to p</a:t>
            </a:r>
            <a:r>
              <a:rPr lang="en-US" sz="2000" b="1" dirty="0">
                <a:solidFill>
                  <a:srgbClr val="333333"/>
                </a:solidFill>
                <a:latin typeface="+mn-lt"/>
                <a:ea typeface="+mn-ea"/>
                <a:cs typeface="+mn-ea"/>
                <a:sym typeface="+mn-lt"/>
              </a:rPr>
              <a:t>romote</a:t>
            </a:r>
            <a:r>
              <a:rPr sz="2000" b="1" dirty="0">
                <a:solidFill>
                  <a:srgbClr val="333333"/>
                </a:solidFill>
                <a:latin typeface="+mn-lt"/>
                <a:ea typeface="+mn-ea"/>
                <a:cs typeface="+mn-ea"/>
                <a:sym typeface="+mn-lt"/>
              </a:rPr>
              <a:t> the </a:t>
            </a:r>
            <a:r>
              <a:rPr lang="en-US" sz="2000" b="1" dirty="0">
                <a:solidFill>
                  <a:srgbClr val="333333"/>
                </a:solidFill>
                <a:latin typeface="+mn-lt"/>
                <a:ea typeface="+mn-ea"/>
                <a:cs typeface="+mn-ea"/>
                <a:sym typeface="+mn-lt"/>
              </a:rPr>
              <a:t>production line-based</a:t>
            </a:r>
            <a:r>
              <a:rPr sz="2000" b="1" dirty="0">
                <a:solidFill>
                  <a:srgbClr val="333333"/>
                </a:solidFill>
                <a:latin typeface="+mn-lt"/>
                <a:ea typeface="+mn-ea"/>
                <a:cs typeface="+mn-ea"/>
                <a:sym typeface="+mn-lt"/>
              </a:rPr>
              <a:t> production of fortified flour by using flour screw conveyor assembly, which can quickly achieve the objective of flour fortification.</a:t>
            </a:r>
            <a:r>
              <a:rPr sz="1600" dirty="0">
                <a:latin typeface="+mn-lt"/>
                <a:ea typeface="+mn-ea"/>
                <a:cs typeface="+mn-ea"/>
                <a:sym typeface="+mn-lt"/>
              </a:rPr>
              <a:t> </a:t>
            </a:r>
            <a:endParaRPr lang="zh-CN" altLang="zh-CN" sz="2000" b="1" dirty="0">
              <a:latin typeface="+mn-lt"/>
              <a:ea typeface="+mn-ea"/>
              <a:cs typeface="+mn-ea"/>
              <a:sym typeface="+mn-lt"/>
            </a:endParaRPr>
          </a:p>
          <a:p>
            <a:pPr algn="just" eaLnBrk="0" hangingPunct="0">
              <a:lnSpc>
                <a:spcPct val="125000"/>
              </a:lnSpc>
              <a:spcAft>
                <a:spcPts val="0"/>
              </a:spcAft>
            </a:pPr>
            <a:r>
              <a:rPr sz="2000" dirty="0">
                <a:solidFill>
                  <a:srgbClr val="333333"/>
                </a:solidFill>
                <a:latin typeface="+mn-lt"/>
                <a:ea typeface="+mn-ea"/>
                <a:cs typeface="+mn-ea"/>
                <a:sym typeface="+mn-lt"/>
              </a:rPr>
              <a:t>        The problem existing in </a:t>
            </a:r>
            <a:r>
              <a:rPr lang="en-US" sz="2000" dirty="0">
                <a:solidFill>
                  <a:srgbClr val="333333"/>
                </a:solidFill>
                <a:latin typeface="+mn-lt"/>
                <a:ea typeface="+mn-ea"/>
                <a:cs typeface="+mn-ea"/>
                <a:sym typeface="+mn-lt"/>
              </a:rPr>
              <a:t>production line-based</a:t>
            </a:r>
            <a:r>
              <a:rPr sz="2000" dirty="0">
                <a:solidFill>
                  <a:srgbClr val="333333"/>
                </a:solidFill>
                <a:latin typeface="+mn-lt"/>
                <a:ea typeface="+mn-ea"/>
                <a:cs typeface="+mn-ea"/>
                <a:sym typeface="+mn-lt"/>
              </a:rPr>
              <a:t> production of fortified flour with flour screw conveyor assembly is  that when the assembly shuts down or flour stream stops, the feeder still remains in operation and when the flour stream recovers again, the nutrient premixes will concentrate in a small amount of flour, resulting in excessive addition, which may cause damage to the consumers.</a:t>
            </a:r>
            <a:r>
              <a:rPr sz="1600" dirty="0">
                <a:latin typeface="+mn-lt"/>
                <a:ea typeface="+mn-ea"/>
                <a:cs typeface="+mn-ea"/>
                <a:sym typeface="+mn-lt"/>
              </a:rPr>
              <a:t> </a:t>
            </a:r>
            <a:r>
              <a:rPr sz="2000" dirty="0">
                <a:solidFill>
                  <a:srgbClr val="333333"/>
                </a:solidFill>
                <a:latin typeface="+mn-lt"/>
                <a:ea typeface="+mn-ea"/>
                <a:cs typeface="+mn-ea"/>
                <a:sym typeface="+mn-lt"/>
              </a:rPr>
              <a:t>In order to avoid this problem, it is </a:t>
            </a:r>
            <a:r>
              <a:rPr lang="en-US" sz="2000" dirty="0">
                <a:solidFill>
                  <a:srgbClr val="333333"/>
                </a:solidFill>
                <a:latin typeface="+mn-lt"/>
                <a:ea typeface="+mn-ea"/>
                <a:cs typeface="+mn-ea"/>
                <a:sym typeface="+mn-lt"/>
              </a:rPr>
              <a:t>obviously </a:t>
            </a:r>
            <a:r>
              <a:rPr sz="2000" dirty="0">
                <a:solidFill>
                  <a:srgbClr val="333333"/>
                </a:solidFill>
                <a:latin typeface="+mn-lt"/>
                <a:ea typeface="+mn-ea"/>
                <a:cs typeface="+mn-ea"/>
                <a:sym typeface="+mn-lt"/>
              </a:rPr>
              <a:t>necessary to emphasize the follow-up tracking of flow between the micro-feeder and the flour screw conveyor assembly.</a:t>
            </a:r>
            <a:r>
              <a:rPr sz="1600" dirty="0">
                <a:latin typeface="+mn-lt"/>
                <a:ea typeface="+mn-ea"/>
                <a:cs typeface="+mn-ea"/>
                <a:sym typeface="+mn-lt"/>
              </a:rPr>
              <a:t> </a:t>
            </a:r>
            <a:endParaRPr lang="zh-CN" altLang="zh-CN" sz="2000" dirty="0">
              <a:latin typeface="+mn-lt"/>
              <a:ea typeface="+mn-ea"/>
              <a:cs typeface="+mn-ea"/>
              <a:sym typeface="+mn-lt"/>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39941" name="组合 12"/>
          <p:cNvGrpSpPr>
            <a:grpSpLocks/>
          </p:cNvGrpSpPr>
          <p:nvPr/>
        </p:nvGrpSpPr>
        <p:grpSpPr bwMode="auto">
          <a:xfrm>
            <a:off x="612775" y="-1097"/>
            <a:ext cx="5927725" cy="830996"/>
            <a:chOff x="656779" y="-56015"/>
            <a:chExt cx="5009106" cy="829561"/>
          </a:xfrm>
        </p:grpSpPr>
        <p:sp>
          <p:nvSpPr>
            <p:cNvPr id="39942" name="文本框 3"/>
            <p:cNvSpPr txBox="1">
              <a:spLocks noChangeArrowheads="1"/>
            </p:cNvSpPr>
            <p:nvPr/>
          </p:nvSpPr>
          <p:spPr bwMode="auto">
            <a:xfrm>
              <a:off x="1276545" y="-56015"/>
              <a:ext cx="4389340"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39943"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grpSp>
        <p:nvGrpSpPr>
          <p:cNvPr id="39944" name="组合 64"/>
          <p:cNvGrpSpPr>
            <a:grpSpLocks/>
          </p:cNvGrpSpPr>
          <p:nvPr/>
        </p:nvGrpSpPr>
        <p:grpSpPr bwMode="auto">
          <a:xfrm>
            <a:off x="490538" y="800100"/>
            <a:ext cx="7434262" cy="890224"/>
            <a:chOff x="1165607" y="3046660"/>
            <a:chExt cx="3573712" cy="613031"/>
          </a:xfrm>
        </p:grpSpPr>
        <p:sp>
          <p:nvSpPr>
            <p:cNvPr id="19" name="矩形 18"/>
            <p:cNvSpPr/>
            <p:nvPr/>
          </p:nvSpPr>
          <p:spPr>
            <a:xfrm flipH="1">
              <a:off x="1175527" y="3085079"/>
              <a:ext cx="3563792" cy="574612"/>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20" name="TextBox 2059"/>
            <p:cNvSpPr txBox="1"/>
            <p:nvPr/>
          </p:nvSpPr>
          <p:spPr>
            <a:xfrm flipH="1">
              <a:off x="1165607" y="3046660"/>
              <a:ext cx="3573712" cy="592986"/>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600" b="1" dirty="0">
                  <a:solidFill>
                    <a:schemeClr val="bg1"/>
                  </a:solidFill>
                  <a:latin typeface="+mn-lt"/>
                  <a:ea typeface="+mn-ea"/>
                  <a:cs typeface="+mn-ea"/>
                  <a:sym typeface="+mn-lt"/>
                </a:rPr>
                <a:t>Comparison between </a:t>
              </a:r>
              <a:r>
                <a:rPr lang="en-US" sz="2600" b="1" dirty="0">
                  <a:solidFill>
                    <a:schemeClr val="bg1"/>
                  </a:solidFill>
                  <a:latin typeface="+mn-lt"/>
                  <a:ea typeface="+mn-ea"/>
                  <a:cs typeface="+mn-ea"/>
                  <a:sym typeface="+mn-lt"/>
                </a:rPr>
                <a:t>production line-based</a:t>
              </a:r>
              <a:r>
                <a:rPr sz="2600" b="1" dirty="0">
                  <a:solidFill>
                    <a:schemeClr val="bg1"/>
                  </a:solidFill>
                  <a:latin typeface="+mn-lt"/>
                  <a:ea typeface="+mn-ea"/>
                  <a:cs typeface="+mn-ea"/>
                  <a:sym typeface="+mn-lt"/>
                </a:rPr>
                <a:t> flour fortification and batch flour mixing fortification</a:t>
              </a:r>
              <a:r>
                <a:rPr dirty="0">
                  <a:latin typeface="+mn-lt"/>
                  <a:ea typeface="+mn-ea"/>
                  <a:cs typeface="+mn-ea"/>
                  <a:sym typeface="+mn-lt"/>
                </a:rPr>
                <a:t> </a:t>
              </a:r>
              <a:endParaRPr lang="zh-CN" altLang="en-US" sz="2600" b="1" spc="300" noProof="1">
                <a:solidFill>
                  <a:schemeClr val="bg1"/>
                </a:solidFill>
                <a:latin typeface="+mn-lt"/>
                <a:ea typeface="+mn-ea"/>
                <a:cs typeface="+mn-ea"/>
                <a:sym typeface="+mn-lt"/>
              </a:endParaRPr>
            </a:p>
          </p:txBody>
        </p:sp>
      </p:grpSp>
      <p:sp>
        <p:nvSpPr>
          <p:cNvPr id="39947" name="文本框 4"/>
          <p:cNvSpPr txBox="1">
            <a:spLocks noChangeArrowheads="1"/>
          </p:cNvSpPr>
          <p:nvPr/>
        </p:nvSpPr>
        <p:spPr bwMode="auto">
          <a:xfrm>
            <a:off x="609600" y="1717675"/>
            <a:ext cx="11088688" cy="37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30000"/>
              </a:lnSpc>
              <a:spcAft>
                <a:spcPts val="1200"/>
              </a:spcAft>
            </a:pPr>
            <a:r>
              <a:rPr sz="2400" b="1" dirty="0">
                <a:solidFill>
                  <a:srgbClr val="333333"/>
                </a:solidFill>
                <a:latin typeface="+mn-lt"/>
                <a:ea typeface="+mn-ea"/>
                <a:cs typeface="+mn-ea"/>
                <a:sym typeface="+mn-lt"/>
              </a:rPr>
              <a:t>    (3) Comparison of nutrient mixing uniformity</a:t>
            </a:r>
            <a:r>
              <a:rPr dirty="0">
                <a:latin typeface="+mn-lt"/>
                <a:ea typeface="+mn-ea"/>
                <a:cs typeface="+mn-ea"/>
                <a:sym typeface="+mn-lt"/>
              </a:rPr>
              <a:t> </a:t>
            </a:r>
            <a:endParaRPr lang="zh-CN" altLang="zh-CN" sz="2400" b="1" dirty="0">
              <a:latin typeface="+mn-lt"/>
              <a:ea typeface="+mn-ea"/>
              <a:cs typeface="+mn-ea"/>
              <a:sym typeface="+mn-lt"/>
            </a:endParaRPr>
          </a:p>
          <a:p>
            <a:pPr algn="just" eaLnBrk="0" hangingPunct="0">
              <a:lnSpc>
                <a:spcPct val="130000"/>
              </a:lnSpc>
              <a:spcAft>
                <a:spcPts val="1200"/>
              </a:spcAft>
            </a:pPr>
            <a:r>
              <a:rPr sz="2200" dirty="0">
                <a:solidFill>
                  <a:srgbClr val="333333"/>
                </a:solidFill>
                <a:latin typeface="+mn-lt"/>
                <a:ea typeface="+mn-ea"/>
                <a:cs typeface="+mn-ea"/>
                <a:sym typeface="+mn-lt"/>
              </a:rPr>
              <a:t>Mixing uniformity test</a:t>
            </a:r>
            <a:r>
              <a:rPr lang="en-US" sz="2200" dirty="0">
                <a:solidFill>
                  <a:srgbClr val="333333"/>
                </a:solidFill>
                <a:latin typeface="+mn-lt"/>
                <a:ea typeface="+mn-ea"/>
                <a:cs typeface="+mn-ea"/>
                <a:sym typeface="+mn-lt"/>
              </a:rPr>
              <a:t>,</a:t>
            </a:r>
            <a:r>
              <a:rPr lang="zh-CN" altLang="en-US" sz="2200" dirty="0">
                <a:solidFill>
                  <a:srgbClr val="333333"/>
                </a:solidFill>
                <a:latin typeface="+mn-lt"/>
                <a:ea typeface="+mn-ea"/>
                <a:cs typeface="+mn-ea"/>
                <a:sym typeface="+mn-lt"/>
              </a:rPr>
              <a:t> </a:t>
            </a:r>
            <a:r>
              <a:rPr lang="en-US" altLang="zh-CN" sz="2200" dirty="0">
                <a:solidFill>
                  <a:srgbClr val="333333"/>
                </a:solidFill>
                <a:latin typeface="+mn-lt"/>
                <a:ea typeface="+mn-ea"/>
                <a:cs typeface="+mn-ea"/>
                <a:sym typeface="+mn-lt"/>
              </a:rPr>
              <a:t>or</a:t>
            </a:r>
            <a:r>
              <a:rPr lang="zh-CN" altLang="en-US" sz="2200" dirty="0">
                <a:solidFill>
                  <a:srgbClr val="333333"/>
                </a:solidFill>
                <a:latin typeface="+mn-lt"/>
                <a:ea typeface="+mn-ea"/>
                <a:cs typeface="+mn-ea"/>
                <a:sym typeface="+mn-lt"/>
              </a:rPr>
              <a:t> </a:t>
            </a:r>
            <a:r>
              <a:rPr sz="2200" dirty="0">
                <a:solidFill>
                  <a:srgbClr val="333333"/>
                </a:solidFill>
                <a:latin typeface="+mn-lt"/>
                <a:ea typeface="+mn-ea"/>
                <a:cs typeface="+mn-ea"/>
                <a:sym typeface="+mn-lt"/>
              </a:rPr>
              <a:t>variation coefficient test</a:t>
            </a:r>
            <a:r>
              <a:rPr lang="en-US" sz="2200" dirty="0">
                <a:solidFill>
                  <a:srgbClr val="333333"/>
                </a:solidFill>
                <a:latin typeface="+mn-lt"/>
                <a:ea typeface="+mn-ea"/>
                <a:cs typeface="+mn-ea"/>
                <a:sym typeface="+mn-lt"/>
              </a:rPr>
              <a:t>,</a:t>
            </a:r>
            <a:r>
              <a:rPr sz="2200" dirty="0">
                <a:solidFill>
                  <a:srgbClr val="333333"/>
                </a:solidFill>
                <a:latin typeface="+mn-lt"/>
                <a:ea typeface="+mn-ea"/>
                <a:cs typeface="+mn-ea"/>
                <a:sym typeface="+mn-lt"/>
              </a:rPr>
              <a:t> shall be made regularly for the above mentioned two methods. </a:t>
            </a:r>
            <a:r>
              <a:rPr sz="2200" dirty="0">
                <a:latin typeface="+mn-lt"/>
                <a:ea typeface="+mn-ea"/>
                <a:cs typeface="+mn-ea"/>
                <a:sym typeface="+mn-lt"/>
              </a:rPr>
              <a:t>For detection of b</a:t>
            </a:r>
            <a:r>
              <a:rPr sz="2200" dirty="0">
                <a:solidFill>
                  <a:srgbClr val="333333"/>
                </a:solidFill>
                <a:latin typeface="+mn-lt"/>
                <a:ea typeface="+mn-ea"/>
                <a:cs typeface="+mn-ea"/>
                <a:sym typeface="+mn-lt"/>
              </a:rPr>
              <a:t>atch addition method, it is to take 10 samples from different parts of each batch and measure the addition amount of at least one element (such as iron content), and then calculate the coefficient of variation (CV%) of the 10 samples according to the formula.         </a:t>
            </a:r>
            <a:endParaRPr lang="zh-CN" altLang="zh-CN" sz="2200" dirty="0">
              <a:latin typeface="+mn-lt"/>
              <a:ea typeface="+mn-ea"/>
              <a:cs typeface="+mn-ea"/>
              <a:sym typeface="+mn-lt"/>
            </a:endParaRPr>
          </a:p>
          <a:p>
            <a:pPr algn="just" eaLnBrk="0" hangingPunct="0">
              <a:lnSpc>
                <a:spcPct val="130000"/>
              </a:lnSpc>
              <a:spcBef>
                <a:spcPts val="1200"/>
              </a:spcBef>
            </a:pPr>
            <a:r>
              <a:rPr lang="en-US" altLang="zh-CN" sz="2400" b="1" dirty="0">
                <a:solidFill>
                  <a:srgbClr val="333333"/>
                </a:solidFill>
                <a:latin typeface="+mn-lt"/>
                <a:ea typeface="+mn-ea"/>
                <a:cs typeface="+mn-ea"/>
                <a:sym typeface="+mn-lt"/>
              </a:rPr>
              <a:t>      </a:t>
            </a:r>
            <a:endParaRPr lang="zh-CN" altLang="zh-CN" sz="2400" b="1" dirty="0">
              <a:latin typeface="+mn-lt"/>
              <a:ea typeface="+mn-ea"/>
              <a:cs typeface="+mn-ea"/>
              <a:sym typeface="+mn-lt"/>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6745288" y="266700"/>
            <a:ext cx="5446712"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40965" name="组合 12"/>
          <p:cNvGrpSpPr>
            <a:grpSpLocks/>
          </p:cNvGrpSpPr>
          <p:nvPr/>
        </p:nvGrpSpPr>
        <p:grpSpPr bwMode="auto">
          <a:xfrm>
            <a:off x="612775" y="-64597"/>
            <a:ext cx="6156322" cy="830996"/>
            <a:chOff x="656779" y="-119405"/>
            <a:chExt cx="5202280" cy="829561"/>
          </a:xfrm>
        </p:grpSpPr>
        <p:sp>
          <p:nvSpPr>
            <p:cNvPr id="40966" name="文本框 3"/>
            <p:cNvSpPr txBox="1">
              <a:spLocks noChangeArrowheads="1"/>
            </p:cNvSpPr>
            <p:nvPr/>
          </p:nvSpPr>
          <p:spPr bwMode="auto">
            <a:xfrm>
              <a:off x="1173462" y="-119405"/>
              <a:ext cx="4685597" cy="8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400" dirty="0">
                  <a:solidFill>
                    <a:srgbClr val="044875"/>
                  </a:solidFill>
                  <a:latin typeface="+mn-lt"/>
                  <a:ea typeface="+mn-ea"/>
                  <a:cs typeface="+mn-ea"/>
                  <a:sym typeface="+mn-lt"/>
                </a:rPr>
                <a:t>Technical Specifications for Nutrient Mixing for Wheat Flour Fortification</a:t>
              </a:r>
              <a:r>
                <a:rPr dirty="0">
                  <a:latin typeface="+mn-lt"/>
                  <a:ea typeface="+mn-ea"/>
                  <a:cs typeface="+mn-ea"/>
                  <a:sym typeface="+mn-lt"/>
                </a:rPr>
                <a:t> </a:t>
              </a:r>
            </a:p>
          </p:txBody>
        </p:sp>
        <p:sp>
          <p:nvSpPr>
            <p:cNvPr id="40967"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5.2</a:t>
              </a:r>
              <a:endParaRPr lang="zh-CN" altLang="en-US" sz="3200">
                <a:solidFill>
                  <a:srgbClr val="3B3838"/>
                </a:solidFill>
                <a:latin typeface="+mn-lt"/>
                <a:ea typeface="+mn-ea"/>
                <a:cs typeface="+mn-ea"/>
                <a:sym typeface="+mn-lt"/>
              </a:endParaRPr>
            </a:p>
          </p:txBody>
        </p:sp>
      </p:grpSp>
      <p:grpSp>
        <p:nvGrpSpPr>
          <p:cNvPr id="40968" name="组合 64"/>
          <p:cNvGrpSpPr>
            <a:grpSpLocks/>
          </p:cNvGrpSpPr>
          <p:nvPr/>
        </p:nvGrpSpPr>
        <p:grpSpPr bwMode="auto">
          <a:xfrm>
            <a:off x="490538" y="749300"/>
            <a:ext cx="7434262" cy="890586"/>
            <a:chOff x="1165607" y="3046660"/>
            <a:chExt cx="3573712" cy="613031"/>
          </a:xfrm>
        </p:grpSpPr>
        <p:sp>
          <p:nvSpPr>
            <p:cNvPr id="19" name="矩形 18"/>
            <p:cNvSpPr/>
            <p:nvPr/>
          </p:nvSpPr>
          <p:spPr>
            <a:xfrm flipH="1">
              <a:off x="1175527" y="3085079"/>
              <a:ext cx="3563792" cy="574612"/>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20" name="TextBox 2059"/>
            <p:cNvSpPr txBox="1"/>
            <p:nvPr/>
          </p:nvSpPr>
          <p:spPr>
            <a:xfrm flipH="1">
              <a:off x="1165607" y="3046660"/>
              <a:ext cx="3573712" cy="592986"/>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600" b="1" dirty="0">
                  <a:solidFill>
                    <a:schemeClr val="bg1"/>
                  </a:solidFill>
                  <a:latin typeface="+mn-lt"/>
                  <a:ea typeface="+mn-ea"/>
                  <a:cs typeface="+mn-ea"/>
                  <a:sym typeface="+mn-lt"/>
                </a:rPr>
                <a:t>Comparison between </a:t>
              </a:r>
              <a:r>
                <a:rPr lang="en-US" sz="2600" b="1" dirty="0">
                  <a:solidFill>
                    <a:schemeClr val="bg1"/>
                  </a:solidFill>
                  <a:latin typeface="+mn-lt"/>
                  <a:ea typeface="+mn-ea"/>
                  <a:cs typeface="+mn-ea"/>
                  <a:sym typeface="+mn-lt"/>
                </a:rPr>
                <a:t>production line-based</a:t>
              </a:r>
              <a:r>
                <a:rPr sz="2600" b="1" dirty="0">
                  <a:solidFill>
                    <a:schemeClr val="bg1"/>
                  </a:solidFill>
                  <a:latin typeface="+mn-lt"/>
                  <a:ea typeface="+mn-ea"/>
                  <a:cs typeface="+mn-ea"/>
                  <a:sym typeface="+mn-lt"/>
                </a:rPr>
                <a:t> flour fortification and batch flour mixing fortification</a:t>
              </a:r>
              <a:r>
                <a:rPr dirty="0">
                  <a:latin typeface="+mn-lt"/>
                  <a:ea typeface="+mn-ea"/>
                  <a:cs typeface="+mn-ea"/>
                  <a:sym typeface="+mn-lt"/>
                </a:rPr>
                <a:t> </a:t>
              </a:r>
              <a:endParaRPr lang="zh-CN" altLang="en-US" sz="2600" b="1" spc="300" noProof="1">
                <a:solidFill>
                  <a:schemeClr val="bg1"/>
                </a:solidFill>
                <a:latin typeface="+mn-lt"/>
                <a:ea typeface="+mn-ea"/>
                <a:cs typeface="+mn-ea"/>
                <a:sym typeface="+mn-lt"/>
              </a:endParaRPr>
            </a:p>
          </p:txBody>
        </p:sp>
      </p:grpSp>
      <p:sp>
        <p:nvSpPr>
          <p:cNvPr id="40971" name="文本框 4"/>
          <p:cNvSpPr txBox="1">
            <a:spLocks noChangeArrowheads="1"/>
          </p:cNvSpPr>
          <p:nvPr/>
        </p:nvSpPr>
        <p:spPr bwMode="auto">
          <a:xfrm>
            <a:off x="609600" y="1539875"/>
            <a:ext cx="11088688" cy="38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30000"/>
              </a:lnSpc>
              <a:spcAft>
                <a:spcPts val="1200"/>
              </a:spcAft>
            </a:pPr>
            <a:r>
              <a:rPr sz="2400" dirty="0">
                <a:solidFill>
                  <a:srgbClr val="333333"/>
                </a:solidFill>
                <a:latin typeface="+mn-lt"/>
                <a:ea typeface="+mn-ea"/>
                <a:cs typeface="+mn-ea"/>
                <a:sym typeface="+mn-lt"/>
              </a:rPr>
              <a:t>         In short, to implement wheat flour fortification, the improvement of flour mill hardware facilities is not complicated and </a:t>
            </a:r>
            <a:r>
              <a:rPr lang="en-US" sz="2400" dirty="0">
                <a:solidFill>
                  <a:srgbClr val="333333"/>
                </a:solidFill>
                <a:latin typeface="+mn-lt"/>
                <a:ea typeface="+mn-ea"/>
                <a:cs typeface="+mn-ea"/>
                <a:sym typeface="+mn-lt"/>
              </a:rPr>
              <a:t>no large </a:t>
            </a:r>
            <a:r>
              <a:rPr sz="2400" dirty="0">
                <a:solidFill>
                  <a:srgbClr val="333333"/>
                </a:solidFill>
                <a:latin typeface="+mn-lt"/>
                <a:ea typeface="+mn-ea"/>
                <a:cs typeface="+mn-ea"/>
                <a:sym typeface="+mn-lt"/>
              </a:rPr>
              <a:t>capital investment</a:t>
            </a:r>
            <a:r>
              <a:rPr lang="en-US" sz="2400" dirty="0">
                <a:solidFill>
                  <a:srgbClr val="333333"/>
                </a:solidFill>
                <a:latin typeface="+mn-lt"/>
                <a:ea typeface="+mn-ea"/>
                <a:cs typeface="+mn-ea"/>
                <a:sym typeface="+mn-lt"/>
              </a:rPr>
              <a:t> is needed</a:t>
            </a:r>
            <a:r>
              <a:rPr sz="2400" dirty="0">
                <a:solidFill>
                  <a:srgbClr val="333333"/>
                </a:solidFill>
                <a:latin typeface="+mn-lt"/>
                <a:ea typeface="+mn-ea"/>
                <a:cs typeface="+mn-ea"/>
                <a:sym typeface="+mn-lt"/>
              </a:rPr>
              <a:t>.</a:t>
            </a:r>
            <a:r>
              <a:rPr dirty="0">
                <a:latin typeface="+mn-lt"/>
                <a:ea typeface="+mn-ea"/>
                <a:cs typeface="+mn-ea"/>
                <a:sym typeface="+mn-lt"/>
              </a:rPr>
              <a:t> </a:t>
            </a:r>
            <a:r>
              <a:rPr sz="2400" dirty="0">
                <a:latin typeface="+mn-lt"/>
                <a:ea typeface="+mn-ea"/>
                <a:cs typeface="+mn-ea"/>
                <a:sym typeface="+mn-lt"/>
              </a:rPr>
              <a:t>Relatively speaking, to ensure the long-term quality stability of fortified wheat flour production, the "software" condition of flour mill, namely the management level, is more important.</a:t>
            </a:r>
            <a:r>
              <a:rPr dirty="0">
                <a:latin typeface="+mn-lt"/>
                <a:ea typeface="+mn-ea"/>
                <a:cs typeface="+mn-ea"/>
                <a:sym typeface="+mn-lt"/>
              </a:rPr>
              <a:t> </a:t>
            </a:r>
            <a:r>
              <a:rPr sz="2400" dirty="0">
                <a:latin typeface="+mn-lt"/>
                <a:ea typeface="+mn-ea"/>
                <a:cs typeface="+mn-ea"/>
                <a:sym typeface="+mn-lt"/>
              </a:rPr>
              <a:t>The </a:t>
            </a:r>
            <a:r>
              <a:rPr sz="2400" dirty="0">
                <a:solidFill>
                  <a:scrgbClr r="51" g="51" b="51"/>
                </a:solidFill>
                <a:latin typeface="+mn-lt"/>
                <a:ea typeface="+mn-ea"/>
                <a:cs typeface="+mn-ea"/>
                <a:sym typeface="+mn-lt"/>
              </a:rPr>
              <a:t>flour mills producing fortified wheat flour </a:t>
            </a:r>
            <a:r>
              <a:rPr lang="en-US" sz="2400" dirty="0">
                <a:solidFill>
                  <a:scrgbClr r="51" g="51" b="51"/>
                </a:solidFill>
                <a:latin typeface="+mn-lt"/>
                <a:ea typeface="+mn-ea"/>
                <a:cs typeface="+mn-ea"/>
                <a:sym typeface="+mn-lt"/>
              </a:rPr>
              <a:t>are required to establish</a:t>
            </a:r>
            <a:r>
              <a:rPr sz="2400" dirty="0">
                <a:solidFill>
                  <a:scrgbClr r="51" g="51" b="51"/>
                </a:solidFill>
                <a:latin typeface="+mn-lt"/>
                <a:ea typeface="+mn-ea"/>
                <a:cs typeface="+mn-ea"/>
                <a:sym typeface="+mn-lt"/>
              </a:rPr>
              <a:t> a sound quality management system (ISO9000, GMP or HACCP quality systems) </a:t>
            </a:r>
            <a:r>
              <a:rPr lang="en-US" sz="2400" dirty="0">
                <a:solidFill>
                  <a:scrgbClr r="51" g="51" b="51"/>
                </a:solidFill>
                <a:latin typeface="+mn-lt"/>
                <a:ea typeface="+mn-ea"/>
                <a:cs typeface="+mn-ea"/>
                <a:sym typeface="+mn-lt"/>
              </a:rPr>
              <a:t>, </a:t>
            </a:r>
            <a:r>
              <a:rPr sz="2400" dirty="0">
                <a:solidFill>
                  <a:scrgbClr r="51" g="51" b="51"/>
                </a:solidFill>
                <a:latin typeface="+mn-lt"/>
                <a:ea typeface="+mn-ea"/>
                <a:cs typeface="+mn-ea"/>
                <a:sym typeface="+mn-lt"/>
              </a:rPr>
              <a:t>have certain inspection instruments and full-time inspection personnel and a </a:t>
            </a:r>
            <a:r>
              <a:rPr lang="en-US" sz="2400" dirty="0">
                <a:solidFill>
                  <a:scrgbClr r="51" g="51" b="51"/>
                </a:solidFill>
                <a:latin typeface="+mn-lt"/>
                <a:ea typeface="+mn-ea"/>
                <a:cs typeface="+mn-ea"/>
                <a:sym typeface="+mn-lt"/>
              </a:rPr>
              <a:t>sound</a:t>
            </a:r>
            <a:r>
              <a:rPr sz="2400" dirty="0">
                <a:solidFill>
                  <a:scrgbClr r="51" g="51" b="51"/>
                </a:solidFill>
                <a:latin typeface="+mn-lt"/>
                <a:ea typeface="+mn-ea"/>
                <a:cs typeface="+mn-ea"/>
                <a:sym typeface="+mn-lt"/>
              </a:rPr>
              <a:t> management system and be able to implement such system persistently.</a:t>
            </a:r>
            <a:r>
              <a:rPr dirty="0">
                <a:latin typeface="+mn-lt"/>
                <a:ea typeface="+mn-ea"/>
                <a:cs typeface="+mn-ea"/>
                <a:sym typeface="+mn-lt"/>
              </a:rPr>
              <a:t> </a:t>
            </a:r>
            <a:endParaRPr lang="zh-CN" altLang="zh-CN" sz="2400" dirty="0">
              <a:latin typeface="+mn-lt"/>
              <a:ea typeface="+mn-ea"/>
              <a:cs typeface="+mn-ea"/>
              <a:sym typeface="+mn-lt"/>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5200650" y="266700"/>
            <a:ext cx="6991350"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5125" name="组合 64"/>
          <p:cNvGrpSpPr>
            <a:grpSpLocks/>
          </p:cNvGrpSpPr>
          <p:nvPr/>
        </p:nvGrpSpPr>
        <p:grpSpPr bwMode="auto">
          <a:xfrm>
            <a:off x="304797" y="811212"/>
            <a:ext cx="2724152" cy="600075"/>
            <a:chOff x="1165604" y="3046660"/>
            <a:chExt cx="3573715" cy="631408"/>
          </a:xfrm>
        </p:grpSpPr>
        <p:sp>
          <p:nvSpPr>
            <p:cNvPr id="11" name="矩形 10"/>
            <p:cNvSpPr/>
            <p:nvPr/>
          </p:nvSpPr>
          <p:spPr>
            <a:xfrm flipH="1">
              <a:off x="1174346" y="3085078"/>
              <a:ext cx="3564973" cy="574615"/>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12" name="TextBox 2059"/>
            <p:cNvSpPr txBox="1"/>
            <p:nvPr/>
          </p:nvSpPr>
          <p:spPr>
            <a:xfrm flipH="1">
              <a:off x="1165604" y="3046660"/>
              <a:ext cx="3573711" cy="631408"/>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800" b="1" dirty="0">
                  <a:solidFill>
                    <a:schemeClr val="bg1"/>
                  </a:solidFill>
                  <a:latin typeface="+mn-lt"/>
                  <a:ea typeface="+mn-ea"/>
                  <a:cs typeface="+mn-ea"/>
                  <a:sym typeface="+mn-lt"/>
                </a:rPr>
                <a:t>Basis Concept</a:t>
              </a:r>
              <a:r>
                <a:rPr dirty="0">
                  <a:latin typeface="+mn-lt"/>
                  <a:ea typeface="+mn-ea"/>
                  <a:cs typeface="+mn-ea"/>
                  <a:sym typeface="+mn-lt"/>
                </a:rPr>
                <a:t> </a:t>
              </a:r>
            </a:p>
          </p:txBody>
        </p:sp>
      </p:grpSp>
      <p:grpSp>
        <p:nvGrpSpPr>
          <p:cNvPr id="5128" name="组合 12"/>
          <p:cNvGrpSpPr>
            <a:grpSpLocks/>
          </p:cNvGrpSpPr>
          <p:nvPr/>
        </p:nvGrpSpPr>
        <p:grpSpPr bwMode="auto">
          <a:xfrm>
            <a:off x="612775" y="80963"/>
            <a:ext cx="4587876" cy="778226"/>
            <a:chOff x="656779" y="25903"/>
            <a:chExt cx="4245845" cy="776882"/>
          </a:xfrm>
        </p:grpSpPr>
        <p:sp>
          <p:nvSpPr>
            <p:cNvPr id="5129" name="文本框 3"/>
            <p:cNvSpPr txBox="1">
              <a:spLocks noChangeArrowheads="1"/>
            </p:cNvSpPr>
            <p:nvPr/>
          </p:nvSpPr>
          <p:spPr bwMode="auto">
            <a:xfrm>
              <a:off x="926629" y="96122"/>
              <a:ext cx="3975995" cy="7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000" dirty="0">
                  <a:solidFill>
                    <a:srgbClr val="044875"/>
                  </a:solidFill>
                  <a:latin typeface="+mn-lt"/>
                  <a:ea typeface="+mn-ea"/>
                  <a:cs typeface="+mn-ea"/>
                  <a:sym typeface="+mn-lt"/>
                </a:rPr>
                <a:t>Calculation method for nutritional efficiency of nutrients</a:t>
              </a:r>
              <a:r>
                <a:rPr sz="2000" dirty="0">
                  <a:latin typeface="+mn-lt"/>
                  <a:ea typeface="+mn-ea"/>
                  <a:cs typeface="+mn-ea"/>
                  <a:sym typeface="+mn-lt"/>
                </a:rPr>
                <a:t> </a:t>
              </a:r>
            </a:p>
          </p:txBody>
        </p:sp>
        <p:sp>
          <p:nvSpPr>
            <p:cNvPr id="5130" name="文本框 16"/>
            <p:cNvSpPr txBox="1">
              <a:spLocks noChangeArrowheads="1"/>
            </p:cNvSpPr>
            <p:nvPr/>
          </p:nvSpPr>
          <p:spPr bwMode="auto">
            <a:xfrm>
              <a:off x="656779" y="25903"/>
              <a:ext cx="723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5.1</a:t>
              </a:r>
              <a:endParaRPr lang="zh-CN" altLang="en-US" sz="3200">
                <a:solidFill>
                  <a:srgbClr val="3B3838"/>
                </a:solidFill>
                <a:latin typeface="+mn-lt"/>
                <a:ea typeface="+mn-ea"/>
                <a:cs typeface="+mn-ea"/>
                <a:sym typeface="+mn-lt"/>
              </a:endParaRPr>
            </a:p>
          </p:txBody>
        </p:sp>
      </p:grpSp>
      <p:sp>
        <p:nvSpPr>
          <p:cNvPr id="5131" name="Rectangle 2"/>
          <p:cNvSpPr>
            <a:spLocks noChangeArrowheads="1"/>
          </p:cNvSpPr>
          <p:nvPr/>
        </p:nvSpPr>
        <p:spPr bwMode="auto">
          <a:xfrm>
            <a:off x="1185863" y="1411288"/>
            <a:ext cx="10380662"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Aft>
                <a:spcPts val="1200"/>
              </a:spcAft>
            </a:pPr>
            <a:r>
              <a:rPr sz="2400" b="1" dirty="0">
                <a:solidFill>
                  <a:srgbClr val="990000"/>
                </a:solidFill>
                <a:latin typeface="+mn-lt"/>
                <a:ea typeface="+mn-ea"/>
                <a:cs typeface="+mn-ea"/>
                <a:sym typeface="+mn-lt"/>
              </a:rPr>
              <a:t>Dietary Reference Intakes </a:t>
            </a:r>
            <a:r>
              <a:rPr dirty="0">
                <a:latin typeface="+mn-lt"/>
                <a:ea typeface="+mn-ea"/>
                <a:cs typeface="+mn-ea"/>
                <a:sym typeface="+mn-lt"/>
              </a:rPr>
              <a:t>   </a:t>
            </a:r>
            <a:r>
              <a:rPr sz="2000" dirty="0">
                <a:solidFill>
                  <a:srgbClr val="2E75B6"/>
                </a:solidFill>
                <a:latin typeface="+mn-lt"/>
                <a:ea typeface="+mn-ea"/>
                <a:cs typeface="+mn-ea"/>
                <a:sym typeface="+mn-lt"/>
              </a:rPr>
              <a:t>(DRIs)</a:t>
            </a:r>
            <a:r>
              <a:rPr dirty="0">
                <a:latin typeface="+mn-lt"/>
                <a:ea typeface="+mn-ea"/>
                <a:cs typeface="+mn-ea"/>
                <a:sym typeface="+mn-lt"/>
              </a:rPr>
              <a:t> </a:t>
            </a:r>
            <a:endParaRPr lang="zh-CN" altLang="en-US" sz="2000" b="1" dirty="0">
              <a:solidFill>
                <a:srgbClr val="2E75B6"/>
              </a:solidFill>
              <a:latin typeface="+mn-lt"/>
              <a:ea typeface="+mn-ea"/>
              <a:cs typeface="+mn-ea"/>
              <a:sym typeface="+mn-lt"/>
            </a:endParaRPr>
          </a:p>
          <a:p>
            <a:pPr eaLnBrk="1" hangingPunct="1">
              <a:lnSpc>
                <a:spcPct val="130000"/>
              </a:lnSpc>
            </a:pPr>
            <a:r>
              <a:rPr sz="2000" b="1" dirty="0">
                <a:solidFill>
                  <a:srgbClr val="C00000"/>
                </a:solidFill>
                <a:latin typeface="+mn-lt"/>
                <a:ea typeface="+mn-ea"/>
                <a:cs typeface="+mn-ea"/>
                <a:sym typeface="+mn-lt"/>
              </a:rPr>
              <a:t>★ Estimated Average Requirement (EAR)</a:t>
            </a:r>
            <a:r>
              <a:rPr lang="en-US" sz="2000" b="1" dirty="0">
                <a:solidFill>
                  <a:srgbClr val="C00000"/>
                </a:solidFill>
                <a:latin typeface="+mn-lt"/>
                <a:ea typeface="+mn-ea"/>
                <a:cs typeface="+mn-ea"/>
                <a:sym typeface="+mn-lt"/>
              </a:rPr>
              <a:t>:</a:t>
            </a:r>
            <a:r>
              <a:rPr sz="2000" b="1" dirty="0">
                <a:solidFill>
                  <a:srgbClr val="C00000"/>
                </a:solidFill>
                <a:latin typeface="+mn-lt"/>
                <a:ea typeface="+mn-ea"/>
                <a:cs typeface="+mn-ea"/>
                <a:sym typeface="+mn-lt"/>
              </a:rPr>
              <a:t> </a:t>
            </a:r>
            <a:r>
              <a:rPr sz="2000" b="1" dirty="0">
                <a:latin typeface="+mn-lt"/>
                <a:ea typeface="+mn-ea"/>
                <a:cs typeface="+mn-ea"/>
                <a:sym typeface="+mn-lt"/>
              </a:rPr>
              <a:t>the nutrient intake level established based on research data on individual requirements;</a:t>
            </a:r>
            <a:r>
              <a:rPr dirty="0">
                <a:latin typeface="+mn-lt"/>
                <a:ea typeface="+mn-ea"/>
                <a:cs typeface="+mn-ea"/>
                <a:sym typeface="+mn-lt"/>
              </a:rPr>
              <a:t> </a:t>
            </a:r>
            <a:r>
              <a:rPr lang="en-US" altLang="zh-CN" sz="2000" b="1" dirty="0">
                <a:latin typeface="+mn-lt"/>
                <a:ea typeface="+mn-ea"/>
                <a:cs typeface="+mn-ea"/>
                <a:sym typeface="+mn-lt"/>
              </a:rPr>
              <a:t>s</a:t>
            </a:r>
            <a:r>
              <a:rPr sz="2000" b="1" dirty="0">
                <a:latin typeface="+mn-lt"/>
                <a:ea typeface="+mn-ea"/>
                <a:cs typeface="+mn-ea"/>
                <a:sym typeface="+mn-lt"/>
              </a:rPr>
              <a:t>uch intake level can meet 50% individual requirements of population of a particular gender, age, and physiological status but cannot meet the requirements for such nutrient for other 50% of the population.</a:t>
            </a:r>
            <a:r>
              <a:rPr dirty="0">
                <a:latin typeface="+mn-lt"/>
                <a:ea typeface="+mn-ea"/>
                <a:cs typeface="+mn-ea"/>
                <a:sym typeface="+mn-lt"/>
              </a:rPr>
              <a:t> </a:t>
            </a:r>
          </a:p>
          <a:p>
            <a:pPr eaLnBrk="1" hangingPunct="1">
              <a:lnSpc>
                <a:spcPct val="130000"/>
              </a:lnSpc>
            </a:pPr>
            <a:endParaRPr lang="zh-CN" altLang="en-US" sz="2000" b="1" dirty="0">
              <a:latin typeface="+mn-lt"/>
              <a:ea typeface="+mn-ea"/>
              <a:cs typeface="+mn-ea"/>
              <a:sym typeface="+mn-lt"/>
            </a:endParaRPr>
          </a:p>
          <a:p>
            <a:pPr eaLnBrk="1" hangingPunct="1">
              <a:lnSpc>
                <a:spcPct val="130000"/>
              </a:lnSpc>
            </a:pPr>
            <a:r>
              <a:rPr sz="2000" b="1" dirty="0">
                <a:solidFill>
                  <a:srgbClr val="C00000"/>
                </a:solidFill>
                <a:latin typeface="+mn-lt"/>
                <a:ea typeface="+mn-ea"/>
                <a:cs typeface="+mn-ea"/>
                <a:sym typeface="+mn-lt"/>
              </a:rPr>
              <a:t>★ Recommended Nutrient Intake (RNI)</a:t>
            </a:r>
            <a:r>
              <a:rPr lang="en-US" sz="2000" b="1" dirty="0">
                <a:solidFill>
                  <a:srgbClr val="C00000"/>
                </a:solidFill>
                <a:latin typeface="+mn-lt"/>
                <a:ea typeface="+mn-ea"/>
                <a:cs typeface="+mn-ea"/>
                <a:sym typeface="+mn-lt"/>
              </a:rPr>
              <a:t>:</a:t>
            </a:r>
            <a:r>
              <a:rPr sz="2000" b="1" dirty="0">
                <a:solidFill>
                  <a:srgbClr val="C00000"/>
                </a:solidFill>
                <a:latin typeface="+mn-lt"/>
                <a:ea typeface="+mn-ea"/>
                <a:cs typeface="+mn-ea"/>
                <a:sym typeface="+mn-lt"/>
              </a:rPr>
              <a:t> </a:t>
            </a:r>
            <a:r>
              <a:rPr sz="2000" b="1" dirty="0">
                <a:latin typeface="+mn-lt"/>
                <a:ea typeface="+mn-ea"/>
                <a:cs typeface="+mn-ea"/>
                <a:sym typeface="+mn-lt"/>
              </a:rPr>
              <a:t>RNI is the intake level that can meet the individual nutritional requirements of the vast majority (97%-98%) of the population of a particular gender, age and physiological status.</a:t>
            </a:r>
            <a:r>
              <a:rPr dirty="0">
                <a:latin typeface="+mn-lt"/>
                <a:ea typeface="+mn-ea"/>
                <a:cs typeface="+mn-ea"/>
                <a:sym typeface="+mn-lt"/>
              </a:rPr>
              <a:t> </a:t>
            </a:r>
            <a:r>
              <a:rPr lang="en-US" dirty="0">
                <a:latin typeface="+mn-lt"/>
                <a:ea typeface="+mn-ea"/>
                <a:cs typeface="+mn-ea"/>
                <a:sym typeface="+mn-lt"/>
              </a:rPr>
              <a:t> </a:t>
            </a:r>
            <a:r>
              <a:rPr sz="2000" b="1" dirty="0">
                <a:latin typeface="+mn-lt"/>
                <a:ea typeface="+mn-ea"/>
                <a:cs typeface="+mn-ea"/>
                <a:sym typeface="+mn-lt"/>
              </a:rPr>
              <a:t>RNI = EAR+2SD</a:t>
            </a:r>
          </a:p>
          <a:p>
            <a:pPr eaLnBrk="1" hangingPunct="1">
              <a:lnSpc>
                <a:spcPct val="130000"/>
              </a:lnSpc>
            </a:pPr>
            <a:endParaRPr lang="zh-CN" altLang="en-US" sz="2000" b="1" dirty="0">
              <a:latin typeface="+mn-lt"/>
              <a:ea typeface="+mn-ea"/>
              <a:cs typeface="+mn-ea"/>
              <a:sym typeface="+mn-lt"/>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093913" y="3043238"/>
            <a:ext cx="8170862" cy="769937"/>
          </a:xfrm>
          <a:prstGeom prst="rect">
            <a:avLst/>
          </a:prstGeom>
          <a:noFill/>
        </p:spPr>
        <p:txBody>
          <a:bodyPr>
            <a:spAutoFit/>
          </a:bodyPr>
          <a:lstStyle/>
          <a:p>
            <a:pPr algn="ctr" fontAlgn="auto">
              <a:spcBef>
                <a:spcPts val="0"/>
              </a:spcBef>
              <a:spcAft>
                <a:spcPts val="0"/>
              </a:spcAft>
              <a:defRPr/>
            </a:pPr>
            <a:r>
              <a:rPr sz="4400" b="1" dirty="0">
                <a:solidFill>
                  <a:srgbClr val="044875"/>
                </a:solidFill>
                <a:latin typeface="+mn-lt"/>
                <a:ea typeface="+mn-ea"/>
                <a:cs typeface="+mn-ea"/>
                <a:sym typeface="+mn-lt"/>
              </a:rPr>
              <a:t>Thank You</a:t>
            </a:r>
            <a:r>
              <a:rPr dirty="0">
                <a:latin typeface="+mn-lt"/>
                <a:ea typeface="+mn-ea"/>
                <a:cs typeface="+mn-ea"/>
                <a:sym typeface="+mn-lt"/>
              </a:rPr>
              <a:t> </a:t>
            </a:r>
          </a:p>
        </p:txBody>
      </p:sp>
      <p:sp>
        <p:nvSpPr>
          <p:cNvPr id="33" name="矩形 32"/>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41987" name="组合 33"/>
          <p:cNvGrpSpPr>
            <a:grpSpLocks/>
          </p:cNvGrpSpPr>
          <p:nvPr/>
        </p:nvGrpSpPr>
        <p:grpSpPr bwMode="auto">
          <a:xfrm>
            <a:off x="10290175" y="4325938"/>
            <a:ext cx="1109663" cy="1130300"/>
            <a:chOff x="2666985" y="682103"/>
            <a:chExt cx="1109138" cy="1131217"/>
          </a:xfrm>
        </p:grpSpPr>
        <p:sp>
          <p:nvSpPr>
            <p:cNvPr id="35" name="矩形 34"/>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6" name="矩形 35"/>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7" name="矩形 36"/>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grpSp>
        <p:nvGrpSpPr>
          <p:cNvPr id="41991" name="组合 37"/>
          <p:cNvGrpSpPr>
            <a:grpSpLocks/>
          </p:cNvGrpSpPr>
          <p:nvPr/>
        </p:nvGrpSpPr>
        <p:grpSpPr bwMode="auto">
          <a:xfrm>
            <a:off x="792163" y="1462088"/>
            <a:ext cx="1109662" cy="1131887"/>
            <a:chOff x="2666985" y="682103"/>
            <a:chExt cx="1109138" cy="1131217"/>
          </a:xfrm>
        </p:grpSpPr>
        <p:sp>
          <p:nvSpPr>
            <p:cNvPr id="39" name="矩形 38"/>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0" name="矩形 39"/>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1" name="矩形 40"/>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sp>
        <p:nvSpPr>
          <p:cNvPr id="42" name="矩形 4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44" name="矩形 43"/>
          <p:cNvSpPr/>
          <p:nvPr/>
        </p:nvSpPr>
        <p:spPr>
          <a:xfrm>
            <a:off x="0" y="6557963"/>
            <a:ext cx="12192000" cy="3000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5200650" y="266700"/>
            <a:ext cx="6991350"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6149" name="组合 64"/>
          <p:cNvGrpSpPr>
            <a:grpSpLocks/>
          </p:cNvGrpSpPr>
          <p:nvPr/>
        </p:nvGrpSpPr>
        <p:grpSpPr bwMode="auto">
          <a:xfrm>
            <a:off x="304796" y="811213"/>
            <a:ext cx="2667004" cy="741362"/>
            <a:chOff x="1165601" y="3046660"/>
            <a:chExt cx="3719760" cy="780072"/>
          </a:xfrm>
        </p:grpSpPr>
        <p:sp>
          <p:nvSpPr>
            <p:cNvPr id="11" name="矩形 10"/>
            <p:cNvSpPr/>
            <p:nvPr/>
          </p:nvSpPr>
          <p:spPr>
            <a:xfrm flipH="1">
              <a:off x="1174346" y="3085078"/>
              <a:ext cx="3564973" cy="574615"/>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12" name="TextBox 2059"/>
            <p:cNvSpPr txBox="1"/>
            <p:nvPr/>
          </p:nvSpPr>
          <p:spPr>
            <a:xfrm flipH="1">
              <a:off x="1165601" y="3046660"/>
              <a:ext cx="3719760" cy="780072"/>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800" b="1" dirty="0">
                  <a:solidFill>
                    <a:schemeClr val="bg1"/>
                  </a:solidFill>
                  <a:latin typeface="+mn-lt"/>
                  <a:ea typeface="+mn-ea"/>
                  <a:cs typeface="+mn-ea"/>
                  <a:sym typeface="+mn-lt"/>
                </a:rPr>
                <a:t>Basis Concept</a:t>
              </a:r>
              <a:r>
                <a:rPr dirty="0">
                  <a:latin typeface="+mn-lt"/>
                  <a:ea typeface="+mn-ea"/>
                  <a:cs typeface="+mn-ea"/>
                  <a:sym typeface="+mn-lt"/>
                </a:rPr>
                <a:t> </a:t>
              </a:r>
            </a:p>
          </p:txBody>
        </p:sp>
      </p:grpSp>
      <p:sp>
        <p:nvSpPr>
          <p:cNvPr id="6154" name="文本框 16"/>
          <p:cNvSpPr txBox="1">
            <a:spLocks noChangeArrowheads="1"/>
          </p:cNvSpPr>
          <p:nvPr/>
        </p:nvSpPr>
        <p:spPr bwMode="auto">
          <a:xfrm>
            <a:off x="612775" y="80963"/>
            <a:ext cx="78192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5.1</a:t>
            </a:r>
            <a:endParaRPr lang="zh-CN" altLang="en-US" sz="3200">
              <a:solidFill>
                <a:srgbClr val="3B3838"/>
              </a:solidFill>
              <a:latin typeface="+mn-lt"/>
              <a:ea typeface="+mn-ea"/>
              <a:cs typeface="+mn-ea"/>
              <a:sym typeface="+mn-lt"/>
            </a:endParaRPr>
          </a:p>
        </p:txBody>
      </p:sp>
      <p:sp>
        <p:nvSpPr>
          <p:cNvPr id="6155" name="Rectangle 2"/>
          <p:cNvSpPr>
            <a:spLocks noChangeArrowheads="1"/>
          </p:cNvSpPr>
          <p:nvPr/>
        </p:nvSpPr>
        <p:spPr bwMode="auto">
          <a:xfrm>
            <a:off x="1185863" y="1411288"/>
            <a:ext cx="10380662" cy="50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Aft>
                <a:spcPts val="1200"/>
              </a:spcAft>
            </a:pPr>
            <a:r>
              <a:rPr sz="2400" b="1" dirty="0">
                <a:solidFill>
                  <a:srgbClr val="990000"/>
                </a:solidFill>
                <a:latin typeface="+mn-lt"/>
                <a:ea typeface="+mn-ea"/>
                <a:cs typeface="+mn-ea"/>
                <a:sym typeface="+mn-lt"/>
              </a:rPr>
              <a:t>Dietary Reference Intakes </a:t>
            </a:r>
            <a:r>
              <a:rPr dirty="0">
                <a:latin typeface="+mn-lt"/>
                <a:ea typeface="+mn-ea"/>
                <a:cs typeface="+mn-ea"/>
                <a:sym typeface="+mn-lt"/>
              </a:rPr>
              <a:t>   </a:t>
            </a:r>
            <a:r>
              <a:rPr sz="2000" dirty="0">
                <a:solidFill>
                  <a:srgbClr val="2E75B6"/>
                </a:solidFill>
                <a:latin typeface="+mn-lt"/>
                <a:ea typeface="+mn-ea"/>
                <a:cs typeface="+mn-ea"/>
                <a:sym typeface="+mn-lt"/>
              </a:rPr>
              <a:t>(DRIs)</a:t>
            </a:r>
            <a:r>
              <a:rPr dirty="0">
                <a:latin typeface="+mn-lt"/>
                <a:ea typeface="+mn-ea"/>
                <a:cs typeface="+mn-ea"/>
                <a:sym typeface="+mn-lt"/>
              </a:rPr>
              <a:t> </a:t>
            </a:r>
            <a:endParaRPr lang="zh-CN" altLang="en-US" sz="2000" b="1" dirty="0">
              <a:solidFill>
                <a:srgbClr val="2E75B6"/>
              </a:solidFill>
              <a:latin typeface="+mn-lt"/>
              <a:ea typeface="+mn-ea"/>
              <a:cs typeface="+mn-ea"/>
              <a:sym typeface="+mn-lt"/>
            </a:endParaRPr>
          </a:p>
          <a:p>
            <a:pPr eaLnBrk="1" hangingPunct="1">
              <a:lnSpc>
                <a:spcPct val="130000"/>
              </a:lnSpc>
            </a:pPr>
            <a:r>
              <a:rPr sz="2000" b="1" dirty="0">
                <a:solidFill>
                  <a:srgbClr val="C00000"/>
                </a:solidFill>
                <a:latin typeface="+mn-lt"/>
                <a:ea typeface="+mn-ea"/>
                <a:cs typeface="+mn-ea"/>
                <a:sym typeface="+mn-lt"/>
              </a:rPr>
              <a:t>★ Adequate Intake (AI) </a:t>
            </a:r>
            <a:r>
              <a:rPr lang="en-US" sz="2000" b="1" dirty="0">
                <a:solidFill>
                  <a:srgbClr val="C00000"/>
                </a:solidFill>
                <a:latin typeface="+mn-lt"/>
                <a:ea typeface="+mn-ea"/>
                <a:cs typeface="+mn-ea"/>
                <a:sym typeface="+mn-lt"/>
              </a:rPr>
              <a:t>:</a:t>
            </a:r>
            <a:r>
              <a:rPr sz="2000" b="1" dirty="0">
                <a:latin typeface="+mn-lt"/>
                <a:ea typeface="+mn-ea"/>
                <a:cs typeface="+mn-ea"/>
                <a:sym typeface="+mn-lt"/>
              </a:rPr>
              <a:t>When research data on individual requirements is insufficient to calculate EAR and RNI, the intake of certain nutrients of healthy population obtained through observation or experiment;  </a:t>
            </a:r>
            <a:r>
              <a:rPr lang="en-US" sz="2000" b="1" dirty="0">
                <a:latin typeface="+mn-lt"/>
                <a:ea typeface="+mn-ea"/>
                <a:cs typeface="+mn-ea"/>
                <a:sym typeface="+mn-lt"/>
              </a:rPr>
              <a:t>e</a:t>
            </a:r>
            <a:r>
              <a:rPr sz="2000" b="1" dirty="0">
                <a:latin typeface="+mn-lt"/>
                <a:ea typeface="+mn-ea"/>
                <a:cs typeface="+mn-ea"/>
                <a:sym typeface="+mn-lt"/>
              </a:rPr>
              <a:t>xtensive research on the adequate intake is required and a high degree of attention is required for the use of this term. Adequate experimental data and scientific evidence are required to ensure safety. </a:t>
            </a:r>
          </a:p>
          <a:p>
            <a:pPr eaLnBrk="1" hangingPunct="1">
              <a:lnSpc>
                <a:spcPct val="130000"/>
              </a:lnSpc>
            </a:pPr>
            <a:endParaRPr lang="zh-CN" altLang="en-US" sz="2000" b="1" dirty="0">
              <a:latin typeface="+mn-lt"/>
              <a:ea typeface="+mn-ea"/>
              <a:cs typeface="+mn-ea"/>
              <a:sym typeface="+mn-lt"/>
            </a:endParaRPr>
          </a:p>
          <a:p>
            <a:pPr eaLnBrk="1" hangingPunct="1">
              <a:lnSpc>
                <a:spcPct val="130000"/>
              </a:lnSpc>
            </a:pPr>
            <a:r>
              <a:rPr sz="2000" b="1" dirty="0">
                <a:solidFill>
                  <a:srgbClr val="C00000"/>
                </a:solidFill>
                <a:latin typeface="+mn-lt"/>
                <a:ea typeface="+mn-ea"/>
                <a:cs typeface="+mn-ea"/>
                <a:sym typeface="+mn-lt"/>
              </a:rPr>
              <a:t>★ Tolerable upper intake level (UL)</a:t>
            </a:r>
            <a:r>
              <a:rPr sz="2000" b="1" dirty="0">
                <a:latin typeface="+mn-lt"/>
                <a:ea typeface="+mn-ea"/>
                <a:cs typeface="+mn-ea"/>
                <a:sym typeface="+mn-lt"/>
              </a:rPr>
              <a:t> is the maximum average daily intake of nutrients.</a:t>
            </a:r>
            <a:r>
              <a:rPr dirty="0">
                <a:latin typeface="+mn-lt"/>
                <a:ea typeface="+mn-ea"/>
                <a:cs typeface="+mn-ea"/>
                <a:sym typeface="+mn-lt"/>
              </a:rPr>
              <a:t> </a:t>
            </a:r>
            <a:r>
              <a:rPr sz="2000" b="1" dirty="0">
                <a:latin typeface="+mn-lt"/>
                <a:ea typeface="+mn-ea"/>
                <a:cs typeface="+mn-ea"/>
                <a:sym typeface="+mn-lt"/>
              </a:rPr>
              <a:t>When the intake exceeds the UL, the risk of damage to health increases.</a:t>
            </a:r>
            <a:r>
              <a:rPr dirty="0">
                <a:latin typeface="+mn-lt"/>
                <a:ea typeface="+mn-ea"/>
                <a:cs typeface="+mn-ea"/>
                <a:sym typeface="+mn-lt"/>
              </a:rPr>
              <a:t> </a:t>
            </a:r>
            <a:r>
              <a:rPr sz="2000" b="1" dirty="0">
                <a:latin typeface="+mn-lt"/>
                <a:ea typeface="+mn-ea"/>
                <a:cs typeface="+mn-ea"/>
                <a:sym typeface="+mn-lt"/>
              </a:rPr>
              <a:t>There is no sufficient data to determine the UL of certain nutrients, which does not mean that excessive intake causes no potential harm. Prudence and safety are </a:t>
            </a:r>
            <a:r>
              <a:rPr lang="en-US" sz="2000" b="1" dirty="0">
                <a:latin typeface="+mn-lt"/>
                <a:ea typeface="+mn-ea"/>
                <a:cs typeface="+mn-ea"/>
                <a:sym typeface="+mn-lt"/>
              </a:rPr>
              <a:t>the fundamental principle</a:t>
            </a:r>
            <a:r>
              <a:rPr sz="2000" b="1" dirty="0">
                <a:latin typeface="+mn-lt"/>
                <a:ea typeface="+mn-ea"/>
                <a:cs typeface="+mn-ea"/>
                <a:sym typeface="+mn-lt"/>
              </a:rPr>
              <a:t>s for fortification and shall be </a:t>
            </a:r>
            <a:r>
              <a:rPr lang="en-US" sz="2000" b="1" dirty="0">
                <a:latin typeface="+mn-lt"/>
                <a:ea typeface="+mn-ea"/>
                <a:cs typeface="+mn-ea"/>
                <a:sym typeface="+mn-lt"/>
              </a:rPr>
              <a:t>strictly followed</a:t>
            </a:r>
            <a:r>
              <a:rPr sz="2000" b="1" dirty="0">
                <a:latin typeface="+mn-lt"/>
                <a:ea typeface="+mn-ea"/>
                <a:cs typeface="+mn-ea"/>
                <a:sym typeface="+mn-lt"/>
              </a:rPr>
              <a:t>. </a:t>
            </a:r>
          </a:p>
        </p:txBody>
      </p:sp>
      <p:sp>
        <p:nvSpPr>
          <p:cNvPr id="13" name="文本框 3"/>
          <p:cNvSpPr txBox="1">
            <a:spLocks noChangeArrowheads="1"/>
          </p:cNvSpPr>
          <p:nvPr/>
        </p:nvSpPr>
        <p:spPr bwMode="auto">
          <a:xfrm>
            <a:off x="904363" y="151303"/>
            <a:ext cx="4296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000" dirty="0">
                <a:solidFill>
                  <a:srgbClr val="044875"/>
                </a:solidFill>
                <a:latin typeface="+mn-lt"/>
                <a:ea typeface="+mn-ea"/>
                <a:cs typeface="+mn-ea"/>
                <a:sym typeface="+mn-lt"/>
              </a:rPr>
              <a:t>Calculation method for nutritional efficiency of nutrients</a:t>
            </a:r>
            <a:r>
              <a:rPr sz="2000" dirty="0">
                <a:latin typeface="+mn-lt"/>
                <a:ea typeface="+mn-ea"/>
                <a:cs typeface="+mn-ea"/>
                <a:sym typeface="+mn-lt"/>
              </a:rPr>
              <a:t> </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5256213" y="266700"/>
            <a:ext cx="6935787" cy="23971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7173" name="Rectangle 2"/>
          <p:cNvSpPr txBox="1">
            <a:spLocks noChangeArrowheads="1"/>
          </p:cNvSpPr>
          <p:nvPr/>
        </p:nvSpPr>
        <p:spPr bwMode="auto">
          <a:xfrm>
            <a:off x="3389132" y="859189"/>
            <a:ext cx="656907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sz="3200" dirty="0">
                <a:latin typeface="+mn-lt"/>
                <a:ea typeface="+mn-ea"/>
                <a:cs typeface="+mn-ea"/>
                <a:sym typeface="+mn-lt"/>
              </a:rPr>
              <a:t>Theoretical basis of food fortification</a:t>
            </a:r>
            <a:r>
              <a:rPr dirty="0">
                <a:latin typeface="+mn-lt"/>
                <a:ea typeface="+mn-ea"/>
                <a:cs typeface="+mn-ea"/>
                <a:sym typeface="+mn-lt"/>
              </a:rPr>
              <a:t> </a:t>
            </a:r>
            <a:endParaRPr lang="zh-CN" altLang="en-US" sz="2400" dirty="0">
              <a:latin typeface="+mn-lt"/>
              <a:ea typeface="+mn-ea"/>
              <a:cs typeface="+mn-ea"/>
              <a:sym typeface="+mn-lt"/>
            </a:endParaRPr>
          </a:p>
        </p:txBody>
      </p:sp>
      <p:grpSp>
        <p:nvGrpSpPr>
          <p:cNvPr id="7174" name="组合 12"/>
          <p:cNvGrpSpPr>
            <a:grpSpLocks/>
          </p:cNvGrpSpPr>
          <p:nvPr/>
        </p:nvGrpSpPr>
        <p:grpSpPr bwMode="auto">
          <a:xfrm>
            <a:off x="1394699" y="1681163"/>
            <a:ext cx="7890589" cy="2946400"/>
            <a:chOff x="-806221" y="1412875"/>
            <a:chExt cx="9339034" cy="3578225"/>
          </a:xfrm>
        </p:grpSpPr>
        <p:pic>
          <p:nvPicPr>
            <p:cNvPr id="7175" name="Picture 7" descr="未命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8208963"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9"/>
            <p:cNvSpPr txBox="1">
              <a:spLocks noChangeArrowheads="1"/>
            </p:cNvSpPr>
            <p:nvPr/>
          </p:nvSpPr>
          <p:spPr bwMode="auto">
            <a:xfrm>
              <a:off x="-806221" y="2132014"/>
              <a:ext cx="1634897" cy="7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b="1" dirty="0">
                  <a:latin typeface="+mn-lt"/>
                  <a:ea typeface="+mn-ea"/>
                  <a:cs typeface="+mn-ea"/>
                  <a:sym typeface="+mn-lt"/>
                </a:rPr>
                <a:t>Distribution of intake</a:t>
              </a:r>
              <a:r>
                <a:rPr dirty="0">
                  <a:latin typeface="+mn-lt"/>
                  <a:ea typeface="+mn-ea"/>
                  <a:cs typeface="+mn-ea"/>
                  <a:sym typeface="+mn-lt"/>
                </a:rPr>
                <a:t> </a:t>
              </a:r>
            </a:p>
          </p:txBody>
        </p:sp>
        <p:sp>
          <p:nvSpPr>
            <p:cNvPr id="7177" name="Text Box 10"/>
            <p:cNvSpPr txBox="1">
              <a:spLocks noChangeArrowheads="1"/>
            </p:cNvSpPr>
            <p:nvPr/>
          </p:nvSpPr>
          <p:spPr bwMode="auto">
            <a:xfrm>
              <a:off x="5003800" y="4292600"/>
              <a:ext cx="875982" cy="4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latin typeface="+mn-lt"/>
                  <a:ea typeface="+mn-ea"/>
                  <a:cs typeface="+mn-ea"/>
                  <a:sym typeface="+mn-lt"/>
                </a:rPr>
                <a:t>P50</a:t>
              </a:r>
            </a:p>
          </p:txBody>
        </p:sp>
        <p:sp>
          <p:nvSpPr>
            <p:cNvPr id="7178" name="Text Box 11"/>
            <p:cNvSpPr txBox="1">
              <a:spLocks noChangeArrowheads="1"/>
            </p:cNvSpPr>
            <p:nvPr/>
          </p:nvSpPr>
          <p:spPr bwMode="auto">
            <a:xfrm>
              <a:off x="6877050" y="4292600"/>
              <a:ext cx="1138392" cy="4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latin typeface="+mn-lt"/>
                  <a:ea typeface="+mn-ea"/>
                  <a:cs typeface="+mn-ea"/>
                  <a:sym typeface="+mn-lt"/>
                </a:rPr>
                <a:t>P97.5</a:t>
              </a:r>
            </a:p>
          </p:txBody>
        </p:sp>
        <p:sp>
          <p:nvSpPr>
            <p:cNvPr id="7179" name="Text Box 12"/>
            <p:cNvSpPr txBox="1">
              <a:spLocks noChangeArrowheads="1"/>
            </p:cNvSpPr>
            <p:nvPr/>
          </p:nvSpPr>
          <p:spPr bwMode="auto">
            <a:xfrm>
              <a:off x="3276600" y="4292600"/>
              <a:ext cx="874053" cy="4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latin typeface="+mn-lt"/>
                  <a:ea typeface="+mn-ea"/>
                  <a:cs typeface="+mn-ea"/>
                  <a:sym typeface="+mn-lt"/>
                </a:rPr>
                <a:t>P5</a:t>
              </a:r>
            </a:p>
          </p:txBody>
        </p:sp>
        <p:sp>
          <p:nvSpPr>
            <p:cNvPr id="7180" name="Text Box 14"/>
            <p:cNvSpPr txBox="1">
              <a:spLocks noChangeArrowheads="1"/>
            </p:cNvSpPr>
            <p:nvPr/>
          </p:nvSpPr>
          <p:spPr bwMode="auto">
            <a:xfrm>
              <a:off x="4859339" y="1700212"/>
              <a:ext cx="875982" cy="4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latin typeface="+mn-lt"/>
                  <a:ea typeface="+mn-ea"/>
                  <a:cs typeface="+mn-ea"/>
                  <a:sym typeface="+mn-lt"/>
                </a:rPr>
                <a:t>EAR</a:t>
              </a:r>
            </a:p>
          </p:txBody>
        </p:sp>
        <p:sp>
          <p:nvSpPr>
            <p:cNvPr id="7181" name="Text Box 15"/>
            <p:cNvSpPr txBox="1">
              <a:spLocks noChangeArrowheads="1"/>
            </p:cNvSpPr>
            <p:nvPr/>
          </p:nvSpPr>
          <p:spPr bwMode="auto">
            <a:xfrm>
              <a:off x="6948488" y="1700212"/>
              <a:ext cx="1049636" cy="4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a:latin typeface="+mn-lt"/>
                  <a:ea typeface="+mn-ea"/>
                  <a:cs typeface="+mn-ea"/>
                  <a:sym typeface="+mn-lt"/>
                </a:rPr>
                <a:t>RNI</a:t>
              </a:r>
            </a:p>
          </p:txBody>
        </p:sp>
      </p:grpSp>
      <p:sp>
        <p:nvSpPr>
          <p:cNvPr id="7182" name="Text Box 17"/>
          <p:cNvSpPr txBox="1">
            <a:spLocks noChangeArrowheads="1"/>
          </p:cNvSpPr>
          <p:nvPr/>
        </p:nvSpPr>
        <p:spPr bwMode="auto">
          <a:xfrm>
            <a:off x="2389188" y="4417526"/>
            <a:ext cx="7812087"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dirty="0">
                <a:latin typeface="+mn-lt"/>
                <a:ea typeface="+mn-ea"/>
                <a:cs typeface="+mn-ea"/>
                <a:sym typeface="+mn-lt"/>
              </a:rPr>
              <a:t>RNI (recommended nutrition intakes): daily requirement for 97.5% healthy individuals. </a:t>
            </a:r>
          </a:p>
          <a:p>
            <a:pPr eaLnBrk="0" hangingPunct="0">
              <a:spcBef>
                <a:spcPct val="50000"/>
              </a:spcBef>
            </a:pPr>
            <a:r>
              <a:rPr dirty="0">
                <a:latin typeface="+mn-lt"/>
                <a:ea typeface="+mn-ea"/>
                <a:cs typeface="+mn-ea"/>
                <a:sym typeface="+mn-lt"/>
              </a:rPr>
              <a:t>EAR: estimated average requirement. </a:t>
            </a:r>
          </a:p>
          <a:p>
            <a:pPr eaLnBrk="0" hangingPunct="0">
              <a:spcBef>
                <a:spcPct val="50000"/>
              </a:spcBef>
            </a:pPr>
            <a:r>
              <a:rPr dirty="0">
                <a:latin typeface="+mn-lt"/>
                <a:ea typeface="+mn-ea"/>
                <a:cs typeface="+mn-ea"/>
                <a:sym typeface="+mn-lt"/>
              </a:rPr>
              <a:t>RNI=EAR+2SD, where SD of nutrients for general population is 10% of EAR. </a:t>
            </a:r>
          </a:p>
          <a:p>
            <a:pPr eaLnBrk="0" hangingPunct="0">
              <a:spcBef>
                <a:spcPct val="50000"/>
              </a:spcBef>
            </a:pPr>
            <a:r>
              <a:rPr dirty="0">
                <a:latin typeface="+mn-lt"/>
                <a:ea typeface="+mn-ea"/>
                <a:cs typeface="+mn-ea"/>
                <a:sym typeface="+mn-lt"/>
              </a:rPr>
              <a:t>There is no normal distribution of the intake of iron and other nutrients in the population. </a:t>
            </a:r>
          </a:p>
        </p:txBody>
      </p:sp>
      <p:sp>
        <p:nvSpPr>
          <p:cNvPr id="7185" name="文本框 26"/>
          <p:cNvSpPr txBox="1">
            <a:spLocks noChangeArrowheads="1"/>
          </p:cNvSpPr>
          <p:nvPr/>
        </p:nvSpPr>
        <p:spPr bwMode="auto">
          <a:xfrm>
            <a:off x="612775" y="80963"/>
            <a:ext cx="78192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5.1</a:t>
            </a:r>
            <a:endParaRPr lang="zh-CN" altLang="en-US" sz="3200">
              <a:solidFill>
                <a:srgbClr val="3B3838"/>
              </a:solidFill>
              <a:latin typeface="+mn-lt"/>
              <a:ea typeface="+mn-ea"/>
              <a:cs typeface="+mn-ea"/>
              <a:sym typeface="+mn-lt"/>
            </a:endParaRPr>
          </a:p>
        </p:txBody>
      </p:sp>
      <p:sp>
        <p:nvSpPr>
          <p:cNvPr id="19" name="文本框 3"/>
          <p:cNvSpPr txBox="1">
            <a:spLocks noChangeArrowheads="1"/>
          </p:cNvSpPr>
          <p:nvPr/>
        </p:nvSpPr>
        <p:spPr bwMode="auto">
          <a:xfrm>
            <a:off x="904363" y="151303"/>
            <a:ext cx="4296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000" dirty="0">
                <a:solidFill>
                  <a:srgbClr val="044875"/>
                </a:solidFill>
                <a:latin typeface="+mn-lt"/>
                <a:ea typeface="+mn-ea"/>
                <a:cs typeface="+mn-ea"/>
                <a:sym typeface="+mn-lt"/>
              </a:rPr>
              <a:t>Calculation method for nutritional efficiency of nutrients</a:t>
            </a:r>
            <a:r>
              <a:rPr sz="2000" dirty="0">
                <a:latin typeface="+mn-lt"/>
                <a:ea typeface="+mn-ea"/>
                <a:cs typeface="+mn-ea"/>
                <a:sym typeface="+mn-lt"/>
              </a:rPr>
              <a:t> </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5200650" y="266700"/>
            <a:ext cx="6991350"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8199" name="文本框 16"/>
          <p:cNvSpPr txBox="1">
            <a:spLocks noChangeArrowheads="1"/>
          </p:cNvSpPr>
          <p:nvPr/>
        </p:nvSpPr>
        <p:spPr bwMode="auto">
          <a:xfrm>
            <a:off x="612775" y="80963"/>
            <a:ext cx="78192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5.1</a:t>
            </a:r>
            <a:endParaRPr lang="zh-CN" altLang="en-US" sz="3200">
              <a:solidFill>
                <a:srgbClr val="3B3838"/>
              </a:solidFill>
              <a:latin typeface="+mn-lt"/>
              <a:ea typeface="+mn-ea"/>
              <a:cs typeface="+mn-ea"/>
              <a:sym typeface="+mn-lt"/>
            </a:endParaRPr>
          </a:p>
        </p:txBody>
      </p:sp>
      <p:sp>
        <p:nvSpPr>
          <p:cNvPr id="8200" name="Text Box 1713"/>
          <p:cNvSpPr txBox="1">
            <a:spLocks noChangeArrowheads="1"/>
          </p:cNvSpPr>
          <p:nvPr/>
        </p:nvSpPr>
        <p:spPr bwMode="auto">
          <a:xfrm>
            <a:off x="903288" y="1187450"/>
            <a:ext cx="98504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3200" b="1">
                <a:latin typeface="+mn-lt"/>
                <a:ea typeface="+mn-ea"/>
                <a:cs typeface="+mn-ea"/>
                <a:sym typeface="+mn-lt"/>
              </a:rPr>
              <a:t>Determine food fortification objective: </a:t>
            </a:r>
            <a:r>
              <a:rPr>
                <a:latin typeface="+mn-lt"/>
                <a:ea typeface="+mn-ea"/>
                <a:cs typeface="+mn-ea"/>
                <a:sym typeface="+mn-lt"/>
              </a:rPr>
              <a:t> </a:t>
            </a:r>
            <a:r>
              <a:rPr sz="2400">
                <a:solidFill>
                  <a:srgbClr val="FF3300"/>
                </a:solidFill>
                <a:latin typeface="+mn-lt"/>
                <a:ea typeface="+mn-ea"/>
                <a:cs typeface="+mn-ea"/>
                <a:sym typeface="+mn-lt"/>
              </a:rPr>
              <a:t>UL &gt; amount of fortification +available intake &gt; EAR</a:t>
            </a:r>
            <a:r>
              <a:rPr>
                <a:latin typeface="+mn-lt"/>
                <a:ea typeface="+mn-ea"/>
                <a:cs typeface="+mn-ea"/>
                <a:sym typeface="+mn-lt"/>
              </a:rPr>
              <a:t> </a:t>
            </a:r>
          </a:p>
        </p:txBody>
      </p:sp>
      <p:sp>
        <p:nvSpPr>
          <p:cNvPr id="8201" name="Text Box 1711"/>
          <p:cNvSpPr txBox="1">
            <a:spLocks noChangeArrowheads="1"/>
          </p:cNvSpPr>
          <p:nvPr/>
        </p:nvSpPr>
        <p:spPr bwMode="auto">
          <a:xfrm>
            <a:off x="1003300" y="2408238"/>
            <a:ext cx="5675313"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2200" b="1">
                <a:latin typeface="+mn-lt"/>
                <a:ea typeface="+mn-ea"/>
                <a:cs typeface="+mn-ea"/>
                <a:sym typeface="+mn-lt"/>
              </a:rPr>
              <a:t>Reach RNI</a:t>
            </a:r>
            <a:r>
              <a:rPr sz="2200">
                <a:latin typeface="+mn-lt"/>
                <a:ea typeface="+mn-ea"/>
                <a:cs typeface="+mn-ea"/>
                <a:sym typeface="+mn-lt"/>
              </a:rPr>
              <a:t>: applies to individual guidance.</a:t>
            </a:r>
            <a:r>
              <a:rPr>
                <a:latin typeface="+mn-lt"/>
                <a:ea typeface="+mn-ea"/>
                <a:cs typeface="+mn-ea"/>
                <a:sym typeface="+mn-lt"/>
              </a:rPr>
              <a:t> </a:t>
            </a:r>
          </a:p>
          <a:p>
            <a:pPr eaLnBrk="0" hangingPunct="0">
              <a:spcBef>
                <a:spcPct val="50000"/>
              </a:spcBef>
            </a:pPr>
            <a:r>
              <a:rPr sz="2200" b="1">
                <a:latin typeface="+mn-lt"/>
                <a:ea typeface="+mn-ea"/>
                <a:cs typeface="+mn-ea"/>
                <a:sym typeface="+mn-lt"/>
              </a:rPr>
              <a:t>Reach EAR</a:t>
            </a:r>
            <a:r>
              <a:rPr sz="2200">
                <a:latin typeface="+mn-lt"/>
                <a:ea typeface="+mn-ea"/>
                <a:cs typeface="+mn-ea"/>
                <a:sym typeface="+mn-lt"/>
              </a:rPr>
              <a:t>: applies to large population intervention.</a:t>
            </a:r>
            <a:r>
              <a:rPr>
                <a:latin typeface="+mn-lt"/>
                <a:ea typeface="+mn-ea"/>
                <a:cs typeface="+mn-ea"/>
                <a:sym typeface="+mn-lt"/>
              </a:rPr>
              <a:t> </a:t>
            </a:r>
          </a:p>
          <a:p>
            <a:pPr eaLnBrk="0" hangingPunct="0">
              <a:spcBef>
                <a:spcPct val="50000"/>
              </a:spcBef>
            </a:pPr>
            <a:r>
              <a:rPr sz="2200" b="1">
                <a:latin typeface="+mn-lt"/>
                <a:ea typeface="+mn-ea"/>
                <a:cs typeface="+mn-ea"/>
                <a:sym typeface="+mn-lt"/>
              </a:rPr>
              <a:t>Fortification conditions for large population:</a:t>
            </a:r>
            <a:r>
              <a:rPr sz="2200">
                <a:latin typeface="+mn-lt"/>
                <a:ea typeface="+mn-ea"/>
                <a:cs typeface="+mn-ea"/>
                <a:sym typeface="+mn-lt"/>
              </a:rPr>
              <a:t> </a:t>
            </a:r>
          </a:p>
          <a:p>
            <a:pPr eaLnBrk="0" hangingPunct="0">
              <a:spcBef>
                <a:spcPct val="50000"/>
              </a:spcBef>
            </a:pPr>
            <a:r>
              <a:rPr sz="2200">
                <a:latin typeface="+mn-lt"/>
                <a:ea typeface="+mn-ea"/>
                <a:cs typeface="+mn-ea"/>
                <a:sym typeface="+mn-lt"/>
              </a:rPr>
              <a:t>There is a certain percentage of population with an actual intake of less than EAR.</a:t>
            </a:r>
            <a:r>
              <a:rPr>
                <a:latin typeface="+mn-lt"/>
                <a:ea typeface="+mn-ea"/>
                <a:cs typeface="+mn-ea"/>
                <a:sym typeface="+mn-lt"/>
              </a:rPr>
              <a:t> </a:t>
            </a:r>
            <a:endParaRPr lang="zh-CN" altLang="en-US" sz="2200" dirty="0">
              <a:latin typeface="+mn-lt"/>
              <a:ea typeface="+mn-ea"/>
              <a:cs typeface="+mn-ea"/>
              <a:sym typeface="+mn-lt"/>
            </a:endParaRPr>
          </a:p>
          <a:p>
            <a:pPr eaLnBrk="0" hangingPunct="0">
              <a:spcBef>
                <a:spcPct val="50000"/>
              </a:spcBef>
            </a:pPr>
            <a:r>
              <a:rPr sz="2200" b="1">
                <a:latin typeface="+mn-lt"/>
                <a:ea typeface="+mn-ea"/>
                <a:cs typeface="+mn-ea"/>
                <a:sym typeface="+mn-lt"/>
              </a:rPr>
              <a:t>Fortification conditions for target population: </a:t>
            </a:r>
          </a:p>
          <a:p>
            <a:pPr eaLnBrk="0" hangingPunct="0">
              <a:spcBef>
                <a:spcPct val="50000"/>
              </a:spcBef>
            </a:pPr>
            <a:r>
              <a:rPr sz="2200">
                <a:latin typeface="+mn-lt"/>
                <a:ea typeface="+mn-ea"/>
                <a:cs typeface="+mn-ea"/>
                <a:sym typeface="+mn-lt"/>
              </a:rPr>
              <a:t>There is a certain percentage of population with an intake of less than EAR. </a:t>
            </a:r>
          </a:p>
        </p:txBody>
      </p:sp>
      <p:sp>
        <p:nvSpPr>
          <p:cNvPr id="8202" name="Text Box 1712"/>
          <p:cNvSpPr txBox="1">
            <a:spLocks noChangeArrowheads="1"/>
          </p:cNvSpPr>
          <p:nvPr/>
        </p:nvSpPr>
        <p:spPr bwMode="auto">
          <a:xfrm>
            <a:off x="7180263" y="2110528"/>
            <a:ext cx="43862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50000"/>
              </a:spcBef>
            </a:pPr>
            <a:r>
              <a:rPr sz="2200" dirty="0">
                <a:solidFill>
                  <a:srgbClr val="FF3300"/>
                </a:solidFill>
                <a:latin typeface="+mn-lt"/>
                <a:ea typeface="+mn-ea"/>
                <a:cs typeface="+mn-ea"/>
                <a:sym typeface="+mn-lt"/>
              </a:rPr>
              <a:t>WHO recommendation: when the public health problem of general nutritional deficiency is solved through food fortification, the adequate fortification level shall reach 70% of EAR.</a:t>
            </a:r>
            <a:r>
              <a:rPr dirty="0">
                <a:latin typeface="+mn-lt"/>
                <a:ea typeface="+mn-ea"/>
                <a:cs typeface="+mn-ea"/>
                <a:sym typeface="+mn-lt"/>
              </a:rPr>
              <a:t> </a:t>
            </a:r>
            <a:r>
              <a:rPr sz="2200" dirty="0">
                <a:latin typeface="+mn-lt"/>
                <a:ea typeface="+mn-ea"/>
                <a:cs typeface="+mn-ea"/>
                <a:sym typeface="+mn-lt"/>
              </a:rPr>
              <a:t>The percentage of population whose intake exceeds the UL shall be kept within 5%. </a:t>
            </a:r>
          </a:p>
        </p:txBody>
      </p:sp>
      <p:sp>
        <p:nvSpPr>
          <p:cNvPr id="12" name="文本框 3"/>
          <p:cNvSpPr txBox="1">
            <a:spLocks noChangeArrowheads="1"/>
          </p:cNvSpPr>
          <p:nvPr/>
        </p:nvSpPr>
        <p:spPr bwMode="auto">
          <a:xfrm>
            <a:off x="904363" y="151303"/>
            <a:ext cx="4296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000" dirty="0">
                <a:solidFill>
                  <a:srgbClr val="044875"/>
                </a:solidFill>
                <a:latin typeface="+mn-lt"/>
                <a:ea typeface="+mn-ea"/>
                <a:cs typeface="+mn-ea"/>
                <a:sym typeface="+mn-lt"/>
              </a:rPr>
              <a:t>Calculation method for nutritional efficiency of nutrients</a:t>
            </a:r>
            <a:r>
              <a:rPr sz="2000" dirty="0">
                <a:latin typeface="+mn-lt"/>
                <a:ea typeface="+mn-ea"/>
                <a:cs typeface="+mn-ea"/>
                <a:sym typeface="+mn-lt"/>
              </a:rPr>
              <a:t> </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9219" name="Rectangle 2"/>
          <p:cNvSpPr txBox="1">
            <a:spLocks noChangeArrowheads="1"/>
          </p:cNvSpPr>
          <p:nvPr/>
        </p:nvSpPr>
        <p:spPr bwMode="auto">
          <a:xfrm>
            <a:off x="196850" y="142875"/>
            <a:ext cx="370998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sz="2800" dirty="0">
                <a:latin typeface="+mn-lt"/>
                <a:ea typeface="+mn-ea"/>
                <a:cs typeface="+mn-ea"/>
                <a:sym typeface="+mn-lt"/>
              </a:rPr>
              <a:t>Calculate the risk of deficiency and excess</a:t>
            </a:r>
            <a:r>
              <a:rPr dirty="0">
                <a:latin typeface="+mn-lt"/>
                <a:ea typeface="+mn-ea"/>
                <a:cs typeface="+mn-ea"/>
                <a:sym typeface="+mn-lt"/>
              </a:rPr>
              <a:t> </a:t>
            </a:r>
          </a:p>
        </p:txBody>
      </p:sp>
      <p:graphicFrame>
        <p:nvGraphicFramePr>
          <p:cNvPr id="19" name="Group 719"/>
          <p:cNvGraphicFramePr/>
          <p:nvPr>
            <p:extLst>
              <p:ext uri="{D42A27DB-BD31-4B8C-83A1-F6EECF244321}">
                <p14:modId xmlns:p14="http://schemas.microsoft.com/office/powerpoint/2010/main" val="2996811729"/>
              </p:ext>
            </p:extLst>
          </p:nvPr>
        </p:nvGraphicFramePr>
        <p:xfrm>
          <a:off x="528638" y="992189"/>
          <a:ext cx="11228388" cy="5624934"/>
        </p:xfrm>
        <a:graphic>
          <a:graphicData uri="http://schemas.openxmlformats.org/drawingml/2006/table">
            <a:tbl>
              <a:tblPr/>
              <a:tblGrid>
                <a:gridCol w="1131140">
                  <a:extLst>
                    <a:ext uri="{9D8B030D-6E8A-4147-A177-3AD203B41FA5}">
                      <a16:colId xmlns:a16="http://schemas.microsoft.com/office/drawing/2014/main" val="20000"/>
                    </a:ext>
                  </a:extLst>
                </a:gridCol>
                <a:gridCol w="1535271">
                  <a:extLst>
                    <a:ext uri="{9D8B030D-6E8A-4147-A177-3AD203B41FA5}">
                      <a16:colId xmlns:a16="http://schemas.microsoft.com/office/drawing/2014/main" val="20001"/>
                    </a:ext>
                  </a:extLst>
                </a:gridCol>
                <a:gridCol w="1064480">
                  <a:extLst>
                    <a:ext uri="{9D8B030D-6E8A-4147-A177-3AD203B41FA5}">
                      <a16:colId xmlns:a16="http://schemas.microsoft.com/office/drawing/2014/main" val="20002"/>
                    </a:ext>
                  </a:extLst>
                </a:gridCol>
                <a:gridCol w="1481108">
                  <a:extLst>
                    <a:ext uri="{9D8B030D-6E8A-4147-A177-3AD203B41FA5}">
                      <a16:colId xmlns:a16="http://schemas.microsoft.com/office/drawing/2014/main" val="20003"/>
                    </a:ext>
                  </a:extLst>
                </a:gridCol>
                <a:gridCol w="1479677">
                  <a:extLst>
                    <a:ext uri="{9D8B030D-6E8A-4147-A177-3AD203B41FA5}">
                      <a16:colId xmlns:a16="http://schemas.microsoft.com/office/drawing/2014/main" val="20004"/>
                    </a:ext>
                  </a:extLst>
                </a:gridCol>
                <a:gridCol w="297236">
                  <a:extLst>
                    <a:ext uri="{9D8B030D-6E8A-4147-A177-3AD203B41FA5}">
                      <a16:colId xmlns:a16="http://schemas.microsoft.com/office/drawing/2014/main" val="20005"/>
                    </a:ext>
                  </a:extLst>
                </a:gridCol>
                <a:gridCol w="1058232">
                  <a:extLst>
                    <a:ext uri="{9D8B030D-6E8A-4147-A177-3AD203B41FA5}">
                      <a16:colId xmlns:a16="http://schemas.microsoft.com/office/drawing/2014/main" val="20006"/>
                    </a:ext>
                  </a:extLst>
                </a:gridCol>
                <a:gridCol w="1510273">
                  <a:extLst>
                    <a:ext uri="{9D8B030D-6E8A-4147-A177-3AD203B41FA5}">
                      <a16:colId xmlns:a16="http://schemas.microsoft.com/office/drawing/2014/main" val="20007"/>
                    </a:ext>
                  </a:extLst>
                </a:gridCol>
                <a:gridCol w="1670971">
                  <a:extLst>
                    <a:ext uri="{9D8B030D-6E8A-4147-A177-3AD203B41FA5}">
                      <a16:colId xmlns:a16="http://schemas.microsoft.com/office/drawing/2014/main" val="20008"/>
                    </a:ext>
                  </a:extLst>
                </a:gridCol>
              </a:tblGrid>
              <a:tr h="51173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Percentage of population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Daily consumption of wheat flour (g/day)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Intake of Vitamin A from a variety of sources (</a:t>
                      </a:r>
                      <a:r>
                        <a:rPr sz="1600" dirty="0" err="1">
                          <a:solidFill>
                            <a:schemeClr val="tx1"/>
                          </a:solidFill>
                          <a:latin typeface="+mn-lt"/>
                          <a:ea typeface="+mn-ea"/>
                          <a:cs typeface="+mn-ea"/>
                          <a:sym typeface="+mn-lt"/>
                        </a:rPr>
                        <a:t>μg</a:t>
                      </a:r>
                      <a:r>
                        <a:rPr sz="1600" dirty="0">
                          <a:solidFill>
                            <a:schemeClr val="tx1"/>
                          </a:solidFill>
                          <a:latin typeface="+mn-lt"/>
                          <a:ea typeface="+mn-ea"/>
                          <a:cs typeface="+mn-ea"/>
                          <a:sym typeface="+mn-lt"/>
                        </a:rPr>
                        <a:t>/day)</a:t>
                      </a:r>
                      <a:r>
                        <a:rPr sz="1600" dirty="0">
                          <a:latin typeface="+mn-lt"/>
                          <a:ea typeface="+mn-ea"/>
                          <a:cs typeface="+mn-ea"/>
                          <a:sym typeface="+mn-lt"/>
                        </a:rPr>
                        <a:t> </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Relation between Vitamin A taken in the form of retinol and EAR and UL</a:t>
                      </a:r>
                      <a:r>
                        <a:rPr sz="1600">
                          <a:latin typeface="+mn-lt"/>
                          <a:ea typeface="+mn-ea"/>
                          <a:cs typeface="+mn-ea"/>
                          <a:sym typeface="+mn-lt"/>
                        </a:rPr>
                        <a:t> </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690834">
                <a:tc vMerge="1">
                  <a:txBody>
                    <a:bodyPr/>
                    <a:lstStyle/>
                    <a:p>
                      <a:endParaRPr lang="zh-CN"/>
                    </a:p>
                  </a:txBody>
                  <a:tcPr/>
                </a:tc>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Before fortification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Fortification level 3mg/kg</a:t>
                      </a:r>
                      <a:r>
                        <a:rPr sz="1600" dirty="0">
                          <a:latin typeface="+mn-lt"/>
                          <a:ea typeface="+mn-ea"/>
                          <a:cs typeface="+mn-ea"/>
                          <a:sym typeface="+mn-lt"/>
                        </a:rPr>
                        <a:t> </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sz="1600" dirty="0">
                          <a:solidFill>
                            <a:schemeClr val="tx1"/>
                          </a:solidFill>
                          <a:latin typeface="+mn-lt"/>
                          <a:ea typeface="+mn-ea"/>
                          <a:cs typeface="+mn-ea"/>
                          <a:sym typeface="+mn-lt"/>
                        </a:rPr>
                        <a:t>Fortification level 5mg/kg </a:t>
                      </a:r>
                      <a:endParaRPr lang="zh-CN" altLang="en-US" sz="1600" dirty="0">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sz="1600">
                          <a:solidFill>
                            <a:schemeClr val="tx1"/>
                          </a:solidFill>
                          <a:latin typeface="+mn-lt"/>
                          <a:ea typeface="+mn-ea"/>
                          <a:cs typeface="+mn-ea"/>
                          <a:sym typeface="+mn-lt"/>
                        </a:rPr>
                        <a:t>Before fortification </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sz="1600" dirty="0">
                          <a:solidFill>
                            <a:srgbClr val="FF3300"/>
                          </a:solidFill>
                          <a:latin typeface="+mn-lt"/>
                          <a:ea typeface="+mn-ea"/>
                          <a:cs typeface="+mn-ea"/>
                          <a:sym typeface="+mn-lt"/>
                        </a:rPr>
                        <a:t>Fortification level 3mg/kg </a:t>
                      </a:r>
                      <a:endParaRPr kumimoji="0" lang="en-US" altLang="zh-CN" sz="1600" b="0" i="0" u="none" strike="noStrike" cap="none" normalizeH="0" baseline="0" dirty="0">
                        <a:ln>
                          <a:noFill/>
                        </a:ln>
                        <a:solidFill>
                          <a:srgbClr val="FF3300"/>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sz="1600">
                          <a:solidFill>
                            <a:schemeClr val="tx1"/>
                          </a:solidFill>
                          <a:latin typeface="+mn-lt"/>
                          <a:ea typeface="+mn-ea"/>
                          <a:cs typeface="+mn-ea"/>
                          <a:sym typeface="+mn-lt"/>
                        </a:rPr>
                        <a:t>Fortification level 5mg/kg </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991">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chemeClr val="tx1"/>
                          </a:solidFill>
                          <a:latin typeface="+mn-lt"/>
                          <a:ea typeface="+mn-ea"/>
                          <a:cs typeface="+mn-ea"/>
                          <a:sym typeface="+mn-lt"/>
                        </a:rPr>
                        <a:t>Population Prone to Risk of Nutrient Deficiency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053">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5</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30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120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210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270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146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45</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160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295</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385</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146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25</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120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200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560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800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146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50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180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240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780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1140</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991">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Population Prone to Risk of Nutrient Excess</a:t>
                      </a:r>
                      <a:r>
                        <a:rPr sz="1600" dirty="0">
                          <a:latin typeface="+mn-lt"/>
                          <a:ea typeface="+mn-ea"/>
                          <a:cs typeface="+mn-ea"/>
                          <a:sym typeface="+mn-lt"/>
                        </a:rPr>
                        <a:t>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146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75</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240</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600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1320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1800</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146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90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300</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1000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1900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2500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146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95</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360</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1250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2330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3050</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dirty="0">
                          <a:solidFill>
                            <a:srgbClr val="000000"/>
                          </a:solidFill>
                          <a:latin typeface="+mn-lt"/>
                          <a:ea typeface="+mn-ea"/>
                          <a:cs typeface="+mn-ea"/>
                          <a:sym typeface="+mn-lt"/>
                        </a:rPr>
                        <a:t>*</a:t>
                      </a:r>
                      <a:endParaRPr kumimoji="0" lang="en-US" altLang="zh-CN"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a:solidFill>
                            <a:srgbClr val="000000"/>
                          </a:solidFill>
                          <a:latin typeface="+mn-lt"/>
                          <a:ea typeface="+mn-ea"/>
                          <a:cs typeface="+mn-ea"/>
                          <a:sym typeface="+mn-lt"/>
                        </a:rPr>
                        <a:t>+</a:t>
                      </a:r>
                      <a:endParaRPr kumimoji="0" lang="en-US" altLang="zh-CN" sz="1600" b="0" i="0" u="none" strike="noStrike" cap="none" normalizeH="0" baseline="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040">
                <a:tc gridSpan="9">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Nutrient deficiency and risk of poisoning</a:t>
                      </a:r>
                      <a:r>
                        <a:rPr sz="1600" dirty="0">
                          <a:latin typeface="+mn-lt"/>
                          <a:ea typeface="+mn-ea"/>
                          <a:cs typeface="+mn-ea"/>
                          <a:sym typeface="+mn-lt"/>
                        </a:rPr>
                        <a:t>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1"/>
                  </a:ext>
                </a:extLst>
              </a:tr>
              <a:tr h="307040">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Percentage of female's intake below EAR (%)</a:t>
                      </a:r>
                      <a:r>
                        <a:rPr sz="1600" dirty="0">
                          <a:latin typeface="+mn-lt"/>
                          <a:ea typeface="+mn-ea"/>
                          <a:cs typeface="+mn-ea"/>
                          <a:sym typeface="+mn-lt"/>
                        </a:rPr>
                        <a:t>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b="1">
                          <a:solidFill>
                            <a:srgbClr val="FF3300"/>
                          </a:solidFill>
                          <a:latin typeface="+mn-lt"/>
                          <a:ea typeface="+mn-ea"/>
                          <a:cs typeface="+mn-ea"/>
                          <a:sym typeface="+mn-lt"/>
                        </a:rPr>
                        <a:t>65</a:t>
                      </a:r>
                      <a:endParaRPr kumimoji="0" lang="en-US" altLang="zh-CN" sz="1600" b="1" i="0" u="none" strike="noStrike" cap="none" normalizeH="0" baseline="0">
                        <a:ln>
                          <a:noFill/>
                        </a:ln>
                        <a:solidFill>
                          <a:srgbClr val="FF3300"/>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b="1">
                          <a:solidFill>
                            <a:srgbClr val="FF3300"/>
                          </a:solidFill>
                          <a:latin typeface="+mn-lt"/>
                          <a:ea typeface="+mn-ea"/>
                          <a:cs typeface="+mn-ea"/>
                          <a:sym typeface="+mn-lt"/>
                        </a:rPr>
                        <a:t>15</a:t>
                      </a:r>
                      <a:endParaRPr kumimoji="0" lang="en-US" altLang="zh-CN" sz="1600" b="1" i="0" u="none" strike="noStrike" cap="none" normalizeH="0" baseline="0">
                        <a:ln>
                          <a:noFill/>
                        </a:ln>
                        <a:solidFill>
                          <a:srgbClr val="FF3300"/>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b="1" dirty="0">
                          <a:solidFill>
                            <a:srgbClr val="FF3300"/>
                          </a:solidFill>
                          <a:latin typeface="+mn-lt"/>
                          <a:ea typeface="+mn-ea"/>
                          <a:cs typeface="+mn-ea"/>
                          <a:sym typeface="+mn-lt"/>
                        </a:rPr>
                        <a:t>8</a:t>
                      </a:r>
                      <a:endParaRPr kumimoji="0" lang="en-US" altLang="zh-CN" sz="1600" b="1" i="0" u="none" strike="noStrike" cap="none" normalizeH="0" baseline="0" dirty="0">
                        <a:ln>
                          <a:noFill/>
                        </a:ln>
                        <a:solidFill>
                          <a:srgbClr val="FF3300"/>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7040">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sz="1600" dirty="0">
                          <a:solidFill>
                            <a:schemeClr val="tx1"/>
                          </a:solidFill>
                          <a:latin typeface="+mn-lt"/>
                          <a:ea typeface="+mn-ea"/>
                          <a:cs typeface="+mn-ea"/>
                          <a:sym typeface="+mn-lt"/>
                        </a:rPr>
                        <a:t>Percentage of female's intake above the UL (%)</a:t>
                      </a:r>
                      <a:r>
                        <a:rPr sz="1600" dirty="0">
                          <a:latin typeface="+mn-lt"/>
                          <a:ea typeface="+mn-ea"/>
                          <a:cs typeface="+mn-ea"/>
                          <a:sym typeface="+mn-lt"/>
                        </a:rPr>
                        <a:t>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L="91450" marR="91450"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b="1">
                          <a:solidFill>
                            <a:srgbClr val="FF3300"/>
                          </a:solidFill>
                          <a:latin typeface="+mn-lt"/>
                          <a:ea typeface="+mn-ea"/>
                          <a:cs typeface="+mn-ea"/>
                          <a:sym typeface="+mn-lt"/>
                        </a:rPr>
                        <a:t>0</a:t>
                      </a:r>
                      <a:endParaRPr kumimoji="0" lang="en-US" altLang="zh-CN" sz="1600" b="1" i="0" u="none" strike="noStrike" cap="none" normalizeH="0" baseline="0">
                        <a:ln>
                          <a:noFill/>
                        </a:ln>
                        <a:solidFill>
                          <a:srgbClr val="FF3300"/>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b="1">
                          <a:solidFill>
                            <a:srgbClr val="FF3300"/>
                          </a:solidFill>
                          <a:latin typeface="+mn-lt"/>
                          <a:ea typeface="+mn-ea"/>
                          <a:cs typeface="+mn-ea"/>
                          <a:sym typeface="+mn-lt"/>
                        </a:rPr>
                        <a:t>2</a:t>
                      </a:r>
                      <a:endParaRPr kumimoji="0" lang="en-US" altLang="zh-CN" sz="1600" b="1" i="0" u="none" strike="noStrike" cap="none" normalizeH="0" baseline="0">
                        <a:ln>
                          <a:noFill/>
                        </a:ln>
                        <a:solidFill>
                          <a:srgbClr val="FF3300"/>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sz="1600" b="1" dirty="0">
                          <a:solidFill>
                            <a:srgbClr val="FF3300"/>
                          </a:solidFill>
                          <a:latin typeface="+mn-lt"/>
                          <a:ea typeface="+mn-ea"/>
                          <a:cs typeface="+mn-ea"/>
                          <a:sym typeface="+mn-lt"/>
                        </a:rPr>
                        <a:t>6</a:t>
                      </a:r>
                      <a:endParaRPr kumimoji="0" lang="en-US" altLang="zh-CN" sz="1600" b="1" i="0" u="none" strike="noStrike" cap="none" normalizeH="0" baseline="0" dirty="0">
                        <a:ln>
                          <a:noFill/>
                        </a:ln>
                        <a:solidFill>
                          <a:srgbClr val="FF3300"/>
                        </a:solidFill>
                        <a:effectLst/>
                        <a:latin typeface="+mn-lt"/>
                        <a:ea typeface="+mn-ea"/>
                        <a:cs typeface="+mn-ea"/>
                        <a:sym typeface="+mn-lt"/>
                      </a:endParaRPr>
                    </a:p>
                  </a:txBody>
                  <a:tcPr marL="91450" marR="91450"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9339" name="Rectangle 718"/>
          <p:cNvSpPr>
            <a:spLocks noChangeArrowheads="1"/>
          </p:cNvSpPr>
          <p:nvPr/>
        </p:nvSpPr>
        <p:spPr bwMode="auto">
          <a:xfrm>
            <a:off x="1638300" y="6878191"/>
            <a:ext cx="8351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sz="1600" dirty="0">
                <a:latin typeface="+mn-lt"/>
                <a:ea typeface="+mn-ea"/>
                <a:cs typeface="+mn-ea"/>
                <a:sym typeface="+mn-lt"/>
              </a:rPr>
              <a:t>Note: “-” indicates that the intake is below the EAR; “*” indicates that the intake is above EAR but below UL; “+” indicates that the intake is above the UL. Suppose that the EAR of Vitamin A is 357 </a:t>
            </a:r>
            <a:r>
              <a:rPr sz="1600" dirty="0" err="1">
                <a:latin typeface="+mn-lt"/>
                <a:ea typeface="+mn-ea"/>
                <a:cs typeface="+mn-ea"/>
                <a:sym typeface="+mn-lt"/>
              </a:rPr>
              <a:t>μg</a:t>
            </a:r>
            <a:r>
              <a:rPr sz="1600" dirty="0">
                <a:latin typeface="+mn-lt"/>
                <a:ea typeface="+mn-ea"/>
                <a:cs typeface="+mn-ea"/>
                <a:sym typeface="+mn-lt"/>
              </a:rPr>
              <a:t>/day, which is obtained by dividing FAO/WHO's RNI (500 </a:t>
            </a:r>
            <a:r>
              <a:rPr sz="1600" dirty="0" err="1">
                <a:latin typeface="+mn-lt"/>
                <a:ea typeface="+mn-ea"/>
                <a:cs typeface="+mn-ea"/>
                <a:sym typeface="+mn-lt"/>
              </a:rPr>
              <a:t>μg</a:t>
            </a:r>
            <a:r>
              <a:rPr sz="1600" dirty="0">
                <a:latin typeface="+mn-lt"/>
                <a:ea typeface="+mn-ea"/>
                <a:cs typeface="+mn-ea"/>
                <a:sym typeface="+mn-lt"/>
              </a:rPr>
              <a:t>/day) with a conversion factor of 1.4, the UL is 3,000 </a:t>
            </a:r>
            <a:r>
              <a:rPr sz="1600" dirty="0" err="1">
                <a:latin typeface="+mn-lt"/>
                <a:ea typeface="+mn-ea"/>
                <a:cs typeface="+mn-ea"/>
                <a:sym typeface="+mn-lt"/>
              </a:rPr>
              <a:t>μg</a:t>
            </a:r>
            <a:r>
              <a:rPr sz="1600" dirty="0">
                <a:latin typeface="+mn-lt"/>
                <a:ea typeface="+mn-ea"/>
                <a:cs typeface="+mn-ea"/>
                <a:sym typeface="+mn-lt"/>
              </a:rPr>
              <a:t>/day. </a:t>
            </a:r>
          </a:p>
        </p:txBody>
      </p:sp>
      <p:sp>
        <p:nvSpPr>
          <p:cNvPr id="23" name="AutoShape 720"/>
          <p:cNvSpPr>
            <a:spLocks noChangeArrowheads="1"/>
          </p:cNvSpPr>
          <p:nvPr/>
        </p:nvSpPr>
        <p:spPr bwMode="auto">
          <a:xfrm>
            <a:off x="5814219" y="144510"/>
            <a:ext cx="3170238" cy="549275"/>
          </a:xfrm>
          <a:prstGeom prst="wedgeRoundRectCallout">
            <a:avLst>
              <a:gd name="adj1" fmla="val 69424"/>
              <a:gd name="adj2" fmla="val 186371"/>
              <a:gd name="adj3" fmla="val 16667"/>
            </a:avLst>
          </a:prstGeom>
          <a:solidFill>
            <a:schemeClr val="accent1"/>
          </a:solidFill>
          <a:ln w="9525">
            <a:solidFill>
              <a:schemeClr val="tx1"/>
            </a:solidFill>
            <a:miter lim="800000"/>
            <a:headEnd/>
            <a:tailEnd/>
          </a:ln>
        </p:spPr>
        <p:txBody>
          <a:bodyPr/>
          <a:lstStyle/>
          <a:p>
            <a:pPr algn="ctr" eaLnBrk="0" hangingPunct="0"/>
            <a:r>
              <a:rPr sz="1600" b="1" dirty="0">
                <a:solidFill>
                  <a:srgbClr val="C00000"/>
                </a:solidFill>
                <a:latin typeface="+mn-lt"/>
                <a:ea typeface="+mn-ea"/>
                <a:cs typeface="+mn-ea"/>
                <a:sym typeface="+mn-lt"/>
              </a:rPr>
              <a:t>Acceptable level after overall consideration</a:t>
            </a:r>
            <a:r>
              <a:rPr sz="1400" dirty="0">
                <a:latin typeface="+mn-lt"/>
                <a:ea typeface="+mn-ea"/>
                <a:cs typeface="+mn-ea"/>
                <a:sym typeface="+mn-lt"/>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3" name="矩形 2"/>
          <p:cNvSpPr/>
          <p:nvPr/>
        </p:nvSpPr>
        <p:spPr>
          <a:xfrm>
            <a:off x="5200650" y="266700"/>
            <a:ext cx="6991350" cy="23653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sp>
        <p:nvSpPr>
          <p:cNvPr id="16" name="矩形 15"/>
          <p:cNvSpPr/>
          <p:nvPr/>
        </p:nvSpPr>
        <p:spPr>
          <a:xfrm>
            <a:off x="0" y="6621463"/>
            <a:ext cx="12192000" cy="276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cs typeface="+mn-ea"/>
              <a:sym typeface="+mn-lt"/>
            </a:endParaRPr>
          </a:p>
        </p:txBody>
      </p:sp>
      <p:grpSp>
        <p:nvGrpSpPr>
          <p:cNvPr id="10245" name="组合 64"/>
          <p:cNvGrpSpPr>
            <a:grpSpLocks/>
          </p:cNvGrpSpPr>
          <p:nvPr/>
        </p:nvGrpSpPr>
        <p:grpSpPr bwMode="auto">
          <a:xfrm>
            <a:off x="458867" y="859189"/>
            <a:ext cx="4294108" cy="728311"/>
            <a:chOff x="1165599" y="3046659"/>
            <a:chExt cx="3744495" cy="613035"/>
          </a:xfrm>
        </p:grpSpPr>
        <p:sp>
          <p:nvSpPr>
            <p:cNvPr id="11" name="矩形 10"/>
            <p:cNvSpPr/>
            <p:nvPr/>
          </p:nvSpPr>
          <p:spPr>
            <a:xfrm flipH="1">
              <a:off x="1174865" y="3085078"/>
              <a:ext cx="3564454" cy="574615"/>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cs typeface="+mn-ea"/>
                <a:sym typeface="+mn-lt"/>
              </a:endParaRPr>
            </a:p>
          </p:txBody>
        </p:sp>
        <p:sp>
          <p:nvSpPr>
            <p:cNvPr id="12" name="TextBox 2059"/>
            <p:cNvSpPr txBox="1"/>
            <p:nvPr/>
          </p:nvSpPr>
          <p:spPr>
            <a:xfrm flipH="1">
              <a:off x="1165599" y="3046659"/>
              <a:ext cx="3744495" cy="613035"/>
            </a:xfrm>
            <a:prstGeom prst="rect">
              <a:avLst/>
            </a:prstGeom>
          </p:spPr>
          <p:txBody>
            <a:bodyPr anchor="ct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0" hangingPunct="0"/>
              <a:r>
                <a:rPr sz="2800" b="1" dirty="0">
                  <a:solidFill>
                    <a:schemeClr val="bg1"/>
                  </a:solidFill>
                  <a:latin typeface="+mn-lt"/>
                  <a:ea typeface="+mn-ea"/>
                  <a:cs typeface="+mn-ea"/>
                  <a:sym typeface="+mn-lt"/>
                </a:rPr>
                <a:t>Calculation of </a:t>
              </a:r>
              <a:r>
                <a:rPr lang="en-US" sz="2800" b="1" dirty="0">
                  <a:solidFill>
                    <a:schemeClr val="bg1"/>
                  </a:solidFill>
                  <a:latin typeface="+mn-lt"/>
                  <a:ea typeface="+mn-ea"/>
                  <a:cs typeface="+mn-ea"/>
                  <a:sym typeface="+mn-lt"/>
                </a:rPr>
                <a:t>U</a:t>
              </a:r>
              <a:r>
                <a:rPr sz="2800" b="1" dirty="0">
                  <a:solidFill>
                    <a:schemeClr val="bg1"/>
                  </a:solidFill>
                  <a:latin typeface="+mn-lt"/>
                  <a:ea typeface="+mn-ea"/>
                  <a:cs typeface="+mn-ea"/>
                  <a:sym typeface="+mn-lt"/>
                </a:rPr>
                <a:t>tilization</a:t>
              </a:r>
              <a:r>
                <a:rPr dirty="0">
                  <a:latin typeface="+mn-lt"/>
                  <a:ea typeface="+mn-ea"/>
                  <a:cs typeface="+mn-ea"/>
                  <a:sym typeface="+mn-lt"/>
                </a:rPr>
                <a:t> </a:t>
              </a:r>
            </a:p>
          </p:txBody>
        </p:sp>
      </p:grpSp>
      <p:sp>
        <p:nvSpPr>
          <p:cNvPr id="10250" name="文本框 16"/>
          <p:cNvSpPr txBox="1">
            <a:spLocks noChangeArrowheads="1"/>
          </p:cNvSpPr>
          <p:nvPr/>
        </p:nvSpPr>
        <p:spPr bwMode="auto">
          <a:xfrm>
            <a:off x="612775" y="80963"/>
            <a:ext cx="78192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sz="3200">
                <a:solidFill>
                  <a:srgbClr val="3B3838"/>
                </a:solidFill>
                <a:latin typeface="+mn-lt"/>
                <a:ea typeface="+mn-ea"/>
                <a:cs typeface="+mn-ea"/>
                <a:sym typeface="+mn-lt"/>
              </a:rPr>
              <a:t>5.1</a:t>
            </a:r>
            <a:endParaRPr lang="zh-CN" altLang="en-US" sz="3200">
              <a:solidFill>
                <a:srgbClr val="3B3838"/>
              </a:solidFill>
              <a:latin typeface="+mn-lt"/>
              <a:ea typeface="+mn-ea"/>
              <a:cs typeface="+mn-ea"/>
              <a:sym typeface="+mn-lt"/>
            </a:endParaRPr>
          </a:p>
        </p:txBody>
      </p:sp>
      <p:sp>
        <p:nvSpPr>
          <p:cNvPr id="10251" name="文本框 3"/>
          <p:cNvSpPr txBox="1">
            <a:spLocks noChangeArrowheads="1"/>
          </p:cNvSpPr>
          <p:nvPr/>
        </p:nvSpPr>
        <p:spPr bwMode="auto">
          <a:xfrm>
            <a:off x="903288" y="1603375"/>
            <a:ext cx="105330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sz="2200">
                <a:solidFill>
                  <a:srgbClr val="333333"/>
                </a:solidFill>
                <a:latin typeface="+mn-lt"/>
                <a:ea typeface="+mn-ea"/>
                <a:cs typeface="+mn-ea"/>
                <a:sym typeface="+mn-lt"/>
              </a:rPr>
              <a:t>        </a:t>
            </a:r>
            <a:r>
              <a:rPr sz="2200" b="1">
                <a:solidFill>
                  <a:srgbClr val="333333"/>
                </a:solidFill>
                <a:latin typeface="+mn-lt"/>
                <a:ea typeface="+mn-ea"/>
                <a:cs typeface="+mn-ea"/>
                <a:sym typeface="+mn-lt"/>
              </a:rPr>
              <a:t>Calculation of human body utilization. </a:t>
            </a:r>
            <a:r>
              <a:rPr sz="2200">
                <a:solidFill>
                  <a:srgbClr val="333333"/>
                </a:solidFill>
                <a:latin typeface="+mn-lt"/>
                <a:ea typeface="+mn-ea"/>
                <a:cs typeface="+mn-ea"/>
                <a:sym typeface="+mn-lt"/>
              </a:rPr>
              <a:t>The human body utilization refers to the bioavailability, namely the percentage of the result obtained from the intake minus the absorption amount in element intake. Extensive basic research in medicine is required to analyze the performance evaluation for all nutrients.</a:t>
            </a:r>
            <a:r>
              <a:rPr>
                <a:latin typeface="+mn-lt"/>
                <a:ea typeface="+mn-ea"/>
                <a:cs typeface="+mn-ea"/>
                <a:sym typeface="+mn-lt"/>
              </a:rPr>
              <a:t> </a:t>
            </a:r>
            <a:r>
              <a:rPr sz="2200">
                <a:solidFill>
                  <a:srgbClr val="333333"/>
                </a:solidFill>
                <a:latin typeface="+mn-lt"/>
                <a:ea typeface="+mn-ea"/>
                <a:cs typeface="+mn-ea"/>
                <a:sym typeface="+mn-lt"/>
              </a:rPr>
              <a:t>The biological potency comparison tables of other countries can also be taken as references. However, in-depth research and analysis of domestic medical teams are required to obtain added value of domestic nutrients after removing influencing factors of different regions under different nutritional conditions. </a:t>
            </a:r>
            <a:endParaRPr lang="zh-CN" altLang="zh-CN" sz="2200" dirty="0">
              <a:latin typeface="+mn-lt"/>
              <a:ea typeface="+mn-ea"/>
              <a:cs typeface="+mn-ea"/>
              <a:sym typeface="+mn-lt"/>
            </a:endParaRPr>
          </a:p>
          <a:p>
            <a:pPr algn="just" eaLnBrk="0" hangingPunct="0">
              <a:lnSpc>
                <a:spcPct val="150000"/>
              </a:lnSpc>
            </a:pPr>
            <a:r>
              <a:rPr lang="en-US" altLang="zh-CN" sz="2200" b="1" dirty="0">
                <a:solidFill>
                  <a:srgbClr val="333333"/>
                </a:solidFill>
                <a:latin typeface="+mn-lt"/>
                <a:ea typeface="+mn-ea"/>
                <a:cs typeface="+mn-ea"/>
                <a:sym typeface="+mn-lt"/>
              </a:rPr>
              <a:t>       </a:t>
            </a:r>
            <a:endParaRPr lang="zh-CN" altLang="en-US" sz="2200" dirty="0">
              <a:latin typeface="+mn-lt"/>
              <a:ea typeface="+mn-ea"/>
              <a:cs typeface="+mn-ea"/>
              <a:sym typeface="+mn-lt"/>
            </a:endParaRPr>
          </a:p>
        </p:txBody>
      </p:sp>
      <p:sp>
        <p:nvSpPr>
          <p:cNvPr id="13" name="文本框 3"/>
          <p:cNvSpPr txBox="1">
            <a:spLocks noChangeArrowheads="1"/>
          </p:cNvSpPr>
          <p:nvPr/>
        </p:nvSpPr>
        <p:spPr bwMode="auto">
          <a:xfrm>
            <a:off x="904363" y="151303"/>
            <a:ext cx="4296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2000" dirty="0">
                <a:solidFill>
                  <a:srgbClr val="044875"/>
                </a:solidFill>
                <a:latin typeface="+mn-lt"/>
                <a:ea typeface="+mn-ea"/>
                <a:cs typeface="+mn-ea"/>
                <a:sym typeface="+mn-lt"/>
              </a:rPr>
              <a:t>Calculation method for nutritional efficiency of nutrients</a:t>
            </a:r>
            <a:r>
              <a:rPr sz="2000" dirty="0">
                <a:latin typeface="+mn-lt"/>
                <a:ea typeface="+mn-ea"/>
                <a:cs typeface="+mn-ea"/>
                <a:sym typeface="+mn-lt"/>
              </a:rPr>
              <a:t> </a:t>
            </a:r>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aa7a36a-8c64-429d-ab9f-70db9b07275e}"/>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780,&quot;width&quot;:13540}"/>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0gbthtp">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lIns="0" tIns="0" rIns="0" bIns="0" rtlCol="0">
        <a:noAutofit/>
      </a:bodyPr>
      <a:lstStyle>
        <a:defPPr>
          <a:defRPr sz="1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6064</Words>
  <Application>Microsoft Office PowerPoint</Application>
  <PresentationFormat>宽屏</PresentationFormat>
  <Paragraphs>486</Paragraphs>
  <Slides>40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40</vt:i4>
      </vt:variant>
    </vt:vector>
  </HeadingPairs>
  <TitlesOfParts>
    <vt:vector size="45" baseType="lpstr">
      <vt:lpstr>Arial</vt:lpstr>
      <vt:lpstr>Calibri</vt:lpstr>
      <vt:lpstr>Calibri Light</vt:lpstr>
      <vt:lpstr>Times New Roman</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user</cp:lastModifiedBy>
  <cp:revision>252</cp:revision>
  <dcterms:created xsi:type="dcterms:W3CDTF">2015-04-13T12:15:00Z</dcterms:created>
  <dcterms:modified xsi:type="dcterms:W3CDTF">2021-03-09T12:55:05Z</dcterms:modified>
  <cp:category>12sc.taobao.com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2052-11.1.0.10299</vt:lpwstr>
  </property>
</Properties>
</file>