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16" r:id="rId2"/>
    <p:sldId id="424" r:id="rId3"/>
    <p:sldId id="430" r:id="rId4"/>
    <p:sldId id="432" r:id="rId5"/>
    <p:sldId id="433" r:id="rId6"/>
    <p:sldId id="429" r:id="rId7"/>
    <p:sldId id="431" r:id="rId8"/>
    <p:sldId id="439" r:id="rId9"/>
    <p:sldId id="437" r:id="rId10"/>
    <p:sldId id="438" r:id="rId11"/>
    <p:sldId id="440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7">
          <p15:clr>
            <a:srgbClr val="A4A3A4"/>
          </p15:clr>
        </p15:guide>
        <p15:guide id="2" pos="415">
          <p15:clr>
            <a:srgbClr val="A4A3A4"/>
          </p15:clr>
        </p15:guide>
        <p15:guide id="3" pos="4929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487">
          <p15:clr>
            <a:srgbClr val="A4A3A4"/>
          </p15:clr>
        </p15:guide>
        <p15:guide id="6" pos="29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como RE" initials="GR" lastIdx="3" clrIdx="0"/>
  <p:cmAuthor id="2" name="M. Waid" initials="M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44"/>
    <a:srgbClr val="A50021"/>
    <a:srgbClr val="E73325"/>
    <a:srgbClr val="C7C7C7"/>
    <a:srgbClr val="D7D7D7"/>
    <a:srgbClr val="FFF6E7"/>
    <a:srgbClr val="BBCFDA"/>
    <a:srgbClr val="265F92"/>
    <a:srgbClr val="57595B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82290" autoAdjust="0"/>
  </p:normalViewPr>
  <p:slideViewPr>
    <p:cSldViewPr snapToGrid="0" showGuides="1">
      <p:cViewPr varScale="1">
        <p:scale>
          <a:sx n="55" d="100"/>
          <a:sy n="55" d="100"/>
        </p:scale>
        <p:origin x="812" y="52"/>
      </p:cViewPr>
      <p:guideLst>
        <p:guide orient="horz" pos="1647"/>
        <p:guide pos="415"/>
        <p:guide pos="4929"/>
        <p:guide pos="3839"/>
        <p:guide orient="horz" pos="2487"/>
        <p:guide pos="29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3B4FE-D1FB-4EB8-86E9-B3A3E176F958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8F5AA-9C31-4ED1-824B-C860FDEFB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B5EE-AE52-4E9A-8EC8-6024C73782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kumimoji="1" lang="zh-CN" altLang="en-US" sz="1100" dirty="0">
                <a:solidFill>
                  <a:schemeClr val="bg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美团优选平台上超过</a:t>
            </a:r>
            <a:r>
              <a:rPr kumimoji="1" lang="en-US" altLang="zh-CN" sz="1100" dirty="0">
                <a:solidFill>
                  <a:schemeClr val="bg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100" dirty="0">
                <a:solidFill>
                  <a:schemeClr val="bg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万新农商带领本地合作社通过统一生产标准、统一品牌建设，对农产品实行分级包装进行统一销售，切实推动技术与标准的严格落实。</a:t>
            </a:r>
            <a:endParaRPr kumimoji="1" lang="en-US" altLang="zh-CN" sz="1100" dirty="0">
              <a:highlight>
                <a:srgbClr val="FFFF00"/>
              </a:highlight>
              <a:latin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B5EE-AE52-4E9A-8EC8-6024C737824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34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B5EE-AE52-4E9A-8EC8-6024C737824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84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84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zh-CN" altLang="en-US" sz="800" dirty="0">
                <a:solidFill>
                  <a:schemeClr val="bg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第一，在原有线下批零体系以及电商长距物流流通的基础上，即时零售发掘出更多的本地消费的增量需求，能够更好带动本地农业生产者服务本地市场。</a:t>
            </a:r>
            <a:endParaRPr kumimoji="1" lang="en-US" altLang="zh-CN" sz="800" dirty="0">
              <a:solidFill>
                <a:schemeClr val="bg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本地消费</a:t>
            </a:r>
            <a:r>
              <a:rPr kumimoji="1"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kumimoji="1"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本地供给的流通链条，也突破了原本农产品流通的时间、空间限制</a:t>
            </a:r>
            <a:r>
              <a:rPr kumimoji="1"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1"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进一步畅通国内农产品循环末端的毛细血管。</a:t>
            </a:r>
            <a:endParaRPr kumimoji="1"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800" dirty="0">
                <a:solidFill>
                  <a:schemeClr val="bg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第二，即时零售下消费者对履约时效的要求提升，进而推动市场进一步的专业化分工，促进专业合作社、家庭农场、小农户等建立起相对稳定的产销合作关系。</a:t>
            </a:r>
            <a:r>
              <a:rPr kumimoji="1"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同时，也带动了农产品二次加工环节留在产地，提升农产品附加值，也带来更多就业机会，助力小农户增收。</a:t>
            </a:r>
            <a:endParaRPr kumimoji="1"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800" dirty="0">
                <a:solidFill>
                  <a:schemeClr val="bg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第三，其有助于生产者更快、更好发掘本地需求，形成更加高效供给。</a:t>
            </a:r>
            <a:r>
              <a:rPr kumimoji="1"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时零售平台打通了基于本地供需消费的商品流、信息流，农业生产者、流通商能够更精准把握到本地消费趋势，使得原本“产区一盘货”的农产品大流通，变成以城市、社区为供给单元的，更加多元化、精细化的商品化流通，进一步提升农产品附加值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6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24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endParaRPr kumimoji="1" lang="en-US" altLang="zh-CN" sz="1100" dirty="0">
              <a:highlight>
                <a:srgbClr val="FFFF00"/>
              </a:highlight>
              <a:latin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971B3-7110-4AD8-BD5F-53649D5B9F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4C1676-8445-4D51-B6FB-DBF39B7799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audio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38676" y="-584960"/>
            <a:ext cx="812800" cy="812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email"/>
          <a:srcRect l="8654" t="32887" b="20814"/>
          <a:stretch>
            <a:fillRect/>
          </a:stretch>
        </p:blipFill>
        <p:spPr>
          <a:xfrm>
            <a:off x="-49107" y="-27093"/>
            <a:ext cx="12241107" cy="70707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7680" y="1578506"/>
            <a:ext cx="1058672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ctr"/>
            <a:r>
              <a:rPr lang="zh-CN" altLang="en-US" sz="3600" dirty="0"/>
              <a:t>科技促进小农价值链发展数字化</a:t>
            </a:r>
            <a:endParaRPr lang="en-US" altLang="zh-CN" sz="3600" dirty="0"/>
          </a:p>
          <a:p>
            <a:pPr lvl="1" algn="ctr"/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sz="3600" dirty="0"/>
              <a:t>来自美团的实践</a:t>
            </a:r>
          </a:p>
          <a:p>
            <a:pPr lvl="1" algn="ctr"/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Digital Technology Empowers Agricultural Chain</a:t>
            </a:r>
          </a:p>
          <a:p>
            <a:pPr lvl="1" algn="ctr"/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</a:p>
          <a:p>
            <a:pPr lvl="1" algn="ctr"/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——Practice of </a:t>
            </a:r>
            <a:r>
              <a:rPr lang="en-US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Meituan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20126" y="5018648"/>
            <a:ext cx="885782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 dirty="0"/>
              <a:t>美团研究院 张琳</a:t>
            </a:r>
            <a:endParaRPr lang="en-US" altLang="zh-CN" sz="2000" b="1" dirty="0"/>
          </a:p>
          <a:p>
            <a:pPr algn="ctr"/>
            <a:r>
              <a:rPr lang="en-US" altLang="zh-CN" sz="2000" b="1" dirty="0"/>
              <a:t>Zhang </a:t>
            </a:r>
            <a:r>
              <a:rPr lang="en-US" altLang="zh-CN" sz="2000" b="1" dirty="0" err="1"/>
              <a:t>lin</a:t>
            </a:r>
            <a:r>
              <a:rPr lang="zh-CN" altLang="en-US" sz="2000" b="1" dirty="0"/>
              <a:t>，</a:t>
            </a:r>
            <a:r>
              <a:rPr lang="en-US" altLang="zh-CN" sz="2000" b="1" dirty="0" err="1"/>
              <a:t>Meituan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Research </a:t>
            </a:r>
            <a:r>
              <a:rPr lang="en-US" altLang="zh-CN" sz="2000" b="1" dirty="0" err="1"/>
              <a:t>Insititute</a:t>
            </a:r>
            <a:endParaRPr lang="zh-CN" altLang="en-US" sz="2000" b="1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25058A9-081E-4BB4-AAA6-C48357A03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8" y="0"/>
            <a:ext cx="1000749" cy="5629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5C7C8E8-A597-4EC8-ACC1-699F2EB0B9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6091" y="92086"/>
            <a:ext cx="2460171" cy="562920"/>
          </a:xfrm>
          <a:prstGeom prst="rect">
            <a:avLst/>
          </a:prstGeom>
        </p:spPr>
      </p:pic>
      <p:sp>
        <p:nvSpPr>
          <p:cNvPr id="27" name="标题 3">
            <a:extLst>
              <a:ext uri="{FF2B5EF4-FFF2-40B4-BE49-F238E27FC236}">
                <a16:creationId xmlns:a16="http://schemas.microsoft.com/office/drawing/2014/main" id="{47E46B0F-8A3D-41F9-880F-BDEACF7F4A2A}"/>
              </a:ext>
            </a:extLst>
          </p:cNvPr>
          <p:cNvSpPr txBox="1"/>
          <p:nvPr/>
        </p:nvSpPr>
        <p:spPr>
          <a:xfrm>
            <a:off x="5079" y="6116135"/>
            <a:ext cx="12101183" cy="704817"/>
          </a:xfrm>
          <a:prstGeom prst="rect">
            <a:avLst/>
          </a:prstGeom>
          <a:solidFill>
            <a:srgbClr val="256A9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“</a:t>
            </a:r>
            <a:r>
              <a:rPr sz="1800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2022 </a:t>
            </a:r>
            <a:r>
              <a:rPr sz="1800" dirty="0" err="1">
                <a:solidFill>
                  <a:schemeClr val="bg1"/>
                </a:solidFill>
                <a:latin typeface="+mn-ea"/>
                <a:ea typeface="+mn-ea"/>
                <a:sym typeface="+mn-ea"/>
              </a:rPr>
              <a:t>科技赋能乡村发展国际论坛</a:t>
            </a:r>
            <a:r>
              <a:rPr lang="en-US" sz="1800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  <a:t>“</a:t>
            </a:r>
            <a:br>
              <a:rPr lang="en-US" altLang="zh-CN" sz="1800" dirty="0">
                <a:solidFill>
                  <a:schemeClr val="bg1"/>
                </a:solidFill>
                <a:latin typeface="+mn-ea"/>
                <a:ea typeface="+mn-ea"/>
                <a:sym typeface="+mn-ea"/>
              </a:rPr>
            </a:br>
            <a:r>
              <a:rPr lang="en-US" altLang="zh-CN" sz="1800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charset="0"/>
                <a:sym typeface="+mn-ea"/>
              </a:rPr>
              <a:t>Sci-Tech Empowering Rural Transformation Thematic Study and Knowledge Sharing  </a:t>
            </a:r>
            <a:endParaRPr lang="en-US" altLang="zh-CN" sz="1600" dirty="0">
              <a:solidFill>
                <a:schemeClr val="bg1"/>
              </a:solidFill>
              <a:latin typeface="+mn-ea"/>
              <a:ea typeface="+mn-ea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7B1598-4CB2-4DE2-81E4-C0FA018A1F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40" y="6207761"/>
            <a:ext cx="1907871" cy="55815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9843143-9274-43B6-B522-A82203F0B173}"/>
              </a:ext>
            </a:extLst>
          </p:cNvPr>
          <p:cNvSpPr/>
          <p:nvPr/>
        </p:nvSpPr>
        <p:spPr>
          <a:xfrm>
            <a:off x="5772834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61727" y="957749"/>
            <a:ext cx="12026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科技助力小农的美团实践</a:t>
            </a:r>
            <a:endParaRPr lang="en-US" altLang="zh-CN" sz="2800" b="1" dirty="0">
              <a:solidFill>
                <a:srgbClr val="0070B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Have Done to Empower Agriculture by Digital Technology</a:t>
            </a:r>
            <a:endParaRPr lang="en-US" altLang="en-GB" sz="2800" b="1" dirty="0">
              <a:solidFill>
                <a:srgbClr val="0070C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6">
            <a:extLst>
              <a:ext uri="{FF2B5EF4-FFF2-40B4-BE49-F238E27FC236}">
                <a16:creationId xmlns:a16="http://schemas.microsoft.com/office/drawing/2014/main" id="{05F43C06-32F4-4666-8E87-9A7097A39CF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 l="8654" t="32887" b="20814"/>
          <a:stretch>
            <a:fillRect/>
          </a:stretch>
        </p:blipFill>
        <p:spPr>
          <a:xfrm>
            <a:off x="-49107" y="-27093"/>
            <a:ext cx="12297833" cy="7103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6B232B-6EF3-45BB-BBF2-1B40DAB64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8" y="0"/>
            <a:ext cx="1000749" cy="562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81945DF-C66C-443B-B6C1-8B3B874DC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091" y="92086"/>
            <a:ext cx="2460171" cy="562920"/>
          </a:xfrm>
          <a:prstGeom prst="rect">
            <a:avLst/>
          </a:prstGeom>
        </p:spPr>
      </p:pic>
      <p:sp>
        <p:nvSpPr>
          <p:cNvPr id="13" name="圆角矩形 87">
            <a:extLst>
              <a:ext uri="{FF2B5EF4-FFF2-40B4-BE49-F238E27FC236}">
                <a16:creationId xmlns:a16="http://schemas.microsoft.com/office/drawing/2014/main" id="{4399681E-A0A4-4502-9CCA-DD478C9B1A43}"/>
              </a:ext>
            </a:extLst>
          </p:cNvPr>
          <p:cNvSpPr/>
          <p:nvPr/>
        </p:nvSpPr>
        <p:spPr>
          <a:xfrm>
            <a:off x="586111" y="1956885"/>
            <a:ext cx="10907549" cy="4390654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381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3CA1D7F-F1EF-4ADE-8E53-6B6F91DADDB8}"/>
              </a:ext>
            </a:extLst>
          </p:cNvPr>
          <p:cNvSpPr txBox="1"/>
          <p:nvPr/>
        </p:nvSpPr>
        <p:spPr>
          <a:xfrm>
            <a:off x="690290" y="2015915"/>
            <a:ext cx="10699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四、培养农业生产流通人才，助力乡村产业振兴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To cultivate talents in agricultural industry, and boost the revitalization of rural industries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+mn-ea"/>
              </a:rPr>
              <a:t>联合有关机构及高校发起实施“乡村振兴电商带头人培训计划”，助力乡村电商人才振兴，并搭建商家服务体系帮助新农人到新农商的成长。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58D59A-05D2-4736-832C-B7D411B35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03" y="3336848"/>
            <a:ext cx="4397689" cy="29185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C5197B-7EC6-4135-98F0-425E1B526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92" y="3305820"/>
            <a:ext cx="4227287" cy="29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audio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38676" y="-584960"/>
            <a:ext cx="812800" cy="812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email"/>
          <a:srcRect l="8654" t="32887" b="20814"/>
          <a:stretch>
            <a:fillRect/>
          </a:stretch>
        </p:blipFill>
        <p:spPr>
          <a:xfrm>
            <a:off x="-49107" y="-27093"/>
            <a:ext cx="12241107" cy="70707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25058A9-081E-4BB4-AAA6-C48357A03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8" y="0"/>
            <a:ext cx="1000749" cy="5629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5C7C8E8-A597-4EC8-ACC1-699F2EB0B9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6091" y="92086"/>
            <a:ext cx="2460171" cy="56292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AF39EEB-3874-46A2-BD82-017490954095}"/>
              </a:ext>
            </a:extLst>
          </p:cNvPr>
          <p:cNvSpPr txBox="1"/>
          <p:nvPr/>
        </p:nvSpPr>
        <p:spPr>
          <a:xfrm>
            <a:off x="2742419" y="2835787"/>
            <a:ext cx="6707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0070BA"/>
                </a:solidFill>
                <a:latin typeface="Open Sans" panose="020B0606030504020204" pitchFamily="34" charset="0"/>
              </a:rPr>
              <a:t>THANKS</a:t>
            </a:r>
            <a:endParaRPr lang="zh-CN" altLang="en-US" sz="9600" b="1" dirty="0">
              <a:solidFill>
                <a:srgbClr val="0070BA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audio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38676" y="-584960"/>
            <a:ext cx="812800" cy="812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email"/>
          <a:srcRect l="8654" t="32887" b="20814"/>
          <a:stretch>
            <a:fillRect/>
          </a:stretch>
        </p:blipFill>
        <p:spPr>
          <a:xfrm>
            <a:off x="-49107" y="-27093"/>
            <a:ext cx="12241107" cy="70707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25058A9-081E-4BB4-AAA6-C48357A03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8" y="0"/>
            <a:ext cx="1000749" cy="5629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5C7C8E8-A597-4EC8-ACC1-699F2EB0B9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6091" y="92086"/>
            <a:ext cx="2460171" cy="56292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8AF6660-3849-4515-AE8F-56690763BAAF}"/>
              </a:ext>
            </a:extLst>
          </p:cNvPr>
          <p:cNvSpPr txBox="1"/>
          <p:nvPr/>
        </p:nvSpPr>
        <p:spPr>
          <a:xfrm>
            <a:off x="991579" y="799163"/>
            <a:ext cx="9884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美团是一家科技零售公司。</a:t>
            </a:r>
            <a:endParaRPr lang="en-US" altLang="zh-CN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美团以“零售</a:t>
            </a:r>
            <a:r>
              <a:rPr lang="en-US" altLang="zh-CN" b="1" dirty="0">
                <a:latin typeface="+mn-ea"/>
              </a:rPr>
              <a:t>+</a:t>
            </a:r>
            <a:r>
              <a:rPr lang="zh-CN" altLang="en-US" b="1" dirty="0">
                <a:latin typeface="+mn-ea"/>
              </a:rPr>
              <a:t>科技”的战略践行“帮大家吃得更好，生活更好”的公司使命。</a:t>
            </a:r>
            <a:endParaRPr lang="en-US" altLang="zh-CN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 a tech-driven retail company,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Meituan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has a strategic focus on "Retail + Technology" and adheres to our mission of "We help people eat better, live better".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EB06F4B-342A-4DB6-A839-411618C474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5824" y="2504566"/>
            <a:ext cx="9410872" cy="40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0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336" y="937143"/>
            <a:ext cx="12396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BA"/>
                </a:solidFill>
                <a:latin typeface="+mj-ea"/>
                <a:ea typeface="+mj-ea"/>
                <a:cs typeface="Open Sans" panose="020B0606030504020204" pitchFamily="34" charset="0"/>
              </a:rPr>
              <a:t>即时零售加速推动供需变革</a:t>
            </a:r>
            <a:endParaRPr lang="en-US" altLang="zh-CN" sz="2800" b="1" dirty="0">
              <a:solidFill>
                <a:srgbClr val="0070BA"/>
              </a:solidFill>
              <a:latin typeface="+mj-ea"/>
              <a:ea typeface="+mj-ea"/>
              <a:cs typeface="Open Sans" panose="020B0606030504020204" pitchFamily="34" charset="0"/>
            </a:endParaRPr>
          </a:p>
          <a:p>
            <a:r>
              <a:rPr lang="en-US" altLang="zh-CN" sz="2800" b="1" dirty="0">
                <a:solidFill>
                  <a:srgbClr val="0070B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On-demand Retail </a:t>
            </a:r>
            <a:r>
              <a:rPr lang="en-US" altLang="zh-CN" sz="2800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Drives Increasing Changes in Supply and Demand </a:t>
            </a:r>
            <a:endParaRPr lang="en-US" altLang="en-GB" sz="2800" b="1" dirty="0">
              <a:solidFill>
                <a:srgbClr val="0070BA"/>
              </a:solidFill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3874832" y="1869027"/>
            <a:ext cx="7345306" cy="4031224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381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84436" y="2757777"/>
            <a:ext cx="5489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疫情使得居民消费习惯发生巨大变化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The Covid-19 pandemic 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changes the way people buy things </a:t>
            </a: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消费者越来越习惯通过“外卖点一切” 也带动实体零售实现线上化、数字化发展。</a:t>
            </a:r>
          </a:p>
        </p:txBody>
      </p:sp>
      <p:pic>
        <p:nvPicPr>
          <p:cNvPr id="12" name="Immagine 6">
            <a:extLst>
              <a:ext uri="{FF2B5EF4-FFF2-40B4-BE49-F238E27FC236}">
                <a16:creationId xmlns:a16="http://schemas.microsoft.com/office/drawing/2014/main" id="{05F43C06-32F4-4666-8E87-9A7097A39CF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 l="8654" t="32887" b="20814"/>
          <a:stretch>
            <a:fillRect/>
          </a:stretch>
        </p:blipFill>
        <p:spPr>
          <a:xfrm>
            <a:off x="-49107" y="-27093"/>
            <a:ext cx="12297833" cy="7103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6B232B-6EF3-45BB-BBF2-1B40DAB64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8" y="0"/>
            <a:ext cx="1000749" cy="562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81945DF-C66C-443B-B6C1-8B3B874DC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091" y="92086"/>
            <a:ext cx="2460171" cy="562920"/>
          </a:xfrm>
          <a:prstGeom prst="rect">
            <a:avLst/>
          </a:prstGeom>
        </p:spPr>
      </p:pic>
      <p:pic>
        <p:nvPicPr>
          <p:cNvPr id="1028" name="Picture 4" descr="https://pics4.baidu.com/feed/9e3df8dcd100baa137cda73defb7f419cafc2e82.jpeg@f_auto?token=fcad9cf9abee7ec369482e7bf6b49324">
            <a:extLst>
              <a:ext uri="{FF2B5EF4-FFF2-40B4-BE49-F238E27FC236}">
                <a16:creationId xmlns:a16="http://schemas.microsoft.com/office/drawing/2014/main" id="{293C5C7C-5D35-4770-8C25-32F7F2FE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1" y="1891250"/>
            <a:ext cx="3524343" cy="220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ics3.baidu.com/feed/4b90f603738da977cdaf878722f6b5128418e3c9.jpeg@f_auto?token=3ca05fce4636a11323003e76364d08a1">
            <a:extLst>
              <a:ext uri="{FF2B5EF4-FFF2-40B4-BE49-F238E27FC236}">
                <a16:creationId xmlns:a16="http://schemas.microsoft.com/office/drawing/2014/main" id="{F1F2E54D-F0CB-4301-86F9-89246963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55" y="3506978"/>
            <a:ext cx="3194716" cy="239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65218" y="928539"/>
            <a:ext cx="121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BA"/>
                </a:solidFill>
                <a:latin typeface="+mn-ea"/>
                <a:cs typeface="Open Sans" panose="020B0606030504020204" pitchFamily="34" charset="0"/>
              </a:rPr>
              <a:t>即时零售加速推动供需变革</a:t>
            </a:r>
            <a:endParaRPr lang="en-US" altLang="zh-CN" sz="2800" b="1" dirty="0">
              <a:solidFill>
                <a:srgbClr val="0070BA"/>
              </a:solidFill>
              <a:latin typeface="+mn-ea"/>
              <a:cs typeface="Open Sans" panose="020B0606030504020204" pitchFamily="34" charset="0"/>
            </a:endParaRPr>
          </a:p>
          <a:p>
            <a:r>
              <a:rPr kumimoji="1"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On-demand Retail </a:t>
            </a:r>
            <a:r>
              <a:rPr lang="en-US" altLang="zh-CN" sz="2800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Drives Increasing Changes in Supply and Demand</a:t>
            </a:r>
            <a:endParaRPr lang="en-US" altLang="en-GB" sz="2800" b="1" dirty="0">
              <a:solidFill>
                <a:srgbClr val="0070BA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3146287" y="2127927"/>
            <a:ext cx="5899426" cy="3846060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381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Immagine 6">
            <a:extLst>
              <a:ext uri="{FF2B5EF4-FFF2-40B4-BE49-F238E27FC236}">
                <a16:creationId xmlns:a16="http://schemas.microsoft.com/office/drawing/2014/main" id="{05F43C06-32F4-4666-8E87-9A7097A39CF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 l="8654" t="32887" b="20814"/>
          <a:stretch>
            <a:fillRect/>
          </a:stretch>
        </p:blipFill>
        <p:spPr>
          <a:xfrm>
            <a:off x="-49107" y="-27093"/>
            <a:ext cx="12297833" cy="7103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6B232B-6EF3-45BB-BBF2-1B40DAB64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8" y="0"/>
            <a:ext cx="1000749" cy="562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81945DF-C66C-443B-B6C1-8B3B874DC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091" y="92086"/>
            <a:ext cx="2460171" cy="56292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FAD49EF-FB8B-45C7-BA28-078873E2C180}"/>
              </a:ext>
            </a:extLst>
          </p:cNvPr>
          <p:cNvSpPr txBox="1"/>
          <p:nvPr/>
        </p:nvSpPr>
        <p:spPr>
          <a:xfrm>
            <a:off x="3537715" y="2325695"/>
            <a:ext cx="50603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即时需求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本地供给新模式飞速发展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“On-demand + Local Supply” enables rapid growth in agricultural products sales</a:t>
            </a: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消费者对于确定要求的提升，推动了本地即时性订单的聚合，给以生鲜食杂为代表的涉农产业链条带来新的增量的和机会。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美团作为一家科技零售企业，通过明日达、即时达独特商品零售服务模式，以及各种技术创新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助力农业经营者对接大市场，稳定了产销衔接，带动了人才回流，促进了本地就业。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1637FD-6371-4DAB-B2DE-614E3EA46B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5" y="2127926"/>
            <a:ext cx="2921599" cy="38228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9336BC-4B83-4043-8AB4-4AFBA27897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89" y="2127927"/>
            <a:ext cx="2723319" cy="38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/>
          <p:cNvSpPr/>
          <p:nvPr/>
        </p:nvSpPr>
        <p:spPr>
          <a:xfrm>
            <a:off x="15558" y="2016589"/>
            <a:ext cx="10182225" cy="1330325"/>
          </a:xfrm>
          <a:custGeom>
            <a:avLst/>
            <a:gdLst>
              <a:gd name="connsiteX0" fmla="*/ 0 w 12021576"/>
              <a:gd name="connsiteY0" fmla="*/ 0 h 1554860"/>
              <a:gd name="connsiteX1" fmla="*/ 12021576 w 12021576"/>
              <a:gd name="connsiteY1" fmla="*/ 0 h 1554860"/>
              <a:gd name="connsiteX2" fmla="*/ 11119757 w 12021576"/>
              <a:gd name="connsiteY2" fmla="*/ 1554860 h 1554860"/>
              <a:gd name="connsiteX3" fmla="*/ 0 w 12021576"/>
              <a:gd name="connsiteY3" fmla="*/ 1554860 h 155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1576" h="1554860">
                <a:moveTo>
                  <a:pt x="0" y="0"/>
                </a:moveTo>
                <a:lnTo>
                  <a:pt x="12021576" y="0"/>
                </a:lnTo>
                <a:lnTo>
                  <a:pt x="11119757" y="1554860"/>
                </a:lnTo>
                <a:lnTo>
                  <a:pt x="0" y="1554860"/>
                </a:lnTo>
                <a:close/>
              </a:path>
            </a:pathLst>
          </a:custGeom>
          <a:solidFill>
            <a:srgbClr val="FAC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37" name="Freeform: Shape 36"/>
          <p:cNvSpPr/>
          <p:nvPr/>
        </p:nvSpPr>
        <p:spPr>
          <a:xfrm>
            <a:off x="15558" y="3324025"/>
            <a:ext cx="9467215" cy="1393825"/>
          </a:xfrm>
          <a:custGeom>
            <a:avLst/>
            <a:gdLst>
              <a:gd name="connsiteX0" fmla="*/ 0 w 11119757"/>
              <a:gd name="connsiteY0" fmla="*/ 0 h 1167378"/>
              <a:gd name="connsiteX1" fmla="*/ 11119757 w 11119757"/>
              <a:gd name="connsiteY1" fmla="*/ 0 h 1167378"/>
              <a:gd name="connsiteX2" fmla="*/ 10442678 w 11119757"/>
              <a:gd name="connsiteY2" fmla="*/ 1167378 h 1167378"/>
              <a:gd name="connsiteX3" fmla="*/ 0 w 11119757"/>
              <a:gd name="connsiteY3" fmla="*/ 1167378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9757" h="1167378">
                <a:moveTo>
                  <a:pt x="0" y="0"/>
                </a:moveTo>
                <a:lnTo>
                  <a:pt x="11119757" y="0"/>
                </a:lnTo>
                <a:lnTo>
                  <a:pt x="10442678" y="1167378"/>
                </a:lnTo>
                <a:lnTo>
                  <a:pt x="0" y="1167378"/>
                </a:lnTo>
                <a:close/>
              </a:path>
            </a:pathLst>
          </a:custGeom>
          <a:solidFill>
            <a:srgbClr val="DCA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/>
              <a:t>                      推动市场专业分工，促进合作社、家庭农场、小农户等建立稳定产销合作。</a:t>
            </a:r>
          </a:p>
        </p:txBody>
      </p:sp>
      <p:sp>
        <p:nvSpPr>
          <p:cNvPr id="35" name="Freeform: Shape 34"/>
          <p:cNvSpPr/>
          <p:nvPr/>
        </p:nvSpPr>
        <p:spPr>
          <a:xfrm>
            <a:off x="0" y="4712886"/>
            <a:ext cx="10030460" cy="1613535"/>
          </a:xfrm>
          <a:custGeom>
            <a:avLst/>
            <a:gdLst>
              <a:gd name="connsiteX0" fmla="*/ 0 w 10450659"/>
              <a:gd name="connsiteY0" fmla="*/ 0 h 1368000"/>
              <a:gd name="connsiteX1" fmla="*/ 10450659 w 10450659"/>
              <a:gd name="connsiteY1" fmla="*/ 0 h 1368000"/>
              <a:gd name="connsiteX2" fmla="*/ 9657219 w 10450659"/>
              <a:gd name="connsiteY2" fmla="*/ 1368000 h 1368000"/>
              <a:gd name="connsiteX3" fmla="*/ 0 w 10450659"/>
              <a:gd name="connsiteY3" fmla="*/ 136800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0659" h="1368000">
                <a:moveTo>
                  <a:pt x="0" y="0"/>
                </a:moveTo>
                <a:lnTo>
                  <a:pt x="10450659" y="0"/>
                </a:lnTo>
                <a:lnTo>
                  <a:pt x="9657219" y="1368000"/>
                </a:lnTo>
                <a:lnTo>
                  <a:pt x="0" y="1368000"/>
                </a:lnTo>
                <a:close/>
              </a:path>
            </a:pathLst>
          </a:custGeom>
          <a:solidFill>
            <a:srgbClr val="FD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/>
              <a:t>                      帮助农业生产者更快、更好发掘本地需求，形成更加高效供给。</a:t>
            </a:r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1171447" y="2540927"/>
            <a:ext cx="7514590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发掘更多本地消费增量需求，更好带动本地农业生产者服务本地市场。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14" name="Immagine 6">
            <a:extLst>
              <a:ext uri="{FF2B5EF4-FFF2-40B4-BE49-F238E27FC236}">
                <a16:creationId xmlns:a16="http://schemas.microsoft.com/office/drawing/2014/main" id="{AFF0B7D6-C6FB-4D9A-A664-22BBBD8DB4B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 l="8654" t="32887" b="20814"/>
          <a:stretch>
            <a:fillRect/>
          </a:stretch>
        </p:blipFill>
        <p:spPr>
          <a:xfrm>
            <a:off x="-49107" y="-27093"/>
            <a:ext cx="12297833" cy="7103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79C7968-D88B-40F2-AFBC-AB3486C70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8" y="0"/>
            <a:ext cx="1000749" cy="56292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4033CE3-DBF6-49F5-86BB-9E315F94F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091" y="92086"/>
            <a:ext cx="2460171" cy="562920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335487F3-A7F8-49F9-99DD-3109A134210A}"/>
              </a:ext>
            </a:extLst>
          </p:cNvPr>
          <p:cNvSpPr/>
          <p:nvPr/>
        </p:nvSpPr>
        <p:spPr>
          <a:xfrm>
            <a:off x="402396" y="2477955"/>
            <a:ext cx="665481" cy="63403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2" name="文本框 17">
            <a:extLst>
              <a:ext uri="{FF2B5EF4-FFF2-40B4-BE49-F238E27FC236}">
                <a16:creationId xmlns:a16="http://schemas.microsoft.com/office/drawing/2014/main" id="{422386D8-DBC2-443E-8463-C01B88173E80}"/>
              </a:ext>
            </a:extLst>
          </p:cNvPr>
          <p:cNvSpPr txBox="1"/>
          <p:nvPr/>
        </p:nvSpPr>
        <p:spPr>
          <a:xfrm>
            <a:off x="59207" y="2540927"/>
            <a:ext cx="138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59787C-091A-4B27-AD33-88C3175A59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08" y="1988334"/>
            <a:ext cx="3235401" cy="4338087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290C3826-A232-48CA-8E02-F1C163CAF4EE}"/>
              </a:ext>
            </a:extLst>
          </p:cNvPr>
          <p:cNvSpPr/>
          <p:nvPr/>
        </p:nvSpPr>
        <p:spPr>
          <a:xfrm>
            <a:off x="447534" y="3806423"/>
            <a:ext cx="665481" cy="63403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FAD5C367-AD70-46F3-89B5-4A8B39CD2FAC}"/>
              </a:ext>
            </a:extLst>
          </p:cNvPr>
          <p:cNvSpPr/>
          <p:nvPr/>
        </p:nvSpPr>
        <p:spPr>
          <a:xfrm>
            <a:off x="421006" y="5260525"/>
            <a:ext cx="665481" cy="61689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8" name="文本框 17">
            <a:extLst>
              <a:ext uri="{FF2B5EF4-FFF2-40B4-BE49-F238E27FC236}">
                <a16:creationId xmlns:a16="http://schemas.microsoft.com/office/drawing/2014/main" id="{961658DD-8E58-4E6B-AD06-67EB84957B49}"/>
              </a:ext>
            </a:extLst>
          </p:cNvPr>
          <p:cNvSpPr txBox="1"/>
          <p:nvPr/>
        </p:nvSpPr>
        <p:spPr>
          <a:xfrm>
            <a:off x="59208" y="3900538"/>
            <a:ext cx="138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17">
            <a:extLst>
              <a:ext uri="{FF2B5EF4-FFF2-40B4-BE49-F238E27FC236}">
                <a16:creationId xmlns:a16="http://schemas.microsoft.com/office/drawing/2014/main" id="{D4F14FAC-A3D9-4498-99B3-36D4ED2E0C5C}"/>
              </a:ext>
            </a:extLst>
          </p:cNvPr>
          <p:cNvSpPr txBox="1"/>
          <p:nvPr/>
        </p:nvSpPr>
        <p:spPr>
          <a:xfrm>
            <a:off x="40600" y="5289620"/>
            <a:ext cx="138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AA81D538-8689-4133-B7E0-AC2C6AF3CC92}"/>
              </a:ext>
            </a:extLst>
          </p:cNvPr>
          <p:cNvSpPr/>
          <p:nvPr/>
        </p:nvSpPr>
        <p:spPr>
          <a:xfrm>
            <a:off x="221944" y="652533"/>
            <a:ext cx="12026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BA"/>
                </a:solidFill>
                <a:latin typeface="+mn-ea"/>
                <a:cs typeface="Open Sans" panose="020B0606030504020204" pitchFamily="34" charset="0"/>
              </a:rPr>
              <a:t>即时零售加速推动供需变革</a:t>
            </a:r>
            <a:endParaRPr lang="en-US" altLang="zh-CN" sz="2800" b="1" dirty="0">
              <a:solidFill>
                <a:srgbClr val="0070BA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On-demand Retail  </a:t>
            </a:r>
            <a:r>
              <a:rPr lang="en-US" altLang="zh-CN" sz="2800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Drives Increasing Changes in Supply and Demand </a:t>
            </a:r>
            <a:endParaRPr lang="en-US" altLang="en-GB" sz="2800" b="1" dirty="0">
              <a:solidFill>
                <a:srgbClr val="0070BA"/>
              </a:solidFill>
              <a:latin typeface="+mn-ea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65783" y="931012"/>
            <a:ext cx="12505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即时零售加速推动供需变革</a:t>
            </a:r>
            <a:endParaRPr lang="en-US" altLang="zh-CN" sz="2800" b="1" dirty="0">
              <a:solidFill>
                <a:srgbClr val="0070B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zh-CN" sz="2800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On-demand Retail Drives Increasing Changes in Supply and Demand </a:t>
            </a:r>
            <a:endParaRPr lang="en-US" altLang="en-GB" sz="2800" b="1" dirty="0">
              <a:solidFill>
                <a:srgbClr val="0070B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3961822" y="1978742"/>
            <a:ext cx="7539298" cy="4390654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381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magine 6">
            <a:extLst>
              <a:ext uri="{FF2B5EF4-FFF2-40B4-BE49-F238E27FC236}">
                <a16:creationId xmlns:a16="http://schemas.microsoft.com/office/drawing/2014/main" id="{05F43C06-32F4-4666-8E87-9A7097A39CF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 l="8654" t="32887" b="20814"/>
          <a:stretch>
            <a:fillRect/>
          </a:stretch>
        </p:blipFill>
        <p:spPr>
          <a:xfrm>
            <a:off x="-49107" y="-27093"/>
            <a:ext cx="12297833" cy="7103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6B232B-6EF3-45BB-BBF2-1B40DAB64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8" y="0"/>
            <a:ext cx="1000749" cy="562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81945DF-C66C-443B-B6C1-8B3B874DC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091" y="92086"/>
            <a:ext cx="2460171" cy="56292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FAD49EF-FB8B-45C7-BA28-078873E2C180}"/>
              </a:ext>
            </a:extLst>
          </p:cNvPr>
          <p:cNvSpPr txBox="1"/>
          <p:nvPr/>
        </p:nvSpPr>
        <p:spPr>
          <a:xfrm>
            <a:off x="4225610" y="2186345"/>
            <a:ext cx="676788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一个西南年轻人的生鲜创业故事</a:t>
            </a:r>
            <a:endParaRPr kumimoji="1"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kumimoji="1"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 Story of a Young Entrepreneur in Agricultural Industry</a:t>
            </a: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在云南怒江傈僳族自治州兰坪白族普米族自治县，近年来居民对于生鲜商品的需求大涨，白族小伙寸文彪看到了服务当地、创业就业的机会。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去年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月，寸文彪通过美团优选在全县开设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多个“明日达超市”，月销售额突破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百万元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，带动分拣员、自提点店长等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多个就业岗位。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kumimoji="1" lang="en-US" altLang="zh-CN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“希望通过自己的事例告诉年轻人，回到家乡创业，也是人生的一种选择”</a:t>
            </a:r>
            <a:r>
              <a:rPr kumimoji="1" lang="zh-CN" altLang="en-US" sz="16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寸文彪说。</a:t>
            </a:r>
            <a:endParaRPr kumimoji="1" lang="en-US" altLang="zh-CN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48287E-E382-42F4-B700-634EC218EF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" y="1990131"/>
            <a:ext cx="3027102" cy="44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09327" y="802439"/>
            <a:ext cx="12929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科技助力小农的美团实践</a:t>
            </a:r>
            <a:endParaRPr lang="en-US" altLang="zh-CN" sz="2800" b="1" dirty="0">
              <a:solidFill>
                <a:srgbClr val="0070B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Have Done to Empower Agriculture by Digital Technology</a:t>
            </a:r>
            <a:endParaRPr lang="en-US" altLang="en-GB" sz="2800" b="1" dirty="0">
              <a:solidFill>
                <a:srgbClr val="0070C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6">
            <a:extLst>
              <a:ext uri="{FF2B5EF4-FFF2-40B4-BE49-F238E27FC236}">
                <a16:creationId xmlns:a16="http://schemas.microsoft.com/office/drawing/2014/main" id="{05F43C06-32F4-4666-8E87-9A7097A39CF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 l="8654" t="32887" b="20814"/>
          <a:stretch>
            <a:fillRect/>
          </a:stretch>
        </p:blipFill>
        <p:spPr>
          <a:xfrm>
            <a:off x="-49107" y="-27093"/>
            <a:ext cx="12297833" cy="7103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6B232B-6EF3-45BB-BBF2-1B40DAB64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8" y="0"/>
            <a:ext cx="1000749" cy="562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81945DF-C66C-443B-B6C1-8B3B874DC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091" y="92086"/>
            <a:ext cx="2460171" cy="562920"/>
          </a:xfrm>
          <a:prstGeom prst="rect">
            <a:avLst/>
          </a:prstGeom>
        </p:spPr>
      </p:pic>
      <p:sp>
        <p:nvSpPr>
          <p:cNvPr id="13" name="圆角矩形 87">
            <a:extLst>
              <a:ext uri="{FF2B5EF4-FFF2-40B4-BE49-F238E27FC236}">
                <a16:creationId xmlns:a16="http://schemas.microsoft.com/office/drawing/2014/main" id="{4399681E-A0A4-4502-9CCA-DD478C9B1A43}"/>
              </a:ext>
            </a:extLst>
          </p:cNvPr>
          <p:cNvSpPr/>
          <p:nvPr/>
        </p:nvSpPr>
        <p:spPr>
          <a:xfrm>
            <a:off x="586111" y="1956885"/>
            <a:ext cx="10907549" cy="4390654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381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3CA1D7F-F1EF-4ADE-8E53-6B6F91DADDB8}"/>
              </a:ext>
            </a:extLst>
          </p:cNvPr>
          <p:cNvSpPr txBox="1"/>
          <p:nvPr/>
        </p:nvSpPr>
        <p:spPr>
          <a:xfrm>
            <a:off x="892445" y="2065503"/>
            <a:ext cx="10213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b="1" dirty="0">
                <a:latin typeface="+mn-ea"/>
              </a:rPr>
              <a:t>一、稳定订单需求，增加农民收入 </a:t>
            </a:r>
            <a:endParaRPr kumimoji="1" lang="en-US" altLang="zh-CN" sz="1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To Provide stable and enough orders from customers, thus increasing farmers’ income</a:t>
            </a:r>
            <a:endParaRPr kumimoji="1" lang="en-US" altLang="zh-CN" sz="1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latin typeface="+mn-ea"/>
              </a:rPr>
              <a:t>启动“农鲜直采”计划，扩大优质农产品源头直采，助力产地农业发展振兴。</a:t>
            </a:r>
            <a:endParaRPr kumimoji="1" lang="en-US" altLang="zh-CN" sz="1600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latin typeface="+mn-ea"/>
              </a:rPr>
              <a:t>在美团支持下，大量供应商在与新型农业经营主体建立起稳定契约关系，把更多农户纳入到平台采购范围。同时，美团优选的产地统采统销团队，专门对接生鲜农产品优势主产地。帮农民解决“销售难”和“销售价格低” 。</a:t>
            </a:r>
          </a:p>
          <a:p>
            <a:pPr>
              <a:lnSpc>
                <a:spcPct val="150000"/>
              </a:lnSpc>
            </a:pPr>
            <a:endParaRPr kumimoji="1" lang="en-US" altLang="zh-CN" sz="1600" i="1" dirty="0"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6E6CDAD-1523-41B9-AEEA-C8F3B33FDFD2}"/>
              </a:ext>
            </a:extLst>
          </p:cNvPr>
          <p:cNvSpPr txBox="1"/>
          <p:nvPr/>
        </p:nvSpPr>
        <p:spPr>
          <a:xfrm>
            <a:off x="807853" y="4270936"/>
            <a:ext cx="10068323" cy="19077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Open Sans" panose="020B0606030504020204" pitchFamily="34" charset="0"/>
                <a:sym typeface="+mn-ea"/>
              </a:rPr>
              <a:t>例</a:t>
            </a:r>
            <a:r>
              <a:rPr lang="en-AU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Open Sans" panose="020B0606030504020204" pitchFamily="34" charset="0"/>
                <a:sym typeface="+mn-ea"/>
              </a:rPr>
              <a:t>:</a:t>
            </a:r>
            <a:r>
              <a:rPr lang="zh-CN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云南某蔬菜商家与美团优选合作后，</a:t>
            </a: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针对娃娃菜、白菜等地方品类与农户提前签订采购协议，约定质量、价格及波动范围，以减少市场价格波动带来的冲击。</a:t>
            </a:r>
            <a:endParaRPr lang="en-US" altLang="zh-CN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去年</a:t>
            </a:r>
            <a:r>
              <a:rPr lang="zh-CN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春节前后，当地娃娃菜的田头采购价下降，仅为</a:t>
            </a:r>
            <a:r>
              <a:rPr lang="en-US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0.3-0.4</a:t>
            </a:r>
            <a:r>
              <a:rPr lang="zh-CN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元</a:t>
            </a:r>
            <a:r>
              <a:rPr lang="en-US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/</a:t>
            </a:r>
            <a:r>
              <a:rPr lang="zh-CN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颗。根据协议约定，该商家实际以</a:t>
            </a:r>
            <a:r>
              <a:rPr lang="en-US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0.5-0.6</a:t>
            </a:r>
            <a:r>
              <a:rPr lang="zh-CN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元</a:t>
            </a:r>
            <a:r>
              <a:rPr lang="en-US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/</a:t>
            </a:r>
            <a:r>
              <a:rPr lang="zh-CN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颗价格进行采购，保证了农户的合理收益和生产积极性。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21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61727" y="957749"/>
            <a:ext cx="12026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科技助力小农的美团实践</a:t>
            </a:r>
            <a:endParaRPr lang="en-US" altLang="zh-CN" sz="2800" b="1" dirty="0">
              <a:solidFill>
                <a:srgbClr val="0070B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Have Done to Empower Agriculture by Digital Technology</a:t>
            </a:r>
            <a:endParaRPr lang="en-US" altLang="en-GB" sz="2800" b="1" dirty="0">
              <a:solidFill>
                <a:srgbClr val="0070C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6">
            <a:extLst>
              <a:ext uri="{FF2B5EF4-FFF2-40B4-BE49-F238E27FC236}">
                <a16:creationId xmlns:a16="http://schemas.microsoft.com/office/drawing/2014/main" id="{05F43C06-32F4-4666-8E87-9A7097A39CF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 l="8654" t="32887" b="20814"/>
          <a:stretch>
            <a:fillRect/>
          </a:stretch>
        </p:blipFill>
        <p:spPr>
          <a:xfrm>
            <a:off x="-49107" y="-27093"/>
            <a:ext cx="12297833" cy="7103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6B232B-6EF3-45BB-BBF2-1B40DAB64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8" y="0"/>
            <a:ext cx="1000749" cy="562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81945DF-C66C-443B-B6C1-8B3B874DC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091" y="92086"/>
            <a:ext cx="2460171" cy="562920"/>
          </a:xfrm>
          <a:prstGeom prst="rect">
            <a:avLst/>
          </a:prstGeom>
        </p:spPr>
      </p:pic>
      <p:sp>
        <p:nvSpPr>
          <p:cNvPr id="13" name="圆角矩形 87">
            <a:extLst>
              <a:ext uri="{FF2B5EF4-FFF2-40B4-BE49-F238E27FC236}">
                <a16:creationId xmlns:a16="http://schemas.microsoft.com/office/drawing/2014/main" id="{4399681E-A0A4-4502-9CCA-DD478C9B1A43}"/>
              </a:ext>
            </a:extLst>
          </p:cNvPr>
          <p:cNvSpPr/>
          <p:nvPr/>
        </p:nvSpPr>
        <p:spPr>
          <a:xfrm>
            <a:off x="642225" y="1911856"/>
            <a:ext cx="10907549" cy="4390654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381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3CA1D7F-F1EF-4ADE-8E53-6B6F91DADDB8}"/>
              </a:ext>
            </a:extLst>
          </p:cNvPr>
          <p:cNvSpPr txBox="1"/>
          <p:nvPr/>
        </p:nvSpPr>
        <p:spPr>
          <a:xfrm>
            <a:off x="794658" y="2065503"/>
            <a:ext cx="10798628" cy="263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/>
              <a:t>二、引导分拣加工前置，减少农产品损耗</a:t>
            </a:r>
            <a:endParaRPr lang="en-US" altLang="zh-CN" sz="1600" b="1" dirty="0"/>
          </a:p>
          <a:p>
            <a:pPr algn="ctr"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To provide guidance to farmers during sorting and processing agricultural products, so as to reduce unnecessary loss </a:t>
            </a:r>
          </a:p>
          <a:p>
            <a:pPr algn="ctr">
              <a:lnSpc>
                <a:spcPct val="150000"/>
              </a:lnSpc>
            </a:pPr>
            <a:endParaRPr lang="en-US" altLang="zh-CN" sz="1600" b="1" dirty="0"/>
          </a:p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全面推动标准和加工前置化，减少流通环节损耗。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通过在产地上游直接进行成品加工之后装箱保鲜，到了销地各个城市直接销售，避免了加工过程中的二次损耗和可能的二次污染，人工和包材都得到节省，商品安全性也会更高。</a:t>
            </a:r>
            <a:endParaRPr lang="en-US" altLang="zh-CN" sz="16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6E6CDAD-1523-41B9-AEEA-C8F3B33FDFD2}"/>
              </a:ext>
            </a:extLst>
          </p:cNvPr>
          <p:cNvSpPr txBox="1"/>
          <p:nvPr/>
        </p:nvSpPr>
        <p:spPr>
          <a:xfrm>
            <a:off x="807853" y="5038864"/>
            <a:ext cx="10907549" cy="13537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例</a:t>
            </a:r>
            <a:r>
              <a:rPr lang="en-AU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:</a:t>
            </a: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美团优选直接跟菌菇厂商定制商品成品的包装，厂家以</a:t>
            </a:r>
            <a:r>
              <a:rPr lang="en-US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1/3</a:t>
            </a: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、</a:t>
            </a:r>
            <a:r>
              <a:rPr lang="en-US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1/2</a:t>
            </a: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的形式进行标准化小包装加工， 避免大包装产生的二次加工浪费，使得菌菇销售零损耗。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624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61727" y="957749"/>
            <a:ext cx="120267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科技助力小农的美团实践</a:t>
            </a:r>
            <a:endParaRPr lang="en-US" altLang="zh-CN" sz="2800" b="1" dirty="0">
              <a:solidFill>
                <a:srgbClr val="0070B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Have Done to Empower Agriculture by Digital Technology</a:t>
            </a:r>
            <a:endParaRPr lang="en-US" altLang="en-GB" sz="2800" b="1" dirty="0">
              <a:solidFill>
                <a:srgbClr val="0070C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altLang="en-GB" sz="2800" b="1" dirty="0">
              <a:solidFill>
                <a:srgbClr val="0070B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magine 6">
            <a:extLst>
              <a:ext uri="{FF2B5EF4-FFF2-40B4-BE49-F238E27FC236}">
                <a16:creationId xmlns:a16="http://schemas.microsoft.com/office/drawing/2014/main" id="{05F43C06-32F4-4666-8E87-9A7097A39CF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 l="8654" t="32887" b="20814"/>
          <a:stretch>
            <a:fillRect/>
          </a:stretch>
        </p:blipFill>
        <p:spPr>
          <a:xfrm>
            <a:off x="-49107" y="-27093"/>
            <a:ext cx="12297833" cy="7103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6B232B-6EF3-45BB-BBF2-1B40DAB64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8" y="0"/>
            <a:ext cx="1000749" cy="562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81945DF-C66C-443B-B6C1-8B3B874DC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091" y="92086"/>
            <a:ext cx="2460171" cy="562920"/>
          </a:xfrm>
          <a:prstGeom prst="rect">
            <a:avLst/>
          </a:prstGeom>
        </p:spPr>
      </p:pic>
      <p:sp>
        <p:nvSpPr>
          <p:cNvPr id="13" name="圆角矩形 87">
            <a:extLst>
              <a:ext uri="{FF2B5EF4-FFF2-40B4-BE49-F238E27FC236}">
                <a16:creationId xmlns:a16="http://schemas.microsoft.com/office/drawing/2014/main" id="{4399681E-A0A4-4502-9CCA-DD478C9B1A43}"/>
              </a:ext>
            </a:extLst>
          </p:cNvPr>
          <p:cNvSpPr/>
          <p:nvPr/>
        </p:nvSpPr>
        <p:spPr>
          <a:xfrm>
            <a:off x="586111" y="1956885"/>
            <a:ext cx="10907549" cy="4390654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381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3CA1D7F-F1EF-4ADE-8E53-6B6F91DADDB8}"/>
              </a:ext>
            </a:extLst>
          </p:cNvPr>
          <p:cNvSpPr txBox="1"/>
          <p:nvPr/>
        </p:nvSpPr>
        <p:spPr>
          <a:xfrm>
            <a:off x="892444" y="2065502"/>
            <a:ext cx="6469055" cy="411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b="1" dirty="0">
                <a:latin typeface="+mn-ea"/>
              </a:rPr>
              <a:t>三、推动技术与标准下行，帮助农民提高种植品质</a:t>
            </a:r>
            <a:endParaRPr kumimoji="1" lang="en-US" altLang="zh-CN" sz="1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To promote technology and standards among farmers,  helping them gain high quality products</a:t>
            </a:r>
          </a:p>
          <a:p>
            <a:pPr algn="ctr">
              <a:lnSpc>
                <a:spcPct val="150000"/>
              </a:lnSpc>
            </a:pPr>
            <a:endParaRPr kumimoji="1"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+mn-ea"/>
              </a:rPr>
              <a:t>联合供货商整合高校（或科研机构）资源，在生产过程中便根据平台的标准进行源头管理，围绕种子与种植管理有效利用技术推进标准化种植过程，在地方政府推动下逐步建立起集中型规模化种植基地，有力地提高了农产品的品质。</a:t>
            </a:r>
            <a:endParaRPr kumimoji="1" lang="en-US" altLang="zh-CN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+mn-ea"/>
              </a:rPr>
              <a:t>另一方面，针对常见的</a:t>
            </a:r>
            <a:r>
              <a:rPr kumimoji="1" lang="en-US" altLang="zh-CN" sz="1600" dirty="0">
                <a:latin typeface="+mn-ea"/>
              </a:rPr>
              <a:t>200</a:t>
            </a:r>
            <a:r>
              <a:rPr kumimoji="1" lang="zh-CN" altLang="en-US" sz="1600" dirty="0">
                <a:latin typeface="+mn-ea"/>
              </a:rPr>
              <a:t>多种蔬果分别建立包装标准和保鲜指引操作规范，用于规范生鲜供应家、中心仓、网格站及自提点等环节的操作，为供应商和生产主体提供产品保鲜技术指导和解决方案。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11D707-D2C0-40F4-80F0-35B01B771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238" y="3308524"/>
            <a:ext cx="2277318" cy="30223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0BBDCE-17C6-47E2-BED0-61022BA945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23" y="1956885"/>
            <a:ext cx="2184835" cy="30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4c7732435421dbf6a6252843a45f9a13ab19dc0"/>
  <p:tag name="ISPRING_ULTRA_SCORM_COURSE_ID" val="421E1B97-57A3-4AB9-8D6A-B189CAEF207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468"/>
</p:tagLst>
</file>

<file path=ppt/theme/theme1.xml><?xml version="1.0" encoding="utf-8"?>
<a:theme xmlns:a="http://schemas.openxmlformats.org/drawingml/2006/main" name="Office 主题">
  <a:themeElements>
    <a:clrScheme name="自定义 98">
      <a:dk1>
        <a:sysClr val="windowText" lastClr="000000"/>
      </a:dk1>
      <a:lt1>
        <a:sysClr val="window" lastClr="FFFFFF"/>
      </a:lt1>
      <a:dk2>
        <a:srgbClr val="212745"/>
      </a:dk2>
      <a:lt2>
        <a:srgbClr val="7F7F7F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56C7AA"/>
      </a:hlink>
      <a:folHlink>
        <a:srgbClr val="59A8D1"/>
      </a:folHlink>
    </a:clrScheme>
    <a:fontScheme name="自定义 8">
      <a:majorFont>
        <a:latin typeface="ITC Avant Garde Std Md"/>
        <a:ea typeface="方正兰亭黑简体"/>
        <a:cs typeface=""/>
      </a:majorFont>
      <a:minorFont>
        <a:latin typeface="ITC Avant Garde Std XLt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1369</Words>
  <Application>Microsoft Office PowerPoint</Application>
  <PresentationFormat>宽屏</PresentationFormat>
  <Paragraphs>84</Paragraphs>
  <Slides>11</Slides>
  <Notes>11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ITC Avant Garde Std Md</vt:lpstr>
      <vt:lpstr>ITC Avant Garde Std XLt</vt:lpstr>
      <vt:lpstr>Open Sans</vt:lpstr>
      <vt:lpstr>方正兰亭黑简体</vt:lpstr>
      <vt:lpstr>宋体</vt:lpstr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keywords>www.tukuppt.com</cp:keywords>
  <cp:lastModifiedBy>秦力</cp:lastModifiedBy>
  <cp:revision>48</cp:revision>
  <dcterms:created xsi:type="dcterms:W3CDTF">2015-07-20T08:12:00Z</dcterms:created>
  <dcterms:modified xsi:type="dcterms:W3CDTF">2022-11-29T06:06:01Z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FB18EB146D74445A9A794D3DC2E2B224</vt:lpwstr>
  </property>
  <property fmtid="{D5CDD505-2E9C-101B-9397-08002B2CF9AE}" pid="3" name="KSOProductBuildVer">
    <vt:lpwstr>2052-11.1.0.11294</vt:lpwstr>
  </property>
</Properties>
</file>