
<file path=[Content_Types].xml><?xml version="1.0" encoding="utf-8"?>
<Types xmlns="http://schemas.openxmlformats.org/package/2006/content-types">
  <Default Extension="jpeg" ContentType="image/jpeg"/>
  <Default Extension="JPG" ContentType="image/.jpg"/>
  <Default Extension="mp3" ContentType="audio/mp3"/>
  <Default Extension="png" ContentType="image/pn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54" r:id="rId3"/>
    <p:sldId id="310" r:id="rId5"/>
    <p:sldId id="266" r:id="rId6"/>
    <p:sldId id="355" r:id="rId7"/>
    <p:sldId id="325" r:id="rId8"/>
    <p:sldId id="326" r:id="rId9"/>
    <p:sldId id="333" r:id="rId10"/>
    <p:sldId id="327" r:id="rId11"/>
    <p:sldId id="328" r:id="rId12"/>
    <p:sldId id="331" r:id="rId13"/>
    <p:sldId id="334" r:id="rId14"/>
    <p:sldId id="335" r:id="rId15"/>
    <p:sldId id="336" r:id="rId16"/>
    <p:sldId id="356" r:id="rId17"/>
    <p:sldId id="350" r:id="rId18"/>
    <p:sldId id="339" r:id="rId19"/>
    <p:sldId id="340" r:id="rId20"/>
    <p:sldId id="341" r:id="rId21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pos="7242" userDrawn="1">
          <p15:clr>
            <a:srgbClr val="A4A3A4"/>
          </p15:clr>
        </p15:guide>
        <p15:guide id="4" orient="horz" pos="3927" userDrawn="1">
          <p15:clr>
            <a:srgbClr val="A4A3A4"/>
          </p15:clr>
        </p15:guide>
        <p15:guide id="5" orient="horz" pos="14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AE3E"/>
    <a:srgbClr val="F6FAE5"/>
    <a:srgbClr val="F8FEE6"/>
    <a:srgbClr val="DFE96F"/>
    <a:srgbClr val="DEB855"/>
    <a:srgbClr val="FFFFFF"/>
    <a:srgbClr val="70E8CA"/>
    <a:srgbClr val="FFFF99"/>
    <a:srgbClr val="77BD36"/>
    <a:srgbClr val="FFE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13" autoAdjust="0"/>
    <p:restoredTop sz="69168" autoAdjust="0"/>
  </p:normalViewPr>
  <p:slideViewPr>
    <p:cSldViewPr snapToGrid="0" showGuides="1">
      <p:cViewPr varScale="1">
        <p:scale>
          <a:sx n="79" d="100"/>
          <a:sy n="79" d="100"/>
        </p:scale>
        <p:origin x="1662" y="84"/>
      </p:cViewPr>
      <p:guideLst>
        <p:guide orient="horz" pos="631"/>
        <p:guide pos="456"/>
        <p:guide pos="7242"/>
        <p:guide orient="horz" pos="3927"/>
        <p:guide orient="horz" pos="14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8" Type="http://schemas.openxmlformats.org/officeDocument/2006/relationships/slide" Target="slides/slide15.xml"/><Relationship Id="rId13" Type="http://schemas.openxmlformats.org/officeDocument/2006/relationships/slide" Target="slides/slide10.xml"/><Relationship Id="rId26" Type="http://schemas.openxmlformats.org/officeDocument/2006/relationships/customXml" Target="../customXml/item1.xml"/><Relationship Id="rId3" Type="http://schemas.openxmlformats.org/officeDocument/2006/relationships/slide" Target="slides/slide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25" Type="http://schemas.openxmlformats.org/officeDocument/2006/relationships/tags" Target="tags/tag1.xml"/><Relationship Id="rId17" Type="http://schemas.openxmlformats.org/officeDocument/2006/relationships/slide" Target="slides/slide14.xml"/><Relationship Id="rId12" Type="http://schemas.openxmlformats.org/officeDocument/2006/relationships/slide" Target="slides/slide9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6" Type="http://schemas.openxmlformats.org/officeDocument/2006/relationships/slide" Target="slides/slide13.xml"/><Relationship Id="rId6" Type="http://schemas.openxmlformats.org/officeDocument/2006/relationships/slide" Target="slides/slide3.xml"/><Relationship Id="rId24" Type="http://schemas.openxmlformats.org/officeDocument/2006/relationships/tableStyles" Target="tableStyles.xml"/><Relationship Id="rId11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5" Type="http://schemas.openxmlformats.org/officeDocument/2006/relationships/slide" Target="slides/slide2.xml"/><Relationship Id="rId23" Type="http://schemas.openxmlformats.org/officeDocument/2006/relationships/viewProps" Target="viewProps.xml"/><Relationship Id="rId15" Type="http://schemas.openxmlformats.org/officeDocument/2006/relationships/slide" Target="slides/slide12.xml"/><Relationship Id="rId28" Type="http://schemas.openxmlformats.org/officeDocument/2006/relationships/customXml" Target="../customXml/item3.xml"/><Relationship Id="rId19" Type="http://schemas.openxmlformats.org/officeDocument/2006/relationships/slide" Target="slides/slide16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4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14" Type="http://schemas.openxmlformats.org/officeDocument/2006/relationships/slide" Target="slides/slide11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3D897-D653-4E87-B3FC-7F91767C45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highlight>
                  <a:srgbClr val="FFFF00"/>
                </a:highlight>
              </a:rPr>
              <a:t> 四大节水灌溉技术介绍</a:t>
            </a:r>
            <a:endParaRPr lang="zh-CN" altLang="en-US" dirty="0">
              <a:highlight>
                <a:srgbClr val="FFFF00"/>
              </a:highlight>
            </a:endParaRPr>
          </a:p>
          <a:p>
            <a:r>
              <a:rPr lang="en-US" altLang="zh-CN" dirty="0">
                <a:highlight>
                  <a:srgbClr val="FFFF00"/>
                </a:highlight>
              </a:rPr>
              <a:t>Introduction to Four Major Water-Saving Irrigation Technologies</a:t>
            </a:r>
            <a:endParaRPr lang="en-US" altLang="zh-CN" dirty="0">
              <a:highlight>
                <a:srgbClr val="FFFF00"/>
              </a:highlight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三、水肥一体化技术</a:t>
            </a:r>
            <a:endParaRPr lang="zh-CN" altLang="en-US" dirty="0"/>
          </a:p>
          <a:p>
            <a:r>
              <a:rPr lang="en-US" altLang="zh-CN" i="1" dirty="0">
                <a:solidFill>
                  <a:srgbClr val="5BAE3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rPr>
              <a:t>PART.03 </a:t>
            </a:r>
            <a:r>
              <a:rPr lang="en-US" altLang="zh-CN" dirty="0"/>
              <a:t>.Fertigation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（一）什么是水肥一体化</a:t>
            </a:r>
            <a:endParaRPr lang="zh-CN" altLang="en-US" dirty="0"/>
          </a:p>
          <a:p>
            <a:r>
              <a:rPr lang="zh-CN" altLang="en-US" dirty="0"/>
              <a:t>水肥一体化，是利用管道灌溉系统，将肥料溶解在水中，同时进行灌溉与施肥，适时、适量地满足农作物对水分和养分的需求，实现水肥同步管理和高效利用的节水农业技术。</a:t>
            </a:r>
            <a:endParaRPr lang="zh-CN" altLang="en-US" dirty="0"/>
          </a:p>
          <a:p>
            <a:r>
              <a:rPr lang="en-US" altLang="zh-CN" dirty="0"/>
              <a:t>3.1.What Is Fertigation?</a:t>
            </a:r>
            <a:endParaRPr lang="en-US" altLang="zh-CN" dirty="0"/>
          </a:p>
          <a:p>
            <a:r>
              <a:rPr lang="en-US" altLang="zh-CN" dirty="0"/>
              <a:t>Fertigation is a water-saving agricultural technology</a:t>
            </a:r>
            <a:r>
              <a:rPr lang="en-US" altLang="zh-CN" dirty="0">
                <a:highlight>
                  <a:srgbClr val="FFFF00"/>
                </a:highlight>
              </a:rPr>
              <a:t> that integrates irrigation and fertilization.</a:t>
            </a:r>
            <a:r>
              <a:rPr lang="en-US" altLang="zh-CN" dirty="0"/>
              <a:t> </a:t>
            </a:r>
            <a:endParaRPr lang="en-US" altLang="zh-CN" dirty="0"/>
          </a:p>
          <a:p>
            <a:r>
              <a:rPr lang="en-US" altLang="zh-CN" dirty="0"/>
              <a:t>It uses pipeline irrigation systems to dissolve fertilizers into water and apply irrigation and fertilization simultaneously.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This approach supplies crops with water and nutrients at the proper time and in appropriate amounts, </a:t>
            </a:r>
            <a:endParaRPr lang="en-US" altLang="zh-CN" dirty="0"/>
          </a:p>
          <a:p>
            <a:r>
              <a:rPr lang="en-US" altLang="zh-CN" dirty="0"/>
              <a:t>achieving integrated management and efficient utilization of water and fertilizer.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（二）水肥一体化与节水灌溉的区别</a:t>
            </a:r>
            <a:endParaRPr lang="zh-CN" altLang="en-US" dirty="0"/>
          </a:p>
          <a:p>
            <a:r>
              <a:rPr lang="zh-CN" altLang="en-US" dirty="0"/>
              <a:t>水肥一体化与节水灌溉二者的本质区别在于：节水灌溉技术主要提升灌溉水的利用效率；而水肥一体化技术则充分发挥了“水分与养分耦合”的协同效应，在提高水肥利用率的同时，综合考虑了作物产量、品质、经济效益以及生态环境效益。因此，水肥一体化技术更能体现现代农业可持续发展的要求。</a:t>
            </a:r>
            <a:endParaRPr lang="zh-CN" altLang="en-US" dirty="0"/>
          </a:p>
          <a:p>
            <a:r>
              <a:rPr lang="en-US" altLang="zh-CN" dirty="0"/>
              <a:t>3.2.Differences Between Fertigation and Water-Saving Irrigation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Fertigation and water-saving irrigation                  differ fundamentally in their core objectives. </a:t>
            </a:r>
            <a:endParaRPr lang="en-US" altLang="zh-CN" dirty="0"/>
          </a:p>
          <a:p>
            <a:r>
              <a:rPr lang="en-US" altLang="zh-CN" dirty="0"/>
              <a:t>Water-saving irrigation mainly aims to improve the utilization efficiency of irrigation water.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In contrast, </a:t>
            </a:r>
            <a:endParaRPr lang="en-US" altLang="zh-CN" dirty="0"/>
          </a:p>
          <a:p>
            <a:r>
              <a:rPr lang="en-US" altLang="zh-CN" dirty="0"/>
              <a:t>fertigation leverages the synergistic effect of water-nutrient coupling. </a:t>
            </a:r>
            <a:endParaRPr lang="en-US" altLang="zh-CN" dirty="0"/>
          </a:p>
          <a:p>
            <a:r>
              <a:rPr lang="en-US" altLang="zh-CN" dirty="0"/>
              <a:t>While enhancing water and fertilizer use efficiency,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it also takes full account of crop yield,</a:t>
            </a:r>
            <a:endParaRPr lang="en-US" altLang="zh-CN" dirty="0"/>
          </a:p>
          <a:p>
            <a:r>
              <a:rPr lang="en-US" altLang="zh-CN" dirty="0"/>
              <a:t>crop quality, </a:t>
            </a:r>
            <a:endParaRPr lang="en-US" altLang="zh-CN" dirty="0"/>
          </a:p>
          <a:p>
            <a:r>
              <a:rPr lang="en-US" altLang="zh-CN" dirty="0"/>
              <a:t>economic benefits, </a:t>
            </a:r>
            <a:endParaRPr lang="en-US" altLang="zh-CN" dirty="0"/>
          </a:p>
          <a:p>
            <a:r>
              <a:rPr lang="en-US" altLang="zh-CN" dirty="0"/>
              <a:t>and ecological performance. Therefore,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fertigation better meets the requirements of sustainable modern agriculture.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先，水肥分开转变为水肥一体：传统农业灌溉和施肥是两个独立的过程，水肥一体化将灌溉和施肥合二为一，在同一次灌溉中同步完成施肥，肥料通过同一个灌水器随水输送至相同的土壤位置，实现了水肥一体。</a:t>
            </a:r>
            <a:endParaRPr lang="zh-CN" altLang="en-US" dirty="0"/>
          </a:p>
          <a:p>
            <a:r>
              <a:rPr lang="en-US" altLang="zh-CN" dirty="0"/>
              <a:t>Firstly, separate water and fertilizer application is replaced by integrated water and fertilizer management.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In traditional farming, </a:t>
            </a:r>
            <a:endParaRPr lang="en-US" altLang="zh-CN" dirty="0"/>
          </a:p>
          <a:p>
            <a:r>
              <a:rPr lang="en-US" altLang="zh-CN" dirty="0"/>
              <a:t>irrigation and fertilization are two independent operations.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Fertigation combines the two processes: </a:t>
            </a:r>
            <a:endParaRPr lang="en-US" altLang="zh-CN" dirty="0"/>
          </a:p>
          <a:p>
            <a:r>
              <a:rPr lang="en-US" altLang="zh-CN" dirty="0">
                <a:highlight>
                  <a:srgbClr val="FFFF00"/>
                </a:highlight>
              </a:rPr>
              <a:t>fertilizer is delivered to the same soil layer via emitters along with water during a single irrigation event, </a:t>
            </a:r>
            <a:endParaRPr lang="en-US" altLang="zh-CN" dirty="0"/>
          </a:p>
          <a:p>
            <a:r>
              <a:rPr lang="en-US" altLang="zh-CN" dirty="0"/>
              <a:t>realizing the integration of water and fertilizer supply.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其次，渠道输水转变为管道输水：水肥一体化多数采用承压灌溉方式，即通过外加动力（如水泵）对灌溉水加压，使其获得一定压力的灌溉方式。不论是滴灌还是喷灌，都需要一定压力才能将水肥均匀地输送到相应的位置。采用管道输水不仅能为水肥一体化提供稳定的供水压力，还能为灌水器提供较为干净的水源。</a:t>
            </a:r>
            <a:endParaRPr lang="zh-CN" altLang="en-US" dirty="0"/>
          </a:p>
          <a:p>
            <a:r>
              <a:rPr lang="en-US" altLang="zh-CN" dirty="0"/>
              <a:t>Secondly, open-channel water conveyance is replaced by piped water delivery.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Fertigation generally adopts pressurized irrigation, </a:t>
            </a:r>
            <a:endParaRPr lang="en-US" altLang="zh-CN" dirty="0"/>
          </a:p>
          <a:p>
            <a:r>
              <a:rPr lang="en-US" altLang="zh-CN" dirty="0"/>
              <a:t>where irrigation water is pressurized by external power equipment such as water pumps. </a:t>
            </a:r>
            <a:endParaRPr lang="en-US" altLang="zh-CN" dirty="0"/>
          </a:p>
          <a:p>
            <a:r>
              <a:rPr lang="en-US" altLang="zh-CN" dirty="0"/>
              <a:t>Both drip irrigation and sprinkler irrigation require a certain level of pressure to deliver water and fertilizer evenly to target areas.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Piped conveyance not only </a:t>
            </a:r>
            <a:endParaRPr lang="en-US" altLang="zh-CN" dirty="0"/>
          </a:p>
          <a:p>
            <a:r>
              <a:rPr lang="en-US" altLang="zh-CN" dirty="0"/>
              <a:t>maintains stable water pressure for fertigation </a:t>
            </a:r>
            <a:endParaRPr lang="en-US" altLang="zh-CN" dirty="0"/>
          </a:p>
          <a:p>
            <a:r>
              <a:rPr lang="en-US" altLang="zh-CN" dirty="0"/>
              <a:t>but also provides cleaner water to emitters.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另外，浇地转变为浇作物：水肥一体化首要的理念转变，就是围绕作物根系分布区域特征对作物进行灌溉，是浇作物，而不再是浇地。</a:t>
            </a:r>
            <a:endParaRPr lang="zh-CN" altLang="en-US" dirty="0"/>
          </a:p>
          <a:p>
            <a:r>
              <a:rPr lang="en-US" altLang="zh-CN" dirty="0"/>
              <a:t>Thirdly, the irrigation philosophy shifts from watering the field to feeding the crops.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 core concept of fertigation is to apply water specifically to the root zones of crops, </a:t>
            </a:r>
            <a:endParaRPr lang="en-US" altLang="zh-CN" dirty="0"/>
          </a:p>
          <a:p>
            <a:r>
              <a:rPr lang="en-US" altLang="zh-CN" dirty="0"/>
              <a:t>focusing on crop demand rather than simply wetting the entire field.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最后，土壤施肥转变为作物施肥：水肥一体化技术让水分和养分可以精准地送到作物根部，使得根系长得更集中，追肥也变得非常方便。</a:t>
            </a:r>
            <a:endParaRPr lang="zh-CN" altLang="en-US" dirty="0"/>
          </a:p>
          <a:p>
            <a:r>
              <a:rPr lang="zh-CN" altLang="en-US" dirty="0"/>
              <a:t>改变了传统的一次性集中施肥、把肥料撒在土壤表面再翻入耕作层、大量施用基肥的理念，使施肥逐步转变为按照作物生育期进行的随时随地水肥管理。</a:t>
            </a:r>
            <a:endParaRPr lang="zh-CN" altLang="en-US" dirty="0"/>
          </a:p>
          <a:p>
            <a:r>
              <a:rPr lang="en-US" altLang="zh-CN" dirty="0"/>
              <a:t>Finally, broadcast soil fertilization is replaced by targeted crop fertilization.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Fertigation delivers water and nutrients precisely to crop roots, </a:t>
            </a:r>
            <a:endParaRPr lang="en-US" altLang="zh-CN" dirty="0"/>
          </a:p>
          <a:p>
            <a:r>
              <a:rPr lang="en-US" altLang="zh-CN" dirty="0"/>
              <a:t>promoting concentrated root growth</a:t>
            </a:r>
            <a:endParaRPr lang="en-US" altLang="zh-CN" dirty="0"/>
          </a:p>
          <a:p>
            <a:r>
              <a:rPr lang="en-US" altLang="zh-CN" dirty="0"/>
              <a:t>and facilitating topdressing.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It moves away from traditional practices of one-time heavy basal fertilization </a:t>
            </a:r>
            <a:endParaRPr lang="en-US" altLang="zh-CN" dirty="0"/>
          </a:p>
          <a:p>
            <a:r>
              <a:rPr lang="en-US" altLang="zh-CN" dirty="0"/>
              <a:t>and surface broadcasting with tillage incorporation, </a:t>
            </a:r>
            <a:endParaRPr lang="en-US" altLang="zh-CN" dirty="0"/>
          </a:p>
          <a:p>
            <a:r>
              <a:rPr lang="en-US" altLang="zh-CN" dirty="0"/>
              <a:t>enabling flexible water and fertilizer management aligned with different crop growth stages.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（三）水肥一体化分类</a:t>
            </a:r>
            <a:endParaRPr lang="zh-CN" altLang="en-US" dirty="0"/>
          </a:p>
          <a:p>
            <a:r>
              <a:rPr lang="zh-CN" altLang="en-US" dirty="0"/>
              <a:t>根据不同的灌溉方式，水肥一体化可以划分为五个类型：</a:t>
            </a:r>
            <a:endParaRPr lang="zh-CN" altLang="en-US" dirty="0"/>
          </a:p>
          <a:p>
            <a:r>
              <a:rPr lang="zh-CN" altLang="en-US" dirty="0"/>
              <a:t>1.滴灌水肥一体化技术：以农作物对水肥的实际需求为基础，使用毛管上的灌水器和低压管道系统，把作物需要的可溶性肥料溶液逐渐均匀地滴入农作物的根区。这种方法可以保证灌溉水以水滴的形式滴入土壤，在有效控制水量的同时，显著延长了灌溉时间。</a:t>
            </a:r>
            <a:endParaRPr lang="zh-CN" altLang="en-US" dirty="0"/>
          </a:p>
          <a:p>
            <a:r>
              <a:rPr lang="en-US" altLang="zh-CN" dirty="0"/>
              <a:t>3.3.Classification of Fertigation</a:t>
            </a:r>
            <a:endParaRPr lang="en-US" altLang="zh-CN" dirty="0"/>
          </a:p>
          <a:p>
            <a:r>
              <a:rPr lang="en-US" altLang="zh-CN" dirty="0"/>
              <a:t>Based on different irrigation methods, fertigation can be divided into five categories: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3.3.1.Drip fertigation technology</a:t>
            </a:r>
            <a:endParaRPr lang="en-US" altLang="zh-CN" dirty="0"/>
          </a:p>
          <a:p>
            <a:r>
              <a:rPr lang="en-US" altLang="zh-CN" dirty="0"/>
              <a:t>Based on the actual water and fertilizer requirements of crops, </a:t>
            </a:r>
            <a:endParaRPr lang="en-US" altLang="zh-CN" dirty="0"/>
          </a:p>
          <a:p>
            <a:r>
              <a:rPr lang="en-US" altLang="zh-CN" dirty="0">
                <a:highlight>
                  <a:srgbClr val="FFFF00"/>
                </a:highlight>
              </a:rPr>
              <a:t>this technology uses emitters installed on drip laterals and low-pressure pipeline systems </a:t>
            </a:r>
            <a:endParaRPr lang="en-US" altLang="zh-CN" dirty="0">
              <a:highlight>
                <a:srgbClr val="FFFF00"/>
              </a:highlight>
            </a:endParaRPr>
          </a:p>
          <a:p>
            <a:r>
              <a:rPr lang="en-US" altLang="zh-CN" dirty="0">
                <a:highlight>
                  <a:srgbClr val="FFFF00"/>
                </a:highlight>
              </a:rPr>
              <a:t>to </a:t>
            </a:r>
            <a:endParaRPr lang="en-US" altLang="zh-CN" dirty="0">
              <a:highlight>
                <a:srgbClr val="FFFF00"/>
              </a:highlight>
            </a:endParaRPr>
          </a:p>
          <a:p>
            <a:endParaRPr lang="en-US" altLang="zh-CN" dirty="0"/>
          </a:p>
          <a:p>
            <a:r>
              <a:rPr lang="en-US" altLang="zh-CN" dirty="0"/>
              <a:t>deliver dissolved fertilizer solutions uniformly and gradually </a:t>
            </a:r>
            <a:endParaRPr lang="en-US" altLang="zh-CN" dirty="0"/>
          </a:p>
          <a:p>
            <a:r>
              <a:rPr lang="en-US" altLang="zh-CN" dirty="0"/>
              <a:t>into crop root zones. </a:t>
            </a:r>
            <a:endParaRPr lang="en-US" altLang="zh-CN" dirty="0"/>
          </a:p>
          <a:p>
            <a:r>
              <a:rPr lang="en-US" altLang="zh-CN" dirty="0"/>
              <a:t>Water is applied to the soil in the form of discrete droplets,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enabling precise control of water volume </a:t>
            </a:r>
            <a:endParaRPr lang="en-US" altLang="zh-CN" dirty="0"/>
          </a:p>
          <a:p>
            <a:r>
              <a:rPr lang="en-US" altLang="zh-CN" dirty="0"/>
              <a:t>and effectively extending irrigation duration. 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另外，这种技术通过持续、缓慢地供给水分和低浓度养分，既能保持土壤不干不涝、透气松软，又能避免肥料浓度过高灼伤根系，从而让土壤的水、气、热和养分环境，始终处于作物生长的适宜状态，减少土壤的渗漏程度，并且避免对土壤结构造成破坏。</a:t>
            </a:r>
            <a:endParaRPr lang="zh-CN" altLang="en-US" dirty="0"/>
          </a:p>
          <a:p>
            <a:r>
              <a:rPr lang="en-US" altLang="zh-CN" dirty="0"/>
              <a:t>In addition, by supplying water and low-concentration nutrients continuously and slowly, </a:t>
            </a:r>
            <a:endParaRPr lang="en-US" altLang="zh-CN" dirty="0"/>
          </a:p>
          <a:p>
            <a:r>
              <a:rPr lang="en-US" altLang="zh-CN" dirty="0"/>
              <a:t>the technology keeps the soil moderately moist, well-aerated and loose. </a:t>
            </a:r>
            <a:endParaRPr lang="en-US" altLang="zh-CN" dirty="0"/>
          </a:p>
          <a:p>
            <a:r>
              <a:rPr lang="en-US" altLang="zh-CN" dirty="0"/>
              <a:t>It also prevents root burn caused by excessive fertilizer concentration.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As a result, soil moisture, air, temperature and nutrient conditions remain optimal for crop growth. </a:t>
            </a:r>
            <a:endParaRPr lang="en-US" altLang="zh-CN" dirty="0"/>
          </a:p>
          <a:p>
            <a:r>
              <a:rPr lang="en-US" altLang="zh-CN" dirty="0"/>
              <a:t>This approach further reduces deep percolation </a:t>
            </a:r>
            <a:endParaRPr lang="en-US" altLang="zh-CN" dirty="0"/>
          </a:p>
          <a:p>
            <a:r>
              <a:rPr lang="en-US" altLang="zh-CN" dirty="0"/>
              <a:t>and avoids damage to soil structure.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2.喷灌水肥一体化技术：根据不同作物在不同生长阶段的需水需肥规律，借助施肥装置将肥料溶液注入喷灌系统的管道中，使肥料溶解于灌溉水，再通过喷头将水肥混合液喷射到空中，形成细小的水滴，均匀地洒落在作物叶面或地表，从而实现同步灌溉与施肥的一种现代农业技术。该技术对土地平整度的要求不高，尤其适用于山地、丘陵果园等复杂地形。</a:t>
            </a:r>
            <a:endParaRPr lang="zh-CN" altLang="en-US" dirty="0"/>
          </a:p>
          <a:p>
            <a:r>
              <a:rPr lang="en-US" altLang="zh-CN" dirty="0"/>
              <a:t>3.3.2.Sprinkler fertigation technology</a:t>
            </a:r>
            <a:endParaRPr lang="en-US" altLang="zh-CN" dirty="0"/>
          </a:p>
          <a:p>
            <a:r>
              <a:rPr lang="en-US" altLang="zh-CN" dirty="0"/>
              <a:t>In accordance with the water and nutrient requirements of crops at various growth stages,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this technology injects fertilizer solution </a:t>
            </a:r>
            <a:endParaRPr lang="en-US" altLang="zh-CN" dirty="0"/>
          </a:p>
          <a:p>
            <a:r>
              <a:rPr lang="en-US" altLang="zh-CN" dirty="0"/>
              <a:t>into the pipelines of the sprinkler system via fertilization devices. </a:t>
            </a:r>
            <a:endParaRPr lang="en-US" altLang="zh-CN" dirty="0"/>
          </a:p>
          <a:p>
            <a:r>
              <a:rPr lang="en-US" altLang="zh-CN" dirty="0"/>
              <a:t>The fertilizer dissolves fully in the irrigation water,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and the mixture is sprayed through sprinkler nozzles </a:t>
            </a:r>
            <a:endParaRPr lang="en-US" altLang="zh-CN" dirty="0"/>
          </a:p>
          <a:p>
            <a:r>
              <a:rPr lang="en-US" altLang="zh-CN" dirty="0"/>
              <a:t>to form fine water droplets. </a:t>
            </a:r>
            <a:endParaRPr lang="en-US" altLang="zh-CN" dirty="0"/>
          </a:p>
          <a:p>
            <a:r>
              <a:rPr lang="en-US" altLang="zh-CN" dirty="0"/>
              <a:t>These droplets fall evenly onto crop foliage and the soil surface, </a:t>
            </a:r>
            <a:endParaRPr lang="en-US" altLang="zh-CN" dirty="0"/>
          </a:p>
          <a:p>
            <a:r>
              <a:rPr lang="en-US" altLang="zh-CN" dirty="0"/>
              <a:t>thereby achieving simultaneous irrigation and fertilization.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This technology has low requirements for land leveling </a:t>
            </a:r>
            <a:endParaRPr lang="en-US" altLang="zh-CN" dirty="0"/>
          </a:p>
          <a:p>
            <a:r>
              <a:rPr lang="en-US" altLang="zh-CN" dirty="0"/>
              <a:t>and is particularly suitable for complex terrains such as orchards in mountainous and hilly areas.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3.微喷灌水肥一体化技术：通过施肥设备把肥料溶液加入微喷灌的管道中，随着灌溉水分均匀地喷洒到土壤表面的一种灌溉施肥方式。与滴灌施肥技术相比，微喷灌技术对过滤器的要求不高，但是该技术的灌溉效果容易受到作物茎杆与杂草的影响。因此，应用该技术时，一定要事先考虑作物种类和地形条件。</a:t>
            </a:r>
            <a:endParaRPr lang="zh-CN" altLang="en-US" dirty="0"/>
          </a:p>
          <a:p>
            <a:r>
              <a:rPr lang="en-US" altLang="zh-CN" dirty="0"/>
              <a:t>3.3.3.Micro-sprinkler fertigation technology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Fertilizer solutions are </a:t>
            </a:r>
            <a:endParaRPr lang="en-US" altLang="zh-CN" dirty="0"/>
          </a:p>
          <a:p>
            <a:r>
              <a:rPr lang="en-US" altLang="zh-CN" dirty="0"/>
              <a:t>injected into micro-sprinkler pipelines through dedicated fertilization devices </a:t>
            </a:r>
            <a:endParaRPr lang="en-US" altLang="zh-CN" dirty="0"/>
          </a:p>
          <a:p>
            <a:r>
              <a:rPr lang="en-US" altLang="zh-CN" dirty="0"/>
              <a:t>and are uniformly distributed across the soil surface along with irrigation water.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Compared with drip fertigation, this technique imposes less stringent requirements on filtration facilities.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However, its irrigation uniformity is easily affected by obstructions from crop stalks and field weeds. </a:t>
            </a:r>
            <a:endParaRPr lang="en-US" altLang="zh-CN" dirty="0"/>
          </a:p>
          <a:p>
            <a:r>
              <a:rPr lang="en-US" altLang="zh-CN" dirty="0"/>
              <a:t>Accordingly, crop types and topographic conditions should be carefully evaluated prior to application.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4.膜下滴灌水肥一体化技术：膜下滴灌是覆膜和滴灌技术的结合，滴灌带铺设于地膜之下，灌溉施肥原理与滴灌水肥一体化技术相同。</a:t>
            </a:r>
            <a:endParaRPr lang="zh-CN" altLang="en-US" dirty="0"/>
          </a:p>
          <a:p>
            <a:r>
              <a:rPr lang="en-US" altLang="zh-CN" dirty="0"/>
              <a:t>3.3.4.Fertigation under plastic mulch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Mulch drip fertigation integrates plastic film mulching and drip irrigation technologies. </a:t>
            </a:r>
            <a:endParaRPr lang="en-US" altLang="zh-CN" dirty="0"/>
          </a:p>
          <a:p>
            <a:r>
              <a:rPr lang="en-US" altLang="zh-CN" dirty="0"/>
              <a:t>Drip tapes are laid beneath the plastic mulch layer,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and this approach follows the same irrigation and fertilization principles as drip fertigation systems.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5.集雨补灌水肥一体化技术：通过开挖集雨沟，建设集雨面和集雨窖池，并配套安装小型提水设备和田间输水管道，采用滴灌或微喷灌技术，结合水溶性肥料应用，可实现高效补灌和水肥一体化。该技术可以充分利用自然降雨，解决降雨时间与作物需水时间不同步及季节性干旱严重的问题，适用于降水量较多，但时空分布不均、季节性干旱严重的地区。</a:t>
            </a:r>
            <a:endParaRPr lang="zh-CN" altLang="en-US" dirty="0"/>
          </a:p>
          <a:p>
            <a:r>
              <a:rPr lang="en-US" altLang="zh-CN" dirty="0"/>
              <a:t>3.3.5. Rainwater harvesting and supplemental irrigation fertigation technology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This technology relies on constructed rainwater ditches, </a:t>
            </a:r>
            <a:endParaRPr lang="en-US" altLang="zh-CN" dirty="0"/>
          </a:p>
          <a:p>
            <a:r>
              <a:rPr lang="en-US" altLang="zh-CN" dirty="0"/>
              <a:t>catchment surfaces, </a:t>
            </a:r>
            <a:endParaRPr lang="en-US" altLang="zh-CN" dirty="0"/>
          </a:p>
          <a:p>
            <a:r>
              <a:rPr lang="en-US" altLang="zh-CN" dirty="0"/>
              <a:t>and storage cellars, </a:t>
            </a:r>
            <a:endParaRPr lang="en-US" altLang="zh-CN" dirty="0"/>
          </a:p>
          <a:p>
            <a:r>
              <a:rPr lang="en-US" altLang="zh-CN" dirty="0"/>
              <a:t>paired with small water-lifting equipment </a:t>
            </a:r>
            <a:endParaRPr lang="en-US" altLang="zh-CN" dirty="0"/>
          </a:p>
          <a:p>
            <a:r>
              <a:rPr lang="en-US" altLang="zh-CN" dirty="0"/>
              <a:t>and field water conveyance pipelines.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By adopting drip or micro-sprinkler irrigation combined with water-soluble fertilizers, </a:t>
            </a:r>
            <a:endParaRPr lang="en-US" altLang="zh-CN" dirty="0"/>
          </a:p>
          <a:p>
            <a:r>
              <a:rPr lang="en-US" altLang="zh-CN" dirty="0"/>
              <a:t>the system achieves efficient supplemental irrigation and fertigation.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This method maximizes the use of natural precipitation, </a:t>
            </a:r>
            <a:endParaRPr lang="en-US" altLang="zh-CN" dirty="0"/>
          </a:p>
          <a:p>
            <a:r>
              <a:rPr lang="en-US" altLang="zh-CN" dirty="0"/>
              <a:t>resolves mismatches between rainfall timing and crop water demand, </a:t>
            </a:r>
            <a:endParaRPr lang="en-US" altLang="zh-CN" dirty="0"/>
          </a:p>
          <a:p>
            <a:r>
              <a:rPr lang="en-US" altLang="zh-CN" dirty="0"/>
              <a:t>and helps mitigate severe seasonal drought.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It is primarily applicable to regions with abundant but unevenly distributed precipitation </a:t>
            </a:r>
            <a:endParaRPr lang="en-US" altLang="zh-CN" dirty="0"/>
          </a:p>
          <a:p>
            <a:r>
              <a:rPr lang="en-US" altLang="zh-CN" dirty="0"/>
              <a:t>and severe seasonal droughts.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（四）水肥一体化认识误区</a:t>
            </a:r>
            <a:endParaRPr lang="zh-CN" altLang="en-US" dirty="0"/>
          </a:p>
          <a:p>
            <a:r>
              <a:rPr lang="zh-CN" altLang="en-US" dirty="0"/>
              <a:t>在水肥一体化的实际应用中，存在一些误区，影响了使用效果，主要表现在：</a:t>
            </a:r>
            <a:endParaRPr lang="zh-CN" altLang="en-US" dirty="0"/>
          </a:p>
          <a:p>
            <a:r>
              <a:rPr lang="zh-CN" altLang="en-US" dirty="0"/>
              <a:t>1.对水肥一体化认识不到位：有些种植户认为，采用水肥一体化系统需要把肥料彻底溶解，不溶解的肥料就无法使用，会产生浪费甚至堵塞管道，维护维修麻烦，不如撒施肥料后再漫灌方便实用，从而导致弃用水肥一体化设备。</a:t>
            </a:r>
            <a:endParaRPr lang="zh-CN" altLang="en-US" dirty="0"/>
          </a:p>
          <a:p>
            <a:r>
              <a:rPr lang="en-US" altLang="zh-CN" dirty="0"/>
              <a:t>3.4.Misconceptions Regarding Fertigation</a:t>
            </a:r>
            <a:endParaRPr lang="en-US" altLang="zh-CN" dirty="0"/>
          </a:p>
          <a:p>
            <a:r>
              <a:rPr lang="en-US" altLang="zh-CN" dirty="0"/>
              <a:t>Several prevalent misconceptions in the practical application of fertigation systems adversely affect their performance, which are summarized as follows: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3.4.1. Inadequate understanding of fertigation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Some growers mistakenly believe that fertigation requires fertilizers to be completely dissolved in water;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undissolved fertilizers are viewed as unusable, </a:t>
            </a:r>
            <a:endParaRPr lang="en-US" altLang="zh-CN" dirty="0"/>
          </a:p>
          <a:p>
            <a:r>
              <a:rPr lang="en-US" altLang="zh-CN" dirty="0"/>
              <a:t>wasteful, </a:t>
            </a:r>
            <a:endParaRPr lang="en-US" altLang="zh-CN" dirty="0"/>
          </a:p>
          <a:p>
            <a:r>
              <a:rPr lang="en-US" altLang="zh-CN" dirty="0"/>
              <a:t>and likely to clog pipelines, </a:t>
            </a:r>
            <a:endParaRPr lang="en-US" altLang="zh-CN" dirty="0"/>
          </a:p>
          <a:p>
            <a:r>
              <a:rPr lang="en-US" altLang="zh-CN" dirty="0"/>
              <a:t>and handling them is considered cumbersome for routine maintenance.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As a result, they regard traditional flood irrigation after broadcast fertilization as more convenient </a:t>
            </a:r>
            <a:endParaRPr lang="en-US" altLang="zh-CN" dirty="0"/>
          </a:p>
          <a:p>
            <a:r>
              <a:rPr lang="en-US" altLang="zh-CN" dirty="0"/>
              <a:t>and ultimately abandon fertigation equipment.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2.灌溉制度不合理：一些种植户受传统思维影响，认为采用水肥一体化技术后，每次灌溉仍需像大水漫灌那样浇透才行，导致灌溉时间过长、水量过大，水渗到了作物根系够不着的深层土壤中。此外，在作物不同生长阶段，部分种植户仍沿用同一套灌溉制度，未能根据植株生长需求及时调整灌水量和灌溉次数。</a:t>
            </a:r>
            <a:endParaRPr lang="zh-CN" altLang="en-US" dirty="0"/>
          </a:p>
          <a:p>
            <a:r>
              <a:rPr lang="en-US" altLang="zh-CN" dirty="0"/>
              <a:t>3.4.2. Unreasonable irrigation scheduling</a:t>
            </a:r>
            <a:endParaRPr lang="en-US" altLang="zh-CN" dirty="0"/>
          </a:p>
          <a:p>
            <a:r>
              <a:rPr lang="en-US" altLang="zh-CN" dirty="0"/>
              <a:t>Influenced by traditional farming perceptions, </a:t>
            </a:r>
            <a:endParaRPr lang="en-US" altLang="zh-CN" dirty="0"/>
          </a:p>
          <a:p>
            <a:r>
              <a:rPr lang="en-US" altLang="zh-CN" dirty="0"/>
              <a:t>some growers still adhere to the flood irrigation mindset and overwater crops during each fertigation event.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Excessively long irrigation durations </a:t>
            </a:r>
            <a:endParaRPr lang="en-US" altLang="zh-CN" dirty="0"/>
          </a:p>
          <a:p>
            <a:r>
              <a:rPr lang="en-US" altLang="zh-CN" dirty="0"/>
              <a:t>and excessive water application</a:t>
            </a:r>
            <a:endParaRPr lang="en-US" altLang="zh-CN" dirty="0"/>
          </a:p>
          <a:p>
            <a:r>
              <a:rPr lang="en-US" altLang="zh-CN" dirty="0"/>
              <a:t>lead to deep percolation, with water penetrating beyond the active root zone of crops.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Additionally, </a:t>
            </a:r>
            <a:endParaRPr lang="en-US" altLang="zh-CN" dirty="0"/>
          </a:p>
          <a:p>
            <a:r>
              <a:rPr lang="en-US" altLang="zh-CN" dirty="0"/>
              <a:t>many growers continue using a fixed irrigation schedule across all growth stages, </a:t>
            </a:r>
            <a:endParaRPr lang="en-US" altLang="zh-CN" dirty="0"/>
          </a:p>
          <a:p>
            <a:r>
              <a:rPr lang="en-US" altLang="zh-CN" dirty="0"/>
              <a:t>failing to adjust irrigation volume and frequency in response to crop water requirements.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3.不安装或没有定期清理过滤设备：有些种植户认为井水或其他水源很干净，不需要安装过滤器，或者长时间不清理过滤器。实际上，井水中常含有较多泥沙，积累多了容易堵塞过滤器，影响过水。</a:t>
            </a:r>
            <a:endParaRPr lang="zh-CN" altLang="en-US" dirty="0"/>
          </a:p>
          <a:p>
            <a:r>
              <a:rPr lang="en-US" altLang="zh-CN" dirty="0"/>
              <a:t>3.4.3.Neglect of filter installation and routine maintenance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Some growers assume that well water and other water sources are clean enough and do not require filters, </a:t>
            </a:r>
            <a:endParaRPr lang="en-US" altLang="zh-CN" dirty="0"/>
          </a:p>
          <a:p>
            <a:r>
              <a:rPr lang="en-US" altLang="zh-CN" dirty="0"/>
              <a:t>or they fail to clean the filters on a regular basis.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In fact, well water usually contains sediment. </a:t>
            </a:r>
            <a:endParaRPr lang="en-US" altLang="zh-CN" dirty="0"/>
          </a:p>
          <a:p>
            <a:r>
              <a:rPr lang="en-US" altLang="zh-CN" dirty="0"/>
              <a:t>Such particles accumulate over time, </a:t>
            </a:r>
            <a:endParaRPr lang="en-US" altLang="zh-CN" dirty="0"/>
          </a:p>
          <a:p>
            <a:r>
              <a:rPr lang="en-US" altLang="zh-CN" dirty="0"/>
              <a:t>clog filters </a:t>
            </a:r>
            <a:endParaRPr lang="en-US" altLang="zh-CN" dirty="0"/>
          </a:p>
          <a:p>
            <a:r>
              <a:rPr lang="en-US" altLang="zh-CN" dirty="0"/>
              <a:t>and hinder normal water flow within irrigation systems.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highlight>
                  <a:srgbClr val="FFFF00"/>
                </a:highlight>
              </a:rPr>
              <a:t>（五）水肥一体化技术应用注意事项</a:t>
            </a:r>
            <a:endParaRPr lang="zh-CN" altLang="en-US" dirty="0">
              <a:highlight>
                <a:srgbClr val="FFFF00"/>
              </a:highlight>
            </a:endParaRPr>
          </a:p>
          <a:p>
            <a:r>
              <a:rPr lang="zh-CN" altLang="en-US" dirty="0">
                <a:highlight>
                  <a:srgbClr val="FFFF00"/>
                </a:highlight>
              </a:rPr>
              <a:t>滴灌施肥时，要防止过量灌溉，只灌溉根系及根系周围；要注意过滤设备的保护，过滤器使用一段时间后，要进行清洗，以防止堵塞。施肥时要合理控制施肥浓度，避免因过量施肥引起肥害。灌溉系统需要做好日常维护保养，每年灌溉季节结束后，应对管道进行一次全面检查维修。</a:t>
            </a:r>
            <a:endParaRPr lang="zh-CN" altLang="en-US" dirty="0">
              <a:highlight>
                <a:srgbClr val="FFFF00"/>
              </a:highlight>
            </a:endParaRPr>
          </a:p>
          <a:p>
            <a:r>
              <a:rPr lang="en-US" altLang="zh-CN" dirty="0">
                <a:highlight>
                  <a:srgbClr val="FFFF00"/>
                </a:highlight>
              </a:rPr>
              <a:t>3.5.Precautions for Applying Fertigation</a:t>
            </a:r>
            <a:endParaRPr lang="en-US" altLang="zh-CN" dirty="0">
              <a:highlight>
                <a:srgbClr val="FFFF00"/>
              </a:highlight>
            </a:endParaRPr>
          </a:p>
          <a:p>
            <a:endParaRPr lang="en-US" altLang="zh-CN" dirty="0">
              <a:highlight>
                <a:srgbClr val="FFFF00"/>
              </a:highlight>
            </a:endParaRPr>
          </a:p>
          <a:p>
            <a:r>
              <a:rPr lang="en-US" altLang="zh-CN" dirty="0">
                <a:highlight>
                  <a:srgbClr val="FFFF00"/>
                </a:highlight>
              </a:rPr>
              <a:t>During drip fertigation, </a:t>
            </a:r>
            <a:endParaRPr lang="en-US" altLang="zh-CN" dirty="0">
              <a:highlight>
                <a:srgbClr val="FFFF00"/>
              </a:highlight>
            </a:endParaRPr>
          </a:p>
          <a:p>
            <a:r>
              <a:rPr lang="en-US" altLang="zh-CN" dirty="0">
                <a:highlight>
                  <a:srgbClr val="FFFF00"/>
                </a:highlight>
              </a:rPr>
              <a:t>excessive irrigation should be avoided, </a:t>
            </a:r>
            <a:endParaRPr lang="en-US" altLang="zh-CN" dirty="0">
              <a:highlight>
                <a:srgbClr val="FFFF00"/>
              </a:highlight>
            </a:endParaRPr>
          </a:p>
          <a:p>
            <a:r>
              <a:rPr lang="en-US" altLang="zh-CN" dirty="0">
                <a:highlight>
                  <a:srgbClr val="FFFF00"/>
                </a:highlight>
              </a:rPr>
              <a:t>and water should only be applied to crop root zones and the surrounding soil.</a:t>
            </a:r>
            <a:endParaRPr lang="en-US" altLang="zh-CN" dirty="0">
              <a:highlight>
                <a:srgbClr val="FFFF00"/>
              </a:highlight>
            </a:endParaRPr>
          </a:p>
          <a:p>
            <a:endParaRPr lang="en-US" altLang="zh-CN" dirty="0">
              <a:highlight>
                <a:srgbClr val="FFFF00"/>
              </a:highlight>
            </a:endParaRPr>
          </a:p>
          <a:p>
            <a:r>
              <a:rPr lang="en-US" altLang="zh-CN" dirty="0">
                <a:highlight>
                  <a:srgbClr val="FFFF00"/>
                </a:highlight>
              </a:rPr>
              <a:t>Filter facilities </a:t>
            </a:r>
            <a:endParaRPr lang="en-US" altLang="zh-CN" dirty="0">
              <a:highlight>
                <a:srgbClr val="FFFF00"/>
              </a:highlight>
            </a:endParaRPr>
          </a:p>
          <a:p>
            <a:r>
              <a:rPr lang="en-US" altLang="zh-CN" dirty="0">
                <a:highlight>
                  <a:srgbClr val="FFFF00"/>
                </a:highlight>
              </a:rPr>
              <a:t>require regular upkeep and cleaning after a period of operation to prevent blockage. </a:t>
            </a:r>
            <a:endParaRPr lang="en-US" altLang="zh-CN" dirty="0">
              <a:highlight>
                <a:srgbClr val="FFFF00"/>
              </a:highlight>
            </a:endParaRPr>
          </a:p>
          <a:p>
            <a:endParaRPr lang="en-US" altLang="zh-CN" dirty="0">
              <a:highlight>
                <a:srgbClr val="FFFF00"/>
              </a:highlight>
            </a:endParaRPr>
          </a:p>
          <a:p>
            <a:r>
              <a:rPr lang="en-US" altLang="zh-CN" dirty="0">
                <a:highlight>
                  <a:srgbClr val="FFFF00"/>
                </a:highlight>
              </a:rPr>
              <a:t>In terms of fertilization, </a:t>
            </a:r>
            <a:endParaRPr lang="en-US" altLang="zh-CN" dirty="0">
              <a:highlight>
                <a:srgbClr val="FFFF00"/>
              </a:highlight>
            </a:endParaRPr>
          </a:p>
          <a:p>
            <a:r>
              <a:rPr lang="en-US" altLang="zh-CN" dirty="0">
                <a:highlight>
                  <a:srgbClr val="FFFF00"/>
                </a:highlight>
              </a:rPr>
              <a:t>the concentration of fertilizer solution should be properly regulated to prevent crop damage caused by over-fertilization. </a:t>
            </a:r>
            <a:endParaRPr lang="en-US" altLang="zh-CN" dirty="0">
              <a:highlight>
                <a:srgbClr val="FFFF00"/>
              </a:highlight>
            </a:endParaRPr>
          </a:p>
          <a:p>
            <a:endParaRPr lang="en-US" altLang="zh-CN" dirty="0">
              <a:highlight>
                <a:srgbClr val="FFFF00"/>
              </a:highlight>
            </a:endParaRPr>
          </a:p>
          <a:p>
            <a:r>
              <a:rPr lang="en-US" altLang="zh-CN" dirty="0">
                <a:highlight>
                  <a:srgbClr val="FFFF00"/>
                </a:highlight>
              </a:rPr>
              <a:t>Furthermore, the entire irrigation system needs routine maintenance. </a:t>
            </a:r>
            <a:endParaRPr lang="en-US" altLang="zh-CN" dirty="0">
              <a:highlight>
                <a:srgbClr val="FFFF00"/>
              </a:highlight>
            </a:endParaRPr>
          </a:p>
          <a:p>
            <a:r>
              <a:rPr lang="en-US" altLang="zh-CN" dirty="0">
                <a:highlight>
                  <a:srgbClr val="FFFF00"/>
                </a:highlight>
              </a:rPr>
              <a:t>A comprehensive inspection and overhaul of all pipelines is </a:t>
            </a:r>
            <a:endParaRPr lang="en-US" altLang="zh-CN" dirty="0">
              <a:highlight>
                <a:srgbClr val="FFFF00"/>
              </a:highlight>
            </a:endParaRPr>
          </a:p>
          <a:p>
            <a:r>
              <a:rPr lang="en-US" altLang="zh-CN" dirty="0">
                <a:highlight>
                  <a:srgbClr val="FFFF00"/>
                </a:highlight>
              </a:rPr>
              <a:t>recommended after the end of each irrigation season.</a:t>
            </a:r>
            <a:endParaRPr lang="en-US" altLang="zh-CN" dirty="0">
              <a:highlight>
                <a:srgbClr val="FFFF00"/>
              </a:highlight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QX_HD/Desktop/图的格式调整 (1).png图的格式调整 (1)"/>
          <p:cNvPicPr>
            <a:picLocks noChangeAspect="1"/>
          </p:cNvPicPr>
          <p:nvPr userDrawn="1"/>
        </p:nvPicPr>
        <p:blipFill>
          <a:blip r:embed="rId2"/>
          <a:srcRect l="20307" r="20307"/>
          <a:stretch>
            <a:fillRect/>
          </a:stretch>
        </p:blipFill>
        <p:spPr>
          <a:xfrm>
            <a:off x="-4950" y="-3510"/>
            <a:ext cx="2292654" cy="686151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1" y="0"/>
            <a:ext cx="2287703" cy="6858000"/>
          </a:xfrm>
          <a:prstGeom prst="rect">
            <a:avLst/>
          </a:prstGeom>
          <a:solidFill>
            <a:srgbClr val="5BAE3E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682187" y="1082040"/>
            <a:ext cx="923330" cy="4693920"/>
          </a:xfrm>
          <a:prstGeom prst="rect">
            <a:avLst/>
          </a:prstGeom>
          <a:noFill/>
          <a:ln w="57150">
            <a:solidFill>
              <a:srgbClr val="DEB8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 userDrawn="1"/>
        </p:nvSpPr>
        <p:spPr>
          <a:xfrm>
            <a:off x="620632" y="1390731"/>
            <a:ext cx="984885" cy="40765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rPr>
              <a:t>CONTENTS</a:t>
            </a:r>
            <a:endParaRPr lang="zh-CN" altLang="en-US" sz="52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27635" y="241884"/>
            <a:ext cx="2497693" cy="479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716280" y="0"/>
            <a:ext cx="3611880" cy="48768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6598920" y="5913120"/>
            <a:ext cx="3611880" cy="94488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 flipH="1">
            <a:off x="0" y="2183130"/>
            <a:ext cx="12192000" cy="249174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1090285" y="1559685"/>
            <a:ext cx="4091965" cy="2355590"/>
            <a:chOff x="1090285" y="1559685"/>
            <a:chExt cx="4091965" cy="2355590"/>
          </a:xfrm>
        </p:grpSpPr>
        <p:grpSp>
          <p:nvGrpSpPr>
            <p:cNvPr id="6" name="组合 5"/>
            <p:cNvGrpSpPr/>
            <p:nvPr/>
          </p:nvGrpSpPr>
          <p:grpSpPr>
            <a:xfrm>
              <a:off x="4198990" y="2393767"/>
              <a:ext cx="983260" cy="1521508"/>
              <a:chOff x="1432560" y="2630282"/>
              <a:chExt cx="853440" cy="1320624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2286000" y="2630282"/>
                <a:ext cx="0" cy="1320624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1432560" y="3940976"/>
                <a:ext cx="85344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5" name="图片 24"/>
            <p:cNvPicPr>
              <a:picLocks noChangeAspect="1"/>
            </p:cNvPicPr>
            <p:nvPr userDrawn="1"/>
          </p:nvPicPr>
          <p:blipFill>
            <a:blip r:embed="rId2"/>
            <a:srcRect b="13971"/>
            <a:stretch>
              <a:fillRect/>
            </a:stretch>
          </p:blipFill>
          <p:spPr>
            <a:xfrm>
              <a:off x="1090285" y="1559685"/>
              <a:ext cx="3992400" cy="2217700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 userDrawn="1"/>
        </p:nvGrpSpPr>
        <p:grpSpPr>
          <a:xfrm>
            <a:off x="507329" y="3333888"/>
            <a:ext cx="2472562" cy="2077442"/>
            <a:chOff x="507329" y="3333888"/>
            <a:chExt cx="2472562" cy="2077442"/>
          </a:xfrm>
        </p:grpSpPr>
        <p:grpSp>
          <p:nvGrpSpPr>
            <p:cNvPr id="11" name="组合 10"/>
            <p:cNvGrpSpPr/>
            <p:nvPr/>
          </p:nvGrpSpPr>
          <p:grpSpPr>
            <a:xfrm rot="16200000" flipV="1">
              <a:off x="403151" y="4108359"/>
              <a:ext cx="632141" cy="423786"/>
              <a:chOff x="1432560" y="2623534"/>
              <a:chExt cx="853440" cy="1320624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2285999" y="2623534"/>
                <a:ext cx="0" cy="1320624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1432560" y="3930930"/>
                <a:ext cx="85344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6" name="图片 25"/>
            <p:cNvPicPr>
              <a:picLocks noChangeAspect="1"/>
            </p:cNvPicPr>
            <p:nvPr userDrawn="1"/>
          </p:nvPicPr>
          <p:blipFill>
            <a:blip r:embed="rId3"/>
            <a:srcRect t="17576" b="19707"/>
            <a:stretch>
              <a:fillRect/>
            </a:stretch>
          </p:blipFill>
          <p:spPr>
            <a:xfrm>
              <a:off x="607491" y="4092806"/>
              <a:ext cx="2372400" cy="1318524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 userDrawn="1"/>
          </p:nvGrpSpPr>
          <p:grpSpPr>
            <a:xfrm>
              <a:off x="1280745" y="3333888"/>
              <a:ext cx="1538345" cy="1025562"/>
              <a:chOff x="2178006" y="5732219"/>
              <a:chExt cx="1219876" cy="813250"/>
            </a:xfrm>
          </p:grpSpPr>
          <p:cxnSp>
            <p:nvCxnSpPr>
              <p:cNvPr id="16" name="直接连接符 15"/>
              <p:cNvCxnSpPr/>
              <p:nvPr/>
            </p:nvCxnSpPr>
            <p:spPr>
              <a:xfrm>
                <a:off x="2178006" y="5732219"/>
                <a:ext cx="813249" cy="813249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2381319" y="5732219"/>
                <a:ext cx="813249" cy="813249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2584631" y="5732219"/>
                <a:ext cx="813249" cy="813249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2787944" y="5732219"/>
                <a:ext cx="609936" cy="609936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2991256" y="5732219"/>
                <a:ext cx="406624" cy="406624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3194569" y="5732219"/>
                <a:ext cx="203313" cy="203313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2178006" y="5935532"/>
                <a:ext cx="609937" cy="609937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2178006" y="6138844"/>
                <a:ext cx="406625" cy="406625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2178006" y="6342156"/>
                <a:ext cx="203313" cy="203313"/>
              </a:xfrm>
              <a:prstGeom prst="line">
                <a:avLst/>
              </a:prstGeom>
              <a:ln w="12700">
                <a:solidFill>
                  <a:schemeClr val="bg1">
                    <a:alpha val="98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348635" y="-9671"/>
            <a:ext cx="3611880" cy="20739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[LOGO]中央农广校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39860" y="82550"/>
            <a:ext cx="3152140" cy="7023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2.mp3"/><Relationship Id="rId2" Type="http://schemas.openxmlformats.org/officeDocument/2006/relationships/audio" Target="../media/media2.mp3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3.mp3"/><Relationship Id="rId2" Type="http://schemas.openxmlformats.org/officeDocument/2006/relationships/audio" Target="../media/media3.mp3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4.mp3"/><Relationship Id="rId2" Type="http://schemas.openxmlformats.org/officeDocument/2006/relationships/audio" Target="../media/media4.mp3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5.mp3"/><Relationship Id="rId2" Type="http://schemas.openxmlformats.org/officeDocument/2006/relationships/audio" Target="../media/media5.mp3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6.mp3"/><Relationship Id="rId2" Type="http://schemas.openxmlformats.org/officeDocument/2006/relationships/audio" Target="../media/media6.mp3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7.mp3"/><Relationship Id="rId2" Type="http://schemas.openxmlformats.org/officeDocument/2006/relationships/audio" Target="../media/media7.mp3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8.mp3"/><Relationship Id="rId2" Type="http://schemas.openxmlformats.org/officeDocument/2006/relationships/audio" Target="../media/media8.mp3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9.mp3"/><Relationship Id="rId2" Type="http://schemas.openxmlformats.org/officeDocument/2006/relationships/audio" Target="../media/media9.mp3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0.mp3"/><Relationship Id="rId2" Type="http://schemas.openxmlformats.org/officeDocument/2006/relationships/audio" Target="../media/media10.mp3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1.mp3"/><Relationship Id="rId2" Type="http://schemas.openxmlformats.org/officeDocument/2006/relationships/audio" Target="../media/media11.mp3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2.mp3"/><Relationship Id="rId2" Type="http://schemas.openxmlformats.org/officeDocument/2006/relationships/audio" Target="../media/media12.mp3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3.mp3"/><Relationship Id="rId2" Type="http://schemas.openxmlformats.org/officeDocument/2006/relationships/audio" Target="../media/media13.mp3"/><Relationship Id="rId1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4.mp3"/><Relationship Id="rId2" Type="http://schemas.openxmlformats.org/officeDocument/2006/relationships/audio" Target="../media/media14.mp3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5.mp3"/><Relationship Id="rId2" Type="http://schemas.openxmlformats.org/officeDocument/2006/relationships/audio" Target="../media/media15.mp3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6.mp3"/><Relationship Id="rId2" Type="http://schemas.openxmlformats.org/officeDocument/2006/relationships/audio" Target="../media/media16.mp3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7.mp3"/><Relationship Id="rId2" Type="http://schemas.openxmlformats.org/officeDocument/2006/relationships/audio" Target="../media/media17.mp3"/><Relationship Id="rId1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27635" y="241884"/>
            <a:ext cx="2497693" cy="4793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07329" y="4004182"/>
            <a:ext cx="2472562" cy="1424133"/>
            <a:chOff x="507329" y="4004182"/>
            <a:chExt cx="2472562" cy="1424133"/>
          </a:xfrm>
        </p:grpSpPr>
        <p:grpSp>
          <p:nvGrpSpPr>
            <p:cNvPr id="121" name="组合 120"/>
            <p:cNvGrpSpPr/>
            <p:nvPr/>
          </p:nvGrpSpPr>
          <p:grpSpPr>
            <a:xfrm rot="16200000" flipV="1">
              <a:off x="403151" y="4108359"/>
              <a:ext cx="632141" cy="423786"/>
              <a:chOff x="1432560" y="2623534"/>
              <a:chExt cx="853440" cy="1320624"/>
            </a:xfrm>
          </p:grpSpPr>
          <p:cxnSp>
            <p:nvCxnSpPr>
              <p:cNvPr id="122" name="直接连接符 121"/>
              <p:cNvCxnSpPr/>
              <p:nvPr/>
            </p:nvCxnSpPr>
            <p:spPr>
              <a:xfrm>
                <a:off x="2285999" y="2623534"/>
                <a:ext cx="0" cy="1320624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直接连接符 122"/>
              <p:cNvCxnSpPr/>
              <p:nvPr/>
            </p:nvCxnSpPr>
            <p:spPr>
              <a:xfrm>
                <a:off x="1432560" y="3930930"/>
                <a:ext cx="85344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8" name="图片 17" descr="C:/Users/QX_HD/Downloads/设计甘薯收获图片 (2).png设计甘薯收获图片 (2)"/>
            <p:cNvPicPr>
              <a:picLocks noChangeAspect="1"/>
            </p:cNvPicPr>
            <p:nvPr/>
          </p:nvPicPr>
          <p:blipFill>
            <a:blip r:embed="rId1"/>
            <a:srcRect l="51" r="51"/>
            <a:stretch>
              <a:fillRect/>
            </a:stretch>
          </p:blipFill>
          <p:spPr>
            <a:xfrm>
              <a:off x="607158" y="4092806"/>
              <a:ext cx="2372733" cy="1335509"/>
            </a:xfrm>
            <a:prstGeom prst="rect">
              <a:avLst/>
            </a:prstGeom>
          </p:spPr>
        </p:pic>
      </p:grpSp>
      <p:grpSp>
        <p:nvGrpSpPr>
          <p:cNvPr id="108" name="组合 107"/>
          <p:cNvGrpSpPr/>
          <p:nvPr/>
        </p:nvGrpSpPr>
        <p:grpSpPr>
          <a:xfrm>
            <a:off x="1280745" y="3333888"/>
            <a:ext cx="1538345" cy="1025562"/>
            <a:chOff x="2178006" y="5732219"/>
            <a:chExt cx="1219876" cy="813250"/>
          </a:xfrm>
        </p:grpSpPr>
        <p:cxnSp>
          <p:nvCxnSpPr>
            <p:cNvPr id="109" name="直接连接符 108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 descr="[LOGO]中央农广校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9860" y="82550"/>
            <a:ext cx="3152140" cy="70231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514437" y="1010906"/>
            <a:ext cx="2699712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altLang="zh-CN" sz="3200" i="1" dirty="0">
                <a:solidFill>
                  <a:srgbClr val="5BAE3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rPr>
              <a:t>PART.03</a:t>
            </a:r>
            <a:endParaRPr lang="zh-CN" altLang="en-US" sz="3200" i="1" dirty="0">
              <a:solidFill>
                <a:srgbClr val="5BAE3E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25510" y="3014028"/>
            <a:ext cx="648987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00">
              <a:lnSpc>
                <a:spcPct val="120000"/>
              </a:lnSpc>
              <a:defRPr/>
            </a:pPr>
            <a:r>
              <a:rPr lang="en-US" altLang="zh-CN" sz="4000" b="1" dirty="0">
                <a:solidFill>
                  <a:srgbClr val="FFFFFF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Fertigation </a:t>
            </a:r>
            <a:endParaRPr lang="en-US" altLang="zh-CN" sz="4000" b="1" dirty="0">
              <a:solidFill>
                <a:srgbClr val="FFFFFF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09625" y="62642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3360340"/>
            <a:ext cx="12192000" cy="2060274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93090" y="1131270"/>
            <a:ext cx="10648158" cy="739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</a:rPr>
              <a:t>Definition</a:t>
            </a:r>
            <a:endParaRPr lang="en-US" altLang="zh-CN" b="1" dirty="0">
              <a:solidFill>
                <a:srgbClr val="5BAE3E"/>
              </a:solidFill>
            </a:endParaRPr>
          </a:p>
          <a:p>
            <a:pPr marL="575945" indent="-28575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/>
              <a:t>Fertigation</a:t>
            </a:r>
            <a:r>
              <a:rPr lang="en-US" altLang="zh-CN" sz="1600" dirty="0"/>
              <a:t> is a </a:t>
            </a:r>
            <a:r>
              <a:rPr lang="en-US" altLang="zh-CN" sz="1600" b="1" dirty="0"/>
              <a:t>water-saving agricultural technology</a:t>
            </a:r>
            <a:r>
              <a:rPr lang="en-US" altLang="zh-CN" sz="1600" dirty="0"/>
              <a:t> that integrates irrigation and fertilization.</a:t>
            </a:r>
            <a:endParaRPr lang="en-US" altLang="zh-CN" sz="1600" dirty="0"/>
          </a:p>
        </p:txBody>
      </p:sp>
      <p:sp>
        <p:nvSpPr>
          <p:cNvPr id="5" name="文本框 4"/>
          <p:cNvSpPr txBox="1"/>
          <p:nvPr/>
        </p:nvSpPr>
        <p:spPr>
          <a:xfrm>
            <a:off x="593090" y="3491416"/>
            <a:ext cx="5694045" cy="1731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bg1"/>
                </a:solidFill>
              </a:rPr>
              <a:t>Purpose</a:t>
            </a:r>
            <a:endParaRPr lang="en-US" altLang="zh-CN" b="1" dirty="0">
              <a:solidFill>
                <a:schemeClr val="bg1"/>
              </a:solidFill>
            </a:endParaRPr>
          </a:p>
          <a:p>
            <a:pPr marL="575945" indent="-28575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Supplies crops with </a:t>
            </a:r>
            <a:r>
              <a:rPr lang="en-US" altLang="zh-CN" sz="1600" b="1" dirty="0">
                <a:solidFill>
                  <a:schemeClr val="bg1"/>
                </a:solidFill>
              </a:rPr>
              <a:t>water and nutrients </a:t>
            </a:r>
            <a:r>
              <a:rPr lang="en-US" altLang="zh-CN" sz="1600" dirty="0">
                <a:solidFill>
                  <a:schemeClr val="bg1"/>
                </a:solidFill>
              </a:rPr>
              <a:t>at proper time and in appropriate amounts. 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marL="290195" indent="0" fontAlgn="auto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bg1"/>
                </a:solidFill>
              </a:rPr>
              <a:t>     ⇒ Achieves </a:t>
            </a:r>
            <a:r>
              <a:rPr lang="en-US" altLang="zh-CN" sz="1600" b="1" dirty="0">
                <a:solidFill>
                  <a:schemeClr val="bg1"/>
                </a:solidFill>
              </a:rPr>
              <a:t>integrated management</a:t>
            </a:r>
            <a:r>
              <a:rPr lang="en-US" altLang="zh-CN" sz="1600" dirty="0">
                <a:solidFill>
                  <a:schemeClr val="bg1"/>
                </a:solidFill>
              </a:rPr>
              <a:t> and </a:t>
            </a:r>
            <a:r>
              <a:rPr lang="en-US" altLang="zh-CN" sz="1600" b="1" dirty="0">
                <a:solidFill>
                  <a:schemeClr val="bg1"/>
                </a:solidFill>
              </a:rPr>
              <a:t>efficient  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marL="290195" indent="0" fontAlgn="auto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bg1"/>
                </a:solidFill>
              </a:rPr>
              <a:t>         utilization</a:t>
            </a:r>
            <a:r>
              <a:rPr lang="en-US" altLang="zh-CN" sz="1600" dirty="0">
                <a:solidFill>
                  <a:schemeClr val="bg1"/>
                </a:solidFill>
              </a:rPr>
              <a:t> of water and fertilizer.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1059" y="420191"/>
            <a:ext cx="81899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noProof="0" dirty="0">
                <a:ln>
                  <a:noFill/>
                </a:ln>
                <a:solidFill>
                  <a:srgbClr val="5BAE3E"/>
                </a:solidFill>
                <a:effectLst/>
                <a:uLnTx/>
                <a:uFillTx/>
                <a:ea typeface="字魂59号-创粗黑" panose="00000500000000000000" pitchFamily="2" charset="-122"/>
                <a:sym typeface="+mn-ea"/>
              </a:rPr>
              <a:t>1. What Is Fertigation?</a:t>
            </a:r>
            <a:endParaRPr lang="en-US" altLang="zh-CN" sz="3200" b="1" noProof="0" dirty="0">
              <a:ln>
                <a:noFill/>
              </a:ln>
              <a:solidFill>
                <a:srgbClr val="5BAE3E"/>
              </a:solidFill>
              <a:effectLst/>
              <a:uLnTx/>
              <a:uFillTx/>
              <a:ea typeface="字魂59号-创粗黑" panose="00000500000000000000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3090" y="1992589"/>
            <a:ext cx="6613053" cy="10909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  <a:sym typeface="+mn-ea"/>
              </a:rPr>
              <a:t>Pipeline-Based Application</a:t>
            </a:r>
            <a:endParaRPr lang="en-US" altLang="zh-CN" b="1" dirty="0">
              <a:solidFill>
                <a:srgbClr val="5BAE3E"/>
              </a:solidFill>
              <a:sym typeface="+mn-ea"/>
            </a:endParaRPr>
          </a:p>
          <a:p>
            <a:pPr marL="575945" indent="-28575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sym typeface="+mn-ea"/>
              </a:rPr>
              <a:t>Uses </a:t>
            </a:r>
            <a:r>
              <a:rPr lang="en-US" altLang="zh-CN" sz="1600" b="1" dirty="0">
                <a:sym typeface="+mn-ea"/>
              </a:rPr>
              <a:t>pipeline irrigation systems</a:t>
            </a:r>
            <a:r>
              <a:rPr lang="en-US" altLang="zh-CN" sz="1600" dirty="0">
                <a:sym typeface="+mn-ea"/>
              </a:rPr>
              <a:t> to dissolve fertilizers into water → applies </a:t>
            </a:r>
            <a:r>
              <a:rPr lang="en-US" altLang="zh-CN" sz="1600" b="1" dirty="0">
                <a:sym typeface="+mn-ea"/>
              </a:rPr>
              <a:t>irrigation and fertilization simultaneously. </a:t>
            </a:r>
            <a:endParaRPr lang="en-US" altLang="zh-CN" sz="1600" b="1" dirty="0"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2365" y="2100499"/>
            <a:ext cx="4004310" cy="3547745"/>
          </a:xfrm>
          <a:prstGeom prst="rect">
            <a:avLst/>
          </a:prstGeom>
        </p:spPr>
      </p:pic>
      <p:pic>
        <p:nvPicPr>
          <p:cNvPr id="6" name="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42925" y="60102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animBg="1"/>
      <p:bldP spid="7" grpId="0" build="p"/>
      <p:bldP spid="5" grpId="0" build="p"/>
      <p:bldP spid="4" grpId="0"/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727200"/>
            <a:ext cx="12192000" cy="125222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05123" y="418988"/>
            <a:ext cx="818996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noProof="0" dirty="0">
                <a:ln>
                  <a:noFill/>
                </a:ln>
                <a:solidFill>
                  <a:srgbClr val="5BAE3E"/>
                </a:solidFill>
                <a:effectLst/>
                <a:uLnTx/>
                <a:uFillTx/>
                <a:ea typeface="字魂59号-创粗黑" panose="00000500000000000000" pitchFamily="2" charset="-122"/>
                <a:sym typeface="+mn-ea"/>
              </a:rPr>
              <a:t>2. Differences Between Fertigation and Water-Saving Irrigation</a:t>
            </a:r>
            <a:endParaRPr lang="en-US" altLang="zh-CN" sz="3200" b="1" noProof="0" dirty="0">
              <a:ln>
                <a:noFill/>
              </a:ln>
              <a:solidFill>
                <a:srgbClr val="5BAE3E"/>
              </a:solidFill>
              <a:effectLst/>
              <a:uLnTx/>
              <a:uFillTx/>
              <a:ea typeface="字魂59号-创粗黑" panose="00000500000000000000" pitchFamily="2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3091" y="1907464"/>
            <a:ext cx="6134735" cy="770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bg1"/>
                </a:solidFill>
              </a:rPr>
              <a:t>Water-saving irrigation</a:t>
            </a:r>
            <a:endParaRPr lang="en-US" altLang="zh-CN" b="1" dirty="0">
              <a:solidFill>
                <a:schemeClr val="bg1"/>
              </a:solidFill>
            </a:endParaRPr>
          </a:p>
          <a:p>
            <a:pPr marL="575945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Improves irrigation utilization efficiency of irrigation water. 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2610" y="2988945"/>
            <a:ext cx="6609715" cy="2979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  <a:sym typeface="+mn-ea"/>
              </a:rPr>
              <a:t>Fertigation</a:t>
            </a:r>
            <a:endParaRPr lang="en-US" altLang="zh-CN" b="1" dirty="0">
              <a:solidFill>
                <a:srgbClr val="5BAE3E"/>
              </a:solidFill>
              <a:sym typeface="+mn-ea"/>
            </a:endParaRPr>
          </a:p>
          <a:p>
            <a:pPr marL="575945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ym typeface="+mn-ea"/>
              </a:rPr>
              <a:t>Leverages the synergistic effect of water–nutrient coupling. </a:t>
            </a:r>
            <a:endParaRPr lang="en-US" altLang="zh-CN" sz="1600" dirty="0">
              <a:sym typeface="+mn-ea"/>
            </a:endParaRPr>
          </a:p>
          <a:p>
            <a:pPr marL="575945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ym typeface="+mn-ea"/>
              </a:rPr>
              <a:t>Enhancing water and fertilizer use efficiency. </a:t>
            </a:r>
            <a:endParaRPr lang="en-US" altLang="zh-CN" sz="1600" dirty="0">
              <a:sym typeface="+mn-ea"/>
            </a:endParaRPr>
          </a:p>
          <a:p>
            <a:pPr marL="575945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ym typeface="+mn-ea"/>
              </a:rPr>
              <a:t>Broader Performance Considerations:</a:t>
            </a:r>
            <a:endParaRPr lang="en-US" altLang="zh-CN" sz="1600" dirty="0">
              <a:sym typeface="+mn-ea"/>
            </a:endParaRPr>
          </a:p>
          <a:p>
            <a:pPr marL="1033145" lvl="2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US" altLang="zh-CN" sz="1600" dirty="0">
              <a:sym typeface="+mn-ea"/>
            </a:endParaRPr>
          </a:p>
          <a:p>
            <a:pPr marL="290195" lvl="1" indent="0">
              <a:lnSpc>
                <a:spcPct val="130000"/>
              </a:lnSpc>
              <a:buFont typeface="Arial" panose="020B0604020202020204" pitchFamily="34" charset="0"/>
              <a:buNone/>
            </a:pPr>
            <a:endParaRPr lang="en-US" altLang="zh-CN" sz="1600" dirty="0">
              <a:sym typeface="+mn-ea"/>
            </a:endParaRPr>
          </a:p>
          <a:p>
            <a:pPr marL="290195" lvl="1" indent="0">
              <a:lnSpc>
                <a:spcPct val="130000"/>
              </a:lnSpc>
              <a:buFont typeface="Arial" panose="020B0604020202020204" pitchFamily="34" charset="0"/>
              <a:buNone/>
            </a:pPr>
            <a:endParaRPr lang="en-US" altLang="zh-CN" sz="1600" dirty="0">
              <a:sym typeface="+mn-ea"/>
            </a:endParaRPr>
          </a:p>
          <a:p>
            <a:pPr marL="290195" lvl="1" indent="0">
              <a:lnSpc>
                <a:spcPct val="130000"/>
              </a:lnSpc>
              <a:buFont typeface="Arial" panose="020B0604020202020204" pitchFamily="34" charset="0"/>
              <a:buNone/>
            </a:pPr>
            <a:endParaRPr lang="en-US" altLang="zh-CN" sz="1600" dirty="0">
              <a:sym typeface="+mn-ea"/>
            </a:endParaRPr>
          </a:p>
          <a:p>
            <a:pPr marL="290195" lvl="1" indent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 dirty="0">
                <a:sym typeface="+mn-ea"/>
              </a:rPr>
              <a:t>⇒ Better meets requirements of sustainable modern agriculture. </a:t>
            </a:r>
            <a:endParaRPr lang="en-US" altLang="zh-CN" sz="1600" dirty="0"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t="8944"/>
          <a:stretch>
            <a:fillRect/>
          </a:stretch>
        </p:blipFill>
        <p:spPr>
          <a:xfrm>
            <a:off x="8085221" y="1285597"/>
            <a:ext cx="3411454" cy="2439834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1242970" y="4976071"/>
            <a:ext cx="5392722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Economic benefits.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1242970" y="5286463"/>
            <a:ext cx="5392722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Ecological performance.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1242970" y="4355285"/>
            <a:ext cx="5392722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Crop yield.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1242970" y="4665678"/>
            <a:ext cx="5392722" cy="288000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en-US" altLang="zh-CN" sz="1400" dirty="0">
                <a:solidFill>
                  <a:schemeClr val="tx1"/>
                </a:solidFill>
              </a:rPr>
              <a:t>Crop quality.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pic>
        <p:nvPicPr>
          <p:cNvPr id="11" name="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71525" y="62261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10" grpId="0" animBg="1"/>
      <p:bldP spid="3" grpId="0"/>
      <p:bldP spid="6" grpId="0" build="p"/>
      <p:bldP spid="4" grpId="0" uiExpand="1" build="p"/>
      <p:bldP spid="2" grpId="0" animBg="1"/>
      <p:bldP spid="5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159228"/>
            <a:ext cx="12192000" cy="1709567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1628195"/>
            <a:ext cx="12192000" cy="39714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93090" y="2242438"/>
            <a:ext cx="6656070" cy="2410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  <a:sym typeface="+mn-ea"/>
              </a:rPr>
              <a:t>Traditional farming: </a:t>
            </a:r>
            <a:endParaRPr lang="en-US" altLang="zh-CN" b="1" dirty="0">
              <a:solidFill>
                <a:srgbClr val="5BAE3E"/>
              </a:solidFill>
              <a:sym typeface="+mn-ea"/>
            </a:endParaRPr>
          </a:p>
          <a:p>
            <a:pPr marL="575945" lvl="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sym typeface="+mn-ea"/>
              </a:rPr>
              <a:t>Irrigation and fertilization are two </a:t>
            </a:r>
            <a:r>
              <a:rPr lang="en-US" altLang="zh-CN" sz="1600" b="1" dirty="0">
                <a:solidFill>
                  <a:schemeClr val="tx1"/>
                </a:solidFill>
                <a:sym typeface="+mn-ea"/>
              </a:rPr>
              <a:t>independent operations</a:t>
            </a:r>
            <a:r>
              <a:rPr lang="en-US" altLang="zh-CN" sz="1600" dirty="0">
                <a:solidFill>
                  <a:schemeClr val="tx1"/>
                </a:solidFill>
                <a:sym typeface="+mn-ea"/>
              </a:rPr>
              <a:t>.</a:t>
            </a:r>
            <a:endParaRPr lang="en-US" altLang="zh-CN" sz="1400" b="1" dirty="0">
              <a:sym typeface="+mn-ea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</a:rPr>
              <a:t>Fertigation Practice: </a:t>
            </a:r>
            <a:endParaRPr lang="en-US" altLang="zh-CN" b="1" dirty="0">
              <a:solidFill>
                <a:srgbClr val="5BAE3E"/>
              </a:solidFill>
            </a:endParaRPr>
          </a:p>
          <a:p>
            <a:pPr marL="575945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/>
              <a:t>Combines the two processes. </a:t>
            </a:r>
            <a:endParaRPr lang="en-US" altLang="zh-CN" sz="1600" dirty="0"/>
          </a:p>
          <a:p>
            <a:pPr marL="575945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/>
              <a:t>Fertilizer</a:t>
            </a:r>
            <a:r>
              <a:rPr lang="en-US" altLang="zh-CN" sz="1600" dirty="0"/>
              <a:t> is delivered </a:t>
            </a:r>
            <a:r>
              <a:rPr lang="en-US" altLang="zh-CN" sz="1600" b="1" dirty="0"/>
              <a:t>to the same soil layer</a:t>
            </a:r>
            <a:r>
              <a:rPr lang="en-US" altLang="zh-CN" sz="1600" dirty="0"/>
              <a:t> via emitters </a:t>
            </a:r>
            <a:r>
              <a:rPr lang="en-US" altLang="zh-CN" sz="1600" b="1" dirty="0"/>
              <a:t>along with water</a:t>
            </a:r>
            <a:r>
              <a:rPr lang="en-US" altLang="zh-CN" sz="1600" dirty="0"/>
              <a:t> during a </a:t>
            </a:r>
            <a:r>
              <a:rPr lang="en-US" altLang="zh-CN" sz="1600" b="1" dirty="0"/>
              <a:t>single irrigation event.</a:t>
            </a:r>
            <a:r>
              <a:rPr lang="en-US" altLang="zh-CN" sz="1600" dirty="0"/>
              <a:t> </a:t>
            </a:r>
            <a:endParaRPr lang="en-US" altLang="zh-CN" sz="1600" dirty="0"/>
          </a:p>
          <a:p>
            <a:pPr marL="290195" indent="0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 dirty="0"/>
              <a:t>⇒ Realizing the integration of water and fertilizer supply. </a:t>
            </a:r>
            <a:endParaRPr lang="en-US" altLang="zh-CN" sz="1600" dirty="0"/>
          </a:p>
        </p:txBody>
      </p:sp>
      <p:sp>
        <p:nvSpPr>
          <p:cNvPr id="14" name="文本框 13"/>
          <p:cNvSpPr txBox="1"/>
          <p:nvPr/>
        </p:nvSpPr>
        <p:spPr>
          <a:xfrm>
            <a:off x="653415" y="1642615"/>
            <a:ext cx="103765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(1) Separate water and fertilizer application is replaced by integrated management.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7160" y="2211928"/>
            <a:ext cx="3739515" cy="26993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5123" y="418988"/>
            <a:ext cx="818996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noProof="0" dirty="0">
                <a:ln>
                  <a:noFill/>
                </a:ln>
                <a:solidFill>
                  <a:srgbClr val="5BAE3E"/>
                </a:solidFill>
                <a:effectLst/>
                <a:uLnTx/>
                <a:uFillTx/>
                <a:ea typeface="字魂59号-创粗黑" panose="00000500000000000000" pitchFamily="2" charset="-122"/>
                <a:sym typeface="+mn-ea"/>
              </a:rPr>
              <a:t>2. Differences Between Fertigation and Water-Saving Irrigation</a:t>
            </a:r>
            <a:endParaRPr lang="en-US" altLang="zh-CN" sz="3200" b="1" noProof="0" dirty="0">
              <a:ln>
                <a:noFill/>
              </a:ln>
              <a:solidFill>
                <a:srgbClr val="5BAE3E"/>
              </a:solidFill>
              <a:effectLst/>
              <a:uLnTx/>
              <a:uFillTx/>
              <a:ea typeface="字魂59号-创粗黑" panose="00000500000000000000" pitchFamily="2" charset="-122"/>
              <a:sym typeface="+mn-ea"/>
            </a:endParaRPr>
          </a:p>
        </p:txBody>
      </p:sp>
      <p:pic>
        <p:nvPicPr>
          <p:cNvPr id="5" name="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12688" y="63595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89781" y="2162042"/>
            <a:ext cx="6618605" cy="2050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</a:rPr>
              <a:t>Pressurized Irrigation in Fertigation</a:t>
            </a:r>
            <a:endParaRPr lang="en-US" altLang="zh-CN" b="1" dirty="0">
              <a:solidFill>
                <a:srgbClr val="5BAE3E"/>
              </a:solidFill>
            </a:endParaRPr>
          </a:p>
          <a:p>
            <a:pPr marL="575945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</a:rPr>
              <a:t>Irrigation water is </a:t>
            </a:r>
            <a:r>
              <a:rPr lang="en-US" altLang="zh-CN" sz="1600" b="1" dirty="0">
                <a:solidFill>
                  <a:schemeClr val="tx1"/>
                </a:solidFill>
              </a:rPr>
              <a:t>pressurized</a:t>
            </a:r>
            <a:r>
              <a:rPr lang="en-US" altLang="zh-CN" sz="1600" dirty="0">
                <a:solidFill>
                  <a:schemeClr val="tx1"/>
                </a:solidFill>
              </a:rPr>
              <a:t> by </a:t>
            </a:r>
            <a:r>
              <a:rPr lang="en-US" altLang="zh-CN" sz="1600" b="1" dirty="0">
                <a:solidFill>
                  <a:schemeClr val="tx1"/>
                </a:solidFill>
              </a:rPr>
              <a:t>external power equipment</a:t>
            </a:r>
            <a:r>
              <a:rPr lang="en-US" altLang="zh-CN" sz="1600" dirty="0">
                <a:solidFill>
                  <a:schemeClr val="tx1"/>
                </a:solidFill>
              </a:rPr>
              <a:t> (e.g., water pumps).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575945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</a:rPr>
              <a:t>Both </a:t>
            </a:r>
            <a:r>
              <a:rPr lang="en-US" altLang="zh-CN" sz="1600" b="1" dirty="0">
                <a:solidFill>
                  <a:schemeClr val="tx1"/>
                </a:solidFill>
              </a:rPr>
              <a:t>drip irrigation</a:t>
            </a:r>
            <a:r>
              <a:rPr lang="en-US" altLang="zh-CN" sz="1600" dirty="0">
                <a:solidFill>
                  <a:schemeClr val="tx1"/>
                </a:solidFill>
              </a:rPr>
              <a:t> and </a:t>
            </a:r>
            <a:r>
              <a:rPr lang="en-US" altLang="zh-CN" sz="1600" b="1" dirty="0">
                <a:solidFill>
                  <a:schemeClr val="tx1"/>
                </a:solidFill>
              </a:rPr>
              <a:t>sprinkler irrigation</a:t>
            </a:r>
            <a:r>
              <a:rPr lang="en-US" altLang="zh-CN" sz="1600" dirty="0">
                <a:solidFill>
                  <a:schemeClr val="tx1"/>
                </a:solidFill>
              </a:rPr>
              <a:t> require a certain level of pressure → to </a:t>
            </a:r>
            <a:r>
              <a:rPr lang="en-US" altLang="zh-CN" sz="1600" b="1" dirty="0">
                <a:solidFill>
                  <a:schemeClr val="tx1"/>
                </a:solidFill>
              </a:rPr>
              <a:t>deliver water and fertilizer evenly </a:t>
            </a:r>
            <a:r>
              <a:rPr lang="en-US" altLang="zh-CN" sz="1600" dirty="0">
                <a:solidFill>
                  <a:schemeClr val="tx1"/>
                </a:solidFill>
              </a:rPr>
              <a:t>to target areas. </a:t>
            </a:r>
            <a:endParaRPr lang="en-US" altLang="zh-CN" sz="1600" dirty="0">
              <a:solidFill>
                <a:schemeClr val="tx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10" name="矩形 9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89781" y="4181569"/>
            <a:ext cx="6452235" cy="11277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</a:rPr>
              <a:t>Advantages of Piped Conveyance</a:t>
            </a:r>
            <a:endParaRPr lang="en-US" altLang="zh-CN" b="1" dirty="0">
              <a:solidFill>
                <a:srgbClr val="5BAE3E"/>
              </a:solidFill>
            </a:endParaRPr>
          </a:p>
          <a:p>
            <a:pPr marL="575945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</a:rPr>
              <a:t>Maintains </a:t>
            </a:r>
            <a:r>
              <a:rPr lang="en-US" altLang="zh-CN" sz="1600" b="1" dirty="0">
                <a:solidFill>
                  <a:schemeClr val="tx1"/>
                </a:solidFill>
              </a:rPr>
              <a:t>stable water pressure</a:t>
            </a:r>
            <a:r>
              <a:rPr lang="en-US" altLang="zh-CN" sz="1600" dirty="0">
                <a:solidFill>
                  <a:schemeClr val="tx1"/>
                </a:solidFill>
              </a:rPr>
              <a:t> for fertigation. 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575945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</a:rPr>
              <a:t>Provides </a:t>
            </a:r>
            <a:r>
              <a:rPr lang="en-US" altLang="zh-CN" sz="1600" b="1" dirty="0">
                <a:solidFill>
                  <a:schemeClr val="tx1"/>
                </a:solidFill>
              </a:rPr>
              <a:t>cleaner water</a:t>
            </a:r>
            <a:r>
              <a:rPr lang="en-US" altLang="zh-CN" sz="1600" dirty="0">
                <a:solidFill>
                  <a:schemeClr val="tx1"/>
                </a:solidFill>
              </a:rPr>
              <a:t> to emitters.</a:t>
            </a:r>
            <a:endParaRPr lang="en-US" altLang="zh-CN" sz="1600" dirty="0">
              <a:solidFill>
                <a:schemeClr val="tx1"/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rcRect l="-149" t="1266" r="1167" b="1969"/>
          <a:stretch>
            <a:fillRect/>
          </a:stretch>
        </p:blipFill>
        <p:spPr>
          <a:xfrm>
            <a:off x="7915275" y="2103417"/>
            <a:ext cx="3581400" cy="3494405"/>
          </a:xfrm>
          <a:prstGeom prst="ellipse">
            <a:avLst/>
          </a:prstGeom>
          <a:effectLst/>
        </p:spPr>
      </p:pic>
      <p:sp>
        <p:nvSpPr>
          <p:cNvPr id="3" name="矩形 2"/>
          <p:cNvSpPr/>
          <p:nvPr/>
        </p:nvSpPr>
        <p:spPr>
          <a:xfrm>
            <a:off x="0" y="1628195"/>
            <a:ext cx="12192000" cy="39714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3415" y="1642615"/>
            <a:ext cx="87693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(2) Open-channel water conveyance is replaced by piped water delivery.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5123" y="418988"/>
            <a:ext cx="818996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noProof="0" dirty="0">
                <a:ln>
                  <a:noFill/>
                </a:ln>
                <a:solidFill>
                  <a:srgbClr val="5BAE3E"/>
                </a:solidFill>
                <a:effectLst/>
                <a:uLnTx/>
                <a:uFillTx/>
                <a:ea typeface="字魂59号-创粗黑" panose="00000500000000000000" pitchFamily="2" charset="-122"/>
                <a:sym typeface="+mn-ea"/>
              </a:rPr>
              <a:t>2. Differences Between Fertigation and Water-Saving Irrigation</a:t>
            </a:r>
            <a:endParaRPr lang="en-US" altLang="zh-CN" sz="3200" b="1" noProof="0" dirty="0">
              <a:ln>
                <a:noFill/>
              </a:ln>
              <a:solidFill>
                <a:srgbClr val="5BAE3E"/>
              </a:solidFill>
              <a:effectLst/>
              <a:uLnTx/>
              <a:uFillTx/>
              <a:ea typeface="字魂59号-创粗黑" panose="00000500000000000000" pitchFamily="2" charset="-122"/>
              <a:sym typeface="+mn-ea"/>
            </a:endParaRPr>
          </a:p>
        </p:txBody>
      </p:sp>
      <p:pic>
        <p:nvPicPr>
          <p:cNvPr id="5" name="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60300" y="645001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 uiExpand="1" build="p"/>
      <p:bldP spid="11" grpId="0" uiExpand="1" build="p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001550"/>
            <a:ext cx="12192000" cy="2867246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98572" y="2344643"/>
            <a:ext cx="6473347" cy="130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</a:rPr>
              <a:t>Core Concept</a:t>
            </a:r>
            <a:endParaRPr lang="en-US" altLang="zh-CN" b="1" dirty="0">
              <a:solidFill>
                <a:srgbClr val="5BAE3E"/>
              </a:solidFill>
            </a:endParaRPr>
          </a:p>
          <a:p>
            <a:pPr marL="575945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/>
              <a:t>Applies water</a:t>
            </a:r>
            <a:r>
              <a:rPr lang="en-US" altLang="zh-CN" sz="1600" dirty="0"/>
              <a:t> specifically to the </a:t>
            </a:r>
            <a:r>
              <a:rPr lang="en-US" altLang="zh-CN" sz="1600" b="1" dirty="0"/>
              <a:t>root zones</a:t>
            </a:r>
            <a:r>
              <a:rPr lang="en-US" altLang="zh-CN" sz="1600" dirty="0"/>
              <a:t> of crops. </a:t>
            </a:r>
            <a:endParaRPr lang="en-US" altLang="zh-CN" sz="1600" dirty="0"/>
          </a:p>
          <a:p>
            <a:pPr marL="575945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/>
              <a:t>Focuses on </a:t>
            </a:r>
            <a:r>
              <a:rPr lang="en-US" altLang="zh-CN" sz="1600" b="1" dirty="0"/>
              <a:t>crop demand</a:t>
            </a:r>
            <a:r>
              <a:rPr lang="en-US" altLang="zh-CN" sz="1600" dirty="0"/>
              <a:t>, rather than simply wetting the entire field. </a:t>
            </a:r>
            <a:endParaRPr lang="en-US" altLang="zh-CN" sz="1600" dirty="0"/>
          </a:p>
        </p:txBody>
      </p:sp>
      <p:sp>
        <p:nvSpPr>
          <p:cNvPr id="3" name="矩形 2"/>
          <p:cNvSpPr/>
          <p:nvPr/>
        </p:nvSpPr>
        <p:spPr>
          <a:xfrm>
            <a:off x="0" y="1628195"/>
            <a:ext cx="12192000" cy="39714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3415" y="1642615"/>
            <a:ext cx="73317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(3) Irrigation shifts from watering the field to feeding the crops.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5123" y="418988"/>
            <a:ext cx="818996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noProof="0" dirty="0">
                <a:ln>
                  <a:noFill/>
                </a:ln>
                <a:solidFill>
                  <a:srgbClr val="5BAE3E"/>
                </a:solidFill>
                <a:effectLst/>
                <a:uLnTx/>
                <a:uFillTx/>
                <a:ea typeface="字魂59号-创粗黑" panose="00000500000000000000" pitchFamily="2" charset="-122"/>
                <a:sym typeface="+mn-ea"/>
              </a:rPr>
              <a:t>2. Differences Between Fertigation and Water-Saving Irrigation</a:t>
            </a:r>
            <a:endParaRPr lang="en-US" altLang="zh-CN" sz="3200" b="1" noProof="0" dirty="0">
              <a:ln>
                <a:noFill/>
              </a:ln>
              <a:solidFill>
                <a:srgbClr val="5BAE3E"/>
              </a:solidFill>
              <a:effectLst/>
              <a:uLnTx/>
              <a:uFillTx/>
              <a:ea typeface="字魂59号-创粗黑" panose="00000500000000000000" pitchFamily="2" charset="-122"/>
              <a:sym typeface="+mn-ea"/>
            </a:endParaRPr>
          </a:p>
        </p:txBody>
      </p:sp>
      <p:pic>
        <p:nvPicPr>
          <p:cNvPr id="7" name="图片 6" descr="浇地转浇作物的理念转变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99580" y="2800668"/>
            <a:ext cx="4822190" cy="2712085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7653655" y="4063365"/>
            <a:ext cx="3310890" cy="593090"/>
          </a:xfrm>
          <a:prstGeom prst="roundRect">
            <a:avLst/>
          </a:prstGeom>
          <a:solidFill>
            <a:srgbClr val="F8FEE6">
              <a:alpha val="9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>
                <a:solidFill>
                  <a:schemeClr val="accent1">
                    <a:lumMod val="50000"/>
                  </a:schemeClr>
                </a:solidFill>
                <a:effectLst/>
              </a:rPr>
              <a:t>Shift from watering the field to feeding the crops</a:t>
            </a:r>
            <a:endParaRPr lang="en-US" altLang="zh-CN" sz="1400" b="1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7510780" y="3124518"/>
            <a:ext cx="1332000" cy="288000"/>
          </a:xfrm>
          <a:prstGeom prst="wedgeRoundRectCallout">
            <a:avLst>
              <a:gd name="adj1" fmla="val -20633"/>
              <a:gd name="adj2" fmla="val 73582"/>
              <a:gd name="adj3" fmla="val 16667"/>
            </a:avLst>
          </a:prstGeom>
          <a:solidFill>
            <a:srgbClr val="F6FAE5">
              <a:alpha val="77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b="1" dirty="0">
                <a:solidFill>
                  <a:schemeClr val="tx1"/>
                </a:solidFill>
              </a:rPr>
              <a:t>Watering the field</a:t>
            </a:r>
            <a:endParaRPr lang="en-US" altLang="zh-CN" sz="1000" b="1" dirty="0">
              <a:solidFill>
                <a:schemeClr val="tx1"/>
              </a:solidFill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9832340" y="3124518"/>
            <a:ext cx="1332000" cy="288000"/>
          </a:xfrm>
          <a:prstGeom prst="wedgeRoundRectCallout">
            <a:avLst>
              <a:gd name="adj1" fmla="val -19108"/>
              <a:gd name="adj2" fmla="val 72921"/>
              <a:gd name="adj3" fmla="val 16667"/>
            </a:avLst>
          </a:prstGeom>
          <a:solidFill>
            <a:srgbClr val="F6FAE5">
              <a:alpha val="77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b="1">
                <a:solidFill>
                  <a:schemeClr val="tx1"/>
                </a:solidFill>
              </a:rPr>
              <a:t>Feeding the crops</a:t>
            </a:r>
            <a:endParaRPr lang="en-US" altLang="zh-CN" sz="1000" b="1">
              <a:solidFill>
                <a:schemeClr val="tx1"/>
              </a:solidFill>
            </a:endParaRPr>
          </a:p>
        </p:txBody>
      </p:sp>
      <p:pic>
        <p:nvPicPr>
          <p:cNvPr id="11" name="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69925" y="62388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 animBg="1"/>
      <p:bldP spid="6" grpId="0" build="p"/>
      <p:bldP spid="3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605123" y="2157479"/>
            <a:ext cx="5900453" cy="1603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indent="-28829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</a:rPr>
              <a:t>Precise Root-Zone Delivery</a:t>
            </a:r>
            <a:endParaRPr lang="en-US" altLang="zh-CN" b="1" dirty="0">
              <a:solidFill>
                <a:srgbClr val="5BAE3E"/>
              </a:solidFill>
            </a:endParaRPr>
          </a:p>
          <a:p>
            <a:pPr marL="575945" indent="-28575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</a:rPr>
              <a:t>Fertigation delivers </a:t>
            </a:r>
            <a:r>
              <a:rPr lang="en-US" altLang="zh-CN" sz="1600" b="1" dirty="0">
                <a:solidFill>
                  <a:schemeClr val="tx1"/>
                </a:solidFill>
              </a:rPr>
              <a:t>water and nutrients directly to crop roots.</a:t>
            </a:r>
            <a:endParaRPr lang="en-US" altLang="zh-CN" sz="1600" b="1" dirty="0">
              <a:solidFill>
                <a:schemeClr val="tx1"/>
              </a:solidFill>
            </a:endParaRPr>
          </a:p>
          <a:p>
            <a:pPr marL="29019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→ Promotes </a:t>
            </a:r>
            <a:r>
              <a:rPr lang="en-US" altLang="zh-CN" sz="1600" b="1" dirty="0">
                <a:solidFill>
                  <a:schemeClr val="tx1"/>
                </a:solidFill>
              </a:rPr>
              <a:t>concentrated root growth.</a:t>
            </a:r>
            <a:endParaRPr lang="en-US" altLang="zh-CN" sz="1600" b="1" dirty="0">
              <a:solidFill>
                <a:schemeClr val="tx1"/>
              </a:solidFill>
            </a:endParaRPr>
          </a:p>
          <a:p>
            <a:pPr marL="29019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→ Facilitates </a:t>
            </a:r>
            <a:r>
              <a:rPr lang="en-US" altLang="zh-CN" sz="1600" b="1" dirty="0">
                <a:solidFill>
                  <a:schemeClr val="tx1"/>
                </a:solidFill>
              </a:rPr>
              <a:t>topdressing</a:t>
            </a:r>
            <a:r>
              <a:rPr lang="en-US" altLang="zh-CN" sz="1600" dirty="0">
                <a:solidFill>
                  <a:schemeClr val="tx1"/>
                </a:solidFill>
              </a:rPr>
              <a:t>. </a:t>
            </a:r>
            <a:endParaRPr lang="en-US" altLang="zh-CN" sz="1600" dirty="0"/>
          </a:p>
        </p:txBody>
      </p:sp>
      <p:sp>
        <p:nvSpPr>
          <p:cNvPr id="23" name="文本框 22"/>
          <p:cNvSpPr txBox="1"/>
          <p:nvPr/>
        </p:nvSpPr>
        <p:spPr>
          <a:xfrm>
            <a:off x="605155" y="3830320"/>
            <a:ext cx="6736080" cy="1603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</a:rPr>
              <a:t>Shift from Traditional Fertilization Practices</a:t>
            </a:r>
            <a:endParaRPr lang="en-US" altLang="zh-CN" b="1" dirty="0">
              <a:solidFill>
                <a:srgbClr val="5BAE3E"/>
              </a:solidFill>
            </a:endParaRPr>
          </a:p>
          <a:p>
            <a:pPr marL="575945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/>
              <a:t>Moves away from one-time heavy basal fertilization.</a:t>
            </a:r>
            <a:endParaRPr lang="en-US" altLang="zh-CN" sz="1600" dirty="0"/>
          </a:p>
          <a:p>
            <a:pPr marL="575945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/>
              <a:t>Replaces surface broadcasting + tillage incorporation. </a:t>
            </a:r>
            <a:endParaRPr lang="en-US" altLang="zh-CN" sz="1600" dirty="0"/>
          </a:p>
          <a:p>
            <a:pPr marL="575945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/>
              <a:t>Enables </a:t>
            </a:r>
            <a:r>
              <a:rPr lang="en-US" altLang="zh-CN" sz="1600" b="1" dirty="0"/>
              <a:t>flexible water and fertilizer management</a:t>
            </a:r>
            <a:r>
              <a:rPr lang="en-US" altLang="zh-CN" sz="1600" dirty="0"/>
              <a:t> aligned with different crop growth stages. </a:t>
            </a:r>
            <a:endParaRPr lang="en-US" altLang="zh-CN" sz="1600" dirty="0"/>
          </a:p>
        </p:txBody>
      </p:sp>
      <p:sp>
        <p:nvSpPr>
          <p:cNvPr id="10" name="文本框 9"/>
          <p:cNvSpPr txBox="1"/>
          <p:nvPr/>
        </p:nvSpPr>
        <p:spPr>
          <a:xfrm>
            <a:off x="605123" y="418988"/>
            <a:ext cx="818996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noProof="0" dirty="0">
                <a:ln>
                  <a:noFill/>
                </a:ln>
                <a:solidFill>
                  <a:srgbClr val="5BAE3E"/>
                </a:solidFill>
                <a:effectLst/>
                <a:uLnTx/>
                <a:uFillTx/>
                <a:ea typeface="字魂59号-创粗黑" panose="00000500000000000000" pitchFamily="2" charset="-122"/>
                <a:sym typeface="+mn-ea"/>
              </a:rPr>
              <a:t>2. Differences Between Fertigation and Water-Saving Irrigation</a:t>
            </a:r>
            <a:endParaRPr lang="en-US" altLang="zh-CN" sz="3200" b="1" noProof="0" dirty="0">
              <a:ln>
                <a:noFill/>
              </a:ln>
              <a:solidFill>
                <a:srgbClr val="5BAE3E"/>
              </a:solidFill>
              <a:effectLst/>
              <a:uLnTx/>
              <a:uFillTx/>
              <a:ea typeface="字魂59号-创粗黑" panose="00000500000000000000" pitchFamily="2" charset="-122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628195"/>
            <a:ext cx="12192000" cy="39714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653415" y="1642615"/>
            <a:ext cx="92124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</a:rPr>
              <a:t>(4) Broadcast soil fertilization is replaced by targeted crop fertilization.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27" name="矩形 26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pic>
        <p:nvPicPr>
          <p:cNvPr id="2" name="图片 1" descr="C:/Users/QX_HD/Downloads/添加IRRIGATION SYSTEM单词 (36).png添加IRRIGATION SYSTEM单词 (36)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7762875" y="2575243"/>
            <a:ext cx="3554095" cy="2665095"/>
          </a:xfrm>
          <a:prstGeom prst="rect">
            <a:avLst/>
          </a:prstGeom>
        </p:spPr>
      </p:pic>
      <p:pic>
        <p:nvPicPr>
          <p:cNvPr id="3" name="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09625" y="60356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 uiExpand="1" build="p"/>
      <p:bldP spid="23" grpId="0" uiExpand="1" build="p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5410899"/>
            <a:ext cx="12192000" cy="1457896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93090" y="2064921"/>
            <a:ext cx="6614160" cy="2078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4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</a:rPr>
              <a:t>Demand-Based Root-Zone Drip Application</a:t>
            </a:r>
            <a:endParaRPr lang="en-US" altLang="zh-CN" b="1" dirty="0">
              <a:solidFill>
                <a:srgbClr val="5BAE3E"/>
              </a:solidFill>
            </a:endParaRPr>
          </a:p>
          <a:p>
            <a:pPr marL="575945" indent="-28575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/>
              <a:t>Based on </a:t>
            </a:r>
            <a:r>
              <a:rPr lang="en-US" altLang="zh-CN" sz="1600" b="1" dirty="0"/>
              <a:t>actual water and fertilizer requirements</a:t>
            </a:r>
            <a:r>
              <a:rPr lang="en-US" altLang="zh-CN" sz="1600" dirty="0"/>
              <a:t> of crops. </a:t>
            </a:r>
            <a:endParaRPr lang="en-US" altLang="zh-CN" sz="1600" dirty="0"/>
          </a:p>
          <a:p>
            <a:pPr marL="575945" indent="-28575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/>
              <a:t>Uses </a:t>
            </a:r>
            <a:r>
              <a:rPr lang="en-US" altLang="zh-CN" sz="1600" b="1" dirty="0"/>
              <a:t>emitters</a:t>
            </a:r>
            <a:r>
              <a:rPr lang="en-US" altLang="zh-CN" sz="1600" dirty="0"/>
              <a:t> on drip laterals +</a:t>
            </a:r>
            <a:r>
              <a:rPr lang="en-US" altLang="zh-CN" sz="1600" b="1" dirty="0"/>
              <a:t> low-pressure pipelines.</a:t>
            </a:r>
            <a:r>
              <a:rPr lang="en-US" altLang="zh-CN" sz="1600" dirty="0"/>
              <a:t> </a:t>
            </a:r>
            <a:endParaRPr lang="en-US" altLang="zh-CN" sz="1600" dirty="0"/>
          </a:p>
          <a:p>
            <a:pPr marL="575945" indent="-28575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/>
              <a:t>Delivers dissolved fertilizer solutions uniformly and gradually</a:t>
            </a:r>
            <a:endParaRPr lang="en-US" altLang="zh-CN" sz="1600" dirty="0"/>
          </a:p>
          <a:p>
            <a:pPr marL="290195" indent="0" fontAlgn="auto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 dirty="0"/>
              <a:t>     → reaches crop root zones.</a:t>
            </a:r>
            <a:endParaRPr lang="en-US" altLang="zh-CN" sz="1600" dirty="0"/>
          </a:p>
          <a:p>
            <a:pPr marL="290195" indent="0" fontAlgn="auto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 dirty="0"/>
              <a:t>     → in the form of discrete droplets. </a:t>
            </a:r>
            <a:endParaRPr lang="en-US" altLang="zh-CN" sz="1600" dirty="0"/>
          </a:p>
        </p:txBody>
      </p:sp>
      <p:sp>
        <p:nvSpPr>
          <p:cNvPr id="9" name="文本框 8"/>
          <p:cNvSpPr txBox="1"/>
          <p:nvPr/>
        </p:nvSpPr>
        <p:spPr>
          <a:xfrm>
            <a:off x="593090" y="4006072"/>
            <a:ext cx="8397240" cy="1118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 fontAlgn="auto">
              <a:lnSpc>
                <a:spcPct val="140000"/>
              </a:lnSpc>
              <a:buClrTx/>
              <a:buSzTx/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</a:rPr>
              <a:t>Precise Drip Control</a:t>
            </a:r>
            <a:endParaRPr lang="en-US" altLang="zh-CN" b="1" dirty="0">
              <a:solidFill>
                <a:srgbClr val="5BAE3E"/>
              </a:solidFill>
            </a:endParaRPr>
          </a:p>
          <a:p>
            <a:pPr marL="575945" indent="-28575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</a:rPr>
              <a:t>Enables precise control of </a:t>
            </a:r>
            <a:r>
              <a:rPr lang="en-US" altLang="zh-CN" sz="1600" b="1" dirty="0">
                <a:solidFill>
                  <a:schemeClr val="tx1"/>
                </a:solidFill>
              </a:rPr>
              <a:t>water volume. </a:t>
            </a:r>
            <a:endParaRPr lang="en-US" altLang="zh-CN" sz="1600" b="1" dirty="0">
              <a:solidFill>
                <a:schemeClr val="tx1"/>
              </a:solidFill>
            </a:endParaRPr>
          </a:p>
          <a:p>
            <a:pPr marL="575945" indent="-28575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</a:rPr>
              <a:t>Effectively extends</a:t>
            </a:r>
            <a:r>
              <a:rPr lang="en-US" altLang="zh-CN" sz="1600" b="1" dirty="0">
                <a:solidFill>
                  <a:schemeClr val="tx1"/>
                </a:solidFill>
              </a:rPr>
              <a:t> irrigation duration.</a:t>
            </a:r>
            <a:endParaRPr lang="en-US" altLang="zh-CN" sz="1600" b="1" dirty="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3091" y="418988"/>
            <a:ext cx="818996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noProof="0" dirty="0">
                <a:ln>
                  <a:noFill/>
                </a:ln>
                <a:solidFill>
                  <a:srgbClr val="5BAE3E"/>
                </a:solidFill>
                <a:effectLst/>
                <a:uLnTx/>
                <a:uFillTx/>
                <a:ea typeface="字魂59号-创粗黑" panose="00000500000000000000" pitchFamily="2" charset="-122"/>
                <a:sym typeface="+mn-ea"/>
              </a:rPr>
              <a:t>3. Classification of Fertigation—Five Categories</a:t>
            </a:r>
            <a:endParaRPr lang="en-US" altLang="zh-CN" sz="3200" b="1" noProof="0" dirty="0">
              <a:ln>
                <a:noFill/>
              </a:ln>
              <a:solidFill>
                <a:srgbClr val="5BAE3E"/>
              </a:solidFill>
              <a:effectLst/>
              <a:uLnTx/>
              <a:uFillTx/>
              <a:ea typeface="字魂59号-创粗黑" panose="00000500000000000000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4085" y="1603681"/>
            <a:ext cx="553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sym typeface="+mn-ea"/>
              </a:rPr>
              <a:t>(1) Drip fertigation technology</a:t>
            </a:r>
            <a:endParaRPr lang="zh-CN" altLang="en-US" sz="2200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77356" y="2123485"/>
            <a:ext cx="4219320" cy="2339458"/>
          </a:xfrm>
          <a:prstGeom prst="rect">
            <a:avLst/>
          </a:prstGeom>
        </p:spPr>
      </p:pic>
      <p:pic>
        <p:nvPicPr>
          <p:cNvPr id="7" name="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65075" y="625919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8" grpId="0" uiExpand="1" build="p"/>
      <p:bldP spid="9" grpId="0" uiExpand="1" build="p"/>
      <p:bldP spid="5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3665988"/>
            <a:ext cx="12208510" cy="3192011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93022" y="2079135"/>
            <a:ext cx="7545705" cy="1410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indent="-288290">
              <a:lnSpc>
                <a:spcPct val="130000"/>
              </a:lnSpc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</a:rPr>
              <a:t>Continuous Low-Concentration Supply</a:t>
            </a:r>
            <a:endParaRPr lang="en-US" altLang="zh-CN" b="1" dirty="0">
              <a:solidFill>
                <a:srgbClr val="5BAE3E"/>
              </a:solidFill>
            </a:endParaRPr>
          </a:p>
          <a:p>
            <a:pPr marL="575945" lvl="1" indent="-28829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/>
              <a:t>Supplies water + low-concentration nutrients </a:t>
            </a:r>
            <a:r>
              <a:rPr lang="en-US" altLang="zh-CN" sz="1600" b="1" dirty="0"/>
              <a:t>continuously and slowly.</a:t>
            </a:r>
            <a:r>
              <a:rPr lang="en-US" altLang="zh-CN" sz="1600" dirty="0"/>
              <a:t> </a:t>
            </a:r>
            <a:endParaRPr lang="en-US" altLang="zh-CN" sz="1600" dirty="0"/>
          </a:p>
          <a:p>
            <a:pPr marL="287655" lvl="1" indent="0" fontAlgn="auto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 dirty="0"/>
              <a:t>     → Keeps soil </a:t>
            </a:r>
            <a:r>
              <a:rPr lang="en-US" altLang="zh-CN" sz="1600" b="1" dirty="0"/>
              <a:t>moderately moist, well-aerated, and loose. </a:t>
            </a:r>
            <a:endParaRPr lang="en-US" altLang="zh-CN" sz="1600" dirty="0"/>
          </a:p>
          <a:p>
            <a:pPr marL="287655" lvl="1" indent="0" fontAlgn="auto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1600" dirty="0"/>
              <a:t>     → Prevents </a:t>
            </a:r>
            <a:r>
              <a:rPr lang="en-US" altLang="zh-CN" sz="1600" b="1" dirty="0"/>
              <a:t>root burn</a:t>
            </a:r>
            <a:r>
              <a:rPr lang="en-US" altLang="zh-CN" sz="1600" dirty="0"/>
              <a:t> caused by excessive fertilizer concentration.</a:t>
            </a:r>
            <a:endParaRPr lang="en-US" altLang="zh-CN" sz="1600" dirty="0"/>
          </a:p>
        </p:txBody>
      </p:sp>
      <p:sp>
        <p:nvSpPr>
          <p:cNvPr id="14" name="文本框 13"/>
          <p:cNvSpPr txBox="1"/>
          <p:nvPr/>
        </p:nvSpPr>
        <p:spPr>
          <a:xfrm>
            <a:off x="593022" y="3772949"/>
            <a:ext cx="7088505" cy="1731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indent="-288290">
              <a:lnSpc>
                <a:spcPct val="130000"/>
              </a:lnSpc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</a:rPr>
              <a:t>Soil &amp; Root-Zone Effects</a:t>
            </a:r>
            <a:endParaRPr lang="en-US" altLang="zh-CN" b="1" dirty="0">
              <a:solidFill>
                <a:schemeClr val="bg1"/>
              </a:solidFill>
            </a:endParaRPr>
          </a:p>
          <a:p>
            <a:pPr marL="575945" lvl="1" indent="-288290" algn="l">
              <a:lnSpc>
                <a:spcPct val="13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</a:rPr>
              <a:t>Soil moisture + air + temperature + nutrient</a:t>
            </a:r>
            <a:r>
              <a:rPr lang="en-US" altLang="zh-CN" sz="1600" dirty="0">
                <a:solidFill>
                  <a:schemeClr val="bg1"/>
                </a:solidFill>
              </a:rPr>
              <a:t> conditions remain optimal for crop growth. 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marL="575945" lvl="1" indent="-288290" algn="l">
              <a:lnSpc>
                <a:spcPct val="13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Further </a:t>
            </a:r>
            <a:r>
              <a:rPr lang="en-US" altLang="zh-CN" sz="1600" b="1" dirty="0">
                <a:solidFill>
                  <a:schemeClr val="bg1"/>
                </a:solidFill>
              </a:rPr>
              <a:t>reduces deep percolation.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marL="575945" lvl="1" indent="-288290" algn="l">
              <a:lnSpc>
                <a:spcPct val="13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Avoids </a:t>
            </a:r>
            <a:r>
              <a:rPr lang="en-US" altLang="zh-CN" sz="1600" b="1" dirty="0">
                <a:solidFill>
                  <a:schemeClr val="bg1"/>
                </a:solidFill>
              </a:rPr>
              <a:t>damage to soil structure. 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pic>
        <p:nvPicPr>
          <p:cNvPr id="9" name="图片 8" descr="C:/Users/QX_HD/Downloads/添加IRRIGATION SYSTEM单词 (35).png添加IRRIGATION SYSTEM单词 (35)"/>
          <p:cNvPicPr>
            <a:picLocks noChangeAspect="1"/>
          </p:cNvPicPr>
          <p:nvPr/>
        </p:nvPicPr>
        <p:blipFill>
          <a:blip r:embed="rId1"/>
          <a:srcRect l="8992" r="8992"/>
          <a:stretch>
            <a:fillRect/>
          </a:stretch>
        </p:blipFill>
        <p:spPr>
          <a:xfrm>
            <a:off x="7947185" y="1477166"/>
            <a:ext cx="3549490" cy="321622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93091" y="418988"/>
            <a:ext cx="818996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noProof="0" dirty="0">
                <a:ln>
                  <a:noFill/>
                </a:ln>
                <a:solidFill>
                  <a:srgbClr val="5BAE3E"/>
                </a:solidFill>
                <a:effectLst/>
                <a:uLnTx/>
                <a:uFillTx/>
                <a:ea typeface="字魂59号-创粗黑" panose="00000500000000000000" pitchFamily="2" charset="-122"/>
                <a:sym typeface="+mn-ea"/>
              </a:rPr>
              <a:t>3. Classification of Fertigation—Five Categories</a:t>
            </a:r>
            <a:endParaRPr lang="en-US" altLang="zh-CN" sz="3200" b="1" noProof="0" dirty="0">
              <a:ln>
                <a:noFill/>
              </a:ln>
              <a:solidFill>
                <a:srgbClr val="5BAE3E"/>
              </a:solidFill>
              <a:effectLst/>
              <a:uLnTx/>
              <a:uFillTx/>
              <a:ea typeface="字魂59号-创粗黑" panose="00000500000000000000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4085" y="1603681"/>
            <a:ext cx="553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sym typeface="+mn-ea"/>
              </a:rPr>
              <a:t>(1) Drip fertigation technology</a:t>
            </a:r>
            <a:endParaRPr lang="zh-CN" altLang="en-US" sz="2200" b="1" dirty="0"/>
          </a:p>
        </p:txBody>
      </p:sp>
      <p:pic>
        <p:nvPicPr>
          <p:cNvPr id="5" name="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12825" y="59404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 animBg="1"/>
      <p:bldP spid="12" grpId="0" uiExpand="1" build="p"/>
      <p:bldP spid="1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4295164"/>
            <a:ext cx="12192000" cy="2562836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93090" y="2109970"/>
            <a:ext cx="7251499" cy="19856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</a:rPr>
              <a:t>Demand-Based Fertilizer Injection</a:t>
            </a:r>
            <a:endParaRPr lang="en-US" altLang="zh-CN" b="1" dirty="0">
              <a:solidFill>
                <a:srgbClr val="5BAE3E"/>
              </a:solidFill>
            </a:endParaRPr>
          </a:p>
          <a:p>
            <a:pPr marL="574040" indent="-28575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dirty="0"/>
              <a:t>Based on </a:t>
            </a:r>
            <a:r>
              <a:rPr lang="en-US" altLang="zh-CN" sz="1600" b="1" dirty="0"/>
              <a:t>water + nutrient</a:t>
            </a:r>
            <a:r>
              <a:rPr lang="en-US" altLang="zh-CN" sz="1600" dirty="0"/>
              <a:t> </a:t>
            </a:r>
            <a:r>
              <a:rPr lang="en-US" altLang="zh-CN" sz="1600" b="1" dirty="0"/>
              <a:t>requirements</a:t>
            </a:r>
            <a:r>
              <a:rPr lang="en-US" altLang="zh-CN" sz="1600" dirty="0"/>
              <a:t> of crops at various growth stages. </a:t>
            </a:r>
            <a:endParaRPr lang="en-US" altLang="zh-CN" sz="1600" dirty="0"/>
          </a:p>
          <a:p>
            <a:pPr marL="574040" indent="-28575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/>
              <a:t>Fertilizer solution</a:t>
            </a:r>
            <a:endParaRPr lang="en-US" altLang="zh-CN" sz="1600" b="1" dirty="0"/>
          </a:p>
          <a:p>
            <a:pPr marL="288290" indent="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→ Injected into </a:t>
            </a:r>
            <a:r>
              <a:rPr lang="en-US" altLang="zh-CN" sz="1600" b="1" dirty="0">
                <a:solidFill>
                  <a:schemeClr val="tx1"/>
                </a:solidFill>
              </a:rPr>
              <a:t>pipelines of sprinkler system</a:t>
            </a:r>
            <a:r>
              <a:rPr lang="en-US" altLang="zh-CN" sz="1600" dirty="0">
                <a:solidFill>
                  <a:schemeClr val="tx1"/>
                </a:solidFill>
              </a:rPr>
              <a:t> via fertilization devices. 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288290" indent="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/>
                </a:solidFill>
              </a:rPr>
              <a:t>     </a:t>
            </a:r>
            <a:r>
              <a:rPr lang="en-US" altLang="zh-CN" sz="1600" dirty="0"/>
              <a:t>→ </a:t>
            </a:r>
            <a:r>
              <a:rPr lang="en-US" altLang="zh-CN" sz="1600" b="1" dirty="0"/>
              <a:t>Fertilizer fully dissolved</a:t>
            </a:r>
            <a:r>
              <a:rPr lang="en-US" altLang="zh-CN" sz="1600" dirty="0"/>
              <a:t> in irrigation water. </a:t>
            </a:r>
            <a:endParaRPr lang="en-US" altLang="zh-CN" sz="1600" dirty="0"/>
          </a:p>
        </p:txBody>
      </p:sp>
      <p:sp>
        <p:nvSpPr>
          <p:cNvPr id="10" name="文本框 9"/>
          <p:cNvSpPr txBox="1"/>
          <p:nvPr/>
        </p:nvSpPr>
        <p:spPr>
          <a:xfrm>
            <a:off x="603885" y="4502261"/>
            <a:ext cx="5907405" cy="18783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bg1"/>
                </a:solidFill>
              </a:rPr>
              <a:t>Uniform Spray Application</a:t>
            </a:r>
            <a:endParaRPr lang="en-US" altLang="zh-CN" b="1" dirty="0">
              <a:solidFill>
                <a:schemeClr val="bg1"/>
              </a:solidFill>
            </a:endParaRPr>
          </a:p>
          <a:p>
            <a:pPr marL="574040" indent="-28575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</a:rPr>
              <a:t>Mixture </a:t>
            </a:r>
            <a:r>
              <a:rPr lang="en-US" altLang="zh-CN" sz="1600" dirty="0">
                <a:solidFill>
                  <a:schemeClr val="bg1"/>
                </a:solidFill>
              </a:rPr>
              <a:t>is sprayed through</a:t>
            </a:r>
            <a:r>
              <a:rPr lang="en-US" altLang="zh-CN" sz="1600" b="1" dirty="0">
                <a:solidFill>
                  <a:schemeClr val="bg1"/>
                </a:solidFill>
              </a:rPr>
              <a:t> sprinkler nozzles.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marL="288290" indent="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bg1"/>
                </a:solidFill>
              </a:rPr>
              <a:t>     → Form </a:t>
            </a:r>
            <a:r>
              <a:rPr lang="en-US" altLang="zh-CN" sz="1600" b="1" dirty="0">
                <a:solidFill>
                  <a:schemeClr val="bg1"/>
                </a:solidFill>
              </a:rPr>
              <a:t>fine droplets.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marL="288290" indent="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bg1"/>
                </a:solidFill>
              </a:rPr>
              <a:t>     → Fall </a:t>
            </a:r>
            <a:r>
              <a:rPr lang="en-US" altLang="zh-CN" sz="1600" b="1" dirty="0">
                <a:solidFill>
                  <a:schemeClr val="bg1"/>
                </a:solidFill>
              </a:rPr>
              <a:t>evenly</a:t>
            </a:r>
            <a:r>
              <a:rPr lang="en-US" altLang="zh-CN" sz="1600" dirty="0">
                <a:solidFill>
                  <a:schemeClr val="bg1"/>
                </a:solidFill>
              </a:rPr>
              <a:t> onto crop foliage + soil surface.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marL="288290" indent="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bg1"/>
                </a:solidFill>
              </a:rPr>
              <a:t>     ⇒ Achieves</a:t>
            </a:r>
            <a:r>
              <a:rPr lang="en-US" altLang="zh-CN" sz="1600" b="1" dirty="0">
                <a:solidFill>
                  <a:schemeClr val="bg1"/>
                </a:solidFill>
              </a:rPr>
              <a:t> simultaneous irrigation and fertilization</a:t>
            </a:r>
            <a:r>
              <a:rPr lang="en-US" altLang="zh-CN" sz="1600" dirty="0">
                <a:solidFill>
                  <a:schemeClr val="bg1"/>
                </a:solidFill>
              </a:rPr>
              <a:t>. 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50930" y="1695188"/>
            <a:ext cx="3545745" cy="274755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3091" y="418988"/>
            <a:ext cx="818996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noProof="0" dirty="0">
                <a:ln>
                  <a:noFill/>
                </a:ln>
                <a:solidFill>
                  <a:srgbClr val="5BAE3E"/>
                </a:solidFill>
                <a:effectLst/>
                <a:uLnTx/>
                <a:uFillTx/>
                <a:ea typeface="字魂59号-创粗黑" panose="00000500000000000000" pitchFamily="2" charset="-122"/>
                <a:sym typeface="+mn-ea"/>
              </a:rPr>
              <a:t>3. Classification of Fertigation—Five Categories</a:t>
            </a:r>
            <a:endParaRPr lang="en-US" altLang="zh-CN" sz="3200" b="1" noProof="0" dirty="0">
              <a:ln>
                <a:noFill/>
              </a:ln>
              <a:solidFill>
                <a:srgbClr val="5BAE3E"/>
              </a:solidFill>
              <a:effectLst/>
              <a:uLnTx/>
              <a:uFillTx/>
              <a:ea typeface="字魂59号-创粗黑" panose="00000500000000000000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07150" y="4502261"/>
            <a:ext cx="5433060" cy="1559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bg1"/>
                </a:solidFill>
              </a:rPr>
              <a:t>Terrain Adaptability</a:t>
            </a:r>
            <a:endParaRPr lang="en-US" altLang="zh-CN" b="1" dirty="0">
              <a:solidFill>
                <a:schemeClr val="bg1"/>
              </a:solidFill>
            </a:endParaRPr>
          </a:p>
          <a:p>
            <a:pPr marL="574040" indent="-28575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</a:rPr>
              <a:t>Low requirements for land-levelling. 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marL="574040" indent="-28575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Suitable for complex terrains such as </a:t>
            </a:r>
            <a:r>
              <a:rPr lang="en-US" altLang="zh-CN" sz="1600" b="1" dirty="0">
                <a:solidFill>
                  <a:schemeClr val="bg1"/>
                </a:solidFill>
              </a:rPr>
              <a:t>orchards in mountainous and hilly areas. 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4085" y="1603681"/>
            <a:ext cx="5537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sym typeface="+mn-ea"/>
              </a:rPr>
              <a:t>(2) Sprinkler fertigation technology</a:t>
            </a:r>
            <a:endParaRPr lang="en-US" altLang="zh-CN" sz="2200" b="1" dirty="0">
              <a:sym typeface="+mn-ea"/>
            </a:endParaRPr>
          </a:p>
        </p:txBody>
      </p:sp>
      <p:pic>
        <p:nvPicPr>
          <p:cNvPr id="4" name="1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82625" y="59848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  <p:bldP spid="8" grpId="0" build="p"/>
      <p:bldP spid="10" grpId="0" build="p"/>
      <p:bldP spid="5" grpId="0" uiExpand="1" build="p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556932"/>
            <a:ext cx="12192000" cy="3301068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93091" y="2112957"/>
            <a:ext cx="10903584" cy="1384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</a:rPr>
              <a:t>Water-Fertilizer Delivery Mechanism</a:t>
            </a:r>
            <a:endParaRPr lang="en-US" altLang="zh-CN" b="1" dirty="0">
              <a:solidFill>
                <a:srgbClr val="5BAE3E"/>
              </a:solidFill>
            </a:endParaRPr>
          </a:p>
          <a:p>
            <a:pPr marL="574040" indent="-285750" fontAlgn="auto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/>
              <a:t>Fertilizer solution</a:t>
            </a:r>
            <a:endParaRPr lang="en-US" altLang="zh-CN" sz="1600" b="1" dirty="0"/>
          </a:p>
          <a:p>
            <a:pPr marL="288290" indent="0" fontAlgn="auto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None/>
            </a:pPr>
            <a:r>
              <a:rPr lang="en-US" altLang="zh-CN" sz="1600" b="1" dirty="0"/>
              <a:t>     → injected into micro-sprinkler pipelines </a:t>
            </a:r>
            <a:r>
              <a:rPr lang="en-US" altLang="zh-CN" sz="1600" dirty="0"/>
              <a:t>via dedicated fertilization devices. </a:t>
            </a:r>
            <a:endParaRPr lang="en-US" altLang="zh-CN" sz="1600" dirty="0"/>
          </a:p>
          <a:p>
            <a:pPr marL="288290" indent="0" fontAlgn="auto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None/>
            </a:pPr>
            <a:r>
              <a:rPr lang="en-US" altLang="zh-CN" sz="1600" b="1" dirty="0"/>
              <a:t>     → uniformly distributed </a:t>
            </a:r>
            <a:r>
              <a:rPr lang="en-US" altLang="zh-CN" sz="1600" dirty="0"/>
              <a:t>across soil surface along with irrigation water. </a:t>
            </a:r>
            <a:endParaRPr lang="en-US" altLang="zh-CN" sz="1600" dirty="0"/>
          </a:p>
        </p:txBody>
      </p:sp>
      <p:sp>
        <p:nvSpPr>
          <p:cNvPr id="8" name="文本框 7"/>
          <p:cNvSpPr txBox="1"/>
          <p:nvPr/>
        </p:nvSpPr>
        <p:spPr>
          <a:xfrm>
            <a:off x="593091" y="3668260"/>
            <a:ext cx="6602898" cy="1014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bg1"/>
                </a:solidFill>
              </a:rPr>
              <a:t>System Requirements </a:t>
            </a:r>
            <a:endParaRPr lang="en-US" altLang="zh-CN" b="1" dirty="0">
              <a:solidFill>
                <a:schemeClr val="bg1"/>
              </a:solidFill>
            </a:endParaRPr>
          </a:p>
          <a:p>
            <a:pPr marL="574040" indent="-285750" fontAlgn="auto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Compared with drip fertigation, </a:t>
            </a:r>
            <a:r>
              <a:rPr lang="en-US" altLang="zh-CN" sz="1600" b="1" dirty="0">
                <a:solidFill>
                  <a:schemeClr val="bg1"/>
                </a:solidFill>
              </a:rPr>
              <a:t>less stringent requirements on filtration facilities. 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091" y="4649419"/>
            <a:ext cx="6764054" cy="1654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bg1"/>
                </a:solidFill>
              </a:rPr>
              <a:t>Limitations &amp; Application Suitability</a:t>
            </a:r>
            <a:endParaRPr lang="en-US" altLang="zh-CN" b="1" dirty="0">
              <a:solidFill>
                <a:schemeClr val="bg1"/>
              </a:solidFill>
            </a:endParaRPr>
          </a:p>
          <a:p>
            <a:pPr marL="574040" indent="-285750" fontAlgn="auto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</a:rPr>
              <a:t>Irrigation uniformity</a:t>
            </a:r>
            <a:r>
              <a:rPr lang="en-US" altLang="zh-CN" sz="1600" dirty="0">
                <a:solidFill>
                  <a:schemeClr val="bg1"/>
                </a:solidFill>
              </a:rPr>
              <a:t> easily affected by </a:t>
            </a:r>
            <a:r>
              <a:rPr lang="en-US" altLang="zh-CN" sz="1600" b="1" dirty="0">
                <a:solidFill>
                  <a:schemeClr val="bg1"/>
                </a:solidFill>
              </a:rPr>
              <a:t>obstructions from crop stalks and field weeds.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marL="574040" indent="-285750" fontAlgn="auto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</a:rPr>
              <a:t>Crop types + topographic conditions</a:t>
            </a:r>
            <a:r>
              <a:rPr lang="en-US" altLang="zh-CN" sz="1600" dirty="0">
                <a:solidFill>
                  <a:schemeClr val="bg1"/>
                </a:solidFill>
              </a:rPr>
              <a:t> → should be carefully evaluated prior to application. </a:t>
            </a:r>
            <a:endParaRPr lang="en-US" altLang="zh-CN" dirty="0">
              <a:solidFill>
                <a:schemeClr val="bg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97785" y="3755082"/>
            <a:ext cx="3809380" cy="221600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93091" y="418988"/>
            <a:ext cx="818996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noProof="0" dirty="0">
                <a:ln>
                  <a:noFill/>
                </a:ln>
                <a:solidFill>
                  <a:srgbClr val="5BAE3E"/>
                </a:solidFill>
                <a:effectLst/>
                <a:uLnTx/>
                <a:uFillTx/>
                <a:ea typeface="字魂59号-创粗黑" panose="00000500000000000000" pitchFamily="2" charset="-122"/>
                <a:sym typeface="+mn-ea"/>
              </a:rPr>
              <a:t>3. Classification of Fertigation—Five Categories</a:t>
            </a:r>
            <a:endParaRPr lang="en-US" altLang="zh-CN" sz="3200" b="1" noProof="0" dirty="0">
              <a:ln>
                <a:noFill/>
              </a:ln>
              <a:solidFill>
                <a:srgbClr val="5BAE3E"/>
              </a:solidFill>
              <a:effectLst/>
              <a:uLnTx/>
              <a:uFillTx/>
              <a:ea typeface="字魂59号-创粗黑" panose="00000500000000000000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4084" y="1603681"/>
            <a:ext cx="67446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sym typeface="+mn-ea"/>
              </a:rPr>
              <a:t>(3) Micro-sprinkler fertigation technology</a:t>
            </a:r>
            <a:endParaRPr lang="en-US" altLang="zh-CN" sz="2200" b="1" dirty="0">
              <a:sym typeface="+mn-ea"/>
            </a:endParaRPr>
          </a:p>
        </p:txBody>
      </p:sp>
      <p:pic>
        <p:nvPicPr>
          <p:cNvPr id="5" name="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45440" y="61118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  <p:bldP spid="6" grpId="0" uiExpand="1" build="p"/>
      <p:bldP spid="8" grpId="0" build="p"/>
      <p:bldP spid="9" grpId="0" build="p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248526" y="2525086"/>
            <a:ext cx="8943474" cy="2783751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050887" y="2783248"/>
            <a:ext cx="6827924" cy="116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4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bg1"/>
                </a:solidFill>
              </a:rPr>
              <a:t>System Composition</a:t>
            </a:r>
            <a:endParaRPr lang="en-US" altLang="zh-CN" b="1" dirty="0">
              <a:solidFill>
                <a:schemeClr val="bg1"/>
              </a:solidFill>
            </a:endParaRPr>
          </a:p>
          <a:p>
            <a:pPr marL="574040" indent="-285750" fontAlgn="auto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Integrates </a:t>
            </a:r>
            <a:r>
              <a:rPr lang="en-US" altLang="zh-CN" sz="1600" b="1" dirty="0">
                <a:solidFill>
                  <a:schemeClr val="bg1"/>
                </a:solidFill>
              </a:rPr>
              <a:t>plastic film mulching + drip irrigation technologies. 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marL="574040" indent="-285750" fontAlgn="auto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</a:rPr>
              <a:t>Drip tapes</a:t>
            </a:r>
            <a:r>
              <a:rPr lang="en-US" altLang="zh-CN" sz="1600" dirty="0">
                <a:solidFill>
                  <a:schemeClr val="bg1"/>
                </a:solidFill>
              </a:rPr>
              <a:t> placed </a:t>
            </a:r>
            <a:r>
              <a:rPr lang="en-US" altLang="zh-CN" sz="1600" b="1" dirty="0">
                <a:solidFill>
                  <a:schemeClr val="bg1"/>
                </a:solidFill>
              </a:rPr>
              <a:t>beneath plastic mulch layer.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50887" y="3934966"/>
            <a:ext cx="6409691" cy="11671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 fontAlgn="auto">
              <a:lnSpc>
                <a:spcPct val="140000"/>
              </a:lnSpc>
              <a:buClrTx/>
              <a:buSzTx/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bg1"/>
                </a:solidFill>
                <a:sym typeface="+mn-ea"/>
              </a:rPr>
              <a:t>Operating Principle</a:t>
            </a:r>
            <a:endParaRPr lang="en-US" altLang="zh-CN" b="1" dirty="0">
              <a:solidFill>
                <a:schemeClr val="bg1"/>
              </a:solidFill>
              <a:sym typeface="+mn-ea"/>
            </a:endParaRPr>
          </a:p>
          <a:p>
            <a:pPr marL="574040" indent="-285750" fontAlgn="auto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sym typeface="+mn-ea"/>
              </a:rPr>
              <a:t>Follows the </a:t>
            </a:r>
            <a:r>
              <a:rPr lang="en-US" altLang="zh-CN" sz="1600" b="1" dirty="0">
                <a:solidFill>
                  <a:schemeClr val="bg1"/>
                </a:solidFill>
                <a:sym typeface="+mn-ea"/>
              </a:rPr>
              <a:t>same irrigation and fertigation principles as drip fertigation systems. </a:t>
            </a:r>
            <a:endParaRPr lang="en-US" altLang="zh-CN" sz="1600" b="1" dirty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5325" y="2170628"/>
            <a:ext cx="4093243" cy="276208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93091" y="418988"/>
            <a:ext cx="818996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noProof="0" dirty="0">
                <a:ln>
                  <a:noFill/>
                </a:ln>
                <a:solidFill>
                  <a:srgbClr val="5BAE3E"/>
                </a:solidFill>
                <a:effectLst/>
                <a:uLnTx/>
                <a:uFillTx/>
                <a:ea typeface="字魂59号-创粗黑" panose="00000500000000000000" pitchFamily="2" charset="-122"/>
                <a:sym typeface="+mn-ea"/>
              </a:rPr>
              <a:t>3. Classification of Fertigation—Five Categories</a:t>
            </a:r>
            <a:endParaRPr lang="en-US" altLang="zh-CN" sz="3200" b="1" noProof="0" dirty="0">
              <a:ln>
                <a:noFill/>
              </a:ln>
              <a:solidFill>
                <a:srgbClr val="5BAE3E"/>
              </a:solidFill>
              <a:effectLst/>
              <a:uLnTx/>
              <a:uFillTx/>
              <a:ea typeface="字魂59号-创粗黑" panose="00000500000000000000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4084" y="1603681"/>
            <a:ext cx="67446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sym typeface="+mn-ea"/>
              </a:rPr>
              <a:t>(4) Fertigation under plastic mulch</a:t>
            </a:r>
            <a:endParaRPr lang="en-US" altLang="zh-CN" sz="2200" b="1" dirty="0">
              <a:sym typeface="+mn-ea"/>
            </a:endParaRPr>
          </a:p>
        </p:txBody>
      </p:sp>
      <p:pic>
        <p:nvPicPr>
          <p:cNvPr id="5" name="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31685" y="601010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 animBg="1"/>
      <p:bldP spid="13" grpId="0" build="p"/>
      <p:bldP spid="6" grpId="0" build="p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8255" y="3984771"/>
            <a:ext cx="12208510" cy="2873229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593089" y="2126766"/>
            <a:ext cx="5127625" cy="1877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10000"/>
              </a:lnSpc>
              <a:spcAft>
                <a:spcPts val="200"/>
              </a:spcAft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</a:rPr>
              <a:t>System Components</a:t>
            </a:r>
            <a:endParaRPr lang="en-US" altLang="zh-CN" b="1" dirty="0">
              <a:solidFill>
                <a:srgbClr val="5BAE3E"/>
              </a:solidFill>
            </a:endParaRPr>
          </a:p>
          <a:p>
            <a:pPr marL="574040" indent="-285750" fontAlgn="auto">
              <a:lnSpc>
                <a:spcPct val="11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dirty="0"/>
              <a:t>Constructed rainwater ditches.</a:t>
            </a:r>
            <a:endParaRPr lang="en-US" altLang="zh-CN" sz="1600" dirty="0"/>
          </a:p>
          <a:p>
            <a:pPr marL="574040" indent="-285750" fontAlgn="auto">
              <a:lnSpc>
                <a:spcPct val="11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dirty="0"/>
              <a:t>Catchment surfaces.</a:t>
            </a:r>
            <a:endParaRPr lang="en-US" altLang="zh-CN" sz="1600" dirty="0"/>
          </a:p>
          <a:p>
            <a:pPr marL="574040" indent="-285750" fontAlgn="auto">
              <a:lnSpc>
                <a:spcPct val="11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dirty="0"/>
              <a:t>Storage cellars.</a:t>
            </a:r>
            <a:endParaRPr lang="en-US" altLang="zh-CN" sz="1600" dirty="0"/>
          </a:p>
          <a:p>
            <a:pPr marL="574040" indent="-285750" fontAlgn="auto">
              <a:lnSpc>
                <a:spcPct val="11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dirty="0"/>
              <a:t>Small water-lifting equipment.</a:t>
            </a:r>
            <a:endParaRPr lang="en-US" altLang="zh-CN" sz="1600" dirty="0"/>
          </a:p>
          <a:p>
            <a:pPr marL="574040" indent="-285750" fontAlgn="auto">
              <a:lnSpc>
                <a:spcPct val="11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dirty="0"/>
              <a:t>Field water conveyance pipelines.</a:t>
            </a:r>
            <a:endParaRPr lang="en-US" altLang="zh-CN" sz="1600" dirty="0"/>
          </a:p>
        </p:txBody>
      </p:sp>
      <p:sp>
        <p:nvSpPr>
          <p:cNvPr id="20" name="文本框 19"/>
          <p:cNvSpPr txBox="1"/>
          <p:nvPr/>
        </p:nvSpPr>
        <p:spPr>
          <a:xfrm>
            <a:off x="593089" y="4084219"/>
            <a:ext cx="7510676" cy="1188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1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bg1"/>
                </a:solidFill>
              </a:rPr>
              <a:t>Functional Benefits</a:t>
            </a:r>
            <a:endParaRPr lang="en-US" altLang="zh-CN" b="1" dirty="0">
              <a:solidFill>
                <a:schemeClr val="bg1"/>
              </a:solidFill>
            </a:endParaRPr>
          </a:p>
          <a:p>
            <a:pPr marL="574040" indent="-285750" fontAlgn="auto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Maximizes the </a:t>
            </a:r>
            <a:r>
              <a:rPr lang="en-US" altLang="zh-CN" sz="1600" b="1" dirty="0">
                <a:solidFill>
                  <a:schemeClr val="bg1"/>
                </a:solidFill>
              </a:rPr>
              <a:t>use of natural precipitation.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marL="574040" indent="-285750" fontAlgn="auto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Resolves </a:t>
            </a:r>
            <a:r>
              <a:rPr lang="en-US" altLang="zh-CN" sz="1600" b="1" dirty="0">
                <a:solidFill>
                  <a:schemeClr val="bg1"/>
                </a:solidFill>
              </a:rPr>
              <a:t>mismatches</a:t>
            </a:r>
            <a:r>
              <a:rPr lang="en-US" altLang="zh-CN" sz="1600" dirty="0">
                <a:solidFill>
                  <a:schemeClr val="bg1"/>
                </a:solidFill>
              </a:rPr>
              <a:t> between</a:t>
            </a:r>
            <a:r>
              <a:rPr lang="en-US" altLang="zh-CN" sz="1600" b="1" dirty="0">
                <a:solidFill>
                  <a:schemeClr val="bg1"/>
                </a:solidFill>
              </a:rPr>
              <a:t> rainfall timing and crop water demand. 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marL="574040" indent="-285750" fontAlgn="auto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Helps mitigate</a:t>
            </a:r>
            <a:r>
              <a:rPr lang="en-US" altLang="zh-CN" sz="1600" b="1" dirty="0">
                <a:solidFill>
                  <a:schemeClr val="bg1"/>
                </a:solidFill>
              </a:rPr>
              <a:t> severe seasonal drought.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129348" y="2126766"/>
            <a:ext cx="7062651" cy="968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10000"/>
              </a:lnSpc>
              <a:spcAft>
                <a:spcPts val="200"/>
              </a:spcAft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</a:rPr>
              <a:t>Operating Mechanism</a:t>
            </a:r>
            <a:endParaRPr lang="en-US" altLang="zh-CN" b="1" dirty="0">
              <a:solidFill>
                <a:srgbClr val="5BAE3E"/>
              </a:solidFill>
            </a:endParaRPr>
          </a:p>
          <a:p>
            <a:pPr marL="574040" indent="-285750" fontAlgn="auto">
              <a:lnSpc>
                <a:spcPct val="110000"/>
              </a:lnSpc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/>
              <a:t>Drip or micro-sprinkler irrigation + water-soluble fertilizers</a:t>
            </a:r>
            <a:r>
              <a:rPr lang="en-US" altLang="zh-CN" sz="1600" dirty="0"/>
              <a:t>.  </a:t>
            </a:r>
            <a:endParaRPr lang="en-US" altLang="zh-CN" sz="1600" dirty="0"/>
          </a:p>
          <a:p>
            <a:pPr marL="288290" indent="0" fontAlgn="auto">
              <a:lnSpc>
                <a:spcPct val="110000"/>
              </a:lnSpc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en-US" altLang="zh-CN" sz="1600" dirty="0"/>
              <a:t>     → Achieves </a:t>
            </a:r>
            <a:r>
              <a:rPr lang="en-US" altLang="zh-CN" sz="1600" b="1" dirty="0"/>
              <a:t>efficient supplemental irrigation + fertigation. </a:t>
            </a:r>
            <a:endParaRPr lang="en-US" altLang="zh-CN" sz="1600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593091" y="418988"/>
            <a:ext cx="8189962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noProof="0" dirty="0">
                <a:ln>
                  <a:noFill/>
                </a:ln>
                <a:solidFill>
                  <a:srgbClr val="5BAE3E"/>
                </a:solidFill>
                <a:effectLst/>
                <a:uLnTx/>
                <a:uFillTx/>
                <a:ea typeface="字魂59号-创粗黑" panose="00000500000000000000" pitchFamily="2" charset="-122"/>
                <a:sym typeface="+mn-ea"/>
              </a:rPr>
              <a:t>3. Classification of Fertigation—Five Categories</a:t>
            </a:r>
            <a:endParaRPr lang="en-US" altLang="zh-CN" sz="3200" b="1" noProof="0" dirty="0">
              <a:ln>
                <a:noFill/>
              </a:ln>
              <a:solidFill>
                <a:srgbClr val="5BAE3E"/>
              </a:solidFill>
              <a:effectLst/>
              <a:uLnTx/>
              <a:uFillTx/>
              <a:ea typeface="字魂59号-创粗黑" panose="00000500000000000000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3089" y="5317400"/>
            <a:ext cx="7116393" cy="917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1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bg1"/>
                </a:solidFill>
              </a:rPr>
              <a:t>Suitable Conditions</a:t>
            </a:r>
            <a:endParaRPr lang="en-US" altLang="zh-CN" b="1" dirty="0">
              <a:solidFill>
                <a:schemeClr val="bg1"/>
              </a:solidFill>
            </a:endParaRPr>
          </a:p>
          <a:p>
            <a:pPr marL="574040" indent="-285750" fontAlgn="auto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Regions with </a:t>
            </a:r>
            <a:r>
              <a:rPr lang="en-US" altLang="zh-CN" sz="1600" b="1" dirty="0">
                <a:solidFill>
                  <a:schemeClr val="bg1"/>
                </a:solidFill>
              </a:rPr>
              <a:t>abundant but unevenly distributed precipitation.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marL="574040" indent="-285750" fontAlgn="auto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Areas with </a:t>
            </a:r>
            <a:r>
              <a:rPr lang="en-US" altLang="zh-CN" sz="1600" b="1" dirty="0">
                <a:solidFill>
                  <a:schemeClr val="bg1"/>
                </a:solidFill>
              </a:rPr>
              <a:t>severe seasonal drought. 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4084" y="1603681"/>
            <a:ext cx="108925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sym typeface="+mn-ea"/>
              </a:rPr>
              <a:t>(5) Rainwater harvesting and supplemental irrigation fertigation technology</a:t>
            </a:r>
            <a:endParaRPr lang="en-US" altLang="zh-CN" sz="2200" b="1" dirty="0">
              <a:sym typeface="+mn-ea"/>
            </a:endParaRPr>
          </a:p>
        </p:txBody>
      </p:sp>
      <p:pic>
        <p:nvPicPr>
          <p:cNvPr id="6" name="图片 5" descr="农业水肥一体化系统3D等距剖面插画生成需求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03870" y="3329940"/>
            <a:ext cx="3841750" cy="2158365"/>
          </a:xfrm>
          <a:prstGeom prst="rect">
            <a:avLst/>
          </a:prstGeom>
        </p:spPr>
      </p:pic>
      <p:pic>
        <p:nvPicPr>
          <p:cNvPr id="7" name="1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15732" y="62484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  <p:bldP spid="16" grpId="0" build="p"/>
      <p:bldP spid="20" grpId="0" build="p"/>
      <p:bldP spid="21" grpId="0" build="p"/>
      <p:bldP spid="5" grpId="0" build="p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467600" y="6535382"/>
            <a:ext cx="4724400" cy="333375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13765" y="2096135"/>
            <a:ext cx="5890895" cy="782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dirty="0"/>
              <a:t>Fertilizers must be completely </a:t>
            </a:r>
            <a:r>
              <a:rPr lang="en-US" altLang="zh-CN" sz="1600" b="1" dirty="0"/>
              <a:t>dissolved</a:t>
            </a:r>
            <a:r>
              <a:rPr lang="en-US" altLang="zh-CN" sz="1600" dirty="0"/>
              <a:t> in water. </a:t>
            </a:r>
            <a:endParaRPr lang="en-US" altLang="zh-CN" sz="1600" dirty="0"/>
          </a:p>
          <a:p>
            <a:pPr marL="288290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dirty="0"/>
              <a:t>Undissolved fertilizers viewed as:</a:t>
            </a:r>
            <a:endParaRPr lang="en-US" altLang="zh-CN" sz="1600" dirty="0"/>
          </a:p>
        </p:txBody>
      </p:sp>
      <p:sp>
        <p:nvSpPr>
          <p:cNvPr id="13" name="文本框 12"/>
          <p:cNvSpPr txBox="1"/>
          <p:nvPr/>
        </p:nvSpPr>
        <p:spPr>
          <a:xfrm>
            <a:off x="617155" y="418988"/>
            <a:ext cx="81899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noProof="0" dirty="0">
                <a:ln>
                  <a:noFill/>
                </a:ln>
                <a:solidFill>
                  <a:srgbClr val="5BAE3E"/>
                </a:solidFill>
                <a:effectLst/>
                <a:uLnTx/>
                <a:uFillTx/>
                <a:ea typeface="字魂59号-创粗黑" panose="00000500000000000000" pitchFamily="2" charset="-122"/>
                <a:sym typeface="+mn-ea"/>
              </a:rPr>
              <a:t>4. Misconceptions Regarding Fertigation</a:t>
            </a:r>
            <a:endParaRPr lang="en-US" altLang="zh-CN" sz="3200" b="1" noProof="0" dirty="0">
              <a:ln>
                <a:noFill/>
              </a:ln>
              <a:solidFill>
                <a:srgbClr val="5BAE3E"/>
              </a:solidFill>
              <a:effectLst/>
              <a:uLnTx/>
              <a:uFillTx/>
              <a:ea typeface="字魂59号-创粗黑" panose="00000500000000000000" pitchFamily="2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5875" y="1822450"/>
            <a:ext cx="5297805" cy="38931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04084" y="1046279"/>
            <a:ext cx="108925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sym typeface="+mn-ea"/>
              </a:rPr>
              <a:t>(1) Inadequate understanding of fertigation</a:t>
            </a:r>
            <a:endParaRPr lang="en-US" altLang="zh-CN" sz="2200" b="1" dirty="0">
              <a:sym typeface="+mn-ea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1235710" y="3617595"/>
            <a:ext cx="4488180" cy="334645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en-US" altLang="zh-CN" sz="1400" b="1" dirty="0">
                <a:solidFill>
                  <a:schemeClr val="tx1"/>
                </a:solidFill>
              </a:rPr>
              <a:t>Likely to clog pipelines. 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1235710" y="3973830"/>
            <a:ext cx="4488180" cy="334645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en-US" altLang="zh-CN" sz="1400" b="1" dirty="0">
                <a:solidFill>
                  <a:schemeClr val="tx1"/>
                </a:solidFill>
              </a:rPr>
              <a:t>Cumbersome for routine maintenance.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1235710" y="2903855"/>
            <a:ext cx="4488180" cy="335915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en-US" altLang="zh-CN" sz="1400" b="1" dirty="0">
                <a:solidFill>
                  <a:schemeClr val="tx1"/>
                </a:solidFill>
              </a:rPr>
              <a:t>Unusable.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1235710" y="3261360"/>
            <a:ext cx="4488180" cy="334645"/>
          </a:xfrm>
          <a:prstGeom prst="roundRect">
            <a:avLst>
              <a:gd name="adj" fmla="val 0"/>
            </a:avLst>
          </a:prstGeom>
          <a:solidFill>
            <a:srgbClr val="5BAE3E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r>
              <a:rPr lang="en-US" altLang="zh-CN" sz="1400" b="1" dirty="0">
                <a:solidFill>
                  <a:schemeClr val="tx1"/>
                </a:solidFill>
              </a:rPr>
              <a:t>Wasteful.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1825" y="1682115"/>
            <a:ext cx="6096000" cy="3956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lvl="0" indent="-285750" algn="l">
              <a:lnSpc>
                <a:spcPct val="110000"/>
              </a:lnSpc>
              <a:spcAft>
                <a:spcPts val="20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  <a:sym typeface="+mn-ea"/>
              </a:rPr>
              <a:t>Grower Misunderstanding</a:t>
            </a:r>
            <a:endParaRPr lang="en-US" altLang="zh-CN" b="1" dirty="0">
              <a:solidFill>
                <a:srgbClr val="5BAE3E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1825" y="4419600"/>
            <a:ext cx="6096000" cy="3956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lvl="0" indent="-285750" algn="l">
              <a:lnSpc>
                <a:spcPct val="110000"/>
              </a:lnSpc>
              <a:spcAft>
                <a:spcPts val="200"/>
              </a:spcAft>
              <a:buClrTx/>
              <a:buSzTx/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  <a:sym typeface="+mn-ea"/>
              </a:rPr>
              <a:t>Resulting Behavior</a:t>
            </a:r>
            <a:endParaRPr lang="en-US" altLang="zh-CN" b="1" dirty="0">
              <a:solidFill>
                <a:srgbClr val="5BAE3E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99490" y="4795520"/>
            <a:ext cx="5727700" cy="10153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8290" lvl="1" indent="-28575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ym typeface="+mn-ea"/>
              </a:rPr>
              <a:t>Regard traditional flood irrigation after broadcast fertilization as more convenient.  </a:t>
            </a:r>
            <a:endParaRPr lang="en-US" altLang="zh-CN" sz="1600" dirty="0">
              <a:solidFill>
                <a:schemeClr val="tx1"/>
              </a:solidFill>
            </a:endParaRPr>
          </a:p>
          <a:p>
            <a:pPr marL="302260" lvl="2" indent="0" fontAlgn="auto">
              <a:lnSpc>
                <a:spcPct val="120000"/>
              </a:lnSpc>
            </a:pPr>
            <a:r>
              <a:rPr lang="en-US" altLang="zh-CN" sz="1400" dirty="0">
                <a:sym typeface="+mn-ea"/>
              </a:rPr>
              <a:t>→ Growers</a:t>
            </a:r>
            <a:r>
              <a:rPr lang="en-US" altLang="zh-CN" sz="1400" b="1" dirty="0">
                <a:sym typeface="+mn-ea"/>
              </a:rPr>
              <a:t> abandon fertigation equipment. </a:t>
            </a:r>
            <a:endParaRPr lang="en-US" altLang="zh-CN" sz="1400" b="1" dirty="0">
              <a:sym typeface="+mn-ea"/>
            </a:endParaRPr>
          </a:p>
        </p:txBody>
      </p:sp>
      <p:pic>
        <p:nvPicPr>
          <p:cNvPr id="9" name="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96925" y="59340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 uiExpand="1" build="p"/>
      <p:bldP spid="13" grpId="0"/>
      <p:bldP spid="6" grpId="0"/>
      <p:bldP spid="8" grpId="0" animBg="1"/>
      <p:bldP spid="10" grpId="0" animBg="1"/>
      <p:bldP spid="14" grpId="0" animBg="1"/>
      <p:bldP spid="16" grpId="0" animBg="1"/>
      <p:bldP spid="2" grpId="0"/>
      <p:bldP spid="4" grpId="0"/>
      <p:bldP spid="5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82763"/>
            <a:ext cx="12287250" cy="3768725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rot="16200000">
            <a:off x="-787918" y="3539390"/>
            <a:ext cx="3024000" cy="6802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16705" y="1989797"/>
            <a:ext cx="7084930" cy="1757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auto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bg1"/>
                </a:solidFill>
              </a:rPr>
              <a:t>Flood-Irrigation Mindset: Overwater crops</a:t>
            </a:r>
            <a:endParaRPr lang="en-US" altLang="zh-CN" b="1" dirty="0">
              <a:solidFill>
                <a:schemeClr val="bg1"/>
              </a:solidFill>
            </a:endParaRPr>
          </a:p>
          <a:p>
            <a:pPr marL="575945" indent="-285750" fontAlgn="auto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</a:rPr>
              <a:t>Excessively long irrigation durations. 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marL="575945" indent="-285750" fontAlgn="auto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</a:rPr>
              <a:t>Excessive water application. 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marL="290195" indent="0" fontAlgn="auto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bg1"/>
                </a:solidFill>
              </a:rPr>
              <a:t>→  </a:t>
            </a:r>
            <a:r>
              <a:rPr lang="en-US" altLang="zh-CN" sz="1600" dirty="0">
                <a:solidFill>
                  <a:schemeClr val="bg1"/>
                </a:solidFill>
              </a:rPr>
              <a:t>Leads to</a:t>
            </a:r>
            <a:r>
              <a:rPr lang="en-US" altLang="zh-CN" sz="1600" b="1" dirty="0">
                <a:solidFill>
                  <a:schemeClr val="bg1"/>
                </a:solidFill>
              </a:rPr>
              <a:t> deep percolation</a:t>
            </a:r>
            <a:r>
              <a:rPr lang="en-US" altLang="zh-CN" sz="1600" dirty="0">
                <a:solidFill>
                  <a:schemeClr val="bg1"/>
                </a:solidFill>
              </a:rPr>
              <a:t> with water penetrating beyond the active 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marL="290195" indent="0" fontAlgn="auto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bg1"/>
                </a:solidFill>
              </a:rPr>
              <a:t>      root zone of crops.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6705" y="3747059"/>
            <a:ext cx="7084930" cy="1384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indent="-288290" fontAlgn="auto">
              <a:lnSpc>
                <a:spcPct val="120000"/>
              </a:lnSpc>
              <a:spcAft>
                <a:spcPts val="300"/>
              </a:spcAft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chemeClr val="bg1"/>
                </a:solidFill>
              </a:rPr>
              <a:t>Lack of Stage-Specific Adjustment  </a:t>
            </a:r>
            <a:endParaRPr lang="en-US" altLang="zh-CN" b="1" dirty="0">
              <a:solidFill>
                <a:schemeClr val="bg1"/>
              </a:solidFill>
            </a:endParaRPr>
          </a:p>
          <a:p>
            <a:pPr marL="575945" indent="-285750" fontAlgn="auto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</a:rPr>
              <a:t>Fixed irrigation schedules</a:t>
            </a:r>
            <a:r>
              <a:rPr lang="en-US" altLang="zh-CN" sz="1600" dirty="0">
                <a:solidFill>
                  <a:schemeClr val="bg1"/>
                </a:solidFill>
              </a:rPr>
              <a:t> across all growth stages.  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marL="575945" indent="-285750" fontAlgn="auto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No adjustment of </a:t>
            </a:r>
            <a:r>
              <a:rPr lang="en-US" altLang="zh-CN" sz="1600" b="1" dirty="0">
                <a:solidFill>
                  <a:schemeClr val="bg1"/>
                </a:solidFill>
              </a:rPr>
              <a:t>irrigation volume &amp; frequency</a:t>
            </a:r>
            <a:r>
              <a:rPr lang="en-US" altLang="zh-CN" sz="1600" dirty="0">
                <a:solidFill>
                  <a:schemeClr val="bg1"/>
                </a:solidFill>
              </a:rPr>
              <a:t> in response to crop water requirements. 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4985" y="1665605"/>
            <a:ext cx="4015105" cy="4003040"/>
          </a:xfrm>
          <a:prstGeom prst="ellipse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17155" y="418988"/>
            <a:ext cx="81899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noProof="0" dirty="0">
                <a:ln>
                  <a:noFill/>
                </a:ln>
                <a:solidFill>
                  <a:srgbClr val="5BAE3E"/>
                </a:solidFill>
                <a:effectLst/>
                <a:uLnTx/>
                <a:uFillTx/>
                <a:ea typeface="字魂59号-创粗黑" panose="00000500000000000000" pitchFamily="2" charset="-122"/>
                <a:sym typeface="+mn-ea"/>
              </a:rPr>
              <a:t>4. Misconceptions Regarding Fertigation</a:t>
            </a:r>
            <a:endParaRPr lang="en-US" altLang="zh-CN" sz="3200" b="1" noProof="0" dirty="0">
              <a:ln>
                <a:noFill/>
              </a:ln>
              <a:solidFill>
                <a:srgbClr val="5BAE3E"/>
              </a:solidFill>
              <a:effectLst/>
              <a:uLnTx/>
              <a:uFillTx/>
              <a:ea typeface="字魂59号-创粗黑" panose="00000500000000000000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4084" y="1046279"/>
            <a:ext cx="108925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sym typeface="+mn-ea"/>
              </a:rPr>
              <a:t>(2) Unreasonable irrigation scheduling</a:t>
            </a:r>
            <a:endParaRPr lang="en-US" altLang="zh-CN" sz="2200" b="1" dirty="0">
              <a:sym typeface="+mn-ea"/>
            </a:endParaRPr>
          </a:p>
        </p:txBody>
      </p:sp>
      <p:pic>
        <p:nvPicPr>
          <p:cNvPr id="2" name="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81025" y="61753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  <p:bldP spid="16" grpId="0" animBg="1"/>
      <p:bldP spid="9" grpId="0" build="p"/>
      <p:bldP spid="13" grpId="0" build="p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3429000"/>
            <a:ext cx="12192000" cy="3439757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695325" y="3714348"/>
            <a:ext cx="3190240" cy="3962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Actual Situation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695325" y="1686560"/>
            <a:ext cx="3968954" cy="396240"/>
          </a:xfrm>
          <a:prstGeom prst="roundRect">
            <a:avLst>
              <a:gd name="adj" fmla="val 50000"/>
            </a:avLst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Grower Misunderstanding</a:t>
            </a:r>
            <a:endParaRPr lang="en-US" altLang="zh-CN" b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3392" y="2204864"/>
            <a:ext cx="6977637" cy="1127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zh-CN" sz="1600" dirty="0"/>
              <a:t>Assume</a:t>
            </a:r>
            <a:r>
              <a:rPr lang="en-US" altLang="zh-CN" sz="1600" b="1" dirty="0"/>
              <a:t> well water / other water sources are clean enough and do not require filters.</a:t>
            </a:r>
            <a:endParaRPr lang="en-US" altLang="zh-CN" sz="1600" b="1" dirty="0"/>
          </a:p>
          <a:p>
            <a:pPr marL="285750" indent="-285750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zh-CN" sz="1600" dirty="0"/>
              <a:t>Fail to </a:t>
            </a:r>
            <a:r>
              <a:rPr lang="en-US" altLang="zh-CN" sz="1600" b="1" dirty="0"/>
              <a:t>clean filters on a regular basis</a:t>
            </a:r>
            <a:r>
              <a:rPr lang="en-US" altLang="zh-CN" sz="1600" dirty="0"/>
              <a:t>.</a:t>
            </a:r>
            <a:endParaRPr lang="en-US" altLang="zh-CN" sz="16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631528" y="4193518"/>
            <a:ext cx="6716900" cy="1501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Well water </a:t>
            </a:r>
            <a:r>
              <a:rPr lang="en-US" altLang="zh-CN" sz="1600" b="1" dirty="0">
                <a:solidFill>
                  <a:schemeClr val="bg1"/>
                </a:solidFill>
              </a:rPr>
              <a:t>contains sediment.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</a:rPr>
              <a:t>Sediment </a:t>
            </a:r>
            <a:r>
              <a:rPr lang="en-US" altLang="zh-CN" sz="1600" b="1" dirty="0">
                <a:solidFill>
                  <a:schemeClr val="bg1"/>
                </a:solidFill>
              </a:rPr>
              <a:t>accumulates over time.  </a:t>
            </a:r>
            <a:endParaRPr lang="en-US" altLang="zh-CN" sz="1600" b="1" dirty="0">
              <a:solidFill>
                <a:schemeClr val="bg1"/>
              </a:solidFill>
            </a:endParaRPr>
          </a:p>
          <a:p>
            <a:pPr marL="277495" lvl="1" indent="0" fontAlgn="auto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bg1"/>
                </a:solidFill>
              </a:rPr>
              <a:t>→ </a:t>
            </a:r>
            <a:r>
              <a:rPr lang="en-US" altLang="zh-CN" sz="1600" b="1" dirty="0">
                <a:solidFill>
                  <a:schemeClr val="bg1"/>
                </a:solidFill>
              </a:rPr>
              <a:t>Clogs filters</a:t>
            </a:r>
            <a:r>
              <a:rPr lang="en-US" altLang="zh-CN" sz="1600" dirty="0">
                <a:solidFill>
                  <a:schemeClr val="bg1"/>
                </a:solidFill>
              </a:rPr>
              <a:t>. </a:t>
            </a:r>
            <a:endParaRPr lang="en-US" altLang="zh-CN" sz="1600" dirty="0">
              <a:solidFill>
                <a:schemeClr val="bg1"/>
              </a:solidFill>
            </a:endParaRPr>
          </a:p>
          <a:p>
            <a:pPr marL="277495" lvl="1" indent="0" fontAlgn="auto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bg1"/>
                </a:solidFill>
              </a:rPr>
              <a:t>→ </a:t>
            </a:r>
            <a:r>
              <a:rPr lang="en-US" altLang="zh-CN" sz="1600" b="1" dirty="0">
                <a:solidFill>
                  <a:schemeClr val="bg1"/>
                </a:solidFill>
              </a:rPr>
              <a:t>Hinders normal water flow</a:t>
            </a:r>
            <a:r>
              <a:rPr lang="en-US" altLang="zh-CN" sz="1600" dirty="0">
                <a:solidFill>
                  <a:schemeClr val="bg1"/>
                </a:solidFill>
              </a:rPr>
              <a:t> in irrigation systems. </a:t>
            </a:r>
            <a:endParaRPr lang="en-US" altLang="zh-CN" sz="1600" dirty="0">
              <a:solidFill>
                <a:schemeClr val="bg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7095" y="1638013"/>
            <a:ext cx="3459580" cy="456276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17155" y="418988"/>
            <a:ext cx="81899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noProof="0" dirty="0">
                <a:ln>
                  <a:noFill/>
                </a:ln>
                <a:solidFill>
                  <a:srgbClr val="5BAE3E"/>
                </a:solidFill>
                <a:effectLst/>
                <a:uLnTx/>
                <a:uFillTx/>
                <a:ea typeface="字魂59号-创粗黑" panose="00000500000000000000" pitchFamily="2" charset="-122"/>
                <a:sym typeface="+mn-ea"/>
              </a:rPr>
              <a:t>4. Misconceptions Regarding Fertigation</a:t>
            </a:r>
            <a:endParaRPr lang="en-US" altLang="zh-CN" sz="3200" b="1" noProof="0" dirty="0">
              <a:ln>
                <a:noFill/>
              </a:ln>
              <a:solidFill>
                <a:srgbClr val="5BAE3E"/>
              </a:solidFill>
              <a:effectLst/>
              <a:uLnTx/>
              <a:uFillTx/>
              <a:ea typeface="字魂59号-创粗黑" panose="00000500000000000000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4084" y="1046279"/>
            <a:ext cx="108925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>
                <a:sym typeface="+mn-ea"/>
              </a:rPr>
              <a:t>(3) Neglect of filter installation and routine maintenance</a:t>
            </a:r>
            <a:endParaRPr lang="en-US" altLang="zh-CN" sz="2200" b="1" dirty="0">
              <a:sym typeface="+mn-ea"/>
            </a:endParaRPr>
          </a:p>
        </p:txBody>
      </p:sp>
      <p:pic>
        <p:nvPicPr>
          <p:cNvPr id="2" name="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89551" y="622658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17" grpId="0" animBg="1"/>
      <p:bldP spid="18" grpId="0" animBg="1"/>
      <p:bldP spid="6" grpId="0" uiExpand="1" build="p"/>
      <p:bldP spid="7" grpId="0" uiExpand="1" build="p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93299" y="422360"/>
            <a:ext cx="849610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sym typeface="+mn-ea"/>
              </a:rPr>
              <a:t>5. Precautions for Applying Fertigatione</a:t>
            </a:r>
            <a:endParaRPr lang="en-US" altLang="zh-CN" sz="3200" b="1" dirty="0">
              <a:solidFill>
                <a:srgbClr val="5BAE3E"/>
              </a:solidFill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090" y="4500245"/>
            <a:ext cx="6953250" cy="1410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  <a:sym typeface="+mn-ea"/>
              </a:rPr>
              <a:t>System Maintenance</a:t>
            </a:r>
            <a:endParaRPr lang="en-US" altLang="zh-CN" b="1" dirty="0">
              <a:solidFill>
                <a:srgbClr val="5BAE3E"/>
              </a:solidFill>
              <a:sym typeface="+mn-ea"/>
            </a:endParaRPr>
          </a:p>
          <a:p>
            <a:pPr marL="575945" indent="-28575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/>
              <a:t>Routine maintenance</a:t>
            </a:r>
            <a:r>
              <a:rPr lang="en-US" altLang="zh-CN" sz="1600" dirty="0"/>
              <a:t> of the entire irrigation system. </a:t>
            </a:r>
            <a:endParaRPr lang="en-US" altLang="zh-CN" sz="1600" dirty="0"/>
          </a:p>
          <a:p>
            <a:pPr marL="575945" indent="-28575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/>
              <a:t>Comprehensive inspection &amp; overhaul</a:t>
            </a:r>
            <a:r>
              <a:rPr lang="en-US" altLang="zh-CN" sz="1600" dirty="0"/>
              <a:t> of all pipelines.</a:t>
            </a:r>
            <a:endParaRPr lang="en-US" altLang="zh-CN" sz="1600" dirty="0"/>
          </a:p>
          <a:p>
            <a:pPr marL="853440" lvl="1" indent="-285750" fontAlgn="auto">
              <a:lnSpc>
                <a:spcPct val="130000"/>
              </a:lnSpc>
              <a:buFont typeface="Arial" panose="020B0604020202020204" pitchFamily="34" charset="0"/>
              <a:buChar char="→"/>
            </a:pPr>
            <a:r>
              <a:rPr lang="en-US" altLang="zh-CN" sz="1600" dirty="0"/>
              <a:t>recommended </a:t>
            </a:r>
            <a:r>
              <a:rPr lang="en-US" altLang="zh-CN" sz="1600" b="1" dirty="0"/>
              <a:t>after the end of each irrigation season. </a:t>
            </a:r>
            <a:endParaRPr lang="en-US" altLang="zh-CN" sz="1600" b="1" dirty="0"/>
          </a:p>
        </p:txBody>
      </p:sp>
      <p:sp>
        <p:nvSpPr>
          <p:cNvPr id="16" name="文本框 15"/>
          <p:cNvSpPr txBox="1"/>
          <p:nvPr/>
        </p:nvSpPr>
        <p:spPr>
          <a:xfrm>
            <a:off x="593090" y="3383915"/>
            <a:ext cx="6800850" cy="1090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  <a:sym typeface="+mn-ea"/>
              </a:rPr>
              <a:t>Concentration of Fertilizer Solution</a:t>
            </a:r>
            <a:endParaRPr lang="en-US" altLang="zh-CN" b="1" dirty="0">
              <a:solidFill>
                <a:srgbClr val="5BAE3E"/>
              </a:solidFill>
              <a:sym typeface="+mn-ea"/>
            </a:endParaRPr>
          </a:p>
          <a:p>
            <a:pPr marL="575945" indent="-28575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/>
              <a:t>Properly regulated</a:t>
            </a:r>
            <a:r>
              <a:rPr lang="en-US" altLang="zh-CN" sz="1600" dirty="0"/>
              <a:t> to prevent crop damage caused by </a:t>
            </a:r>
            <a:r>
              <a:rPr lang="en-US" altLang="zh-CN" sz="1600" b="1" dirty="0"/>
              <a:t>over-fertilization. </a:t>
            </a:r>
            <a:endParaRPr lang="en-US" altLang="zh-CN" sz="1600" b="1" dirty="0"/>
          </a:p>
        </p:txBody>
      </p:sp>
      <p:sp>
        <p:nvSpPr>
          <p:cNvPr id="18" name="文本框 17"/>
          <p:cNvSpPr txBox="1"/>
          <p:nvPr/>
        </p:nvSpPr>
        <p:spPr>
          <a:xfrm>
            <a:off x="593090" y="1150620"/>
            <a:ext cx="6801485" cy="1090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  <a:sym typeface="+mn-ea"/>
              </a:rPr>
              <a:t>Drip Irrigation Control </a:t>
            </a:r>
            <a:endParaRPr lang="en-US" altLang="zh-CN" b="1" dirty="0">
              <a:solidFill>
                <a:srgbClr val="5BAE3E"/>
              </a:solidFill>
              <a:sym typeface="+mn-ea"/>
            </a:endParaRPr>
          </a:p>
          <a:p>
            <a:pPr marL="575945" indent="-28575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/>
              <a:t>Avoid </a:t>
            </a:r>
            <a:r>
              <a:rPr lang="en-US" altLang="zh-CN" sz="1600" b="1" dirty="0"/>
              <a:t>excessive irrigation. </a:t>
            </a:r>
            <a:endParaRPr lang="en-US" altLang="zh-CN" sz="1600" b="1" dirty="0"/>
          </a:p>
          <a:p>
            <a:pPr marL="575945" indent="-28575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/>
              <a:t>Apply water </a:t>
            </a:r>
            <a:r>
              <a:rPr lang="en-US" altLang="zh-CN" sz="1600" b="1" dirty="0"/>
              <a:t>only to crop root zones </a:t>
            </a:r>
            <a:r>
              <a:rPr lang="en-US" altLang="zh-CN" sz="1600" dirty="0"/>
              <a:t>and </a:t>
            </a:r>
            <a:r>
              <a:rPr lang="en-US" altLang="zh-CN" sz="1600" b="1" dirty="0"/>
              <a:t>surrounding soil. </a:t>
            </a:r>
            <a:endParaRPr lang="en-US" altLang="zh-CN" sz="1600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593090" y="2266950"/>
            <a:ext cx="6801485" cy="1090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en-US" altLang="zh-CN" b="1" dirty="0">
                <a:solidFill>
                  <a:srgbClr val="5BAE3E"/>
                </a:solidFill>
                <a:sym typeface="+mn-ea"/>
              </a:rPr>
              <a:t>Filter Maintenance</a:t>
            </a:r>
            <a:endParaRPr lang="en-US" altLang="zh-CN" b="1" dirty="0">
              <a:solidFill>
                <a:srgbClr val="5BAE3E"/>
              </a:solidFill>
              <a:sym typeface="+mn-ea"/>
            </a:endParaRPr>
          </a:p>
          <a:p>
            <a:pPr marL="575945" indent="-285750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ym typeface="+mn-ea"/>
              </a:rPr>
              <a:t>Require </a:t>
            </a:r>
            <a:r>
              <a:rPr lang="en-US" altLang="zh-CN" sz="1600" b="1" dirty="0">
                <a:sym typeface="+mn-ea"/>
              </a:rPr>
              <a:t>regular upkeep + cleaning after a period of operation</a:t>
            </a:r>
            <a:r>
              <a:rPr lang="en-US" altLang="zh-CN" sz="1600" dirty="0">
                <a:sym typeface="+mn-ea"/>
              </a:rPr>
              <a:t> to prevent blockage. </a:t>
            </a:r>
            <a:endParaRPr lang="en-US" altLang="zh-CN" sz="1600" dirty="0"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0846" y="1797479"/>
            <a:ext cx="3845829" cy="3831533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15" name="矩形 14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pic>
        <p:nvPicPr>
          <p:cNvPr id="2" name="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06425" y="59467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/>
      <p:bldP spid="8" grpId="0" uiExpand="1" build="p"/>
      <p:bldP spid="16" grpId="0" build="p"/>
      <p:bldP spid="18" grpId="0" build="p"/>
      <p:bldP spid="11" grpId="0" build="p"/>
    </p:bldLst>
  </p:timing>
</p:sld>
</file>

<file path=ppt/tags/tag1.xml><?xml version="1.0" encoding="utf-8"?>
<p:tagLst xmlns:p="http://schemas.openxmlformats.org/presentationml/2006/main">
  <p:tag name="RESOURCE_RECORD_KEY" val="{&quot;70&quot;:[3318451,3312359,3318865,3322479]}"/>
</p:tagLst>
</file>

<file path=ppt/theme/theme1.xml><?xml version="1.0" encoding="utf-8"?>
<a:theme xmlns:a="http://schemas.openxmlformats.org/drawingml/2006/main" name="Office 主题​​">
  <a:themeElements>
    <a:clrScheme name="自定义 3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8AE77"/>
      </a:accent1>
      <a:accent2>
        <a:srgbClr val="8CF5D4"/>
      </a:accent2>
      <a:accent3>
        <a:srgbClr val="FFE8CB"/>
      </a:accent3>
      <a:accent4>
        <a:srgbClr val="57965F"/>
      </a:accent4>
      <a:accent5>
        <a:srgbClr val="6BEEB8"/>
      </a:accent5>
      <a:accent6>
        <a:srgbClr val="FDCCA4"/>
      </a:accent6>
      <a:hlink>
        <a:srgbClr val="0563C1"/>
      </a:hlink>
      <a:folHlink>
        <a:srgbClr val="954F72"/>
      </a:folHlink>
    </a:clrScheme>
    <a:fontScheme name="思源">
      <a:majorFont>
        <a:latin typeface="Arial Black"/>
        <a:ea typeface="思源宋体 Heavy"/>
        <a:cs typeface=""/>
      </a:majorFont>
      <a:minorFont>
        <a:latin typeface="Ari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130CFC53E1D4458B80B5377008CEEE" ma:contentTypeVersion="19" ma:contentTypeDescription="Create a new document." ma:contentTypeScope="" ma:versionID="c5bca55066547ace3c95494f7058db64">
  <xsd:schema xmlns:xsd="http://www.w3.org/2001/XMLSchema" xmlns:xs="http://www.w3.org/2001/XMLSchema" xmlns:p="http://schemas.microsoft.com/office/2006/metadata/properties" xmlns:ns2="9e4d4028-7d2f-484c-bcd4-65d8dfc13344" xmlns:ns3="ca5b2271-c080-4650-a5bc-0c2553a50190" targetNamespace="http://schemas.microsoft.com/office/2006/metadata/properties" ma:root="true" ma:fieldsID="81bc9a00293841ddd936cdd7271aa752" ns2:_="" ns3:_="">
    <xsd:import namespace="9e4d4028-7d2f-484c-bcd4-65d8dfc13344"/>
    <xsd:import namespace="ca5b2271-c080-4650-a5bc-0c2553a501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4d4028-7d2f-484c-bcd4-65d8dfc133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acc4dc2-1d7d-4ba2-9bc5-748c4ad50a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b2271-c080-4650-a5bc-0c2553a5019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76fce6c-187e-470c-9925-28fe6492cd1f}" ma:internalName="TaxCatchAll" ma:showField="CatchAllData" ma:web="ca5b2271-c080-4650-a5bc-0c2553a501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4d4028-7d2f-484c-bcd4-65d8dfc13344">
      <Terms xmlns="http://schemas.microsoft.com/office/infopath/2007/PartnerControls"/>
    </lcf76f155ced4ddcb4097134ff3c332f>
    <TaxCatchAll xmlns="ca5b2271-c080-4650-a5bc-0c2553a50190" xsi:nil="true"/>
  </documentManagement>
</p:properties>
</file>

<file path=customXml/itemProps1.xml><?xml version="1.0" encoding="utf-8"?>
<ds:datastoreItem xmlns:ds="http://schemas.openxmlformats.org/officeDocument/2006/customXml" ds:itemID="{D2F96914-939A-4180-9673-AE94CF3ADDB9}"/>
</file>

<file path=customXml/itemProps2.xml><?xml version="1.0" encoding="utf-8"?>
<ds:datastoreItem xmlns:ds="http://schemas.openxmlformats.org/officeDocument/2006/customXml" ds:itemID="{A6D02A6C-BAD1-4788-9EEC-7D45A79E2ED5}"/>
</file>

<file path=customXml/itemProps3.xml><?xml version="1.0" encoding="utf-8"?>
<ds:datastoreItem xmlns:ds="http://schemas.openxmlformats.org/officeDocument/2006/customXml" ds:itemID="{68CB27B8-80F5-45DC-ACBF-802F5E720EF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7856</Words>
  <Application>WPS 演示</Application>
  <PresentationFormat>宽屏</PresentationFormat>
  <Paragraphs>260</Paragraphs>
  <Slides>18</Slides>
  <Notes>18</Notes>
  <HiddenSlides>0</HiddenSlides>
  <MMClips>17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2" baseType="lpstr">
      <vt:lpstr>Arial</vt:lpstr>
      <vt:lpstr>宋体</vt:lpstr>
      <vt:lpstr>Wingdings</vt:lpstr>
      <vt:lpstr>字魂59号-创粗黑</vt:lpstr>
      <vt:lpstr>黑体</vt:lpstr>
      <vt:lpstr>Calibri</vt:lpstr>
      <vt:lpstr>Wingdings</vt:lpstr>
      <vt:lpstr>微软雅黑</vt:lpstr>
      <vt:lpstr>Arial Unicode MS</vt:lpstr>
      <vt:lpstr>思源宋体 Heavy</vt:lpstr>
      <vt:lpstr>Arial Black</vt:lpstr>
      <vt:lpstr>思源黑体 CN Normal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V23767</dc:creator>
  <cp:lastModifiedBy>Lily</cp:lastModifiedBy>
  <cp:revision>320</cp:revision>
  <dcterms:created xsi:type="dcterms:W3CDTF">2022-02-05T08:07:00Z</dcterms:created>
  <dcterms:modified xsi:type="dcterms:W3CDTF">2026-09-09T01:27:40Z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B37F54719B5C431FB33BCD3C4CC63025_13</vt:lpwstr>
  </property>
  <property fmtid="{D5CDD505-2E9C-101B-9397-08002B2CF9AE}" pid="3" name="KSOProductBuildVer">
    <vt:lpwstr>2052-12.1.0.28505</vt:lpwstr>
  </property>
  <property fmtid="{D5CDD505-2E9C-101B-9397-08002B2CF9AE}" pid="4" name="ContentTypeId">
    <vt:lpwstr>0x0101008C130CFC53E1D4458B80B5377008CEEE</vt:lpwstr>
  </property>
</Properties>
</file>