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416" r:id="rId2"/>
    <p:sldId id="256" r:id="rId3"/>
    <p:sldId id="423" r:id="rId4"/>
    <p:sldId id="523" r:id="rId5"/>
    <p:sldId id="424" r:id="rId6"/>
    <p:sldId id="425" r:id="rId7"/>
    <p:sldId id="426" r:id="rId8"/>
    <p:sldId id="430" r:id="rId9"/>
    <p:sldId id="428" r:id="rId10"/>
    <p:sldId id="432" r:id="rId11"/>
    <p:sldId id="429" r:id="rId12"/>
    <p:sldId id="438" r:id="rId13"/>
    <p:sldId id="433" r:id="rId14"/>
    <p:sldId id="442" r:id="rId15"/>
    <p:sldId id="427" r:id="rId16"/>
    <p:sldId id="434" r:id="rId17"/>
    <p:sldId id="439" r:id="rId18"/>
    <p:sldId id="444" r:id="rId19"/>
    <p:sldId id="443" r:id="rId20"/>
    <p:sldId id="455" r:id="rId21"/>
    <p:sldId id="452" r:id="rId22"/>
    <p:sldId id="454" r:id="rId23"/>
    <p:sldId id="453" r:id="rId24"/>
    <p:sldId id="451" r:id="rId25"/>
    <p:sldId id="456" r:id="rId26"/>
    <p:sldId id="461" r:id="rId27"/>
    <p:sldId id="449" r:id="rId28"/>
    <p:sldId id="465" r:id="rId29"/>
    <p:sldId id="466" r:id="rId30"/>
    <p:sldId id="479" r:id="rId31"/>
    <p:sldId id="464" r:id="rId32"/>
    <p:sldId id="463" r:id="rId33"/>
    <p:sldId id="475" r:id="rId34"/>
    <p:sldId id="476" r:id="rId35"/>
    <p:sldId id="477" r:id="rId36"/>
    <p:sldId id="481" r:id="rId37"/>
    <p:sldId id="484" r:id="rId38"/>
    <p:sldId id="524" r:id="rId39"/>
    <p:sldId id="482" r:id="rId40"/>
    <p:sldId id="483" r:id="rId41"/>
    <p:sldId id="495" r:id="rId42"/>
    <p:sldId id="499" r:id="rId43"/>
    <p:sldId id="500" r:id="rId44"/>
    <p:sldId id="501" r:id="rId45"/>
    <p:sldId id="502" r:id="rId46"/>
    <p:sldId id="507" r:id="rId47"/>
    <p:sldId id="525" r:id="rId48"/>
    <p:sldId id="496" r:id="rId49"/>
    <p:sldId id="506" r:id="rId50"/>
    <p:sldId id="505" r:id="rId51"/>
    <p:sldId id="504" r:id="rId52"/>
    <p:sldId id="510" r:id="rId53"/>
    <p:sldId id="508" r:id="rId54"/>
    <p:sldId id="516" r:id="rId55"/>
    <p:sldId id="518" r:id="rId56"/>
    <p:sldId id="519" r:id="rId57"/>
    <p:sldId id="520" r:id="rId58"/>
    <p:sldId id="521" r:id="rId59"/>
    <p:sldId id="420" r:id="rId60"/>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415" userDrawn="1">
          <p15:clr>
            <a:srgbClr val="A4A3A4"/>
          </p15:clr>
        </p15:guide>
        <p15:guide id="3" pos="4929" userDrawn="1">
          <p15:clr>
            <a:srgbClr val="A4A3A4"/>
          </p15:clr>
        </p15:guide>
        <p15:guide id="4" pos="3842" userDrawn="1">
          <p15:clr>
            <a:srgbClr val="A4A3A4"/>
          </p15:clr>
        </p15:guide>
        <p15:guide id="5" orient="horz" pos="2487" userDrawn="1">
          <p15:clr>
            <a:srgbClr val="A4A3A4"/>
          </p15:clr>
        </p15:guide>
        <p15:guide id="6" pos="29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85"/>
    <a:srgbClr val="982B56"/>
    <a:srgbClr val="008868"/>
    <a:srgbClr val="1A4262"/>
    <a:srgbClr val="007DBC"/>
    <a:srgbClr val="F47847"/>
    <a:srgbClr val="2C7847"/>
    <a:srgbClr val="B79F8D"/>
    <a:srgbClr val="36B5BB"/>
    <a:srgbClr val="ECD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8" autoAdjust="0"/>
    <p:restoredTop sz="93387" autoAdjust="0"/>
  </p:normalViewPr>
  <p:slideViewPr>
    <p:cSldViewPr snapToGrid="0" showGuides="1">
      <p:cViewPr varScale="1">
        <p:scale>
          <a:sx n="85" d="100"/>
          <a:sy n="85" d="100"/>
        </p:scale>
        <p:origin x="582" y="60"/>
      </p:cViewPr>
      <p:guideLst>
        <p:guide orient="horz" pos="1692"/>
        <p:guide pos="415"/>
        <p:guide pos="4929"/>
        <p:guide pos="3842"/>
        <p:guide orient="horz" pos="2487"/>
        <p:guide pos="298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B4FE-D1FB-4EB8-86E9-B3A3E176F958}" type="datetimeFigureOut">
              <a:rPr lang="zh-CN" altLang="en-US" smtClean="0"/>
              <a:t>2024/9/15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5AA-9C31-4ED1-824B-C860FDEFBFC3}" type="slidenum">
              <a:rPr lang="zh-CN" altLang="en-US" smtClean="0"/>
              <a:t>‹#›</a:t>
            </a:fld>
            <a:endParaRPr lang="zh-CN" altLang="en-US"/>
          </a:p>
        </p:txBody>
      </p:sp>
    </p:spTree>
    <p:extLst>
      <p:ext uri="{BB962C8B-B14F-4D97-AF65-F5344CB8AC3E}">
        <p14:creationId xmlns:p14="http://schemas.microsoft.com/office/powerpoint/2010/main" val="3155130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82B5EE-AE52-4E9A-8EC8-6024C7378247}" type="slidenum">
              <a:rPr lang="zh-CN" altLang="en-US" smtClean="0"/>
              <a:t>1</a:t>
            </a:fld>
            <a:endParaRPr lang="zh-CN" altLang="en-US"/>
          </a:p>
        </p:txBody>
      </p:sp>
    </p:spTree>
    <p:extLst>
      <p:ext uri="{BB962C8B-B14F-4D97-AF65-F5344CB8AC3E}">
        <p14:creationId xmlns:p14="http://schemas.microsoft.com/office/powerpoint/2010/main" val="3580683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11</a:t>
            </a:fld>
            <a:endParaRPr lang="en-US"/>
          </a:p>
        </p:txBody>
      </p:sp>
    </p:spTree>
    <p:extLst>
      <p:ext uri="{BB962C8B-B14F-4D97-AF65-F5344CB8AC3E}">
        <p14:creationId xmlns:p14="http://schemas.microsoft.com/office/powerpoint/2010/main" val="32585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12</a:t>
            </a:fld>
            <a:endParaRPr lang="en-US"/>
          </a:p>
        </p:txBody>
      </p:sp>
    </p:spTree>
    <p:extLst>
      <p:ext uri="{BB962C8B-B14F-4D97-AF65-F5344CB8AC3E}">
        <p14:creationId xmlns:p14="http://schemas.microsoft.com/office/powerpoint/2010/main" val="3345997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13</a:t>
            </a:fld>
            <a:endParaRPr lang="en-US"/>
          </a:p>
        </p:txBody>
      </p:sp>
    </p:spTree>
    <p:extLst>
      <p:ext uri="{BB962C8B-B14F-4D97-AF65-F5344CB8AC3E}">
        <p14:creationId xmlns:p14="http://schemas.microsoft.com/office/powerpoint/2010/main" val="2750381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双层屋盖平房仓通常应用在第五</a:t>
            </a:r>
            <a:r>
              <a:rPr lang="en-US" altLang="zh-CN" dirty="0" smtClean="0"/>
              <a:t>/</a:t>
            </a:r>
            <a:r>
              <a:rPr lang="zh-CN" altLang="en-US" dirty="0" smtClean="0"/>
              <a:t>六</a:t>
            </a:r>
            <a:r>
              <a:rPr lang="en-US" altLang="zh-CN" dirty="0" smtClean="0"/>
              <a:t>/</a:t>
            </a:r>
            <a:r>
              <a:rPr lang="zh-CN" altLang="en-US" dirty="0" smtClean="0"/>
              <a:t>七储粮生态区。</a:t>
            </a:r>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14</a:t>
            </a:fld>
            <a:endParaRPr lang="en-US">
              <a:solidFill>
                <a:prstClr val="black"/>
              </a:solidFill>
            </a:endParaRPr>
          </a:p>
        </p:txBody>
      </p:sp>
    </p:spTree>
    <p:extLst>
      <p:ext uri="{BB962C8B-B14F-4D97-AF65-F5344CB8AC3E}">
        <p14:creationId xmlns:p14="http://schemas.microsoft.com/office/powerpoint/2010/main" val="1556775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15</a:t>
            </a:fld>
            <a:endParaRPr lang="en-US"/>
          </a:p>
        </p:txBody>
      </p:sp>
    </p:spTree>
    <p:extLst>
      <p:ext uri="{BB962C8B-B14F-4D97-AF65-F5344CB8AC3E}">
        <p14:creationId xmlns:p14="http://schemas.microsoft.com/office/powerpoint/2010/main" val="2990940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16</a:t>
            </a:fld>
            <a:endParaRPr lang="en-US"/>
          </a:p>
        </p:txBody>
      </p:sp>
    </p:spTree>
    <p:extLst>
      <p:ext uri="{BB962C8B-B14F-4D97-AF65-F5344CB8AC3E}">
        <p14:creationId xmlns:p14="http://schemas.microsoft.com/office/powerpoint/2010/main" val="59308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17</a:t>
            </a:fld>
            <a:endParaRPr lang="en-US">
              <a:solidFill>
                <a:prstClr val="black"/>
              </a:solidFill>
            </a:endParaRPr>
          </a:p>
        </p:txBody>
      </p:sp>
    </p:spTree>
    <p:extLst>
      <p:ext uri="{BB962C8B-B14F-4D97-AF65-F5344CB8AC3E}">
        <p14:creationId xmlns:p14="http://schemas.microsoft.com/office/powerpoint/2010/main" val="549462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18</a:t>
            </a:fld>
            <a:endParaRPr lang="en-US">
              <a:solidFill>
                <a:prstClr val="black"/>
              </a:solidFill>
            </a:endParaRPr>
          </a:p>
        </p:txBody>
      </p:sp>
    </p:spTree>
    <p:extLst>
      <p:ext uri="{BB962C8B-B14F-4D97-AF65-F5344CB8AC3E}">
        <p14:creationId xmlns:p14="http://schemas.microsoft.com/office/powerpoint/2010/main" val="2321508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19</a:t>
            </a:fld>
            <a:endParaRPr lang="en-US">
              <a:solidFill>
                <a:prstClr val="black"/>
              </a:solidFill>
            </a:endParaRPr>
          </a:p>
        </p:txBody>
      </p:sp>
    </p:spTree>
    <p:extLst>
      <p:ext uri="{BB962C8B-B14F-4D97-AF65-F5344CB8AC3E}">
        <p14:creationId xmlns:p14="http://schemas.microsoft.com/office/powerpoint/2010/main" val="3861281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20</a:t>
            </a:fld>
            <a:endParaRPr lang="en-US">
              <a:solidFill>
                <a:prstClr val="black"/>
              </a:solidFill>
            </a:endParaRPr>
          </a:p>
        </p:txBody>
      </p:sp>
    </p:spTree>
    <p:extLst>
      <p:ext uri="{BB962C8B-B14F-4D97-AF65-F5344CB8AC3E}">
        <p14:creationId xmlns:p14="http://schemas.microsoft.com/office/powerpoint/2010/main" val="41787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t>2</a:t>
            </a:fld>
            <a:endParaRPr lang="zh-CN" altLang="en-US"/>
          </a:p>
        </p:txBody>
      </p:sp>
    </p:spTree>
    <p:extLst>
      <p:ext uri="{BB962C8B-B14F-4D97-AF65-F5344CB8AC3E}">
        <p14:creationId xmlns:p14="http://schemas.microsoft.com/office/powerpoint/2010/main" val="1235624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21</a:t>
            </a:fld>
            <a:endParaRPr lang="en-US">
              <a:solidFill>
                <a:prstClr val="black"/>
              </a:solidFill>
            </a:endParaRPr>
          </a:p>
        </p:txBody>
      </p:sp>
    </p:spTree>
    <p:extLst>
      <p:ext uri="{BB962C8B-B14F-4D97-AF65-F5344CB8AC3E}">
        <p14:creationId xmlns:p14="http://schemas.microsoft.com/office/powerpoint/2010/main" val="1518932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22</a:t>
            </a:fld>
            <a:endParaRPr lang="en-US">
              <a:solidFill>
                <a:prstClr val="black"/>
              </a:solidFill>
            </a:endParaRPr>
          </a:p>
        </p:txBody>
      </p:sp>
    </p:spTree>
    <p:extLst>
      <p:ext uri="{BB962C8B-B14F-4D97-AF65-F5344CB8AC3E}">
        <p14:creationId xmlns:p14="http://schemas.microsoft.com/office/powerpoint/2010/main" val="3812756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23</a:t>
            </a:fld>
            <a:endParaRPr lang="en-US">
              <a:solidFill>
                <a:prstClr val="black"/>
              </a:solidFill>
            </a:endParaRPr>
          </a:p>
        </p:txBody>
      </p:sp>
    </p:spTree>
    <p:extLst>
      <p:ext uri="{BB962C8B-B14F-4D97-AF65-F5344CB8AC3E}">
        <p14:creationId xmlns:p14="http://schemas.microsoft.com/office/powerpoint/2010/main" val="3761286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24</a:t>
            </a:fld>
            <a:endParaRPr lang="en-US">
              <a:solidFill>
                <a:prstClr val="black"/>
              </a:solidFill>
            </a:endParaRPr>
          </a:p>
        </p:txBody>
      </p:sp>
    </p:spTree>
    <p:extLst>
      <p:ext uri="{BB962C8B-B14F-4D97-AF65-F5344CB8AC3E}">
        <p14:creationId xmlns:p14="http://schemas.microsoft.com/office/powerpoint/2010/main" val="1055940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25</a:t>
            </a:fld>
            <a:endParaRPr lang="en-US">
              <a:solidFill>
                <a:prstClr val="black"/>
              </a:solidFill>
            </a:endParaRPr>
          </a:p>
        </p:txBody>
      </p:sp>
    </p:spTree>
    <p:extLst>
      <p:ext uri="{BB962C8B-B14F-4D97-AF65-F5344CB8AC3E}">
        <p14:creationId xmlns:p14="http://schemas.microsoft.com/office/powerpoint/2010/main" val="761108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26</a:t>
            </a:fld>
            <a:endParaRPr lang="en-US">
              <a:solidFill>
                <a:prstClr val="black"/>
              </a:solidFill>
            </a:endParaRPr>
          </a:p>
        </p:txBody>
      </p:sp>
    </p:spTree>
    <p:extLst>
      <p:ext uri="{BB962C8B-B14F-4D97-AF65-F5344CB8AC3E}">
        <p14:creationId xmlns:p14="http://schemas.microsoft.com/office/powerpoint/2010/main" val="3804750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27</a:t>
            </a:fld>
            <a:endParaRPr lang="en-US">
              <a:solidFill>
                <a:prstClr val="black"/>
              </a:solidFill>
            </a:endParaRPr>
          </a:p>
        </p:txBody>
      </p:sp>
    </p:spTree>
    <p:extLst>
      <p:ext uri="{BB962C8B-B14F-4D97-AF65-F5344CB8AC3E}">
        <p14:creationId xmlns:p14="http://schemas.microsoft.com/office/powerpoint/2010/main" val="1352490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28</a:t>
            </a:fld>
            <a:endParaRPr lang="en-US">
              <a:solidFill>
                <a:prstClr val="black"/>
              </a:solidFill>
            </a:endParaRPr>
          </a:p>
        </p:txBody>
      </p:sp>
    </p:spTree>
    <p:extLst>
      <p:ext uri="{BB962C8B-B14F-4D97-AF65-F5344CB8AC3E}">
        <p14:creationId xmlns:p14="http://schemas.microsoft.com/office/powerpoint/2010/main" val="23239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29</a:t>
            </a:fld>
            <a:endParaRPr lang="en-US"/>
          </a:p>
        </p:txBody>
      </p:sp>
    </p:spTree>
    <p:extLst>
      <p:ext uri="{BB962C8B-B14F-4D97-AF65-F5344CB8AC3E}">
        <p14:creationId xmlns:p14="http://schemas.microsoft.com/office/powerpoint/2010/main" val="2409451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30</a:t>
            </a:fld>
            <a:endParaRPr lang="en-US"/>
          </a:p>
        </p:txBody>
      </p:sp>
    </p:spTree>
    <p:extLst>
      <p:ext uri="{BB962C8B-B14F-4D97-AF65-F5344CB8AC3E}">
        <p14:creationId xmlns:p14="http://schemas.microsoft.com/office/powerpoint/2010/main" val="2312246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a:t>
            </a:fld>
            <a:endParaRPr lang="en-US"/>
          </a:p>
        </p:txBody>
      </p:sp>
    </p:spTree>
    <p:extLst>
      <p:ext uri="{BB962C8B-B14F-4D97-AF65-F5344CB8AC3E}">
        <p14:creationId xmlns:p14="http://schemas.microsoft.com/office/powerpoint/2010/main" val="907976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31</a:t>
            </a:fld>
            <a:endParaRPr lang="en-US">
              <a:solidFill>
                <a:prstClr val="black"/>
              </a:solidFill>
            </a:endParaRPr>
          </a:p>
        </p:txBody>
      </p:sp>
    </p:spTree>
    <p:extLst>
      <p:ext uri="{BB962C8B-B14F-4D97-AF65-F5344CB8AC3E}">
        <p14:creationId xmlns:p14="http://schemas.microsoft.com/office/powerpoint/2010/main" val="1954127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solidFill>
                  <a:prstClr val="black"/>
                </a:solidFill>
              </a:rPr>
              <a:t>32</a:t>
            </a:fld>
            <a:endParaRPr lang="en-US">
              <a:solidFill>
                <a:prstClr val="black"/>
              </a:solidFill>
            </a:endParaRPr>
          </a:p>
        </p:txBody>
      </p:sp>
    </p:spTree>
    <p:extLst>
      <p:ext uri="{BB962C8B-B14F-4D97-AF65-F5344CB8AC3E}">
        <p14:creationId xmlns:p14="http://schemas.microsoft.com/office/powerpoint/2010/main" val="3433179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33</a:t>
            </a:fld>
            <a:endParaRPr lang="en-US"/>
          </a:p>
        </p:txBody>
      </p:sp>
    </p:spTree>
    <p:extLst>
      <p:ext uri="{BB962C8B-B14F-4D97-AF65-F5344CB8AC3E}">
        <p14:creationId xmlns:p14="http://schemas.microsoft.com/office/powerpoint/2010/main" val="845680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34</a:t>
            </a:fld>
            <a:endParaRPr lang="en-US"/>
          </a:p>
        </p:txBody>
      </p:sp>
    </p:spTree>
    <p:extLst>
      <p:ext uri="{BB962C8B-B14F-4D97-AF65-F5344CB8AC3E}">
        <p14:creationId xmlns:p14="http://schemas.microsoft.com/office/powerpoint/2010/main" val="755986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35</a:t>
            </a:fld>
            <a:endParaRPr lang="en-US"/>
          </a:p>
        </p:txBody>
      </p:sp>
    </p:spTree>
    <p:extLst>
      <p:ext uri="{BB962C8B-B14F-4D97-AF65-F5344CB8AC3E}">
        <p14:creationId xmlns:p14="http://schemas.microsoft.com/office/powerpoint/2010/main" val="3171763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36</a:t>
            </a:fld>
            <a:endParaRPr lang="en-US"/>
          </a:p>
        </p:txBody>
      </p:sp>
    </p:spTree>
    <p:extLst>
      <p:ext uri="{BB962C8B-B14F-4D97-AF65-F5344CB8AC3E}">
        <p14:creationId xmlns:p14="http://schemas.microsoft.com/office/powerpoint/2010/main" val="868029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37</a:t>
            </a:fld>
            <a:endParaRPr lang="en-US"/>
          </a:p>
        </p:txBody>
      </p:sp>
    </p:spTree>
    <p:extLst>
      <p:ext uri="{BB962C8B-B14F-4D97-AF65-F5344CB8AC3E}">
        <p14:creationId xmlns:p14="http://schemas.microsoft.com/office/powerpoint/2010/main" val="2273421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38</a:t>
            </a:fld>
            <a:endParaRPr lang="en-US"/>
          </a:p>
        </p:txBody>
      </p:sp>
    </p:spTree>
    <p:extLst>
      <p:ext uri="{BB962C8B-B14F-4D97-AF65-F5344CB8AC3E}">
        <p14:creationId xmlns:p14="http://schemas.microsoft.com/office/powerpoint/2010/main" val="4011116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39</a:t>
            </a:fld>
            <a:endParaRPr lang="en-US"/>
          </a:p>
        </p:txBody>
      </p:sp>
    </p:spTree>
    <p:extLst>
      <p:ext uri="{BB962C8B-B14F-4D97-AF65-F5344CB8AC3E}">
        <p14:creationId xmlns:p14="http://schemas.microsoft.com/office/powerpoint/2010/main" val="2961855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40</a:t>
            </a:fld>
            <a:endParaRPr lang="en-US"/>
          </a:p>
        </p:txBody>
      </p:sp>
    </p:spTree>
    <p:extLst>
      <p:ext uri="{BB962C8B-B14F-4D97-AF65-F5344CB8AC3E}">
        <p14:creationId xmlns:p14="http://schemas.microsoft.com/office/powerpoint/2010/main" val="203194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a:t>
            </a:fld>
            <a:endParaRPr lang="en-US"/>
          </a:p>
        </p:txBody>
      </p:sp>
    </p:spTree>
    <p:extLst>
      <p:ext uri="{BB962C8B-B14F-4D97-AF65-F5344CB8AC3E}">
        <p14:creationId xmlns:p14="http://schemas.microsoft.com/office/powerpoint/2010/main" val="995743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41</a:t>
            </a:fld>
            <a:endParaRPr lang="en-US"/>
          </a:p>
        </p:txBody>
      </p:sp>
    </p:spTree>
    <p:extLst>
      <p:ext uri="{BB962C8B-B14F-4D97-AF65-F5344CB8AC3E}">
        <p14:creationId xmlns:p14="http://schemas.microsoft.com/office/powerpoint/2010/main" val="382629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42</a:t>
            </a:fld>
            <a:endParaRPr lang="en-US"/>
          </a:p>
        </p:txBody>
      </p:sp>
    </p:spTree>
    <p:extLst>
      <p:ext uri="{BB962C8B-B14F-4D97-AF65-F5344CB8AC3E}">
        <p14:creationId xmlns:p14="http://schemas.microsoft.com/office/powerpoint/2010/main" val="2557540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43</a:t>
            </a:fld>
            <a:endParaRPr lang="en-US"/>
          </a:p>
        </p:txBody>
      </p:sp>
    </p:spTree>
    <p:extLst>
      <p:ext uri="{BB962C8B-B14F-4D97-AF65-F5344CB8AC3E}">
        <p14:creationId xmlns:p14="http://schemas.microsoft.com/office/powerpoint/2010/main" val="3803807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44</a:t>
            </a:fld>
            <a:endParaRPr lang="en-US"/>
          </a:p>
        </p:txBody>
      </p:sp>
    </p:spTree>
    <p:extLst>
      <p:ext uri="{BB962C8B-B14F-4D97-AF65-F5344CB8AC3E}">
        <p14:creationId xmlns:p14="http://schemas.microsoft.com/office/powerpoint/2010/main" val="3949730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45</a:t>
            </a:fld>
            <a:endParaRPr lang="en-US"/>
          </a:p>
        </p:txBody>
      </p:sp>
    </p:spTree>
    <p:extLst>
      <p:ext uri="{BB962C8B-B14F-4D97-AF65-F5344CB8AC3E}">
        <p14:creationId xmlns:p14="http://schemas.microsoft.com/office/powerpoint/2010/main" val="3342009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46</a:t>
            </a:fld>
            <a:endParaRPr lang="en-US"/>
          </a:p>
        </p:txBody>
      </p:sp>
    </p:spTree>
    <p:extLst>
      <p:ext uri="{BB962C8B-B14F-4D97-AF65-F5344CB8AC3E}">
        <p14:creationId xmlns:p14="http://schemas.microsoft.com/office/powerpoint/2010/main" val="356215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47</a:t>
            </a:fld>
            <a:endParaRPr lang="en-US"/>
          </a:p>
        </p:txBody>
      </p:sp>
    </p:spTree>
    <p:extLst>
      <p:ext uri="{BB962C8B-B14F-4D97-AF65-F5344CB8AC3E}">
        <p14:creationId xmlns:p14="http://schemas.microsoft.com/office/powerpoint/2010/main" val="1562952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48</a:t>
            </a:fld>
            <a:endParaRPr lang="en-US"/>
          </a:p>
        </p:txBody>
      </p:sp>
    </p:spTree>
    <p:extLst>
      <p:ext uri="{BB962C8B-B14F-4D97-AF65-F5344CB8AC3E}">
        <p14:creationId xmlns:p14="http://schemas.microsoft.com/office/powerpoint/2010/main" val="16979101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49</a:t>
            </a:fld>
            <a:endParaRPr lang="en-US"/>
          </a:p>
        </p:txBody>
      </p:sp>
    </p:spTree>
    <p:extLst>
      <p:ext uri="{BB962C8B-B14F-4D97-AF65-F5344CB8AC3E}">
        <p14:creationId xmlns:p14="http://schemas.microsoft.com/office/powerpoint/2010/main" val="4210161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50</a:t>
            </a:fld>
            <a:endParaRPr lang="en-US"/>
          </a:p>
        </p:txBody>
      </p:sp>
    </p:spTree>
    <p:extLst>
      <p:ext uri="{BB962C8B-B14F-4D97-AF65-F5344CB8AC3E}">
        <p14:creationId xmlns:p14="http://schemas.microsoft.com/office/powerpoint/2010/main" val="3812420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a:t>
            </a:fld>
            <a:endParaRPr lang="en-US"/>
          </a:p>
        </p:txBody>
      </p:sp>
    </p:spTree>
    <p:extLst>
      <p:ext uri="{BB962C8B-B14F-4D97-AF65-F5344CB8AC3E}">
        <p14:creationId xmlns:p14="http://schemas.microsoft.com/office/powerpoint/2010/main" val="2972955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51</a:t>
            </a:fld>
            <a:endParaRPr lang="en-US"/>
          </a:p>
        </p:txBody>
      </p:sp>
    </p:spTree>
    <p:extLst>
      <p:ext uri="{BB962C8B-B14F-4D97-AF65-F5344CB8AC3E}">
        <p14:creationId xmlns:p14="http://schemas.microsoft.com/office/powerpoint/2010/main" val="1442571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52</a:t>
            </a:fld>
            <a:endParaRPr lang="en-US"/>
          </a:p>
        </p:txBody>
      </p:sp>
    </p:spTree>
    <p:extLst>
      <p:ext uri="{BB962C8B-B14F-4D97-AF65-F5344CB8AC3E}">
        <p14:creationId xmlns:p14="http://schemas.microsoft.com/office/powerpoint/2010/main" val="2538765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53</a:t>
            </a:fld>
            <a:endParaRPr lang="en-US"/>
          </a:p>
        </p:txBody>
      </p:sp>
    </p:spTree>
    <p:extLst>
      <p:ext uri="{BB962C8B-B14F-4D97-AF65-F5344CB8AC3E}">
        <p14:creationId xmlns:p14="http://schemas.microsoft.com/office/powerpoint/2010/main" val="24454074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54</a:t>
            </a:fld>
            <a:endParaRPr lang="en-US"/>
          </a:p>
        </p:txBody>
      </p:sp>
    </p:spTree>
    <p:extLst>
      <p:ext uri="{BB962C8B-B14F-4D97-AF65-F5344CB8AC3E}">
        <p14:creationId xmlns:p14="http://schemas.microsoft.com/office/powerpoint/2010/main" val="22569240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55</a:t>
            </a:fld>
            <a:endParaRPr lang="en-US"/>
          </a:p>
        </p:txBody>
      </p:sp>
    </p:spTree>
    <p:extLst>
      <p:ext uri="{BB962C8B-B14F-4D97-AF65-F5344CB8AC3E}">
        <p14:creationId xmlns:p14="http://schemas.microsoft.com/office/powerpoint/2010/main" val="20833247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56</a:t>
            </a:fld>
            <a:endParaRPr lang="en-US"/>
          </a:p>
        </p:txBody>
      </p:sp>
    </p:spTree>
    <p:extLst>
      <p:ext uri="{BB962C8B-B14F-4D97-AF65-F5344CB8AC3E}">
        <p14:creationId xmlns:p14="http://schemas.microsoft.com/office/powerpoint/2010/main" val="7158932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57</a:t>
            </a:fld>
            <a:endParaRPr lang="en-US"/>
          </a:p>
        </p:txBody>
      </p:sp>
    </p:spTree>
    <p:extLst>
      <p:ext uri="{BB962C8B-B14F-4D97-AF65-F5344CB8AC3E}">
        <p14:creationId xmlns:p14="http://schemas.microsoft.com/office/powerpoint/2010/main" val="9403652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58</a:t>
            </a:fld>
            <a:endParaRPr lang="en-US"/>
          </a:p>
        </p:txBody>
      </p:sp>
    </p:spTree>
    <p:extLst>
      <p:ext uri="{BB962C8B-B14F-4D97-AF65-F5344CB8AC3E}">
        <p14:creationId xmlns:p14="http://schemas.microsoft.com/office/powerpoint/2010/main" val="1263290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6</a:t>
            </a:fld>
            <a:endParaRPr lang="en-US"/>
          </a:p>
        </p:txBody>
      </p:sp>
    </p:spTree>
    <p:extLst>
      <p:ext uri="{BB962C8B-B14F-4D97-AF65-F5344CB8AC3E}">
        <p14:creationId xmlns:p14="http://schemas.microsoft.com/office/powerpoint/2010/main" val="295229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7</a:t>
            </a:fld>
            <a:endParaRPr lang="en-US"/>
          </a:p>
        </p:txBody>
      </p:sp>
    </p:spTree>
    <p:extLst>
      <p:ext uri="{BB962C8B-B14F-4D97-AF65-F5344CB8AC3E}">
        <p14:creationId xmlns:p14="http://schemas.microsoft.com/office/powerpoint/2010/main" val="2631132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8</a:t>
            </a:fld>
            <a:endParaRPr lang="en-US"/>
          </a:p>
        </p:txBody>
      </p:sp>
    </p:spTree>
    <p:extLst>
      <p:ext uri="{BB962C8B-B14F-4D97-AF65-F5344CB8AC3E}">
        <p14:creationId xmlns:p14="http://schemas.microsoft.com/office/powerpoint/2010/main" val="357184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9</a:t>
            </a:fld>
            <a:endParaRPr lang="en-US"/>
          </a:p>
        </p:txBody>
      </p:sp>
    </p:spTree>
    <p:extLst>
      <p:ext uri="{BB962C8B-B14F-4D97-AF65-F5344CB8AC3E}">
        <p14:creationId xmlns:p14="http://schemas.microsoft.com/office/powerpoint/2010/main" val="1070833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p:spPr>
        <p:txBody>
          <a:bodyPr/>
          <a:lstStyle/>
          <a:p>
            <a:endParaRPr lang="en-GB"/>
          </a:p>
        </p:txBody>
      </p:sp>
      <p:sp>
        <p:nvSpPr>
          <p:cNvPr id="5" name="Footer Placeholder 4"/>
          <p:cNvSpPr>
            <a:spLocks noGrp="1"/>
          </p:cNvSpPr>
          <p:nvPr>
            <p:ph type="ftr" sz="quarter" idx="11"/>
          </p:nvPr>
        </p:nvSpPr>
        <p:spPr>
          <a:xfrm>
            <a:off x="4038600" y="6356350"/>
            <a:ext cx="4114800" cy="365125"/>
          </a:xfrm>
        </p:spPr>
        <p:txBody>
          <a:bodyPr/>
          <a:lstStyle/>
          <a:p>
            <a:endParaRPr lang="en-GB"/>
          </a:p>
        </p:txBody>
      </p:sp>
      <p:sp>
        <p:nvSpPr>
          <p:cNvPr id="6" name="Slide Number Placeholder 5"/>
          <p:cNvSpPr>
            <a:spLocks noGrp="1"/>
          </p:cNvSpPr>
          <p:nvPr>
            <p:ph type="sldNum" sz="quarter" idx="12"/>
          </p:nvPr>
        </p:nvSpPr>
        <p:spPr>
          <a:xfrm>
            <a:off x="8610600" y="6356350"/>
            <a:ext cx="2743200" cy="365125"/>
          </a:xfrm>
        </p:spPr>
        <p:txBody>
          <a:bodyPr/>
          <a:lstStyle/>
          <a:p>
            <a:fld id="{7F4C1676-8445-4D51-B6FB-DBF39B779976}"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grpSp>
        <p:nvGrpSpPr>
          <p:cNvPr id="2" name="组合 1"/>
          <p:cNvGrpSpPr/>
          <p:nvPr userDrawn="1"/>
        </p:nvGrpSpPr>
        <p:grpSpPr>
          <a:xfrm>
            <a:off x="401341" y="414511"/>
            <a:ext cx="416916" cy="421666"/>
            <a:chOff x="5670406" y="224921"/>
            <a:chExt cx="427181" cy="432048"/>
          </a:xfrm>
          <a:effectLst>
            <a:outerShdw blurRad="101600" dist="63500" dir="2700000" algn="tl" rotWithShape="0">
              <a:prstClr val="black">
                <a:alpha val="30000"/>
              </a:prstClr>
            </a:outerShdw>
          </a:effectLst>
        </p:grpSpPr>
        <p:sp>
          <p:nvSpPr>
            <p:cNvPr id="3" name="燕尾形 2"/>
            <p:cNvSpPr/>
            <p:nvPr/>
          </p:nvSpPr>
          <p:spPr>
            <a:xfrm>
              <a:off x="5740209" y="224921"/>
              <a:ext cx="357378" cy="432048"/>
            </a:xfrm>
            <a:prstGeom prst="chevron">
              <a:avLst>
                <a:gd name="adj" fmla="val 60635"/>
              </a:avLst>
            </a:prstGeom>
            <a:solidFill>
              <a:srgbClr val="B7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燕尾形 3"/>
            <p:cNvSpPr/>
            <p:nvPr/>
          </p:nvSpPr>
          <p:spPr>
            <a:xfrm>
              <a:off x="5670406" y="334119"/>
              <a:ext cx="176727" cy="213652"/>
            </a:xfrm>
            <a:prstGeom prst="chevron">
              <a:avLst>
                <a:gd name="adj" fmla="val 58603"/>
              </a:avLst>
            </a:prstGeom>
            <a:solidFill>
              <a:srgbClr val="B7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jpeg"/><Relationship Id="rId11" Type="http://schemas.openxmlformats.org/officeDocument/2006/relationships/image" Target="../media/image21.jpeg"/><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5.xml"/><Relationship Id="rId7" Type="http://schemas.openxmlformats.org/officeDocument/2006/relationships/image" Target="../media/image24.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12.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4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4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23.xml"/><Relationship Id="rId7" Type="http://schemas.openxmlformats.org/officeDocument/2006/relationships/image" Target="../media/image54.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53.jpeg"/><Relationship Id="rId4" Type="http://schemas.openxmlformats.org/officeDocument/2006/relationships/image" Target="../media/image3.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3.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2.xml"/><Relationship Id="rId7" Type="http://schemas.openxmlformats.org/officeDocument/2006/relationships/image" Target="../media/image6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8.png"/><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wmf"/></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76.jpe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wmf"/></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90.jpe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03.png"/><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3.png"/><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06.png"/><Relationship Id="rId11" Type="http://schemas.openxmlformats.org/officeDocument/2006/relationships/image" Target="../media/image111.emf"/><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13.jpeg"/></Relationships>
</file>

<file path=ppt/slides/_rels/slide51.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notesSlide" Target="../notesSlides/notesSlide50.xml"/><Relationship Id="rId18" Type="http://schemas.openxmlformats.org/officeDocument/2006/relationships/image" Target="../media/image114.emf"/><Relationship Id="rId26" Type="http://schemas.openxmlformats.org/officeDocument/2006/relationships/image" Target="../media/image124.png"/><Relationship Id="rId3" Type="http://schemas.openxmlformats.org/officeDocument/2006/relationships/tags" Target="../tags/tag13.xml"/><Relationship Id="rId21" Type="http://schemas.openxmlformats.org/officeDocument/2006/relationships/image" Target="../media/image119.png"/><Relationship Id="rId7" Type="http://schemas.openxmlformats.org/officeDocument/2006/relationships/tags" Target="../tags/tag17.xml"/><Relationship Id="rId12" Type="http://schemas.openxmlformats.org/officeDocument/2006/relationships/slideLayout" Target="../slideLayouts/slideLayout12.xml"/><Relationship Id="rId17" Type="http://schemas.openxmlformats.org/officeDocument/2006/relationships/oleObject" Target="../embeddings/oleObject1.bin"/><Relationship Id="rId25" Type="http://schemas.openxmlformats.org/officeDocument/2006/relationships/image" Target="../media/image123.jpeg"/><Relationship Id="rId2" Type="http://schemas.openxmlformats.org/officeDocument/2006/relationships/tags" Target="../tags/tag12.xml"/><Relationship Id="rId16" Type="http://schemas.openxmlformats.org/officeDocument/2006/relationships/image" Target="../media/image116.png"/><Relationship Id="rId20" Type="http://schemas.openxmlformats.org/officeDocument/2006/relationships/image" Target="../media/image118.jpeg"/><Relationship Id="rId1" Type="http://schemas.openxmlformats.org/officeDocument/2006/relationships/vmlDrawing" Target="../drawings/vmlDrawing1.v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image" Target="../media/image122.png"/><Relationship Id="rId5" Type="http://schemas.openxmlformats.org/officeDocument/2006/relationships/tags" Target="../tags/tag15.xml"/><Relationship Id="rId15" Type="http://schemas.openxmlformats.org/officeDocument/2006/relationships/image" Target="../media/image115.png"/><Relationship Id="rId23" Type="http://schemas.openxmlformats.org/officeDocument/2006/relationships/image" Target="../media/image121.png"/><Relationship Id="rId10" Type="http://schemas.openxmlformats.org/officeDocument/2006/relationships/tags" Target="../tags/tag20.xml"/><Relationship Id="rId19" Type="http://schemas.openxmlformats.org/officeDocument/2006/relationships/image" Target="../media/image117.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3.png"/><Relationship Id="rId22"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8.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jpe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130.png"/><Relationship Id="rId4" Type="http://schemas.openxmlformats.org/officeDocument/2006/relationships/image" Target="../media/image129.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32.jpeg"/><Relationship Id="rId4" Type="http://schemas.openxmlformats.org/officeDocument/2006/relationships/image" Target="../media/image131.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133.jpe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135.jpeg"/><Relationship Id="rId4" Type="http://schemas.openxmlformats.org/officeDocument/2006/relationships/image" Target="../media/image134.jpeg"/></Relationships>
</file>

<file path=ppt/slides/_rels/slide5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3.png"/><Relationship Id="rId7" Type="http://schemas.openxmlformats.org/officeDocument/2006/relationships/image" Target="../media/image139.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文本框 8"/>
          <p:cNvSpPr txBox="1"/>
          <p:nvPr/>
        </p:nvSpPr>
        <p:spPr>
          <a:xfrm>
            <a:off x="6003633" y="2246757"/>
            <a:ext cx="184730" cy="1311128"/>
          </a:xfrm>
          <a:prstGeom prst="rect">
            <a:avLst/>
          </a:prstGeom>
          <a:noFill/>
        </p:spPr>
        <p:txBody>
          <a:bodyPr wrap="none" rtlCol="0" anchor="t">
            <a:spAutoFit/>
          </a:bodyPr>
          <a:lstStyle/>
          <a:p>
            <a:pPr algn="ctr" fontAlgn="auto">
              <a:lnSpc>
                <a:spcPct val="90000"/>
              </a:lnSpc>
            </a:pPr>
            <a:r>
              <a:rPr lang="en-GB" sz="4400" dirty="0">
                <a:latin typeface="Open Sans" panose="020B0606030504020204" pitchFamily="34" charset="0"/>
                <a:ea typeface="Open Sans" panose="020B0606030504020204" pitchFamily="34" charset="0"/>
                <a:cs typeface="Open Sans" panose="020B0606030504020204" pitchFamily="34" charset="0"/>
                <a:sym typeface="+mn-ea"/>
              </a:rPr>
              <a:t/>
            </a:r>
            <a:br>
              <a:rPr lang="en-GB" sz="4400"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4400" dirty="0"/>
          </a:p>
        </p:txBody>
      </p:sp>
      <p:sp>
        <p:nvSpPr>
          <p:cNvPr id="21" name="等腰三角形 20"/>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22" name="图片 21" descr="图形用户界面, 应用程序&#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602" y="5244522"/>
            <a:ext cx="5967367" cy="1645936"/>
          </a:xfrm>
          <a:prstGeom prst="rect">
            <a:avLst/>
          </a:prstGeom>
        </p:spPr>
      </p:pic>
      <p:sp>
        <p:nvSpPr>
          <p:cNvPr id="7" name="矩形 6"/>
          <p:cNvSpPr/>
          <p:nvPr/>
        </p:nvSpPr>
        <p:spPr>
          <a:xfrm>
            <a:off x="2062346" y="1585037"/>
            <a:ext cx="8067304" cy="584775"/>
          </a:xfrm>
          <a:prstGeom prst="rect">
            <a:avLst/>
          </a:prstGeom>
        </p:spPr>
        <p:txBody>
          <a:bodyPr wrap="square">
            <a:spAutoFit/>
          </a:bodyPr>
          <a:lstStyle/>
          <a:p>
            <a:pPr algn="ctr">
              <a:spcAft>
                <a:spcPts val="1200"/>
              </a:spcAft>
            </a:pPr>
            <a:r>
              <a:rPr lang="zh-CN" altLang="en-US" sz="3200" b="1" dirty="0" smtClean="0">
                <a:solidFill>
                  <a:srgbClr val="1A4262"/>
                </a:solidFill>
                <a:latin typeface="微软雅黑" panose="020B0503020204020204" pitchFamily="34" charset="-122"/>
                <a:ea typeface="微软雅黑" panose="020B0503020204020204" pitchFamily="34" charset="-122"/>
              </a:rPr>
              <a:t>粮库粮食储藏减损的工程技术措施</a:t>
            </a:r>
            <a:endParaRPr lang="zh-CN" altLang="en-US" sz="2400" dirty="0">
              <a:solidFill>
                <a:srgbClr val="1A4262"/>
              </a:solidFill>
            </a:endParaRPr>
          </a:p>
        </p:txBody>
      </p:sp>
      <p:sp>
        <p:nvSpPr>
          <p:cNvPr id="8" name="矩形 7"/>
          <p:cNvSpPr/>
          <p:nvPr/>
        </p:nvSpPr>
        <p:spPr>
          <a:xfrm>
            <a:off x="2474976" y="2236485"/>
            <a:ext cx="7546848" cy="830997"/>
          </a:xfrm>
          <a:prstGeom prst="rect">
            <a:avLst/>
          </a:prstGeom>
        </p:spPr>
        <p:txBody>
          <a:bodyPr wrap="square">
            <a:spAutoFit/>
          </a:bodyPr>
          <a:lstStyle/>
          <a:p>
            <a:pPr algn="ctr">
              <a:spcAft>
                <a:spcPts val="1200"/>
              </a:spcAft>
            </a:pPr>
            <a:r>
              <a:rPr lang="en-US" altLang="zh-CN" sz="24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Engineering </a:t>
            </a:r>
            <a:r>
              <a:rPr lang="en-US" altLang="zh-CN" sz="2400" b="1" dirty="0">
                <a:solidFill>
                  <a:srgbClr val="1A4262"/>
                </a:solidFill>
                <a:latin typeface="Arial" panose="020B0604020202020204" pitchFamily="34" charset="0"/>
                <a:ea typeface="微软雅黑" panose="020B0503020204020204" pitchFamily="34" charset="-122"/>
                <a:cs typeface="Arial" panose="020B0604020202020204" pitchFamily="34" charset="0"/>
              </a:rPr>
              <a:t>and </a:t>
            </a:r>
            <a:r>
              <a:rPr lang="en-US" altLang="zh-CN" sz="24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Technical Measures </a:t>
            </a:r>
            <a:r>
              <a:rPr lang="en-US" altLang="zh-CN" sz="2400" b="1" dirty="0">
                <a:solidFill>
                  <a:srgbClr val="1A4262"/>
                </a:solidFill>
                <a:latin typeface="Arial" panose="020B0604020202020204" pitchFamily="34" charset="0"/>
                <a:ea typeface="微软雅黑" panose="020B0503020204020204" pitchFamily="34" charset="-122"/>
                <a:cs typeface="Arial" panose="020B0604020202020204" pitchFamily="34" charset="0"/>
              </a:rPr>
              <a:t>for R</a:t>
            </a:r>
            <a:r>
              <a:rPr lang="en-US" altLang="zh-CN" sz="24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educing </a:t>
            </a:r>
            <a:r>
              <a:rPr lang="en-US" altLang="zh-CN" sz="24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a:t>
            </a:r>
            <a:r>
              <a:rPr lang="en-US" altLang="zh-CN" sz="24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Storage Losses </a:t>
            </a:r>
            <a:r>
              <a:rPr lang="en-US" altLang="zh-CN" sz="24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in </a:t>
            </a:r>
            <a:r>
              <a:rPr lang="en-US" altLang="zh-CN" sz="24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a:t>
            </a:r>
            <a:r>
              <a:rPr lang="en-US" altLang="zh-CN" sz="2400" b="1" dirty="0">
                <a:solidFill>
                  <a:srgbClr val="1A4262"/>
                </a:solidFill>
                <a:latin typeface="Arial" panose="020B0604020202020204" pitchFamily="34" charset="0"/>
                <a:ea typeface="微软雅黑" panose="020B0503020204020204" pitchFamily="34" charset="-122"/>
                <a:cs typeface="Arial" panose="020B0604020202020204" pitchFamily="34" charset="0"/>
              </a:rPr>
              <a:t>D</a:t>
            </a:r>
            <a:r>
              <a:rPr lang="en-US" altLang="zh-CN" sz="24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epots</a:t>
            </a:r>
            <a:endParaRPr lang="zh-CN" altLang="en-US" sz="2400" dirty="0">
              <a:solidFill>
                <a:srgbClr val="1A4262"/>
              </a:solidFill>
            </a:endParaRPr>
          </a:p>
        </p:txBody>
      </p:sp>
      <p:sp>
        <p:nvSpPr>
          <p:cNvPr id="3" name="矩形 2"/>
          <p:cNvSpPr/>
          <p:nvPr/>
        </p:nvSpPr>
        <p:spPr>
          <a:xfrm>
            <a:off x="2499467" y="3665079"/>
            <a:ext cx="7497866" cy="2862322"/>
          </a:xfrm>
          <a:prstGeom prst="rect">
            <a:avLst/>
          </a:prstGeom>
        </p:spPr>
        <p:txBody>
          <a:bodyPr wrap="square">
            <a:spAutoFit/>
          </a:bodyPr>
          <a:lstStyle/>
          <a:p>
            <a:pPr lvl="0" algn="ctr">
              <a:lnSpc>
                <a:spcPct val="125000"/>
              </a:lnSpc>
              <a:spcBef>
                <a:spcPts val="0"/>
              </a:spcBef>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 国家粮食和物资储备局科学研究院</a:t>
            </a:r>
          </a:p>
          <a:p>
            <a:pPr lvl="0" algn="ctr">
              <a:lnSpc>
                <a:spcPct val="125000"/>
              </a:lnSpc>
              <a:spcBef>
                <a:spcPts val="0"/>
              </a:spcBef>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Academic of National Food and Strategic Reserves </a:t>
            </a:r>
            <a:r>
              <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rPr>
              <a:t>Administration</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a:p>
            <a:pPr lvl="0" algn="ctr">
              <a:lnSpc>
                <a:spcPct val="125000"/>
              </a:lnSpc>
              <a:spcBef>
                <a:spcPts val="0"/>
              </a:spcBef>
            </a:pPr>
            <a:r>
              <a:rPr lang="zh-CN" altLang="en-US" b="1" dirty="0" smtClean="0">
                <a:latin typeface="微软雅黑" panose="020B0503020204020204" pitchFamily="34" charset="-122"/>
                <a:ea typeface="微软雅黑" panose="020B0503020204020204" pitchFamily="34" charset="-122"/>
                <a:cs typeface="Times New Roman" panose="02020603050405020304" pitchFamily="18" charset="0"/>
              </a:rPr>
              <a:t>北京国贸东孚工程科技有限公司</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a:p>
            <a:pPr lvl="0" algn="ctr">
              <a:lnSpc>
                <a:spcPct val="125000"/>
              </a:lnSpc>
              <a:spcBef>
                <a:spcPts val="0"/>
              </a:spcBef>
            </a:pPr>
            <a:r>
              <a:rPr lang="en-US" altLang="zh-CN" b="1" dirty="0" err="1">
                <a:latin typeface="微软雅黑" panose="020B0503020204020204" pitchFamily="34" charset="-122"/>
                <a:ea typeface="微软雅黑" panose="020B0503020204020204" pitchFamily="34" charset="-122"/>
                <a:cs typeface="Times New Roman" panose="02020603050405020304" pitchFamily="18" charset="0"/>
              </a:rPr>
              <a:t>Beijng</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pitchFamily="18" charset="0"/>
              </a:rPr>
              <a:t>Guomao</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pitchFamily="18" charset="0"/>
              </a:rPr>
              <a:t>Dongfu</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Engineering </a:t>
            </a:r>
            <a:r>
              <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rPr>
              <a:t>Technology </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CO. Ltd</a:t>
            </a:r>
            <a:r>
              <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rPr>
              <a:t>.</a:t>
            </a:r>
          </a:p>
          <a:p>
            <a:pPr lvl="0" algn="ctr">
              <a:lnSpc>
                <a:spcPct val="125000"/>
              </a:lnSpc>
              <a:spcBef>
                <a:spcPts val="0"/>
              </a:spcBef>
            </a:pPr>
            <a:r>
              <a:rPr lang="zh-CN" altLang="en-US" b="1" dirty="0" smtClean="0">
                <a:latin typeface="微软雅黑" panose="020B0503020204020204" pitchFamily="34" charset="-122"/>
                <a:ea typeface="微软雅黑" panose="020B0503020204020204" pitchFamily="34" charset="-122"/>
                <a:cs typeface="Times New Roman" panose="02020603050405020304" pitchFamily="18" charset="0"/>
              </a:rPr>
              <a:t> 胡    小   中    博士</a:t>
            </a:r>
            <a:endPar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endParaRPr>
          </a:p>
          <a:p>
            <a:pPr lvl="0" algn="ctr">
              <a:lnSpc>
                <a:spcPct val="125000"/>
              </a:lnSpc>
              <a:spcBef>
                <a:spcPts val="0"/>
              </a:spcBef>
            </a:pPr>
            <a:r>
              <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rPr>
              <a:t>Dr.  Hu  </a:t>
            </a:r>
            <a:r>
              <a:rPr lang="en-US" altLang="zh-CN" b="1" dirty="0" err="1" smtClean="0">
                <a:latin typeface="微软雅黑" panose="020B0503020204020204" pitchFamily="34" charset="-122"/>
                <a:ea typeface="微软雅黑" panose="020B0503020204020204" pitchFamily="34" charset="-122"/>
                <a:cs typeface="Times New Roman" panose="02020603050405020304" pitchFamily="18" charset="0"/>
              </a:rPr>
              <a:t>Xiaozhong</a:t>
            </a:r>
            <a:endPar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endParaRPr>
          </a:p>
          <a:p>
            <a:pPr lvl="0" algn="ctr">
              <a:lnSpc>
                <a:spcPct val="125000"/>
              </a:lnSpc>
              <a:spcBef>
                <a:spcPts val="0"/>
              </a:spcBef>
            </a:pPr>
            <a:r>
              <a:rPr lang="en-US" altLang="zh-CN" b="1" dirty="0">
                <a:solidFill>
                  <a:srgbClr val="AE6A2B"/>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smtClean="0">
                <a:solidFill>
                  <a:srgbClr val="AE6A2B"/>
                </a:solidFill>
                <a:latin typeface="微软雅黑" panose="020B0503020204020204" pitchFamily="34" charset="-122"/>
                <a:ea typeface="微软雅黑" panose="020B0503020204020204" pitchFamily="34" charset="-122"/>
                <a:cs typeface="Times New Roman" panose="02020603050405020304" pitchFamily="18" charset="0"/>
              </a:rPr>
              <a:t>September, </a:t>
            </a:r>
            <a:r>
              <a:rPr lang="en-US" altLang="zh-CN" b="1" dirty="0">
                <a:solidFill>
                  <a:srgbClr val="AE6A2B"/>
                </a:solidFill>
                <a:latin typeface="微软雅黑" panose="020B0503020204020204" pitchFamily="34" charset="-122"/>
                <a:ea typeface="微软雅黑" panose="020B0503020204020204" pitchFamily="34" charset="-122"/>
                <a:cs typeface="Times New Roman" panose="02020603050405020304" pitchFamily="18" charset="0"/>
              </a:rPr>
              <a:t>2024</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Documents and Settings\nnn\桌面\哈尔滨北仓公司   国贸院内蒙古项目报价\哈尔滨北仓对仓照片2013\IMG_4311.jpg"/>
          <p:cNvPicPr>
            <a:picLocks noChangeAspect="1" noChangeArrowheads="1"/>
          </p:cNvPicPr>
          <p:nvPr/>
        </p:nvPicPr>
        <p:blipFill>
          <a:blip r:embed="rId3" cstate="print"/>
          <a:srcRect t="4441" b="19607"/>
          <a:stretch>
            <a:fillRect/>
          </a:stretch>
        </p:blipFill>
        <p:spPr bwMode="auto">
          <a:xfrm>
            <a:off x="204196" y="4069141"/>
            <a:ext cx="3033274" cy="1905621"/>
          </a:xfrm>
          <a:prstGeom prst="rect">
            <a:avLst/>
          </a:prstGeom>
          <a:ln>
            <a:noFill/>
          </a:ln>
          <a:effectLst>
            <a:outerShdw blurRad="292100" dist="139700" dir="2700000" algn="tl" rotWithShape="0">
              <a:srgbClr val="333333">
                <a:alpha val="65000"/>
              </a:srgbClr>
            </a:outerShdw>
          </a:effectLst>
        </p:spPr>
      </p:pic>
      <p:pic>
        <p:nvPicPr>
          <p:cNvPr id="5" name="Picture 6" descr="IMG_0048"/>
          <p:cNvPicPr>
            <a:picLocks noChangeAspect="1" noChangeArrowheads="1"/>
          </p:cNvPicPr>
          <p:nvPr/>
        </p:nvPicPr>
        <p:blipFill>
          <a:blip r:embed="rId4" cstate="print"/>
          <a:srcRect l="23372" t="14705" r="11534" b="22331"/>
          <a:stretch>
            <a:fillRect/>
          </a:stretch>
        </p:blipFill>
        <p:spPr bwMode="auto">
          <a:xfrm>
            <a:off x="3510317" y="4069140"/>
            <a:ext cx="2891790" cy="1905621"/>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5914"/>
            <a:ext cx="12192000" cy="1025236"/>
          </a:xfrm>
          <a:prstGeom prst="rect">
            <a:avLst/>
          </a:prstGeom>
        </p:spPr>
      </p:pic>
      <p:pic>
        <p:nvPicPr>
          <p:cNvPr id="15" name="Picture 6" descr="IMG_5759"/>
          <p:cNvPicPr>
            <a:picLocks noChangeAspect="1" noChangeArrowheads="1"/>
          </p:cNvPicPr>
          <p:nvPr/>
        </p:nvPicPr>
        <p:blipFill rotWithShape="1">
          <a:blip r:embed="rId6"/>
          <a:srcRect l="17164" b="25141"/>
          <a:stretch>
            <a:fillRect/>
          </a:stretch>
        </p:blipFill>
        <p:spPr bwMode="auto">
          <a:xfrm>
            <a:off x="3462829" y="1208130"/>
            <a:ext cx="2939278" cy="1992162"/>
          </a:xfrm>
          <a:prstGeom prst="rect">
            <a:avLst/>
          </a:prstGeom>
          <a:ln>
            <a:noFill/>
          </a:ln>
          <a:effectLst>
            <a:outerShdw blurRad="292100" dist="139700" dir="2700000" algn="tl" rotWithShape="0">
              <a:srgbClr val="333333">
                <a:alpha val="65000"/>
              </a:srgbClr>
            </a:outerShdw>
          </a:effectLst>
        </p:spPr>
      </p:pic>
      <p:pic>
        <p:nvPicPr>
          <p:cNvPr id="16" name="Picture 2" descr="D:\2012年项目\2012照片资料\照片图片资料2012\福州长安库照片\IMG_1586.jpg"/>
          <p:cNvPicPr>
            <a:picLocks noChangeAspect="1" noChangeArrowheads="1"/>
          </p:cNvPicPr>
          <p:nvPr/>
        </p:nvPicPr>
        <p:blipFill>
          <a:blip r:embed="rId7"/>
          <a:srcRect t="16402"/>
          <a:stretch>
            <a:fillRect/>
          </a:stretch>
        </p:blipFill>
        <p:spPr bwMode="auto">
          <a:xfrm>
            <a:off x="204196" y="1208130"/>
            <a:ext cx="3033274" cy="1992162"/>
          </a:xfrm>
          <a:prstGeom prst="rect">
            <a:avLst/>
          </a:prstGeom>
          <a:ln>
            <a:noFill/>
          </a:ln>
          <a:effectLst>
            <a:outerShdw blurRad="292100" dist="139700" dir="2700000" algn="tl" rotWithShape="0">
              <a:srgbClr val="333333">
                <a:alpha val="65000"/>
              </a:srgbClr>
            </a:outerShdw>
          </a:effectLst>
        </p:spPr>
      </p:pic>
      <p:sp>
        <p:nvSpPr>
          <p:cNvPr id="18" name="矩形 17"/>
          <p:cNvSpPr/>
          <p:nvPr/>
        </p:nvSpPr>
        <p:spPr>
          <a:xfrm>
            <a:off x="565641" y="3308580"/>
            <a:ext cx="2310384" cy="65227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rgbClr val="1A4262"/>
                </a:solidFill>
                <a:latin typeface="微软雅黑" panose="020B0503020204020204" pitchFamily="34" charset="-122"/>
                <a:ea typeface="微软雅黑" panose="020B0503020204020204" pitchFamily="34" charset="-122"/>
              </a:rPr>
              <a:t>平房仓</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algn="ctr"/>
            <a:r>
              <a:rPr lang="en-US" altLang="zh-CN" sz="1600" dirty="0" smtClean="0">
                <a:solidFill>
                  <a:srgbClr val="1A4262"/>
                </a:solidFill>
                <a:latin typeface="Arial" panose="020B0604020202020204" pitchFamily="34" charset="0"/>
                <a:cs typeface="Arial" panose="020B0604020202020204" pitchFamily="34" charset="0"/>
              </a:rPr>
              <a:t>Warehouses</a:t>
            </a:r>
            <a:endParaRPr lang="zh-CN" altLang="en-US" sz="1600" dirty="0">
              <a:solidFill>
                <a:srgbClr val="1A4262"/>
              </a:solidFill>
              <a:latin typeface="Arial" panose="020B0604020202020204" pitchFamily="34" charset="0"/>
              <a:cs typeface="Arial" panose="020B0604020202020204" pitchFamily="34" charset="0"/>
            </a:endParaRPr>
          </a:p>
        </p:txBody>
      </p:sp>
      <p:sp>
        <p:nvSpPr>
          <p:cNvPr id="19" name="矩形 18"/>
          <p:cNvSpPr/>
          <p:nvPr/>
        </p:nvSpPr>
        <p:spPr>
          <a:xfrm>
            <a:off x="3671306" y="3294858"/>
            <a:ext cx="2310384" cy="65227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rgbClr val="1A4262"/>
                </a:solidFill>
                <a:latin typeface="微软雅黑" panose="020B0503020204020204" pitchFamily="34" charset="-122"/>
                <a:ea typeface="微软雅黑" panose="020B0503020204020204" pitchFamily="34" charset="-122"/>
              </a:rPr>
              <a:t>浅圆仓</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algn="ctr"/>
            <a:r>
              <a:rPr lang="en-US" altLang="zh-CN" sz="1600" dirty="0" smtClean="0">
                <a:solidFill>
                  <a:srgbClr val="1A4262"/>
                </a:solidFill>
                <a:latin typeface="Arial" panose="020B0604020202020204" pitchFamily="34" charset="0"/>
                <a:cs typeface="Arial" panose="020B0604020202020204" pitchFamily="34" charset="0"/>
              </a:rPr>
              <a:t>Squat </a:t>
            </a:r>
            <a:r>
              <a:rPr lang="en-US" altLang="zh-CN" sz="1600" dirty="0">
                <a:solidFill>
                  <a:srgbClr val="1A4262"/>
                </a:solidFill>
                <a:latin typeface="Arial" panose="020B0604020202020204" pitchFamily="34" charset="0"/>
                <a:cs typeface="Arial" panose="020B0604020202020204" pitchFamily="34" charset="0"/>
              </a:rPr>
              <a:t>silos</a:t>
            </a:r>
            <a:endParaRPr lang="zh-CN" altLang="en-US" sz="1600" dirty="0">
              <a:solidFill>
                <a:srgbClr val="1A4262"/>
              </a:solidFill>
              <a:latin typeface="Arial" panose="020B0604020202020204" pitchFamily="34" charset="0"/>
              <a:cs typeface="Arial" panose="020B0604020202020204" pitchFamily="34" charset="0"/>
            </a:endParaRPr>
          </a:p>
        </p:txBody>
      </p:sp>
      <p:sp>
        <p:nvSpPr>
          <p:cNvPr id="20" name="矩形 19"/>
          <p:cNvSpPr/>
          <p:nvPr/>
        </p:nvSpPr>
        <p:spPr>
          <a:xfrm>
            <a:off x="565641" y="6083051"/>
            <a:ext cx="2310384" cy="65227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rgbClr val="1A4262"/>
                </a:solidFill>
                <a:latin typeface="微软雅黑" panose="020B0503020204020204" pitchFamily="34" charset="-122"/>
                <a:ea typeface="微软雅黑" panose="020B0503020204020204" pitchFamily="34" charset="-122"/>
              </a:rPr>
              <a:t>钢板仓（保温）</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algn="ctr"/>
            <a:r>
              <a:rPr lang="en-US" altLang="zh-CN" sz="1600" dirty="0" smtClean="0">
                <a:solidFill>
                  <a:srgbClr val="1A4262"/>
                </a:solidFill>
                <a:latin typeface="Arial" panose="020B0604020202020204" pitchFamily="34" charset="0"/>
                <a:cs typeface="Arial" panose="020B0604020202020204" pitchFamily="34" charset="0"/>
              </a:rPr>
              <a:t>Insulated steel </a:t>
            </a:r>
            <a:r>
              <a:rPr lang="en-US" altLang="zh-CN" sz="1600" dirty="0">
                <a:solidFill>
                  <a:srgbClr val="1A4262"/>
                </a:solidFill>
                <a:latin typeface="Arial" panose="020B0604020202020204" pitchFamily="34" charset="0"/>
                <a:cs typeface="Arial" panose="020B0604020202020204" pitchFamily="34" charset="0"/>
              </a:rPr>
              <a:t>silos</a:t>
            </a:r>
            <a:endParaRPr lang="zh-CN" altLang="en-US" sz="1600" dirty="0">
              <a:solidFill>
                <a:srgbClr val="1A4262"/>
              </a:solidFill>
              <a:latin typeface="Arial" panose="020B0604020202020204" pitchFamily="34" charset="0"/>
              <a:cs typeface="Arial" panose="020B0604020202020204" pitchFamily="34" charset="0"/>
            </a:endParaRPr>
          </a:p>
        </p:txBody>
      </p:sp>
      <p:sp>
        <p:nvSpPr>
          <p:cNvPr id="21" name="矩形 20"/>
          <p:cNvSpPr/>
          <p:nvPr/>
        </p:nvSpPr>
        <p:spPr>
          <a:xfrm>
            <a:off x="3777275" y="6084414"/>
            <a:ext cx="2450529" cy="65227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rgbClr val="1A4262"/>
                </a:solidFill>
                <a:latin typeface="微软雅黑" panose="020B0503020204020204" pitchFamily="34" charset="-122"/>
                <a:ea typeface="微软雅黑" panose="020B0503020204020204" pitchFamily="34" charset="-122"/>
              </a:rPr>
              <a:t>楼房仓</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algn="ctr"/>
            <a:r>
              <a:rPr lang="en-US" altLang="zh-CN" sz="1600" dirty="0">
                <a:solidFill>
                  <a:srgbClr val="1A4262"/>
                </a:solidFill>
                <a:latin typeface="Arial" panose="020B0604020202020204" pitchFamily="34" charset="0"/>
                <a:cs typeface="Arial" panose="020B0604020202020204" pitchFamily="34" charset="0"/>
              </a:rPr>
              <a:t>multi-storied warehouses </a:t>
            </a:r>
            <a:endParaRPr lang="zh-CN" altLang="en-US" sz="1600" dirty="0">
              <a:solidFill>
                <a:srgbClr val="1A4262"/>
              </a:solidFill>
              <a:latin typeface="Arial" panose="020B0604020202020204" pitchFamily="34" charset="0"/>
              <a:cs typeface="Arial" panose="020B0604020202020204" pitchFamily="34" charset="0"/>
            </a:endParaRPr>
          </a:p>
        </p:txBody>
      </p:sp>
      <p:sp>
        <p:nvSpPr>
          <p:cNvPr id="22" name="矩形 21"/>
          <p:cNvSpPr/>
          <p:nvPr/>
        </p:nvSpPr>
        <p:spPr>
          <a:xfrm>
            <a:off x="6996020" y="1218912"/>
            <a:ext cx="5195980" cy="769441"/>
          </a:xfrm>
          <a:prstGeom prst="rect">
            <a:avLst/>
          </a:prstGeom>
        </p:spPr>
        <p:txBody>
          <a:bodyPr wrap="square">
            <a:spAutoFit/>
          </a:bodyPr>
          <a:lstStyle/>
          <a:p>
            <a:pPr algn="ct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仓型选择</a:t>
            </a:r>
            <a:endPar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Choice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granary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types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矩形 7"/>
          <p:cNvSpPr/>
          <p:nvPr/>
        </p:nvSpPr>
        <p:spPr>
          <a:xfrm>
            <a:off x="6996020" y="2047302"/>
            <a:ext cx="5014748" cy="1200329"/>
          </a:xfrm>
          <a:prstGeom prst="rect">
            <a:avLst/>
          </a:prstGeom>
        </p:spPr>
        <p:txBody>
          <a:bodyPr wrap="square">
            <a:spAutoFit/>
          </a:bodyPr>
          <a:lstStyle/>
          <a:p>
            <a:pPr>
              <a:lnSpc>
                <a:spcPct val="150000"/>
              </a:lnSpc>
            </a:pPr>
            <a:r>
              <a:rPr lang="zh-CN" altLang="en-US" sz="1600" kern="100" spc="25" dirty="0">
                <a:solidFill>
                  <a:srgbClr val="00B050"/>
                </a:solidFill>
                <a:latin typeface="微软雅黑" panose="020B0503020204020204" pitchFamily="34" charset="-122"/>
                <a:ea typeface="微软雅黑" panose="020B0503020204020204" pitchFamily="34" charset="-122"/>
              </a:rPr>
              <a:t>中</a:t>
            </a:r>
            <a:r>
              <a:rPr lang="zh-CN" altLang="zh-CN" sz="1600" kern="100" spc="25" dirty="0">
                <a:solidFill>
                  <a:srgbClr val="00B050"/>
                </a:solidFill>
                <a:latin typeface="微软雅黑" panose="020B0503020204020204" pitchFamily="34" charset="-122"/>
                <a:ea typeface="微软雅黑" panose="020B0503020204020204" pitchFamily="34" charset="-122"/>
              </a:rPr>
              <a:t>国</a:t>
            </a:r>
            <a:r>
              <a:rPr lang="zh-CN" altLang="zh-CN" sz="1600" kern="100" spc="25" dirty="0" smtClean="0">
                <a:solidFill>
                  <a:srgbClr val="00B050"/>
                </a:solidFill>
                <a:latin typeface="微软雅黑" panose="020B0503020204020204" pitchFamily="34" charset="-122"/>
                <a:ea typeface="微软雅黑" panose="020B0503020204020204" pitchFamily="34" charset="-122"/>
              </a:rPr>
              <a:t>现有</a:t>
            </a:r>
            <a:r>
              <a:rPr lang="zh-CN" altLang="en-US" sz="1600" kern="100" spc="25" dirty="0" smtClean="0">
                <a:solidFill>
                  <a:srgbClr val="00B050"/>
                </a:solidFill>
                <a:latin typeface="微软雅黑" panose="020B0503020204020204" pitchFamily="34" charset="-122"/>
                <a:ea typeface="微软雅黑" panose="020B0503020204020204" pitchFamily="34" charset="-122"/>
              </a:rPr>
              <a:t>储藏</a:t>
            </a:r>
            <a:r>
              <a:rPr lang="zh-CN" altLang="zh-CN" sz="1600" kern="100" spc="25" dirty="0" smtClean="0">
                <a:solidFill>
                  <a:srgbClr val="00B050"/>
                </a:solidFill>
                <a:latin typeface="微软雅黑" panose="020B0503020204020204" pitchFamily="34" charset="-122"/>
                <a:ea typeface="微软雅黑" panose="020B0503020204020204" pitchFamily="34" charset="-122"/>
              </a:rPr>
              <a:t>粮食</a:t>
            </a:r>
            <a:r>
              <a:rPr lang="zh-CN" altLang="zh-CN" sz="1600" kern="100" spc="25" dirty="0">
                <a:solidFill>
                  <a:srgbClr val="00B050"/>
                </a:solidFill>
                <a:latin typeface="微软雅黑" panose="020B0503020204020204" pitchFamily="34" charset="-122"/>
                <a:ea typeface="微软雅黑" panose="020B0503020204020204" pitchFamily="34" charset="-122"/>
              </a:rPr>
              <a:t>仓</a:t>
            </a:r>
            <a:r>
              <a:rPr lang="zh-CN" altLang="zh-CN" sz="1600" kern="100" spc="25" dirty="0" smtClean="0">
                <a:solidFill>
                  <a:srgbClr val="00B050"/>
                </a:solidFill>
                <a:latin typeface="微软雅黑" panose="020B0503020204020204" pitchFamily="34" charset="-122"/>
                <a:ea typeface="微软雅黑" panose="020B0503020204020204" pitchFamily="34" charset="-122"/>
              </a:rPr>
              <a:t>型包括</a:t>
            </a:r>
            <a:r>
              <a:rPr lang="zh-CN" altLang="zh-CN" sz="1600" kern="100" spc="25" dirty="0">
                <a:solidFill>
                  <a:srgbClr val="00B050"/>
                </a:solidFill>
                <a:latin typeface="微软雅黑" panose="020B0503020204020204" pitchFamily="34" charset="-122"/>
                <a:ea typeface="微软雅黑" panose="020B0503020204020204" pitchFamily="34" charset="-122"/>
              </a:rPr>
              <a:t>：</a:t>
            </a:r>
            <a:r>
              <a:rPr lang="zh-CN" altLang="zh-CN" sz="1600" kern="100" spc="25" dirty="0">
                <a:solidFill>
                  <a:srgbClr val="000000"/>
                </a:solidFill>
                <a:latin typeface="微软雅黑" panose="020B0503020204020204" pitchFamily="34" charset="-122"/>
                <a:ea typeface="微软雅黑" panose="020B0503020204020204" pitchFamily="34" charset="-122"/>
              </a:rPr>
              <a:t>平房仓、浅圆仓</a:t>
            </a:r>
            <a:r>
              <a:rPr lang="zh-CN" altLang="zh-CN" sz="1600" kern="100" spc="25" dirty="0" smtClean="0">
                <a:solidFill>
                  <a:srgbClr val="000000"/>
                </a:solidFill>
                <a:latin typeface="微软雅黑" panose="020B0503020204020204" pitchFamily="34" charset="-122"/>
                <a:ea typeface="微软雅黑" panose="020B0503020204020204" pitchFamily="34" charset="-122"/>
              </a:rPr>
              <a:t>、</a:t>
            </a:r>
            <a:r>
              <a:rPr lang="zh-CN" altLang="zh-CN" sz="1600" kern="100" spc="25" dirty="0">
                <a:solidFill>
                  <a:srgbClr val="000000"/>
                </a:solidFill>
                <a:latin typeface="微软雅黑" panose="020B0503020204020204" pitchFamily="34" charset="-122"/>
                <a:ea typeface="微软雅黑" panose="020B0503020204020204" pitchFamily="34" charset="-122"/>
              </a:rPr>
              <a:t>钢板仓（保温</a:t>
            </a:r>
            <a:r>
              <a:rPr lang="zh-CN" altLang="zh-CN" sz="1600" kern="100" spc="25" dirty="0" smtClean="0">
                <a:solidFill>
                  <a:srgbClr val="000000"/>
                </a:solidFill>
                <a:latin typeface="微软雅黑" panose="020B0503020204020204" pitchFamily="34" charset="-122"/>
                <a:ea typeface="微软雅黑" panose="020B0503020204020204" pitchFamily="34" charset="-122"/>
              </a:rPr>
              <a:t>）</a:t>
            </a:r>
            <a:r>
              <a:rPr lang="zh-CN" altLang="en-US" sz="1600" kern="100" spc="25" dirty="0" smtClean="0">
                <a:solidFill>
                  <a:srgbClr val="000000"/>
                </a:solidFill>
                <a:latin typeface="微软雅黑" panose="020B0503020204020204" pitchFamily="34" charset="-122"/>
                <a:ea typeface="微软雅黑" panose="020B0503020204020204" pitchFamily="34" charset="-122"/>
              </a:rPr>
              <a:t>、</a:t>
            </a:r>
            <a:r>
              <a:rPr lang="zh-CN" altLang="zh-CN" sz="1600" kern="100" spc="25" dirty="0" smtClean="0">
                <a:solidFill>
                  <a:srgbClr val="000000"/>
                </a:solidFill>
                <a:latin typeface="微软雅黑" panose="020B0503020204020204" pitchFamily="34" charset="-122"/>
                <a:ea typeface="微软雅黑" panose="020B0503020204020204" pitchFamily="34" charset="-122"/>
              </a:rPr>
              <a:t>楼房仓</a:t>
            </a:r>
            <a:r>
              <a:rPr lang="zh-CN" altLang="en-US" sz="1600" kern="100" spc="25" dirty="0" smtClean="0">
                <a:solidFill>
                  <a:srgbClr val="000000"/>
                </a:solidFill>
                <a:latin typeface="微软雅黑" panose="020B0503020204020204" pitchFamily="34" charset="-122"/>
                <a:ea typeface="微软雅黑" panose="020B0503020204020204" pitchFamily="34" charset="-122"/>
              </a:rPr>
              <a:t>等。</a:t>
            </a:r>
            <a:r>
              <a:rPr lang="zh-CN" altLang="en-US" sz="1600" kern="100" spc="25" dirty="0">
                <a:solidFill>
                  <a:srgbClr val="000000"/>
                </a:solidFill>
                <a:latin typeface="微软雅黑" panose="020B0503020204020204" pitchFamily="34" charset="-122"/>
                <a:ea typeface="微软雅黑" panose="020B0503020204020204" pitchFamily="34" charset="-122"/>
              </a:rPr>
              <a:t>应</a:t>
            </a:r>
            <a:r>
              <a:rPr lang="zh-CN" altLang="en-US" sz="1600" kern="100" spc="25" dirty="0" smtClean="0">
                <a:solidFill>
                  <a:srgbClr val="000000"/>
                </a:solidFill>
                <a:latin typeface="微软雅黑" panose="020B0503020204020204" pitchFamily="34" charset="-122"/>
                <a:ea typeface="微软雅黑" panose="020B0503020204020204" pitchFamily="34" charset="-122"/>
              </a:rPr>
              <a:t>选用具有良好保温隔热和气密性能的平房仓、浅圆仓。</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6996020" y="3306580"/>
            <a:ext cx="5101245" cy="2308324"/>
          </a:xfrm>
          <a:prstGeom prst="rect">
            <a:avLst/>
          </a:prstGeom>
        </p:spPr>
        <p:txBody>
          <a:bodyPr wrap="square">
            <a:spAutoFit/>
          </a:bodyPr>
          <a:lstStyle/>
          <a:p>
            <a:pPr>
              <a:lnSpc>
                <a:spcPct val="150000"/>
              </a:lnSpc>
              <a:buFontTx/>
              <a:buNone/>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There are various types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storage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granaries, including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warehouses</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squat silos,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insulated steel silos and multi-storied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warehouses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etc</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warehouses and squat silos are preferred to be designed and constructed, due to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their  thermal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insulation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airtightness properties.  </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descr="IMG_20160224_145752"/>
          <p:cNvPicPr>
            <a:picLocks noChangeAspect="1"/>
          </p:cNvPicPr>
          <p:nvPr/>
        </p:nvPicPr>
        <p:blipFill>
          <a:blip r:embed="rId4" cstate="print"/>
          <a:srcRect l="5005" r="235" b="37100"/>
          <a:stretch>
            <a:fillRect/>
          </a:stretch>
        </p:blipFill>
        <p:spPr>
          <a:xfrm>
            <a:off x="85918" y="1124093"/>
            <a:ext cx="4197904" cy="1915672"/>
          </a:xfrm>
          <a:prstGeom prst="rect">
            <a:avLst/>
          </a:prstGeom>
          <a:solidFill>
            <a:schemeClr val="lt1"/>
          </a:solidFill>
        </p:spPr>
      </p:pic>
      <p:pic>
        <p:nvPicPr>
          <p:cNvPr id="6" name="Picture 4"/>
          <p:cNvPicPr>
            <a:picLocks noChangeAspect="1" noChangeArrowheads="1"/>
          </p:cNvPicPr>
          <p:nvPr/>
        </p:nvPicPr>
        <p:blipFill>
          <a:blip r:embed="rId5"/>
          <a:srcRect b="16545"/>
          <a:stretch>
            <a:fillRect/>
          </a:stretch>
        </p:blipFill>
        <p:spPr bwMode="auto">
          <a:xfrm>
            <a:off x="85919" y="1124092"/>
            <a:ext cx="1606956" cy="862817"/>
          </a:xfrm>
          <a:prstGeom prst="rect">
            <a:avLst/>
          </a:prstGeom>
          <a:ln w="0" cap="sq">
            <a:no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图片 7" descr="微信图片_20191114110050.jpg"/>
          <p:cNvPicPr>
            <a:picLocks noChangeAspect="1"/>
          </p:cNvPicPr>
          <p:nvPr/>
        </p:nvPicPr>
        <p:blipFill rotWithShape="1">
          <a:blip r:embed="rId6" cstate="print"/>
          <a:srcRect l="47858" t="40429" b="22742"/>
          <a:stretch>
            <a:fillRect/>
          </a:stretch>
        </p:blipFill>
        <p:spPr>
          <a:xfrm>
            <a:off x="85918" y="3669953"/>
            <a:ext cx="4197904" cy="2449599"/>
          </a:xfrm>
          <a:prstGeom prst="rect">
            <a:avLst/>
          </a:prstGeom>
        </p:spPr>
      </p:pic>
      <p:pic>
        <p:nvPicPr>
          <p:cNvPr id="9" name="Picture 9" descr="20090625107"/>
          <p:cNvPicPr>
            <a:picLocks noChangeAspect="1" noChangeArrowheads="1"/>
          </p:cNvPicPr>
          <p:nvPr/>
        </p:nvPicPr>
        <p:blipFill>
          <a:blip r:embed="rId7"/>
          <a:srcRect/>
          <a:stretch>
            <a:fillRect/>
          </a:stretch>
        </p:blipFill>
        <p:spPr bwMode="auto">
          <a:xfrm>
            <a:off x="85918" y="3669953"/>
            <a:ext cx="1609472" cy="969096"/>
          </a:xfrm>
          <a:prstGeom prst="rect">
            <a:avLst/>
          </a:prstGeom>
          <a:ln w="88900" cap="sq" cmpd="thickThin">
            <a:noFill/>
            <a:prstDash val="solid"/>
            <a:miter lim="800000"/>
            <a:headEnd/>
            <a:tailEnd/>
          </a:ln>
          <a:effectLst>
            <a:innerShdw blurRad="76200">
              <a:srgbClr val="000000"/>
            </a:innerShdw>
          </a:effectLst>
        </p:spPr>
      </p:pic>
      <p:pic>
        <p:nvPicPr>
          <p:cNvPr id="10" name="Picture 2" descr="D:\2012年项目\2012照片资料\照片图片资料2012\福州长安库照片\IMG_1586.jpg"/>
          <p:cNvPicPr>
            <a:picLocks noChangeAspect="1" noChangeArrowheads="1"/>
          </p:cNvPicPr>
          <p:nvPr/>
        </p:nvPicPr>
        <p:blipFill rotWithShape="1">
          <a:blip r:embed="rId8"/>
          <a:srcRect t="23533"/>
          <a:stretch>
            <a:fillRect/>
          </a:stretch>
        </p:blipFill>
        <p:spPr bwMode="auto">
          <a:xfrm>
            <a:off x="4406251" y="1142441"/>
            <a:ext cx="3208020" cy="1927197"/>
          </a:xfrm>
          <a:prstGeom prst="rect">
            <a:avLst/>
          </a:prstGeom>
          <a:ln>
            <a:noFill/>
          </a:ln>
          <a:effectLst>
            <a:outerShdw blurRad="292100" dist="139700" dir="2700000" algn="tl" rotWithShape="0">
              <a:srgbClr val="333333">
                <a:alpha val="65000"/>
              </a:srgbClr>
            </a:outerShdw>
          </a:effectLst>
        </p:spPr>
      </p:pic>
      <p:pic>
        <p:nvPicPr>
          <p:cNvPr id="11" name="Picture 4"/>
          <p:cNvPicPr>
            <a:picLocks noChangeAspect="1" noChangeArrowheads="1"/>
          </p:cNvPicPr>
          <p:nvPr/>
        </p:nvPicPr>
        <p:blipFill rotWithShape="1">
          <a:blip r:embed="rId9"/>
          <a:srcRect t="18505" r="193" b="8704"/>
          <a:stretch>
            <a:fillRect/>
          </a:stretch>
        </p:blipFill>
        <p:spPr bwMode="auto">
          <a:xfrm>
            <a:off x="4406250" y="1142441"/>
            <a:ext cx="1450845" cy="809929"/>
          </a:xfrm>
          <a:prstGeom prst="rect">
            <a:avLst/>
          </a:prstGeom>
          <a:ln>
            <a:noFill/>
          </a:ln>
          <a:effectLst>
            <a:outerShdw blurRad="292100" dist="139700" dir="2700000" algn="tl" rotWithShape="0">
              <a:srgbClr val="333333">
                <a:alpha val="65000"/>
              </a:srgbClr>
            </a:outerShdw>
          </a:effectLst>
        </p:spPr>
      </p:pic>
      <p:sp>
        <p:nvSpPr>
          <p:cNvPr id="2" name="矩形 1"/>
          <p:cNvSpPr/>
          <p:nvPr/>
        </p:nvSpPr>
        <p:spPr>
          <a:xfrm>
            <a:off x="332459" y="3057284"/>
            <a:ext cx="3704822" cy="584775"/>
          </a:xfrm>
          <a:prstGeom prst="rect">
            <a:avLst/>
          </a:prstGeom>
        </p:spPr>
        <p:txBody>
          <a:bodyPr wrap="square">
            <a:spAutoFit/>
          </a:bodyPr>
          <a:lstStyle/>
          <a:p>
            <a:pPr indent="-285750" algn="ctr">
              <a:buFont typeface="Wingdings" panose="05000000000000000000" pitchFamily="2" charset="2"/>
              <a:buNone/>
            </a:pPr>
            <a:r>
              <a:rPr lang="zh-CN" altLang="en-US" sz="1600" dirty="0">
                <a:solidFill>
                  <a:srgbClr val="1A4262"/>
                </a:solidFill>
                <a:latin typeface="微软雅黑" panose="020B0503020204020204" pitchFamily="34" charset="-122"/>
                <a:ea typeface="微软雅黑" panose="020B0503020204020204" pitchFamily="34" charset="-122"/>
              </a:rPr>
              <a:t>折线形屋架平房</a:t>
            </a:r>
            <a:r>
              <a:rPr lang="zh-CN" altLang="en-US" sz="1600" dirty="0" smtClean="0">
                <a:solidFill>
                  <a:srgbClr val="1A4262"/>
                </a:solidFill>
                <a:latin typeface="微软雅黑" panose="020B0503020204020204" pitchFamily="34" charset="-122"/>
                <a:ea typeface="微软雅黑" panose="020B0503020204020204" pitchFamily="34" charset="-122"/>
              </a:rPr>
              <a:t>仓</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a:solidFill>
                  <a:srgbClr val="1A4262"/>
                </a:solidFill>
                <a:latin typeface="微软雅黑" panose="020B0503020204020204" pitchFamily="34" charset="-122"/>
                <a:ea typeface="微软雅黑" panose="020B0503020204020204" pitchFamily="34" charset="-122"/>
              </a:rPr>
              <a:t>Line shaped roof truss </a:t>
            </a:r>
            <a:r>
              <a:rPr lang="en-US" altLang="zh-CN" sz="1600" dirty="0" smtClean="0">
                <a:solidFill>
                  <a:srgbClr val="1A4262"/>
                </a:solidFill>
                <a:latin typeface="微软雅黑" panose="020B0503020204020204" pitchFamily="34" charset="-122"/>
                <a:ea typeface="微软雅黑" panose="020B0503020204020204" pitchFamily="34" charset="-122"/>
              </a:rPr>
              <a:t> </a:t>
            </a:r>
            <a:r>
              <a:rPr lang="en-US" altLang="zh-CN" sz="1600" dirty="0">
                <a:solidFill>
                  <a:srgbClr val="1A4262"/>
                </a:solidFill>
                <a:latin typeface="微软雅黑" panose="020B0503020204020204" pitchFamily="34" charset="-122"/>
                <a:ea typeface="微软雅黑" panose="020B0503020204020204" pitchFamily="34" charset="-122"/>
              </a:rPr>
              <a:t>warehouse</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4" name="矩形 13"/>
          <p:cNvSpPr/>
          <p:nvPr/>
        </p:nvSpPr>
        <p:spPr>
          <a:xfrm>
            <a:off x="502585" y="6242293"/>
            <a:ext cx="3704822" cy="584775"/>
          </a:xfrm>
          <a:prstGeom prst="rect">
            <a:avLst/>
          </a:prstGeom>
        </p:spPr>
        <p:txBody>
          <a:bodyPr wrap="square">
            <a:spAutoFit/>
          </a:bodyPr>
          <a:lstStyle/>
          <a:p>
            <a:pPr indent="-285750" algn="ctr">
              <a:buFont typeface="Wingdings" panose="05000000000000000000" pitchFamily="2" charset="2"/>
              <a:buNone/>
            </a:pPr>
            <a:r>
              <a:rPr lang="zh-CN" altLang="en-US" sz="1600" dirty="0" smtClean="0">
                <a:solidFill>
                  <a:srgbClr val="1A4262"/>
                </a:solidFill>
                <a:latin typeface="微软雅黑" panose="020B0503020204020204" pitchFamily="34" charset="-122"/>
                <a:ea typeface="微软雅黑" panose="020B0503020204020204" pitchFamily="34" charset="-122"/>
              </a:rPr>
              <a:t>双</a:t>
            </a:r>
            <a:r>
              <a:rPr lang="en-US" altLang="zh-CN" sz="1600" dirty="0" smtClean="0">
                <a:solidFill>
                  <a:srgbClr val="1A4262"/>
                </a:solidFill>
                <a:latin typeface="微软雅黑" panose="020B0503020204020204" pitchFamily="34" charset="-122"/>
                <a:ea typeface="微软雅黑" panose="020B0503020204020204" pitchFamily="34" charset="-122"/>
              </a:rPr>
              <a:t>T</a:t>
            </a:r>
            <a:r>
              <a:rPr lang="zh-CN" altLang="en-US" sz="1600" dirty="0" smtClean="0">
                <a:solidFill>
                  <a:srgbClr val="1A4262"/>
                </a:solidFill>
                <a:latin typeface="微软雅黑" panose="020B0503020204020204" pitchFamily="34" charset="-122"/>
                <a:ea typeface="微软雅黑" panose="020B0503020204020204" pitchFamily="34" charset="-122"/>
              </a:rPr>
              <a:t>板屋盖平房仓</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a:solidFill>
                  <a:srgbClr val="1A4262"/>
                </a:solidFill>
                <a:latin typeface="微软雅黑" panose="020B0503020204020204" pitchFamily="34" charset="-122"/>
                <a:ea typeface="微软雅黑" panose="020B0503020204020204" pitchFamily="34" charset="-122"/>
              </a:rPr>
              <a:t>Double T-shaped board </a:t>
            </a:r>
            <a:r>
              <a:rPr lang="en-US" altLang="zh-CN" sz="1600" dirty="0" smtClean="0">
                <a:solidFill>
                  <a:srgbClr val="1A4262"/>
                </a:solidFill>
                <a:latin typeface="微软雅黑" panose="020B0503020204020204" pitchFamily="34" charset="-122"/>
                <a:ea typeface="微软雅黑" panose="020B0503020204020204" pitchFamily="34" charset="-122"/>
              </a:rPr>
              <a:t>warehouse</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5" name="矩形 14"/>
          <p:cNvSpPr/>
          <p:nvPr/>
        </p:nvSpPr>
        <p:spPr>
          <a:xfrm>
            <a:off x="4240487" y="3059643"/>
            <a:ext cx="3704822" cy="584775"/>
          </a:xfrm>
          <a:prstGeom prst="rect">
            <a:avLst/>
          </a:prstGeom>
        </p:spPr>
        <p:txBody>
          <a:bodyPr wrap="square">
            <a:spAutoFit/>
          </a:bodyPr>
          <a:lstStyle/>
          <a:p>
            <a:pPr indent="-285750" algn="ctr">
              <a:buFont typeface="Wingdings" panose="05000000000000000000" pitchFamily="2" charset="2"/>
              <a:buNone/>
            </a:pPr>
            <a:r>
              <a:rPr lang="zh-CN" altLang="en-US" sz="1600" dirty="0">
                <a:solidFill>
                  <a:srgbClr val="1A4262"/>
                </a:solidFill>
                <a:latin typeface="微软雅黑" panose="020B0503020204020204" pitchFamily="34" charset="-122"/>
                <a:ea typeface="微软雅黑" panose="020B0503020204020204" pitchFamily="34" charset="-122"/>
              </a:rPr>
              <a:t>拱</a:t>
            </a:r>
            <a:r>
              <a:rPr lang="zh-CN" altLang="en-US" sz="1600" dirty="0" smtClean="0">
                <a:solidFill>
                  <a:srgbClr val="1A4262"/>
                </a:solidFill>
                <a:latin typeface="微软雅黑" panose="020B0503020204020204" pitchFamily="34" charset="-122"/>
                <a:ea typeface="微软雅黑" panose="020B0503020204020204" pitchFamily="34" charset="-122"/>
              </a:rPr>
              <a:t>板屋面平房仓</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a:solidFill>
                  <a:srgbClr val="1A4262"/>
                </a:solidFill>
                <a:latin typeface="微软雅黑" panose="020B0503020204020204" pitchFamily="34" charset="-122"/>
                <a:ea typeface="微软雅黑" panose="020B0503020204020204" pitchFamily="34" charset="-122"/>
              </a:rPr>
              <a:t>Arch slab roof </a:t>
            </a:r>
            <a:r>
              <a:rPr lang="en-US" altLang="zh-CN" sz="1600" dirty="0" smtClean="0">
                <a:solidFill>
                  <a:srgbClr val="1A4262"/>
                </a:solidFill>
                <a:latin typeface="微软雅黑" panose="020B0503020204020204" pitchFamily="34" charset="-122"/>
                <a:ea typeface="微软雅黑" panose="020B0503020204020204" pitchFamily="34" charset="-122"/>
              </a:rPr>
              <a:t>warehouse</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6" name="矩形 15"/>
          <p:cNvSpPr/>
          <p:nvPr/>
        </p:nvSpPr>
        <p:spPr>
          <a:xfrm>
            <a:off x="4350680" y="6244424"/>
            <a:ext cx="3704822" cy="584775"/>
          </a:xfrm>
          <a:prstGeom prst="rect">
            <a:avLst/>
          </a:prstGeom>
        </p:spPr>
        <p:txBody>
          <a:bodyPr wrap="square">
            <a:spAutoFit/>
          </a:bodyPr>
          <a:lstStyle/>
          <a:p>
            <a:pPr indent="-285750" algn="ctr">
              <a:buFont typeface="Wingdings" panose="05000000000000000000" pitchFamily="2" charset="2"/>
              <a:buNone/>
            </a:pPr>
            <a:r>
              <a:rPr lang="zh-CN" altLang="en-US" sz="1600" dirty="0">
                <a:solidFill>
                  <a:srgbClr val="1A4262"/>
                </a:solidFill>
                <a:latin typeface="微软雅黑" panose="020B0503020204020204" pitchFamily="34" charset="-122"/>
                <a:ea typeface="微软雅黑" panose="020B0503020204020204" pitchFamily="34" charset="-122"/>
              </a:rPr>
              <a:t>钢</a:t>
            </a:r>
            <a:r>
              <a:rPr lang="zh-CN" altLang="en-US" sz="1600" dirty="0" smtClean="0">
                <a:solidFill>
                  <a:srgbClr val="1A4262"/>
                </a:solidFill>
                <a:latin typeface="微软雅黑" panose="020B0503020204020204" pitchFamily="34" charset="-122"/>
                <a:ea typeface="微软雅黑" panose="020B0503020204020204" pitchFamily="34" charset="-122"/>
              </a:rPr>
              <a:t>屋盖平房仓</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smtClean="0">
                <a:solidFill>
                  <a:srgbClr val="1A4262"/>
                </a:solidFill>
                <a:latin typeface="微软雅黑" panose="020B0503020204020204" pitchFamily="34" charset="-122"/>
                <a:ea typeface="微软雅黑" panose="020B0503020204020204" pitchFamily="34" charset="-122"/>
              </a:rPr>
              <a:t>Steel </a:t>
            </a:r>
            <a:r>
              <a:rPr lang="en-US" altLang="zh-CN" sz="1600" dirty="0">
                <a:solidFill>
                  <a:srgbClr val="1A4262"/>
                </a:solidFill>
                <a:latin typeface="微软雅黑" panose="020B0503020204020204" pitchFamily="34" charset="-122"/>
                <a:ea typeface="微软雅黑" panose="020B0503020204020204" pitchFamily="34" charset="-122"/>
              </a:rPr>
              <a:t>roof </a:t>
            </a:r>
            <a:r>
              <a:rPr lang="en-US" altLang="zh-CN" sz="1600" dirty="0" smtClean="0">
                <a:solidFill>
                  <a:srgbClr val="1A4262"/>
                </a:solidFill>
                <a:latin typeface="微软雅黑" panose="020B0503020204020204" pitchFamily="34" charset="-122"/>
                <a:ea typeface="微软雅黑" panose="020B0503020204020204" pitchFamily="34" charset="-122"/>
              </a:rPr>
              <a:t>warehouse</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7" name="矩形 16"/>
          <p:cNvSpPr/>
          <p:nvPr/>
        </p:nvSpPr>
        <p:spPr>
          <a:xfrm>
            <a:off x="8157395" y="1100899"/>
            <a:ext cx="3633990" cy="769441"/>
          </a:xfrm>
          <a:prstGeom prst="rect">
            <a:avLst/>
          </a:prstGeom>
        </p:spPr>
        <p:txBody>
          <a:bodyPr wrap="square">
            <a:spAutoFit/>
          </a:bodyPr>
          <a:lstStyle/>
          <a:p>
            <a:pPr algn="ct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仓型选择</a:t>
            </a:r>
            <a:endPar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Choice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granary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types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矩形 18"/>
          <p:cNvSpPr/>
          <p:nvPr/>
        </p:nvSpPr>
        <p:spPr>
          <a:xfrm>
            <a:off x="7776281" y="1816599"/>
            <a:ext cx="4351811" cy="1938992"/>
          </a:xfrm>
          <a:prstGeom prst="rect">
            <a:avLst/>
          </a:prstGeom>
        </p:spPr>
        <p:txBody>
          <a:bodyPr wrap="square">
            <a:spAutoFit/>
          </a:bodyPr>
          <a:lstStyle/>
          <a:p>
            <a:pPr>
              <a:lnSpc>
                <a:spcPct val="150000"/>
              </a:lnSpc>
            </a:pPr>
            <a:r>
              <a:rPr lang="zh-CN" altLang="en-US" sz="1600" kern="100" spc="25" dirty="0">
                <a:solidFill>
                  <a:srgbClr val="00B050"/>
                </a:solidFill>
                <a:latin typeface="微软雅黑" panose="020B0503020204020204" pitchFamily="34" charset="-122"/>
                <a:ea typeface="微软雅黑" panose="020B0503020204020204" pitchFamily="34" charset="-122"/>
              </a:rPr>
              <a:t>储藏粮食平房</a:t>
            </a:r>
            <a:r>
              <a:rPr lang="zh-CN" altLang="en-US" sz="1600" kern="100" spc="25" dirty="0" smtClean="0">
                <a:solidFill>
                  <a:srgbClr val="00B050"/>
                </a:solidFill>
                <a:latin typeface="微软雅黑" panose="020B0503020204020204" pitchFamily="34" charset="-122"/>
                <a:ea typeface="微软雅黑" panose="020B0503020204020204" pitchFamily="34" charset="-122"/>
              </a:rPr>
              <a:t>仓</a:t>
            </a:r>
            <a:r>
              <a:rPr lang="zh-CN" altLang="zh-CN" sz="1600" kern="100" spc="25" dirty="0" smtClean="0">
                <a:solidFill>
                  <a:srgbClr val="00B050"/>
                </a:solidFill>
                <a:latin typeface="微软雅黑" panose="020B0503020204020204" pitchFamily="34" charset="-122"/>
                <a:ea typeface="微软雅黑" panose="020B0503020204020204" pitchFamily="34" charset="-122"/>
              </a:rPr>
              <a:t>仓型包括：</a:t>
            </a:r>
            <a:r>
              <a:rPr lang="zh-CN" altLang="en-US" sz="1600" kern="100" spc="25" dirty="0" smtClean="0">
                <a:solidFill>
                  <a:srgbClr val="000000"/>
                </a:solidFill>
                <a:latin typeface="微软雅黑" panose="020B0503020204020204" pitchFamily="34" charset="-122"/>
                <a:ea typeface="微软雅黑" panose="020B0503020204020204" pitchFamily="34" charset="-122"/>
              </a:rPr>
              <a:t>折线形屋架平房仓、拱板屋盖平房仓、双</a:t>
            </a:r>
            <a:r>
              <a:rPr lang="en-US" altLang="zh-CN" sz="1600" kern="100" spc="25" dirty="0" smtClean="0">
                <a:solidFill>
                  <a:srgbClr val="000000"/>
                </a:solidFill>
                <a:latin typeface="微软雅黑" panose="020B0503020204020204" pitchFamily="34" charset="-122"/>
                <a:ea typeface="微软雅黑" panose="020B0503020204020204" pitchFamily="34" charset="-122"/>
              </a:rPr>
              <a:t>T</a:t>
            </a:r>
            <a:r>
              <a:rPr lang="zh-CN" altLang="en-US" sz="1600" kern="100" spc="25" dirty="0" smtClean="0">
                <a:solidFill>
                  <a:srgbClr val="000000"/>
                </a:solidFill>
                <a:latin typeface="微软雅黑" panose="020B0503020204020204" pitchFamily="34" charset="-122"/>
                <a:ea typeface="微软雅黑" panose="020B0503020204020204" pitchFamily="34" charset="-122"/>
              </a:rPr>
              <a:t>板屋盖平房仓、</a:t>
            </a:r>
            <a:r>
              <a:rPr lang="zh-CN" altLang="en-US" sz="1600" kern="100" spc="25" dirty="0">
                <a:solidFill>
                  <a:srgbClr val="000000"/>
                </a:solidFill>
                <a:latin typeface="微软雅黑" panose="020B0503020204020204" pitchFamily="34" charset="-122"/>
                <a:ea typeface="微软雅黑" panose="020B0503020204020204" pitchFamily="34" charset="-122"/>
              </a:rPr>
              <a:t>钢</a:t>
            </a:r>
            <a:r>
              <a:rPr lang="zh-CN" altLang="en-US" sz="1600" kern="100" spc="25" dirty="0" smtClean="0">
                <a:solidFill>
                  <a:srgbClr val="000000"/>
                </a:solidFill>
                <a:latin typeface="微软雅黑" panose="020B0503020204020204" pitchFamily="34" charset="-122"/>
                <a:ea typeface="微软雅黑" panose="020B0503020204020204" pitchFamily="34" charset="-122"/>
              </a:rPr>
              <a:t>屋盖平房仓等。当前，在平房仓设计和建造中，宜采用具有良好气密性的折线</a:t>
            </a:r>
            <a:r>
              <a:rPr lang="zh-CN" altLang="en-US" sz="1600" kern="100" spc="25" dirty="0">
                <a:solidFill>
                  <a:srgbClr val="000000"/>
                </a:solidFill>
                <a:latin typeface="微软雅黑" panose="020B0503020204020204" pitchFamily="34" charset="-122"/>
                <a:ea typeface="微软雅黑" panose="020B0503020204020204" pitchFamily="34" charset="-122"/>
              </a:rPr>
              <a:t>形屋架平房仓、拱板</a:t>
            </a:r>
            <a:r>
              <a:rPr lang="zh-CN" altLang="en-US" sz="1600" kern="100" spc="25" dirty="0" smtClean="0">
                <a:solidFill>
                  <a:srgbClr val="000000"/>
                </a:solidFill>
                <a:latin typeface="微软雅黑" panose="020B0503020204020204" pitchFamily="34" charset="-122"/>
                <a:ea typeface="微软雅黑" panose="020B0503020204020204" pitchFamily="34" charset="-122"/>
              </a:rPr>
              <a:t>屋面平房仓。</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20" name="矩形 19"/>
          <p:cNvSpPr/>
          <p:nvPr/>
        </p:nvSpPr>
        <p:spPr>
          <a:xfrm>
            <a:off x="7798485" y="3664623"/>
            <a:ext cx="4473468" cy="3046988"/>
          </a:xfrm>
          <a:prstGeom prst="rect">
            <a:avLst/>
          </a:prstGeom>
        </p:spPr>
        <p:txBody>
          <a:bodyPr wrap="square">
            <a:spAutoFit/>
          </a:bodyPr>
          <a:lstStyle/>
          <a:p>
            <a:pPr>
              <a:lnSpc>
                <a:spcPct val="150000"/>
              </a:lnSpc>
              <a:buFontTx/>
              <a:buNone/>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There are various types of warehouses, including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line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shaped roof truss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warehouse, arch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slab roof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warehouse, double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T-shaped board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warehouse</a:t>
            </a:r>
            <a:r>
              <a:rPr lang="zh-CN" altLang="en-US"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and steel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roof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warehouse etc. At present</a:t>
            </a:r>
            <a:r>
              <a:rPr lang="zh-CN" altLang="en-US"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Line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shaped roof truss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warehouse and arch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slab roof warehouse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are suitable to be designed and constructed</a:t>
            </a:r>
            <a:r>
              <a:rPr lang="zh-CN" altLang="en-US"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owing to their good airtightness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properties.  </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21" name="图片 20"/>
          <p:cNvPicPr>
            <a:picLocks noChangeAspect="1"/>
          </p:cNvPicPr>
          <p:nvPr/>
        </p:nvPicPr>
        <p:blipFill rotWithShape="1">
          <a:blip r:embed="rId10" cstate="print">
            <a:extLst>
              <a:ext uri="{28A0092B-C50C-407E-A947-70E740481C1C}">
                <a14:useLocalDpi xmlns:a14="http://schemas.microsoft.com/office/drawing/2010/main" val="0"/>
              </a:ext>
            </a:extLst>
          </a:blip>
          <a:srcRect r="21009" b="19415"/>
          <a:stretch>
            <a:fillRect/>
          </a:stretch>
        </p:blipFill>
        <p:spPr>
          <a:xfrm>
            <a:off x="4468036" y="3685825"/>
            <a:ext cx="3180796" cy="2433727"/>
          </a:xfrm>
          <a:prstGeom prst="rect">
            <a:avLst/>
          </a:prstGeom>
        </p:spPr>
      </p:pic>
      <p:pic>
        <p:nvPicPr>
          <p:cNvPr id="22" name="图片 21"/>
          <p:cNvPicPr>
            <a:picLocks noChangeAspect="1"/>
          </p:cNvPicPr>
          <p:nvPr/>
        </p:nvPicPr>
        <p:blipFill rotWithShape="1">
          <a:blip r:embed="rId11" cstate="print">
            <a:extLst>
              <a:ext uri="{28A0092B-C50C-407E-A947-70E740481C1C}">
                <a14:useLocalDpi xmlns:a14="http://schemas.microsoft.com/office/drawing/2010/main" val="0"/>
              </a:ext>
            </a:extLst>
          </a:blip>
          <a:srcRect r="10585" b="26306"/>
          <a:stretch>
            <a:fillRect/>
          </a:stretch>
        </p:blipFill>
        <p:spPr>
          <a:xfrm>
            <a:off x="4468036" y="3685825"/>
            <a:ext cx="1401878" cy="8665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331791" y="3187549"/>
            <a:ext cx="3704822" cy="584775"/>
          </a:xfrm>
          <a:prstGeom prst="rect">
            <a:avLst/>
          </a:prstGeom>
        </p:spPr>
        <p:txBody>
          <a:bodyPr wrap="square">
            <a:spAutoFit/>
          </a:bodyPr>
          <a:lstStyle/>
          <a:p>
            <a:pPr indent="-285750" algn="ctr">
              <a:buFont typeface="Wingdings" panose="05000000000000000000" pitchFamily="2" charset="2"/>
              <a:buNone/>
            </a:pPr>
            <a:r>
              <a:rPr lang="zh-CN" altLang="en-US" sz="1600" dirty="0">
                <a:solidFill>
                  <a:srgbClr val="1A4262"/>
                </a:solidFill>
                <a:latin typeface="微软雅黑" panose="020B0503020204020204" pitchFamily="34" charset="-122"/>
                <a:ea typeface="微软雅黑" panose="020B0503020204020204" pitchFamily="34" charset="-122"/>
              </a:rPr>
              <a:t>折线形屋架平房</a:t>
            </a:r>
            <a:r>
              <a:rPr lang="zh-CN" altLang="en-US" sz="1600" dirty="0" smtClean="0">
                <a:solidFill>
                  <a:srgbClr val="1A4262"/>
                </a:solidFill>
                <a:latin typeface="微软雅黑" panose="020B0503020204020204" pitchFamily="34" charset="-122"/>
                <a:ea typeface="微软雅黑" panose="020B0503020204020204" pitchFamily="34" charset="-122"/>
              </a:rPr>
              <a:t>仓</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a:solidFill>
                  <a:srgbClr val="1A4262"/>
                </a:solidFill>
                <a:latin typeface="微软雅黑" panose="020B0503020204020204" pitchFamily="34" charset="-122"/>
                <a:ea typeface="微软雅黑" panose="020B0503020204020204" pitchFamily="34" charset="-122"/>
              </a:rPr>
              <a:t>Line shaped roof truss </a:t>
            </a:r>
            <a:r>
              <a:rPr lang="en-US" altLang="zh-CN" sz="1600" dirty="0" smtClean="0">
                <a:solidFill>
                  <a:srgbClr val="1A4262"/>
                </a:solidFill>
                <a:latin typeface="微软雅黑" panose="020B0503020204020204" pitchFamily="34" charset="-122"/>
                <a:ea typeface="微软雅黑" panose="020B0503020204020204" pitchFamily="34" charset="-122"/>
              </a:rPr>
              <a:t> </a:t>
            </a:r>
            <a:r>
              <a:rPr lang="en-US" altLang="zh-CN" sz="1600" dirty="0">
                <a:solidFill>
                  <a:srgbClr val="1A4262"/>
                </a:solidFill>
                <a:latin typeface="微软雅黑" panose="020B0503020204020204" pitchFamily="34" charset="-122"/>
                <a:ea typeface="微软雅黑" panose="020B0503020204020204" pitchFamily="34" charset="-122"/>
              </a:rPr>
              <a:t>warehouse</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5" name="矩形 14"/>
          <p:cNvSpPr/>
          <p:nvPr/>
        </p:nvSpPr>
        <p:spPr>
          <a:xfrm>
            <a:off x="422292" y="6183429"/>
            <a:ext cx="3704822" cy="584775"/>
          </a:xfrm>
          <a:prstGeom prst="rect">
            <a:avLst/>
          </a:prstGeom>
        </p:spPr>
        <p:txBody>
          <a:bodyPr wrap="square">
            <a:spAutoFit/>
          </a:bodyPr>
          <a:lstStyle/>
          <a:p>
            <a:pPr indent="-285750" algn="ctr">
              <a:buFont typeface="Wingdings" panose="05000000000000000000" pitchFamily="2" charset="2"/>
              <a:buNone/>
            </a:pPr>
            <a:r>
              <a:rPr lang="zh-CN" altLang="en-US" sz="1600" dirty="0">
                <a:solidFill>
                  <a:srgbClr val="1A4262"/>
                </a:solidFill>
                <a:latin typeface="微软雅黑" panose="020B0503020204020204" pitchFamily="34" charset="-122"/>
                <a:ea typeface="微软雅黑" panose="020B0503020204020204" pitchFamily="34" charset="-122"/>
              </a:rPr>
              <a:t>拱</a:t>
            </a:r>
            <a:r>
              <a:rPr lang="zh-CN" altLang="en-US" sz="1600" dirty="0" smtClean="0">
                <a:solidFill>
                  <a:srgbClr val="1A4262"/>
                </a:solidFill>
                <a:latin typeface="微软雅黑" panose="020B0503020204020204" pitchFamily="34" charset="-122"/>
                <a:ea typeface="微软雅黑" panose="020B0503020204020204" pitchFamily="34" charset="-122"/>
              </a:rPr>
              <a:t>板屋面平房仓</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a:solidFill>
                  <a:srgbClr val="1A4262"/>
                </a:solidFill>
                <a:latin typeface="微软雅黑" panose="020B0503020204020204" pitchFamily="34" charset="-122"/>
                <a:ea typeface="微软雅黑" panose="020B0503020204020204" pitchFamily="34" charset="-122"/>
              </a:rPr>
              <a:t>Arch slab roof </a:t>
            </a:r>
            <a:r>
              <a:rPr lang="en-US" altLang="zh-CN" sz="1600" dirty="0" smtClean="0">
                <a:solidFill>
                  <a:srgbClr val="1A4262"/>
                </a:solidFill>
                <a:latin typeface="微软雅黑" panose="020B0503020204020204" pitchFamily="34" charset="-122"/>
                <a:ea typeface="微软雅黑" panose="020B0503020204020204" pitchFamily="34" charset="-122"/>
              </a:rPr>
              <a:t>warehouse</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7" name="矩形 16"/>
          <p:cNvSpPr/>
          <p:nvPr/>
        </p:nvSpPr>
        <p:spPr>
          <a:xfrm>
            <a:off x="6463786" y="1016703"/>
            <a:ext cx="3633990" cy="769441"/>
          </a:xfrm>
          <a:prstGeom prst="rect">
            <a:avLst/>
          </a:prstGeom>
        </p:spPr>
        <p:txBody>
          <a:bodyPr wrap="square">
            <a:spAutoFit/>
          </a:bodyPr>
          <a:lstStyle/>
          <a:p>
            <a:pPr algn="ct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仓型选择</a:t>
            </a:r>
            <a:endPar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Choice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granary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types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84" y="3838043"/>
            <a:ext cx="4128637" cy="2322358"/>
          </a:xfrm>
          <a:prstGeom prst="rect">
            <a:avLst/>
          </a:prstGeom>
        </p:spPr>
      </p:pic>
      <p:graphicFrame>
        <p:nvGraphicFramePr>
          <p:cNvPr id="12" name="表格 11"/>
          <p:cNvGraphicFramePr>
            <a:graphicFrameLocks noGrp="1"/>
          </p:cNvGraphicFramePr>
          <p:nvPr>
            <p:extLst>
              <p:ext uri="{D42A27DB-BD31-4B8C-83A1-F6EECF244321}">
                <p14:modId xmlns:p14="http://schemas.microsoft.com/office/powerpoint/2010/main" val="3445398952"/>
              </p:ext>
            </p:extLst>
          </p:nvPr>
        </p:nvGraphicFramePr>
        <p:xfrm>
          <a:off x="4534930" y="1786144"/>
          <a:ext cx="7537623" cy="3901440"/>
        </p:xfrm>
        <a:graphic>
          <a:graphicData uri="http://schemas.openxmlformats.org/drawingml/2006/table">
            <a:tbl>
              <a:tblPr firstRow="1" bandRow="1">
                <a:tableStyleId>{5C22544A-7EE6-4342-B048-85BDC9FD1C3A}</a:tableStyleId>
              </a:tblPr>
              <a:tblGrid>
                <a:gridCol w="1668162"/>
                <a:gridCol w="3620530"/>
                <a:gridCol w="2248931"/>
              </a:tblGrid>
              <a:tr h="359275">
                <a:tc>
                  <a:txBody>
                    <a:bodyPr/>
                    <a:lstStyle/>
                    <a:p>
                      <a:pPr marL="0" algn="ctr" defTabSz="914400" rtl="0" eaLnBrk="1" latinLnBrk="0" hangingPunct="1"/>
                      <a:r>
                        <a:rPr lang="zh-CN" altLang="en-US" sz="1400" b="0" kern="1200" dirty="0" smtClean="0">
                          <a:solidFill>
                            <a:schemeClr val="lt1"/>
                          </a:solidFill>
                          <a:latin typeface="微软雅黑" panose="020B0503020204020204" pitchFamily="34" charset="-122"/>
                          <a:ea typeface="微软雅黑" panose="020B0503020204020204" pitchFamily="34" charset="-122"/>
                          <a:cs typeface="+mn-cs"/>
                        </a:rPr>
                        <a:t>仓型</a:t>
                      </a:r>
                      <a:endParaRPr lang="en-US" altLang="zh-CN" sz="1400" b="0" kern="1200" dirty="0" smtClean="0">
                        <a:solidFill>
                          <a:schemeClr val="lt1"/>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lt1"/>
                          </a:solidFill>
                          <a:latin typeface="微软雅黑" panose="020B0503020204020204" pitchFamily="34" charset="-122"/>
                          <a:ea typeface="微软雅黑" panose="020B0503020204020204" pitchFamily="34" charset="-122"/>
                          <a:cs typeface="+mn-cs"/>
                        </a:rPr>
                        <a:t>granary types</a:t>
                      </a:r>
                      <a:endParaRPr lang="zh-CN" altLang="en-US" sz="1400" b="0" dirty="0">
                        <a:solidFill>
                          <a:schemeClr val="bg1"/>
                        </a:solidFill>
                        <a:latin typeface="微软雅黑" panose="020B0503020204020204" pitchFamily="34" charset="-122"/>
                        <a:ea typeface="微软雅黑" panose="020B0503020204020204" pitchFamily="34" charset="-122"/>
                      </a:endParaRPr>
                    </a:p>
                  </a:txBody>
                  <a:tcPr anchor="ctr"/>
                </a:tc>
                <a:tc>
                  <a:txBody>
                    <a:bodyPr/>
                    <a:lstStyle/>
                    <a:p>
                      <a:pPr marL="0" algn="ctr" defTabSz="914400" rtl="0" eaLnBrk="1" latinLnBrk="0" hangingPunct="1"/>
                      <a:r>
                        <a:rPr lang="zh-CN" altLang="en-US" sz="1400" b="0" dirty="0" smtClean="0">
                          <a:latin typeface="微软雅黑" panose="020B0503020204020204" pitchFamily="34" charset="-122"/>
                          <a:ea typeface="微软雅黑" panose="020B0503020204020204" pitchFamily="34" charset="-122"/>
                        </a:rPr>
                        <a:t>储粮生态区</a:t>
                      </a:r>
                      <a:endParaRPr lang="en-US" altLang="zh-CN" sz="1400" b="0" dirty="0" smtClean="0">
                        <a:latin typeface="微软雅黑" panose="020B0503020204020204" pitchFamily="34" charset="-122"/>
                        <a:ea typeface="微软雅黑" panose="020B0503020204020204" pitchFamily="34" charset="-122"/>
                      </a:endParaRPr>
                    </a:p>
                    <a:p>
                      <a:pPr algn="ctr"/>
                      <a:r>
                        <a:rPr lang="en-US" altLang="zh-CN" sz="1400" b="0" dirty="0" smtClean="0">
                          <a:solidFill>
                            <a:schemeClr val="bg1"/>
                          </a:solidFill>
                          <a:latin typeface="微软雅黑" panose="020B0503020204020204" pitchFamily="34" charset="-122"/>
                          <a:ea typeface="微软雅黑" panose="020B0503020204020204" pitchFamily="34" charset="-122"/>
                        </a:rPr>
                        <a:t>Ecological zones for grain storage</a:t>
                      </a:r>
                      <a:endParaRPr lang="zh-CN" altLang="en-US" sz="1400" b="0" kern="1200" dirty="0">
                        <a:solidFill>
                          <a:schemeClr val="bg1"/>
                        </a:solidFill>
                        <a:latin typeface="微软雅黑" panose="020B0503020204020204" pitchFamily="34" charset="-122"/>
                        <a:ea typeface="微软雅黑" panose="020B0503020204020204" pitchFamily="34" charset="-122"/>
                        <a:cs typeface="+mn-cs"/>
                      </a:endParaRPr>
                    </a:p>
                  </a:txBody>
                  <a:tcPr anchor="ctr"/>
                </a:tc>
                <a:tc>
                  <a:txBody>
                    <a:bodyPr/>
                    <a:lstStyle/>
                    <a:p>
                      <a:pPr marL="0" algn="ctr" defTabSz="914400" rtl="0" eaLnBrk="1" latinLnBrk="0" hangingPunct="1"/>
                      <a:r>
                        <a:rPr lang="zh-CN" altLang="en-US" sz="1400" b="0" kern="1200" dirty="0" smtClean="0">
                          <a:solidFill>
                            <a:schemeClr val="lt1"/>
                          </a:solidFill>
                          <a:latin typeface="微软雅黑" panose="020B0503020204020204" pitchFamily="34" charset="-122"/>
                          <a:ea typeface="微软雅黑" panose="020B0503020204020204" pitchFamily="34" charset="-122"/>
                          <a:cs typeface="+mn-cs"/>
                        </a:rPr>
                        <a:t>特点</a:t>
                      </a:r>
                      <a:endParaRPr lang="en-US" altLang="zh-CN" sz="1400" b="0" kern="1200" dirty="0" smtClean="0">
                        <a:solidFill>
                          <a:schemeClr val="lt1"/>
                        </a:solidFill>
                        <a:latin typeface="微软雅黑" panose="020B0503020204020204" pitchFamily="34" charset="-122"/>
                        <a:ea typeface="微软雅黑" panose="020B0503020204020204" pitchFamily="34" charset="-122"/>
                        <a:cs typeface="+mn-cs"/>
                      </a:endParaRPr>
                    </a:p>
                    <a:p>
                      <a:pPr marL="0" algn="ctr" defTabSz="914400" rtl="0" eaLnBrk="1" latinLnBrk="0" hangingPunct="1"/>
                      <a:r>
                        <a:rPr lang="en-US" altLang="zh-CN" sz="1400" b="0" kern="1200" dirty="0" smtClean="0">
                          <a:solidFill>
                            <a:schemeClr val="lt1"/>
                          </a:solidFill>
                          <a:latin typeface="微软雅黑" panose="020B0503020204020204" pitchFamily="34" charset="-122"/>
                          <a:ea typeface="微软雅黑" panose="020B0503020204020204" pitchFamily="34" charset="-122"/>
                          <a:cs typeface="+mn-cs"/>
                        </a:rPr>
                        <a:t>Characteristics</a:t>
                      </a:r>
                      <a:endParaRPr lang="zh-CN" altLang="en-US" sz="1400" b="0" kern="1200" dirty="0">
                        <a:solidFill>
                          <a:schemeClr val="lt1"/>
                        </a:solidFill>
                        <a:latin typeface="微软雅黑" panose="020B0503020204020204" pitchFamily="34" charset="-122"/>
                        <a:ea typeface="微软雅黑" panose="020B0503020204020204" pitchFamily="34" charset="-122"/>
                        <a:cs typeface="+mn-cs"/>
                      </a:endParaRPr>
                    </a:p>
                  </a:txBody>
                  <a:tcPr anchor="ctr"/>
                </a:tc>
              </a:tr>
              <a:tr h="359275">
                <a:tc>
                  <a:txBody>
                    <a:bodyPr/>
                    <a:lstStyle/>
                    <a:p>
                      <a:pPr>
                        <a:lnSpc>
                          <a:spcPct val="100000"/>
                        </a:lnSpc>
                      </a:pPr>
                      <a:r>
                        <a:rPr lang="zh-CN" altLang="en-US" sz="1400" dirty="0" smtClean="0">
                          <a:latin typeface="微软雅黑" panose="020B0503020204020204" pitchFamily="34" charset="-122"/>
                          <a:ea typeface="微软雅黑" panose="020B0503020204020204" pitchFamily="34" charset="-122"/>
                        </a:rPr>
                        <a:t>折线形屋架平房仓</a:t>
                      </a:r>
                      <a:endParaRPr lang="en-US" altLang="zh-CN" sz="1400" dirty="0" smtClean="0">
                        <a:latin typeface="微软雅黑" panose="020B0503020204020204" pitchFamily="34" charset="-122"/>
                        <a:ea typeface="微软雅黑" panose="020B0503020204020204" pitchFamily="34" charset="-122"/>
                      </a:endParaRPr>
                    </a:p>
                    <a:p>
                      <a:pPr>
                        <a:lnSpc>
                          <a:spcPct val="100000"/>
                        </a:lnSpc>
                      </a:pPr>
                      <a:r>
                        <a:rPr lang="en-US" altLang="zh-CN" sz="1400" dirty="0" smtClean="0">
                          <a:latin typeface="微软雅黑" panose="020B0503020204020204" pitchFamily="34" charset="-122"/>
                          <a:ea typeface="微软雅黑" panose="020B0503020204020204" pitchFamily="34" charset="-122"/>
                        </a:rPr>
                        <a:t>Line shaped roof truss  warehouse</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marL="0" algn="l" defTabSz="914400" rtl="0" eaLnBrk="1" latinLnBrk="0" hangingPunct="1">
                        <a:lnSpc>
                          <a:spcPct val="100000"/>
                        </a:lnSpc>
                      </a:pP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高寒干燥储粮区、低温干燥储粮区、低温高湿储粮区、中温干燥储粮区</a:t>
                      </a:r>
                      <a:endParaRPr lang="en-US" altLang="zh-CN" sz="1400" kern="1200" dirty="0" smtClean="0">
                        <a:solidFill>
                          <a:schemeClr val="dk1"/>
                        </a:solidFill>
                        <a:latin typeface="微软雅黑" panose="020B0503020204020204" pitchFamily="34" charset="-122"/>
                        <a:ea typeface="微软雅黑" panose="020B0503020204020204" pitchFamily="34" charset="-122"/>
                        <a:cs typeface="+mn-cs"/>
                      </a:endParaRPr>
                    </a:p>
                    <a:p>
                      <a:pPr marL="0" algn="l" defTabSz="914400" rtl="0" eaLnBrk="1" latinLnBrk="0" hangingPunct="1">
                        <a:lnSpc>
                          <a:spcPct val="100000"/>
                        </a:lnSpc>
                      </a:pP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Grain storage zones</a:t>
                      </a:r>
                      <a:r>
                        <a:rPr lang="en-US" altLang="zh-CN" sz="1400" kern="1200" baseline="0" dirty="0" smtClean="0">
                          <a:solidFill>
                            <a:schemeClr val="dk1"/>
                          </a:solidFill>
                          <a:latin typeface="微软雅黑" panose="020B0503020204020204" pitchFamily="34" charset="-122"/>
                          <a:ea typeface="微软雅黑" panose="020B0503020204020204" pitchFamily="34" charset="-122"/>
                          <a:cs typeface="+mn-cs"/>
                        </a:rPr>
                        <a:t> of i</a:t>
                      </a: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ce-cold and dry, low temperature and dry, low temperature and high humidity, moderate temperature and dry</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tc>
                <a:tc>
                  <a:txBody>
                    <a:bodyPr/>
                    <a:lstStyle/>
                    <a:p>
                      <a:pPr marL="0" algn="l" defTabSz="914400" rtl="0" eaLnBrk="1" latinLnBrk="0" hangingPunct="1">
                        <a:lnSpc>
                          <a:spcPct val="100000"/>
                        </a:lnSpc>
                      </a:pP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跨度</a:t>
                      </a: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18m～30m</a:t>
                      </a: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；技术成熟，易积热积尘</a:t>
                      </a:r>
                      <a:endParaRPr lang="en-US" altLang="zh-CN" sz="1400" kern="1200" dirty="0" smtClean="0">
                        <a:solidFill>
                          <a:schemeClr val="dk1"/>
                        </a:solidFill>
                        <a:latin typeface="微软雅黑" panose="020B0503020204020204" pitchFamily="34" charset="-122"/>
                        <a:ea typeface="微软雅黑" panose="020B0503020204020204" pitchFamily="34" charset="-122"/>
                        <a:cs typeface="+mn-cs"/>
                      </a:endParaRPr>
                    </a:p>
                    <a:p>
                      <a:pPr marL="0" algn="l" defTabSz="914400" rtl="0" eaLnBrk="1" latinLnBrk="0" hangingPunct="1">
                        <a:lnSpc>
                          <a:spcPct val="100000"/>
                        </a:lnSpc>
                      </a:pP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Span of 18m</a:t>
                      </a: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a:t>
                      </a: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30m</a:t>
                      </a: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a:t>
                      </a: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Mature construction technology, Higher roof</a:t>
                      </a:r>
                      <a:r>
                        <a:rPr lang="en-US" altLang="zh-CN" sz="1400" kern="1200" baseline="0" dirty="0" smtClean="0">
                          <a:solidFill>
                            <a:schemeClr val="dk1"/>
                          </a:solidFill>
                          <a:latin typeface="微软雅黑" panose="020B0503020204020204" pitchFamily="34" charset="-122"/>
                          <a:ea typeface="微软雅黑" panose="020B0503020204020204" pitchFamily="34" charset="-122"/>
                          <a:cs typeface="+mn-cs"/>
                        </a:rPr>
                        <a:t> solar absor</a:t>
                      </a: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ptivity and dust accumulation</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tc>
              </a:tr>
              <a:tr h="359275">
                <a:tc>
                  <a:txBody>
                    <a:bodyPr/>
                    <a:lstStyle/>
                    <a:p>
                      <a:pPr marL="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400" kern="1200" noProof="0" dirty="0" smtClean="0">
                          <a:solidFill>
                            <a:schemeClr val="dk1"/>
                          </a:solidFill>
                          <a:latin typeface="微软雅黑" panose="020B0503020204020204" pitchFamily="34" charset="-122"/>
                          <a:ea typeface="微软雅黑" panose="020B0503020204020204" pitchFamily="34" charset="-122"/>
                          <a:cs typeface="+mn-cs"/>
                        </a:rPr>
                        <a:t>拱板屋面平房仓</a:t>
                      </a:r>
                      <a:endParaRPr lang="en-US" altLang="zh-CN" sz="1400" kern="1200" noProof="0" dirty="0" smtClean="0">
                        <a:solidFill>
                          <a:schemeClr val="dk1"/>
                        </a:solidFill>
                        <a:latin typeface="微软雅黑" panose="020B0503020204020204" pitchFamily="34" charset="-122"/>
                        <a:ea typeface="微软雅黑" panose="020B0503020204020204" pitchFamily="34" charset="-122"/>
                        <a:cs typeface="+mn-cs"/>
                      </a:endParaRPr>
                    </a:p>
                    <a:p>
                      <a:pPr marL="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400" kern="1200" noProof="0" dirty="0" smtClean="0">
                          <a:solidFill>
                            <a:schemeClr val="dk1"/>
                          </a:solidFill>
                          <a:latin typeface="微软雅黑" panose="020B0503020204020204" pitchFamily="34" charset="-122"/>
                          <a:ea typeface="微软雅黑" panose="020B0503020204020204" pitchFamily="34" charset="-122"/>
                          <a:cs typeface="+mn-cs"/>
                        </a:rPr>
                        <a:t>Arch slab roof warehouse</a:t>
                      </a:r>
                      <a:endParaRPr lang="zh-CN" altLang="en-US" sz="1400" dirty="0"/>
                    </a:p>
                  </a:txBody>
                  <a:tcPr anchor="ctr"/>
                </a:tc>
                <a:tc>
                  <a:txBody>
                    <a:bodyPr/>
                    <a:lstStyle/>
                    <a:p>
                      <a:pPr marL="0" algn="l" defTabSz="914400" rtl="0" eaLnBrk="1" latinLnBrk="0" hangingPunct="1">
                        <a:lnSpc>
                          <a:spcPct val="100000"/>
                        </a:lnSpc>
                      </a:pP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中温干燥储粮区、中温高湿储粮区、中温低湿储粮区、高温高湿储粮区</a:t>
                      </a:r>
                      <a:endParaRPr lang="en-US" altLang="zh-CN" sz="1400" kern="1200" dirty="0" smtClean="0">
                        <a:solidFill>
                          <a:schemeClr val="dk1"/>
                        </a:solidFill>
                        <a:latin typeface="微软雅黑" panose="020B0503020204020204" pitchFamily="34" charset="-122"/>
                        <a:ea typeface="微软雅黑" panose="020B0503020204020204" pitchFamily="34" charset="-122"/>
                        <a:cs typeface="+mn-cs"/>
                      </a:endParaRPr>
                    </a:p>
                    <a:p>
                      <a:pPr marL="0" algn="l" defTabSz="914400" rtl="0" eaLnBrk="1" latinLnBrk="0" hangingPunct="1">
                        <a:lnSpc>
                          <a:spcPct val="100000"/>
                        </a:lnSpc>
                      </a:pP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Grain storage zones of moderate temperature</a:t>
                      </a:r>
                      <a:r>
                        <a:rPr lang="en-US" altLang="zh-CN" sz="1400" kern="1200" baseline="0" dirty="0" smtClean="0">
                          <a:solidFill>
                            <a:schemeClr val="dk1"/>
                          </a:solidFill>
                          <a:latin typeface="微软雅黑" panose="020B0503020204020204" pitchFamily="34" charset="-122"/>
                          <a:ea typeface="微软雅黑" panose="020B0503020204020204" pitchFamily="34" charset="-122"/>
                          <a:cs typeface="+mn-cs"/>
                        </a:rPr>
                        <a:t> and </a:t>
                      </a: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dry, moderate temperature and high humidity, moderate temperature and low humidity, high temperature and high humidity</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tc>
                <a:tc>
                  <a:txBody>
                    <a:bodyPr/>
                    <a:lstStyle/>
                    <a:p>
                      <a:pPr marL="0" algn="l" defTabSz="914400" rtl="0" eaLnBrk="1" latinLnBrk="0" hangingPunct="1">
                        <a:lnSpc>
                          <a:spcPct val="100000"/>
                        </a:lnSpc>
                      </a:pP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跨度</a:t>
                      </a: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18m</a:t>
                      </a: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a:t>
                      </a: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24m</a:t>
                      </a: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；保温隔热效果好，不易积尘</a:t>
                      </a:r>
                      <a:endParaRPr lang="en-US" altLang="zh-CN" sz="1400" kern="1200" dirty="0" smtClean="0">
                        <a:solidFill>
                          <a:schemeClr val="dk1"/>
                        </a:solidFill>
                        <a:latin typeface="微软雅黑" panose="020B0503020204020204" pitchFamily="34" charset="-122"/>
                        <a:ea typeface="微软雅黑" panose="020B0503020204020204" pitchFamily="34" charset="-122"/>
                        <a:cs typeface="+mn-cs"/>
                      </a:endParaRPr>
                    </a:p>
                    <a:p>
                      <a:pPr marL="0" algn="l" defTabSz="914400" rtl="0" eaLnBrk="1" latinLnBrk="0" hangingPunct="1">
                        <a:lnSpc>
                          <a:spcPct val="100000"/>
                        </a:lnSpc>
                      </a:pP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Span of 18m to 24m</a:t>
                      </a: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a:t>
                      </a: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Higher thermal insulation and</a:t>
                      </a:r>
                      <a:r>
                        <a:rPr lang="en-US" altLang="zh-CN" sz="1400" kern="1200" baseline="0" dirty="0" smtClean="0">
                          <a:solidFill>
                            <a:schemeClr val="dk1"/>
                          </a:solidFill>
                          <a:latin typeface="微软雅黑" panose="020B0503020204020204" pitchFamily="34" charset="-122"/>
                          <a:ea typeface="微软雅黑" panose="020B0503020204020204" pitchFamily="34" charset="-122"/>
                          <a:cs typeface="+mn-cs"/>
                        </a:rPr>
                        <a:t> air tightness</a:t>
                      </a:r>
                      <a:r>
                        <a:rPr lang="en-US" altLang="zh-CN" sz="1400" kern="1200" dirty="0" smtClean="0">
                          <a:solidFill>
                            <a:schemeClr val="dk1"/>
                          </a:solidFill>
                          <a:latin typeface="微软雅黑" panose="020B0503020204020204" pitchFamily="34" charset="-122"/>
                          <a:ea typeface="微软雅黑" panose="020B0503020204020204" pitchFamily="34" charset="-122"/>
                          <a:cs typeface="+mn-cs"/>
                        </a:rPr>
                        <a:t>, and lower dust accumulation.</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tc>
              </a:tr>
            </a:tbl>
          </a:graphicData>
        </a:graphic>
      </p:graphicFrame>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b="29045"/>
          <a:stretch>
            <a:fillRect/>
          </a:stretch>
        </p:blipFill>
        <p:spPr>
          <a:xfrm>
            <a:off x="212184" y="1047112"/>
            <a:ext cx="4125038" cy="2196055"/>
          </a:xfrm>
          <a:prstGeom prst="rect">
            <a:avLst/>
          </a:prstGeom>
        </p:spPr>
      </p:pic>
      <p:sp>
        <p:nvSpPr>
          <p:cNvPr id="23" name="矩形 22"/>
          <p:cNvSpPr/>
          <p:nvPr/>
        </p:nvSpPr>
        <p:spPr>
          <a:xfrm>
            <a:off x="4534930" y="5687584"/>
            <a:ext cx="5756878" cy="646331"/>
          </a:xfrm>
          <a:prstGeom prst="rect">
            <a:avLst/>
          </a:prstGeom>
        </p:spPr>
        <p:txBody>
          <a:bodyPr wrap="square">
            <a:spAutoFit/>
          </a:bodyPr>
          <a:lstStyle/>
          <a:p>
            <a:pPr>
              <a:lnSpc>
                <a:spcPct val="150000"/>
              </a:lnSpc>
            </a:pPr>
            <a:r>
              <a:rPr lang="zh-CN" altLang="en-US" sz="1200" kern="100" spc="25" dirty="0" smtClean="0">
                <a:solidFill>
                  <a:srgbClr val="000000"/>
                </a:solidFill>
                <a:latin typeface="微软雅黑" panose="020B0503020204020204" pitchFamily="34" charset="-122"/>
                <a:ea typeface="微软雅黑" panose="020B0503020204020204" pitchFamily="34" charset="-122"/>
              </a:rPr>
              <a:t>注：摘自</a:t>
            </a:r>
            <a:r>
              <a:rPr lang="en-US" altLang="zh-CN" sz="1200" kern="100" spc="25" dirty="0" smtClean="0">
                <a:solidFill>
                  <a:srgbClr val="000000"/>
                </a:solidFill>
                <a:latin typeface="微软雅黑" panose="020B0503020204020204" pitchFamily="34" charset="-122"/>
                <a:ea typeface="微软雅黑" panose="020B0503020204020204" pitchFamily="34" charset="-122"/>
              </a:rPr>
              <a:t>《</a:t>
            </a:r>
            <a:r>
              <a:rPr lang="zh-CN" altLang="en-US" sz="1200" kern="100" spc="25" dirty="0" smtClean="0">
                <a:solidFill>
                  <a:srgbClr val="000000"/>
                </a:solidFill>
                <a:latin typeface="微软雅黑" panose="020B0503020204020204" pitchFamily="34" charset="-122"/>
                <a:ea typeface="微软雅黑" panose="020B0503020204020204" pitchFamily="34" charset="-122"/>
              </a:rPr>
              <a:t>高标准粮仓建设标准</a:t>
            </a:r>
            <a:r>
              <a:rPr lang="en-US" altLang="zh-CN" sz="1200" kern="100" spc="25" dirty="0" smtClean="0">
                <a:solidFill>
                  <a:srgbClr val="000000"/>
                </a:solidFill>
                <a:latin typeface="微软雅黑" panose="020B0503020204020204" pitchFamily="34" charset="-122"/>
                <a:ea typeface="微软雅黑" panose="020B0503020204020204" pitchFamily="34" charset="-122"/>
              </a:rPr>
              <a:t>》</a:t>
            </a:r>
          </a:p>
          <a:p>
            <a:pPr>
              <a:lnSpc>
                <a:spcPct val="150000"/>
              </a:lnSpc>
            </a:pPr>
            <a:r>
              <a:rPr lang="en-US" altLang="zh-CN" sz="1200" kern="100" spc="25" dirty="0" smtClean="0">
                <a:solidFill>
                  <a:srgbClr val="000000"/>
                </a:solidFill>
                <a:latin typeface="微软雅黑" panose="020B0503020204020204" pitchFamily="34" charset="-122"/>
                <a:ea typeface="微软雅黑" panose="020B0503020204020204" pitchFamily="34" charset="-122"/>
              </a:rPr>
              <a:t>Note: form” Construction standard for well-facilitated granary”</a:t>
            </a:r>
            <a:endParaRPr lang="zh-CN" altLang="en-US" sz="1200" kern="100" spc="25"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descr="e7e15de44db192f70236718c6356ab2"/>
          <p:cNvPicPr>
            <a:picLocks noChangeAspect="1"/>
          </p:cNvPicPr>
          <p:nvPr>
            <p:custDataLst>
              <p:tags r:id="rId1"/>
            </p:custDataLst>
          </p:nvPr>
        </p:nvPicPr>
        <p:blipFill rotWithShape="1">
          <a:blip r:embed="rId7"/>
          <a:srcRect t="16586"/>
          <a:stretch>
            <a:fillRect/>
          </a:stretch>
        </p:blipFill>
        <p:spPr>
          <a:xfrm>
            <a:off x="195279" y="1129484"/>
            <a:ext cx="4051997" cy="2478689"/>
          </a:xfrm>
          <a:prstGeom prst="rect">
            <a:avLst/>
          </a:prstGeom>
        </p:spPr>
      </p:pic>
      <p:pic>
        <p:nvPicPr>
          <p:cNvPr id="5" name="图片 6"/>
          <p:cNvPicPr>
            <a:picLocks noChangeAspect="1"/>
          </p:cNvPicPr>
          <p:nvPr>
            <p:custDataLst>
              <p:tags r:id="rId2"/>
            </p:custDataLst>
          </p:nvPr>
        </p:nvPicPr>
        <p:blipFill rotWithShape="1">
          <a:blip r:embed="rId8"/>
          <a:srcRect b="26321"/>
          <a:stretch>
            <a:fillRect/>
          </a:stretch>
        </p:blipFill>
        <p:spPr>
          <a:xfrm>
            <a:off x="195279" y="1129484"/>
            <a:ext cx="1596451" cy="938815"/>
          </a:xfrm>
          <a:prstGeom prst="rect">
            <a:avLst/>
          </a:prstGeom>
          <a:noFill/>
          <a:ln>
            <a:noFill/>
          </a:ln>
        </p:spPr>
      </p:pic>
      <p:pic>
        <p:nvPicPr>
          <p:cNvPr id="6" name="图片 4"/>
          <p:cNvPicPr>
            <a:picLocks noChangeAspect="1"/>
          </p:cNvPicPr>
          <p:nvPr>
            <p:custDataLst>
              <p:tags r:id="rId3"/>
            </p:custDataLst>
          </p:nvPr>
        </p:nvPicPr>
        <p:blipFill>
          <a:blip r:embed="rId9"/>
          <a:srcRect l="4556" r="4754"/>
          <a:stretch>
            <a:fillRect/>
          </a:stretch>
        </p:blipFill>
        <p:spPr>
          <a:xfrm>
            <a:off x="195279" y="3712421"/>
            <a:ext cx="4070350" cy="2819400"/>
          </a:xfrm>
          <a:prstGeom prst="rect">
            <a:avLst/>
          </a:prstGeom>
          <a:noFill/>
          <a:ln>
            <a:noFill/>
          </a:ln>
        </p:spPr>
      </p:pic>
      <p:sp>
        <p:nvSpPr>
          <p:cNvPr id="7" name="矩形 6"/>
          <p:cNvSpPr/>
          <p:nvPr/>
        </p:nvSpPr>
        <p:spPr>
          <a:xfrm>
            <a:off x="4411362" y="2069479"/>
            <a:ext cx="7673546" cy="1938992"/>
          </a:xfrm>
          <a:prstGeom prst="rect">
            <a:avLst/>
          </a:prstGeom>
        </p:spPr>
        <p:txBody>
          <a:bodyPr wrap="square">
            <a:spAutoFit/>
          </a:bodyPr>
          <a:lstStyle/>
          <a:p>
            <a:pPr fontAlgn="auto">
              <a:lnSpc>
                <a:spcPct val="150000"/>
              </a:lnSpc>
              <a:buClr>
                <a:srgbClr val="382E28"/>
              </a:buClr>
            </a:pPr>
            <a:r>
              <a:rPr lang="zh-CN" altLang="en-US" sz="1600" kern="100" spc="25" dirty="0" smtClean="0">
                <a:solidFill>
                  <a:srgbClr val="00B050"/>
                </a:solidFill>
                <a:latin typeface="微软雅黑" panose="020B0503020204020204" pitchFamily="34" charset="-122"/>
                <a:ea typeface="微软雅黑" panose="020B0503020204020204" pitchFamily="34" charset="-122"/>
                <a:sym typeface="+mn-ea"/>
              </a:rPr>
              <a:t>钢制</a:t>
            </a:r>
            <a:r>
              <a:rPr lang="en-US" altLang="zh-CN" sz="1600" kern="100" spc="25" dirty="0" smtClean="0">
                <a:solidFill>
                  <a:srgbClr val="00B050"/>
                </a:solidFill>
                <a:latin typeface="微软雅黑" panose="020B0503020204020204" pitchFamily="34" charset="-122"/>
                <a:ea typeface="微软雅黑" panose="020B0503020204020204" pitchFamily="34" charset="-122"/>
                <a:sym typeface="+mn-ea"/>
              </a:rPr>
              <a:t>-</a:t>
            </a:r>
            <a:r>
              <a:rPr lang="zh-CN" altLang="en-US" sz="1600" kern="100" spc="25" dirty="0">
                <a:solidFill>
                  <a:srgbClr val="00B050"/>
                </a:solidFill>
                <a:latin typeface="微软雅黑" panose="020B0503020204020204" pitchFamily="34" charset="-122"/>
                <a:ea typeface="微软雅黑" panose="020B0503020204020204" pitchFamily="34" charset="-122"/>
                <a:sym typeface="+mn-ea"/>
              </a:rPr>
              <a:t>混凝土组合双层屋盖平房仓，</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其具有装配式和整体式有机结合、气密保温隔热效果好、跨度适用性强、</a:t>
            </a:r>
            <a:r>
              <a:rPr lang="zh-CN" altLang="en-US" sz="1600" kern="100" spc="25" dirty="0">
                <a:solidFill>
                  <a:srgbClr val="000000"/>
                </a:solidFill>
                <a:latin typeface="微软雅黑" panose="020B0503020204020204" pitchFamily="34" charset="-122"/>
                <a:ea typeface="微软雅黑" panose="020B0503020204020204" pitchFamily="34" charset="-122"/>
              </a:rPr>
              <a:t>施工进度快、总图布局适宜性优等特点</a:t>
            </a:r>
            <a:r>
              <a:rPr lang="zh-CN" altLang="en-US" sz="1600" kern="100" spc="25" dirty="0" smtClean="0">
                <a:solidFill>
                  <a:srgbClr val="000000"/>
                </a:solidFill>
                <a:latin typeface="微软雅黑" panose="020B0503020204020204" pitchFamily="34" charset="-122"/>
                <a:ea typeface="微软雅黑" panose="020B0503020204020204" pitchFamily="34" charset="-122"/>
              </a:rPr>
              <a:t>，有利于</a:t>
            </a:r>
            <a:r>
              <a:rPr lang="zh-CN" altLang="en-US" sz="1600" kern="100" spc="25" dirty="0">
                <a:solidFill>
                  <a:srgbClr val="000000"/>
                </a:solidFill>
                <a:latin typeface="微软雅黑" panose="020B0503020204020204" pitchFamily="34" charset="-122"/>
                <a:ea typeface="微软雅黑" panose="020B0503020204020204" pitchFamily="34" charset="-122"/>
              </a:rPr>
              <a:t>集约利用土地。屋顶（下层屋面板）和墙体采用现浇混凝土</a:t>
            </a:r>
            <a:r>
              <a:rPr lang="zh-CN" altLang="en-US" sz="1600" kern="100" spc="25" dirty="0" smtClean="0">
                <a:solidFill>
                  <a:srgbClr val="000000"/>
                </a:solidFill>
                <a:latin typeface="微软雅黑" panose="020B0503020204020204" pitchFamily="34" charset="-122"/>
                <a:ea typeface="微软雅黑" panose="020B0503020204020204" pitchFamily="34" charset="-122"/>
              </a:rPr>
              <a:t>，形成</a:t>
            </a:r>
            <a:r>
              <a:rPr lang="zh-CN" altLang="en-US" sz="1600" kern="100" spc="25" dirty="0">
                <a:solidFill>
                  <a:srgbClr val="000000"/>
                </a:solidFill>
                <a:latin typeface="微软雅黑" panose="020B0503020204020204" pitchFamily="34" charset="-122"/>
                <a:ea typeface="微软雅黑" panose="020B0503020204020204" pitchFamily="34" charset="-122"/>
              </a:rPr>
              <a:t>封闭的钢筋混凝土储粮空间</a:t>
            </a:r>
            <a:r>
              <a:rPr lang="zh-CN" altLang="en-US" sz="1600" kern="100" spc="25" dirty="0" smtClean="0">
                <a:solidFill>
                  <a:srgbClr val="000000"/>
                </a:solidFill>
                <a:latin typeface="微软雅黑" panose="020B0503020204020204" pitchFamily="34" charset="-122"/>
                <a:ea typeface="微软雅黑" panose="020B0503020204020204" pitchFamily="34" charset="-122"/>
              </a:rPr>
              <a:t>，仓</a:t>
            </a:r>
            <a:r>
              <a:rPr lang="zh-CN" altLang="en-US" sz="1600" kern="100" spc="25" dirty="0">
                <a:solidFill>
                  <a:srgbClr val="000000"/>
                </a:solidFill>
                <a:latin typeface="微软雅黑" panose="020B0503020204020204" pitchFamily="34" charset="-122"/>
                <a:ea typeface="微软雅黑" panose="020B0503020204020204" pitchFamily="34" charset="-122"/>
              </a:rPr>
              <a:t>体气密性</a:t>
            </a:r>
            <a:r>
              <a:rPr lang="zh-CN" altLang="en-US" sz="1600" kern="100" spc="25" dirty="0" smtClean="0">
                <a:solidFill>
                  <a:srgbClr val="000000"/>
                </a:solidFill>
                <a:latin typeface="微软雅黑" panose="020B0503020204020204" pitchFamily="34" charset="-122"/>
                <a:ea typeface="微软雅黑" panose="020B0503020204020204" pitchFamily="34" charset="-122"/>
              </a:rPr>
              <a:t>好</a:t>
            </a:r>
            <a:r>
              <a:rPr lang="zh-CN" altLang="en-US" sz="1600" kern="100" spc="25" dirty="0">
                <a:solidFill>
                  <a:srgbClr val="000000"/>
                </a:solidFill>
                <a:latin typeface="微软雅黑" panose="020B0503020204020204" pitchFamily="34" charset="-122"/>
                <a:ea typeface="微软雅黑" panose="020B0503020204020204" pitchFamily="34" charset="-122"/>
              </a:rPr>
              <a:t>；</a:t>
            </a:r>
            <a:r>
              <a:rPr lang="zh-CN" altLang="en-US" sz="1600" kern="100" spc="25" dirty="0" smtClean="0">
                <a:solidFill>
                  <a:srgbClr val="000000"/>
                </a:solidFill>
                <a:latin typeface="微软雅黑" panose="020B0503020204020204" pitchFamily="34" charset="-122"/>
                <a:ea typeface="微软雅黑" panose="020B0503020204020204" pitchFamily="34" charset="-122"/>
              </a:rPr>
              <a:t>檐口</a:t>
            </a:r>
            <a:r>
              <a:rPr lang="zh-CN" altLang="en-US" sz="1600" kern="100" spc="25" dirty="0">
                <a:solidFill>
                  <a:srgbClr val="000000"/>
                </a:solidFill>
                <a:latin typeface="微软雅黑" panose="020B0503020204020204" pitchFamily="34" charset="-122"/>
                <a:ea typeface="微软雅黑" panose="020B0503020204020204" pitchFamily="34" charset="-122"/>
              </a:rPr>
              <a:t>设置通长通风百页窗，屋脊设置通长通风天窗，形成贯穿平房仓全长的屋顶自通风系统，仓房隔热性</a:t>
            </a:r>
            <a:r>
              <a:rPr lang="zh-CN" altLang="en-US" sz="1600" kern="100" spc="25" dirty="0" smtClean="0">
                <a:solidFill>
                  <a:srgbClr val="000000"/>
                </a:solidFill>
                <a:latin typeface="微软雅黑" panose="020B0503020204020204" pitchFamily="34" charset="-122"/>
                <a:ea typeface="微软雅黑" panose="020B0503020204020204" pitchFamily="34" charset="-122"/>
              </a:rPr>
              <a:t>优。</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6431140" y="1260014"/>
            <a:ext cx="3633990" cy="769441"/>
          </a:xfrm>
          <a:prstGeom prst="rect">
            <a:avLst/>
          </a:prstGeom>
        </p:spPr>
        <p:txBody>
          <a:bodyPr wrap="square">
            <a:spAutoFit/>
          </a:bodyPr>
          <a:lstStyle/>
          <a:p>
            <a:pPr algn="ct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仓型选择</a:t>
            </a:r>
            <a:endPar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Choice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granary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types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矩形 1"/>
          <p:cNvSpPr/>
          <p:nvPr/>
        </p:nvSpPr>
        <p:spPr>
          <a:xfrm>
            <a:off x="760430" y="5805117"/>
            <a:ext cx="1009134" cy="3954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Door </a:t>
            </a:r>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of </a:t>
            </a:r>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warehouse</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1989438" y="5782961"/>
            <a:ext cx="1756721" cy="3954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Cast-in-situ </a:t>
            </a:r>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concrete </a:t>
            </a:r>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warehouse </a:t>
            </a:r>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body</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278029" y="4371733"/>
            <a:ext cx="1009134" cy="3954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Air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inlets</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3132438" y="4448432"/>
            <a:ext cx="1009134" cy="38795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Air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inlets</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2494007" y="3830593"/>
            <a:ext cx="1009134" cy="3954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Air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outlets</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H="1">
            <a:off x="2598555" y="5473830"/>
            <a:ext cx="1244396" cy="30913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46187" y="5473830"/>
            <a:ext cx="1952367" cy="32127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2706130" y="6178378"/>
            <a:ext cx="426308" cy="12356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760430" y="5078413"/>
            <a:ext cx="1333558"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Lower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cast-in-situ roof</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2332100" y="5058813"/>
            <a:ext cx="1009134" cy="3954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Steel </a:t>
            </a:r>
            <a:r>
              <a:rPr lang="en-US" altLang="zh-CN" sz="1200" b="1" dirty="0">
                <a:solidFill>
                  <a:schemeClr val="tx1">
                    <a:lumMod val="85000"/>
                    <a:lumOff val="15000"/>
                  </a:schemeClr>
                </a:solidFill>
                <a:latin typeface="微软雅黑" panose="020B0503020204020204" pitchFamily="34" charset="-122"/>
                <a:ea typeface="微软雅黑" panose="020B0503020204020204" pitchFamily="34" charset="-122"/>
              </a:rPr>
              <a:t>roof truss</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flipH="1" flipV="1">
            <a:off x="2358358" y="4789521"/>
            <a:ext cx="347772" cy="2888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1878992" y="5006829"/>
            <a:ext cx="110446" cy="615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78516" y="3856036"/>
            <a:ext cx="1333558"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upper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cast-in-situ roof</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flipH="1" flipV="1">
            <a:off x="1588333" y="4028301"/>
            <a:ext cx="143186" cy="2695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4411362" y="4008471"/>
            <a:ext cx="7673546" cy="2308324"/>
          </a:xfrm>
          <a:prstGeom prst="rect">
            <a:avLst/>
          </a:prstGeom>
        </p:spPr>
        <p:txBody>
          <a:bodyPr wrap="square">
            <a:spAutoFit/>
          </a:bodyPr>
          <a:lstStyle/>
          <a:p>
            <a:pPr>
              <a:lnSpc>
                <a:spcPct val="150000"/>
              </a:lnSpc>
              <a:buFontTx/>
              <a:buNone/>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Double roof warehouse with combination of steel roof truss and cast-in-situ concrete, the  pre-fabricated steel roof truss helps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to speed up the construction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progress. Cast-in-place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concrete is used on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lower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roof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panel and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wall to form a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storage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space with good air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tightness and strong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applicability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span.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eaves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with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long ventilating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louvers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the roof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with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long ventilating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skylights  form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 full-length roof self-ventilating system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with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excellent thermal insulation.</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descr="图示&#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54668" t="67313" r="15622" b="11908"/>
          <a:stretch>
            <a:fillRect/>
          </a:stretch>
        </p:blipFill>
        <p:spPr>
          <a:xfrm>
            <a:off x="184908" y="3842924"/>
            <a:ext cx="5395579" cy="2669387"/>
          </a:xfrm>
          <a:prstGeom prst="rect">
            <a:avLst/>
          </a:prstGeom>
        </p:spPr>
      </p:pic>
      <p:pic>
        <p:nvPicPr>
          <p:cNvPr id="5" name="图片 4" descr="微信图片_20240615151626"/>
          <p:cNvPicPr>
            <a:picLocks noChangeAspect="1"/>
          </p:cNvPicPr>
          <p:nvPr/>
        </p:nvPicPr>
        <p:blipFill>
          <a:blip r:embed="rId5"/>
          <a:srcRect t="11556" r="897" b="20194"/>
          <a:stretch>
            <a:fillRect/>
          </a:stretch>
        </p:blipFill>
        <p:spPr>
          <a:xfrm>
            <a:off x="285270" y="1062847"/>
            <a:ext cx="5153202" cy="2661660"/>
          </a:xfrm>
          <a:prstGeom prst="rect">
            <a:avLst/>
          </a:prstGeom>
        </p:spPr>
      </p:pic>
      <p:sp>
        <p:nvSpPr>
          <p:cNvPr id="6" name="矩形 5"/>
          <p:cNvSpPr/>
          <p:nvPr/>
        </p:nvSpPr>
        <p:spPr>
          <a:xfrm>
            <a:off x="891833" y="4090212"/>
            <a:ext cx="1333558"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upper-level </a:t>
            </a:r>
            <a:r>
              <a:rPr lang="en-US" altLang="zh-CN" sz="1200" b="1" dirty="0">
                <a:solidFill>
                  <a:schemeClr val="tx1">
                    <a:lumMod val="85000"/>
                    <a:lumOff val="15000"/>
                  </a:schemeClr>
                </a:solidFill>
                <a:latin typeface="微软雅黑" panose="020B0503020204020204" pitchFamily="34" charset="-122"/>
                <a:ea typeface="微软雅黑" panose="020B0503020204020204" pitchFamily="34" charset="-122"/>
              </a:rPr>
              <a:t>tiled roof</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225391" y="4829568"/>
            <a:ext cx="1333558"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Lower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cast-in-situ roof</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2013809" y="5647255"/>
            <a:ext cx="1756721" cy="3954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brick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wall  warehouse </a:t>
            </a:r>
            <a:r>
              <a:rPr lang="en-US" altLang="zh-CN" sz="1200" b="1" dirty="0">
                <a:solidFill>
                  <a:schemeClr val="tx1">
                    <a:lumMod val="85000"/>
                    <a:lumOff val="15000"/>
                  </a:schemeClr>
                </a:solidFill>
                <a:latin typeface="微软雅黑" panose="020B0503020204020204" pitchFamily="34" charset="-122"/>
                <a:ea typeface="微软雅黑" panose="020B0503020204020204" pitchFamily="34" charset="-122"/>
              </a:rPr>
              <a:t>body</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 name="直接连接符 8"/>
          <p:cNvCxnSpPr>
            <a:stCxn id="6" idx="2"/>
          </p:cNvCxnSpPr>
          <p:nvPr/>
        </p:nvCxnSpPr>
        <p:spPr>
          <a:xfrm>
            <a:off x="1558612" y="4438261"/>
            <a:ext cx="236734" cy="14489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440245" y="5574810"/>
            <a:ext cx="573564" cy="27015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3770530" y="5647255"/>
            <a:ext cx="573564" cy="19770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endCxn id="7" idx="3"/>
          </p:cNvCxnSpPr>
          <p:nvPr/>
        </p:nvCxnSpPr>
        <p:spPr>
          <a:xfrm flipH="1">
            <a:off x="3558949" y="4792717"/>
            <a:ext cx="187867" cy="21087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776333" y="1953118"/>
            <a:ext cx="6244682" cy="1569660"/>
          </a:xfrm>
          <a:prstGeom prst="rect">
            <a:avLst/>
          </a:prstGeom>
        </p:spPr>
        <p:txBody>
          <a:bodyPr wrap="square">
            <a:spAutoFit/>
          </a:bodyPr>
          <a:lstStyle/>
          <a:p>
            <a:pPr>
              <a:lnSpc>
                <a:spcPct val="150000"/>
              </a:lnSpc>
              <a:buClr>
                <a:srgbClr val="382E28"/>
              </a:buClr>
            </a:pPr>
            <a:r>
              <a:rPr lang="zh-CN" altLang="en-US" sz="1600" kern="100" spc="25" dirty="0" smtClean="0">
                <a:solidFill>
                  <a:srgbClr val="00B050"/>
                </a:solidFill>
                <a:latin typeface="微软雅黑" panose="020B0503020204020204" pitchFamily="34" charset="-122"/>
                <a:ea typeface="微软雅黑" panose="020B0503020204020204" pitchFamily="34" charset="-122"/>
                <a:sym typeface="+mn-ea"/>
              </a:rPr>
              <a:t>瓦顶</a:t>
            </a:r>
            <a:r>
              <a:rPr lang="en-US" altLang="zh-CN" sz="1600" kern="100" spc="25" dirty="0" smtClean="0">
                <a:solidFill>
                  <a:srgbClr val="00B050"/>
                </a:solidFill>
                <a:latin typeface="微软雅黑" panose="020B0503020204020204" pitchFamily="34" charset="-122"/>
                <a:ea typeface="微软雅黑" panose="020B0503020204020204" pitchFamily="34" charset="-122"/>
                <a:sym typeface="+mn-ea"/>
              </a:rPr>
              <a:t>-</a:t>
            </a:r>
            <a:r>
              <a:rPr lang="zh-CN" altLang="en-US" sz="1600" kern="100" spc="25" dirty="0">
                <a:solidFill>
                  <a:srgbClr val="00B050"/>
                </a:solidFill>
                <a:latin typeface="微软雅黑" panose="020B0503020204020204" pitchFamily="34" charset="-122"/>
                <a:ea typeface="微软雅黑" panose="020B0503020204020204" pitchFamily="34" charset="-122"/>
                <a:sym typeface="+mn-ea"/>
              </a:rPr>
              <a:t>混凝土组合双层屋盖平房仓</a:t>
            </a:r>
            <a:r>
              <a:rPr lang="zh-CN" altLang="en-US" sz="1600" kern="100" spc="25" dirty="0" smtClean="0">
                <a:solidFill>
                  <a:srgbClr val="00B050"/>
                </a:solidFill>
                <a:latin typeface="微软雅黑" panose="020B0503020204020204" pitchFamily="34" charset="-122"/>
                <a:ea typeface="微软雅黑" panose="020B0503020204020204" pitchFamily="34" charset="-122"/>
                <a:sym typeface="+mn-ea"/>
              </a:rPr>
              <a:t>，</a:t>
            </a:r>
            <a:r>
              <a:rPr lang="zh-CN" altLang="en-US" sz="1600" kern="100" spc="25" dirty="0" smtClean="0">
                <a:solidFill>
                  <a:srgbClr val="000000"/>
                </a:solidFill>
                <a:latin typeface="微软雅黑" panose="020B0503020204020204" pitchFamily="34" charset="-122"/>
                <a:ea typeface="微软雅黑" panose="020B0503020204020204" pitchFamily="34" charset="-122"/>
                <a:sym typeface="+mn-ea"/>
              </a:rPr>
              <a:t>其屋面</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底层为现浇钢筋混凝土</a:t>
            </a:r>
            <a:r>
              <a:rPr lang="zh-CN" altLang="en-US" sz="1600" kern="100" spc="25" dirty="0" smtClean="0">
                <a:solidFill>
                  <a:srgbClr val="000000"/>
                </a:solidFill>
                <a:latin typeface="微软雅黑" panose="020B0503020204020204" pitchFamily="34" charset="-122"/>
                <a:ea typeface="微软雅黑" panose="020B0503020204020204" pitchFamily="34" charset="-122"/>
                <a:sym typeface="+mn-ea"/>
              </a:rPr>
              <a:t>板，顶层</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为挂瓦屋面</a:t>
            </a:r>
            <a:r>
              <a:rPr lang="zh-CN" altLang="en-US" sz="1600" kern="100" spc="25" dirty="0" smtClean="0">
                <a:solidFill>
                  <a:srgbClr val="000000"/>
                </a:solidFill>
                <a:latin typeface="微软雅黑" panose="020B0503020204020204" pitchFamily="34" charset="-122"/>
                <a:ea typeface="微软雅黑" panose="020B0503020204020204" pitchFamily="34" charset="-122"/>
                <a:sym typeface="+mn-ea"/>
              </a:rPr>
              <a:t>，</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四周围护结构为砖砌墙体，</a:t>
            </a:r>
            <a:r>
              <a:rPr lang="zh-CN" altLang="en-US" sz="1600" kern="100" spc="25" dirty="0" smtClean="0">
                <a:solidFill>
                  <a:srgbClr val="000000"/>
                </a:solidFill>
                <a:latin typeface="微软雅黑" panose="020B0503020204020204" pitchFamily="34" charset="-122"/>
                <a:ea typeface="微软雅黑" panose="020B0503020204020204" pitchFamily="34" charset="-122"/>
              </a:rPr>
              <a:t>利用</a:t>
            </a:r>
            <a:r>
              <a:rPr lang="zh-CN" altLang="en-US" sz="1600" kern="100" spc="25" dirty="0">
                <a:solidFill>
                  <a:srgbClr val="000000"/>
                </a:solidFill>
                <a:latin typeface="微软雅黑" panose="020B0503020204020204" pitchFamily="34" charset="-122"/>
                <a:ea typeface="微软雅黑" panose="020B0503020204020204" pitchFamily="34" charset="-122"/>
              </a:rPr>
              <a:t>空气自然流动原理</a:t>
            </a:r>
            <a:r>
              <a:rPr lang="zh-CN" altLang="en-US" sz="1600" kern="100" spc="25" dirty="0" smtClean="0">
                <a:solidFill>
                  <a:srgbClr val="000000"/>
                </a:solidFill>
                <a:latin typeface="微软雅黑" panose="020B0503020204020204" pitchFamily="34" charset="-122"/>
                <a:ea typeface="微软雅黑" panose="020B0503020204020204" pitchFamily="34" charset="-122"/>
              </a:rPr>
              <a:t>，</a:t>
            </a:r>
            <a:r>
              <a:rPr lang="zh-CN" altLang="en-US" sz="1600" kern="100" spc="25" dirty="0" smtClean="0">
                <a:solidFill>
                  <a:srgbClr val="000000"/>
                </a:solidFill>
                <a:latin typeface="微软雅黑" panose="020B0503020204020204" pitchFamily="34" charset="-122"/>
                <a:ea typeface="微软雅黑" panose="020B0503020204020204" pitchFamily="34" charset="-122"/>
                <a:sym typeface="+mn-ea"/>
              </a:rPr>
              <a:t>排出屋盖夹层的</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热空气</a:t>
            </a:r>
            <a:r>
              <a:rPr lang="zh-CN" altLang="en-US" sz="1600" kern="100" spc="25" dirty="0" smtClean="0">
                <a:solidFill>
                  <a:srgbClr val="000000"/>
                </a:solidFill>
                <a:latin typeface="微软雅黑" panose="020B0503020204020204" pitchFamily="34" charset="-122"/>
                <a:ea typeface="微软雅黑" panose="020B0503020204020204" pitchFamily="34" charset="-122"/>
                <a:sym typeface="+mn-ea"/>
              </a:rPr>
              <a:t>，保温隔热及气密效果好，</a:t>
            </a:r>
            <a:r>
              <a:rPr lang="zh-CN" altLang="en-US" sz="1600" kern="100" spc="25" dirty="0">
                <a:solidFill>
                  <a:srgbClr val="000000"/>
                </a:solidFill>
                <a:latin typeface="微软雅黑" panose="020B0503020204020204" pitchFamily="34" charset="-122"/>
                <a:ea typeface="微软雅黑" panose="020B0503020204020204" pitchFamily="34" charset="-122"/>
              </a:rPr>
              <a:t>有效降低仓</a:t>
            </a:r>
            <a:r>
              <a:rPr lang="zh-CN" altLang="en-US" sz="1600" kern="100" spc="25" dirty="0" smtClean="0">
                <a:solidFill>
                  <a:srgbClr val="000000"/>
                </a:solidFill>
                <a:latin typeface="微软雅黑" panose="020B0503020204020204" pitchFamily="34" charset="-122"/>
                <a:ea typeface="微软雅黑" panose="020B0503020204020204" pitchFamily="34" charset="-122"/>
              </a:rPr>
              <a:t>内粮堆温度约</a:t>
            </a:r>
            <a:r>
              <a:rPr lang="en-US" altLang="zh-CN" sz="1600" kern="100" spc="25" dirty="0" smtClean="0">
                <a:solidFill>
                  <a:srgbClr val="000000"/>
                </a:solidFill>
                <a:latin typeface="微软雅黑" panose="020B0503020204020204" pitchFamily="34" charset="-122"/>
                <a:ea typeface="微软雅黑" panose="020B0503020204020204" pitchFamily="34" charset="-122"/>
              </a:rPr>
              <a:t>5℃</a:t>
            </a:r>
            <a:r>
              <a:rPr lang="zh-CN" altLang="en-US" sz="1600" kern="100" spc="25" dirty="0" smtClean="0">
                <a:solidFill>
                  <a:srgbClr val="000000"/>
                </a:solidFill>
                <a:latin typeface="微软雅黑" panose="020B0503020204020204" pitchFamily="34" charset="-122"/>
                <a:ea typeface="微软雅黑" panose="020B0503020204020204" pitchFamily="34" charset="-122"/>
              </a:rPr>
              <a:t>。</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19" name="矩形 18"/>
          <p:cNvSpPr/>
          <p:nvPr/>
        </p:nvSpPr>
        <p:spPr>
          <a:xfrm>
            <a:off x="7089626" y="1183677"/>
            <a:ext cx="3633990" cy="769441"/>
          </a:xfrm>
          <a:prstGeom prst="rect">
            <a:avLst/>
          </a:prstGeom>
        </p:spPr>
        <p:txBody>
          <a:bodyPr wrap="square">
            <a:spAutoFit/>
          </a:bodyPr>
          <a:lstStyle/>
          <a:p>
            <a:pPr algn="ct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仓型选择</a:t>
            </a:r>
            <a:endPar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Choice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granary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types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矩形 19"/>
          <p:cNvSpPr/>
          <p:nvPr/>
        </p:nvSpPr>
        <p:spPr>
          <a:xfrm>
            <a:off x="5769078" y="3457404"/>
            <a:ext cx="6275087" cy="3046988"/>
          </a:xfrm>
          <a:prstGeom prst="rect">
            <a:avLst/>
          </a:prstGeom>
        </p:spPr>
        <p:txBody>
          <a:bodyPr wrap="square">
            <a:spAutoFit/>
          </a:bodyPr>
          <a:lstStyle/>
          <a:p>
            <a:pPr>
              <a:lnSpc>
                <a:spcPct val="150000"/>
              </a:lnSpc>
              <a:buFontTx/>
              <a:buNone/>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Double roof warehouse with combination of tile and cast-in-situ concrete, the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roof structure has a cast-in-place reinforced concrete slab at the base layer, with a tiled roof at the top. The surrounding protective structure is a brick masonry wall. Utilizing the principle of natural air flow, it expels the hot air from the roof interlayer, providing good thermal insulation and air tightness. This effectively reduces the temperature of the grain pile inside the warehouse by approximately 5℃.</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descr="微信图片_20191114104950.jpg"/>
          <p:cNvPicPr>
            <a:picLocks noChangeAspect="1"/>
          </p:cNvPicPr>
          <p:nvPr/>
        </p:nvPicPr>
        <p:blipFill rotWithShape="1">
          <a:blip r:embed="rId4" cstate="print"/>
          <a:srcRect l="15667" t="7512" b="16030"/>
          <a:stretch>
            <a:fillRect/>
          </a:stretch>
        </p:blipFill>
        <p:spPr>
          <a:xfrm>
            <a:off x="213670" y="1136449"/>
            <a:ext cx="3489205" cy="2372872"/>
          </a:xfrm>
          <a:prstGeom prst="rect">
            <a:avLst/>
          </a:prstGeom>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r="15788" b="22884"/>
          <a:stretch>
            <a:fillRect/>
          </a:stretch>
        </p:blipFill>
        <p:spPr>
          <a:xfrm>
            <a:off x="4114543" y="1136449"/>
            <a:ext cx="3468644" cy="2372872"/>
          </a:xfrm>
          <a:prstGeom prst="rect">
            <a:avLst/>
          </a:prstGeom>
        </p:spPr>
      </p:pic>
      <p:sp>
        <p:nvSpPr>
          <p:cNvPr id="5" name="矩形 4"/>
          <p:cNvSpPr/>
          <p:nvPr/>
        </p:nvSpPr>
        <p:spPr>
          <a:xfrm>
            <a:off x="105861" y="3536124"/>
            <a:ext cx="3704822" cy="584775"/>
          </a:xfrm>
          <a:prstGeom prst="rect">
            <a:avLst/>
          </a:prstGeom>
        </p:spPr>
        <p:txBody>
          <a:bodyPr wrap="square">
            <a:spAutoFit/>
          </a:bodyPr>
          <a:lstStyle/>
          <a:p>
            <a:pPr indent="-285750" algn="ctr">
              <a:buFont typeface="Wingdings" panose="05000000000000000000" pitchFamily="2" charset="2"/>
              <a:buNone/>
            </a:pPr>
            <a:r>
              <a:rPr lang="zh-CN" altLang="en-US" sz="1600" dirty="0" smtClean="0">
                <a:solidFill>
                  <a:srgbClr val="1A4262"/>
                </a:solidFill>
                <a:latin typeface="微软雅黑" panose="020B0503020204020204" pitchFamily="34" charset="-122"/>
                <a:ea typeface="微软雅黑" panose="020B0503020204020204" pitchFamily="34" charset="-122"/>
              </a:rPr>
              <a:t>落地式浅圆仓</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smtClean="0">
                <a:solidFill>
                  <a:srgbClr val="1A4262"/>
                </a:solidFill>
                <a:latin typeface="微软雅黑" panose="020B0503020204020204" pitchFamily="34" charset="-122"/>
                <a:ea typeface="微软雅黑" panose="020B0503020204020204" pitchFamily="34" charset="-122"/>
              </a:rPr>
              <a:t>Ground-supported squat </a:t>
            </a:r>
            <a:r>
              <a:rPr lang="en-US" altLang="zh-CN" sz="1600" dirty="0">
                <a:solidFill>
                  <a:srgbClr val="1A4262"/>
                </a:solidFill>
                <a:latin typeface="微软雅黑" panose="020B0503020204020204" pitchFamily="34" charset="-122"/>
                <a:ea typeface="微软雅黑" panose="020B0503020204020204" pitchFamily="34" charset="-122"/>
              </a:rPr>
              <a:t>silos</a:t>
            </a:r>
            <a:endParaRPr lang="zh-CN" altLang="en-US" sz="1600" dirty="0">
              <a:solidFill>
                <a:srgbClr val="1A4262"/>
              </a:solidFill>
              <a:latin typeface="微软雅黑" panose="020B0503020204020204" pitchFamily="34" charset="-122"/>
              <a:ea typeface="微软雅黑" panose="020B0503020204020204" pitchFamily="34" charset="-122"/>
            </a:endParaRPr>
          </a:p>
        </p:txBody>
      </p:sp>
      <p:pic>
        <p:nvPicPr>
          <p:cNvPr id="6" name="Picture 6" descr="5"/>
          <p:cNvPicPr>
            <a:picLocks noChangeAspect="1"/>
          </p:cNvPicPr>
          <p:nvPr/>
        </p:nvPicPr>
        <p:blipFill>
          <a:blip r:embed="rId6"/>
          <a:srcRect b="9540"/>
          <a:stretch>
            <a:fillRect/>
          </a:stretch>
        </p:blipFill>
        <p:spPr>
          <a:xfrm>
            <a:off x="213670" y="4219754"/>
            <a:ext cx="3489205" cy="2251392"/>
          </a:xfrm>
          <a:prstGeom prst="rect">
            <a:avLst/>
          </a:prstGeom>
          <a:noFill/>
          <a:ln w="38100">
            <a:solidFill>
              <a:schemeClr val="accent1"/>
            </a:solidFill>
          </a:ln>
        </p:spPr>
      </p:pic>
      <p:pic>
        <p:nvPicPr>
          <p:cNvPr id="7" name="Picture 5" descr="6"/>
          <p:cNvPicPr>
            <a:picLocks noChangeAspect="1"/>
          </p:cNvPicPr>
          <p:nvPr/>
        </p:nvPicPr>
        <p:blipFill rotWithShape="1">
          <a:blip r:embed="rId7"/>
          <a:srcRect l="7149" t="853" r="3919" b="15390"/>
          <a:stretch>
            <a:fillRect/>
          </a:stretch>
        </p:blipFill>
        <p:spPr>
          <a:xfrm>
            <a:off x="4176584" y="4205308"/>
            <a:ext cx="3406603" cy="2265837"/>
          </a:xfrm>
          <a:prstGeom prst="rect">
            <a:avLst/>
          </a:prstGeom>
          <a:noFill/>
          <a:ln w="38100">
            <a:solidFill>
              <a:schemeClr val="accent1"/>
            </a:solidFill>
          </a:ln>
        </p:spPr>
      </p:pic>
      <p:sp>
        <p:nvSpPr>
          <p:cNvPr id="9" name="矩形 8"/>
          <p:cNvSpPr/>
          <p:nvPr/>
        </p:nvSpPr>
        <p:spPr>
          <a:xfrm>
            <a:off x="4520513" y="3534037"/>
            <a:ext cx="2656704" cy="584775"/>
          </a:xfrm>
          <a:prstGeom prst="rect">
            <a:avLst/>
          </a:prstGeom>
        </p:spPr>
        <p:txBody>
          <a:bodyPr wrap="square">
            <a:spAutoFit/>
          </a:bodyPr>
          <a:lstStyle/>
          <a:p>
            <a:pPr indent="-285750" algn="ctr">
              <a:buFont typeface="Wingdings" panose="05000000000000000000" pitchFamily="2" charset="2"/>
              <a:buNone/>
            </a:pPr>
            <a:r>
              <a:rPr lang="zh-CN" altLang="en-US" sz="1600" dirty="0">
                <a:solidFill>
                  <a:srgbClr val="1A4262"/>
                </a:solidFill>
                <a:latin typeface="微软雅黑" panose="020B0503020204020204" pitchFamily="34" charset="-122"/>
                <a:ea typeface="微软雅黑" panose="020B0503020204020204" pitchFamily="34" charset="-122"/>
              </a:rPr>
              <a:t>架空</a:t>
            </a:r>
            <a:r>
              <a:rPr lang="zh-CN" altLang="en-US" sz="1600" dirty="0" smtClean="0">
                <a:solidFill>
                  <a:srgbClr val="1A4262"/>
                </a:solidFill>
                <a:latin typeface="微软雅黑" panose="020B0503020204020204" pitchFamily="34" charset="-122"/>
                <a:ea typeface="微软雅黑" panose="020B0503020204020204" pitchFamily="34" charset="-122"/>
              </a:rPr>
              <a:t>式浅圆仓</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r>
              <a:rPr lang="en-US" altLang="zh-CN" sz="1600" dirty="0">
                <a:solidFill>
                  <a:srgbClr val="1A4262"/>
                </a:solidFill>
                <a:latin typeface="微软雅黑" panose="020B0503020204020204" pitchFamily="34" charset="-122"/>
                <a:ea typeface="微软雅黑" panose="020B0503020204020204" pitchFamily="34" charset="-122"/>
              </a:rPr>
              <a:t>stilted </a:t>
            </a:r>
            <a:r>
              <a:rPr lang="en-US" altLang="zh-CN" sz="1600" dirty="0" smtClean="0">
                <a:solidFill>
                  <a:srgbClr val="1A4262"/>
                </a:solidFill>
                <a:latin typeface="微软雅黑" panose="020B0503020204020204" pitchFamily="34" charset="-122"/>
                <a:ea typeface="微软雅黑" panose="020B0503020204020204" pitchFamily="34" charset="-122"/>
              </a:rPr>
              <a:t>floor squat silos </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1" name="矩形 10"/>
          <p:cNvSpPr/>
          <p:nvPr/>
        </p:nvSpPr>
        <p:spPr>
          <a:xfrm>
            <a:off x="8157395" y="1150327"/>
            <a:ext cx="3633990" cy="769441"/>
          </a:xfrm>
          <a:prstGeom prst="rect">
            <a:avLst/>
          </a:prstGeom>
        </p:spPr>
        <p:txBody>
          <a:bodyPr wrap="square">
            <a:spAutoFit/>
          </a:bodyPr>
          <a:lstStyle/>
          <a:p>
            <a:pPr algn="ct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仓型选择</a:t>
            </a:r>
            <a:endPar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Choice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granary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types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矩形 11"/>
          <p:cNvSpPr/>
          <p:nvPr/>
        </p:nvSpPr>
        <p:spPr>
          <a:xfrm>
            <a:off x="7798485" y="1863344"/>
            <a:ext cx="4351811" cy="1708160"/>
          </a:xfrm>
          <a:prstGeom prst="rect">
            <a:avLst/>
          </a:prstGeom>
        </p:spPr>
        <p:txBody>
          <a:bodyPr wrap="square">
            <a:spAutoFit/>
          </a:bodyPr>
          <a:lstStyle/>
          <a:p>
            <a:pPr>
              <a:lnSpc>
                <a:spcPct val="150000"/>
              </a:lnSpc>
            </a:pPr>
            <a:r>
              <a:rPr lang="zh-CN" altLang="en-US" sz="1400" kern="100" spc="25" dirty="0">
                <a:solidFill>
                  <a:srgbClr val="00B050"/>
                </a:solidFill>
                <a:latin typeface="微软雅黑" panose="020B0503020204020204" pitchFamily="34" charset="-122"/>
                <a:ea typeface="微软雅黑" panose="020B0503020204020204" pitchFamily="34" charset="-122"/>
              </a:rPr>
              <a:t>储藏</a:t>
            </a:r>
            <a:r>
              <a:rPr lang="zh-CN" altLang="en-US" sz="1400" kern="100" spc="25" dirty="0" smtClean="0">
                <a:solidFill>
                  <a:srgbClr val="00B050"/>
                </a:solidFill>
                <a:latin typeface="微软雅黑" panose="020B0503020204020204" pitchFamily="34" charset="-122"/>
                <a:ea typeface="微软雅黑" panose="020B0503020204020204" pitchFamily="34" charset="-122"/>
              </a:rPr>
              <a:t>粮食浅圆仓</a:t>
            </a:r>
            <a:r>
              <a:rPr lang="zh-CN" altLang="zh-CN" sz="1400" kern="100" spc="25" dirty="0" smtClean="0">
                <a:solidFill>
                  <a:srgbClr val="00B050"/>
                </a:solidFill>
                <a:latin typeface="微软雅黑" panose="020B0503020204020204" pitchFamily="34" charset="-122"/>
                <a:ea typeface="微软雅黑" panose="020B0503020204020204" pitchFamily="34" charset="-122"/>
              </a:rPr>
              <a:t>仓型包括：</a:t>
            </a:r>
            <a:r>
              <a:rPr lang="zh-CN" altLang="en-US" sz="1400" kern="100" spc="25" dirty="0" smtClean="0">
                <a:solidFill>
                  <a:srgbClr val="000000"/>
                </a:solidFill>
                <a:latin typeface="微软雅黑" panose="020B0503020204020204" pitchFamily="34" charset="-122"/>
                <a:ea typeface="微软雅黑" panose="020B0503020204020204" pitchFamily="34" charset="-122"/>
              </a:rPr>
              <a:t>落地式浅圆仓、架空式浅圆仓。在满足储粮工艺要求的前提下，优先选用机械化程度高、占地少、气密性能好的浅圆仓。并且，架空式浅圆仓兼顾储备和中转功能，广泛应用港口等重要粮食物流节点。</a:t>
            </a:r>
            <a:endParaRPr lang="zh-CN" altLang="en-US" sz="1400" kern="100" spc="25" dirty="0">
              <a:solidFill>
                <a:srgbClr val="0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7798484" y="3509321"/>
            <a:ext cx="4393515" cy="3000821"/>
          </a:xfrm>
          <a:prstGeom prst="rect">
            <a:avLst/>
          </a:prstGeom>
        </p:spPr>
        <p:txBody>
          <a:bodyPr wrap="square">
            <a:spAutoFit/>
          </a:bodyPr>
          <a:lstStyle/>
          <a:p>
            <a:pPr>
              <a:lnSpc>
                <a:spcPct val="150000"/>
              </a:lnSpc>
              <a:buFontTx/>
              <a:buNone/>
            </a:pP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There are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two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types of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squat silos, i.e. ground-supported squat silos and stilted floor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s</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quat silos. Compared with warehouses</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design and construction of squat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silos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are more popular because of their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higher degree of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mechanization</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 less land occupation, and better air tightness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performance. Furthermore</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 stilted floor squat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silos combine  reserve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and transit functions, and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are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widely used in important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logistics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nodes such as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ports.</a:t>
            </a:r>
            <a:endParaRPr lang="zh-CN" altLang="en-US" sz="14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9" name="图片 8"/>
          <p:cNvPicPr>
            <a:picLocks noChangeAspect="1"/>
          </p:cNvPicPr>
          <p:nvPr/>
        </p:nvPicPr>
        <p:blipFill rotWithShape="1">
          <a:blip r:embed="rId4"/>
          <a:srcRect t="1129"/>
          <a:stretch>
            <a:fillRect/>
          </a:stretch>
        </p:blipFill>
        <p:spPr>
          <a:xfrm>
            <a:off x="139646" y="3163480"/>
            <a:ext cx="4538114" cy="3694520"/>
          </a:xfrm>
          <a:prstGeom prst="rect">
            <a:avLst/>
          </a:prstGeom>
        </p:spPr>
      </p:pic>
      <p:pic>
        <p:nvPicPr>
          <p:cNvPr id="10" name="图片 9" descr="微信图片_20230814205535"/>
          <p:cNvPicPr>
            <a:picLocks noChangeAspect="1"/>
          </p:cNvPicPr>
          <p:nvPr/>
        </p:nvPicPr>
        <p:blipFill rotWithShape="1">
          <a:blip r:embed="rId5">
            <a:lum bright="6000"/>
          </a:blip>
          <a:srcRect l="8076" t="23890" b="22254"/>
          <a:stretch>
            <a:fillRect/>
          </a:stretch>
        </p:blipFill>
        <p:spPr>
          <a:xfrm>
            <a:off x="139646" y="1025236"/>
            <a:ext cx="4538114" cy="1992518"/>
          </a:xfrm>
          <a:prstGeom prst="rect">
            <a:avLst/>
          </a:prstGeom>
        </p:spPr>
      </p:pic>
      <p:pic>
        <p:nvPicPr>
          <p:cNvPr id="11" name="图片 10"/>
          <p:cNvPicPr>
            <a:picLocks noChangeAspect="1"/>
          </p:cNvPicPr>
          <p:nvPr/>
        </p:nvPicPr>
        <p:blipFill rotWithShape="1">
          <a:blip r:embed="rId6"/>
          <a:srcRect l="798" t="13796" r="1817" b="4385"/>
          <a:stretch>
            <a:fillRect/>
          </a:stretch>
        </p:blipFill>
        <p:spPr>
          <a:xfrm>
            <a:off x="4835896" y="3995339"/>
            <a:ext cx="7125629" cy="2661698"/>
          </a:xfrm>
          <a:prstGeom prst="rect">
            <a:avLst/>
          </a:prstGeom>
          <a:ln w="15875">
            <a:solidFill>
              <a:schemeClr val="accent1"/>
            </a:solidFill>
          </a:ln>
        </p:spPr>
      </p:pic>
      <p:sp>
        <p:nvSpPr>
          <p:cNvPr id="12" name="矩形 11"/>
          <p:cNvSpPr/>
          <p:nvPr/>
        </p:nvSpPr>
        <p:spPr>
          <a:xfrm>
            <a:off x="6617885" y="994374"/>
            <a:ext cx="3633990" cy="646331"/>
          </a:xfrm>
          <a:prstGeom prst="rect">
            <a:avLst/>
          </a:prstGeom>
        </p:spPr>
        <p:txBody>
          <a:bodyPr wrap="square">
            <a:spAutoFit/>
          </a:bodyPr>
          <a:lstStyle/>
          <a:p>
            <a:pPr algn="ct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仓型选择</a:t>
            </a:r>
            <a:endPar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Choice </a:t>
            </a: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for granary </a:t>
            </a: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types</a:t>
            </a:r>
            <a:endParaRPr lang="zh-CN" altLang="en-US"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矩形 12"/>
          <p:cNvSpPr/>
          <p:nvPr/>
        </p:nvSpPr>
        <p:spPr>
          <a:xfrm>
            <a:off x="4884234" y="1640705"/>
            <a:ext cx="7125629" cy="738664"/>
          </a:xfrm>
          <a:prstGeom prst="rect">
            <a:avLst/>
          </a:prstGeom>
        </p:spPr>
        <p:txBody>
          <a:bodyPr wrap="square">
            <a:spAutoFit/>
          </a:bodyPr>
          <a:lstStyle/>
          <a:p>
            <a:pPr>
              <a:lnSpc>
                <a:spcPct val="150000"/>
              </a:lnSpc>
            </a:pPr>
            <a:r>
              <a:rPr lang="zh-CN" altLang="en-US" sz="1400" kern="100" spc="25" dirty="0">
                <a:solidFill>
                  <a:srgbClr val="00B050"/>
                </a:solidFill>
                <a:latin typeface="微软雅黑" panose="020B0503020204020204" pitchFamily="34" charset="-122"/>
                <a:ea typeface="微软雅黑" panose="020B0503020204020204" pitchFamily="34" charset="-122"/>
              </a:rPr>
              <a:t>组合屋盖浅圆仓</a:t>
            </a:r>
            <a:r>
              <a:rPr lang="zh-CN" altLang="zh-CN" sz="1400" kern="100" spc="25" dirty="0" smtClean="0">
                <a:solidFill>
                  <a:srgbClr val="000000"/>
                </a:solidFill>
                <a:latin typeface="微软雅黑" panose="020B0503020204020204" pitchFamily="34" charset="-122"/>
                <a:ea typeface="微软雅黑" panose="020B0503020204020204" pitchFamily="34" charset="-122"/>
              </a:rPr>
              <a:t>：</a:t>
            </a:r>
            <a:r>
              <a:rPr lang="zh-CN" altLang="en-US" sz="1400" kern="100" spc="25" dirty="0">
                <a:solidFill>
                  <a:srgbClr val="000000"/>
                </a:solidFill>
                <a:latin typeface="微软雅黑" panose="020B0503020204020204" pitchFamily="34" charset="-122"/>
                <a:ea typeface="微软雅黑" panose="020B0503020204020204" pitchFamily="34" charset="-122"/>
              </a:rPr>
              <a:t>采用空间组合薄壳结构形式，包括筒壁、斜锥面、空气夹层、平屋面、封闭设备通廊。具有隔热节能、防水优良、运维方便等优点</a:t>
            </a:r>
            <a:r>
              <a:rPr lang="zh-CN" altLang="en-US" sz="1400" kern="100" spc="25" dirty="0" smtClean="0">
                <a:solidFill>
                  <a:srgbClr val="000000"/>
                </a:solidFill>
                <a:latin typeface="微软雅黑" panose="020B0503020204020204" pitchFamily="34" charset="-122"/>
                <a:ea typeface="微软雅黑" panose="020B0503020204020204" pitchFamily="34" charset="-122"/>
              </a:rPr>
              <a:t>。</a:t>
            </a:r>
            <a:endParaRPr lang="zh-CN" altLang="en-US" sz="1400" kern="100" spc="25" dirty="0">
              <a:solidFill>
                <a:srgbClr val="0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4898966" y="2370105"/>
            <a:ext cx="7307766" cy="1384995"/>
          </a:xfrm>
          <a:prstGeom prst="rect">
            <a:avLst/>
          </a:prstGeom>
        </p:spPr>
        <p:txBody>
          <a:bodyPr wrap="square">
            <a:spAutoFit/>
          </a:bodyPr>
          <a:lstStyle/>
          <a:p>
            <a:pPr>
              <a:lnSpc>
                <a:spcPct val="150000"/>
              </a:lnSpc>
              <a:buFontTx/>
              <a:buNone/>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Double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roof squat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silos: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It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has a spatial composite thin-shell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structure, including cylindrical walls,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lower conical roofs,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air interlayers,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upper flat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roofs, and enclosed equipment corridors. It features excellent thermal insulation for energy saving, superior waterproofing, and convenient operation and maintenance</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endParaRPr lang="zh-CN" altLang="en-US" sz="14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p:cNvSpPr/>
          <p:nvPr/>
        </p:nvSpPr>
        <p:spPr>
          <a:xfrm>
            <a:off x="764614" y="3520370"/>
            <a:ext cx="997639"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Upper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flat  roof</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3016332" y="3478144"/>
            <a:ext cx="1116280"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lower </a:t>
            </a:r>
            <a:r>
              <a:rPr lang="en-US" altLang="zh-CN" sz="1200" b="1" dirty="0">
                <a:solidFill>
                  <a:schemeClr val="tx1">
                    <a:lumMod val="85000"/>
                    <a:lumOff val="15000"/>
                  </a:schemeClr>
                </a:solidFill>
                <a:latin typeface="微软雅黑" panose="020B0503020204020204" pitchFamily="34" charset="-122"/>
                <a:ea typeface="微软雅黑" panose="020B0503020204020204" pitchFamily="34" charset="-122"/>
              </a:rPr>
              <a:t>conical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roof</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3752602" y="3843535"/>
            <a:ext cx="1033153"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cylindrical </a:t>
            </a:r>
            <a:r>
              <a:rPr lang="en-US" altLang="zh-CN" sz="1200" b="1" dirty="0">
                <a:solidFill>
                  <a:schemeClr val="tx1">
                    <a:lumMod val="85000"/>
                    <a:lumOff val="15000"/>
                  </a:schemeClr>
                </a:solidFill>
                <a:latin typeface="微软雅黑" panose="020B0503020204020204" pitchFamily="34" charset="-122"/>
                <a:ea typeface="微软雅黑" panose="020B0503020204020204" pitchFamily="34" charset="-122"/>
              </a:rPr>
              <a:t>wall</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1512841" y="3121019"/>
            <a:ext cx="1752900"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enclosed </a:t>
            </a:r>
            <a:r>
              <a:rPr lang="en-US" altLang="zh-CN" sz="1200" b="1" dirty="0">
                <a:solidFill>
                  <a:schemeClr val="tx1">
                    <a:lumMod val="85000"/>
                    <a:lumOff val="15000"/>
                  </a:schemeClr>
                </a:solidFill>
                <a:latin typeface="微软雅黑" panose="020B0503020204020204" pitchFamily="34" charset="-122"/>
                <a:ea typeface="微软雅黑" panose="020B0503020204020204" pitchFamily="34" charset="-122"/>
              </a:rPr>
              <a:t>equipment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corridor</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265794" y="4006934"/>
            <a:ext cx="997639"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air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interlayer</a:t>
            </a:r>
            <a:endParaRPr lang="zh-CN" altLang="en-US"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1890472" y="6512666"/>
            <a:ext cx="997639"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squat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silo body</a:t>
            </a:r>
            <a:endParaRPr lang="en-US" altLang="zh-CN"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5914227" y="6035674"/>
            <a:ext cx="1484100"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Conventional </a:t>
            </a: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squat silos</a:t>
            </a:r>
            <a:endParaRPr lang="en-US" altLang="zh-CN" sz="1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9759852" y="6164617"/>
            <a:ext cx="1484100" cy="3480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lumMod val="85000"/>
                    <a:lumOff val="15000"/>
                  </a:schemeClr>
                </a:solidFill>
                <a:latin typeface="微软雅黑" panose="020B0503020204020204" pitchFamily="34" charset="-122"/>
                <a:ea typeface="微软雅黑" panose="020B0503020204020204" pitchFamily="34" charset="-122"/>
              </a:rPr>
              <a:t>Double </a:t>
            </a:r>
            <a:r>
              <a:rPr lang="en-US" altLang="zh-CN" sz="1200" b="1" dirty="0">
                <a:solidFill>
                  <a:schemeClr val="tx1">
                    <a:lumMod val="85000"/>
                    <a:lumOff val="15000"/>
                  </a:schemeClr>
                </a:solidFill>
                <a:latin typeface="微软雅黑" panose="020B0503020204020204" pitchFamily="34" charset="-122"/>
                <a:ea typeface="微软雅黑" panose="020B0503020204020204" pitchFamily="34" charset="-122"/>
              </a:rPr>
              <a:t>roof squat silos </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矩形 3"/>
          <p:cNvSpPr/>
          <p:nvPr/>
        </p:nvSpPr>
        <p:spPr>
          <a:xfrm>
            <a:off x="6189510" y="1061016"/>
            <a:ext cx="4764121" cy="769441"/>
          </a:xfrm>
          <a:prstGeom prst="rect">
            <a:avLst/>
          </a:prstGeom>
        </p:spPr>
        <p:txBody>
          <a:bodyPr wrap="square">
            <a:spAutoFit/>
          </a:bodyPr>
          <a:lstStyle/>
          <a:p>
            <a:pPr algn="ctr"/>
            <a:r>
              <a:rPr lang="zh-CN" altLang="en-US" sz="2400" dirty="0">
                <a:solidFill>
                  <a:schemeClr val="accent2"/>
                </a:solidFill>
                <a:latin typeface="Open Sans Regular" panose="020B0606030504020204" charset="0"/>
                <a:ea typeface="微软雅黑" panose="020B0503020204020204" pitchFamily="34" charset="-122"/>
                <a:cs typeface="Open Sans Regular" panose="020B0606030504020204" charset="0"/>
              </a:rPr>
              <a:t>新型</a:t>
            </a: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保温隔热材料</a:t>
            </a:r>
            <a:endPar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New materials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the thermal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insulation </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descr="C:/Users/Administrator/AppData/Local/Temp/picturecompress_20211101134422/output_1.jpgoutput_1"/>
          <p:cNvPicPr>
            <a:picLocks noChangeAspect="1"/>
          </p:cNvPicPr>
          <p:nvPr/>
        </p:nvPicPr>
        <p:blipFill rotWithShape="1">
          <a:blip r:embed="rId4"/>
          <a:srcRect t="25208"/>
          <a:stretch>
            <a:fillRect/>
          </a:stretch>
        </p:blipFill>
        <p:spPr>
          <a:xfrm>
            <a:off x="203695" y="1183677"/>
            <a:ext cx="4580177" cy="2569222"/>
          </a:xfrm>
          <a:prstGeom prst="rect">
            <a:avLst/>
          </a:prstGeom>
        </p:spPr>
      </p:pic>
      <p:pic>
        <p:nvPicPr>
          <p:cNvPr id="6" name="图片 5"/>
          <p:cNvPicPr>
            <a:picLocks noChangeAspect="1"/>
          </p:cNvPicPr>
          <p:nvPr/>
        </p:nvPicPr>
        <p:blipFill rotWithShape="1">
          <a:blip r:embed="rId5"/>
          <a:srcRect l="3631" t="16137" r="3631"/>
          <a:stretch>
            <a:fillRect/>
          </a:stretch>
        </p:blipFill>
        <p:spPr>
          <a:xfrm>
            <a:off x="203695" y="3875148"/>
            <a:ext cx="4580177" cy="2880785"/>
          </a:xfrm>
          <a:prstGeom prst="rect">
            <a:avLst/>
          </a:prstGeom>
          <a:noFill/>
          <a:ln w="9525">
            <a:noFill/>
          </a:ln>
        </p:spPr>
      </p:pic>
      <p:pic>
        <p:nvPicPr>
          <p:cNvPr id="7" name="图片 6"/>
          <p:cNvPicPr>
            <a:picLocks noChangeAspect="1"/>
          </p:cNvPicPr>
          <p:nvPr/>
        </p:nvPicPr>
        <p:blipFill>
          <a:blip r:embed="rId6"/>
          <a:stretch>
            <a:fillRect/>
          </a:stretch>
        </p:blipFill>
        <p:spPr>
          <a:xfrm>
            <a:off x="203695" y="3875148"/>
            <a:ext cx="1000637" cy="1230513"/>
          </a:xfrm>
          <a:prstGeom prst="rect">
            <a:avLst/>
          </a:prstGeom>
        </p:spPr>
      </p:pic>
      <p:pic>
        <p:nvPicPr>
          <p:cNvPr id="8" name="图片 7"/>
          <p:cNvPicPr>
            <a:picLocks noChangeAspect="1"/>
          </p:cNvPicPr>
          <p:nvPr/>
        </p:nvPicPr>
        <p:blipFill rotWithShape="1">
          <a:blip r:embed="rId7"/>
          <a:srcRect l="50702" t="6847" r="3571" b="6364"/>
          <a:stretch>
            <a:fillRect/>
          </a:stretch>
        </p:blipFill>
        <p:spPr>
          <a:xfrm>
            <a:off x="203695" y="1180938"/>
            <a:ext cx="1000637" cy="1184966"/>
          </a:xfrm>
          <a:prstGeom prst="rect">
            <a:avLst/>
          </a:prstGeom>
        </p:spPr>
      </p:pic>
      <p:sp>
        <p:nvSpPr>
          <p:cNvPr id="10" name="矩形 9"/>
          <p:cNvSpPr/>
          <p:nvPr/>
        </p:nvSpPr>
        <p:spPr>
          <a:xfrm>
            <a:off x="4873082" y="1871535"/>
            <a:ext cx="7125629" cy="1061829"/>
          </a:xfrm>
          <a:prstGeom prst="rect">
            <a:avLst/>
          </a:prstGeom>
        </p:spPr>
        <p:txBody>
          <a:bodyPr wrap="square">
            <a:spAutoFit/>
          </a:bodyPr>
          <a:lstStyle/>
          <a:p>
            <a:pPr>
              <a:lnSpc>
                <a:spcPct val="150000"/>
              </a:lnSpc>
            </a:pPr>
            <a:r>
              <a:rPr lang="zh-CN" altLang="en-US" sz="1400" kern="100" spc="25" dirty="0" smtClean="0">
                <a:solidFill>
                  <a:srgbClr val="000000"/>
                </a:solidFill>
                <a:latin typeface="微软雅黑" panose="020B0503020204020204" pitchFamily="34" charset="-122"/>
                <a:ea typeface="微软雅黑" panose="020B0503020204020204" pitchFamily="34" charset="-122"/>
              </a:rPr>
              <a:t>近年来，随着绿色储粮和节能降碳技术的发展，</a:t>
            </a:r>
            <a:r>
              <a:rPr lang="zh-CN" altLang="en-US" sz="1400" kern="100" spc="25" dirty="0">
                <a:solidFill>
                  <a:srgbClr val="000000"/>
                </a:solidFill>
                <a:latin typeface="微软雅黑" panose="020B0503020204020204" pitchFamily="34" charset="-122"/>
                <a:ea typeface="微软雅黑" panose="020B0503020204020204" pitchFamily="34" charset="-122"/>
              </a:rPr>
              <a:t>气</a:t>
            </a:r>
            <a:r>
              <a:rPr lang="zh-CN" altLang="en-US" sz="1400" kern="100" spc="25" dirty="0" smtClean="0">
                <a:solidFill>
                  <a:srgbClr val="000000"/>
                </a:solidFill>
                <a:latin typeface="微软雅黑" panose="020B0503020204020204" pitchFamily="34" charset="-122"/>
                <a:ea typeface="微软雅黑" panose="020B0503020204020204" pitchFamily="34" charset="-122"/>
              </a:rPr>
              <a:t>凝胶、辐射制冷等新型保温隔热材料</a:t>
            </a:r>
            <a:r>
              <a:rPr lang="zh-CN" altLang="en-US" sz="1400" kern="100" spc="25" dirty="0">
                <a:solidFill>
                  <a:srgbClr val="000000"/>
                </a:solidFill>
                <a:latin typeface="微软雅黑" panose="020B0503020204020204" pitchFamily="34" charset="-122"/>
                <a:ea typeface="微软雅黑" panose="020B0503020204020204" pitchFamily="34" charset="-122"/>
              </a:rPr>
              <a:t>具有密度小、比表面积大</a:t>
            </a:r>
            <a:r>
              <a:rPr lang="zh-CN" altLang="en-US" sz="1400" kern="100" spc="25" dirty="0" smtClean="0">
                <a:solidFill>
                  <a:srgbClr val="000000"/>
                </a:solidFill>
                <a:latin typeface="微软雅黑" panose="020B0503020204020204" pitchFamily="34" charset="-122"/>
                <a:ea typeface="微软雅黑" panose="020B0503020204020204" pitchFamily="34" charset="-122"/>
              </a:rPr>
              <a:t>、热导率</a:t>
            </a:r>
            <a:r>
              <a:rPr lang="zh-CN" altLang="en-US" sz="1400" kern="100" spc="25" dirty="0">
                <a:solidFill>
                  <a:srgbClr val="000000"/>
                </a:solidFill>
                <a:latin typeface="微软雅黑" panose="020B0503020204020204" pitchFamily="34" charset="-122"/>
                <a:ea typeface="微软雅黑" panose="020B0503020204020204" pitchFamily="34" charset="-122"/>
              </a:rPr>
              <a:t>低</a:t>
            </a:r>
            <a:r>
              <a:rPr lang="zh-CN" altLang="en-US" sz="1400" kern="100" spc="25" dirty="0" smtClean="0">
                <a:solidFill>
                  <a:srgbClr val="000000"/>
                </a:solidFill>
                <a:latin typeface="微软雅黑" panose="020B0503020204020204" pitchFamily="34" charset="-122"/>
                <a:ea typeface="微软雅黑" panose="020B0503020204020204" pitchFamily="34" charset="-122"/>
              </a:rPr>
              <a:t>、环保</a:t>
            </a:r>
            <a:r>
              <a:rPr lang="zh-CN" altLang="en-US" sz="1400" kern="100" spc="25" dirty="0">
                <a:solidFill>
                  <a:srgbClr val="000000"/>
                </a:solidFill>
                <a:latin typeface="微软雅黑" panose="020B0503020204020204" pitchFamily="34" charset="-122"/>
                <a:ea typeface="微软雅黑" panose="020B0503020204020204" pitchFamily="34" charset="-122"/>
              </a:rPr>
              <a:t>性能高等</a:t>
            </a:r>
            <a:r>
              <a:rPr lang="zh-CN" altLang="en-US" sz="1400" kern="100" spc="25" dirty="0" smtClean="0">
                <a:solidFill>
                  <a:srgbClr val="000000"/>
                </a:solidFill>
                <a:latin typeface="微软雅黑" panose="020B0503020204020204" pitchFamily="34" charset="-122"/>
                <a:ea typeface="微软雅黑" panose="020B0503020204020204" pitchFamily="34" charset="-122"/>
              </a:rPr>
              <a:t>优点，其在粮食仓房中的应用越来越受到人们的广泛关注。</a:t>
            </a:r>
            <a:endParaRPr lang="zh-CN" altLang="en-US" sz="1400" kern="100" spc="25" dirty="0">
              <a:solidFill>
                <a:srgbClr val="0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4873083" y="2808604"/>
            <a:ext cx="7318917" cy="2031325"/>
          </a:xfrm>
          <a:prstGeom prst="rect">
            <a:avLst/>
          </a:prstGeom>
        </p:spPr>
        <p:txBody>
          <a:bodyPr wrap="square">
            <a:spAutoFit/>
          </a:bodyPr>
          <a:lstStyle/>
          <a:p>
            <a:pPr>
              <a:lnSpc>
                <a:spcPct val="150000"/>
              </a:lnSpc>
              <a:buFontTx/>
              <a:buNone/>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In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recent years, with the development of green grain storage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technology and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energy-saving carbon reduction technology, new thermal insulation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materials</a:t>
            </a:r>
            <a:r>
              <a:rPr lang="zh-CN" altLang="en-US"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such as aerogel and radiative cooling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structural materials have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attracted wide attention due to their advantages of low density, large specific surface area, low thermal conductivity, and high environmental performance. Their application in grain warehouses is becoming more and more popular.</a:t>
            </a:r>
            <a:endParaRPr lang="zh-CN" altLang="en-US" sz="14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12" name="图片 11" descr="581e11e5efbeda5a09768140001fd74"/>
          <p:cNvPicPr>
            <a:picLocks noChangeAspect="1"/>
          </p:cNvPicPr>
          <p:nvPr/>
        </p:nvPicPr>
        <p:blipFill rotWithShape="1">
          <a:blip r:embed="rId8"/>
          <a:srcRect t="35994" b="1606"/>
          <a:stretch>
            <a:fillRect/>
          </a:stretch>
        </p:blipFill>
        <p:spPr>
          <a:xfrm>
            <a:off x="4992427" y="4806947"/>
            <a:ext cx="6886940" cy="19378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矩形 3"/>
          <p:cNvSpPr/>
          <p:nvPr/>
        </p:nvSpPr>
        <p:spPr>
          <a:xfrm>
            <a:off x="2963411" y="1035102"/>
            <a:ext cx="6265177" cy="769441"/>
          </a:xfrm>
          <a:prstGeom prst="rect">
            <a:avLst/>
          </a:prstGeom>
        </p:spPr>
        <p:txBody>
          <a:bodyPr wrap="square">
            <a:spAutoFit/>
          </a:bodyPr>
          <a:lstStyle/>
          <a:p>
            <a:pPr algn="ctr"/>
            <a:r>
              <a:rPr lang="zh-CN" altLang="en-US" sz="2400" dirty="0">
                <a:solidFill>
                  <a:schemeClr val="accent2"/>
                </a:solidFill>
                <a:latin typeface="Open Sans Regular" panose="020B0606030504020204" charset="0"/>
                <a:ea typeface="微软雅黑" panose="020B0503020204020204" pitchFamily="34" charset="-122"/>
                <a:cs typeface="Open Sans Regular" panose="020B0606030504020204" charset="0"/>
              </a:rPr>
              <a:t>新型</a:t>
            </a: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保温隔热材料</a:t>
            </a:r>
            <a:r>
              <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a:t>
            </a:r>
            <a:r>
              <a:rPr lang="zh-CN" altLang="en-US" sz="2000" dirty="0" smtClean="0">
                <a:solidFill>
                  <a:srgbClr val="00B050"/>
                </a:solidFill>
                <a:latin typeface="Open Sans Regular" panose="020B0606030504020204" charset="0"/>
                <a:ea typeface="微软雅黑" panose="020B0503020204020204" pitchFamily="34" charset="-122"/>
                <a:cs typeface="Open Sans Regular" panose="020B0606030504020204" charset="0"/>
              </a:rPr>
              <a:t>气凝胶</a:t>
            </a:r>
            <a:endParaRPr lang="en-US" altLang="zh-CN" sz="2000" dirty="0" smtClean="0">
              <a:solidFill>
                <a:srgbClr val="00B050"/>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New materials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the thermal insulation— </a:t>
            </a:r>
            <a:r>
              <a:rPr lang="en-US" altLang="zh-CN" sz="2000" dirty="0">
                <a:solidFill>
                  <a:srgbClr val="00B050"/>
                </a:solidFill>
                <a:latin typeface="Arial" panose="020B0604020202020204" pitchFamily="34" charset="0"/>
                <a:ea typeface="微软雅黑" panose="020B0503020204020204" pitchFamily="34" charset="-122"/>
                <a:cs typeface="Arial" panose="020B0604020202020204" pitchFamily="34" charset="0"/>
              </a:rPr>
              <a:t>Aerogel</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 </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矩形 4"/>
          <p:cNvSpPr/>
          <p:nvPr/>
        </p:nvSpPr>
        <p:spPr>
          <a:xfrm>
            <a:off x="506627" y="1855350"/>
            <a:ext cx="5222069" cy="2308324"/>
          </a:xfrm>
          <a:prstGeom prst="rect">
            <a:avLst/>
          </a:prstGeom>
        </p:spPr>
        <p:txBody>
          <a:bodyPr wrap="square">
            <a:spAutoFit/>
          </a:bodyPr>
          <a:lstStyle/>
          <a:p>
            <a:pPr>
              <a:lnSpc>
                <a:spcPct val="150000"/>
              </a:lnSpc>
              <a:defRPr/>
            </a:pPr>
            <a:r>
              <a:rPr lang="zh-CN" altLang="en-US" sz="1600" kern="100" spc="25" dirty="0">
                <a:solidFill>
                  <a:srgbClr val="000000"/>
                </a:solidFill>
                <a:latin typeface="微软雅黑" panose="020B0503020204020204" pitchFamily="34" charset="-122"/>
                <a:ea typeface="微软雅黑" panose="020B0503020204020204" pitchFamily="34" charset="-122"/>
              </a:rPr>
              <a:t>特性：</a:t>
            </a:r>
            <a:endParaRPr lang="en-US" altLang="zh-CN" sz="1600" kern="100" spc="25" dirty="0">
              <a:solidFill>
                <a:srgbClr val="000000"/>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l"/>
              <a:defRPr/>
            </a:pPr>
            <a:r>
              <a:rPr lang="zh-CN" altLang="en-US" sz="1600" kern="100" spc="25" dirty="0">
                <a:solidFill>
                  <a:srgbClr val="000000"/>
                </a:solidFill>
                <a:latin typeface="微软雅黑" panose="020B0503020204020204" pitchFamily="34" charset="-122"/>
                <a:ea typeface="微软雅黑" panose="020B0503020204020204" pitchFamily="34" charset="-122"/>
              </a:rPr>
              <a:t>隔热保温    导热系数</a:t>
            </a:r>
            <a:r>
              <a:rPr lang="zh-CN" altLang="en-US" sz="1600" kern="100" spc="25" dirty="0" smtClean="0">
                <a:solidFill>
                  <a:srgbClr val="000000"/>
                </a:solidFill>
                <a:latin typeface="微软雅黑" panose="020B0503020204020204" pitchFamily="34" charset="-122"/>
                <a:ea typeface="微软雅黑" panose="020B0503020204020204" pitchFamily="34" charset="-122"/>
              </a:rPr>
              <a:t>低</a:t>
            </a:r>
            <a:r>
              <a:rPr lang="en-US" altLang="zh-CN" sz="1600" kern="100" spc="25" dirty="0" smtClean="0">
                <a:solidFill>
                  <a:srgbClr val="000000"/>
                </a:solidFill>
                <a:latin typeface="微软雅黑" panose="020B0503020204020204" pitchFamily="34" charset="-122"/>
                <a:ea typeface="微软雅黑" panose="020B0503020204020204" pitchFamily="34" charset="-122"/>
              </a:rPr>
              <a:t>, 0.013</a:t>
            </a:r>
            <a:r>
              <a:rPr lang="zh-CN" altLang="en-US" sz="1600" kern="100" spc="25" dirty="0">
                <a:solidFill>
                  <a:srgbClr val="000000"/>
                </a:solidFill>
                <a:latin typeface="微软雅黑" panose="020B0503020204020204" pitchFamily="34" charset="-122"/>
                <a:ea typeface="微软雅黑" panose="020B0503020204020204" pitchFamily="34" charset="-122"/>
              </a:rPr>
              <a:t>～</a:t>
            </a:r>
            <a:r>
              <a:rPr lang="en-US" altLang="zh-CN" sz="1600" kern="100" spc="25" dirty="0">
                <a:solidFill>
                  <a:srgbClr val="000000"/>
                </a:solidFill>
                <a:latin typeface="微软雅黑" panose="020B0503020204020204" pitchFamily="34" charset="-122"/>
                <a:ea typeface="微软雅黑" panose="020B0503020204020204" pitchFamily="34" charset="-122"/>
              </a:rPr>
              <a:t>0.016W/</a:t>
            </a:r>
            <a:r>
              <a:rPr lang="en-US" altLang="zh-CN" sz="1600" kern="100" spc="25" dirty="0" err="1">
                <a:solidFill>
                  <a:srgbClr val="000000"/>
                </a:solidFill>
                <a:latin typeface="微软雅黑" panose="020B0503020204020204" pitchFamily="34" charset="-122"/>
                <a:ea typeface="微软雅黑" panose="020B0503020204020204" pitchFamily="34" charset="-122"/>
              </a:rPr>
              <a:t>m.K</a:t>
            </a:r>
            <a:endParaRPr lang="en-US" altLang="zh-CN" sz="1600" kern="100" spc="25" dirty="0">
              <a:solidFill>
                <a:srgbClr val="000000"/>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l"/>
              <a:defRPr/>
            </a:pPr>
            <a:r>
              <a:rPr lang="zh-CN" altLang="en-US" sz="1600" kern="100" spc="25" dirty="0" smtClean="0">
                <a:solidFill>
                  <a:srgbClr val="000000"/>
                </a:solidFill>
                <a:latin typeface="微软雅黑" panose="020B0503020204020204" pitchFamily="34" charset="-122"/>
                <a:ea typeface="微软雅黑" panose="020B0503020204020204" pitchFamily="34" charset="-122"/>
              </a:rPr>
              <a:t>高效</a:t>
            </a:r>
            <a:r>
              <a:rPr lang="zh-CN" altLang="en-US" sz="1600" kern="100" spc="25" dirty="0">
                <a:solidFill>
                  <a:srgbClr val="000000"/>
                </a:solidFill>
                <a:latin typeface="微软雅黑" panose="020B0503020204020204" pitchFamily="34" charset="-122"/>
                <a:ea typeface="微软雅黑" panose="020B0503020204020204" pitchFamily="34" charset="-122"/>
              </a:rPr>
              <a:t>吸附    纳米结构，比表面积大，气孔率高</a:t>
            </a:r>
            <a:endParaRPr lang="en-US" altLang="zh-CN" sz="1600" kern="100" spc="25" dirty="0">
              <a:solidFill>
                <a:srgbClr val="000000"/>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l"/>
              <a:defRPr/>
            </a:pPr>
            <a:r>
              <a:rPr lang="zh-CN" altLang="en-US" sz="1600" kern="100" spc="25" dirty="0">
                <a:solidFill>
                  <a:srgbClr val="000000"/>
                </a:solidFill>
                <a:latin typeface="微软雅黑" panose="020B0503020204020204" pitchFamily="34" charset="-122"/>
                <a:ea typeface="微软雅黑" panose="020B0503020204020204" pitchFamily="34" charset="-122"/>
              </a:rPr>
              <a:t>疏水防潮    粉体内部骨架呈疏水性，憎水率≥</a:t>
            </a:r>
            <a:r>
              <a:rPr lang="en-US" altLang="zh-CN" sz="1600" kern="100" spc="25" dirty="0">
                <a:solidFill>
                  <a:srgbClr val="000000"/>
                </a:solidFill>
                <a:latin typeface="微软雅黑" panose="020B0503020204020204" pitchFamily="34" charset="-122"/>
                <a:ea typeface="微软雅黑" panose="020B0503020204020204" pitchFamily="34" charset="-122"/>
              </a:rPr>
              <a:t>99</a:t>
            </a:r>
            <a:r>
              <a:rPr lang="en-US" altLang="zh-CN" sz="1600" kern="100" spc="25" dirty="0" smtClean="0">
                <a:solidFill>
                  <a:srgbClr val="000000"/>
                </a:solidFill>
                <a:latin typeface="微软雅黑" panose="020B0503020204020204" pitchFamily="34" charset="-122"/>
                <a:ea typeface="微软雅黑" panose="020B0503020204020204" pitchFamily="34" charset="-122"/>
              </a:rPr>
              <a:t>%</a:t>
            </a:r>
          </a:p>
          <a:p>
            <a:pPr>
              <a:lnSpc>
                <a:spcPct val="150000"/>
              </a:lnSpc>
              <a:defRPr/>
            </a:pPr>
            <a:r>
              <a:rPr lang="zh-CN" altLang="en-US" sz="1600" kern="100" spc="25" dirty="0" smtClean="0">
                <a:solidFill>
                  <a:srgbClr val="000000"/>
                </a:solidFill>
                <a:latin typeface="微软雅黑" panose="020B0503020204020204" pitchFamily="34" charset="-122"/>
                <a:ea typeface="微软雅黑" panose="020B0503020204020204" pitchFamily="34" charset="-122"/>
              </a:rPr>
              <a:t>产品种类：</a:t>
            </a:r>
            <a:endParaRPr lang="en-US" altLang="zh-CN" sz="1600" kern="100" spc="25" dirty="0" smtClean="0">
              <a:solidFill>
                <a:srgbClr val="000000"/>
              </a:solidFill>
              <a:latin typeface="微软雅黑" panose="020B0503020204020204" pitchFamily="34" charset="-122"/>
              <a:ea typeface="微软雅黑" panose="020B0503020204020204" pitchFamily="34" charset="-122"/>
            </a:endParaRPr>
          </a:p>
          <a:p>
            <a:pPr>
              <a:lnSpc>
                <a:spcPct val="150000"/>
              </a:lnSpc>
              <a:defRPr/>
            </a:pPr>
            <a:r>
              <a:rPr lang="zh-CN" altLang="en-US" sz="1600" kern="100" spc="25" dirty="0" smtClean="0">
                <a:solidFill>
                  <a:srgbClr val="000000"/>
                </a:solidFill>
                <a:latin typeface="微软雅黑" panose="020B0503020204020204" pitchFamily="34" charset="-122"/>
                <a:ea typeface="微软雅黑" panose="020B0503020204020204" pitchFamily="34" charset="-122"/>
              </a:rPr>
              <a:t>气凝胶涂料、气凝胶板材、气凝胶卷材</a:t>
            </a:r>
            <a:endParaRPr lang="zh-CN" altLang="zh-CN" sz="1600" kern="100" spc="25" dirty="0">
              <a:solidFill>
                <a:srgbClr val="000000"/>
              </a:solidFill>
              <a:latin typeface="微软雅黑" panose="020B0503020204020204" pitchFamily="34" charset="-122"/>
              <a:ea typeface="微软雅黑" panose="020B0503020204020204" pitchFamily="34" charset="-122"/>
            </a:endParaRPr>
          </a:p>
        </p:txBody>
      </p:sp>
      <p:sp>
        <p:nvSpPr>
          <p:cNvPr id="6" name="矩形 5"/>
          <p:cNvSpPr/>
          <p:nvPr/>
        </p:nvSpPr>
        <p:spPr>
          <a:xfrm>
            <a:off x="5728696" y="1919168"/>
            <a:ext cx="6463304" cy="2262158"/>
          </a:xfrm>
          <a:prstGeom prst="rect">
            <a:avLst/>
          </a:prstGeom>
        </p:spPr>
        <p:txBody>
          <a:bodyPr wrap="square">
            <a:spAutoFit/>
          </a:bodyPr>
          <a:lstStyle/>
          <a:p>
            <a:pPr fontAlgn="base">
              <a:lnSpc>
                <a:spcPct val="150000"/>
              </a:lnSpc>
            </a:pPr>
            <a:r>
              <a:rPr lang="en-US" altLang="zh-CN" sz="16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Features</a:t>
            </a:r>
          </a:p>
          <a:p>
            <a:pPr marL="285750" indent="-285750" fontAlgn="base">
              <a:lnSpc>
                <a:spcPct val="150000"/>
              </a:lnSpc>
              <a:buFont typeface="Wingdings" panose="05000000000000000000" pitchFamily="2" charset="2"/>
              <a:buChar char="l"/>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Thermal insulation</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thermal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conductivity of 0.013</a:t>
            </a:r>
            <a:r>
              <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0.016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t>
            </a:r>
            <a:r>
              <a:rPr lang="en-US" altLang="zh-CN" sz="1600" dirty="0" err="1" smtClean="0">
                <a:solidFill>
                  <a:srgbClr val="1A4262"/>
                </a:solidFill>
                <a:latin typeface="Arial" panose="020B0604020202020204" pitchFamily="34" charset="0"/>
                <a:ea typeface="微软雅黑" panose="020B0503020204020204" pitchFamily="34" charset="-122"/>
                <a:cs typeface="Arial" panose="020B0604020202020204" pitchFamily="34" charset="0"/>
              </a:rPr>
              <a:t>m.K</a:t>
            </a:r>
            <a:endPar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endParaRPr>
          </a:p>
          <a:p>
            <a:pPr marL="285750" indent="-285750" fontAlgn="base">
              <a:lnSpc>
                <a:spcPct val="150000"/>
              </a:lnSpc>
              <a:buFont typeface="Wingdings" panose="05000000000000000000" pitchFamily="2" charset="2"/>
              <a:buChar char="l"/>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High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dsorption</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Nanoscale structure, large specific surface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area</a:t>
            </a:r>
          </a:p>
          <a:p>
            <a:pPr marL="285750" indent="-285750" fontAlgn="base">
              <a:lnSpc>
                <a:spcPct val="150000"/>
              </a:lnSpc>
              <a:buFont typeface="Wingdings" panose="05000000000000000000" pitchFamily="2" charset="2"/>
              <a:buChar char="l"/>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High hydrophobicity: the water-repellent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rate of ≥99%</a:t>
            </a:r>
          </a:p>
          <a:p>
            <a:pPr fontAlgn="base">
              <a:lnSpc>
                <a:spcPct val="150000"/>
              </a:lnSpc>
            </a:pPr>
            <a:r>
              <a:rPr lang="en-US" altLang="zh-CN" sz="1600" b="1" dirty="0">
                <a:solidFill>
                  <a:srgbClr val="1A4262"/>
                </a:solidFill>
                <a:latin typeface="Arial" panose="020B0604020202020204" pitchFamily="34" charset="0"/>
                <a:ea typeface="微软雅黑" panose="020B0503020204020204" pitchFamily="34" charset="-122"/>
                <a:cs typeface="Arial" panose="020B0604020202020204" pitchFamily="34" charset="0"/>
              </a:rPr>
              <a:t>Product </a:t>
            </a:r>
            <a:r>
              <a:rPr lang="en-US" altLang="zh-CN" sz="16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Types</a:t>
            </a:r>
            <a:r>
              <a:rPr lang="en-US" altLang="zh-CN" sz="1600" b="1"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endParaRPr lang="en-US" altLang="zh-CN" sz="16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endParaRPr>
          </a:p>
          <a:p>
            <a:pPr fontAlgn="base">
              <a:lnSpc>
                <a:spcPct val="150000"/>
              </a:lnSpc>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Aerogel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c</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oating, aerogel panels and a</a:t>
            </a:r>
            <a:r>
              <a:rPr lang="en-US" altLang="zh-CN" sz="1400" dirty="0" smtClean="0">
                <a:solidFill>
                  <a:srgbClr val="1A4262"/>
                </a:solidFill>
                <a:latin typeface="微软雅黑" panose="020B0503020204020204" pitchFamily="34" charset="-122"/>
                <a:ea typeface="微软雅黑" panose="020B0503020204020204" pitchFamily="34" charset="-122"/>
              </a:rPr>
              <a:t>erogel </a:t>
            </a:r>
            <a:r>
              <a:rPr lang="en-US" altLang="zh-CN" sz="1400" dirty="0">
                <a:solidFill>
                  <a:srgbClr val="1A4262"/>
                </a:solidFill>
                <a:latin typeface="微软雅黑" panose="020B0503020204020204" pitchFamily="34" charset="-122"/>
                <a:ea typeface="微软雅黑" panose="020B0503020204020204" pitchFamily="34" charset="-122"/>
              </a:rPr>
              <a:t>roll </a:t>
            </a:r>
            <a:endPar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7"/>
          <p:cNvPicPr>
            <a:picLocks noChangeAspect="1"/>
          </p:cNvPicPr>
          <p:nvPr/>
        </p:nvPicPr>
        <p:blipFill>
          <a:blip r:embed="rId4"/>
          <a:stretch>
            <a:fillRect/>
          </a:stretch>
        </p:blipFill>
        <p:spPr>
          <a:xfrm>
            <a:off x="506627" y="4363829"/>
            <a:ext cx="3078273" cy="1801055"/>
          </a:xfrm>
          <a:prstGeom prst="rect">
            <a:avLst/>
          </a:prstGeom>
        </p:spPr>
      </p:pic>
      <p:pic>
        <p:nvPicPr>
          <p:cNvPr id="10" name="图片 9"/>
          <p:cNvPicPr>
            <a:picLocks noChangeAspect="1"/>
          </p:cNvPicPr>
          <p:nvPr/>
        </p:nvPicPr>
        <p:blipFill>
          <a:blip r:embed="rId5"/>
          <a:stretch>
            <a:fillRect/>
          </a:stretch>
        </p:blipFill>
        <p:spPr>
          <a:xfrm>
            <a:off x="4151870" y="4363829"/>
            <a:ext cx="1633438" cy="1767326"/>
          </a:xfrm>
          <a:prstGeom prst="rect">
            <a:avLst/>
          </a:prstGeom>
        </p:spPr>
      </p:pic>
      <p:pic>
        <p:nvPicPr>
          <p:cNvPr id="11" name="图片 10"/>
          <p:cNvPicPr>
            <a:picLocks noChangeAspect="1"/>
          </p:cNvPicPr>
          <p:nvPr/>
        </p:nvPicPr>
        <p:blipFill rotWithShape="1">
          <a:blip r:embed="rId6"/>
          <a:srcRect t="4414" r="28403"/>
          <a:stretch>
            <a:fillRect/>
          </a:stretch>
        </p:blipFill>
        <p:spPr>
          <a:xfrm>
            <a:off x="6352279" y="4363829"/>
            <a:ext cx="2396306" cy="1857327"/>
          </a:xfrm>
          <a:prstGeom prst="rect">
            <a:avLst/>
          </a:prstGeom>
        </p:spPr>
      </p:pic>
      <p:pic>
        <p:nvPicPr>
          <p:cNvPr id="2" name="图片 1"/>
          <p:cNvPicPr>
            <a:picLocks noChangeAspect="1"/>
          </p:cNvPicPr>
          <p:nvPr/>
        </p:nvPicPr>
        <p:blipFill>
          <a:blip r:embed="rId7"/>
          <a:stretch>
            <a:fillRect/>
          </a:stretch>
        </p:blipFill>
        <p:spPr>
          <a:xfrm>
            <a:off x="9072444" y="4363829"/>
            <a:ext cx="2646872" cy="1697649"/>
          </a:xfrm>
          <a:prstGeom prst="rect">
            <a:avLst/>
          </a:prstGeom>
        </p:spPr>
      </p:pic>
      <p:sp>
        <p:nvSpPr>
          <p:cNvPr id="13" name="矩形 12"/>
          <p:cNvSpPr/>
          <p:nvPr/>
        </p:nvSpPr>
        <p:spPr>
          <a:xfrm>
            <a:off x="716692" y="6164884"/>
            <a:ext cx="2537328" cy="584775"/>
          </a:xfrm>
          <a:prstGeom prst="rect">
            <a:avLst/>
          </a:prstGeom>
        </p:spPr>
        <p:txBody>
          <a:bodyPr wrap="square">
            <a:spAutoFit/>
          </a:bodyPr>
          <a:lstStyle/>
          <a:p>
            <a:pPr indent="-285750" algn="ctr">
              <a:buFont typeface="Wingdings" panose="05000000000000000000" pitchFamily="2" charset="2"/>
              <a:buNone/>
            </a:pPr>
            <a:r>
              <a:rPr lang="zh-CN" altLang="en-US" sz="1600" dirty="0">
                <a:solidFill>
                  <a:srgbClr val="1A4262"/>
                </a:solidFill>
                <a:latin typeface="微软雅黑" panose="020B0503020204020204" pitchFamily="34" charset="-122"/>
                <a:ea typeface="微软雅黑" panose="020B0503020204020204" pitchFamily="34" charset="-122"/>
              </a:rPr>
              <a:t>气</a:t>
            </a:r>
            <a:r>
              <a:rPr lang="zh-CN" altLang="en-US" sz="1600" dirty="0" smtClean="0">
                <a:solidFill>
                  <a:srgbClr val="1A4262"/>
                </a:solidFill>
                <a:latin typeface="微软雅黑" panose="020B0503020204020204" pitchFamily="34" charset="-122"/>
                <a:ea typeface="微软雅黑" panose="020B0503020204020204" pitchFamily="34" charset="-122"/>
              </a:rPr>
              <a:t>凝胶结构</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a:solidFill>
                  <a:srgbClr val="1A4262"/>
                </a:solidFill>
                <a:latin typeface="微软雅黑" panose="020B0503020204020204" pitchFamily="34" charset="-122"/>
                <a:ea typeface="微软雅黑" panose="020B0503020204020204" pitchFamily="34" charset="-122"/>
              </a:rPr>
              <a:t>Structure of aerogel </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4" name="矩形 13"/>
          <p:cNvSpPr/>
          <p:nvPr/>
        </p:nvSpPr>
        <p:spPr>
          <a:xfrm>
            <a:off x="3699925" y="6164884"/>
            <a:ext cx="2537328" cy="584775"/>
          </a:xfrm>
          <a:prstGeom prst="rect">
            <a:avLst/>
          </a:prstGeom>
        </p:spPr>
        <p:txBody>
          <a:bodyPr wrap="square">
            <a:spAutoFit/>
          </a:bodyPr>
          <a:lstStyle/>
          <a:p>
            <a:pPr indent="-285750" algn="ctr">
              <a:buFont typeface="Wingdings" panose="05000000000000000000" pitchFamily="2" charset="2"/>
              <a:buNone/>
            </a:pPr>
            <a:r>
              <a:rPr lang="zh-CN" altLang="en-US" sz="1600" dirty="0" smtClean="0">
                <a:solidFill>
                  <a:srgbClr val="1A4262"/>
                </a:solidFill>
                <a:latin typeface="微软雅黑" panose="020B0503020204020204" pitchFamily="34" charset="-122"/>
                <a:ea typeface="微软雅黑" panose="020B0503020204020204" pitchFamily="34" charset="-122"/>
              </a:rPr>
              <a:t>气凝胶</a:t>
            </a:r>
            <a:r>
              <a:rPr lang="zh-CN" altLang="en-US" sz="1600" dirty="0">
                <a:solidFill>
                  <a:srgbClr val="1A4262"/>
                </a:solidFill>
                <a:latin typeface="微软雅黑" panose="020B0503020204020204" pitchFamily="34" charset="-122"/>
                <a:ea typeface="微软雅黑" panose="020B0503020204020204" pitchFamily="34" charset="-122"/>
              </a:rPr>
              <a:t>涂料</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smtClean="0">
                <a:solidFill>
                  <a:srgbClr val="1A4262"/>
                </a:solidFill>
                <a:latin typeface="微软雅黑" panose="020B0503020204020204" pitchFamily="34" charset="-122"/>
                <a:ea typeface="微软雅黑" panose="020B0503020204020204" pitchFamily="34" charset="-122"/>
              </a:rPr>
              <a:t>Aerogel coating </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5" name="矩形 14"/>
          <p:cNvSpPr/>
          <p:nvPr/>
        </p:nvSpPr>
        <p:spPr>
          <a:xfrm>
            <a:off x="6535116" y="6176103"/>
            <a:ext cx="2537328" cy="584775"/>
          </a:xfrm>
          <a:prstGeom prst="rect">
            <a:avLst/>
          </a:prstGeom>
        </p:spPr>
        <p:txBody>
          <a:bodyPr wrap="square">
            <a:spAutoFit/>
          </a:bodyPr>
          <a:lstStyle/>
          <a:p>
            <a:pPr indent="-285750" algn="ctr">
              <a:buFont typeface="Wingdings" panose="05000000000000000000" pitchFamily="2" charset="2"/>
              <a:buNone/>
            </a:pPr>
            <a:r>
              <a:rPr lang="zh-CN" altLang="en-US" sz="1600" dirty="0">
                <a:solidFill>
                  <a:srgbClr val="1A4262"/>
                </a:solidFill>
                <a:latin typeface="微软雅黑" panose="020B0503020204020204" pitchFamily="34" charset="-122"/>
                <a:ea typeface="微软雅黑" panose="020B0503020204020204" pitchFamily="34" charset="-122"/>
              </a:rPr>
              <a:t>气</a:t>
            </a:r>
            <a:r>
              <a:rPr lang="zh-CN" altLang="en-US" sz="1600" dirty="0" smtClean="0">
                <a:solidFill>
                  <a:srgbClr val="1A4262"/>
                </a:solidFill>
                <a:latin typeface="微软雅黑" panose="020B0503020204020204" pitchFamily="34" charset="-122"/>
                <a:ea typeface="微软雅黑" panose="020B0503020204020204" pitchFamily="34" charset="-122"/>
              </a:rPr>
              <a:t>凝胶板材</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smtClean="0">
                <a:solidFill>
                  <a:srgbClr val="1A4262"/>
                </a:solidFill>
                <a:latin typeface="微软雅黑" panose="020B0503020204020204" pitchFamily="34" charset="-122"/>
                <a:ea typeface="微软雅黑" panose="020B0503020204020204" pitchFamily="34" charset="-122"/>
              </a:rPr>
              <a:t>Aerogel panel</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6" name="矩形 15"/>
          <p:cNvSpPr/>
          <p:nvPr/>
        </p:nvSpPr>
        <p:spPr>
          <a:xfrm>
            <a:off x="9127216" y="6176103"/>
            <a:ext cx="2537328" cy="584775"/>
          </a:xfrm>
          <a:prstGeom prst="rect">
            <a:avLst/>
          </a:prstGeom>
        </p:spPr>
        <p:txBody>
          <a:bodyPr wrap="square">
            <a:spAutoFit/>
          </a:bodyPr>
          <a:lstStyle/>
          <a:p>
            <a:pPr indent="-285750" algn="ctr">
              <a:buFont typeface="Wingdings" panose="05000000000000000000" pitchFamily="2" charset="2"/>
              <a:buNone/>
            </a:pPr>
            <a:r>
              <a:rPr lang="zh-CN" altLang="en-US" sz="1600" dirty="0">
                <a:solidFill>
                  <a:srgbClr val="1A4262"/>
                </a:solidFill>
                <a:latin typeface="微软雅黑" panose="020B0503020204020204" pitchFamily="34" charset="-122"/>
                <a:ea typeface="微软雅黑" panose="020B0503020204020204" pitchFamily="34" charset="-122"/>
              </a:rPr>
              <a:t>气</a:t>
            </a:r>
            <a:r>
              <a:rPr lang="zh-CN" altLang="en-US" sz="1600" dirty="0" smtClean="0">
                <a:solidFill>
                  <a:srgbClr val="1A4262"/>
                </a:solidFill>
                <a:latin typeface="微软雅黑" panose="020B0503020204020204" pitchFamily="34" charset="-122"/>
                <a:ea typeface="微软雅黑" panose="020B0503020204020204" pitchFamily="34" charset="-122"/>
              </a:rPr>
              <a:t>凝胶卷材</a:t>
            </a:r>
            <a:endParaRPr lang="en-US" altLang="zh-CN" sz="1600" dirty="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smtClean="0">
                <a:solidFill>
                  <a:srgbClr val="1A4262"/>
                </a:solidFill>
                <a:latin typeface="微软雅黑" panose="020B0503020204020204" pitchFamily="34" charset="-122"/>
                <a:ea typeface="微软雅黑" panose="020B0503020204020204" pitchFamily="34" charset="-122"/>
              </a:rPr>
              <a:t>Aerogel roll </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MH_Text_1"/>
          <p:cNvSpPr>
            <a:spLocks noChangeArrowheads="1"/>
          </p:cNvSpPr>
          <p:nvPr>
            <p:custDataLst>
              <p:tags r:id="rId1"/>
            </p:custDataLst>
          </p:nvPr>
        </p:nvSpPr>
        <p:spPr bwMode="auto">
          <a:xfrm>
            <a:off x="4782056" y="1824765"/>
            <a:ext cx="6991982" cy="217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indent="-285750">
              <a:lnSpc>
                <a:spcPct val="150000"/>
              </a:lnSpc>
              <a:defRPr/>
            </a:pPr>
            <a:r>
              <a:rPr lang="zh-CN" altLang="en-US" sz="1600" b="1" kern="100" spc="25" dirty="0" smtClean="0">
                <a:solidFill>
                  <a:srgbClr val="000000"/>
                </a:solidFill>
                <a:latin typeface="微软雅黑" panose="020B0503020204020204" pitchFamily="34" charset="-122"/>
                <a:ea typeface="微软雅黑" panose="020B0503020204020204" pitchFamily="34" charset="-122"/>
              </a:rPr>
              <a:t>特性：</a:t>
            </a:r>
            <a:endParaRPr lang="en-US" altLang="zh-CN" sz="1600" b="1" kern="100" spc="25" dirty="0">
              <a:solidFill>
                <a:srgbClr val="000000"/>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l"/>
              <a:defRPr/>
            </a:pPr>
            <a:r>
              <a:rPr lang="zh-CN" altLang="en-US" sz="1400" kern="100" spc="25" dirty="0">
                <a:solidFill>
                  <a:srgbClr val="000000"/>
                </a:solidFill>
                <a:latin typeface="微软雅黑" panose="020B0503020204020204" pitchFamily="34" charset="-122"/>
                <a:ea typeface="微软雅黑" panose="020B0503020204020204" pitchFamily="34" charset="-122"/>
                <a:sym typeface="+mn-ea"/>
              </a:rPr>
              <a:t>保温隔热性能好：较高太阳辐射反射系数，较低导热系数   </a:t>
            </a:r>
            <a:endParaRPr lang="en-US" altLang="zh-CN" sz="1400" kern="100" spc="25" dirty="0">
              <a:solidFill>
                <a:srgbClr val="000000"/>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l"/>
              <a:defRPr/>
            </a:pPr>
            <a:r>
              <a:rPr lang="zh-CN" altLang="en-US" sz="1400" kern="100" spc="25" dirty="0">
                <a:solidFill>
                  <a:srgbClr val="000000"/>
                </a:solidFill>
                <a:latin typeface="微软雅黑" panose="020B0503020204020204" pitchFamily="34" charset="-122"/>
                <a:ea typeface="微软雅黑" panose="020B0503020204020204" pitchFamily="34" charset="-122"/>
                <a:sym typeface="+mn-ea"/>
              </a:rPr>
              <a:t>防潮性能好：疏水性好，屋顶施工可以再刷一层</a:t>
            </a:r>
            <a:r>
              <a:rPr lang="zh-CN" altLang="en-US" sz="1400" kern="100" spc="25" dirty="0" smtClean="0">
                <a:solidFill>
                  <a:srgbClr val="000000"/>
                </a:solidFill>
                <a:latin typeface="微软雅黑" panose="020B0503020204020204" pitchFamily="34" charset="-122"/>
                <a:ea typeface="微软雅黑" panose="020B0503020204020204" pitchFamily="34" charset="-122"/>
                <a:sym typeface="+mn-ea"/>
              </a:rPr>
              <a:t>防水</a:t>
            </a:r>
            <a:endParaRPr lang="en-US" altLang="zh-CN" sz="1400" kern="100" spc="25" dirty="0" smtClean="0">
              <a:solidFill>
                <a:srgbClr val="000000"/>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l"/>
              <a:defRPr/>
            </a:pPr>
            <a:r>
              <a:rPr lang="zh-CN" altLang="en-US" sz="1400" kern="100" spc="25" dirty="0" smtClean="0">
                <a:solidFill>
                  <a:srgbClr val="000000"/>
                </a:solidFill>
                <a:latin typeface="微软雅黑" panose="020B0503020204020204" pitchFamily="34" charset="-122"/>
                <a:ea typeface="微软雅黑" panose="020B0503020204020204" pitchFamily="34" charset="-122"/>
                <a:sym typeface="+mn-ea"/>
              </a:rPr>
              <a:t>阻燃性能优：不会造成自燃或助燃</a:t>
            </a:r>
            <a:endParaRPr lang="en-US" altLang="zh-CN" sz="1400" kern="100" spc="25" dirty="0" smtClean="0">
              <a:solidFill>
                <a:srgbClr val="000000"/>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l"/>
              <a:defRPr/>
            </a:pPr>
            <a:r>
              <a:rPr lang="zh-CN" altLang="en-US" sz="1400" kern="100" spc="25" dirty="0" smtClean="0">
                <a:solidFill>
                  <a:srgbClr val="000000"/>
                </a:solidFill>
                <a:latin typeface="微软雅黑" panose="020B0503020204020204" pitchFamily="34" charset="-122"/>
                <a:ea typeface="微软雅黑" panose="020B0503020204020204" pitchFamily="34" charset="-122"/>
                <a:sym typeface="+mn-ea"/>
              </a:rPr>
              <a:t>耐候性</a:t>
            </a:r>
            <a:r>
              <a:rPr lang="zh-CN" altLang="en-US" sz="1400" kern="100" spc="25" dirty="0">
                <a:solidFill>
                  <a:srgbClr val="000000"/>
                </a:solidFill>
                <a:latin typeface="微软雅黑" panose="020B0503020204020204" pitchFamily="34" charset="-122"/>
                <a:ea typeface="微软雅黑" panose="020B0503020204020204" pitchFamily="34" charset="-122"/>
                <a:sym typeface="+mn-ea"/>
              </a:rPr>
              <a:t>好：漆面可洗刷，不易</a:t>
            </a:r>
            <a:r>
              <a:rPr lang="zh-CN" altLang="en-US" sz="1400" kern="100" spc="25" dirty="0" smtClean="0">
                <a:solidFill>
                  <a:srgbClr val="000000"/>
                </a:solidFill>
                <a:latin typeface="微软雅黑" panose="020B0503020204020204" pitchFamily="34" charset="-122"/>
                <a:ea typeface="微软雅黑" panose="020B0503020204020204" pitchFamily="34" charset="-122"/>
                <a:sym typeface="+mn-ea"/>
              </a:rPr>
              <a:t>开裂</a:t>
            </a:r>
            <a:endParaRPr lang="en-US" altLang="zh-CN" sz="1400" kern="100" spc="25" dirty="0">
              <a:solidFill>
                <a:srgbClr val="000000"/>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l"/>
              <a:defRPr/>
            </a:pPr>
            <a:r>
              <a:rPr lang="zh-CN" altLang="en-US" sz="1400" kern="100" spc="25" dirty="0">
                <a:solidFill>
                  <a:srgbClr val="000000"/>
                </a:solidFill>
                <a:latin typeface="微软雅黑" panose="020B0503020204020204" pitchFamily="34" charset="-122"/>
                <a:ea typeface="微软雅黑" panose="020B0503020204020204" pitchFamily="34" charset="-122"/>
                <a:sym typeface="+mn-ea"/>
              </a:rPr>
              <a:t>绿色环保：无毒无害，不造成环境污染</a:t>
            </a:r>
            <a:endParaRPr lang="zh-CN" sz="1400" kern="100" spc="25" dirty="0">
              <a:solidFill>
                <a:srgbClr val="000000"/>
              </a:solidFill>
              <a:latin typeface="微软雅黑" panose="020B0503020204020204" pitchFamily="34" charset="-122"/>
              <a:ea typeface="微软雅黑" panose="020B0503020204020204" pitchFamily="34" charset="-122"/>
            </a:endParaRPr>
          </a:p>
        </p:txBody>
      </p:sp>
      <p:sp>
        <p:nvSpPr>
          <p:cNvPr id="6" name="矩形 5"/>
          <p:cNvSpPr/>
          <p:nvPr/>
        </p:nvSpPr>
        <p:spPr>
          <a:xfrm>
            <a:off x="2963411" y="1035102"/>
            <a:ext cx="6823140" cy="769441"/>
          </a:xfrm>
          <a:prstGeom prst="rect">
            <a:avLst/>
          </a:prstGeom>
        </p:spPr>
        <p:txBody>
          <a:bodyPr wrap="square">
            <a:spAutoFit/>
          </a:bodyPr>
          <a:lstStyle/>
          <a:p>
            <a:pPr algn="ctr"/>
            <a:r>
              <a:rPr lang="zh-CN" altLang="en-US" sz="2400" dirty="0">
                <a:solidFill>
                  <a:schemeClr val="accent2"/>
                </a:solidFill>
                <a:latin typeface="Open Sans Regular" panose="020B0606030504020204" charset="0"/>
                <a:ea typeface="微软雅黑" panose="020B0503020204020204" pitchFamily="34" charset="-122"/>
                <a:cs typeface="Open Sans Regular" panose="020B0606030504020204" charset="0"/>
              </a:rPr>
              <a:t>新型</a:t>
            </a: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保温隔热材料</a:t>
            </a:r>
            <a:r>
              <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a:t>
            </a:r>
            <a:r>
              <a:rPr lang="zh-CN" altLang="en-US" sz="2000" dirty="0" smtClean="0">
                <a:solidFill>
                  <a:srgbClr val="00B050"/>
                </a:solidFill>
                <a:latin typeface="Open Sans Regular" panose="020B0606030504020204" charset="0"/>
                <a:ea typeface="微软雅黑" panose="020B0503020204020204" pitchFamily="34" charset="-122"/>
                <a:cs typeface="Open Sans Regular" panose="020B0606030504020204" charset="0"/>
              </a:rPr>
              <a:t>气凝胶涂料</a:t>
            </a:r>
            <a:endParaRPr lang="en-US" altLang="zh-CN" sz="2000" dirty="0" smtClean="0">
              <a:solidFill>
                <a:srgbClr val="00B050"/>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New materials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the thermal insulation— </a:t>
            </a:r>
            <a:r>
              <a:rPr lang="en-US" altLang="zh-CN" sz="2000" dirty="0" smtClean="0">
                <a:solidFill>
                  <a:srgbClr val="00B050"/>
                </a:solidFill>
                <a:latin typeface="Arial" panose="020B0604020202020204" pitchFamily="34" charset="0"/>
                <a:ea typeface="微软雅黑" panose="020B0503020204020204" pitchFamily="34" charset="-122"/>
                <a:cs typeface="Arial" panose="020B0604020202020204" pitchFamily="34" charset="0"/>
              </a:rPr>
              <a:t>Aerogel coating</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 </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8" name="表格 7"/>
          <p:cNvGraphicFramePr>
            <a:graphicFrameLocks noGrp="1"/>
          </p:cNvGraphicFramePr>
          <p:nvPr/>
        </p:nvGraphicFramePr>
        <p:xfrm>
          <a:off x="209574" y="2106175"/>
          <a:ext cx="4374783" cy="4267200"/>
        </p:xfrm>
        <a:graphic>
          <a:graphicData uri="http://schemas.openxmlformats.org/drawingml/2006/table">
            <a:tbl>
              <a:tblPr firstRow="1" bandRow="1">
                <a:tableStyleId>{5C22544A-7EE6-4342-B048-85BDC9FD1C3A}</a:tableStyleId>
              </a:tblPr>
              <a:tblGrid>
                <a:gridCol w="2284574"/>
                <a:gridCol w="2090209"/>
              </a:tblGrid>
              <a:tr h="322974">
                <a:tc>
                  <a:txBody>
                    <a:bodyPr/>
                    <a:lstStyle/>
                    <a:p>
                      <a:pPr algn="ctr"/>
                      <a:r>
                        <a:rPr lang="zh-CN" altLang="en-US" sz="1400" b="0" dirty="0" smtClean="0">
                          <a:solidFill>
                            <a:srgbClr val="3D3328"/>
                          </a:solidFill>
                          <a:latin typeface="微软雅黑" panose="020B0503020204020204" pitchFamily="34" charset="-122"/>
                          <a:ea typeface="微软雅黑" panose="020B0503020204020204" pitchFamily="34" charset="-122"/>
                        </a:rPr>
                        <a:t>项       目</a:t>
                      </a:r>
                      <a:endParaRPr lang="en-US" altLang="zh-CN" sz="1400" b="0" dirty="0" smtClean="0">
                        <a:solidFill>
                          <a:srgbClr val="3D3328"/>
                        </a:solidFill>
                        <a:latin typeface="微软雅黑" panose="020B0503020204020204" pitchFamily="34" charset="-122"/>
                        <a:ea typeface="微软雅黑" panose="020B0503020204020204" pitchFamily="34" charset="-122"/>
                      </a:endParaRPr>
                    </a:p>
                    <a:p>
                      <a:pPr algn="ctr"/>
                      <a:r>
                        <a:rPr lang="en-US" altLang="zh-CN" sz="1400" b="0" dirty="0" smtClean="0">
                          <a:solidFill>
                            <a:srgbClr val="3D3328"/>
                          </a:solidFill>
                          <a:latin typeface="微软雅黑" panose="020B0503020204020204" pitchFamily="34" charset="-122"/>
                          <a:ea typeface="微软雅黑" panose="020B0503020204020204" pitchFamily="34" charset="-122"/>
                        </a:rPr>
                        <a:t>Items</a:t>
                      </a:r>
                      <a:endParaRPr lang="zh-CN" altLang="en-US" sz="1400" b="0" dirty="0">
                        <a:solidFill>
                          <a:srgbClr val="3D3328"/>
                        </a:solidFill>
                        <a:latin typeface="微软雅黑" panose="020B0503020204020204" pitchFamily="34" charset="-122"/>
                        <a:ea typeface="微软雅黑" panose="020B0503020204020204" pitchFamily="34" charset="-122"/>
                      </a:endParaRPr>
                    </a:p>
                  </a:txBody>
                  <a:tcPr>
                    <a:solidFill>
                      <a:schemeClr val="tx1">
                        <a:lumMod val="40000"/>
                        <a:lumOff val="60000"/>
                      </a:schemeClr>
                    </a:solidFill>
                  </a:tcPr>
                </a:tc>
                <a:tc>
                  <a:txBody>
                    <a:bodyPr/>
                    <a:lstStyle/>
                    <a:p>
                      <a:pPr algn="ctr"/>
                      <a:r>
                        <a:rPr lang="en-US" altLang="zh-CN" sz="1400" b="0" kern="1200" dirty="0" smtClean="0">
                          <a:solidFill>
                            <a:schemeClr val="lt1"/>
                          </a:solidFill>
                          <a:latin typeface="微软雅黑" panose="020B0503020204020204" pitchFamily="34" charset="-122"/>
                          <a:ea typeface="微软雅黑" panose="020B0503020204020204" pitchFamily="34" charset="-122"/>
                          <a:cs typeface="+mn-cs"/>
                        </a:rPr>
                        <a:t> </a:t>
                      </a:r>
                      <a:r>
                        <a:rPr lang="zh-CN" altLang="en-US" sz="1400" b="0" kern="1200" dirty="0" smtClean="0">
                          <a:solidFill>
                            <a:srgbClr val="3D3328"/>
                          </a:solidFill>
                          <a:latin typeface="微软雅黑" panose="020B0503020204020204" pitchFamily="34" charset="-122"/>
                          <a:ea typeface="微软雅黑" panose="020B0503020204020204" pitchFamily="34" charset="-122"/>
                          <a:cs typeface="+mn-cs"/>
                        </a:rPr>
                        <a:t>指      标</a:t>
                      </a:r>
                      <a:endParaRPr lang="en-US" altLang="zh-CN" sz="1400" b="0" kern="1200" dirty="0" smtClean="0">
                        <a:solidFill>
                          <a:srgbClr val="3D3328"/>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rgbClr val="3D3328"/>
                          </a:solidFill>
                          <a:latin typeface="微软雅黑" panose="020B0503020204020204" pitchFamily="34" charset="-122"/>
                          <a:ea typeface="微软雅黑" panose="020B0503020204020204" pitchFamily="34" charset="-122"/>
                          <a:cs typeface="+mn-cs"/>
                        </a:rPr>
                        <a:t>Index</a:t>
                      </a:r>
                      <a:endParaRPr lang="zh-CN" altLang="en-US" sz="1400" b="0" kern="1200" dirty="0">
                        <a:solidFill>
                          <a:srgbClr val="3D3328"/>
                        </a:solidFill>
                        <a:latin typeface="微软雅黑" panose="020B0503020204020204" pitchFamily="34" charset="-122"/>
                        <a:ea typeface="微软雅黑" panose="020B0503020204020204" pitchFamily="34" charset="-122"/>
                        <a:cs typeface="+mn-cs"/>
                      </a:endParaRPr>
                    </a:p>
                  </a:txBody>
                  <a:tcPr>
                    <a:solidFill>
                      <a:schemeClr val="tx1">
                        <a:lumMod val="40000"/>
                        <a:lumOff val="60000"/>
                      </a:schemeClr>
                    </a:solidFill>
                  </a:tcPr>
                </a:tc>
              </a:tr>
              <a:tr h="322974">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导热系数（</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W/</a:t>
                      </a:r>
                      <a:r>
                        <a:rPr lang="en-US" altLang="zh-CN" sz="1400" b="0" kern="1200" dirty="0" err="1" smtClean="0">
                          <a:solidFill>
                            <a:schemeClr val="accent3">
                              <a:lumMod val="75000"/>
                            </a:schemeClr>
                          </a:solidFill>
                          <a:latin typeface="微软雅黑" panose="020B0503020204020204" pitchFamily="34" charset="-122"/>
                          <a:ea typeface="微软雅黑" panose="020B0503020204020204" pitchFamily="34" charset="-122"/>
                          <a:cs typeface="+mn-cs"/>
                        </a:rPr>
                        <a:t>m.K</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Thermal conductivity</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W/</a:t>
                      </a:r>
                      <a:r>
                        <a:rPr lang="en-US" altLang="zh-CN" sz="1400" b="0" kern="1200" dirty="0" err="1" smtClean="0">
                          <a:solidFill>
                            <a:schemeClr val="accent3">
                              <a:lumMod val="75000"/>
                            </a:schemeClr>
                          </a:solidFill>
                          <a:latin typeface="微软雅黑" panose="020B0503020204020204" pitchFamily="34" charset="-122"/>
                          <a:ea typeface="微软雅黑" panose="020B0503020204020204" pitchFamily="34" charset="-122"/>
                          <a:cs typeface="+mn-cs"/>
                        </a:rPr>
                        <a:t>m.K</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tc>
                <a:tc>
                  <a:txBody>
                    <a:bodyPr/>
                    <a:lstStyle/>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0.035</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0.065</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r h="322974">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耐温范围（℃）</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Range of temperature</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tc>
                <a:tc>
                  <a:txBody>
                    <a:bodyPr/>
                    <a:lstStyle/>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-40</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120</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r h="322974">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干燥时间（表干）</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/h</a:t>
                      </a: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Time of drying/h</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tc>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4</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r h="322974">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施工温度（℃）</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Temperature</a:t>
                      </a:r>
                      <a:r>
                        <a:rPr lang="en-US" altLang="zh-CN" sz="1400" b="0" kern="1200" baseline="0" dirty="0" smtClean="0">
                          <a:solidFill>
                            <a:schemeClr val="accent3">
                              <a:lumMod val="75000"/>
                            </a:schemeClr>
                          </a:solidFill>
                          <a:latin typeface="微软雅黑" panose="020B0503020204020204" pitchFamily="34" charset="-122"/>
                          <a:ea typeface="微软雅黑" panose="020B0503020204020204" pitchFamily="34" charset="-122"/>
                          <a:cs typeface="+mn-cs"/>
                        </a:rPr>
                        <a:t> of construction</a:t>
                      </a:r>
                      <a:r>
                        <a:rPr lang="zh-CN" altLang="en-US" sz="1400" b="0" kern="1200" baseline="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tc>
                <a:tc>
                  <a:txBody>
                    <a:bodyPr/>
                    <a:lstStyle/>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5</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40</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r h="322974">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用量（厚</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2mm</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kg/m2</a:t>
                      </a: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aerogel dosage</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kg/m2</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tc>
                <a:tc>
                  <a:txBody>
                    <a:bodyPr/>
                    <a:lstStyle/>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1.5</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r h="322974">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状态</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State</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tc>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均匀浆状</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Uniform slurry</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tc>
              </a:tr>
            </a:tbl>
          </a:graphicData>
        </a:graphic>
      </p:graphicFrame>
      <p:sp>
        <p:nvSpPr>
          <p:cNvPr id="9" name="矩形 8"/>
          <p:cNvSpPr/>
          <p:nvPr/>
        </p:nvSpPr>
        <p:spPr>
          <a:xfrm>
            <a:off x="679376" y="1767621"/>
            <a:ext cx="3435178" cy="338554"/>
          </a:xfrm>
          <a:prstGeom prst="rect">
            <a:avLst/>
          </a:prstGeom>
        </p:spPr>
        <p:txBody>
          <a:bodyPr wrap="square">
            <a:spAutoFit/>
          </a:bodyPr>
          <a:lstStyle/>
          <a:p>
            <a:pPr indent="-285750" algn="ctr">
              <a:buFont typeface="Wingdings" panose="05000000000000000000" pitchFamily="2" charset="2"/>
              <a:buNone/>
            </a:pPr>
            <a:r>
              <a:rPr lang="zh-CN" altLang="en-US" sz="1600" kern="100" spc="25" dirty="0">
                <a:solidFill>
                  <a:srgbClr val="000000"/>
                </a:solidFill>
                <a:latin typeface="微软雅黑" panose="020B0503020204020204" pitchFamily="34" charset="-122"/>
                <a:ea typeface="微软雅黑" panose="020B0503020204020204" pitchFamily="34" charset="-122"/>
              </a:rPr>
              <a:t>技术参数 </a:t>
            </a:r>
            <a:r>
              <a:rPr lang="en-US" altLang="zh-CN" sz="1600" kern="100" spc="25" dirty="0" smtClean="0">
                <a:solidFill>
                  <a:srgbClr val="000000"/>
                </a:solidFill>
                <a:latin typeface="微软雅黑" panose="020B0503020204020204" pitchFamily="34" charset="-122"/>
                <a:ea typeface="微软雅黑" panose="020B0503020204020204" pitchFamily="34" charset="-122"/>
              </a:rPr>
              <a:t>technical </a:t>
            </a:r>
            <a:r>
              <a:rPr lang="en-US" altLang="zh-CN" sz="1600" dirty="0" smtClean="0">
                <a:latin typeface="微软雅黑" panose="020B0503020204020204" pitchFamily="34" charset="-122"/>
                <a:ea typeface="微软雅黑" panose="020B0503020204020204" pitchFamily="34" charset="-122"/>
              </a:rPr>
              <a:t>specification</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2" name="矩形 1"/>
          <p:cNvSpPr/>
          <p:nvPr/>
        </p:nvSpPr>
        <p:spPr>
          <a:xfrm>
            <a:off x="4769217" y="3997982"/>
            <a:ext cx="7167410" cy="2400657"/>
          </a:xfrm>
          <a:prstGeom prst="rect">
            <a:avLst/>
          </a:prstGeom>
        </p:spPr>
        <p:txBody>
          <a:bodyPr wrap="square">
            <a:spAutoFit/>
          </a:bodyPr>
          <a:lstStyle/>
          <a:p>
            <a:pPr fontAlgn="base">
              <a:lnSpc>
                <a:spcPct val="150000"/>
              </a:lnSpc>
            </a:pPr>
            <a:r>
              <a:rPr lang="en-US" altLang="zh-CN" sz="16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Features</a:t>
            </a:r>
          </a:p>
          <a:p>
            <a:pPr marL="285750" indent="-285750" fontAlgn="base">
              <a:lnSpc>
                <a:spcPct val="150000"/>
              </a:lnSpc>
              <a:buFont typeface="Wingdings" panose="05000000000000000000" pitchFamily="2" charset="2"/>
              <a:buChar char="l"/>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Good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thermal insulation: higher solar radiation reflectivity, lower thermal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conductivity</a:t>
            </a:r>
          </a:p>
          <a:p>
            <a:pPr marL="285750" indent="-285750" fontAlgn="base">
              <a:lnSpc>
                <a:spcPct val="150000"/>
              </a:lnSpc>
              <a:buFont typeface="Wingdings" panose="05000000000000000000" pitchFamily="2" charset="2"/>
              <a:buChar char="l"/>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Good water-proof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performance: good hydrophobicity, a layer of waterproofing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applied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to the roof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construction</a:t>
            </a:r>
          </a:p>
          <a:p>
            <a:pPr marL="285750" indent="-285750" fontAlgn="base">
              <a:lnSpc>
                <a:spcPct val="150000"/>
              </a:lnSpc>
              <a:buFont typeface="Wingdings" panose="05000000000000000000" pitchFamily="2" charset="2"/>
              <a:buChar char="l"/>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Excellent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flame retardant properties: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no self-combustion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or combustion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aid</a:t>
            </a:r>
          </a:p>
          <a:p>
            <a:pPr marL="285750" indent="-285750" fontAlgn="base">
              <a:lnSpc>
                <a:spcPct val="150000"/>
              </a:lnSpc>
              <a:buFont typeface="Wingdings" panose="05000000000000000000" pitchFamily="2" charset="2"/>
              <a:buChar char="l"/>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Good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weather resistance: paint surface is washable and not prone to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cracking</a:t>
            </a:r>
          </a:p>
          <a:p>
            <a:pPr marL="285750" indent="-285750" fontAlgn="base">
              <a:lnSpc>
                <a:spcPct val="150000"/>
              </a:lnSpc>
              <a:buFont typeface="Wingdings" panose="05000000000000000000" pitchFamily="2" charset="2"/>
              <a:buChar char="l"/>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Green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environmental protection: non-toxic and harmless,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no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pollution</a:t>
            </a:r>
            <a:endParaRPr lang="zh-CN" altLang="en-US" sz="14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图片 9"/>
          <p:cNvPicPr>
            <a:picLocks noChangeAspect="1"/>
          </p:cNvPicPr>
          <p:nvPr/>
        </p:nvPicPr>
        <p:blipFill>
          <a:blip r:embed="rId5"/>
          <a:stretch>
            <a:fillRect/>
          </a:stretch>
        </p:blipFill>
        <p:spPr>
          <a:xfrm>
            <a:off x="10384484" y="2314790"/>
            <a:ext cx="1633438" cy="17673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1743584" y="2360690"/>
            <a:ext cx="4882780" cy="923330"/>
            <a:chOff x="6405295" y="1089314"/>
            <a:chExt cx="4883417" cy="923114"/>
          </a:xfrm>
        </p:grpSpPr>
        <p:sp>
          <p:nvSpPr>
            <p:cNvPr id="61" name="文本框 13"/>
            <p:cNvSpPr txBox="1"/>
            <p:nvPr/>
          </p:nvSpPr>
          <p:spPr>
            <a:xfrm flipH="1">
              <a:off x="7263596" y="1089314"/>
              <a:ext cx="4025116" cy="923114"/>
            </a:xfrm>
            <a:prstGeom prst="rect">
              <a:avLst/>
            </a:prstGeom>
            <a:noFill/>
          </p:spPr>
          <p:txBody>
            <a:bodyPr wrap="square" rtlCol="0">
              <a:spAutoFit/>
            </a:bodyPr>
            <a:lstStyle/>
            <a:p>
              <a:pPr defTabSz="628650">
                <a:lnSpc>
                  <a:spcPct val="150000"/>
                </a:lnSpc>
                <a:defRPr/>
              </a:pPr>
              <a:r>
                <a:rPr lang="zh-CN" altLang="en-US"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粮食储藏损失原因</a:t>
              </a:r>
              <a:endParaRPr lang="zh-CN" altLang="en-US" sz="2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defTabSz="628650">
                <a:lnSpc>
                  <a:spcPct val="150000"/>
                </a:lnSpc>
                <a:defRPr/>
              </a:pPr>
              <a:r>
                <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Reasons </a:t>
              </a:r>
              <a:r>
                <a:rPr lang="en-US" altLang="zh-CN" sz="1600" kern="0"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for grain storage</a:t>
              </a:r>
              <a:r>
                <a:rPr lang="en-US" altLang="zh-CN" sz="1600" kern="0"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 losses</a:t>
              </a:r>
              <a:endPar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62" name="组合 61"/>
            <p:cNvGrpSpPr/>
            <p:nvPr/>
          </p:nvGrpSpPr>
          <p:grpSpPr>
            <a:xfrm>
              <a:off x="6405295" y="1197876"/>
              <a:ext cx="690819" cy="690818"/>
              <a:chOff x="6405295" y="1197876"/>
              <a:chExt cx="690819" cy="690818"/>
            </a:xfrm>
          </p:grpSpPr>
          <p:sp>
            <p:nvSpPr>
              <p:cNvPr id="63" name="椭圆 6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4" name="矩形 63"/>
              <p:cNvSpPr/>
              <p:nvPr/>
            </p:nvSpPr>
            <p:spPr>
              <a:xfrm>
                <a:off x="6461737" y="1288988"/>
                <a:ext cx="577925" cy="521848"/>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01</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65" name="组合 64"/>
          <p:cNvGrpSpPr/>
          <p:nvPr/>
        </p:nvGrpSpPr>
        <p:grpSpPr>
          <a:xfrm>
            <a:off x="7083300" y="2398792"/>
            <a:ext cx="4882781" cy="1246495"/>
            <a:chOff x="6405295" y="1089314"/>
            <a:chExt cx="4883417" cy="1246207"/>
          </a:xfrm>
        </p:grpSpPr>
        <p:sp>
          <p:nvSpPr>
            <p:cNvPr id="66" name="文本框 67"/>
            <p:cNvSpPr txBox="1"/>
            <p:nvPr/>
          </p:nvSpPr>
          <p:spPr>
            <a:xfrm flipH="1">
              <a:off x="7263596" y="1089314"/>
              <a:ext cx="4025116" cy="1246207"/>
            </a:xfrm>
            <a:prstGeom prst="rect">
              <a:avLst/>
            </a:prstGeom>
            <a:noFill/>
          </p:spPr>
          <p:txBody>
            <a:bodyPr wrap="square" rtlCol="0">
              <a:spAutoFit/>
            </a:bodyPr>
            <a:lstStyle/>
            <a:p>
              <a:pPr defTabSz="628650">
                <a:lnSpc>
                  <a:spcPct val="150000"/>
                </a:lnSpc>
                <a:defRPr/>
              </a:pP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提升仓房</a:t>
              </a: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储</a:t>
              </a: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藏</a:t>
              </a: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效能</a:t>
              </a:r>
              <a:endPar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defTabSz="628650">
                <a:lnSpc>
                  <a:spcPct val="150000"/>
                </a:lnSpc>
                <a:defRPr/>
              </a:pPr>
              <a:r>
                <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Improvement on the storage efficiency  of granaries</a:t>
              </a:r>
            </a:p>
          </p:txBody>
        </p:sp>
        <p:grpSp>
          <p:nvGrpSpPr>
            <p:cNvPr id="67" name="组合 66"/>
            <p:cNvGrpSpPr/>
            <p:nvPr/>
          </p:nvGrpSpPr>
          <p:grpSpPr>
            <a:xfrm>
              <a:off x="6405295" y="1159785"/>
              <a:ext cx="690819" cy="690818"/>
              <a:chOff x="6405295" y="1159785"/>
              <a:chExt cx="690819" cy="690818"/>
            </a:xfrm>
          </p:grpSpPr>
          <p:sp>
            <p:nvSpPr>
              <p:cNvPr id="68" name="椭圆 67"/>
              <p:cNvSpPr/>
              <p:nvPr/>
            </p:nvSpPr>
            <p:spPr>
              <a:xfrm>
                <a:off x="6405295" y="1159785"/>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9" name="矩形 68"/>
              <p:cNvSpPr/>
              <p:nvPr/>
            </p:nvSpPr>
            <p:spPr>
              <a:xfrm>
                <a:off x="6461740" y="1238200"/>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02</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0" name="组合 69"/>
          <p:cNvGrpSpPr/>
          <p:nvPr/>
        </p:nvGrpSpPr>
        <p:grpSpPr>
          <a:xfrm>
            <a:off x="1800099" y="3674813"/>
            <a:ext cx="4882781" cy="1246495"/>
            <a:chOff x="6405295" y="1089314"/>
            <a:chExt cx="4883417" cy="1246207"/>
          </a:xfrm>
        </p:grpSpPr>
        <p:sp>
          <p:nvSpPr>
            <p:cNvPr id="71" name="文本框 72"/>
            <p:cNvSpPr txBox="1"/>
            <p:nvPr/>
          </p:nvSpPr>
          <p:spPr>
            <a:xfrm flipH="1">
              <a:off x="7263596" y="1089314"/>
              <a:ext cx="4025116" cy="1246207"/>
            </a:xfrm>
            <a:prstGeom prst="rect">
              <a:avLst/>
            </a:prstGeom>
            <a:noFill/>
          </p:spPr>
          <p:txBody>
            <a:bodyPr wrap="square" rtlCol="0">
              <a:spAutoFit/>
            </a:bodyPr>
            <a:lstStyle/>
            <a:p>
              <a:pPr defTabSz="628650">
                <a:lnSpc>
                  <a:spcPct val="150000"/>
                </a:lnSpc>
                <a:defRPr/>
              </a:pP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集成绿色储粮技术</a:t>
              </a:r>
            </a:p>
            <a:p>
              <a:pPr defTabSz="628650">
                <a:lnSpc>
                  <a:spcPct val="150000"/>
                </a:lnSpc>
                <a:defRPr/>
              </a:pPr>
              <a:r>
                <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Integration of  green techniques</a:t>
              </a:r>
            </a:p>
            <a:p>
              <a:pPr defTabSz="628650">
                <a:lnSpc>
                  <a:spcPct val="150000"/>
                </a:lnSpc>
                <a:defRPr/>
              </a:pPr>
              <a:r>
                <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for grain storage </a:t>
              </a:r>
            </a:p>
          </p:txBody>
        </p:sp>
        <p:grpSp>
          <p:nvGrpSpPr>
            <p:cNvPr id="72" name="组合 71"/>
            <p:cNvGrpSpPr/>
            <p:nvPr/>
          </p:nvGrpSpPr>
          <p:grpSpPr>
            <a:xfrm>
              <a:off x="6405295" y="1197876"/>
              <a:ext cx="690819" cy="690818"/>
              <a:chOff x="6405295" y="1197876"/>
              <a:chExt cx="690819" cy="690818"/>
            </a:xfrm>
          </p:grpSpPr>
          <p:sp>
            <p:nvSpPr>
              <p:cNvPr id="73" name="椭圆 7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4" name="矩形 73"/>
              <p:cNvSpPr/>
              <p:nvPr/>
            </p:nvSpPr>
            <p:spPr>
              <a:xfrm>
                <a:off x="6461740" y="1298332"/>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03</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5" name="组合 74"/>
          <p:cNvGrpSpPr/>
          <p:nvPr/>
        </p:nvGrpSpPr>
        <p:grpSpPr>
          <a:xfrm>
            <a:off x="7083301" y="3654977"/>
            <a:ext cx="4882781" cy="1246495"/>
            <a:chOff x="6405295" y="1089314"/>
            <a:chExt cx="4883417" cy="1246207"/>
          </a:xfrm>
        </p:grpSpPr>
        <p:sp>
          <p:nvSpPr>
            <p:cNvPr id="76" name="文本框 77"/>
            <p:cNvSpPr txBox="1"/>
            <p:nvPr/>
          </p:nvSpPr>
          <p:spPr>
            <a:xfrm flipH="1">
              <a:off x="7263596" y="1089314"/>
              <a:ext cx="4025116" cy="1246207"/>
            </a:xfrm>
            <a:prstGeom prst="rect">
              <a:avLst/>
            </a:prstGeom>
            <a:noFill/>
          </p:spPr>
          <p:txBody>
            <a:bodyPr wrap="square" rtlCol="0">
              <a:spAutoFit/>
            </a:bodyPr>
            <a:lstStyle/>
            <a:p>
              <a:pPr defTabSz="628650">
                <a:lnSpc>
                  <a:spcPct val="150000"/>
                </a:lnSpc>
                <a:defRPr/>
              </a:pP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升级接发工艺装备</a:t>
              </a:r>
            </a:p>
            <a:p>
              <a:pPr defTabSz="628650">
                <a:lnSpc>
                  <a:spcPct val="150000"/>
                </a:lnSpc>
                <a:defRPr/>
              </a:pPr>
              <a:r>
                <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U</a:t>
              </a:r>
              <a:r>
                <a:rPr lang="en-US" altLang="zh-CN" sz="1600" kern="0"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pgradation </a:t>
              </a:r>
              <a:r>
                <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on grain </a:t>
              </a:r>
              <a:r>
                <a:rPr lang="en-US" altLang="zh-CN" sz="1600" kern="0"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loading </a:t>
              </a:r>
              <a:r>
                <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and </a:t>
              </a:r>
              <a:r>
                <a:rPr lang="en-US" altLang="zh-CN" sz="1600" kern="0"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unloading equipment</a:t>
              </a:r>
              <a:endPar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77" name="组合 76"/>
            <p:cNvGrpSpPr/>
            <p:nvPr/>
          </p:nvGrpSpPr>
          <p:grpSpPr>
            <a:xfrm>
              <a:off x="6405295" y="1197876"/>
              <a:ext cx="690819" cy="690818"/>
              <a:chOff x="6405295" y="1197876"/>
              <a:chExt cx="690819" cy="690818"/>
            </a:xfrm>
          </p:grpSpPr>
          <p:sp>
            <p:nvSpPr>
              <p:cNvPr id="78" name="椭圆 77"/>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9" name="矩形 78"/>
              <p:cNvSpPr/>
              <p:nvPr/>
            </p:nvSpPr>
            <p:spPr>
              <a:xfrm>
                <a:off x="6461740" y="1266133"/>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04</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
        <p:nvSpPr>
          <p:cNvPr id="98" name="任意多边形 97"/>
          <p:cNvSpPr/>
          <p:nvPr/>
        </p:nvSpPr>
        <p:spPr>
          <a:xfrm>
            <a:off x="4195622" y="-1146225"/>
            <a:ext cx="3578407" cy="3431569"/>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文本框 2"/>
          <p:cNvSpPr txBox="1"/>
          <p:nvPr/>
        </p:nvSpPr>
        <p:spPr>
          <a:xfrm>
            <a:off x="4445353" y="982752"/>
            <a:ext cx="3112135" cy="1753235"/>
          </a:xfrm>
          <a:prstGeom prst="rect">
            <a:avLst/>
          </a:prstGeom>
          <a:noFill/>
        </p:spPr>
        <p:txBody>
          <a:bodyPr wrap="square" rtlCol="0">
            <a:spAutoFit/>
          </a:bodyPr>
          <a:lstStyle/>
          <a:p>
            <a:pPr algn="ctr">
              <a:lnSpc>
                <a:spcPct val="150000"/>
              </a:lnSpc>
              <a:defRPr/>
            </a:pPr>
            <a:r>
              <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rPr>
              <a:t>CONTENTS</a:t>
            </a:r>
            <a:endParaRPr lang="zh-CN" altLang="en-US"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a:p>
            <a:pPr algn="ctr">
              <a:lnSpc>
                <a:spcPct val="150000"/>
              </a:lnSpc>
              <a:defRPr/>
            </a:pPr>
            <a:endPar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25" name="组合 24"/>
          <p:cNvGrpSpPr/>
          <p:nvPr/>
        </p:nvGrpSpPr>
        <p:grpSpPr>
          <a:xfrm>
            <a:off x="1800019" y="4974586"/>
            <a:ext cx="4882781" cy="1246495"/>
            <a:chOff x="6405295" y="1089314"/>
            <a:chExt cx="4883417" cy="1246207"/>
          </a:xfrm>
        </p:grpSpPr>
        <p:sp>
          <p:nvSpPr>
            <p:cNvPr id="26" name="文本框 72"/>
            <p:cNvSpPr txBox="1"/>
            <p:nvPr/>
          </p:nvSpPr>
          <p:spPr>
            <a:xfrm flipH="1">
              <a:off x="7263596" y="1089314"/>
              <a:ext cx="4025116" cy="1246207"/>
            </a:xfrm>
            <a:prstGeom prst="rect">
              <a:avLst/>
            </a:prstGeom>
            <a:noFill/>
          </p:spPr>
          <p:txBody>
            <a:bodyPr wrap="square" rtlCol="0">
              <a:spAutoFit/>
            </a:bodyPr>
            <a:lstStyle/>
            <a:p>
              <a:pPr defTabSz="628650">
                <a:lnSpc>
                  <a:spcPct val="150000"/>
                </a:lnSpc>
                <a:defRPr/>
              </a:pP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强化库区智慧管理</a:t>
              </a:r>
            </a:p>
            <a:p>
              <a:pPr defTabSz="628650">
                <a:lnSpc>
                  <a:spcPct val="150000"/>
                </a:lnSpc>
                <a:defRPr/>
              </a:pPr>
              <a:r>
                <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Strengthening intelligent management of grain </a:t>
              </a:r>
              <a:r>
                <a:rPr lang="en-US" altLang="zh-CN" sz="1600" kern="0"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in depots</a:t>
              </a:r>
              <a:endPar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7" name="组合 26"/>
            <p:cNvGrpSpPr/>
            <p:nvPr/>
          </p:nvGrpSpPr>
          <p:grpSpPr>
            <a:xfrm>
              <a:off x="6405295" y="1197876"/>
              <a:ext cx="690819" cy="690818"/>
              <a:chOff x="6405295" y="1197876"/>
              <a:chExt cx="690819" cy="690818"/>
            </a:xfrm>
          </p:grpSpPr>
          <p:sp>
            <p:nvSpPr>
              <p:cNvPr id="28" name="椭圆 27"/>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29" name="矩形 28"/>
              <p:cNvSpPr/>
              <p:nvPr/>
            </p:nvSpPr>
            <p:spPr>
              <a:xfrm>
                <a:off x="6473989" y="1298332"/>
                <a:ext cx="553429" cy="523099"/>
              </a:xfrm>
              <a:prstGeom prst="rect">
                <a:avLst/>
              </a:prstGeom>
            </p:spPr>
            <p:txBody>
              <a:bodyPr wrap="none">
                <a:spAutoFit/>
              </a:bodyPr>
              <a:lstStyle/>
              <a:p>
                <a:pPr algn="ctr"/>
                <a:r>
                  <a:rPr lang="en-US" altLang="zh-CN" sz="2800" b="1" dirty="0" smtClean="0">
                    <a:solidFill>
                      <a:schemeClr val="bg1"/>
                    </a:solidFill>
                    <a:latin typeface="Open Sans" panose="020B0606030504020204" pitchFamily="34" charset="0"/>
                    <a:ea typeface="微软雅黑" panose="020B0503020204020204" pitchFamily="34" charset="-122"/>
                    <a:cs typeface="Open Sans" panose="020B0606030504020204" pitchFamily="34" charset="0"/>
                  </a:rPr>
                  <a:t>05</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30" name="组合 29"/>
          <p:cNvGrpSpPr/>
          <p:nvPr/>
        </p:nvGrpSpPr>
        <p:grpSpPr>
          <a:xfrm>
            <a:off x="7083300" y="4950382"/>
            <a:ext cx="4982319" cy="1246495"/>
            <a:chOff x="6405295" y="1089314"/>
            <a:chExt cx="4982968" cy="1246207"/>
          </a:xfrm>
        </p:grpSpPr>
        <p:sp>
          <p:nvSpPr>
            <p:cNvPr id="31" name="文本框 77"/>
            <p:cNvSpPr txBox="1"/>
            <p:nvPr/>
          </p:nvSpPr>
          <p:spPr>
            <a:xfrm flipH="1">
              <a:off x="7263595" y="1089314"/>
              <a:ext cx="4124668" cy="1246207"/>
            </a:xfrm>
            <a:prstGeom prst="rect">
              <a:avLst/>
            </a:prstGeom>
            <a:noFill/>
          </p:spPr>
          <p:txBody>
            <a:bodyPr wrap="square" rtlCol="0">
              <a:spAutoFit/>
            </a:bodyPr>
            <a:lstStyle/>
            <a:p>
              <a:pPr defTabSz="628650">
                <a:lnSpc>
                  <a:spcPct val="150000"/>
                </a:lnSpc>
                <a:defRPr/>
              </a:pP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粮食储藏减损成就</a:t>
              </a:r>
              <a:endPar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defTabSz="628650">
                <a:lnSpc>
                  <a:spcPct val="150000"/>
                </a:lnSpc>
                <a:defRPr/>
              </a:pPr>
              <a:r>
                <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Achievements in reducing </a:t>
              </a:r>
              <a:r>
                <a:rPr lang="en-US" altLang="zh-CN" sz="1600" kern="0"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grain storage </a:t>
              </a:r>
              <a:r>
                <a:rPr lang="en-US" altLang="zh-CN" sz="1600" kern="0"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losses</a:t>
              </a:r>
              <a:endParaRPr lang="en-US" altLang="zh-CN" sz="1600" kern="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2" name="组合 31"/>
            <p:cNvGrpSpPr/>
            <p:nvPr/>
          </p:nvGrpSpPr>
          <p:grpSpPr>
            <a:xfrm>
              <a:off x="6405295" y="1197876"/>
              <a:ext cx="690819" cy="690818"/>
              <a:chOff x="6405295" y="1197876"/>
              <a:chExt cx="690819" cy="690818"/>
            </a:xfrm>
          </p:grpSpPr>
          <p:sp>
            <p:nvSpPr>
              <p:cNvPr id="33" name="椭圆 3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34" name="矩形 33"/>
              <p:cNvSpPr/>
              <p:nvPr/>
            </p:nvSpPr>
            <p:spPr>
              <a:xfrm>
                <a:off x="6473989" y="1266133"/>
                <a:ext cx="553429" cy="523099"/>
              </a:xfrm>
              <a:prstGeom prst="rect">
                <a:avLst/>
              </a:prstGeom>
            </p:spPr>
            <p:txBody>
              <a:bodyPr wrap="none">
                <a:spAutoFit/>
              </a:bodyPr>
              <a:lstStyle/>
              <a:p>
                <a:pPr algn="ctr"/>
                <a:r>
                  <a:rPr lang="en-US" altLang="zh-CN" sz="2800" b="1" smtClean="0">
                    <a:solidFill>
                      <a:schemeClr val="bg1"/>
                    </a:solidFill>
                    <a:latin typeface="Open Sans" panose="020B0606030504020204" pitchFamily="34" charset="0"/>
                    <a:ea typeface="微软雅黑" panose="020B0503020204020204" pitchFamily="34" charset="-122"/>
                    <a:cs typeface="Open Sans" panose="020B0606030504020204" pitchFamily="34" charset="0"/>
                  </a:rPr>
                  <a:t>06</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江津粮仓1">
            <a:hlinkClick r:id="" action="ppaction://media"/>
          </p:cNvPr>
          <p:cNvPicPr>
            <a:picLocks noChangeAspect="1"/>
          </p:cNvPicPr>
          <p:nvPr/>
        </p:nvPicPr>
        <p:blipFill>
          <a:blip r:embed="rId4"/>
          <a:stretch>
            <a:fillRect/>
          </a:stretch>
        </p:blipFill>
        <p:spPr>
          <a:xfrm>
            <a:off x="3645243" y="4488238"/>
            <a:ext cx="1297461" cy="2042986"/>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603" y="4473826"/>
            <a:ext cx="3219148" cy="2057398"/>
          </a:xfrm>
          <a:prstGeom prst="rect">
            <a:avLst/>
          </a:prstGeom>
        </p:spPr>
      </p:pic>
      <p:pic>
        <p:nvPicPr>
          <p:cNvPr id="2" name="图片 1"/>
          <p:cNvPicPr>
            <a:picLocks noChangeAspect="1"/>
          </p:cNvPicPr>
          <p:nvPr/>
        </p:nvPicPr>
        <p:blipFill>
          <a:blip r:embed="rId6"/>
          <a:stretch>
            <a:fillRect/>
          </a:stretch>
        </p:blipFill>
        <p:spPr>
          <a:xfrm>
            <a:off x="166603" y="1270956"/>
            <a:ext cx="4784910" cy="3004479"/>
          </a:xfrm>
          <a:prstGeom prst="rect">
            <a:avLst/>
          </a:prstGeom>
        </p:spPr>
      </p:pic>
      <p:pic>
        <p:nvPicPr>
          <p:cNvPr id="16" name="图片 15"/>
          <p:cNvPicPr>
            <a:picLocks noChangeAspect="1"/>
          </p:cNvPicPr>
          <p:nvPr/>
        </p:nvPicPr>
        <p:blipFill>
          <a:blip r:embed="rId7"/>
          <a:stretch>
            <a:fillRect/>
          </a:stretch>
        </p:blipFill>
        <p:spPr>
          <a:xfrm>
            <a:off x="5535828" y="1325633"/>
            <a:ext cx="6166020" cy="3166978"/>
          </a:xfrm>
          <a:prstGeom prst="rect">
            <a:avLst/>
          </a:prstGeom>
        </p:spPr>
      </p:pic>
      <p:sp>
        <p:nvSpPr>
          <p:cNvPr id="17" name="矩形 16"/>
          <p:cNvSpPr/>
          <p:nvPr/>
        </p:nvSpPr>
        <p:spPr>
          <a:xfrm>
            <a:off x="5535828" y="4411362"/>
            <a:ext cx="6549080" cy="1061829"/>
          </a:xfrm>
          <a:prstGeom prst="rect">
            <a:avLst/>
          </a:prstGeom>
        </p:spPr>
        <p:txBody>
          <a:bodyPr wrap="square">
            <a:spAutoFit/>
          </a:bodyPr>
          <a:lstStyle/>
          <a:p>
            <a:pPr>
              <a:lnSpc>
                <a:spcPct val="150000"/>
              </a:lnSpc>
            </a:pPr>
            <a:r>
              <a:rPr lang="zh-CN" altLang="en-US" sz="1400" kern="100" spc="25" dirty="0" smtClean="0">
                <a:solidFill>
                  <a:srgbClr val="000000"/>
                </a:solidFill>
                <a:latin typeface="微软雅黑" panose="020B0503020204020204" pitchFamily="34" charset="-122"/>
                <a:ea typeface="微软雅黑" panose="020B0503020204020204" pitchFamily="34" charset="-122"/>
              </a:rPr>
              <a:t>涂敷</a:t>
            </a:r>
            <a:r>
              <a:rPr lang="zh-CN" altLang="en-US" sz="1400" kern="100" spc="25" dirty="0">
                <a:solidFill>
                  <a:srgbClr val="000000"/>
                </a:solidFill>
                <a:latin typeface="微软雅黑" panose="020B0503020204020204" pitchFamily="34" charset="-122"/>
                <a:ea typeface="微软雅黑" panose="020B0503020204020204" pitchFamily="34" charset="-122"/>
              </a:rPr>
              <a:t>气</a:t>
            </a:r>
            <a:r>
              <a:rPr lang="zh-CN" altLang="en-US" sz="1400" kern="100" spc="25" dirty="0" smtClean="0">
                <a:solidFill>
                  <a:srgbClr val="000000"/>
                </a:solidFill>
                <a:latin typeface="微软雅黑" panose="020B0503020204020204" pitchFamily="34" charset="-122"/>
                <a:ea typeface="微软雅黑" panose="020B0503020204020204" pitchFamily="34" charset="-122"/>
              </a:rPr>
              <a:t>凝胶制冷材料（</a:t>
            </a:r>
            <a:r>
              <a:rPr lang="zh-CN" altLang="en-US" sz="1400" kern="100" spc="25" dirty="0">
                <a:solidFill>
                  <a:srgbClr val="000000"/>
                </a:solidFill>
                <a:latin typeface="微软雅黑" panose="020B0503020204020204" pitchFamily="34" charset="-122"/>
                <a:ea typeface="微软雅黑" panose="020B0503020204020204" pitchFamily="34" charset="-122"/>
              </a:rPr>
              <a:t>仓顶、仓壁</a:t>
            </a:r>
            <a:r>
              <a:rPr lang="zh-CN" altLang="en-US" sz="1400" kern="100" spc="25" dirty="0" smtClean="0">
                <a:solidFill>
                  <a:srgbClr val="000000"/>
                </a:solidFill>
                <a:latin typeface="微软雅黑" panose="020B0503020204020204" pitchFamily="34" charset="-122"/>
                <a:ea typeface="微软雅黑" panose="020B0503020204020204" pitchFamily="34" charset="-122"/>
              </a:rPr>
              <a:t>）后，仓内粮食温度</a:t>
            </a:r>
            <a:r>
              <a:rPr lang="zh-CN" altLang="en-US" sz="1400" kern="100" spc="25" dirty="0">
                <a:solidFill>
                  <a:srgbClr val="000000"/>
                </a:solidFill>
                <a:latin typeface="微软雅黑" panose="020B0503020204020204" pitchFamily="34" charset="-122"/>
                <a:ea typeface="微软雅黑" panose="020B0503020204020204" pitchFamily="34" charset="-122"/>
              </a:rPr>
              <a:t>31.04 ºC降低到22.92 ºC </a:t>
            </a:r>
            <a:r>
              <a:rPr lang="zh-CN" altLang="en-US" sz="1400" kern="100" spc="25" dirty="0" smtClean="0">
                <a:solidFill>
                  <a:srgbClr val="000000"/>
                </a:solidFill>
                <a:latin typeface="微软雅黑" panose="020B0503020204020204" pitchFamily="34" charset="-122"/>
                <a:ea typeface="微软雅黑" panose="020B0503020204020204" pitchFamily="34" charset="-122"/>
              </a:rPr>
              <a:t>；对照浅圆仓粮食温度</a:t>
            </a:r>
            <a:r>
              <a:rPr lang="zh-CN" altLang="en-US" sz="1400" kern="100" spc="25" dirty="0">
                <a:solidFill>
                  <a:srgbClr val="000000"/>
                </a:solidFill>
                <a:latin typeface="微软雅黑" panose="020B0503020204020204" pitchFamily="34" charset="-122"/>
                <a:ea typeface="微软雅黑" panose="020B0503020204020204" pitchFamily="34" charset="-122"/>
              </a:rPr>
              <a:t>从29.92 ºC降低到28.22 ºC。与对比仓相比，</a:t>
            </a:r>
            <a:r>
              <a:rPr lang="zh-CN" altLang="en-US" sz="1400" kern="100" spc="25" dirty="0" smtClean="0">
                <a:solidFill>
                  <a:srgbClr val="000000"/>
                </a:solidFill>
                <a:latin typeface="微软雅黑" panose="020B0503020204020204" pitchFamily="34" charset="-122"/>
                <a:ea typeface="微软雅黑" panose="020B0503020204020204" pitchFamily="34" charset="-122"/>
              </a:rPr>
              <a:t>降低</a:t>
            </a:r>
            <a:r>
              <a:rPr lang="en-US" altLang="zh-CN" sz="1400" kern="100" spc="25" dirty="0" smtClean="0">
                <a:solidFill>
                  <a:srgbClr val="000000"/>
                </a:solidFill>
                <a:latin typeface="微软雅黑" panose="020B0503020204020204" pitchFamily="34" charset="-122"/>
                <a:ea typeface="微软雅黑" panose="020B0503020204020204" pitchFamily="34" charset="-122"/>
              </a:rPr>
              <a:t>5.3ºC</a:t>
            </a:r>
            <a:r>
              <a:rPr lang="zh-CN" altLang="en-US" sz="1400" kern="100" spc="25" dirty="0" smtClean="0">
                <a:solidFill>
                  <a:srgbClr val="000000"/>
                </a:solidFill>
                <a:latin typeface="微软雅黑" panose="020B0503020204020204" pitchFamily="34" charset="-122"/>
                <a:ea typeface="微软雅黑" panose="020B0503020204020204" pitchFamily="34" charset="-122"/>
              </a:rPr>
              <a:t>（地点：重庆江津市）。</a:t>
            </a:r>
            <a:endParaRPr lang="zh-CN" altLang="en-US" sz="1400" kern="100" spc="25" dirty="0">
              <a:solidFill>
                <a:srgbClr val="000000"/>
              </a:solidFill>
              <a:latin typeface="微软雅黑" panose="020B0503020204020204" pitchFamily="34" charset="-122"/>
              <a:ea typeface="微软雅黑" panose="020B0503020204020204" pitchFamily="34" charset="-122"/>
            </a:endParaRPr>
          </a:p>
        </p:txBody>
      </p:sp>
      <p:sp>
        <p:nvSpPr>
          <p:cNvPr id="18" name="矩形 17"/>
          <p:cNvSpPr/>
          <p:nvPr/>
        </p:nvSpPr>
        <p:spPr>
          <a:xfrm>
            <a:off x="5527019" y="5348766"/>
            <a:ext cx="6514070" cy="1021883"/>
          </a:xfrm>
          <a:prstGeom prst="rect">
            <a:avLst/>
          </a:prstGeom>
        </p:spPr>
        <p:txBody>
          <a:bodyPr wrap="square">
            <a:spAutoFit/>
          </a:bodyPr>
          <a:lstStyle/>
          <a:p>
            <a:pPr>
              <a:lnSpc>
                <a:spcPct val="150000"/>
              </a:lnSpc>
            </a:pP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T</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he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temperature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of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grain decreased from 31.04 ºC to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22.92 ºC inside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the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test silo , which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dropped from 29.92 ºC to 28.22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ºC inside the control silo.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Compared with the control silo, it was reduced by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5.3ºC.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(location: </a:t>
            </a:r>
            <a:r>
              <a:rPr lang="en-US" altLang="zh-CN" sz="1400" dirty="0" err="1">
                <a:solidFill>
                  <a:srgbClr val="1A4262"/>
                </a:solidFill>
                <a:latin typeface="Arial" panose="020B0604020202020204" pitchFamily="34" charset="0"/>
                <a:ea typeface="微软雅黑" panose="020B0503020204020204" pitchFamily="34" charset="-122"/>
                <a:cs typeface="Arial" panose="020B0604020202020204" pitchFamily="34" charset="0"/>
              </a:rPr>
              <a:t>Jiangjin</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 City, Chongqing</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endParaRPr lang="zh-CN" altLang="en-US" sz="14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矩形 3"/>
          <p:cNvSpPr/>
          <p:nvPr/>
        </p:nvSpPr>
        <p:spPr>
          <a:xfrm>
            <a:off x="2963411" y="1035102"/>
            <a:ext cx="6823140" cy="769441"/>
          </a:xfrm>
          <a:prstGeom prst="rect">
            <a:avLst/>
          </a:prstGeom>
        </p:spPr>
        <p:txBody>
          <a:bodyPr wrap="square">
            <a:spAutoFit/>
          </a:bodyPr>
          <a:lstStyle/>
          <a:p>
            <a:pPr algn="ctr"/>
            <a:r>
              <a:rPr lang="zh-CN" altLang="en-US" sz="2400" dirty="0">
                <a:solidFill>
                  <a:schemeClr val="accent2"/>
                </a:solidFill>
                <a:latin typeface="Open Sans Regular" panose="020B0606030504020204" charset="0"/>
                <a:ea typeface="微软雅黑" panose="020B0503020204020204" pitchFamily="34" charset="-122"/>
                <a:cs typeface="Open Sans Regular" panose="020B0606030504020204" charset="0"/>
              </a:rPr>
              <a:t>新型</a:t>
            </a: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保温隔热材料</a:t>
            </a:r>
            <a:r>
              <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a:t>
            </a:r>
            <a:r>
              <a:rPr lang="zh-CN" altLang="en-US" sz="2000" dirty="0" smtClean="0">
                <a:solidFill>
                  <a:srgbClr val="00B050"/>
                </a:solidFill>
                <a:latin typeface="Open Sans Regular" panose="020B0606030504020204" charset="0"/>
                <a:ea typeface="微软雅黑" panose="020B0503020204020204" pitchFamily="34" charset="-122"/>
                <a:cs typeface="Open Sans Regular" panose="020B0606030504020204" charset="0"/>
              </a:rPr>
              <a:t>气凝胶板材</a:t>
            </a:r>
            <a:endParaRPr lang="en-US" altLang="zh-CN" sz="2000" dirty="0" smtClean="0">
              <a:solidFill>
                <a:srgbClr val="00B050"/>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New materials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the thermal insulation— </a:t>
            </a:r>
            <a:r>
              <a:rPr lang="en-US" altLang="zh-CN" sz="2000" dirty="0" smtClean="0">
                <a:solidFill>
                  <a:srgbClr val="00B050"/>
                </a:solidFill>
                <a:latin typeface="Arial" panose="020B0604020202020204" pitchFamily="34" charset="0"/>
                <a:ea typeface="微软雅黑" panose="020B0503020204020204" pitchFamily="34" charset="-122"/>
                <a:cs typeface="Arial" panose="020B0604020202020204" pitchFamily="34" charset="0"/>
              </a:rPr>
              <a:t>Aerogel panel</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 </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6" name="表格 5"/>
          <p:cNvGraphicFramePr>
            <a:graphicFrameLocks noGrp="1"/>
          </p:cNvGraphicFramePr>
          <p:nvPr/>
        </p:nvGraphicFramePr>
        <p:xfrm>
          <a:off x="289221" y="2341556"/>
          <a:ext cx="6012726" cy="1767840"/>
        </p:xfrm>
        <a:graphic>
          <a:graphicData uri="http://schemas.openxmlformats.org/drawingml/2006/table">
            <a:tbl>
              <a:tblPr firstRow="1" bandRow="1">
                <a:tableStyleId>{5C22544A-7EE6-4342-B048-85BDC9FD1C3A}</a:tableStyleId>
              </a:tblPr>
              <a:tblGrid>
                <a:gridCol w="2141115"/>
                <a:gridCol w="1719113"/>
                <a:gridCol w="2152498"/>
              </a:tblGrid>
              <a:tr h="471073">
                <a:tc>
                  <a:txBody>
                    <a:bodyPr/>
                    <a:lstStyle/>
                    <a:p>
                      <a:pPr algn="ctr"/>
                      <a:r>
                        <a:rPr lang="zh-CN" altLang="en-US" sz="1400" b="0" kern="1200" dirty="0" smtClean="0">
                          <a:solidFill>
                            <a:schemeClr val="tx1"/>
                          </a:solidFill>
                          <a:latin typeface="微软雅黑" panose="020B0503020204020204" pitchFamily="34" charset="-122"/>
                          <a:ea typeface="微软雅黑" panose="020B0503020204020204" pitchFamily="34" charset="-122"/>
                          <a:cs typeface="+mn-cs"/>
                        </a:rPr>
                        <a:t>规格</a:t>
                      </a:r>
                      <a:endParaRPr lang="en-US" altLang="zh-CN" sz="1400" b="0" kern="1200" dirty="0" smtClean="0">
                        <a:solidFill>
                          <a:schemeClr val="tx1"/>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tx1"/>
                          </a:solidFill>
                          <a:latin typeface="微软雅黑" panose="020B0503020204020204" pitchFamily="34" charset="-122"/>
                          <a:ea typeface="微软雅黑" panose="020B0503020204020204" pitchFamily="34" charset="-122"/>
                          <a:cs typeface="+mn-cs"/>
                        </a:rPr>
                        <a:t>Size</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tx1">
                        <a:lumMod val="40000"/>
                        <a:lumOff val="60000"/>
                      </a:schemeClr>
                    </a:solidFill>
                  </a:tcPr>
                </a:tc>
                <a:tc>
                  <a:txBody>
                    <a:bodyPr/>
                    <a:lstStyle/>
                    <a:p>
                      <a:pPr algn="ctr"/>
                      <a:r>
                        <a:rPr lang="zh-CN" altLang="en-US" sz="1400" b="0" kern="1200" dirty="0" smtClean="0">
                          <a:solidFill>
                            <a:schemeClr val="tx1"/>
                          </a:solidFill>
                          <a:latin typeface="微软雅黑" panose="020B0503020204020204" pitchFamily="34" charset="-122"/>
                          <a:ea typeface="微软雅黑" panose="020B0503020204020204" pitchFamily="34" charset="-122"/>
                          <a:cs typeface="+mn-cs"/>
                        </a:rPr>
                        <a:t>吊顶板</a:t>
                      </a:r>
                      <a:endParaRPr lang="en-US" altLang="zh-CN" sz="1400" b="0" kern="1200" dirty="0" smtClean="0">
                        <a:solidFill>
                          <a:schemeClr val="tx1"/>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tx1"/>
                          </a:solidFill>
                          <a:latin typeface="微软雅黑" panose="020B0503020204020204" pitchFamily="34" charset="-122"/>
                          <a:ea typeface="微软雅黑" panose="020B0503020204020204" pitchFamily="34" charset="-122"/>
                          <a:cs typeface="+mn-cs"/>
                        </a:rPr>
                        <a:t>Ceiling Panel</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tx1">
                        <a:lumMod val="40000"/>
                        <a:lumOff val="60000"/>
                      </a:schemeClr>
                    </a:solidFill>
                  </a:tcPr>
                </a:tc>
                <a:tc>
                  <a:txBody>
                    <a:bodyPr/>
                    <a:lstStyle/>
                    <a:p>
                      <a:pPr algn="ctr"/>
                      <a:r>
                        <a:rPr lang="zh-CN" altLang="en-US" sz="1400" b="0" kern="1200" dirty="0" smtClean="0">
                          <a:solidFill>
                            <a:schemeClr val="tx1"/>
                          </a:solidFill>
                          <a:latin typeface="微软雅黑" panose="020B0503020204020204" pitchFamily="34" charset="-122"/>
                          <a:ea typeface="微软雅黑" panose="020B0503020204020204" pitchFamily="34" charset="-122"/>
                          <a:cs typeface="+mn-cs"/>
                        </a:rPr>
                        <a:t>内墙板</a:t>
                      </a:r>
                      <a:endParaRPr lang="en-US" altLang="zh-CN" sz="1400" b="0" kern="1200" dirty="0" smtClean="0">
                        <a:solidFill>
                          <a:schemeClr val="tx1"/>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tx1"/>
                          </a:solidFill>
                          <a:latin typeface="微软雅黑" panose="020B0503020204020204" pitchFamily="34" charset="-122"/>
                          <a:ea typeface="微软雅黑" panose="020B0503020204020204" pitchFamily="34" charset="-122"/>
                          <a:cs typeface="+mn-cs"/>
                        </a:rPr>
                        <a:t>Interior Wall Panel</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tx1">
                        <a:lumMod val="40000"/>
                        <a:lumOff val="60000"/>
                      </a:schemeClr>
                    </a:solidFill>
                  </a:tcPr>
                </a:tc>
              </a:tr>
              <a:tr h="471073">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厚度（</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mm)</a:t>
                      </a: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Thickness</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mm)</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6</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16</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15</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20</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r h="471073">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平米重量（</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kg/m2</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mass per square meter</a:t>
                      </a:r>
                    </a:p>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kg/m2</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10</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13</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bl>
          </a:graphicData>
        </a:graphic>
      </p:graphicFrame>
      <p:sp>
        <p:nvSpPr>
          <p:cNvPr id="7" name="矩形 6"/>
          <p:cNvSpPr/>
          <p:nvPr/>
        </p:nvSpPr>
        <p:spPr>
          <a:xfrm>
            <a:off x="1704985" y="2003002"/>
            <a:ext cx="3435178" cy="338554"/>
          </a:xfrm>
          <a:prstGeom prst="rect">
            <a:avLst/>
          </a:prstGeom>
        </p:spPr>
        <p:txBody>
          <a:bodyPr wrap="square">
            <a:spAutoFit/>
          </a:bodyPr>
          <a:lstStyle/>
          <a:p>
            <a:pPr indent="-285750" algn="ctr">
              <a:buFont typeface="Wingdings" panose="05000000000000000000" pitchFamily="2" charset="2"/>
              <a:buNone/>
            </a:pPr>
            <a:r>
              <a:rPr lang="zh-CN" altLang="en-US" sz="1600" kern="100" spc="25" dirty="0">
                <a:solidFill>
                  <a:srgbClr val="000000"/>
                </a:solidFill>
                <a:latin typeface="微软雅黑" panose="020B0503020204020204" pitchFamily="34" charset="-122"/>
                <a:ea typeface="微软雅黑" panose="020B0503020204020204" pitchFamily="34" charset="-122"/>
              </a:rPr>
              <a:t>技术参数 </a:t>
            </a:r>
            <a:r>
              <a:rPr lang="en-US" altLang="zh-CN" sz="1600" kern="100" spc="25" dirty="0" smtClean="0">
                <a:solidFill>
                  <a:srgbClr val="000000"/>
                </a:solidFill>
                <a:latin typeface="微软雅黑" panose="020B0503020204020204" pitchFamily="34" charset="-122"/>
                <a:ea typeface="微软雅黑" panose="020B0503020204020204" pitchFamily="34" charset="-122"/>
              </a:rPr>
              <a:t>technical </a:t>
            </a:r>
            <a:r>
              <a:rPr lang="en-US" altLang="zh-CN" sz="1600" dirty="0" smtClean="0">
                <a:latin typeface="微软雅黑" panose="020B0503020204020204" pitchFamily="34" charset="-122"/>
                <a:ea typeface="微软雅黑" panose="020B0503020204020204" pitchFamily="34" charset="-122"/>
              </a:rPr>
              <a:t>specification</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8" name="MH_Text_1"/>
          <p:cNvSpPr>
            <a:spLocks noChangeArrowheads="1"/>
          </p:cNvSpPr>
          <p:nvPr>
            <p:custDataLst>
              <p:tags r:id="rId1"/>
            </p:custDataLst>
          </p:nvPr>
        </p:nvSpPr>
        <p:spPr bwMode="auto">
          <a:xfrm>
            <a:off x="6374982" y="2141757"/>
            <a:ext cx="5697570" cy="217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nSpc>
                <a:spcPct val="150000"/>
              </a:lnSpc>
              <a:defRPr/>
            </a:pPr>
            <a:r>
              <a:rPr lang="zh-CN" altLang="en-US" sz="1600" b="1" kern="100" spc="25" dirty="0" smtClean="0">
                <a:solidFill>
                  <a:srgbClr val="000000"/>
                </a:solidFill>
                <a:latin typeface="微软雅黑" panose="020B0503020204020204" pitchFamily="34" charset="-122"/>
                <a:ea typeface="微软雅黑" panose="020B0503020204020204" pitchFamily="34" charset="-122"/>
                <a:sym typeface="+mn-ea"/>
              </a:rPr>
              <a:t>特性：</a:t>
            </a:r>
            <a:endParaRPr lang="en-US" altLang="zh-CN" sz="1600" b="1" kern="100" spc="25" dirty="0" smtClean="0">
              <a:solidFill>
                <a:srgbClr val="000000"/>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l"/>
              <a:defRPr/>
            </a:pPr>
            <a:r>
              <a:rPr lang="zh-CN" altLang="en-US" sz="1600" kern="100" spc="25" dirty="0" smtClean="0">
                <a:solidFill>
                  <a:srgbClr val="000000"/>
                </a:solidFill>
                <a:latin typeface="微软雅黑" panose="020B0503020204020204" pitchFamily="34" charset="-122"/>
                <a:ea typeface="微软雅黑" panose="020B0503020204020204" pitchFamily="34" charset="-122"/>
                <a:sym typeface="+mn-ea"/>
              </a:rPr>
              <a:t>燃烧性</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能等级：</a:t>
            </a:r>
            <a:r>
              <a:rPr lang="en-US" altLang="zh-CN" sz="1600" kern="100" spc="25" dirty="0">
                <a:solidFill>
                  <a:srgbClr val="000000"/>
                </a:solidFill>
                <a:latin typeface="微软雅黑" panose="020B0503020204020204" pitchFamily="34" charset="-122"/>
                <a:ea typeface="微软雅黑" panose="020B0503020204020204" pitchFamily="34" charset="-122"/>
                <a:sym typeface="+mn-ea"/>
              </a:rPr>
              <a:t>A</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级防火</a:t>
            </a:r>
            <a:endParaRPr lang="en-US" altLang="zh-CN" sz="1600" kern="100" spc="25" dirty="0">
              <a:solidFill>
                <a:srgbClr val="000000"/>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l"/>
              <a:defRPr/>
            </a:pP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重量轻：</a:t>
            </a:r>
            <a:r>
              <a:rPr lang="en-US" altLang="zh-CN" sz="1600" kern="100" spc="25" dirty="0">
                <a:solidFill>
                  <a:srgbClr val="000000"/>
                </a:solidFill>
                <a:latin typeface="微软雅黑" panose="020B0503020204020204" pitchFamily="34" charset="-122"/>
                <a:ea typeface="微软雅黑" panose="020B0503020204020204" pitchFamily="34" charset="-122"/>
                <a:sym typeface="+mn-ea"/>
              </a:rPr>
              <a:t>10</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a:t>
            </a:r>
            <a:r>
              <a:rPr lang="en-US" altLang="zh-CN" sz="1600" kern="100" spc="25" dirty="0">
                <a:solidFill>
                  <a:srgbClr val="000000"/>
                </a:solidFill>
                <a:latin typeface="微软雅黑" panose="020B0503020204020204" pitchFamily="34" charset="-122"/>
                <a:ea typeface="微软雅黑" panose="020B0503020204020204" pitchFamily="34" charset="-122"/>
                <a:sym typeface="+mn-ea"/>
              </a:rPr>
              <a:t>13kg/m2</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，施工简捷</a:t>
            </a:r>
            <a:endParaRPr lang="en-US" altLang="zh-CN" sz="1600" kern="100" spc="25" dirty="0">
              <a:solidFill>
                <a:srgbClr val="000000"/>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l"/>
              <a:defRPr/>
            </a:pP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防潮性能好</a:t>
            </a:r>
            <a:r>
              <a:rPr lang="zh-CN" altLang="en-US" sz="1600" kern="100" spc="25" dirty="0" smtClean="0">
                <a:solidFill>
                  <a:srgbClr val="000000"/>
                </a:solidFill>
                <a:latin typeface="微软雅黑" panose="020B0503020204020204" pitchFamily="34" charset="-122"/>
                <a:ea typeface="微软雅黑" panose="020B0503020204020204" pitchFamily="34" charset="-122"/>
                <a:sym typeface="+mn-ea"/>
              </a:rPr>
              <a:t>：防水</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性能好，使用寿命长（</a:t>
            </a:r>
            <a:r>
              <a:rPr lang="en-US" altLang="zh-CN" sz="1600" kern="100" spc="25" dirty="0">
                <a:solidFill>
                  <a:srgbClr val="000000"/>
                </a:solidFill>
                <a:latin typeface="微软雅黑" panose="020B0503020204020204" pitchFamily="34" charset="-122"/>
                <a:ea typeface="微软雅黑" panose="020B0503020204020204" pitchFamily="34" charset="-122"/>
                <a:sym typeface="+mn-ea"/>
              </a:rPr>
              <a:t>10</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年）</a:t>
            </a:r>
            <a:endParaRPr lang="zh-CN" sz="1600" kern="100" spc="25" dirty="0">
              <a:solidFill>
                <a:srgbClr val="00000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5"/>
          <a:stretch>
            <a:fillRect/>
          </a:stretch>
        </p:blipFill>
        <p:spPr>
          <a:xfrm>
            <a:off x="289221" y="4293303"/>
            <a:ext cx="2874889" cy="2193994"/>
          </a:xfrm>
          <a:prstGeom prst="rect">
            <a:avLst/>
          </a:prstGeom>
        </p:spPr>
      </p:pic>
      <p:pic>
        <p:nvPicPr>
          <p:cNvPr id="10" name="图片 9"/>
          <p:cNvPicPr>
            <a:picLocks noChangeAspect="1"/>
          </p:cNvPicPr>
          <p:nvPr/>
        </p:nvPicPr>
        <p:blipFill rotWithShape="1">
          <a:blip r:embed="rId6"/>
          <a:srcRect b="1693"/>
          <a:stretch>
            <a:fillRect/>
          </a:stretch>
        </p:blipFill>
        <p:spPr>
          <a:xfrm>
            <a:off x="3295583" y="4293304"/>
            <a:ext cx="3006363" cy="2206350"/>
          </a:xfrm>
          <a:prstGeom prst="rect">
            <a:avLst/>
          </a:prstGeom>
        </p:spPr>
      </p:pic>
      <p:sp>
        <p:nvSpPr>
          <p:cNvPr id="11" name="矩形 10"/>
          <p:cNvSpPr/>
          <p:nvPr/>
        </p:nvSpPr>
        <p:spPr>
          <a:xfrm>
            <a:off x="6433419" y="4022699"/>
            <a:ext cx="5503208" cy="1938992"/>
          </a:xfrm>
          <a:prstGeom prst="rect">
            <a:avLst/>
          </a:prstGeom>
        </p:spPr>
        <p:txBody>
          <a:bodyPr wrap="square">
            <a:spAutoFit/>
          </a:bodyPr>
          <a:lstStyle/>
          <a:p>
            <a:pPr fontAlgn="base">
              <a:lnSpc>
                <a:spcPct val="150000"/>
              </a:lnSpc>
            </a:pPr>
            <a:r>
              <a:rPr lang="en-US" altLang="zh-CN" sz="16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Features</a:t>
            </a:r>
          </a:p>
          <a:p>
            <a:pPr marL="285750" indent="-285750" fontAlgn="base">
              <a:lnSpc>
                <a:spcPct val="150000"/>
              </a:lnSpc>
              <a:buFont typeface="Wingdings" panose="05000000000000000000" pitchFamily="2" charset="2"/>
              <a:buChar char="l"/>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Combustion performance grade: A level fire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prevention</a:t>
            </a:r>
          </a:p>
          <a:p>
            <a:pPr marL="285750" indent="-285750" fontAlgn="base">
              <a:lnSpc>
                <a:spcPct val="150000"/>
              </a:lnSpc>
              <a:buFont typeface="Wingdings" panose="05000000000000000000" pitchFamily="2" charset="2"/>
              <a:buChar char="l"/>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Light weight: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10~13 kg/m</a:t>
            </a:r>
            <a:r>
              <a:rPr lang="en-US" altLang="zh-CN" sz="1600" baseline="300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2</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 easy construction</a:t>
            </a:r>
          </a:p>
          <a:p>
            <a:pPr marL="285750" indent="-285750" fontAlgn="base">
              <a:lnSpc>
                <a:spcPct val="150000"/>
              </a:lnSpc>
              <a:buFont typeface="Wingdings" panose="05000000000000000000" pitchFamily="2" charset="2"/>
              <a:buChar char="l"/>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Moisture-proof performance: Good waterproof performance and long service life (10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years)</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12" name="图片 11"/>
          <p:cNvPicPr>
            <a:picLocks noChangeAspect="1"/>
          </p:cNvPicPr>
          <p:nvPr/>
        </p:nvPicPr>
        <p:blipFill rotWithShape="1">
          <a:blip r:embed="rId7"/>
          <a:srcRect t="4414" r="28403"/>
          <a:stretch>
            <a:fillRect/>
          </a:stretch>
        </p:blipFill>
        <p:spPr>
          <a:xfrm>
            <a:off x="10181768" y="2172279"/>
            <a:ext cx="1963819" cy="1522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aphicFrame>
        <p:nvGraphicFramePr>
          <p:cNvPr id="4" name="表格 3"/>
          <p:cNvGraphicFramePr>
            <a:graphicFrameLocks noGrp="1"/>
          </p:cNvGraphicFramePr>
          <p:nvPr/>
        </p:nvGraphicFramePr>
        <p:xfrm>
          <a:off x="221610" y="2340951"/>
          <a:ext cx="5462498" cy="3749040"/>
        </p:xfrm>
        <a:graphic>
          <a:graphicData uri="http://schemas.openxmlformats.org/drawingml/2006/table">
            <a:tbl>
              <a:tblPr firstRow="1" bandRow="1">
                <a:tableStyleId>{5C22544A-7EE6-4342-B048-85BDC9FD1C3A}</a:tableStyleId>
              </a:tblPr>
              <a:tblGrid>
                <a:gridCol w="2286184"/>
                <a:gridCol w="3176314"/>
              </a:tblGrid>
              <a:tr h="322974">
                <a:tc>
                  <a:txBody>
                    <a:bodyPr/>
                    <a:lstStyle/>
                    <a:p>
                      <a:pPr algn="ctr"/>
                      <a:r>
                        <a:rPr lang="zh-CN" altLang="en-US" sz="1400" b="0" dirty="0" smtClean="0">
                          <a:solidFill>
                            <a:srgbClr val="3D3328"/>
                          </a:solidFill>
                          <a:latin typeface="微软雅黑" panose="020B0503020204020204" pitchFamily="34" charset="-122"/>
                          <a:ea typeface="微软雅黑" panose="020B0503020204020204" pitchFamily="34" charset="-122"/>
                        </a:rPr>
                        <a:t>项       目</a:t>
                      </a:r>
                      <a:endParaRPr lang="en-US" altLang="zh-CN" sz="1400" b="0" dirty="0" smtClean="0">
                        <a:solidFill>
                          <a:srgbClr val="3D3328"/>
                        </a:solidFill>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0" dirty="0" smtClean="0">
                          <a:solidFill>
                            <a:srgbClr val="3D3328"/>
                          </a:solidFill>
                          <a:latin typeface="微软雅黑" panose="020B0503020204020204" pitchFamily="34" charset="-122"/>
                          <a:ea typeface="微软雅黑" panose="020B0503020204020204" pitchFamily="34" charset="-122"/>
                        </a:rPr>
                        <a:t>Items</a:t>
                      </a:r>
                      <a:endParaRPr lang="zh-CN" altLang="en-US" sz="1400" b="0" dirty="0">
                        <a:solidFill>
                          <a:srgbClr val="3D3328"/>
                        </a:solidFill>
                        <a:latin typeface="微软雅黑" panose="020B0503020204020204" pitchFamily="34" charset="-122"/>
                        <a:ea typeface="微软雅黑" panose="020B0503020204020204" pitchFamily="34" charset="-122"/>
                      </a:endParaRPr>
                    </a:p>
                  </a:txBody>
                  <a:tcPr>
                    <a:solidFill>
                      <a:schemeClr val="tx1">
                        <a:lumMod val="40000"/>
                        <a:lumOff val="60000"/>
                      </a:schemeClr>
                    </a:solidFill>
                  </a:tcPr>
                </a:tc>
                <a:tc>
                  <a:txBody>
                    <a:bodyPr/>
                    <a:lstStyle/>
                    <a:p>
                      <a:pPr algn="ctr"/>
                      <a:r>
                        <a:rPr lang="en-US" altLang="zh-CN" sz="1400" b="0" kern="1200" dirty="0" smtClean="0">
                          <a:solidFill>
                            <a:schemeClr val="lt1"/>
                          </a:solidFill>
                          <a:latin typeface="微软雅黑" panose="020B0503020204020204" pitchFamily="34" charset="-122"/>
                          <a:ea typeface="微软雅黑" panose="020B0503020204020204" pitchFamily="34" charset="-122"/>
                          <a:cs typeface="+mn-cs"/>
                        </a:rPr>
                        <a:t> </a:t>
                      </a:r>
                      <a:r>
                        <a:rPr lang="zh-CN" altLang="en-US" sz="1400" b="0" kern="1200" dirty="0" smtClean="0">
                          <a:solidFill>
                            <a:srgbClr val="3D3328"/>
                          </a:solidFill>
                          <a:latin typeface="微软雅黑" panose="020B0503020204020204" pitchFamily="34" charset="-122"/>
                          <a:ea typeface="微软雅黑" panose="020B0503020204020204" pitchFamily="34" charset="-122"/>
                          <a:cs typeface="+mn-cs"/>
                        </a:rPr>
                        <a:t>指      标</a:t>
                      </a:r>
                      <a:endParaRPr lang="en-US" altLang="zh-CN" sz="1400" b="0" kern="1200" dirty="0" smtClean="0">
                        <a:solidFill>
                          <a:srgbClr val="3D3328"/>
                        </a:solidFill>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smtClean="0">
                          <a:ln>
                            <a:noFill/>
                          </a:ln>
                          <a:solidFill>
                            <a:srgbClr val="3D3328"/>
                          </a:solidFill>
                          <a:effectLst/>
                          <a:uLnTx/>
                          <a:uFillTx/>
                          <a:latin typeface="微软雅黑" panose="020B0503020204020204" pitchFamily="34" charset="-122"/>
                          <a:ea typeface="微软雅黑" panose="020B0503020204020204" pitchFamily="34" charset="-122"/>
                          <a:cs typeface="+mn-cs"/>
                        </a:rPr>
                        <a:t>Index</a:t>
                      </a:r>
                      <a:endParaRPr lang="zh-CN" altLang="en-US" sz="1400" b="0" kern="1200" dirty="0">
                        <a:solidFill>
                          <a:srgbClr val="3D3328"/>
                        </a:solidFill>
                        <a:latin typeface="微软雅黑" panose="020B0503020204020204" pitchFamily="34" charset="-122"/>
                        <a:ea typeface="微软雅黑" panose="020B0503020204020204" pitchFamily="34" charset="-122"/>
                        <a:cs typeface="+mn-cs"/>
                      </a:endParaRPr>
                    </a:p>
                  </a:txBody>
                  <a:tcPr>
                    <a:solidFill>
                      <a:schemeClr val="tx1">
                        <a:lumMod val="40000"/>
                        <a:lumOff val="60000"/>
                      </a:schemeClr>
                    </a:solidFill>
                  </a:tcPr>
                </a:tc>
              </a:tr>
              <a:tr h="322974">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持粘性（</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min</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Permanent adhesion</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min</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26</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r h="322974">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耐热性</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Heat resistance</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无流淌、龟裂、变形</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No flowing, cracking, or deformation</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r h="322974">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低温柔软性</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Low temperature softness</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无裂纹</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No cracks</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r h="322974">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剥离强度（</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N/mm</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Peel strength</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N/mm</a:t>
                      </a: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0.8</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r h="322974">
                <a:tc>
                  <a:txBody>
                    <a:bodyPr/>
                    <a:lstStyle/>
                    <a:p>
                      <a:pPr algn="ctr"/>
                      <a:r>
                        <a:rPr lang="zh-CN" altLang="en-US"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太阳光反射比</a:t>
                      </a:r>
                      <a:endPar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endParaRPr>
                    </a:p>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Solar reflectance</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400" b="0" kern="1200" dirty="0" smtClean="0">
                          <a:solidFill>
                            <a:schemeClr val="accent3">
                              <a:lumMod val="75000"/>
                            </a:schemeClr>
                          </a:solidFill>
                          <a:latin typeface="微软雅黑" panose="020B0503020204020204" pitchFamily="34" charset="-122"/>
                          <a:ea typeface="微软雅黑" panose="020B0503020204020204" pitchFamily="34" charset="-122"/>
                          <a:cs typeface="+mn-cs"/>
                        </a:rPr>
                        <a:t>0.82</a:t>
                      </a:r>
                      <a:endParaRPr lang="zh-CN" altLang="en-US" sz="1400" b="0" kern="1200" dirty="0">
                        <a:solidFill>
                          <a:schemeClr val="accent3">
                            <a:lumMod val="75000"/>
                          </a:schemeClr>
                        </a:solidFill>
                        <a:latin typeface="微软雅黑" panose="020B0503020204020204" pitchFamily="34" charset="-122"/>
                        <a:ea typeface="微软雅黑" panose="020B0503020204020204" pitchFamily="34" charset="-122"/>
                        <a:cs typeface="+mn-cs"/>
                      </a:endParaRPr>
                    </a:p>
                  </a:txBody>
                  <a:tcPr anchor="ctr"/>
                </a:tc>
              </a:tr>
            </a:tbl>
          </a:graphicData>
        </a:graphic>
      </p:graphicFrame>
      <p:sp>
        <p:nvSpPr>
          <p:cNvPr id="5" name="矩形 4"/>
          <p:cNvSpPr/>
          <p:nvPr/>
        </p:nvSpPr>
        <p:spPr>
          <a:xfrm>
            <a:off x="2963411" y="1035102"/>
            <a:ext cx="6823140" cy="769441"/>
          </a:xfrm>
          <a:prstGeom prst="rect">
            <a:avLst/>
          </a:prstGeom>
        </p:spPr>
        <p:txBody>
          <a:bodyPr wrap="square">
            <a:spAutoFit/>
          </a:bodyPr>
          <a:lstStyle/>
          <a:p>
            <a:pPr algn="ctr"/>
            <a:r>
              <a:rPr lang="zh-CN" altLang="en-US" sz="2400" dirty="0">
                <a:solidFill>
                  <a:schemeClr val="accent2"/>
                </a:solidFill>
                <a:latin typeface="Open Sans Regular" panose="020B0606030504020204" charset="0"/>
                <a:ea typeface="微软雅黑" panose="020B0503020204020204" pitchFamily="34" charset="-122"/>
                <a:cs typeface="Open Sans Regular" panose="020B0606030504020204" charset="0"/>
              </a:rPr>
              <a:t>新型</a:t>
            </a: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保温隔热材料</a:t>
            </a:r>
            <a:r>
              <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a:t>
            </a:r>
            <a:r>
              <a:rPr lang="zh-CN" altLang="en-US" sz="2000" dirty="0" smtClean="0">
                <a:solidFill>
                  <a:srgbClr val="00B050"/>
                </a:solidFill>
                <a:latin typeface="Open Sans Regular" panose="020B0606030504020204" charset="0"/>
                <a:ea typeface="微软雅黑" panose="020B0503020204020204" pitchFamily="34" charset="-122"/>
                <a:cs typeface="Open Sans Regular" panose="020B0606030504020204" charset="0"/>
              </a:rPr>
              <a:t>气凝胶</a:t>
            </a:r>
            <a:r>
              <a:rPr lang="zh-CN" altLang="en-US" sz="2000" dirty="0">
                <a:solidFill>
                  <a:srgbClr val="00B050"/>
                </a:solidFill>
                <a:latin typeface="Open Sans Regular" panose="020B0606030504020204" charset="0"/>
                <a:ea typeface="微软雅黑" panose="020B0503020204020204" pitchFamily="34" charset="-122"/>
                <a:cs typeface="Open Sans Regular" panose="020B0606030504020204" charset="0"/>
              </a:rPr>
              <a:t>卷</a:t>
            </a:r>
            <a:r>
              <a:rPr lang="zh-CN" altLang="en-US" sz="2000" dirty="0" smtClean="0">
                <a:solidFill>
                  <a:srgbClr val="00B050"/>
                </a:solidFill>
                <a:latin typeface="Open Sans Regular" panose="020B0606030504020204" charset="0"/>
                <a:ea typeface="微软雅黑" panose="020B0503020204020204" pitchFamily="34" charset="-122"/>
                <a:cs typeface="Open Sans Regular" panose="020B0606030504020204" charset="0"/>
              </a:rPr>
              <a:t>材</a:t>
            </a:r>
            <a:endParaRPr lang="en-US" altLang="zh-CN" sz="2000" dirty="0" smtClean="0">
              <a:solidFill>
                <a:srgbClr val="00B050"/>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New materials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the thermal insulation— </a:t>
            </a:r>
            <a:r>
              <a:rPr lang="en-US" altLang="zh-CN" sz="2000" dirty="0" smtClean="0">
                <a:solidFill>
                  <a:srgbClr val="00B050"/>
                </a:solidFill>
                <a:latin typeface="Arial" panose="020B0604020202020204" pitchFamily="34" charset="0"/>
                <a:ea typeface="微软雅黑" panose="020B0503020204020204" pitchFamily="34" charset="-122"/>
                <a:cs typeface="Arial" panose="020B0604020202020204" pitchFamily="34" charset="0"/>
              </a:rPr>
              <a:t>Aerogel roll</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 </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矩形 5"/>
          <p:cNvSpPr/>
          <p:nvPr/>
        </p:nvSpPr>
        <p:spPr>
          <a:xfrm>
            <a:off x="1406463" y="2015210"/>
            <a:ext cx="3435178" cy="338554"/>
          </a:xfrm>
          <a:prstGeom prst="rect">
            <a:avLst/>
          </a:prstGeom>
        </p:spPr>
        <p:txBody>
          <a:bodyPr wrap="square">
            <a:spAutoFit/>
          </a:bodyPr>
          <a:lstStyle/>
          <a:p>
            <a:pPr indent="-285750" algn="ctr">
              <a:buFont typeface="Wingdings" panose="05000000000000000000" pitchFamily="2" charset="2"/>
              <a:buNone/>
            </a:pPr>
            <a:r>
              <a:rPr lang="zh-CN" altLang="en-US" sz="1600" kern="100" spc="25" dirty="0">
                <a:solidFill>
                  <a:srgbClr val="000000"/>
                </a:solidFill>
                <a:latin typeface="微软雅黑" panose="020B0503020204020204" pitchFamily="34" charset="-122"/>
                <a:ea typeface="微软雅黑" panose="020B0503020204020204" pitchFamily="34" charset="-122"/>
              </a:rPr>
              <a:t>技术参数 </a:t>
            </a:r>
            <a:r>
              <a:rPr lang="en-US" altLang="zh-CN" sz="1600" kern="100" spc="25" dirty="0" smtClean="0">
                <a:solidFill>
                  <a:srgbClr val="000000"/>
                </a:solidFill>
                <a:latin typeface="微软雅黑" panose="020B0503020204020204" pitchFamily="34" charset="-122"/>
                <a:ea typeface="微软雅黑" panose="020B0503020204020204" pitchFamily="34" charset="-122"/>
              </a:rPr>
              <a:t>technical </a:t>
            </a:r>
            <a:r>
              <a:rPr lang="en-US" altLang="zh-CN" sz="1600" dirty="0" smtClean="0">
                <a:latin typeface="微软雅黑" panose="020B0503020204020204" pitchFamily="34" charset="-122"/>
                <a:ea typeface="微软雅黑" panose="020B0503020204020204" pitchFamily="34" charset="-122"/>
              </a:rPr>
              <a:t>specification</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7" name="MH_Text_1"/>
          <p:cNvSpPr>
            <a:spLocks noChangeArrowheads="1"/>
          </p:cNvSpPr>
          <p:nvPr>
            <p:custDataLst>
              <p:tags r:id="rId1"/>
            </p:custDataLst>
          </p:nvPr>
        </p:nvSpPr>
        <p:spPr bwMode="auto">
          <a:xfrm>
            <a:off x="5881816" y="1824403"/>
            <a:ext cx="6153665" cy="217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indent="-285750">
              <a:lnSpc>
                <a:spcPct val="150000"/>
              </a:lnSpc>
              <a:defRPr/>
            </a:pPr>
            <a:r>
              <a:rPr lang="zh-CN" altLang="en-US" sz="1600" b="1" kern="100" spc="25" dirty="0">
                <a:solidFill>
                  <a:srgbClr val="000000"/>
                </a:solidFill>
                <a:latin typeface="微软雅黑" panose="020B0503020204020204" pitchFamily="34" charset="-122"/>
                <a:ea typeface="微软雅黑" panose="020B0503020204020204" pitchFamily="34" charset="-122"/>
              </a:rPr>
              <a:t>特性：</a:t>
            </a:r>
            <a:endParaRPr lang="en-US" altLang="zh-CN" sz="1600" b="1" kern="100" spc="25" dirty="0">
              <a:solidFill>
                <a:srgbClr val="000000"/>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Wingdings" panose="05000000000000000000" pitchFamily="2" charset="2"/>
              <a:buChar char="l"/>
              <a:defRPr/>
            </a:pPr>
            <a:r>
              <a:rPr lang="zh-CN" altLang="en-US" sz="1400" kern="100" spc="25" dirty="0">
                <a:solidFill>
                  <a:srgbClr val="000000"/>
                </a:solidFill>
                <a:latin typeface="微软雅黑" panose="020B0503020204020204" pitchFamily="34" charset="-122"/>
                <a:ea typeface="微软雅黑" panose="020B0503020204020204" pitchFamily="34" charset="-122"/>
                <a:sym typeface="+mn-ea"/>
              </a:rPr>
              <a:t>抗紫外线、太阳辐射反射比高</a:t>
            </a:r>
          </a:p>
          <a:p>
            <a:pPr marL="342900" indent="-342900">
              <a:lnSpc>
                <a:spcPct val="150000"/>
              </a:lnSpc>
              <a:buFont typeface="Wingdings" panose="05000000000000000000" pitchFamily="2" charset="2"/>
              <a:buChar char="l"/>
              <a:defRPr/>
            </a:pPr>
            <a:r>
              <a:rPr lang="zh-CN" altLang="en-US" sz="1400" kern="100" spc="25" dirty="0">
                <a:solidFill>
                  <a:srgbClr val="000000"/>
                </a:solidFill>
                <a:latin typeface="微软雅黑" panose="020B0503020204020204" pitchFamily="34" charset="-122"/>
                <a:ea typeface="微软雅黑" panose="020B0503020204020204" pitchFamily="34" charset="-122"/>
                <a:sym typeface="+mn-ea"/>
              </a:rPr>
              <a:t>施工便捷，可直接与水泥基面、金属面粘结，成型好</a:t>
            </a:r>
          </a:p>
          <a:p>
            <a:pPr marL="342900" indent="-342900">
              <a:lnSpc>
                <a:spcPct val="150000"/>
              </a:lnSpc>
              <a:buFont typeface="Wingdings" panose="05000000000000000000" pitchFamily="2" charset="2"/>
              <a:buChar char="l"/>
              <a:defRPr/>
            </a:pPr>
            <a:r>
              <a:rPr lang="zh-CN" altLang="en-US" sz="1400" kern="100" spc="25" dirty="0">
                <a:solidFill>
                  <a:srgbClr val="000000"/>
                </a:solidFill>
                <a:latin typeface="微软雅黑" panose="020B0503020204020204" pitchFamily="34" charset="-122"/>
                <a:ea typeface="微软雅黑" panose="020B0503020204020204" pitchFamily="34" charset="-122"/>
                <a:sym typeface="+mn-ea"/>
              </a:rPr>
              <a:t>粘结强度高，柔性好，能适应金属屋面热胀冷缩变形和风载荷变形</a:t>
            </a:r>
          </a:p>
          <a:p>
            <a:pPr marL="342900" indent="-342900">
              <a:lnSpc>
                <a:spcPct val="150000"/>
              </a:lnSpc>
              <a:buFont typeface="Wingdings" panose="05000000000000000000" pitchFamily="2" charset="2"/>
              <a:buChar char="l"/>
              <a:defRPr/>
            </a:pPr>
            <a:r>
              <a:rPr lang="zh-CN" altLang="en-US" sz="1400" kern="100" spc="25" dirty="0">
                <a:solidFill>
                  <a:srgbClr val="000000"/>
                </a:solidFill>
                <a:latin typeface="微软雅黑" panose="020B0503020204020204" pitchFamily="34" charset="-122"/>
                <a:ea typeface="微软雅黑" panose="020B0503020204020204" pitchFamily="34" charset="-122"/>
                <a:sym typeface="+mn-ea"/>
              </a:rPr>
              <a:t>抗拉强度高，</a:t>
            </a:r>
            <a:r>
              <a:rPr lang="zh-CN" altLang="en-US" sz="1400" kern="100" spc="25" dirty="0" smtClean="0">
                <a:solidFill>
                  <a:srgbClr val="000000"/>
                </a:solidFill>
                <a:latin typeface="微软雅黑" panose="020B0503020204020204" pitchFamily="34" charset="-122"/>
                <a:ea typeface="微软雅黑" panose="020B0503020204020204" pitchFamily="34" charset="-122"/>
                <a:sym typeface="+mn-ea"/>
              </a:rPr>
              <a:t>延伸性好，</a:t>
            </a:r>
            <a:r>
              <a:rPr lang="zh-CN" altLang="en-US" sz="1400" kern="100" spc="25" dirty="0">
                <a:solidFill>
                  <a:srgbClr val="000000"/>
                </a:solidFill>
                <a:latin typeface="微软雅黑" panose="020B0503020204020204" pitchFamily="34" charset="-122"/>
                <a:ea typeface="微软雅黑" panose="020B0503020204020204" pitchFamily="34" charset="-122"/>
                <a:sym typeface="+mn-ea"/>
              </a:rPr>
              <a:t>对基层收缩变形和开裂的适应能力强</a:t>
            </a:r>
          </a:p>
        </p:txBody>
      </p:sp>
      <p:sp>
        <p:nvSpPr>
          <p:cNvPr id="2" name="矩形 1"/>
          <p:cNvSpPr/>
          <p:nvPr/>
        </p:nvSpPr>
        <p:spPr>
          <a:xfrm>
            <a:off x="5902409" y="3833825"/>
            <a:ext cx="6252519" cy="2400657"/>
          </a:xfrm>
          <a:prstGeom prst="rect">
            <a:avLst/>
          </a:prstGeom>
        </p:spPr>
        <p:txBody>
          <a:bodyPr wrap="square">
            <a:spAutoFit/>
          </a:bodyPr>
          <a:lstStyle/>
          <a:p>
            <a:pPr lvl="0" fontAlgn="base">
              <a:lnSpc>
                <a:spcPct val="150000"/>
              </a:lnSpc>
            </a:pPr>
            <a:r>
              <a:rPr lang="en-US" altLang="zh-CN" sz="1600" b="1"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Features</a:t>
            </a:r>
            <a:endPar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50000"/>
              </a:lnSpc>
              <a:buFont typeface="Wingdings" panose="05000000000000000000" pitchFamily="2" charset="2"/>
              <a:buChar char="l"/>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UV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resistant, high solar radiation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reflectance</a:t>
            </a:r>
          </a:p>
          <a:p>
            <a:pPr marL="285750" indent="-285750">
              <a:lnSpc>
                <a:spcPct val="150000"/>
              </a:lnSpc>
              <a:buFont typeface="Wingdings" panose="05000000000000000000" pitchFamily="2" charset="2"/>
              <a:buChar char="l"/>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Easily constructed, directly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bonded with cement-based or metal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surfaces</a:t>
            </a:r>
          </a:p>
          <a:p>
            <a:pPr marL="285750" indent="-285750">
              <a:lnSpc>
                <a:spcPct val="150000"/>
              </a:lnSpc>
              <a:buFont typeface="Wingdings" panose="05000000000000000000" pitchFamily="2" charset="2"/>
              <a:buChar char="l"/>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High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bonding strength, good flexibility,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adaptable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to the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deformation of thermal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expansion and contraction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of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metal roofs and wind load </a:t>
            </a:r>
            <a:endPar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50000"/>
              </a:lnSpc>
              <a:buFont typeface="Wingdings" panose="05000000000000000000" pitchFamily="2" charset="2"/>
              <a:buChar char="l"/>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High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tensile strength, good elongation properties, strong adaptability to shrinkage deformation and cracking of the substrate</a:t>
            </a:r>
            <a:endParaRPr lang="zh-CN" altLang="en-US" sz="14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7"/>
          <p:cNvPicPr>
            <a:picLocks noChangeAspect="1"/>
          </p:cNvPicPr>
          <p:nvPr/>
        </p:nvPicPr>
        <p:blipFill>
          <a:blip r:embed="rId5"/>
          <a:stretch>
            <a:fillRect/>
          </a:stretch>
        </p:blipFill>
        <p:spPr>
          <a:xfrm>
            <a:off x="10520825" y="2066764"/>
            <a:ext cx="1671174" cy="10718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矩形 3"/>
          <p:cNvSpPr/>
          <p:nvPr/>
        </p:nvSpPr>
        <p:spPr>
          <a:xfrm>
            <a:off x="6771504" y="1274246"/>
            <a:ext cx="4955059" cy="923330"/>
          </a:xfrm>
          <a:prstGeom prst="rect">
            <a:avLst/>
          </a:prstGeom>
        </p:spPr>
        <p:txBody>
          <a:bodyPr wrap="square">
            <a:spAutoFit/>
          </a:bodyPr>
          <a:lstStyle/>
          <a:p>
            <a:pPr algn="ct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新型</a:t>
            </a: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保温隔热材料</a:t>
            </a:r>
            <a:r>
              <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a:t>
            </a:r>
            <a:r>
              <a:rPr lang="zh-CN" altLang="en-US" sz="1600" dirty="0" smtClean="0">
                <a:solidFill>
                  <a:srgbClr val="00B050"/>
                </a:solidFill>
                <a:latin typeface="Open Sans Regular" panose="020B0606030504020204" charset="0"/>
                <a:ea typeface="微软雅黑" panose="020B0503020204020204" pitchFamily="34" charset="-122"/>
                <a:cs typeface="Open Sans Regular" panose="020B0606030504020204" charset="0"/>
              </a:rPr>
              <a:t>气凝胶卷材</a:t>
            </a:r>
            <a:endParaRPr lang="en-US" altLang="zh-CN" sz="1600" dirty="0" smtClean="0">
              <a:solidFill>
                <a:srgbClr val="00B050"/>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New materials </a:t>
            </a: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for </a:t>
            </a: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the thermal insulation— </a:t>
            </a:r>
            <a:r>
              <a:rPr lang="en-US" altLang="zh-CN" sz="1600" dirty="0" smtClean="0">
                <a:solidFill>
                  <a:srgbClr val="00B050"/>
                </a:solidFill>
                <a:latin typeface="Arial" panose="020B0604020202020204" pitchFamily="34" charset="0"/>
                <a:ea typeface="微软雅黑" panose="020B0503020204020204" pitchFamily="34" charset="-122"/>
                <a:cs typeface="Arial" panose="020B0604020202020204" pitchFamily="34" charset="0"/>
              </a:rPr>
              <a:t>Aerogel roll</a:t>
            </a:r>
            <a:endParaRPr lang="zh-CN" altLang="en-US" sz="16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rotWithShape="1">
          <a:blip r:embed="rId4"/>
          <a:srcRect t="9604"/>
          <a:stretch>
            <a:fillRect/>
          </a:stretch>
        </p:blipFill>
        <p:spPr>
          <a:xfrm>
            <a:off x="203181" y="1063092"/>
            <a:ext cx="6234669" cy="2515193"/>
          </a:xfrm>
          <a:prstGeom prst="rect">
            <a:avLst/>
          </a:prstGeom>
          <a:ln>
            <a:solidFill>
              <a:srgbClr val="92D050"/>
            </a:solidFill>
          </a:ln>
        </p:spPr>
      </p:pic>
      <p:pic>
        <p:nvPicPr>
          <p:cNvPr id="6" name="图片 5"/>
          <p:cNvPicPr>
            <a:picLocks noChangeAspect="1"/>
          </p:cNvPicPr>
          <p:nvPr/>
        </p:nvPicPr>
        <p:blipFill rotWithShape="1">
          <a:blip r:embed="rId5"/>
          <a:srcRect t="16292" r="8109"/>
          <a:stretch>
            <a:fillRect/>
          </a:stretch>
        </p:blipFill>
        <p:spPr>
          <a:xfrm>
            <a:off x="203181" y="3731740"/>
            <a:ext cx="6259382" cy="2296633"/>
          </a:xfrm>
          <a:prstGeom prst="rect">
            <a:avLst/>
          </a:prstGeom>
          <a:ln>
            <a:solidFill>
              <a:srgbClr val="00B485"/>
            </a:solidFill>
          </a:ln>
        </p:spPr>
      </p:pic>
      <p:sp>
        <p:nvSpPr>
          <p:cNvPr id="7" name="矩形 6"/>
          <p:cNvSpPr/>
          <p:nvPr/>
        </p:nvSpPr>
        <p:spPr>
          <a:xfrm>
            <a:off x="102336" y="6120043"/>
            <a:ext cx="6669168" cy="553998"/>
          </a:xfrm>
          <a:prstGeom prst="rect">
            <a:avLst/>
          </a:prstGeom>
        </p:spPr>
        <p:txBody>
          <a:bodyPr wrap="square">
            <a:spAutoFit/>
          </a:bodyPr>
          <a:lstStyle/>
          <a:p>
            <a:r>
              <a:rPr lang="zh-CN" altLang="en-US" sz="1000" kern="100" spc="25" dirty="0" smtClean="0">
                <a:solidFill>
                  <a:srgbClr val="000000"/>
                </a:solidFill>
                <a:latin typeface="微软雅黑" panose="020B0503020204020204" pitchFamily="34" charset="-122"/>
                <a:ea typeface="微软雅黑" panose="020B0503020204020204" pitchFamily="34" charset="-122"/>
                <a:sym typeface="+mn-ea"/>
              </a:rPr>
              <a:t>参考文献：李彦海</a:t>
            </a:r>
            <a:r>
              <a:rPr lang="zh-CN" altLang="en-US" sz="1000" kern="100" spc="25" dirty="0">
                <a:solidFill>
                  <a:srgbClr val="000000"/>
                </a:solidFill>
                <a:latin typeface="微软雅黑" panose="020B0503020204020204" pitchFamily="34" charset="-122"/>
                <a:ea typeface="微软雅黑" panose="020B0503020204020204" pitchFamily="34" charset="-122"/>
                <a:sym typeface="+mn-ea"/>
              </a:rPr>
              <a:t>等，气凝胶防水隔热卷材在南方粮仓应用效果</a:t>
            </a:r>
            <a:r>
              <a:rPr lang="zh-CN" altLang="en-US" sz="1000" kern="100" spc="25" dirty="0" smtClean="0">
                <a:solidFill>
                  <a:srgbClr val="000000"/>
                </a:solidFill>
                <a:latin typeface="微软雅黑" panose="020B0503020204020204" pitchFamily="34" charset="-122"/>
                <a:ea typeface="微软雅黑" panose="020B0503020204020204" pitchFamily="34" charset="-122"/>
                <a:sym typeface="+mn-ea"/>
              </a:rPr>
              <a:t>研究</a:t>
            </a:r>
            <a:r>
              <a:rPr lang="en-US" altLang="zh-CN" sz="1000" kern="100" spc="25" dirty="0" smtClean="0">
                <a:solidFill>
                  <a:srgbClr val="000000"/>
                </a:solidFill>
                <a:latin typeface="微软雅黑" panose="020B0503020204020204" pitchFamily="34" charset="-122"/>
                <a:ea typeface="微软雅黑" panose="020B0503020204020204" pitchFamily="34" charset="-122"/>
                <a:sym typeface="+mn-ea"/>
              </a:rPr>
              <a:t>. 【J】</a:t>
            </a:r>
            <a:r>
              <a:rPr lang="zh-CN" altLang="en-US" sz="1000" kern="100" spc="25" dirty="0" smtClean="0">
                <a:solidFill>
                  <a:srgbClr val="000000"/>
                </a:solidFill>
                <a:latin typeface="微软雅黑" panose="020B0503020204020204" pitchFamily="34" charset="-122"/>
                <a:ea typeface="微软雅黑" panose="020B0503020204020204" pitchFamily="34" charset="-122"/>
                <a:sym typeface="+mn-ea"/>
              </a:rPr>
              <a:t>粮食储藏，</a:t>
            </a:r>
            <a:r>
              <a:rPr lang="en-US" altLang="zh-CN" sz="1000" kern="100" spc="25" dirty="0" smtClean="0">
                <a:solidFill>
                  <a:srgbClr val="000000"/>
                </a:solidFill>
                <a:latin typeface="微软雅黑" panose="020B0503020204020204" pitchFamily="34" charset="-122"/>
                <a:ea typeface="微软雅黑" panose="020B0503020204020204" pitchFamily="34" charset="-122"/>
                <a:sym typeface="+mn-ea"/>
              </a:rPr>
              <a:t>2022</a:t>
            </a:r>
            <a:r>
              <a:rPr lang="zh-CN" altLang="en-US" sz="1000" kern="100" spc="25" dirty="0" smtClean="0">
                <a:solidFill>
                  <a:srgbClr val="000000"/>
                </a:solidFill>
                <a:latin typeface="微软雅黑" panose="020B0503020204020204" pitchFamily="34" charset="-122"/>
                <a:ea typeface="微软雅黑" panose="020B0503020204020204" pitchFamily="34" charset="-122"/>
                <a:sym typeface="+mn-ea"/>
              </a:rPr>
              <a:t>（</a:t>
            </a:r>
            <a:r>
              <a:rPr lang="en-US" altLang="zh-CN" sz="1000" kern="100" spc="25" dirty="0" smtClean="0">
                <a:solidFill>
                  <a:srgbClr val="000000"/>
                </a:solidFill>
                <a:latin typeface="微软雅黑" panose="020B0503020204020204" pitchFamily="34" charset="-122"/>
                <a:ea typeface="微软雅黑" panose="020B0503020204020204" pitchFamily="34" charset="-122"/>
                <a:sym typeface="+mn-ea"/>
              </a:rPr>
              <a:t>51</a:t>
            </a:r>
            <a:r>
              <a:rPr lang="zh-CN" altLang="en-US" sz="1000" kern="100" spc="25" dirty="0" smtClean="0">
                <a:solidFill>
                  <a:srgbClr val="000000"/>
                </a:solidFill>
                <a:latin typeface="微软雅黑" panose="020B0503020204020204" pitchFamily="34" charset="-122"/>
                <a:ea typeface="微软雅黑" panose="020B0503020204020204" pitchFamily="34" charset="-122"/>
                <a:sym typeface="+mn-ea"/>
              </a:rPr>
              <a:t>）：</a:t>
            </a:r>
            <a:r>
              <a:rPr lang="en-US" altLang="zh-CN" sz="1000" kern="100" spc="25" dirty="0" smtClean="0">
                <a:solidFill>
                  <a:srgbClr val="000000"/>
                </a:solidFill>
                <a:latin typeface="微软雅黑" panose="020B0503020204020204" pitchFamily="34" charset="-122"/>
                <a:ea typeface="微软雅黑" panose="020B0503020204020204" pitchFamily="34" charset="-122"/>
                <a:sym typeface="+mn-ea"/>
              </a:rPr>
              <a:t>13-18</a:t>
            </a:r>
          </a:p>
          <a:p>
            <a:r>
              <a:rPr lang="en-US" altLang="zh-CN" sz="1000" kern="100" spc="25" dirty="0" smtClean="0">
                <a:solidFill>
                  <a:srgbClr val="000000"/>
                </a:solidFill>
                <a:latin typeface="微软雅黑" panose="020B0503020204020204" pitchFamily="34" charset="-122"/>
                <a:ea typeface="微软雅黑" panose="020B0503020204020204" pitchFamily="34" charset="-122"/>
                <a:sym typeface="+mn-ea"/>
              </a:rPr>
              <a:t>Reference: Li </a:t>
            </a:r>
            <a:r>
              <a:rPr lang="en-US" altLang="zh-CN" sz="1000" kern="100" spc="25" dirty="0" err="1" smtClean="0">
                <a:solidFill>
                  <a:srgbClr val="000000"/>
                </a:solidFill>
                <a:latin typeface="微软雅黑" panose="020B0503020204020204" pitchFamily="34" charset="-122"/>
                <a:ea typeface="微软雅黑" panose="020B0503020204020204" pitchFamily="34" charset="-122"/>
                <a:sym typeface="+mn-ea"/>
              </a:rPr>
              <a:t>Yanhai</a:t>
            </a:r>
            <a:r>
              <a:rPr lang="en-US" altLang="zh-CN" sz="1000" kern="100" spc="25" dirty="0" smtClean="0">
                <a:solidFill>
                  <a:srgbClr val="000000"/>
                </a:solidFill>
                <a:latin typeface="微软雅黑" panose="020B0503020204020204" pitchFamily="34" charset="-122"/>
                <a:ea typeface="微软雅黑" panose="020B0503020204020204" pitchFamily="34" charset="-122"/>
                <a:sym typeface="+mn-ea"/>
              </a:rPr>
              <a:t> et al, </a:t>
            </a:r>
            <a:r>
              <a:rPr lang="en-US" altLang="zh-CN" sz="1000" kern="100" spc="25" dirty="0" err="1" smtClean="0">
                <a:solidFill>
                  <a:srgbClr val="000000"/>
                </a:solidFill>
                <a:latin typeface="微软雅黑" panose="020B0503020204020204" pitchFamily="34" charset="-122"/>
                <a:ea typeface="微软雅黑" panose="020B0503020204020204" pitchFamily="34" charset="-122"/>
                <a:sym typeface="+mn-ea"/>
              </a:rPr>
              <a:t>Aanlysis</a:t>
            </a:r>
            <a:r>
              <a:rPr lang="en-US" altLang="zh-CN" sz="1000" kern="100" spc="25" dirty="0" smtClean="0">
                <a:solidFill>
                  <a:srgbClr val="000000"/>
                </a:solidFill>
                <a:latin typeface="微软雅黑" panose="020B0503020204020204" pitchFamily="34" charset="-122"/>
                <a:ea typeface="微软雅黑" panose="020B0503020204020204" pitchFamily="34" charset="-122"/>
                <a:sym typeface="+mn-ea"/>
              </a:rPr>
              <a:t> and research on the application effect of aerogel waterproof and heat insulation coiled material in granary in southern China. [J] Grain Storage</a:t>
            </a:r>
            <a:r>
              <a:rPr lang="en-US" altLang="zh-CN" sz="1000" kern="100" spc="25" dirty="0">
                <a:solidFill>
                  <a:srgbClr val="000000"/>
                </a:solidFill>
                <a:latin typeface="微软雅黑" panose="020B0503020204020204" pitchFamily="34" charset="-122"/>
                <a:ea typeface="微软雅黑" panose="020B0503020204020204" pitchFamily="34" charset="-122"/>
                <a:sym typeface="+mn-ea"/>
              </a:rPr>
              <a:t>, 2022</a:t>
            </a:r>
            <a:r>
              <a:rPr lang="zh-CN" altLang="en-US" sz="1000" kern="100" spc="25" dirty="0">
                <a:solidFill>
                  <a:srgbClr val="000000"/>
                </a:solidFill>
                <a:latin typeface="微软雅黑" panose="020B0503020204020204" pitchFamily="34" charset="-122"/>
                <a:ea typeface="微软雅黑" panose="020B0503020204020204" pitchFamily="34" charset="-122"/>
                <a:sym typeface="+mn-ea"/>
              </a:rPr>
              <a:t>（</a:t>
            </a:r>
            <a:r>
              <a:rPr lang="en-US" altLang="zh-CN" sz="1000" kern="100" spc="25" dirty="0">
                <a:solidFill>
                  <a:srgbClr val="000000"/>
                </a:solidFill>
                <a:latin typeface="微软雅黑" panose="020B0503020204020204" pitchFamily="34" charset="-122"/>
                <a:ea typeface="微软雅黑" panose="020B0503020204020204" pitchFamily="34" charset="-122"/>
                <a:sym typeface="+mn-ea"/>
              </a:rPr>
              <a:t>51</a:t>
            </a:r>
            <a:r>
              <a:rPr lang="zh-CN" altLang="en-US" sz="1000" kern="100" spc="25" dirty="0">
                <a:solidFill>
                  <a:srgbClr val="000000"/>
                </a:solidFill>
                <a:latin typeface="微软雅黑" panose="020B0503020204020204" pitchFamily="34" charset="-122"/>
                <a:ea typeface="微软雅黑" panose="020B0503020204020204" pitchFamily="34" charset="-122"/>
                <a:sym typeface="+mn-ea"/>
              </a:rPr>
              <a:t>）：</a:t>
            </a:r>
            <a:r>
              <a:rPr lang="en-US" altLang="zh-CN" sz="1000" kern="100" spc="25" dirty="0" smtClean="0">
                <a:solidFill>
                  <a:srgbClr val="000000"/>
                </a:solidFill>
                <a:latin typeface="微软雅黑" panose="020B0503020204020204" pitchFamily="34" charset="-122"/>
                <a:ea typeface="微软雅黑" panose="020B0503020204020204" pitchFamily="34" charset="-122"/>
                <a:sym typeface="+mn-ea"/>
              </a:rPr>
              <a:t>13-18</a:t>
            </a:r>
            <a:endParaRPr lang="zh-CN" altLang="en-US" sz="1000" dirty="0"/>
          </a:p>
        </p:txBody>
      </p:sp>
      <p:sp>
        <p:nvSpPr>
          <p:cNvPr id="9" name="矩形 8"/>
          <p:cNvSpPr/>
          <p:nvPr/>
        </p:nvSpPr>
        <p:spPr>
          <a:xfrm>
            <a:off x="2660117" y="1415151"/>
            <a:ext cx="2143212" cy="246221"/>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对照仓</a:t>
            </a:r>
            <a:r>
              <a:rPr lang="zh-CN" altLang="en-US" sz="1000" dirty="0" smtClean="0">
                <a:solidFill>
                  <a:srgbClr val="1A4262"/>
                </a:solidFill>
                <a:latin typeface="微软雅黑" panose="020B0503020204020204" pitchFamily="34" charset="-122"/>
                <a:ea typeface="微软雅黑" panose="020B0503020204020204" pitchFamily="34" charset="-122"/>
              </a:rPr>
              <a:t> </a:t>
            </a:r>
            <a:r>
              <a:rPr lang="en-US" altLang="zh-CN" sz="1000" dirty="0" smtClean="0">
                <a:solidFill>
                  <a:srgbClr val="1A4262"/>
                </a:solidFill>
                <a:latin typeface="微软雅黑" panose="020B0503020204020204" pitchFamily="34" charset="-122"/>
                <a:ea typeface="微软雅黑" panose="020B0503020204020204" pitchFamily="34" charset="-122"/>
              </a:rPr>
              <a:t>Control warehouse </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0" name="矩形 9"/>
          <p:cNvSpPr/>
          <p:nvPr/>
        </p:nvSpPr>
        <p:spPr>
          <a:xfrm>
            <a:off x="2660117" y="2197576"/>
            <a:ext cx="2143212" cy="246221"/>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试验</a:t>
            </a:r>
            <a:r>
              <a:rPr lang="zh-CN" altLang="en-US" sz="1000" dirty="0" smtClean="0">
                <a:solidFill>
                  <a:srgbClr val="1A4262"/>
                </a:solidFill>
                <a:latin typeface="微软雅黑" panose="020B0503020204020204" pitchFamily="34" charset="-122"/>
                <a:ea typeface="微软雅黑" panose="020B0503020204020204" pitchFamily="34" charset="-122"/>
              </a:rPr>
              <a:t>仓 </a:t>
            </a:r>
            <a:r>
              <a:rPr lang="en-US" altLang="zh-CN" sz="1000" dirty="0" smtClean="0">
                <a:solidFill>
                  <a:srgbClr val="1A4262"/>
                </a:solidFill>
                <a:latin typeface="微软雅黑" panose="020B0503020204020204" pitchFamily="34" charset="-122"/>
                <a:ea typeface="微软雅黑" panose="020B0503020204020204" pitchFamily="34" charset="-122"/>
              </a:rPr>
              <a:t>Test warehouse </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1" name="矩形 10"/>
          <p:cNvSpPr/>
          <p:nvPr/>
        </p:nvSpPr>
        <p:spPr>
          <a:xfrm>
            <a:off x="2261266" y="4080019"/>
            <a:ext cx="2143212" cy="246221"/>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对照仓</a:t>
            </a:r>
            <a:r>
              <a:rPr lang="zh-CN" altLang="en-US" sz="1000" dirty="0" smtClean="0">
                <a:solidFill>
                  <a:srgbClr val="1A4262"/>
                </a:solidFill>
                <a:latin typeface="微软雅黑" panose="020B0503020204020204" pitchFamily="34" charset="-122"/>
                <a:ea typeface="微软雅黑" panose="020B0503020204020204" pitchFamily="34" charset="-122"/>
              </a:rPr>
              <a:t> </a:t>
            </a:r>
            <a:r>
              <a:rPr lang="en-US" altLang="zh-CN" sz="1000" dirty="0" smtClean="0">
                <a:solidFill>
                  <a:srgbClr val="1A4262"/>
                </a:solidFill>
                <a:latin typeface="微软雅黑" panose="020B0503020204020204" pitchFamily="34" charset="-122"/>
                <a:ea typeface="微软雅黑" panose="020B0503020204020204" pitchFamily="34" charset="-122"/>
              </a:rPr>
              <a:t>Control warehouse </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2" name="矩形 11"/>
          <p:cNvSpPr/>
          <p:nvPr/>
        </p:nvSpPr>
        <p:spPr>
          <a:xfrm>
            <a:off x="2310693" y="5054196"/>
            <a:ext cx="2143212" cy="246221"/>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试验</a:t>
            </a:r>
            <a:r>
              <a:rPr lang="zh-CN" altLang="en-US" sz="1000" dirty="0" smtClean="0">
                <a:solidFill>
                  <a:srgbClr val="1A4262"/>
                </a:solidFill>
                <a:latin typeface="微软雅黑" panose="020B0503020204020204" pitchFamily="34" charset="-122"/>
                <a:ea typeface="微软雅黑" panose="020B0503020204020204" pitchFamily="34" charset="-122"/>
              </a:rPr>
              <a:t>仓 </a:t>
            </a:r>
            <a:r>
              <a:rPr lang="en-US" altLang="zh-CN" sz="1000" dirty="0" smtClean="0">
                <a:solidFill>
                  <a:srgbClr val="1A4262"/>
                </a:solidFill>
                <a:latin typeface="微软雅黑" panose="020B0503020204020204" pitchFamily="34" charset="-122"/>
                <a:ea typeface="微软雅黑" panose="020B0503020204020204" pitchFamily="34" charset="-122"/>
              </a:rPr>
              <a:t>Test warehouse </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4" name="矩形 13"/>
          <p:cNvSpPr/>
          <p:nvPr/>
        </p:nvSpPr>
        <p:spPr>
          <a:xfrm>
            <a:off x="6771503" y="2063925"/>
            <a:ext cx="5313405" cy="1569660"/>
          </a:xfrm>
          <a:prstGeom prst="rect">
            <a:avLst/>
          </a:prstGeom>
        </p:spPr>
        <p:txBody>
          <a:bodyPr wrap="square">
            <a:spAutoFit/>
          </a:bodyPr>
          <a:lstStyle/>
          <a:p>
            <a:pPr>
              <a:lnSpc>
                <a:spcPct val="150000"/>
              </a:lnSpc>
              <a:defRPr/>
            </a:pPr>
            <a:r>
              <a:rPr lang="zh-CN" altLang="en-US" sz="1600" kern="100" spc="25" dirty="0" smtClean="0">
                <a:solidFill>
                  <a:srgbClr val="000000"/>
                </a:solidFill>
                <a:latin typeface="微软雅黑" panose="020B0503020204020204" pitchFamily="34" charset="-122"/>
                <a:ea typeface="微软雅黑" panose="020B0503020204020204" pitchFamily="34" charset="-122"/>
              </a:rPr>
              <a:t>平房仓仓顶敷设气凝胶卷材，试验仓仓内空间最高温度 </a:t>
            </a:r>
            <a:r>
              <a:rPr lang="en-US" altLang="zh-CN" sz="1600" kern="100" spc="25" dirty="0" smtClean="0">
                <a:solidFill>
                  <a:srgbClr val="000000"/>
                </a:solidFill>
                <a:latin typeface="微软雅黑" panose="020B0503020204020204" pitchFamily="34" charset="-122"/>
                <a:ea typeface="微软雅黑" panose="020B0503020204020204" pitchFamily="34" charset="-122"/>
              </a:rPr>
              <a:t>25,9℃, </a:t>
            </a:r>
            <a:r>
              <a:rPr lang="zh-CN" altLang="en-US" sz="1600" kern="100" spc="25" dirty="0" smtClean="0">
                <a:solidFill>
                  <a:srgbClr val="000000"/>
                </a:solidFill>
                <a:latin typeface="微软雅黑" panose="020B0503020204020204" pitchFamily="34" charset="-122"/>
                <a:ea typeface="微软雅黑" panose="020B0503020204020204" pitchFamily="34" charset="-122"/>
              </a:rPr>
              <a:t>最低温度 </a:t>
            </a:r>
            <a:r>
              <a:rPr lang="en-US" altLang="zh-CN" sz="1600" kern="100" spc="25" dirty="0" smtClean="0">
                <a:solidFill>
                  <a:srgbClr val="000000"/>
                </a:solidFill>
                <a:latin typeface="微软雅黑" panose="020B0503020204020204" pitchFamily="34" charset="-122"/>
                <a:ea typeface="微软雅黑" panose="020B0503020204020204" pitchFamily="34" charset="-122"/>
              </a:rPr>
              <a:t>23,7℃, </a:t>
            </a:r>
            <a:r>
              <a:rPr lang="zh-CN" altLang="en-US" sz="1600" kern="100" spc="25" dirty="0" smtClean="0">
                <a:solidFill>
                  <a:srgbClr val="000000"/>
                </a:solidFill>
                <a:latin typeface="微软雅黑" panose="020B0503020204020204" pitchFamily="34" charset="-122"/>
                <a:ea typeface="微软雅黑" panose="020B0503020204020204" pitchFamily="34" charset="-122"/>
              </a:rPr>
              <a:t>波动幅度 </a:t>
            </a:r>
            <a:r>
              <a:rPr lang="en-US" altLang="zh-CN" sz="1600" kern="100" spc="25" dirty="0">
                <a:solidFill>
                  <a:srgbClr val="000000"/>
                </a:solidFill>
                <a:latin typeface="微软雅黑" panose="020B0503020204020204" pitchFamily="34" charset="-122"/>
                <a:ea typeface="微软雅黑" panose="020B0503020204020204" pitchFamily="34" charset="-122"/>
              </a:rPr>
              <a:t>2,2℃; </a:t>
            </a:r>
            <a:r>
              <a:rPr lang="zh-CN" altLang="en-US" sz="1600" kern="100" spc="25" dirty="0" smtClean="0">
                <a:solidFill>
                  <a:srgbClr val="000000"/>
                </a:solidFill>
                <a:latin typeface="微软雅黑" panose="020B0503020204020204" pitchFamily="34" charset="-122"/>
                <a:ea typeface="微软雅黑" panose="020B0503020204020204" pitchFamily="34" charset="-122"/>
              </a:rPr>
              <a:t>对照</a:t>
            </a:r>
            <a:r>
              <a:rPr lang="zh-CN" altLang="en-US" sz="1600" kern="100" spc="25" dirty="0">
                <a:solidFill>
                  <a:srgbClr val="000000"/>
                </a:solidFill>
                <a:latin typeface="微软雅黑" panose="020B0503020204020204" pitchFamily="34" charset="-122"/>
                <a:ea typeface="微软雅黑" panose="020B0503020204020204" pitchFamily="34" charset="-122"/>
              </a:rPr>
              <a:t>仓</a:t>
            </a:r>
            <a:r>
              <a:rPr lang="zh-CN" altLang="en-US" sz="1600" kern="100" spc="25" dirty="0" smtClean="0">
                <a:solidFill>
                  <a:srgbClr val="000000"/>
                </a:solidFill>
                <a:latin typeface="微软雅黑" panose="020B0503020204020204" pitchFamily="34" charset="-122"/>
                <a:ea typeface="微软雅黑" panose="020B0503020204020204" pitchFamily="34" charset="-122"/>
              </a:rPr>
              <a:t>仓内空间最高</a:t>
            </a:r>
            <a:r>
              <a:rPr lang="zh-CN" altLang="en-US" sz="1600" kern="100" spc="25" dirty="0">
                <a:solidFill>
                  <a:srgbClr val="000000"/>
                </a:solidFill>
                <a:latin typeface="微软雅黑" panose="020B0503020204020204" pitchFamily="34" charset="-122"/>
                <a:ea typeface="微软雅黑" panose="020B0503020204020204" pitchFamily="34" charset="-122"/>
              </a:rPr>
              <a:t>温度 </a:t>
            </a:r>
            <a:r>
              <a:rPr lang="en-US" altLang="zh-CN" sz="1600" kern="100" spc="25" dirty="0">
                <a:solidFill>
                  <a:srgbClr val="000000"/>
                </a:solidFill>
                <a:latin typeface="微软雅黑" panose="020B0503020204020204" pitchFamily="34" charset="-122"/>
                <a:ea typeface="微软雅黑" panose="020B0503020204020204" pitchFamily="34" charset="-122"/>
              </a:rPr>
              <a:t>27,8℃, </a:t>
            </a:r>
            <a:r>
              <a:rPr lang="zh-CN" altLang="en-US" sz="1600" kern="100" spc="25" dirty="0" smtClean="0">
                <a:solidFill>
                  <a:srgbClr val="000000"/>
                </a:solidFill>
                <a:latin typeface="微软雅黑" panose="020B0503020204020204" pitchFamily="34" charset="-122"/>
                <a:ea typeface="微软雅黑" panose="020B0503020204020204" pitchFamily="34" charset="-122"/>
              </a:rPr>
              <a:t>最低温度</a:t>
            </a:r>
            <a:r>
              <a:rPr lang="en-US" altLang="zh-CN" sz="1600" kern="100" spc="25" dirty="0" smtClean="0">
                <a:solidFill>
                  <a:srgbClr val="000000"/>
                </a:solidFill>
                <a:latin typeface="微软雅黑" panose="020B0503020204020204" pitchFamily="34" charset="-122"/>
                <a:ea typeface="微软雅黑" panose="020B0503020204020204" pitchFamily="34" charset="-122"/>
              </a:rPr>
              <a:t>24,8</a:t>
            </a:r>
            <a:r>
              <a:rPr lang="en-US" altLang="zh-CN" sz="1600" kern="100" spc="25" dirty="0">
                <a:solidFill>
                  <a:srgbClr val="000000"/>
                </a:solidFill>
                <a:latin typeface="微软雅黑" panose="020B0503020204020204" pitchFamily="34" charset="-122"/>
                <a:ea typeface="微软雅黑" panose="020B0503020204020204" pitchFamily="34" charset="-122"/>
              </a:rPr>
              <a:t>℃, </a:t>
            </a:r>
            <a:r>
              <a:rPr lang="zh-CN" altLang="en-US" sz="1600" kern="100" spc="25" dirty="0" smtClean="0">
                <a:solidFill>
                  <a:srgbClr val="000000"/>
                </a:solidFill>
                <a:latin typeface="微软雅黑" panose="020B0503020204020204" pitchFamily="34" charset="-122"/>
                <a:ea typeface="微软雅黑" panose="020B0503020204020204" pitchFamily="34" charset="-122"/>
              </a:rPr>
              <a:t>波动</a:t>
            </a:r>
            <a:r>
              <a:rPr lang="zh-CN" altLang="en-US" sz="1600" kern="100" spc="25" dirty="0">
                <a:solidFill>
                  <a:srgbClr val="000000"/>
                </a:solidFill>
                <a:latin typeface="微软雅黑" panose="020B0503020204020204" pitchFamily="34" charset="-122"/>
                <a:ea typeface="微软雅黑" panose="020B0503020204020204" pitchFamily="34" charset="-122"/>
              </a:rPr>
              <a:t>幅度 </a:t>
            </a:r>
            <a:r>
              <a:rPr lang="en-US" altLang="zh-CN" sz="1600" kern="100" spc="25" dirty="0">
                <a:solidFill>
                  <a:srgbClr val="000000"/>
                </a:solidFill>
                <a:latin typeface="微软雅黑" panose="020B0503020204020204" pitchFamily="34" charset="-122"/>
                <a:ea typeface="微软雅黑" panose="020B0503020204020204" pitchFamily="34" charset="-122"/>
              </a:rPr>
              <a:t>3</a:t>
            </a:r>
            <a:r>
              <a:rPr lang="en-US" altLang="zh-CN" sz="1600" kern="100" spc="25" dirty="0" smtClean="0">
                <a:solidFill>
                  <a:srgbClr val="000000"/>
                </a:solidFill>
                <a:latin typeface="微软雅黑" panose="020B0503020204020204" pitchFamily="34" charset="-122"/>
                <a:ea typeface="微软雅黑" panose="020B0503020204020204" pitchFamily="34" charset="-122"/>
              </a:rPr>
              <a:t>℃</a:t>
            </a:r>
            <a:r>
              <a:rPr lang="zh-CN" altLang="en-US" sz="1600" kern="100" spc="25" dirty="0" smtClean="0">
                <a:solidFill>
                  <a:srgbClr val="000000"/>
                </a:solidFill>
                <a:latin typeface="微软雅黑" panose="020B0503020204020204" pitchFamily="34" charset="-122"/>
                <a:ea typeface="微软雅黑" panose="020B0503020204020204" pitchFamily="34" charset="-122"/>
              </a:rPr>
              <a:t>（福建省长乐市）。</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15" name="矩形 14"/>
          <p:cNvSpPr/>
          <p:nvPr/>
        </p:nvSpPr>
        <p:spPr>
          <a:xfrm>
            <a:off x="6771504" y="3573479"/>
            <a:ext cx="5313404" cy="2677656"/>
          </a:xfrm>
          <a:prstGeom prst="rect">
            <a:avLst/>
          </a:prstGeom>
        </p:spPr>
        <p:txBody>
          <a:bodyPr wrap="square">
            <a:spAutoFit/>
          </a:bodyPr>
          <a:lstStyle/>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maximum environmental temperature is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respectively 25.9°C and 27.8°C inside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test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and control warehouse, and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minimum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temperature is respectively 23.7°C and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24.8°C, with a fluctuation range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2.2°C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3.0°C respectively . Compared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with control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warehouse</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it was reduced by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1-2ºC</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(location: </a:t>
            </a:r>
            <a:r>
              <a:rPr lang="en-US" altLang="zh-CN" sz="1600" dirty="0" err="1" smtClean="0">
                <a:solidFill>
                  <a:srgbClr val="1A4262"/>
                </a:solidFill>
                <a:latin typeface="Arial" panose="020B0604020202020204" pitchFamily="34" charset="0"/>
                <a:ea typeface="微软雅黑" panose="020B0503020204020204" pitchFamily="34" charset="-122"/>
                <a:cs typeface="Arial" panose="020B0604020202020204" pitchFamily="34" charset="0"/>
              </a:rPr>
              <a:t>Changle</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City,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Fujian province)</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矩形 3"/>
          <p:cNvSpPr/>
          <p:nvPr/>
        </p:nvSpPr>
        <p:spPr>
          <a:xfrm>
            <a:off x="1631092" y="1086974"/>
            <a:ext cx="9671222" cy="769441"/>
          </a:xfrm>
          <a:prstGeom prst="rect">
            <a:avLst/>
          </a:prstGeom>
        </p:spPr>
        <p:txBody>
          <a:bodyPr wrap="square">
            <a:spAutoFit/>
          </a:bodyPr>
          <a:lstStyle/>
          <a:p>
            <a:pPr algn="ctr"/>
            <a:r>
              <a:rPr lang="zh-CN" altLang="en-US" sz="2400" dirty="0">
                <a:solidFill>
                  <a:schemeClr val="accent2"/>
                </a:solidFill>
                <a:latin typeface="Open Sans Regular" panose="020B0606030504020204" charset="0"/>
                <a:ea typeface="微软雅黑" panose="020B0503020204020204" pitchFamily="34" charset="-122"/>
                <a:cs typeface="Open Sans Regular" panose="020B0606030504020204" charset="0"/>
              </a:rPr>
              <a:t>新型</a:t>
            </a: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保温隔热材料</a:t>
            </a:r>
            <a:r>
              <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a:t>
            </a:r>
            <a:r>
              <a:rPr lang="zh-CN" altLang="en-US" sz="2000" dirty="0" smtClean="0">
                <a:solidFill>
                  <a:srgbClr val="00B050"/>
                </a:solidFill>
                <a:latin typeface="Open Sans Regular" panose="020B0606030504020204" charset="0"/>
                <a:ea typeface="微软雅黑" panose="020B0503020204020204" pitchFamily="34" charset="-122"/>
                <a:cs typeface="Open Sans Regular" panose="020B0606030504020204" charset="0"/>
              </a:rPr>
              <a:t>辐射制冷材料</a:t>
            </a:r>
            <a:endParaRPr lang="en-US" altLang="zh-CN" sz="2000" dirty="0" smtClean="0">
              <a:solidFill>
                <a:srgbClr val="00B050"/>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New materials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the thermal insulation— </a:t>
            </a:r>
            <a:r>
              <a:rPr lang="en-US" altLang="zh-CN" sz="2000" dirty="0" smtClean="0">
                <a:solidFill>
                  <a:srgbClr val="00B050"/>
                </a:solidFill>
                <a:latin typeface="Arial" panose="020B0604020202020204" pitchFamily="34" charset="0"/>
                <a:ea typeface="微软雅黑" panose="020B0503020204020204" pitchFamily="34" charset="-122"/>
                <a:cs typeface="Arial" panose="020B0604020202020204" pitchFamily="34" charset="0"/>
              </a:rPr>
              <a:t>Radiative </a:t>
            </a:r>
            <a:r>
              <a:rPr lang="en-US" altLang="zh-CN" sz="2000" dirty="0">
                <a:solidFill>
                  <a:srgbClr val="00B050"/>
                </a:solidFill>
                <a:latin typeface="Arial" panose="020B0604020202020204" pitchFamily="34" charset="0"/>
                <a:ea typeface="微软雅黑" panose="020B0503020204020204" pitchFamily="34" charset="-122"/>
                <a:cs typeface="Arial" panose="020B0604020202020204" pitchFamily="34" charset="0"/>
              </a:rPr>
              <a:t>cooling materials</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 </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852" t="20638" r="1852" b="12655"/>
          <a:stretch>
            <a:fillRect/>
          </a:stretch>
        </p:blipFill>
        <p:spPr>
          <a:xfrm>
            <a:off x="4385114" y="4609662"/>
            <a:ext cx="3832295" cy="1917309"/>
          </a:xfrm>
          <a:prstGeom prst="rect">
            <a:avLst/>
          </a:prstGeom>
        </p:spPr>
      </p:pic>
      <p:pic>
        <p:nvPicPr>
          <p:cNvPr id="6" name="图片 5"/>
          <p:cNvPicPr>
            <a:picLocks noChangeAspect="1"/>
          </p:cNvPicPr>
          <p:nvPr/>
        </p:nvPicPr>
        <p:blipFill rotWithShape="1">
          <a:blip r:embed="rId6"/>
          <a:srcRect t="20544"/>
          <a:stretch>
            <a:fillRect/>
          </a:stretch>
        </p:blipFill>
        <p:spPr>
          <a:xfrm>
            <a:off x="8350393" y="4609662"/>
            <a:ext cx="3470154" cy="1917309"/>
          </a:xfrm>
          <a:prstGeom prst="rect">
            <a:avLst/>
          </a:prstGeom>
          <a:noFill/>
          <a:ln w="9525">
            <a:noFill/>
          </a:ln>
        </p:spPr>
      </p:pic>
      <p:pic>
        <p:nvPicPr>
          <p:cNvPr id="7" name="图片 6"/>
          <p:cNvPicPr>
            <a:picLocks noChangeAspect="1"/>
          </p:cNvPicPr>
          <p:nvPr/>
        </p:nvPicPr>
        <p:blipFill rotWithShape="1">
          <a:blip r:embed="rId7"/>
          <a:srcRect t="19469"/>
          <a:stretch>
            <a:fillRect/>
          </a:stretch>
        </p:blipFill>
        <p:spPr>
          <a:xfrm>
            <a:off x="393473" y="4625551"/>
            <a:ext cx="3797331" cy="1901420"/>
          </a:xfrm>
          <a:prstGeom prst="rect">
            <a:avLst/>
          </a:prstGeom>
        </p:spPr>
      </p:pic>
      <p:pic>
        <p:nvPicPr>
          <p:cNvPr id="2" name="图片 1"/>
          <p:cNvPicPr>
            <a:picLocks noChangeAspect="1"/>
          </p:cNvPicPr>
          <p:nvPr/>
        </p:nvPicPr>
        <p:blipFill>
          <a:blip r:embed="rId8"/>
          <a:stretch>
            <a:fillRect/>
          </a:stretch>
        </p:blipFill>
        <p:spPr>
          <a:xfrm>
            <a:off x="393473" y="2110730"/>
            <a:ext cx="2840317" cy="1802759"/>
          </a:xfrm>
          <a:prstGeom prst="rect">
            <a:avLst/>
          </a:prstGeom>
        </p:spPr>
      </p:pic>
      <p:pic>
        <p:nvPicPr>
          <p:cNvPr id="11" name="图片 10"/>
          <p:cNvPicPr>
            <a:picLocks noChangeAspect="1"/>
          </p:cNvPicPr>
          <p:nvPr/>
        </p:nvPicPr>
        <p:blipFill>
          <a:blip r:embed="rId9" cstate="print"/>
          <a:stretch>
            <a:fillRect/>
          </a:stretch>
        </p:blipFill>
        <p:spPr>
          <a:xfrm>
            <a:off x="3497401" y="2160158"/>
            <a:ext cx="2598599" cy="1753331"/>
          </a:xfrm>
          <a:prstGeom prst="rect">
            <a:avLst/>
          </a:prstGeom>
          <a:ln>
            <a:noFill/>
          </a:ln>
          <a:effectLst>
            <a:outerShdw blurRad="292100" dist="139700" dir="2700000" algn="tl" rotWithShape="0">
              <a:srgbClr val="333333">
                <a:alpha val="65000"/>
              </a:srgbClr>
            </a:outerShdw>
          </a:effectLst>
        </p:spPr>
      </p:pic>
      <p:sp>
        <p:nvSpPr>
          <p:cNvPr id="12" name="矩形 11"/>
          <p:cNvSpPr/>
          <p:nvPr/>
        </p:nvSpPr>
        <p:spPr>
          <a:xfrm>
            <a:off x="544967" y="3913489"/>
            <a:ext cx="2758124" cy="584775"/>
          </a:xfrm>
          <a:prstGeom prst="rect">
            <a:avLst/>
          </a:prstGeom>
        </p:spPr>
        <p:txBody>
          <a:bodyPr wrap="square">
            <a:spAutoFit/>
          </a:bodyPr>
          <a:lstStyle/>
          <a:p>
            <a:pPr indent="-285750" algn="ctr">
              <a:buFont typeface="Wingdings" panose="05000000000000000000" pitchFamily="2" charset="2"/>
              <a:buNone/>
            </a:pPr>
            <a:r>
              <a:rPr lang="zh-CN" altLang="en-US" sz="1600" dirty="0" smtClean="0">
                <a:solidFill>
                  <a:srgbClr val="1A4262"/>
                </a:solidFill>
                <a:latin typeface="微软雅黑" panose="020B0503020204020204" pitchFamily="34" charset="-122"/>
                <a:ea typeface="微软雅黑" panose="020B0503020204020204" pitchFamily="34" charset="-122"/>
              </a:rPr>
              <a:t>辐射制冷涂料</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smtClean="0">
                <a:solidFill>
                  <a:srgbClr val="1A4262"/>
                </a:solidFill>
                <a:latin typeface="微软雅黑" panose="020B0503020204020204" pitchFamily="34" charset="-122"/>
                <a:ea typeface="微软雅黑" panose="020B0503020204020204" pitchFamily="34" charset="-122"/>
              </a:rPr>
              <a:t>Radiative </a:t>
            </a:r>
            <a:r>
              <a:rPr lang="en-US" altLang="zh-CN" sz="1600" dirty="0">
                <a:solidFill>
                  <a:srgbClr val="1A4262"/>
                </a:solidFill>
                <a:latin typeface="微软雅黑" panose="020B0503020204020204" pitchFamily="34" charset="-122"/>
                <a:ea typeface="微软雅黑" panose="020B0503020204020204" pitchFamily="34" charset="-122"/>
              </a:rPr>
              <a:t>cooling coating</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3" name="矩形 12"/>
          <p:cNvSpPr/>
          <p:nvPr/>
        </p:nvSpPr>
        <p:spPr>
          <a:xfrm>
            <a:off x="3417638" y="3913489"/>
            <a:ext cx="2758124" cy="584775"/>
          </a:xfrm>
          <a:prstGeom prst="rect">
            <a:avLst/>
          </a:prstGeom>
        </p:spPr>
        <p:txBody>
          <a:bodyPr wrap="square">
            <a:spAutoFit/>
          </a:bodyPr>
          <a:lstStyle/>
          <a:p>
            <a:pPr indent="-285750" algn="ctr">
              <a:buFont typeface="Wingdings" panose="05000000000000000000" pitchFamily="2" charset="2"/>
              <a:buNone/>
            </a:pPr>
            <a:r>
              <a:rPr lang="zh-CN" altLang="en-US" sz="1600" dirty="0" smtClean="0">
                <a:solidFill>
                  <a:srgbClr val="1A4262"/>
                </a:solidFill>
                <a:latin typeface="微软雅黑" panose="020B0503020204020204" pitchFamily="34" charset="-122"/>
                <a:ea typeface="微软雅黑" panose="020B0503020204020204" pitchFamily="34" charset="-122"/>
              </a:rPr>
              <a:t>辐射制冷膜</a:t>
            </a:r>
            <a:endParaRPr lang="en-US" altLang="zh-CN" sz="16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600" dirty="0" smtClean="0">
                <a:solidFill>
                  <a:srgbClr val="1A4262"/>
                </a:solidFill>
                <a:latin typeface="微软雅黑" panose="020B0503020204020204" pitchFamily="34" charset="-122"/>
                <a:ea typeface="微软雅黑" panose="020B0503020204020204" pitchFamily="34" charset="-122"/>
              </a:rPr>
              <a:t>Radiative </a:t>
            </a:r>
            <a:r>
              <a:rPr lang="en-US" altLang="zh-CN" sz="1600" dirty="0">
                <a:solidFill>
                  <a:srgbClr val="1A4262"/>
                </a:solidFill>
                <a:latin typeface="微软雅黑" panose="020B0503020204020204" pitchFamily="34" charset="-122"/>
                <a:ea typeface="微软雅黑" panose="020B0503020204020204" pitchFamily="34" charset="-122"/>
              </a:rPr>
              <a:t>cooling </a:t>
            </a:r>
            <a:r>
              <a:rPr lang="en-US" altLang="zh-CN" sz="1600" dirty="0" smtClean="0">
                <a:solidFill>
                  <a:srgbClr val="1A4262"/>
                </a:solidFill>
                <a:latin typeface="微软雅黑" panose="020B0503020204020204" pitchFamily="34" charset="-122"/>
                <a:ea typeface="微软雅黑" panose="020B0503020204020204" pitchFamily="34" charset="-122"/>
              </a:rPr>
              <a:t>film</a:t>
            </a:r>
            <a:endParaRPr lang="zh-CN" altLang="en-US" sz="1600" dirty="0">
              <a:solidFill>
                <a:srgbClr val="1A4262"/>
              </a:solidFill>
              <a:latin typeface="微软雅黑" panose="020B0503020204020204" pitchFamily="34" charset="-122"/>
              <a:ea typeface="微软雅黑" panose="020B0503020204020204" pitchFamily="34" charset="-122"/>
            </a:endParaRPr>
          </a:p>
        </p:txBody>
      </p:sp>
      <p:sp>
        <p:nvSpPr>
          <p:cNvPr id="14" name="MH_Text_1"/>
          <p:cNvSpPr>
            <a:spLocks noChangeArrowheads="1"/>
          </p:cNvSpPr>
          <p:nvPr>
            <p:custDataLst>
              <p:tags r:id="rId1"/>
            </p:custDataLst>
          </p:nvPr>
        </p:nvSpPr>
        <p:spPr bwMode="auto">
          <a:xfrm>
            <a:off x="6359611" y="2014964"/>
            <a:ext cx="5737654" cy="112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nSpc>
                <a:spcPct val="150000"/>
              </a:lnSpc>
              <a:defRPr/>
            </a:pP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功 </a:t>
            </a:r>
            <a:r>
              <a:rPr lang="zh-CN" altLang="en-US" sz="1600" kern="100" spc="25" dirty="0" smtClean="0">
                <a:solidFill>
                  <a:srgbClr val="000000"/>
                </a:solidFill>
                <a:latin typeface="微软雅黑" panose="020B0503020204020204" pitchFamily="34" charset="-122"/>
                <a:ea typeface="微软雅黑" panose="020B0503020204020204" pitchFamily="34" charset="-122"/>
                <a:sym typeface="+mn-ea"/>
              </a:rPr>
              <a:t>能：保温</a:t>
            </a:r>
            <a:r>
              <a:rPr lang="zh-CN" altLang="en-US" sz="1600" kern="100" spc="25" dirty="0">
                <a:solidFill>
                  <a:srgbClr val="000000"/>
                </a:solidFill>
                <a:latin typeface="微软雅黑" panose="020B0503020204020204" pitchFamily="34" charset="-122"/>
                <a:ea typeface="微软雅黑" panose="020B0503020204020204" pitchFamily="34" charset="-122"/>
                <a:sym typeface="+mn-ea"/>
              </a:rPr>
              <a:t>隔热</a:t>
            </a:r>
            <a:endParaRPr lang="en-US" altLang="zh-CN" sz="1600" kern="100" spc="25" dirty="0">
              <a:solidFill>
                <a:srgbClr val="000000"/>
              </a:solidFill>
              <a:latin typeface="微软雅黑" panose="020B0503020204020204" pitchFamily="34" charset="-122"/>
              <a:ea typeface="微软雅黑" panose="020B0503020204020204" pitchFamily="34" charset="-122"/>
              <a:sym typeface="+mn-ea"/>
            </a:endParaRPr>
          </a:p>
          <a:p>
            <a:pPr>
              <a:lnSpc>
                <a:spcPct val="150000"/>
              </a:lnSpc>
              <a:defRPr/>
            </a:pPr>
            <a:r>
              <a:rPr lang="zh-CN" altLang="en-US" sz="1600" kern="100" spc="25" dirty="0" smtClean="0">
                <a:solidFill>
                  <a:srgbClr val="000000"/>
                </a:solidFill>
                <a:latin typeface="微软雅黑" panose="020B0503020204020204" pitchFamily="34" charset="-122"/>
                <a:ea typeface="微软雅黑" panose="020B0503020204020204" pitchFamily="34" charset="-122"/>
                <a:sym typeface="+mn-ea"/>
              </a:rPr>
              <a:t>用 途：</a:t>
            </a:r>
            <a:r>
              <a:rPr lang="zh-CN" altLang="en-US" sz="1600" kern="100" spc="25" dirty="0" smtClean="0">
                <a:solidFill>
                  <a:srgbClr val="000000"/>
                </a:solidFill>
                <a:latin typeface="微软雅黑" panose="020B0503020204020204" pitchFamily="34" charset="-122"/>
                <a:ea typeface="微软雅黑" panose="020B0503020204020204" pitchFamily="34" charset="-122"/>
              </a:rPr>
              <a:t>涂料应用于仓房</a:t>
            </a:r>
            <a:r>
              <a:rPr lang="zh-CN" altLang="en-US" sz="1600" kern="100" spc="25" dirty="0">
                <a:solidFill>
                  <a:srgbClr val="000000"/>
                </a:solidFill>
                <a:latin typeface="微软雅黑" panose="020B0503020204020204" pitchFamily="34" charset="-122"/>
                <a:ea typeface="微软雅黑" panose="020B0503020204020204" pitchFamily="34" charset="-122"/>
              </a:rPr>
              <a:t>外墙表面</a:t>
            </a:r>
            <a:r>
              <a:rPr lang="zh-CN" altLang="en-US" sz="1600" kern="100" spc="25" dirty="0" smtClean="0">
                <a:solidFill>
                  <a:srgbClr val="000000"/>
                </a:solidFill>
                <a:latin typeface="微软雅黑" panose="020B0503020204020204" pitchFamily="34" charset="-122"/>
                <a:ea typeface="微软雅黑" panose="020B0503020204020204" pitchFamily="34" charset="-122"/>
              </a:rPr>
              <a:t>涂层；膜材应用于仓房屋顶</a:t>
            </a:r>
            <a:endParaRPr lang="en-US" altLang="zh-CN" sz="1600" kern="100" spc="25" dirty="0" smtClean="0">
              <a:solidFill>
                <a:srgbClr val="000000"/>
              </a:solidFill>
              <a:latin typeface="微软雅黑" panose="020B0503020204020204" pitchFamily="34" charset="-122"/>
              <a:ea typeface="微软雅黑" panose="020B0503020204020204" pitchFamily="34" charset="-122"/>
            </a:endParaRPr>
          </a:p>
          <a:p>
            <a:pPr>
              <a:lnSpc>
                <a:spcPct val="150000"/>
              </a:lnSpc>
              <a:defRPr/>
            </a:pPr>
            <a:r>
              <a:rPr lang="en-US" altLang="zh-CN" sz="1600" kern="100" spc="25" dirty="0">
                <a:solidFill>
                  <a:srgbClr val="000000"/>
                </a:solidFill>
                <a:latin typeface="微软雅黑" panose="020B0503020204020204" pitchFamily="34" charset="-122"/>
                <a:ea typeface="微软雅黑" panose="020B0503020204020204" pitchFamily="34" charset="-122"/>
              </a:rPr>
              <a:t> </a:t>
            </a:r>
            <a:r>
              <a:rPr lang="en-US" altLang="zh-CN" sz="1600" kern="100" spc="25" dirty="0" smtClean="0">
                <a:solidFill>
                  <a:srgbClr val="000000"/>
                </a:solidFill>
                <a:latin typeface="微软雅黑" panose="020B0503020204020204" pitchFamily="34" charset="-122"/>
                <a:ea typeface="微软雅黑" panose="020B0503020204020204" pitchFamily="34" charset="-122"/>
              </a:rPr>
              <a:t>          </a:t>
            </a:r>
            <a:r>
              <a:rPr lang="zh-CN" altLang="en-US" sz="1600" kern="100" spc="25" dirty="0" smtClean="0">
                <a:solidFill>
                  <a:srgbClr val="000000"/>
                </a:solidFill>
                <a:latin typeface="微软雅黑" panose="020B0503020204020204" pitchFamily="34" charset="-122"/>
                <a:ea typeface="微软雅黑" panose="020B0503020204020204" pitchFamily="34" charset="-122"/>
              </a:rPr>
              <a:t>表面</a:t>
            </a:r>
            <a:r>
              <a:rPr lang="zh-CN" altLang="en-US" sz="1600" kern="100" spc="25" dirty="0">
                <a:solidFill>
                  <a:srgbClr val="000000"/>
                </a:solidFill>
                <a:latin typeface="微软雅黑" panose="020B0503020204020204" pitchFamily="34" charset="-122"/>
                <a:ea typeface="微软雅黑" panose="020B0503020204020204" pitchFamily="34" charset="-122"/>
              </a:rPr>
              <a:t>敷设</a:t>
            </a:r>
            <a:endParaRPr lang="zh-CN" sz="1600" kern="100" spc="25" dirty="0">
              <a:solidFill>
                <a:srgbClr val="000000"/>
              </a:solidFill>
              <a:latin typeface="微软雅黑" panose="020B0503020204020204" pitchFamily="34" charset="-122"/>
              <a:ea typeface="微软雅黑" panose="020B0503020204020204" pitchFamily="34" charset="-122"/>
            </a:endParaRPr>
          </a:p>
        </p:txBody>
      </p:sp>
      <p:sp>
        <p:nvSpPr>
          <p:cNvPr id="16" name="矩形 15"/>
          <p:cNvSpPr/>
          <p:nvPr/>
        </p:nvSpPr>
        <p:spPr>
          <a:xfrm>
            <a:off x="6359611" y="3012109"/>
            <a:ext cx="5564659" cy="1521827"/>
          </a:xfrm>
          <a:prstGeom prst="rect">
            <a:avLst/>
          </a:prstGeom>
        </p:spPr>
        <p:txBody>
          <a:bodyPr wrap="square">
            <a:spAutoFit/>
          </a:bodyPr>
          <a:lstStyle/>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Function</a:t>
            </a:r>
            <a:r>
              <a:rPr lang="zh-CN" altLang="en-US"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Thermal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insulation</a:t>
            </a:r>
          </a:p>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Usage</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Radiation cooling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coating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applied to the exterior walls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granary,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Radiation cooling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film laid on the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roof surface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granary.</a:t>
            </a:r>
            <a:endParaRPr lang="zh-CN" altLang="en-US" sz="1600" dirty="0"/>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5" name="图片 4"/>
          <p:cNvPicPr>
            <a:picLocks noChangeAspect="1"/>
          </p:cNvPicPr>
          <p:nvPr/>
        </p:nvPicPr>
        <p:blipFill rotWithShape="1">
          <a:blip r:embed="rId4"/>
          <a:srcRect l="53733" r="3644" b="52110"/>
          <a:stretch>
            <a:fillRect/>
          </a:stretch>
        </p:blipFill>
        <p:spPr>
          <a:xfrm>
            <a:off x="191855" y="1084238"/>
            <a:ext cx="5599347" cy="2667728"/>
          </a:xfrm>
          <a:prstGeom prst="rect">
            <a:avLst/>
          </a:prstGeom>
          <a:ln w="19050">
            <a:solidFill>
              <a:srgbClr val="00B050"/>
            </a:solidFill>
          </a:ln>
        </p:spPr>
      </p:pic>
      <p:pic>
        <p:nvPicPr>
          <p:cNvPr id="6" name="图片 5"/>
          <p:cNvPicPr>
            <a:picLocks noChangeAspect="1"/>
          </p:cNvPicPr>
          <p:nvPr/>
        </p:nvPicPr>
        <p:blipFill rotWithShape="1">
          <a:blip r:embed="rId4"/>
          <a:srcRect l="4802" t="51249" r="54501" b="-1"/>
          <a:stretch>
            <a:fillRect/>
          </a:stretch>
        </p:blipFill>
        <p:spPr>
          <a:xfrm>
            <a:off x="191854" y="3951560"/>
            <a:ext cx="5599348" cy="2802166"/>
          </a:xfrm>
          <a:prstGeom prst="rect">
            <a:avLst/>
          </a:prstGeom>
          <a:ln w="19050">
            <a:solidFill>
              <a:srgbClr val="00B050"/>
            </a:solidFill>
          </a:ln>
        </p:spPr>
      </p:pic>
      <p:sp>
        <p:nvSpPr>
          <p:cNvPr id="7" name="矩形 6"/>
          <p:cNvSpPr/>
          <p:nvPr/>
        </p:nvSpPr>
        <p:spPr>
          <a:xfrm>
            <a:off x="3080085" y="2161456"/>
            <a:ext cx="1835539" cy="246221"/>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试验</a:t>
            </a:r>
            <a:r>
              <a:rPr lang="zh-CN" altLang="en-US" sz="1000" dirty="0" smtClean="0">
                <a:solidFill>
                  <a:srgbClr val="1A4262"/>
                </a:solidFill>
                <a:latin typeface="微软雅黑" panose="020B0503020204020204" pitchFamily="34" charset="-122"/>
                <a:ea typeface="微软雅黑" panose="020B0503020204020204" pitchFamily="34" charset="-122"/>
              </a:rPr>
              <a:t>仓 </a:t>
            </a:r>
            <a:r>
              <a:rPr lang="en-US" altLang="zh-CN" sz="1000" dirty="0" smtClean="0">
                <a:solidFill>
                  <a:srgbClr val="1A4262"/>
                </a:solidFill>
                <a:latin typeface="微软雅黑" panose="020B0503020204020204" pitchFamily="34" charset="-122"/>
                <a:ea typeface="微软雅黑" panose="020B0503020204020204" pitchFamily="34" charset="-122"/>
              </a:rPr>
              <a:t>Test squat silo </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8" name="矩形 7"/>
          <p:cNvSpPr/>
          <p:nvPr/>
        </p:nvSpPr>
        <p:spPr>
          <a:xfrm>
            <a:off x="6360693" y="1068196"/>
            <a:ext cx="5358065" cy="1077218"/>
          </a:xfrm>
          <a:prstGeom prst="rect">
            <a:avLst/>
          </a:prstGeom>
        </p:spPr>
        <p:txBody>
          <a:bodyPr wrap="square">
            <a:spAutoFit/>
          </a:bodyPr>
          <a:lstStyle/>
          <a:p>
            <a:pPr algn="ctr"/>
            <a:r>
              <a:rPr lang="zh-CN" altLang="en-US" sz="2400" dirty="0">
                <a:solidFill>
                  <a:schemeClr val="accent2"/>
                </a:solidFill>
                <a:latin typeface="Open Sans Regular" panose="020B0606030504020204" charset="0"/>
                <a:ea typeface="微软雅黑" panose="020B0503020204020204" pitchFamily="34" charset="-122"/>
                <a:cs typeface="Open Sans Regular" panose="020B0606030504020204" charset="0"/>
              </a:rPr>
              <a:t>新型</a:t>
            </a: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保温隔热材料</a:t>
            </a:r>
            <a:r>
              <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a:t>
            </a:r>
            <a:r>
              <a:rPr lang="zh-CN" altLang="en-US" sz="2000" dirty="0" smtClean="0">
                <a:solidFill>
                  <a:srgbClr val="00B050"/>
                </a:solidFill>
                <a:latin typeface="Open Sans Regular" panose="020B0606030504020204" charset="0"/>
                <a:ea typeface="微软雅黑" panose="020B0503020204020204" pitchFamily="34" charset="-122"/>
                <a:cs typeface="Open Sans Regular" panose="020B0606030504020204" charset="0"/>
              </a:rPr>
              <a:t>辐射制冷材料</a:t>
            </a:r>
            <a:endParaRPr lang="en-US" altLang="zh-CN" sz="2000" dirty="0" smtClean="0">
              <a:solidFill>
                <a:srgbClr val="00B050"/>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New materials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the thermal insulation— </a:t>
            </a:r>
            <a:r>
              <a:rPr lang="en-US" altLang="zh-CN" sz="2000" dirty="0" smtClean="0">
                <a:solidFill>
                  <a:srgbClr val="00B050"/>
                </a:solidFill>
                <a:latin typeface="Arial" panose="020B0604020202020204" pitchFamily="34" charset="0"/>
                <a:ea typeface="微软雅黑" panose="020B0503020204020204" pitchFamily="34" charset="-122"/>
                <a:cs typeface="Arial" panose="020B0604020202020204" pitchFamily="34" charset="0"/>
              </a:rPr>
              <a:t>Radiative </a:t>
            </a:r>
            <a:r>
              <a:rPr lang="en-US" altLang="zh-CN" sz="2000" dirty="0">
                <a:solidFill>
                  <a:srgbClr val="00B050"/>
                </a:solidFill>
                <a:latin typeface="Arial" panose="020B0604020202020204" pitchFamily="34" charset="0"/>
                <a:ea typeface="微软雅黑" panose="020B0503020204020204" pitchFamily="34" charset="-122"/>
                <a:cs typeface="Arial" panose="020B0604020202020204" pitchFamily="34" charset="0"/>
              </a:rPr>
              <a:t>cooling materials</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 </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p:cNvSpPr/>
          <p:nvPr/>
        </p:nvSpPr>
        <p:spPr>
          <a:xfrm>
            <a:off x="3145392" y="2749487"/>
            <a:ext cx="2143212" cy="246221"/>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温差</a:t>
            </a:r>
            <a:r>
              <a:rPr lang="zh-CN" altLang="en-US" sz="1000" dirty="0" smtClean="0">
                <a:solidFill>
                  <a:srgbClr val="1A4262"/>
                </a:solidFill>
                <a:latin typeface="微软雅黑" panose="020B0503020204020204" pitchFamily="34" charset="-122"/>
                <a:ea typeface="微软雅黑" panose="020B0503020204020204" pitchFamily="34" charset="-122"/>
              </a:rPr>
              <a:t> </a:t>
            </a:r>
            <a:r>
              <a:rPr lang="en-US" altLang="zh-CN" sz="1000" dirty="0">
                <a:solidFill>
                  <a:srgbClr val="1A4262"/>
                </a:solidFill>
                <a:latin typeface="微软雅黑" panose="020B0503020204020204" pitchFamily="34" charset="-122"/>
                <a:ea typeface="微软雅黑" panose="020B0503020204020204" pitchFamily="34" charset="-122"/>
              </a:rPr>
              <a:t>Temperature difference</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0" name="矩形 9"/>
          <p:cNvSpPr/>
          <p:nvPr/>
        </p:nvSpPr>
        <p:spPr>
          <a:xfrm>
            <a:off x="1545191" y="1206901"/>
            <a:ext cx="1887821" cy="523220"/>
          </a:xfrm>
          <a:prstGeom prst="rect">
            <a:avLst/>
          </a:prstGeom>
          <a:solidFill>
            <a:schemeClr val="bg2">
              <a:lumMod val="40000"/>
              <a:lumOff val="60000"/>
            </a:schemeClr>
          </a:solidFill>
        </p:spPr>
        <p:txBody>
          <a:bodyPr wrap="square">
            <a:spAutoFit/>
          </a:bodyPr>
          <a:lstStyle/>
          <a:p>
            <a:pPr indent="-285750" algn="ctr">
              <a:buFont typeface="Wingdings" panose="05000000000000000000" pitchFamily="2" charset="2"/>
              <a:buNone/>
            </a:pPr>
            <a:r>
              <a:rPr lang="zh-CN" altLang="en-US" sz="1400" dirty="0" smtClean="0">
                <a:solidFill>
                  <a:srgbClr val="1A4262"/>
                </a:solidFill>
                <a:latin typeface="微软雅黑" panose="020B0503020204020204" pitchFamily="34" charset="-122"/>
                <a:ea typeface="微软雅黑" panose="020B0503020204020204" pitchFamily="34" charset="-122"/>
              </a:rPr>
              <a:t>仓</a:t>
            </a:r>
            <a:r>
              <a:rPr lang="zh-CN" altLang="en-US" sz="1400" dirty="0">
                <a:solidFill>
                  <a:srgbClr val="1A4262"/>
                </a:solidFill>
                <a:latin typeface="微软雅黑" panose="020B0503020204020204" pitchFamily="34" charset="-122"/>
                <a:ea typeface="微软雅黑" panose="020B0503020204020204" pitchFamily="34" charset="-122"/>
              </a:rPr>
              <a:t>温</a:t>
            </a:r>
            <a:r>
              <a:rPr lang="zh-CN" altLang="en-US" sz="1400" dirty="0" smtClean="0">
                <a:solidFill>
                  <a:srgbClr val="1A4262"/>
                </a:solidFill>
                <a:latin typeface="微软雅黑" panose="020B0503020204020204" pitchFamily="34" charset="-122"/>
                <a:ea typeface="微软雅黑" panose="020B0503020204020204" pitchFamily="34" charset="-122"/>
              </a:rPr>
              <a:t> </a:t>
            </a:r>
            <a:r>
              <a:rPr lang="en-US" altLang="zh-CN" sz="1400" dirty="0" smtClean="0">
                <a:solidFill>
                  <a:srgbClr val="1A4262"/>
                </a:solidFill>
                <a:latin typeface="微软雅黑" panose="020B0503020204020204" pitchFamily="34" charset="-122"/>
                <a:ea typeface="微软雅黑" panose="020B0503020204020204" pitchFamily="34" charset="-122"/>
              </a:rPr>
              <a:t>Temperature curve of silo </a:t>
            </a:r>
            <a:endParaRPr lang="zh-CN" altLang="en-US" sz="1400" dirty="0">
              <a:solidFill>
                <a:srgbClr val="1A4262"/>
              </a:solidFill>
              <a:latin typeface="微软雅黑" panose="020B0503020204020204" pitchFamily="34" charset="-122"/>
              <a:ea typeface="微软雅黑" panose="020B0503020204020204" pitchFamily="34" charset="-122"/>
            </a:endParaRPr>
          </a:p>
        </p:txBody>
      </p:sp>
      <p:sp>
        <p:nvSpPr>
          <p:cNvPr id="11" name="矩形 10"/>
          <p:cNvSpPr/>
          <p:nvPr/>
        </p:nvSpPr>
        <p:spPr>
          <a:xfrm>
            <a:off x="1430024" y="4121887"/>
            <a:ext cx="1887821" cy="523220"/>
          </a:xfrm>
          <a:prstGeom prst="rect">
            <a:avLst/>
          </a:prstGeom>
          <a:solidFill>
            <a:schemeClr val="bg2">
              <a:lumMod val="40000"/>
              <a:lumOff val="60000"/>
            </a:schemeClr>
          </a:solidFill>
        </p:spPr>
        <p:txBody>
          <a:bodyPr wrap="square">
            <a:spAutoFit/>
          </a:bodyPr>
          <a:lstStyle/>
          <a:p>
            <a:pPr indent="-285750" algn="ctr">
              <a:buFont typeface="Wingdings" panose="05000000000000000000" pitchFamily="2" charset="2"/>
              <a:buNone/>
            </a:pPr>
            <a:r>
              <a:rPr lang="zh-CN" altLang="en-US" sz="1400" dirty="0">
                <a:solidFill>
                  <a:srgbClr val="1A4262"/>
                </a:solidFill>
                <a:latin typeface="微软雅黑" panose="020B0503020204020204" pitchFamily="34" charset="-122"/>
                <a:ea typeface="微软雅黑" panose="020B0503020204020204" pitchFamily="34" charset="-122"/>
              </a:rPr>
              <a:t>粮</a:t>
            </a:r>
            <a:r>
              <a:rPr lang="zh-CN" altLang="en-US" sz="1400" dirty="0" smtClean="0">
                <a:solidFill>
                  <a:srgbClr val="1A4262"/>
                </a:solidFill>
                <a:latin typeface="微软雅黑" panose="020B0503020204020204" pitchFamily="34" charset="-122"/>
                <a:ea typeface="微软雅黑" panose="020B0503020204020204" pitchFamily="34" charset="-122"/>
              </a:rPr>
              <a:t>温 </a:t>
            </a:r>
            <a:r>
              <a:rPr lang="en-US" altLang="zh-CN" sz="1400" dirty="0" smtClean="0">
                <a:solidFill>
                  <a:srgbClr val="1A4262"/>
                </a:solidFill>
                <a:latin typeface="微软雅黑" panose="020B0503020204020204" pitchFamily="34" charset="-122"/>
                <a:ea typeface="微软雅黑" panose="020B0503020204020204" pitchFamily="34" charset="-122"/>
              </a:rPr>
              <a:t>Temperature curve of grain </a:t>
            </a:r>
            <a:endParaRPr lang="zh-CN" altLang="en-US" sz="1400" dirty="0">
              <a:solidFill>
                <a:srgbClr val="1A4262"/>
              </a:solidFill>
              <a:latin typeface="微软雅黑" panose="020B0503020204020204" pitchFamily="34" charset="-122"/>
              <a:ea typeface="微软雅黑" panose="020B0503020204020204" pitchFamily="34" charset="-122"/>
            </a:endParaRPr>
          </a:p>
        </p:txBody>
      </p:sp>
      <p:sp>
        <p:nvSpPr>
          <p:cNvPr id="12" name="矩形 11"/>
          <p:cNvSpPr/>
          <p:nvPr/>
        </p:nvSpPr>
        <p:spPr>
          <a:xfrm>
            <a:off x="3317845" y="4057596"/>
            <a:ext cx="1798306" cy="244343"/>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对照仓</a:t>
            </a:r>
            <a:r>
              <a:rPr lang="zh-CN" altLang="en-US" sz="1000" dirty="0" smtClean="0">
                <a:solidFill>
                  <a:srgbClr val="1A4262"/>
                </a:solidFill>
                <a:latin typeface="微软雅黑" panose="020B0503020204020204" pitchFamily="34" charset="-122"/>
                <a:ea typeface="微软雅黑" panose="020B0503020204020204" pitchFamily="34" charset="-122"/>
              </a:rPr>
              <a:t> </a:t>
            </a:r>
            <a:r>
              <a:rPr lang="en-US" altLang="zh-CN" sz="1000" dirty="0" smtClean="0">
                <a:solidFill>
                  <a:srgbClr val="1A4262"/>
                </a:solidFill>
                <a:latin typeface="微软雅黑" panose="020B0503020204020204" pitchFamily="34" charset="-122"/>
                <a:ea typeface="微软雅黑" panose="020B0503020204020204" pitchFamily="34" charset="-122"/>
              </a:rPr>
              <a:t>Control  squat silo </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3" name="矩形 12"/>
          <p:cNvSpPr/>
          <p:nvPr/>
        </p:nvSpPr>
        <p:spPr>
          <a:xfrm>
            <a:off x="3216444" y="4986917"/>
            <a:ext cx="1835539" cy="246221"/>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试验</a:t>
            </a:r>
            <a:r>
              <a:rPr lang="zh-CN" altLang="en-US" sz="1000" dirty="0" smtClean="0">
                <a:solidFill>
                  <a:srgbClr val="1A4262"/>
                </a:solidFill>
                <a:latin typeface="微软雅黑" panose="020B0503020204020204" pitchFamily="34" charset="-122"/>
                <a:ea typeface="微软雅黑" panose="020B0503020204020204" pitchFamily="34" charset="-122"/>
              </a:rPr>
              <a:t>仓 </a:t>
            </a:r>
            <a:r>
              <a:rPr lang="en-US" altLang="zh-CN" sz="1000" dirty="0" smtClean="0">
                <a:solidFill>
                  <a:srgbClr val="1A4262"/>
                </a:solidFill>
                <a:latin typeface="微软雅黑" panose="020B0503020204020204" pitchFamily="34" charset="-122"/>
                <a:ea typeface="微软雅黑" panose="020B0503020204020204" pitchFamily="34" charset="-122"/>
              </a:rPr>
              <a:t>Test squat silo </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4" name="矩形 13"/>
          <p:cNvSpPr/>
          <p:nvPr/>
        </p:nvSpPr>
        <p:spPr>
          <a:xfrm>
            <a:off x="2246239" y="5671895"/>
            <a:ext cx="2143212" cy="246221"/>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温差</a:t>
            </a:r>
            <a:r>
              <a:rPr lang="zh-CN" altLang="en-US" sz="1000" dirty="0" smtClean="0">
                <a:solidFill>
                  <a:srgbClr val="1A4262"/>
                </a:solidFill>
                <a:latin typeface="微软雅黑" panose="020B0503020204020204" pitchFamily="34" charset="-122"/>
                <a:ea typeface="微软雅黑" panose="020B0503020204020204" pitchFamily="34" charset="-122"/>
              </a:rPr>
              <a:t> </a:t>
            </a:r>
            <a:r>
              <a:rPr lang="en-US" altLang="zh-CN" sz="1000" dirty="0">
                <a:solidFill>
                  <a:srgbClr val="1A4262"/>
                </a:solidFill>
                <a:latin typeface="微软雅黑" panose="020B0503020204020204" pitchFamily="34" charset="-122"/>
                <a:ea typeface="微软雅黑" panose="020B0503020204020204" pitchFamily="34" charset="-122"/>
              </a:rPr>
              <a:t>Temperature difference</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5" name="矩形 14"/>
          <p:cNvSpPr/>
          <p:nvPr/>
        </p:nvSpPr>
        <p:spPr>
          <a:xfrm>
            <a:off x="5919538" y="2012847"/>
            <a:ext cx="6128084" cy="1200329"/>
          </a:xfrm>
          <a:prstGeom prst="rect">
            <a:avLst/>
          </a:prstGeom>
        </p:spPr>
        <p:txBody>
          <a:bodyPr wrap="square">
            <a:spAutoFit/>
          </a:bodyPr>
          <a:lstStyle/>
          <a:p>
            <a:pPr>
              <a:lnSpc>
                <a:spcPct val="150000"/>
              </a:lnSpc>
            </a:pPr>
            <a:r>
              <a:rPr lang="zh-CN" altLang="en-US" sz="1600" kern="100" spc="25" dirty="0" smtClean="0">
                <a:solidFill>
                  <a:srgbClr val="000000"/>
                </a:solidFill>
                <a:latin typeface="微软雅黑" panose="020B0503020204020204" pitchFamily="34" charset="-122"/>
                <a:ea typeface="微软雅黑" panose="020B0503020204020204" pitchFamily="34" charset="-122"/>
              </a:rPr>
              <a:t>浅圆仓仓顶敷设辐射制冷卷材，仓壁涂刷辐射制冷涂料，与</a:t>
            </a:r>
            <a:r>
              <a:rPr lang="zh-CN" altLang="en-US" sz="1600" kern="100" spc="25" dirty="0">
                <a:solidFill>
                  <a:srgbClr val="000000"/>
                </a:solidFill>
                <a:latin typeface="微软雅黑" panose="020B0503020204020204" pitchFamily="34" charset="-122"/>
                <a:ea typeface="微软雅黑" panose="020B0503020204020204" pitchFamily="34" charset="-122"/>
              </a:rPr>
              <a:t>对比仓相比，涂敷制冷涂料的浅园仓仓温最大降</a:t>
            </a:r>
            <a:r>
              <a:rPr lang="en-US" altLang="zh-CN" sz="1600" kern="100" spc="25" dirty="0">
                <a:solidFill>
                  <a:srgbClr val="000000"/>
                </a:solidFill>
                <a:latin typeface="微软雅黑" panose="020B0503020204020204" pitchFamily="34" charset="-122"/>
                <a:ea typeface="微软雅黑" panose="020B0503020204020204" pitchFamily="34" charset="-122"/>
              </a:rPr>
              <a:t>5.6ºC</a:t>
            </a:r>
            <a:r>
              <a:rPr lang="zh-CN" altLang="en-US" sz="1600" kern="100" spc="25" dirty="0">
                <a:solidFill>
                  <a:srgbClr val="000000"/>
                </a:solidFill>
                <a:latin typeface="微软雅黑" panose="020B0503020204020204" pitchFamily="34" charset="-122"/>
                <a:ea typeface="微软雅黑" panose="020B0503020204020204" pitchFamily="34" charset="-122"/>
              </a:rPr>
              <a:t>；粮面温度最大降</a:t>
            </a:r>
            <a:r>
              <a:rPr lang="en-US" altLang="zh-CN" sz="1600" kern="100" spc="25" dirty="0">
                <a:solidFill>
                  <a:srgbClr val="000000"/>
                </a:solidFill>
                <a:latin typeface="微软雅黑" panose="020B0503020204020204" pitchFamily="34" charset="-122"/>
                <a:ea typeface="微软雅黑" panose="020B0503020204020204" pitchFamily="34" charset="-122"/>
              </a:rPr>
              <a:t>4.9</a:t>
            </a:r>
            <a:r>
              <a:rPr lang="zh-CN" altLang="en-US" sz="1600" kern="100" spc="25" dirty="0">
                <a:solidFill>
                  <a:srgbClr val="000000"/>
                </a:solidFill>
                <a:latin typeface="微软雅黑" panose="020B0503020204020204" pitchFamily="34" charset="-122"/>
                <a:ea typeface="微软雅黑" panose="020B0503020204020204" pitchFamily="34" charset="-122"/>
              </a:rPr>
              <a:t> º</a:t>
            </a:r>
            <a:r>
              <a:rPr lang="zh-CN" altLang="en-US" sz="1600" kern="100" spc="25" dirty="0" smtClean="0">
                <a:solidFill>
                  <a:srgbClr val="000000"/>
                </a:solidFill>
                <a:latin typeface="微软雅黑" panose="020B0503020204020204" pitchFamily="34" charset="-122"/>
                <a:ea typeface="微软雅黑" panose="020B0503020204020204" pitchFamily="34" charset="-122"/>
              </a:rPr>
              <a:t>C（浙江省衢州市）。</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16" name="矩形 15"/>
          <p:cNvSpPr/>
          <p:nvPr/>
        </p:nvSpPr>
        <p:spPr>
          <a:xfrm>
            <a:off x="5855370" y="3106430"/>
            <a:ext cx="6272462" cy="1938992"/>
          </a:xfrm>
          <a:prstGeom prst="rect">
            <a:avLst/>
          </a:prstGeom>
        </p:spPr>
        <p:txBody>
          <a:bodyPr wrap="square">
            <a:spAutoFit/>
          </a:bodyPr>
          <a:lstStyle/>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experiment was conducted where a cooling radiant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film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was laid on the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roof,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cooling radiant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coating was painted.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Compared to the control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squat silo,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maximum temperature reduction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of silo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was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5.6°C</a:t>
            </a:r>
            <a:r>
              <a:rPr lang="zh-CN" altLang="en-US"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and the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maximum temperature reduction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of grain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was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4.9°C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location: </a:t>
            </a:r>
            <a:r>
              <a:rPr lang="en-US" altLang="zh-CN" sz="1600" dirty="0" err="1" smtClean="0">
                <a:solidFill>
                  <a:srgbClr val="1A4262"/>
                </a:solidFill>
                <a:latin typeface="Arial" panose="020B0604020202020204" pitchFamily="34" charset="0"/>
                <a:ea typeface="微软雅黑" panose="020B0503020204020204" pitchFamily="34" charset="-122"/>
                <a:cs typeface="Arial" panose="020B0604020202020204" pitchFamily="34" charset="0"/>
              </a:rPr>
              <a:t>Quzhou</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 City</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Zhejiang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province). </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3433012" y="1224830"/>
            <a:ext cx="1798306" cy="244343"/>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对照仓</a:t>
            </a:r>
            <a:r>
              <a:rPr lang="zh-CN" altLang="en-US" sz="1000" dirty="0" smtClean="0">
                <a:solidFill>
                  <a:srgbClr val="1A4262"/>
                </a:solidFill>
                <a:latin typeface="微软雅黑" panose="020B0503020204020204" pitchFamily="34" charset="-122"/>
                <a:ea typeface="微软雅黑" panose="020B0503020204020204" pitchFamily="34" charset="-122"/>
              </a:rPr>
              <a:t> </a:t>
            </a:r>
            <a:r>
              <a:rPr lang="en-US" altLang="zh-CN" sz="1000" dirty="0" smtClean="0">
                <a:solidFill>
                  <a:srgbClr val="1A4262"/>
                </a:solidFill>
                <a:latin typeface="微软雅黑" panose="020B0503020204020204" pitchFamily="34" charset="-122"/>
                <a:ea typeface="微软雅黑" panose="020B0503020204020204" pitchFamily="34" charset="-122"/>
              </a:rPr>
              <a:t>Control  squat silo </a:t>
            </a:r>
            <a:endParaRPr lang="zh-CN" altLang="en-US" sz="1000" dirty="0">
              <a:solidFill>
                <a:srgbClr val="1A4262"/>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5"/>
          <a:stretch>
            <a:fillRect/>
          </a:stretch>
        </p:blipFill>
        <p:spPr>
          <a:xfrm>
            <a:off x="5999748" y="5009659"/>
            <a:ext cx="2647223" cy="1816913"/>
          </a:xfrm>
          <a:prstGeom prst="rect">
            <a:avLst/>
          </a:prstGeom>
        </p:spPr>
      </p:pic>
      <p:pic>
        <p:nvPicPr>
          <p:cNvPr id="20" name="图片 19"/>
          <p:cNvPicPr>
            <a:picLocks noChangeAspect="1"/>
          </p:cNvPicPr>
          <p:nvPr/>
        </p:nvPicPr>
        <p:blipFill>
          <a:blip r:embed="rId6"/>
          <a:stretch>
            <a:fillRect/>
          </a:stretch>
        </p:blipFill>
        <p:spPr>
          <a:xfrm>
            <a:off x="8743223" y="5009658"/>
            <a:ext cx="3074775" cy="1816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83111" y="3995741"/>
            <a:ext cx="5724133" cy="2661733"/>
          </a:xfrm>
          <a:prstGeom prst="rect">
            <a:avLst/>
          </a:prstGeom>
          <a:ln w="19050">
            <a:solidFill>
              <a:srgbClr val="00B050"/>
            </a:solidFill>
          </a:ln>
        </p:spPr>
      </p:pic>
      <p:pic>
        <p:nvPicPr>
          <p:cNvPr id="2" name="图片 1"/>
          <p:cNvPicPr>
            <a:picLocks noChangeAspect="1"/>
          </p:cNvPicPr>
          <p:nvPr/>
        </p:nvPicPr>
        <p:blipFill>
          <a:blip r:embed="rId4"/>
          <a:stretch>
            <a:fillRect/>
          </a:stretch>
        </p:blipFill>
        <p:spPr>
          <a:xfrm>
            <a:off x="45166" y="1068197"/>
            <a:ext cx="5762078" cy="2830035"/>
          </a:xfrm>
          <a:prstGeom prst="rect">
            <a:avLst/>
          </a:prstGeom>
          <a:ln w="19050">
            <a:solidFill>
              <a:srgbClr val="00B050"/>
            </a:solidFill>
          </a:ln>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7" name="矩形 6"/>
          <p:cNvSpPr/>
          <p:nvPr/>
        </p:nvSpPr>
        <p:spPr>
          <a:xfrm>
            <a:off x="3317845" y="2160777"/>
            <a:ext cx="1835539" cy="246221"/>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试验</a:t>
            </a:r>
            <a:r>
              <a:rPr lang="zh-CN" altLang="en-US" sz="1000" dirty="0" smtClean="0">
                <a:solidFill>
                  <a:srgbClr val="1A4262"/>
                </a:solidFill>
                <a:latin typeface="微软雅黑" panose="020B0503020204020204" pitchFamily="34" charset="-122"/>
                <a:ea typeface="微软雅黑" panose="020B0503020204020204" pitchFamily="34" charset="-122"/>
              </a:rPr>
              <a:t>仓 </a:t>
            </a:r>
            <a:r>
              <a:rPr lang="en-US" altLang="zh-CN" sz="1000" dirty="0" smtClean="0">
                <a:solidFill>
                  <a:srgbClr val="1A4262"/>
                </a:solidFill>
                <a:latin typeface="微软雅黑" panose="020B0503020204020204" pitchFamily="34" charset="-122"/>
                <a:ea typeface="微软雅黑" panose="020B0503020204020204" pitchFamily="34" charset="-122"/>
              </a:rPr>
              <a:t>Test warehouse </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8" name="矩形 7"/>
          <p:cNvSpPr/>
          <p:nvPr/>
        </p:nvSpPr>
        <p:spPr>
          <a:xfrm>
            <a:off x="6360693" y="1068196"/>
            <a:ext cx="5358065" cy="1077218"/>
          </a:xfrm>
          <a:prstGeom prst="rect">
            <a:avLst/>
          </a:prstGeom>
        </p:spPr>
        <p:txBody>
          <a:bodyPr wrap="square">
            <a:spAutoFit/>
          </a:bodyPr>
          <a:lstStyle/>
          <a:p>
            <a:pPr algn="ctr"/>
            <a:r>
              <a:rPr lang="zh-CN" altLang="en-US" sz="2400" dirty="0">
                <a:solidFill>
                  <a:schemeClr val="accent2"/>
                </a:solidFill>
                <a:latin typeface="Open Sans Regular" panose="020B0606030504020204" charset="0"/>
                <a:ea typeface="微软雅黑" panose="020B0503020204020204" pitchFamily="34" charset="-122"/>
                <a:cs typeface="Open Sans Regular" panose="020B0606030504020204" charset="0"/>
              </a:rPr>
              <a:t>新型</a:t>
            </a: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保温隔热材料</a:t>
            </a:r>
            <a:r>
              <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a:t>
            </a:r>
            <a:r>
              <a:rPr lang="zh-CN" altLang="en-US" sz="2000" dirty="0" smtClean="0">
                <a:solidFill>
                  <a:srgbClr val="00B050"/>
                </a:solidFill>
                <a:latin typeface="Open Sans Regular" panose="020B0606030504020204" charset="0"/>
                <a:ea typeface="微软雅黑" panose="020B0503020204020204" pitchFamily="34" charset="-122"/>
                <a:cs typeface="Open Sans Regular" panose="020B0606030504020204" charset="0"/>
              </a:rPr>
              <a:t>辐射制冷材料</a:t>
            </a:r>
            <a:endParaRPr lang="en-US" altLang="zh-CN" sz="2000" dirty="0" smtClean="0">
              <a:solidFill>
                <a:srgbClr val="00B050"/>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New materials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the thermal insulation— </a:t>
            </a:r>
            <a:r>
              <a:rPr lang="en-US" altLang="zh-CN" sz="2000" dirty="0" smtClean="0">
                <a:solidFill>
                  <a:srgbClr val="00B050"/>
                </a:solidFill>
                <a:latin typeface="Arial" panose="020B0604020202020204" pitchFamily="34" charset="0"/>
                <a:ea typeface="微软雅黑" panose="020B0503020204020204" pitchFamily="34" charset="-122"/>
                <a:cs typeface="Arial" panose="020B0604020202020204" pitchFamily="34" charset="0"/>
              </a:rPr>
              <a:t>Radiative </a:t>
            </a:r>
            <a:r>
              <a:rPr lang="en-US" altLang="zh-CN" sz="2000" dirty="0">
                <a:solidFill>
                  <a:srgbClr val="00B050"/>
                </a:solidFill>
                <a:latin typeface="Arial" panose="020B0604020202020204" pitchFamily="34" charset="0"/>
                <a:ea typeface="微软雅黑" panose="020B0503020204020204" pitchFamily="34" charset="-122"/>
                <a:cs typeface="Arial" panose="020B0604020202020204" pitchFamily="34" charset="0"/>
              </a:rPr>
              <a:t>cooling materials</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 </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p:cNvSpPr/>
          <p:nvPr/>
        </p:nvSpPr>
        <p:spPr>
          <a:xfrm>
            <a:off x="3088106" y="3029504"/>
            <a:ext cx="2143212" cy="246221"/>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温差</a:t>
            </a:r>
            <a:r>
              <a:rPr lang="zh-CN" altLang="en-US" sz="1000" dirty="0" smtClean="0">
                <a:solidFill>
                  <a:srgbClr val="1A4262"/>
                </a:solidFill>
                <a:latin typeface="微软雅黑" panose="020B0503020204020204" pitchFamily="34" charset="-122"/>
                <a:ea typeface="微软雅黑" panose="020B0503020204020204" pitchFamily="34" charset="-122"/>
              </a:rPr>
              <a:t> </a:t>
            </a:r>
            <a:r>
              <a:rPr lang="en-US" altLang="zh-CN" sz="1000" dirty="0">
                <a:solidFill>
                  <a:srgbClr val="1A4262"/>
                </a:solidFill>
                <a:latin typeface="微软雅黑" panose="020B0503020204020204" pitchFamily="34" charset="-122"/>
                <a:ea typeface="微软雅黑" panose="020B0503020204020204" pitchFamily="34" charset="-122"/>
              </a:rPr>
              <a:t>Temperature difference</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0" name="矩形 9"/>
          <p:cNvSpPr/>
          <p:nvPr/>
        </p:nvSpPr>
        <p:spPr>
          <a:xfrm>
            <a:off x="1497065" y="1205721"/>
            <a:ext cx="1887821" cy="523220"/>
          </a:xfrm>
          <a:prstGeom prst="rect">
            <a:avLst/>
          </a:prstGeom>
          <a:solidFill>
            <a:schemeClr val="bg2">
              <a:lumMod val="40000"/>
              <a:lumOff val="60000"/>
            </a:schemeClr>
          </a:solidFill>
        </p:spPr>
        <p:txBody>
          <a:bodyPr wrap="square">
            <a:spAutoFit/>
          </a:bodyPr>
          <a:lstStyle/>
          <a:p>
            <a:pPr indent="-285750" algn="ctr">
              <a:buFont typeface="Wingdings" panose="05000000000000000000" pitchFamily="2" charset="2"/>
              <a:buNone/>
            </a:pPr>
            <a:r>
              <a:rPr lang="zh-CN" altLang="en-US" sz="1400" dirty="0" smtClean="0">
                <a:solidFill>
                  <a:srgbClr val="1A4262"/>
                </a:solidFill>
                <a:latin typeface="微软雅黑" panose="020B0503020204020204" pitchFamily="34" charset="-122"/>
                <a:ea typeface="微软雅黑" panose="020B0503020204020204" pitchFamily="34" charset="-122"/>
              </a:rPr>
              <a:t>仓</a:t>
            </a:r>
            <a:r>
              <a:rPr lang="zh-CN" altLang="en-US" sz="1400" dirty="0">
                <a:solidFill>
                  <a:srgbClr val="1A4262"/>
                </a:solidFill>
                <a:latin typeface="微软雅黑" panose="020B0503020204020204" pitchFamily="34" charset="-122"/>
                <a:ea typeface="微软雅黑" panose="020B0503020204020204" pitchFamily="34" charset="-122"/>
              </a:rPr>
              <a:t>温</a:t>
            </a:r>
            <a:r>
              <a:rPr lang="zh-CN" altLang="en-US" sz="1400" dirty="0" smtClean="0">
                <a:solidFill>
                  <a:srgbClr val="1A4262"/>
                </a:solidFill>
                <a:latin typeface="微软雅黑" panose="020B0503020204020204" pitchFamily="34" charset="-122"/>
                <a:ea typeface="微软雅黑" panose="020B0503020204020204" pitchFamily="34" charset="-122"/>
              </a:rPr>
              <a:t> </a:t>
            </a:r>
            <a:r>
              <a:rPr lang="en-US" altLang="zh-CN" sz="1400" dirty="0" smtClean="0">
                <a:solidFill>
                  <a:srgbClr val="1A4262"/>
                </a:solidFill>
                <a:latin typeface="微软雅黑" panose="020B0503020204020204" pitchFamily="34" charset="-122"/>
                <a:ea typeface="微软雅黑" panose="020B0503020204020204" pitchFamily="34" charset="-122"/>
              </a:rPr>
              <a:t>Temperature curve of warehouse </a:t>
            </a:r>
            <a:endParaRPr lang="zh-CN" altLang="en-US" sz="1400" dirty="0">
              <a:solidFill>
                <a:srgbClr val="1A4262"/>
              </a:solidFill>
              <a:latin typeface="微软雅黑" panose="020B0503020204020204" pitchFamily="34" charset="-122"/>
              <a:ea typeface="微软雅黑" panose="020B0503020204020204" pitchFamily="34" charset="-122"/>
            </a:endParaRPr>
          </a:p>
        </p:txBody>
      </p:sp>
      <p:sp>
        <p:nvSpPr>
          <p:cNvPr id="11" name="矩形 10"/>
          <p:cNvSpPr/>
          <p:nvPr/>
        </p:nvSpPr>
        <p:spPr>
          <a:xfrm>
            <a:off x="1430024" y="4057719"/>
            <a:ext cx="1887821" cy="523220"/>
          </a:xfrm>
          <a:prstGeom prst="rect">
            <a:avLst/>
          </a:prstGeom>
          <a:solidFill>
            <a:schemeClr val="bg2">
              <a:lumMod val="40000"/>
              <a:lumOff val="60000"/>
            </a:schemeClr>
          </a:solidFill>
        </p:spPr>
        <p:txBody>
          <a:bodyPr wrap="square">
            <a:spAutoFit/>
          </a:bodyPr>
          <a:lstStyle/>
          <a:p>
            <a:pPr indent="-285750" algn="ctr">
              <a:buFont typeface="Wingdings" panose="05000000000000000000" pitchFamily="2" charset="2"/>
              <a:buNone/>
            </a:pPr>
            <a:r>
              <a:rPr lang="zh-CN" altLang="en-US" sz="1400" dirty="0">
                <a:solidFill>
                  <a:srgbClr val="1A4262"/>
                </a:solidFill>
                <a:latin typeface="微软雅黑" panose="020B0503020204020204" pitchFamily="34" charset="-122"/>
                <a:ea typeface="微软雅黑" panose="020B0503020204020204" pitchFamily="34" charset="-122"/>
              </a:rPr>
              <a:t>粮</a:t>
            </a:r>
            <a:r>
              <a:rPr lang="zh-CN" altLang="en-US" sz="1400" dirty="0" smtClean="0">
                <a:solidFill>
                  <a:srgbClr val="1A4262"/>
                </a:solidFill>
                <a:latin typeface="微软雅黑" panose="020B0503020204020204" pitchFamily="34" charset="-122"/>
                <a:ea typeface="微软雅黑" panose="020B0503020204020204" pitchFamily="34" charset="-122"/>
              </a:rPr>
              <a:t>温 </a:t>
            </a:r>
            <a:r>
              <a:rPr lang="en-US" altLang="zh-CN" sz="1400" dirty="0" smtClean="0">
                <a:solidFill>
                  <a:srgbClr val="1A4262"/>
                </a:solidFill>
                <a:latin typeface="微软雅黑" panose="020B0503020204020204" pitchFamily="34" charset="-122"/>
                <a:ea typeface="微软雅黑" panose="020B0503020204020204" pitchFamily="34" charset="-122"/>
              </a:rPr>
              <a:t>Temperature curve of grain </a:t>
            </a:r>
            <a:endParaRPr lang="zh-CN" altLang="en-US" sz="1400" dirty="0">
              <a:solidFill>
                <a:srgbClr val="1A4262"/>
              </a:solidFill>
              <a:latin typeface="微软雅黑" panose="020B0503020204020204" pitchFamily="34" charset="-122"/>
              <a:ea typeface="微软雅黑" panose="020B0503020204020204" pitchFamily="34" charset="-122"/>
            </a:endParaRPr>
          </a:p>
        </p:txBody>
      </p:sp>
      <p:sp>
        <p:nvSpPr>
          <p:cNvPr id="12" name="矩形 11"/>
          <p:cNvSpPr/>
          <p:nvPr/>
        </p:nvSpPr>
        <p:spPr>
          <a:xfrm>
            <a:off x="3685395" y="4074925"/>
            <a:ext cx="1798306" cy="244343"/>
          </a:xfrm>
          <a:prstGeom prst="rect">
            <a:avLst/>
          </a:prstGeom>
          <a:solidFill>
            <a:schemeClr val="bg2">
              <a:lumMod val="40000"/>
              <a:lumOff val="60000"/>
            </a:schemeClr>
          </a:solidFill>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对照仓</a:t>
            </a:r>
            <a:r>
              <a:rPr lang="zh-CN" altLang="en-US" sz="1000" dirty="0" smtClean="0">
                <a:solidFill>
                  <a:srgbClr val="1A4262"/>
                </a:solidFill>
                <a:latin typeface="微软雅黑" panose="020B0503020204020204" pitchFamily="34" charset="-122"/>
                <a:ea typeface="微软雅黑" panose="020B0503020204020204" pitchFamily="34" charset="-122"/>
              </a:rPr>
              <a:t> </a:t>
            </a:r>
            <a:r>
              <a:rPr lang="en-US" altLang="zh-CN" sz="1000" dirty="0" smtClean="0">
                <a:solidFill>
                  <a:srgbClr val="1A4262"/>
                </a:solidFill>
                <a:latin typeface="微软雅黑" panose="020B0503020204020204" pitchFamily="34" charset="-122"/>
                <a:ea typeface="微软雅黑" panose="020B0503020204020204" pitchFamily="34" charset="-122"/>
              </a:rPr>
              <a:t>Control  warehouse </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3" name="矩形 12"/>
          <p:cNvSpPr/>
          <p:nvPr/>
        </p:nvSpPr>
        <p:spPr>
          <a:xfrm>
            <a:off x="3914274" y="4885549"/>
            <a:ext cx="1559317" cy="246221"/>
          </a:xfrm>
          <a:prstGeom prst="rect">
            <a:avLst/>
          </a:prstGeom>
          <a:solidFill>
            <a:schemeClr val="bg2">
              <a:lumMod val="20000"/>
              <a:lumOff val="80000"/>
            </a:schemeClr>
          </a:solidFill>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试验</a:t>
            </a:r>
            <a:r>
              <a:rPr lang="zh-CN" altLang="en-US" sz="1000" dirty="0" smtClean="0">
                <a:solidFill>
                  <a:srgbClr val="1A4262"/>
                </a:solidFill>
                <a:latin typeface="微软雅黑" panose="020B0503020204020204" pitchFamily="34" charset="-122"/>
                <a:ea typeface="微软雅黑" panose="020B0503020204020204" pitchFamily="34" charset="-122"/>
              </a:rPr>
              <a:t>仓 </a:t>
            </a:r>
            <a:r>
              <a:rPr lang="en-US" altLang="zh-CN" sz="1000" dirty="0" smtClean="0">
                <a:solidFill>
                  <a:srgbClr val="1A4262"/>
                </a:solidFill>
                <a:latin typeface="微软雅黑" panose="020B0503020204020204" pitchFamily="34" charset="-122"/>
                <a:ea typeface="微软雅黑" panose="020B0503020204020204" pitchFamily="34" charset="-122"/>
              </a:rPr>
              <a:t>Test warehouse </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4" name="矩形 13"/>
          <p:cNvSpPr/>
          <p:nvPr/>
        </p:nvSpPr>
        <p:spPr>
          <a:xfrm>
            <a:off x="3010172" y="5848882"/>
            <a:ext cx="2143212" cy="246221"/>
          </a:xfrm>
          <a:prstGeom prst="rect">
            <a:avLst/>
          </a:prstGeom>
          <a:solidFill>
            <a:schemeClr val="bg2">
              <a:lumMod val="20000"/>
              <a:lumOff val="80000"/>
            </a:schemeClr>
          </a:solidFill>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温差</a:t>
            </a:r>
            <a:r>
              <a:rPr lang="zh-CN" altLang="en-US" sz="1000" dirty="0" smtClean="0">
                <a:solidFill>
                  <a:srgbClr val="1A4262"/>
                </a:solidFill>
                <a:latin typeface="微软雅黑" panose="020B0503020204020204" pitchFamily="34" charset="-122"/>
                <a:ea typeface="微软雅黑" panose="020B0503020204020204" pitchFamily="34" charset="-122"/>
              </a:rPr>
              <a:t> </a:t>
            </a:r>
            <a:r>
              <a:rPr lang="en-US" altLang="zh-CN" sz="1000" dirty="0">
                <a:solidFill>
                  <a:srgbClr val="1A4262"/>
                </a:solidFill>
                <a:latin typeface="微软雅黑" panose="020B0503020204020204" pitchFamily="34" charset="-122"/>
                <a:ea typeface="微软雅黑" panose="020B0503020204020204" pitchFamily="34" charset="-122"/>
              </a:rPr>
              <a:t>Temperature difference</a:t>
            </a:r>
            <a:endParaRPr lang="zh-CN" altLang="en-US" sz="1000" dirty="0">
              <a:solidFill>
                <a:srgbClr val="1A4262"/>
              </a:solidFill>
              <a:latin typeface="微软雅黑" panose="020B0503020204020204" pitchFamily="34" charset="-122"/>
              <a:ea typeface="微软雅黑" panose="020B0503020204020204" pitchFamily="34" charset="-122"/>
            </a:endParaRPr>
          </a:p>
        </p:txBody>
      </p:sp>
      <p:sp>
        <p:nvSpPr>
          <p:cNvPr id="15" name="矩形 14"/>
          <p:cNvSpPr/>
          <p:nvPr/>
        </p:nvSpPr>
        <p:spPr>
          <a:xfrm>
            <a:off x="5919538" y="2012847"/>
            <a:ext cx="6208294" cy="830997"/>
          </a:xfrm>
          <a:prstGeom prst="rect">
            <a:avLst/>
          </a:prstGeom>
        </p:spPr>
        <p:txBody>
          <a:bodyPr wrap="square">
            <a:spAutoFit/>
          </a:bodyPr>
          <a:lstStyle/>
          <a:p>
            <a:pPr>
              <a:lnSpc>
                <a:spcPct val="150000"/>
              </a:lnSpc>
            </a:pPr>
            <a:r>
              <a:rPr lang="zh-CN" altLang="en-US" sz="1600" kern="100" spc="25" dirty="0">
                <a:solidFill>
                  <a:srgbClr val="000000"/>
                </a:solidFill>
                <a:latin typeface="微软雅黑" panose="020B0503020204020204" pitchFamily="34" charset="-122"/>
                <a:ea typeface="微软雅黑" panose="020B0503020204020204" pitchFamily="34" charset="-122"/>
              </a:rPr>
              <a:t>拱</a:t>
            </a:r>
            <a:r>
              <a:rPr lang="zh-CN" altLang="en-US" sz="1600" kern="100" spc="25" dirty="0" smtClean="0">
                <a:solidFill>
                  <a:srgbClr val="000000"/>
                </a:solidFill>
                <a:latin typeface="微软雅黑" panose="020B0503020204020204" pitchFamily="34" charset="-122"/>
                <a:ea typeface="微软雅黑" panose="020B0503020204020204" pitchFamily="34" charset="-122"/>
              </a:rPr>
              <a:t>板屋盖平房仓仓顶敷设辐射制冷卷材，与</a:t>
            </a:r>
            <a:r>
              <a:rPr lang="zh-CN" altLang="en-US" sz="1600" kern="100" spc="25" dirty="0">
                <a:solidFill>
                  <a:srgbClr val="000000"/>
                </a:solidFill>
                <a:latin typeface="微软雅黑" panose="020B0503020204020204" pitchFamily="34" charset="-122"/>
                <a:ea typeface="微软雅黑" panose="020B0503020204020204" pitchFamily="34" charset="-122"/>
              </a:rPr>
              <a:t>对比仓相比</a:t>
            </a:r>
            <a:r>
              <a:rPr lang="zh-CN" altLang="en-US" sz="1600" kern="100" spc="25" dirty="0" smtClean="0">
                <a:solidFill>
                  <a:srgbClr val="000000"/>
                </a:solidFill>
                <a:latin typeface="微软雅黑" panose="020B0503020204020204" pitchFamily="34" charset="-122"/>
                <a:ea typeface="微软雅黑" panose="020B0503020204020204" pitchFamily="34" charset="-122"/>
              </a:rPr>
              <a:t>，辐射制冷膜的仓</a:t>
            </a:r>
            <a:r>
              <a:rPr lang="zh-CN" altLang="en-US" sz="1600" kern="100" spc="25" dirty="0">
                <a:solidFill>
                  <a:srgbClr val="000000"/>
                </a:solidFill>
                <a:latin typeface="微软雅黑" panose="020B0503020204020204" pitchFamily="34" charset="-122"/>
                <a:ea typeface="微软雅黑" panose="020B0503020204020204" pitchFamily="34" charset="-122"/>
              </a:rPr>
              <a:t>温最大</a:t>
            </a:r>
            <a:r>
              <a:rPr lang="zh-CN" altLang="en-US" sz="1600" kern="100" spc="25" dirty="0" smtClean="0">
                <a:solidFill>
                  <a:srgbClr val="000000"/>
                </a:solidFill>
                <a:latin typeface="微软雅黑" panose="020B0503020204020204" pitchFamily="34" charset="-122"/>
                <a:ea typeface="微软雅黑" panose="020B0503020204020204" pitchFamily="34" charset="-122"/>
              </a:rPr>
              <a:t>降</a:t>
            </a:r>
            <a:r>
              <a:rPr lang="en-US" altLang="zh-CN" sz="1600" kern="100" spc="25" dirty="0" smtClean="0">
                <a:solidFill>
                  <a:srgbClr val="000000"/>
                </a:solidFill>
                <a:latin typeface="微软雅黑" panose="020B0503020204020204" pitchFamily="34" charset="-122"/>
                <a:ea typeface="微软雅黑" panose="020B0503020204020204" pitchFamily="34" charset="-122"/>
              </a:rPr>
              <a:t>10.4ºC</a:t>
            </a:r>
            <a:r>
              <a:rPr lang="zh-CN" altLang="en-US" sz="1600" kern="100" spc="25" dirty="0">
                <a:solidFill>
                  <a:srgbClr val="000000"/>
                </a:solidFill>
                <a:latin typeface="微软雅黑" panose="020B0503020204020204" pitchFamily="34" charset="-122"/>
                <a:ea typeface="微软雅黑" panose="020B0503020204020204" pitchFamily="34" charset="-122"/>
              </a:rPr>
              <a:t>；粮面温度最大</a:t>
            </a:r>
            <a:r>
              <a:rPr lang="zh-CN" altLang="en-US" sz="1600" kern="100" spc="25" dirty="0" smtClean="0">
                <a:solidFill>
                  <a:srgbClr val="000000"/>
                </a:solidFill>
                <a:latin typeface="微软雅黑" panose="020B0503020204020204" pitchFamily="34" charset="-122"/>
                <a:ea typeface="微软雅黑" panose="020B0503020204020204" pitchFamily="34" charset="-122"/>
              </a:rPr>
              <a:t>降</a:t>
            </a:r>
            <a:r>
              <a:rPr lang="en-US" altLang="zh-CN" sz="1600" kern="100" spc="25" dirty="0" smtClean="0">
                <a:solidFill>
                  <a:srgbClr val="000000"/>
                </a:solidFill>
                <a:latin typeface="微软雅黑" panose="020B0503020204020204" pitchFamily="34" charset="-122"/>
                <a:ea typeface="微软雅黑" panose="020B0503020204020204" pitchFamily="34" charset="-122"/>
              </a:rPr>
              <a:t>4.5</a:t>
            </a:r>
            <a:r>
              <a:rPr lang="zh-CN" altLang="en-US" sz="1600" kern="100" spc="25" dirty="0" smtClean="0">
                <a:solidFill>
                  <a:srgbClr val="000000"/>
                </a:solidFill>
                <a:latin typeface="微软雅黑" panose="020B0503020204020204" pitchFamily="34" charset="-122"/>
                <a:ea typeface="微软雅黑" panose="020B0503020204020204" pitchFamily="34" charset="-122"/>
              </a:rPr>
              <a:t> </a:t>
            </a:r>
            <a:r>
              <a:rPr lang="zh-CN" altLang="en-US" sz="1600" kern="100" spc="25" dirty="0">
                <a:solidFill>
                  <a:srgbClr val="000000"/>
                </a:solidFill>
                <a:latin typeface="微软雅黑" panose="020B0503020204020204" pitchFamily="34" charset="-122"/>
                <a:ea typeface="微软雅黑" panose="020B0503020204020204" pitchFamily="34" charset="-122"/>
              </a:rPr>
              <a:t>º</a:t>
            </a:r>
            <a:r>
              <a:rPr lang="zh-CN" altLang="en-US" sz="1600" kern="100" spc="25" dirty="0" smtClean="0">
                <a:solidFill>
                  <a:srgbClr val="000000"/>
                </a:solidFill>
                <a:latin typeface="微软雅黑" panose="020B0503020204020204" pitchFamily="34" charset="-122"/>
                <a:ea typeface="微软雅黑" panose="020B0503020204020204" pitchFamily="34" charset="-122"/>
              </a:rPr>
              <a:t>C（浙江省杭州市）。</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16" name="矩形 15"/>
          <p:cNvSpPr/>
          <p:nvPr/>
        </p:nvSpPr>
        <p:spPr>
          <a:xfrm>
            <a:off x="5903494" y="2818999"/>
            <a:ext cx="6272462" cy="1938992"/>
          </a:xfrm>
          <a:prstGeom prst="rect">
            <a:avLst/>
          </a:prstGeom>
        </p:spPr>
        <p:txBody>
          <a:bodyPr wrap="square">
            <a:spAutoFit/>
          </a:bodyPr>
          <a:lstStyle/>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experiment was conducted where a cooling radiant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film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was laid on the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roof.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Compared to the control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warehouse,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maximum temperature reduction of warehouse  was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10.4°C</a:t>
            </a:r>
            <a:r>
              <a:rPr lang="zh-CN" altLang="en-US"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and the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maximum temperature reduction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of grain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was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4.5°C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location: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Hangzhou City</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Zhejiang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province). </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3433012" y="1224830"/>
            <a:ext cx="1798306" cy="244343"/>
          </a:xfrm>
          <a:prstGeom prst="rect">
            <a:avLst/>
          </a:prstGeom>
        </p:spPr>
        <p:txBody>
          <a:bodyPr wrap="square">
            <a:spAutoFit/>
          </a:bodyPr>
          <a:lstStyle/>
          <a:p>
            <a:pPr indent="-285750" algn="ctr">
              <a:buFont typeface="Wingdings" panose="05000000000000000000" pitchFamily="2" charset="2"/>
              <a:buNone/>
            </a:pPr>
            <a:r>
              <a:rPr lang="zh-CN" altLang="en-US" sz="1000" dirty="0">
                <a:solidFill>
                  <a:srgbClr val="1A4262"/>
                </a:solidFill>
                <a:latin typeface="微软雅黑" panose="020B0503020204020204" pitchFamily="34" charset="-122"/>
                <a:ea typeface="微软雅黑" panose="020B0503020204020204" pitchFamily="34" charset="-122"/>
              </a:rPr>
              <a:t>对照仓</a:t>
            </a:r>
            <a:r>
              <a:rPr lang="zh-CN" altLang="en-US" sz="1000" dirty="0" smtClean="0">
                <a:solidFill>
                  <a:srgbClr val="1A4262"/>
                </a:solidFill>
                <a:latin typeface="微软雅黑" panose="020B0503020204020204" pitchFamily="34" charset="-122"/>
                <a:ea typeface="微软雅黑" panose="020B0503020204020204" pitchFamily="34" charset="-122"/>
              </a:rPr>
              <a:t> </a:t>
            </a:r>
            <a:r>
              <a:rPr lang="en-US" altLang="zh-CN" sz="1000" dirty="0" smtClean="0">
                <a:solidFill>
                  <a:srgbClr val="1A4262"/>
                </a:solidFill>
                <a:latin typeface="微软雅黑" panose="020B0503020204020204" pitchFamily="34" charset="-122"/>
                <a:ea typeface="微软雅黑" panose="020B0503020204020204" pitchFamily="34" charset="-122"/>
              </a:rPr>
              <a:t>Control  warehouse</a:t>
            </a:r>
            <a:endParaRPr lang="zh-CN" altLang="en-US" sz="1000" dirty="0">
              <a:solidFill>
                <a:srgbClr val="1A4262"/>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6"/>
          <a:stretch>
            <a:fillRect/>
          </a:stretch>
        </p:blipFill>
        <p:spPr>
          <a:xfrm>
            <a:off x="8952463" y="4885549"/>
            <a:ext cx="3049002" cy="1771925"/>
          </a:xfrm>
          <a:prstGeom prst="rect">
            <a:avLst/>
          </a:prstGeom>
        </p:spPr>
      </p:pic>
      <p:pic>
        <p:nvPicPr>
          <p:cNvPr id="21" name="图片 20"/>
          <p:cNvPicPr>
            <a:picLocks noChangeAspect="1"/>
          </p:cNvPicPr>
          <p:nvPr/>
        </p:nvPicPr>
        <p:blipFill>
          <a:blip r:embed="rId7"/>
          <a:stretch>
            <a:fillRect/>
          </a:stretch>
        </p:blipFill>
        <p:spPr>
          <a:xfrm>
            <a:off x="5983705" y="4885549"/>
            <a:ext cx="2989731" cy="1771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矩形 3"/>
          <p:cNvSpPr/>
          <p:nvPr/>
        </p:nvSpPr>
        <p:spPr>
          <a:xfrm>
            <a:off x="6200272" y="1111156"/>
            <a:ext cx="5358065" cy="1077218"/>
          </a:xfrm>
          <a:prstGeom prst="rect">
            <a:avLst/>
          </a:prstGeom>
        </p:spPr>
        <p:txBody>
          <a:bodyPr wrap="square">
            <a:spAutoFit/>
          </a:bodyPr>
          <a:lstStyle/>
          <a:p>
            <a:pPr algn="ct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新型</a:t>
            </a:r>
            <a:r>
              <a:rPr lang="zh-CN" altLang="en-US" sz="2400" dirty="0">
                <a:solidFill>
                  <a:schemeClr val="accent2"/>
                </a:solidFill>
                <a:latin typeface="Open Sans Regular" panose="020B0606030504020204" charset="0"/>
                <a:ea typeface="微软雅黑" panose="020B0503020204020204" pitchFamily="34" charset="-122"/>
                <a:cs typeface="Open Sans Regular" panose="020B0606030504020204" charset="0"/>
              </a:rPr>
              <a:t>防水</a:t>
            </a: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材料</a:t>
            </a:r>
            <a:r>
              <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a:t>
            </a:r>
            <a:r>
              <a:rPr lang="zh-CN" altLang="en-US" sz="2000" dirty="0">
                <a:solidFill>
                  <a:srgbClr val="00B050"/>
                </a:solidFill>
                <a:latin typeface="Open Sans Regular" panose="020B0606030504020204" charset="0"/>
                <a:ea typeface="微软雅黑" panose="020B0503020204020204" pitchFamily="34" charset="-122"/>
                <a:cs typeface="Open Sans Regular" panose="020B0606030504020204" charset="0"/>
              </a:rPr>
              <a:t>丙烯酸</a:t>
            </a:r>
            <a:r>
              <a:rPr lang="zh-CN" altLang="en-US" sz="2000" dirty="0" smtClean="0">
                <a:solidFill>
                  <a:srgbClr val="00B050"/>
                </a:solidFill>
                <a:latin typeface="Open Sans Regular" panose="020B0606030504020204" charset="0"/>
                <a:ea typeface="微软雅黑" panose="020B0503020204020204" pitchFamily="34" charset="-122"/>
                <a:cs typeface="Open Sans Regular" panose="020B0606030504020204" charset="0"/>
              </a:rPr>
              <a:t>聚合物水泥防水</a:t>
            </a:r>
            <a:r>
              <a:rPr lang="zh-CN" altLang="en-US" sz="2000" dirty="0">
                <a:solidFill>
                  <a:srgbClr val="00B050"/>
                </a:solidFill>
                <a:latin typeface="Open Sans Regular" panose="020B0606030504020204" charset="0"/>
                <a:ea typeface="微软雅黑" panose="020B0503020204020204" pitchFamily="34" charset="-122"/>
                <a:cs typeface="Open Sans Regular" panose="020B0606030504020204" charset="0"/>
              </a:rPr>
              <a:t>涂料</a:t>
            </a:r>
            <a:endParaRPr lang="en-US" altLang="zh-CN" sz="2000" dirty="0" smtClean="0">
              <a:solidFill>
                <a:srgbClr val="00B050"/>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New materials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the thermal insulation— </a:t>
            </a:r>
            <a:r>
              <a:rPr lang="en-US" altLang="zh-CN" sz="2000" dirty="0">
                <a:solidFill>
                  <a:srgbClr val="00B050"/>
                </a:solidFill>
                <a:latin typeface="Arial" panose="020B0604020202020204" pitchFamily="34" charset="0"/>
                <a:ea typeface="微软雅黑" panose="020B0503020204020204" pitchFamily="34" charset="-122"/>
                <a:cs typeface="Arial" panose="020B0604020202020204" pitchFamily="34" charset="0"/>
              </a:rPr>
              <a:t>Acrylic </a:t>
            </a:r>
            <a:r>
              <a:rPr lang="en-US" altLang="zh-CN" sz="2000" dirty="0" smtClean="0">
                <a:solidFill>
                  <a:srgbClr val="00B050"/>
                </a:solidFill>
                <a:latin typeface="Arial" panose="020B0604020202020204" pitchFamily="34" charset="0"/>
                <a:ea typeface="微软雅黑" panose="020B0503020204020204" pitchFamily="34" charset="-122"/>
                <a:cs typeface="Arial" panose="020B0604020202020204" pitchFamily="34" charset="0"/>
              </a:rPr>
              <a:t>polymer cement waterproof coating</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 y="1203937"/>
            <a:ext cx="4736616" cy="2423160"/>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 y="3733800"/>
            <a:ext cx="4736616" cy="2682239"/>
          </a:xfrm>
          <a:prstGeom prst="rect">
            <a:avLst/>
          </a:prstGeom>
        </p:spPr>
      </p:pic>
      <p:sp>
        <p:nvSpPr>
          <p:cNvPr id="2" name="矩形 1"/>
          <p:cNvSpPr/>
          <p:nvPr/>
        </p:nvSpPr>
        <p:spPr>
          <a:xfrm>
            <a:off x="5566611" y="2188374"/>
            <a:ext cx="6320589" cy="1569660"/>
          </a:xfrm>
          <a:prstGeom prst="rect">
            <a:avLst/>
          </a:prstGeom>
        </p:spPr>
        <p:txBody>
          <a:bodyPr wrap="square">
            <a:spAutoFit/>
          </a:bodyPr>
          <a:lstStyle/>
          <a:p>
            <a:pPr>
              <a:lnSpc>
                <a:spcPct val="150000"/>
              </a:lnSpc>
            </a:pPr>
            <a:r>
              <a:rPr lang="zh-CN" altLang="en-US" sz="1600" kern="100" spc="25" dirty="0">
                <a:solidFill>
                  <a:srgbClr val="000000"/>
                </a:solidFill>
                <a:latin typeface="微软雅黑" panose="020B0503020204020204" pitchFamily="34" charset="-122"/>
                <a:ea typeface="微软雅黑" panose="020B0503020204020204" pitchFamily="34" charset="-122"/>
              </a:rPr>
              <a:t>功能：防水</a:t>
            </a:r>
            <a:endParaRPr lang="en-US" altLang="zh-CN" sz="1600" kern="100" spc="25" dirty="0">
              <a:solidFill>
                <a:srgbClr val="000000"/>
              </a:solidFill>
              <a:latin typeface="微软雅黑" panose="020B0503020204020204" pitchFamily="34" charset="-122"/>
              <a:ea typeface="微软雅黑" panose="020B0503020204020204" pitchFamily="34" charset="-122"/>
            </a:endParaRPr>
          </a:p>
          <a:p>
            <a:pPr>
              <a:lnSpc>
                <a:spcPct val="150000"/>
              </a:lnSpc>
            </a:pPr>
            <a:r>
              <a:rPr lang="zh-CN" altLang="en-US" sz="1600" kern="100" spc="25" dirty="0">
                <a:solidFill>
                  <a:srgbClr val="000000"/>
                </a:solidFill>
                <a:latin typeface="微软雅黑" panose="020B0503020204020204" pitchFamily="34" charset="-122"/>
                <a:ea typeface="微软雅黑" panose="020B0503020204020204" pitchFamily="34" charset="-122"/>
              </a:rPr>
              <a:t>特点：较好的稳定性、耐候性、耐紫外线老化性；抗裂性及粘接力强，抗剪切强度大；极好的耐水性、环保性。</a:t>
            </a:r>
            <a:endParaRPr lang="en-US" altLang="zh-CN" sz="1600" kern="100" spc="25" dirty="0">
              <a:solidFill>
                <a:srgbClr val="000000"/>
              </a:solidFill>
              <a:latin typeface="微软雅黑" panose="020B0503020204020204" pitchFamily="34" charset="-122"/>
              <a:ea typeface="微软雅黑" panose="020B0503020204020204" pitchFamily="34" charset="-122"/>
            </a:endParaRPr>
          </a:p>
          <a:p>
            <a:pPr>
              <a:lnSpc>
                <a:spcPct val="150000"/>
              </a:lnSpc>
            </a:pPr>
            <a:r>
              <a:rPr lang="zh-CN" altLang="en-US" sz="1600" kern="100" spc="25" dirty="0">
                <a:solidFill>
                  <a:srgbClr val="000000"/>
                </a:solidFill>
                <a:latin typeface="微软雅黑" panose="020B0503020204020204" pitchFamily="34" charset="-122"/>
                <a:ea typeface="微软雅黑" panose="020B0503020204020204" pitchFamily="34" charset="-122"/>
              </a:rPr>
              <a:t>用途：涂敷于平房仓、浅圆仓屋面</a:t>
            </a:r>
          </a:p>
        </p:txBody>
      </p:sp>
      <p:sp>
        <p:nvSpPr>
          <p:cNvPr id="9" name="矩形 8"/>
          <p:cNvSpPr/>
          <p:nvPr/>
        </p:nvSpPr>
        <p:spPr>
          <a:xfrm>
            <a:off x="5566611" y="3754828"/>
            <a:ext cx="6625389" cy="2677656"/>
          </a:xfrm>
          <a:prstGeom prst="rect">
            <a:avLst/>
          </a:prstGeom>
        </p:spPr>
        <p:txBody>
          <a:bodyPr wrap="square">
            <a:spAutoFit/>
          </a:bodyPr>
          <a:lstStyle/>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Function: waterproof</a:t>
            </a:r>
          </a:p>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Features</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Good stability, weather resistance and UV aging resistance; strong crack resistance and adhesion, high shear strength; excellent water resistance and environmental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friendliness.</a:t>
            </a:r>
          </a:p>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Usage</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Acrylic polymer cement waterproof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coating are laid on the roof of granary. </a:t>
            </a:r>
            <a:endPar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22972" r="18234" b="13450"/>
          <a:stretch>
            <a:fillRect/>
          </a:stretch>
        </p:blipFill>
        <p:spPr>
          <a:xfrm>
            <a:off x="579120" y="1203938"/>
            <a:ext cx="1025091" cy="1059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矩形 3"/>
          <p:cNvSpPr/>
          <p:nvPr/>
        </p:nvSpPr>
        <p:spPr>
          <a:xfrm>
            <a:off x="4957011" y="1834677"/>
            <a:ext cx="6978314" cy="1346907"/>
          </a:xfrm>
          <a:prstGeom prst="rect">
            <a:avLst/>
          </a:prstGeom>
        </p:spPr>
        <p:txBody>
          <a:bodyPr wrap="square">
            <a:spAutoFit/>
          </a:bodyPr>
          <a:lstStyle/>
          <a:p>
            <a:pPr>
              <a:lnSpc>
                <a:spcPct val="150000"/>
              </a:lnSpc>
            </a:pPr>
            <a:r>
              <a:rPr lang="zh-CN" altLang="en-US" sz="1400" kern="100" spc="25" dirty="0">
                <a:solidFill>
                  <a:srgbClr val="000000"/>
                </a:solidFill>
                <a:latin typeface="微软雅黑" panose="020B0503020204020204" pitchFamily="34" charset="-122"/>
                <a:ea typeface="微软雅黑" panose="020B0503020204020204" pitchFamily="34" charset="-122"/>
              </a:rPr>
              <a:t>仓顶、门窗、设备孔洞等采用环保、耐候性能好的材料进行密封、气密技术处理。门窗、设备孔洞应设置双密封槽。仓房气密性</a:t>
            </a:r>
            <a:r>
              <a:rPr lang="en-US" altLang="zh-CN" sz="1400" kern="100" spc="25" dirty="0">
                <a:solidFill>
                  <a:srgbClr val="000000"/>
                </a:solidFill>
                <a:latin typeface="微软雅黑" panose="020B0503020204020204" pitchFamily="34" charset="-122"/>
                <a:ea typeface="微软雅黑" panose="020B0503020204020204" pitchFamily="34" charset="-122"/>
              </a:rPr>
              <a:t>500 Pa</a:t>
            </a:r>
            <a:r>
              <a:rPr lang="zh-CN" altLang="en-US" sz="1400" kern="100" spc="25" dirty="0">
                <a:solidFill>
                  <a:srgbClr val="000000"/>
                </a:solidFill>
                <a:latin typeface="微软雅黑" panose="020B0503020204020204" pitchFamily="34" charset="-122"/>
                <a:ea typeface="微软雅黑" panose="020B0503020204020204" pitchFamily="34" charset="-122"/>
              </a:rPr>
              <a:t>压力半衰期满足下列要求：</a:t>
            </a:r>
          </a:p>
          <a:p>
            <a:pPr>
              <a:lnSpc>
                <a:spcPct val="150000"/>
              </a:lnSpc>
            </a:pPr>
            <a:r>
              <a:rPr lang="zh-CN" altLang="en-US" sz="1400" kern="100" spc="25" dirty="0">
                <a:solidFill>
                  <a:srgbClr val="000000"/>
                </a:solidFill>
                <a:latin typeface="微软雅黑" panose="020B0503020204020204" pitchFamily="34" charset="-122"/>
                <a:ea typeface="微软雅黑" panose="020B0503020204020204" pitchFamily="34" charset="-122"/>
              </a:rPr>
              <a:t> 平房仓：气调仓空仓压力半衰期不低于</a:t>
            </a:r>
            <a:r>
              <a:rPr lang="en-US" altLang="zh-CN" sz="1400" kern="100" spc="25" dirty="0">
                <a:solidFill>
                  <a:srgbClr val="000000"/>
                </a:solidFill>
                <a:latin typeface="微软雅黑" panose="020B0503020204020204" pitchFamily="34" charset="-122"/>
                <a:ea typeface="微软雅黑" panose="020B0503020204020204" pitchFamily="34" charset="-122"/>
              </a:rPr>
              <a:t>300 s</a:t>
            </a:r>
            <a:r>
              <a:rPr lang="zh-CN" altLang="en-US" sz="1400" kern="100" spc="25" dirty="0">
                <a:solidFill>
                  <a:srgbClr val="000000"/>
                </a:solidFill>
                <a:latin typeface="微软雅黑" panose="020B0503020204020204" pitchFamily="34" charset="-122"/>
                <a:ea typeface="微软雅黑" panose="020B0503020204020204" pitchFamily="34" charset="-122"/>
              </a:rPr>
              <a:t>；非气调仓空仓不低于</a:t>
            </a:r>
            <a:r>
              <a:rPr lang="en-US" altLang="zh-CN" sz="1400" kern="100" spc="25" dirty="0">
                <a:solidFill>
                  <a:srgbClr val="000000"/>
                </a:solidFill>
                <a:latin typeface="微软雅黑" panose="020B0503020204020204" pitchFamily="34" charset="-122"/>
                <a:ea typeface="微软雅黑" panose="020B0503020204020204" pitchFamily="34" charset="-122"/>
              </a:rPr>
              <a:t>180 s</a:t>
            </a:r>
            <a:r>
              <a:rPr lang="zh-CN" altLang="en-US" sz="1400" kern="100" spc="25" dirty="0">
                <a:solidFill>
                  <a:srgbClr val="000000"/>
                </a:solidFill>
                <a:latin typeface="微软雅黑" panose="020B0503020204020204" pitchFamily="34" charset="-122"/>
                <a:ea typeface="微软雅黑" panose="020B0503020204020204" pitchFamily="34" charset="-122"/>
              </a:rPr>
              <a:t>。</a:t>
            </a:r>
          </a:p>
          <a:p>
            <a:pPr>
              <a:lnSpc>
                <a:spcPct val="150000"/>
              </a:lnSpc>
            </a:pPr>
            <a:r>
              <a:rPr lang="zh-CN" altLang="en-US" sz="1400" kern="100" spc="25" dirty="0">
                <a:solidFill>
                  <a:srgbClr val="000000"/>
                </a:solidFill>
                <a:latin typeface="微软雅黑" panose="020B0503020204020204" pitchFamily="34" charset="-122"/>
                <a:ea typeface="微软雅黑" panose="020B0503020204020204" pitchFamily="34" charset="-122"/>
              </a:rPr>
              <a:t> 浅圆仓：气调仓空仓应不低于</a:t>
            </a:r>
            <a:r>
              <a:rPr lang="en-US" altLang="zh-CN" sz="1400" kern="100" spc="25" dirty="0">
                <a:solidFill>
                  <a:srgbClr val="000000"/>
                </a:solidFill>
                <a:latin typeface="微软雅黑" panose="020B0503020204020204" pitchFamily="34" charset="-122"/>
                <a:ea typeface="微软雅黑" panose="020B0503020204020204" pitchFamily="34" charset="-122"/>
              </a:rPr>
              <a:t>480 s</a:t>
            </a:r>
            <a:r>
              <a:rPr lang="zh-CN" altLang="en-US" sz="1400" kern="100" spc="25" dirty="0">
                <a:solidFill>
                  <a:srgbClr val="000000"/>
                </a:solidFill>
                <a:latin typeface="微软雅黑" panose="020B0503020204020204" pitchFamily="34" charset="-122"/>
                <a:ea typeface="微软雅黑" panose="020B0503020204020204" pitchFamily="34" charset="-122"/>
              </a:rPr>
              <a:t>；非气调仓空仓不低于</a:t>
            </a:r>
            <a:r>
              <a:rPr lang="en-US" altLang="zh-CN" sz="1400" kern="100" spc="25" dirty="0">
                <a:solidFill>
                  <a:srgbClr val="000000"/>
                </a:solidFill>
                <a:latin typeface="微软雅黑" panose="020B0503020204020204" pitchFamily="34" charset="-122"/>
                <a:ea typeface="微软雅黑" panose="020B0503020204020204" pitchFamily="34" charset="-122"/>
              </a:rPr>
              <a:t>300 s</a:t>
            </a:r>
            <a:r>
              <a:rPr lang="zh-CN" altLang="en-US" sz="1400" kern="100" spc="25" dirty="0">
                <a:solidFill>
                  <a:srgbClr val="000000"/>
                </a:solidFill>
                <a:latin typeface="微软雅黑" panose="020B0503020204020204" pitchFamily="34" charset="-122"/>
                <a:ea typeface="微软雅黑" panose="020B0503020204020204" pitchFamily="34" charset="-122"/>
              </a:rPr>
              <a:t>。</a:t>
            </a:r>
          </a:p>
        </p:txBody>
      </p:sp>
      <p:sp>
        <p:nvSpPr>
          <p:cNvPr id="5" name="矩形 4"/>
          <p:cNvSpPr/>
          <p:nvPr/>
        </p:nvSpPr>
        <p:spPr>
          <a:xfrm>
            <a:off x="6418504" y="1025236"/>
            <a:ext cx="5195980" cy="769441"/>
          </a:xfrm>
          <a:prstGeom prst="rect">
            <a:avLst/>
          </a:prstGeom>
        </p:spPr>
        <p:txBody>
          <a:bodyPr wrap="square">
            <a:spAutoFit/>
          </a:bodyPr>
          <a:lstStyle/>
          <a:p>
            <a:pPr algn="ct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气密措施</a:t>
            </a:r>
            <a:endPar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Measures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for granary air tightness </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矩形 5"/>
          <p:cNvSpPr/>
          <p:nvPr/>
        </p:nvSpPr>
        <p:spPr>
          <a:xfrm>
            <a:off x="5028371" y="3130569"/>
            <a:ext cx="7163629" cy="3416320"/>
          </a:xfrm>
          <a:prstGeom prst="rect">
            <a:avLst/>
          </a:prstGeom>
        </p:spPr>
        <p:txBody>
          <a:bodyPr wrap="square">
            <a:spAutoFit/>
          </a:bodyPr>
          <a:lstStyle/>
          <a:p>
            <a:pPr>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warehouse roof, doors and windows, equipment holes, etc. are sealed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with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environmentally friendly and weather resistant materials. Double sealing grooves should be installed for doors, windows, and equipment holes. The airtightness of the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granary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meets the following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requirements for half-life at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500 Pa pressure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p>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Controlled atmosphere warehouse ≥ 300s</a:t>
            </a:r>
            <a:r>
              <a:rPr lang="zh-CN" altLang="en-US"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non controlled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atmosphere warehouse ≥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180s.</a:t>
            </a:r>
          </a:p>
          <a:p>
            <a:pPr>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Controlled atmosphere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squat silo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480s</a:t>
            </a:r>
            <a:r>
              <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non controlled atmosphere squat silo  ≥ 300s</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7" name="图片 6" descr="微信图片_20191114110050.jpg"/>
          <p:cNvPicPr>
            <a:picLocks noChangeAspect="1"/>
          </p:cNvPicPr>
          <p:nvPr/>
        </p:nvPicPr>
        <p:blipFill>
          <a:blip r:embed="rId4" cstate="print"/>
          <a:srcRect l="47858" t="38120" b="22742"/>
          <a:stretch>
            <a:fillRect/>
          </a:stretch>
        </p:blipFill>
        <p:spPr>
          <a:xfrm>
            <a:off x="190866" y="3800746"/>
            <a:ext cx="4607360" cy="2857054"/>
          </a:xfrm>
          <a:prstGeom prst="rect">
            <a:avLst/>
          </a:prstGeom>
        </p:spPr>
      </p:pic>
      <p:pic>
        <p:nvPicPr>
          <p:cNvPr id="8" name="图片 7"/>
          <p:cNvPicPr>
            <a:picLocks noChangeAspect="1"/>
          </p:cNvPicPr>
          <p:nvPr/>
        </p:nvPicPr>
        <p:blipFill>
          <a:blip r:embed="rId5"/>
          <a:stretch>
            <a:fillRect/>
          </a:stretch>
        </p:blipFill>
        <p:spPr>
          <a:xfrm>
            <a:off x="190866" y="1112493"/>
            <a:ext cx="4607360" cy="259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049803" y="3685021"/>
            <a:ext cx="3507641" cy="830972"/>
          </a:xfrm>
          <a:prstGeom prst="rect">
            <a:avLst/>
          </a:prstGeom>
        </p:spPr>
        <p:txBody>
          <a:bodyPr wrap="none" lIns="91415" tIns="45708" rIns="91415" bIns="45708">
            <a:spAutoFit/>
          </a:bodyPr>
          <a:lstStyle/>
          <a:p>
            <a:pPr algn="ctr">
              <a:lnSpc>
                <a:spcPct val="150000"/>
              </a:lnSpc>
            </a:pPr>
            <a:r>
              <a:rPr lang="zh-CN" altLang="en-US" sz="32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集成绿色储粮技术</a:t>
            </a:r>
            <a:endParaRPr lang="zh-CN" altLang="en-US" sz="32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281813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184589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289309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56464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179557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124651"/>
            <a:ext cx="2125102" cy="1198880"/>
          </a:xfrm>
          <a:prstGeom prst="rect">
            <a:avLst/>
          </a:prstGeom>
          <a:noFill/>
        </p:spPr>
        <p:txBody>
          <a:bodyPr wrap="square" rtlCol="0">
            <a:spAutoFit/>
          </a:bodyPr>
          <a:lstStyle/>
          <a:p>
            <a:pPr algn="ctr"/>
            <a:r>
              <a:rPr lang="en-US" altLang="zh-CN" sz="72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03</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3200016" y="4456840"/>
            <a:ext cx="5791971" cy="400110"/>
          </a:xfrm>
          <a:prstGeom prst="rect">
            <a:avLst/>
          </a:prstGeom>
        </p:spPr>
        <p:txBody>
          <a:bodyPr wrap="none">
            <a:spAutoFit/>
          </a:bodyPr>
          <a:lstStyle/>
          <a:p>
            <a:pPr algn="ctr"/>
            <a:r>
              <a:rPr lang="en-US" altLang="zh-CN" sz="2000" dirty="0">
                <a:latin typeface="Arial" panose="020B0604020202020204" pitchFamily="34" charset="0"/>
                <a:cs typeface="Arial" panose="020B0604020202020204" pitchFamily="34" charset="0"/>
              </a:rPr>
              <a:t>Integration of  green techniques for grain storage </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069840" y="3685021"/>
            <a:ext cx="3467565" cy="743321"/>
          </a:xfrm>
          <a:prstGeom prst="rect">
            <a:avLst/>
          </a:prstGeom>
        </p:spPr>
        <p:txBody>
          <a:bodyPr wrap="none" lIns="91415" tIns="45708" rIns="91415" bIns="45708">
            <a:spAutoFit/>
          </a:bodyPr>
          <a:lstStyle/>
          <a:p>
            <a:pPr>
              <a:lnSpc>
                <a:spcPct val="150000"/>
              </a:lnSpc>
            </a:pPr>
            <a:r>
              <a:rPr lang="zh-CN" altLang="en-US" sz="3200" dirty="0">
                <a:solidFill>
                  <a:schemeClr val="accent2"/>
                </a:solidFill>
                <a:latin typeface="Open Sans Regular" panose="020B0606030504020204" charset="0"/>
                <a:ea typeface="微软雅黑" panose="020B0503020204020204" pitchFamily="34" charset="-122"/>
                <a:cs typeface="Open Sans Regular" panose="020B0606030504020204" charset="0"/>
              </a:rPr>
              <a:t>粮食储藏损失原因</a:t>
            </a:r>
          </a:p>
        </p:txBody>
      </p:sp>
      <p:sp>
        <p:nvSpPr>
          <p:cNvPr id="8" name="椭圆 7"/>
          <p:cNvSpPr/>
          <p:nvPr/>
        </p:nvSpPr>
        <p:spPr>
          <a:xfrm>
            <a:off x="6038039" y="281813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184589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289309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56464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179557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12465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01</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3624980" y="4413332"/>
            <a:ext cx="4357283" cy="400110"/>
          </a:xfrm>
          <a:prstGeom prst="rect">
            <a:avLst/>
          </a:prstGeom>
        </p:spPr>
        <p:txBody>
          <a:bodyPr wrap="none">
            <a:spAutoFit/>
          </a:bodyPr>
          <a:lstStyle/>
          <a:p>
            <a:r>
              <a:rPr lang="en-US" altLang="zh-CN" sz="2000" dirty="0">
                <a:latin typeface="Arial" panose="020B0604020202020204" pitchFamily="34" charset="0"/>
                <a:cs typeface="Arial" panose="020B0604020202020204" pitchFamily="34" charset="0"/>
              </a:rPr>
              <a:t>Reasons for the </a:t>
            </a:r>
            <a:r>
              <a:rPr lang="en-US" altLang="zh-CN" sz="2000" dirty="0" smtClean="0">
                <a:latin typeface="Arial" panose="020B0604020202020204" pitchFamily="34" charset="0"/>
                <a:cs typeface="Arial" panose="020B0604020202020204" pitchFamily="34" charset="0"/>
              </a:rPr>
              <a:t>grain storage </a:t>
            </a:r>
            <a:r>
              <a:rPr lang="en-US" altLang="zh-CN" sz="2000" dirty="0" smtClean="0">
                <a:latin typeface="Arial" panose="020B0604020202020204" pitchFamily="34" charset="0"/>
                <a:cs typeface="Arial" panose="020B0604020202020204" pitchFamily="34" charset="0"/>
              </a:rPr>
              <a:t>losses</a:t>
            </a:r>
            <a:endParaRPr lang="en-US" altLang="zh-CN"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591065" y="1274443"/>
            <a:ext cx="11009870" cy="1156855"/>
          </a:xfrm>
          <a:prstGeom prst="rect">
            <a:avLst/>
          </a:prstGeom>
        </p:spPr>
        <p:txBody>
          <a:bodyPr wrap="square">
            <a:spAutoFit/>
          </a:bodyPr>
          <a:lstStyle/>
          <a:p>
            <a:pPr>
              <a:lnSpc>
                <a:spcPct val="150000"/>
              </a:lnSpc>
            </a:pPr>
            <a:r>
              <a:rPr lang="zh-CN" altLang="en-US" sz="1600" kern="100" spc="25" dirty="0">
                <a:solidFill>
                  <a:srgbClr val="000000"/>
                </a:solidFill>
                <a:latin typeface="微软雅黑" panose="020B0503020204020204" pitchFamily="34" charset="-122"/>
                <a:ea typeface="微软雅黑" panose="020B0503020204020204" pitchFamily="34" charset="-122"/>
              </a:rPr>
              <a:t>目前，中国正在深入实施粮食绿色仓储提升行动，坚持“藏粮于技”，在仓房性能良好前提下，综合考虑自然条件、储粮品种、储粮生态区等因素，合理选择应用氮气气调、制冷控温、内环流控温、横向通风集成，以及非化学药剂防治等技术，推广绿色、低温储粮技术集成应用。</a:t>
            </a:r>
          </a:p>
        </p:txBody>
      </p:sp>
      <p:sp>
        <p:nvSpPr>
          <p:cNvPr id="3" name="矩形 2"/>
          <p:cNvSpPr/>
          <p:nvPr/>
        </p:nvSpPr>
        <p:spPr>
          <a:xfrm>
            <a:off x="591065" y="2576200"/>
            <a:ext cx="11106665" cy="2308324"/>
          </a:xfrm>
          <a:prstGeom prst="rect">
            <a:avLst/>
          </a:prstGeom>
        </p:spPr>
        <p:txBody>
          <a:bodyPr wrap="square">
            <a:spAutoFit/>
          </a:bodyPr>
          <a:lstStyle/>
          <a:p>
            <a:pPr>
              <a:lnSpc>
                <a:spcPct val="150000"/>
              </a:lnSpc>
            </a:pPr>
            <a:r>
              <a:rPr lang="en-US" altLang="zh-CN" sz="1600" dirty="0">
                <a:latin typeface="Arial" panose="020B0604020202020204" pitchFamily="34" charset="0"/>
                <a:cs typeface="Arial" panose="020B0604020202020204" pitchFamily="34" charset="0"/>
              </a:rPr>
              <a:t>At present, China is deeply implementing the action to enhance green grain storage, adhering to the principle of </a:t>
            </a:r>
            <a:r>
              <a:rPr lang="en-US" altLang="zh-CN" sz="1600" dirty="0" smtClean="0">
                <a:latin typeface="Arial" panose="020B0604020202020204" pitchFamily="34" charset="0"/>
                <a:cs typeface="Arial" panose="020B0604020202020204" pitchFamily="34" charset="0"/>
              </a:rPr>
              <a:t>“storing </a:t>
            </a:r>
            <a:r>
              <a:rPr lang="en-US" altLang="zh-CN" sz="1600" dirty="0">
                <a:latin typeface="Arial" panose="020B0604020202020204" pitchFamily="34" charset="0"/>
                <a:cs typeface="Arial" panose="020B0604020202020204" pitchFamily="34" charset="0"/>
              </a:rPr>
              <a:t>grain through </a:t>
            </a:r>
            <a:r>
              <a:rPr lang="en-US" altLang="zh-CN" sz="1600" dirty="0" smtClean="0">
                <a:latin typeface="Arial" panose="020B0604020202020204" pitchFamily="34" charset="0"/>
                <a:cs typeface="Arial" panose="020B0604020202020204" pitchFamily="34" charset="0"/>
              </a:rPr>
              <a:t>technology”. </a:t>
            </a:r>
            <a:r>
              <a:rPr lang="en-US" altLang="zh-CN" sz="1600" dirty="0">
                <a:latin typeface="Arial" panose="020B0604020202020204" pitchFamily="34" charset="0"/>
                <a:cs typeface="Arial" panose="020B0604020202020204" pitchFamily="34" charset="0"/>
              </a:rPr>
              <a:t>Under the premise of good </a:t>
            </a:r>
            <a:r>
              <a:rPr lang="en-US" altLang="zh-CN" sz="1600" dirty="0" smtClean="0">
                <a:latin typeface="Arial" panose="020B0604020202020204" pitchFamily="34" charset="0"/>
                <a:cs typeface="Arial" panose="020B0604020202020204" pitchFamily="34" charset="0"/>
              </a:rPr>
              <a:t>granary </a:t>
            </a:r>
            <a:r>
              <a:rPr lang="en-US" altLang="zh-CN" sz="1600" dirty="0">
                <a:latin typeface="Arial" panose="020B0604020202020204" pitchFamily="34" charset="0"/>
                <a:cs typeface="Arial" panose="020B0604020202020204" pitchFamily="34" charset="0"/>
              </a:rPr>
              <a:t>performance, taking into account natural conditions, stored grain varieties, </a:t>
            </a:r>
            <a:r>
              <a:rPr lang="en-US" altLang="zh-CN" sz="1600" dirty="0" smtClean="0">
                <a:latin typeface="Arial" panose="020B0604020202020204" pitchFamily="34" charset="0"/>
                <a:cs typeface="Arial" panose="020B0604020202020204" pitchFamily="34" charset="0"/>
              </a:rPr>
              <a:t>ecological </a:t>
            </a:r>
            <a:r>
              <a:rPr lang="en-US" altLang="zh-CN" sz="1600" dirty="0" smtClean="0">
                <a:latin typeface="Arial" panose="020B0604020202020204" pitchFamily="34" charset="0"/>
                <a:cs typeface="Arial" panose="020B0604020202020204" pitchFamily="34" charset="0"/>
              </a:rPr>
              <a:t>zones for grain </a:t>
            </a:r>
            <a:r>
              <a:rPr lang="en-US" altLang="zh-CN" sz="1600" dirty="0">
                <a:latin typeface="Arial" panose="020B0604020202020204" pitchFamily="34" charset="0"/>
                <a:cs typeface="Arial" panose="020B0604020202020204" pitchFamily="34" charset="0"/>
              </a:rPr>
              <a:t>storage  </a:t>
            </a:r>
            <a:r>
              <a:rPr lang="en-US" altLang="zh-CN" sz="1600" dirty="0">
                <a:latin typeface="Arial" panose="020B0604020202020204" pitchFamily="34" charset="0"/>
                <a:cs typeface="Arial" panose="020B0604020202020204" pitchFamily="34" charset="0"/>
              </a:rPr>
              <a:t>and other factors, reasonable </a:t>
            </a:r>
            <a:r>
              <a:rPr lang="en-US" altLang="zh-CN" sz="1600" dirty="0" smtClean="0">
                <a:latin typeface="Arial" panose="020B0604020202020204" pitchFamily="34" charset="0"/>
                <a:cs typeface="Arial" panose="020B0604020202020204" pitchFamily="34" charset="0"/>
              </a:rPr>
              <a:t>technologies, such as nitrogen controlled atmosphere, </a:t>
            </a:r>
            <a:r>
              <a:rPr lang="en-US" altLang="zh-CN" sz="1600" dirty="0">
                <a:latin typeface="Arial" panose="020B0604020202020204" pitchFamily="34" charset="0"/>
                <a:cs typeface="Arial" panose="020B0604020202020204" pitchFamily="34" charset="0"/>
              </a:rPr>
              <a:t>refrigeration temperature control, </a:t>
            </a:r>
            <a:r>
              <a:rPr lang="en-US" altLang="zh-CN" sz="1600" dirty="0" smtClean="0">
                <a:latin typeface="Arial" panose="020B0604020202020204" pitchFamily="34" charset="0"/>
                <a:cs typeface="Arial" panose="020B0604020202020204" pitchFamily="34" charset="0"/>
              </a:rPr>
              <a:t>inner circulation temperature control,</a:t>
            </a:r>
            <a:r>
              <a:rPr lang="zh-TW" altLang="en-US" sz="1600" dirty="0">
                <a:latin typeface="Arial" panose="020B0604020202020204" pitchFamily="34" charset="0"/>
                <a:cs typeface="Arial" panose="020B0604020202020204" pitchFamily="34" charset="0"/>
              </a:rPr>
              <a:t> </a:t>
            </a:r>
            <a:r>
              <a:rPr lang="en-US" altLang="zh-TW" sz="1600" dirty="0" smtClean="0">
                <a:latin typeface="Arial" panose="020B0604020202020204" pitchFamily="34" charset="0"/>
                <a:cs typeface="Arial" panose="020B0604020202020204" pitchFamily="34" charset="0"/>
              </a:rPr>
              <a:t>transverse </a:t>
            </a:r>
            <a:r>
              <a:rPr lang="en-US" altLang="zh-CN" sz="1600" dirty="0" smtClean="0">
                <a:latin typeface="Arial" panose="020B0604020202020204" pitchFamily="34" charset="0"/>
                <a:cs typeface="Arial" panose="020B0604020202020204" pitchFamily="34" charset="0"/>
              </a:rPr>
              <a:t>ventilation, </a:t>
            </a:r>
            <a:r>
              <a:rPr lang="en-US" altLang="zh-CN" sz="1600" dirty="0">
                <a:latin typeface="Arial" panose="020B0604020202020204" pitchFamily="34" charset="0"/>
                <a:cs typeface="Arial" panose="020B0604020202020204" pitchFamily="34" charset="0"/>
              </a:rPr>
              <a:t>as well as non chemical pest prevention </a:t>
            </a:r>
            <a:r>
              <a:rPr lang="en-US" altLang="zh-CN" sz="1600" dirty="0" smtClean="0">
                <a:latin typeface="Arial" panose="020B0604020202020204" pitchFamily="34" charset="0"/>
                <a:cs typeface="Arial" panose="020B0604020202020204" pitchFamily="34" charset="0"/>
              </a:rPr>
              <a:t>technologies are selected and applied, which promote </a:t>
            </a:r>
            <a:r>
              <a:rPr lang="en-US" altLang="zh-CN" sz="1600" dirty="0">
                <a:latin typeface="Arial" panose="020B0604020202020204" pitchFamily="34" charset="0"/>
                <a:cs typeface="Arial" panose="020B0604020202020204" pitchFamily="34" charset="0"/>
              </a:rPr>
              <a:t>the integrated application of green and low-temperature </a:t>
            </a:r>
            <a:r>
              <a:rPr lang="en-US" altLang="zh-CN" sz="1600" dirty="0" smtClean="0">
                <a:latin typeface="Arial" panose="020B0604020202020204" pitchFamily="34" charset="0"/>
                <a:cs typeface="Arial" panose="020B0604020202020204" pitchFamily="34" charset="0"/>
              </a:rPr>
              <a:t>technologies for grain </a:t>
            </a:r>
            <a:r>
              <a:rPr lang="en-US" altLang="zh-CN" sz="1600" dirty="0">
                <a:latin typeface="Arial" panose="020B0604020202020204" pitchFamily="34" charset="0"/>
                <a:cs typeface="Arial" panose="020B0604020202020204" pitchFamily="34" charset="0"/>
              </a:rPr>
              <a:t>storage. </a:t>
            </a:r>
            <a:endParaRPr lang="zh-CN" altLang="en-US" sz="1600" dirty="0">
              <a:latin typeface="Arial" panose="020B0604020202020204" pitchFamily="34" charset="0"/>
              <a:cs typeface="Arial" panose="020B0604020202020204" pitchFamily="34" charset="0"/>
            </a:endParaRPr>
          </a:p>
        </p:txBody>
      </p:sp>
      <p:pic>
        <p:nvPicPr>
          <p:cNvPr id="5" name="图片 4" descr="玉米"/>
          <p:cNvPicPr>
            <a:picLocks noChangeAspect="1"/>
          </p:cNvPicPr>
          <p:nvPr/>
        </p:nvPicPr>
        <p:blipFill rotWithShape="1">
          <a:blip r:embed="rId4"/>
          <a:srcRect l="6545" t="14231" r="11488" b="15253"/>
          <a:stretch/>
        </p:blipFill>
        <p:spPr>
          <a:xfrm>
            <a:off x="811843" y="5471883"/>
            <a:ext cx="1993145" cy="1071691"/>
          </a:xfrm>
          <a:prstGeom prst="ellipse">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2722" y="5400790"/>
            <a:ext cx="1904183" cy="1142784"/>
          </a:xfrm>
          <a:prstGeom prst="ellipse">
            <a:avLst/>
          </a:prstGeom>
        </p:spPr>
      </p:pic>
      <p:pic>
        <p:nvPicPr>
          <p:cNvPr id="7" name="图片 6" descr="大豆.webp"/>
          <p:cNvPicPr>
            <a:picLocks noChangeAspect="1"/>
          </p:cNvPicPr>
          <p:nvPr/>
        </p:nvPicPr>
        <p:blipFill rotWithShape="1">
          <a:blip r:embed="rId6"/>
          <a:srcRect l="4522" t="843" r="11040" b="13716"/>
          <a:stretch/>
        </p:blipFill>
        <p:spPr>
          <a:xfrm rot="16200000">
            <a:off x="3858702" y="5107489"/>
            <a:ext cx="1090314" cy="1819101"/>
          </a:xfrm>
          <a:prstGeom prst="ellipse">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6730" y="5443720"/>
            <a:ext cx="1902672" cy="1146637"/>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5" name="图片 4"/>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l="43540"/>
          <a:stretch>
            <a:fillRect/>
          </a:stretch>
        </p:blipFill>
        <p:spPr>
          <a:xfrm>
            <a:off x="534193" y="1179376"/>
            <a:ext cx="5539245" cy="2478224"/>
          </a:xfrm>
          <a:prstGeom prst="rect">
            <a:avLst/>
          </a:prstGeom>
        </p:spPr>
      </p:pic>
      <p:pic>
        <p:nvPicPr>
          <p:cNvPr id="6" name="图片 5"/>
          <p:cNvPicPr>
            <a:picLocks noChangeAspect="1"/>
          </p:cNvPicPr>
          <p:nvPr/>
        </p:nvPicPr>
        <p:blipFill rotWithShape="1">
          <a:blip r:embed="rId7"/>
          <a:srcRect l="-1" t="7694" r="1495" b="2721"/>
          <a:stretch>
            <a:fillRect/>
          </a:stretch>
        </p:blipFill>
        <p:spPr>
          <a:xfrm>
            <a:off x="534193" y="3784763"/>
            <a:ext cx="5434121" cy="2768028"/>
          </a:xfrm>
          <a:prstGeom prst="rect">
            <a:avLst/>
          </a:prstGeom>
        </p:spPr>
      </p:pic>
      <p:pic>
        <p:nvPicPr>
          <p:cNvPr id="7" name="图片 6"/>
          <p:cNvPicPr>
            <a:picLocks noChangeAspect="1"/>
          </p:cNvPicPr>
          <p:nvPr>
            <p:custDataLst>
              <p:tags r:id="rId2"/>
            </p:custDataLst>
          </p:nvPr>
        </p:nvPicPr>
        <p:blipFill rotWithShape="1">
          <a:blip r:embed="rId8"/>
          <a:srcRect t="19487" r="50005" b="4905"/>
          <a:stretch>
            <a:fillRect/>
          </a:stretch>
        </p:blipFill>
        <p:spPr>
          <a:xfrm>
            <a:off x="534193" y="1179376"/>
            <a:ext cx="1430531" cy="1021990"/>
          </a:xfrm>
          <a:prstGeom prst="rect">
            <a:avLst/>
          </a:prstGeom>
        </p:spPr>
      </p:pic>
      <p:sp>
        <p:nvSpPr>
          <p:cNvPr id="8" name="矩形 7"/>
          <p:cNvSpPr/>
          <p:nvPr/>
        </p:nvSpPr>
        <p:spPr>
          <a:xfrm>
            <a:off x="6190915" y="1798072"/>
            <a:ext cx="5651157" cy="1569660"/>
          </a:xfrm>
          <a:prstGeom prst="rect">
            <a:avLst/>
          </a:prstGeom>
        </p:spPr>
        <p:txBody>
          <a:bodyPr wrap="square">
            <a:spAutoFit/>
          </a:bodyPr>
          <a:lstStyle/>
          <a:p>
            <a:pPr algn="just" fontAlgn="auto">
              <a:lnSpc>
                <a:spcPct val="150000"/>
              </a:lnSpc>
            </a:pPr>
            <a:r>
              <a:rPr lang="zh-CN" altLang="en-US" sz="1600" kern="100" spc="25" dirty="0">
                <a:solidFill>
                  <a:srgbClr val="000000"/>
                </a:solidFill>
                <a:latin typeface="微软雅黑" panose="020B0503020204020204" pitchFamily="34" charset="-122"/>
                <a:ea typeface="微软雅黑" panose="020B0503020204020204" pitchFamily="34" charset="-122"/>
              </a:rPr>
              <a:t>对粮温、湿度、仓温、仓湿度等参数实行实时监测，并推理拟合粮情云图分析技术，动态分析和预测粮情变化</a:t>
            </a:r>
            <a:r>
              <a:rPr lang="zh-CN" altLang="zh-CN" sz="1600" kern="100" spc="25" dirty="0" smtClean="0">
                <a:solidFill>
                  <a:srgbClr val="000000"/>
                </a:solidFill>
                <a:latin typeface="微软雅黑" panose="020B0503020204020204" pitchFamily="34" charset="-122"/>
                <a:ea typeface="微软雅黑" panose="020B0503020204020204" pitchFamily="34" charset="-122"/>
                <a:sym typeface="+mn-ea"/>
              </a:rPr>
              <a:t>，</a:t>
            </a:r>
            <a:r>
              <a:rPr lang="zh-CN" altLang="zh-CN" sz="1600" kern="100" spc="25" dirty="0">
                <a:solidFill>
                  <a:srgbClr val="000000"/>
                </a:solidFill>
                <a:latin typeface="微软雅黑" panose="020B0503020204020204" pitchFamily="34" charset="-122"/>
                <a:ea typeface="微软雅黑" panose="020B0503020204020204" pitchFamily="34" charset="-122"/>
              </a:rPr>
              <a:t>区分粮堆正常变化和异常变化，</a:t>
            </a:r>
            <a:r>
              <a:rPr lang="zh-CN" altLang="en-US" sz="1600" kern="100" spc="25" dirty="0">
                <a:solidFill>
                  <a:srgbClr val="000000"/>
                </a:solidFill>
                <a:latin typeface="微软雅黑" panose="020B0503020204020204" pitchFamily="34" charset="-122"/>
                <a:ea typeface="微软雅黑" panose="020B0503020204020204" pitchFamily="34" charset="-122"/>
              </a:rPr>
              <a:t>为通风、控温、气调等决策与作业操作提供数据支持，</a:t>
            </a:r>
            <a:r>
              <a:rPr lang="zh-CN" altLang="zh-CN" sz="1600" kern="100" spc="25" dirty="0">
                <a:solidFill>
                  <a:srgbClr val="000000"/>
                </a:solidFill>
                <a:latin typeface="微软雅黑" panose="020B0503020204020204" pitchFamily="34" charset="-122"/>
                <a:ea typeface="微软雅黑" panose="020B0503020204020204" pitchFamily="34" charset="-122"/>
              </a:rPr>
              <a:t>保障储粮安全。</a:t>
            </a:r>
          </a:p>
        </p:txBody>
      </p:sp>
      <p:sp>
        <p:nvSpPr>
          <p:cNvPr id="9" name="矩形 8"/>
          <p:cNvSpPr/>
          <p:nvPr/>
        </p:nvSpPr>
        <p:spPr>
          <a:xfrm>
            <a:off x="6332007" y="1020004"/>
            <a:ext cx="5773496" cy="923330"/>
          </a:xfrm>
          <a:prstGeom prst="rect">
            <a:avLst/>
          </a:prstGeom>
        </p:spPr>
        <p:txBody>
          <a:bodyPr wrap="square">
            <a:spAutoFit/>
          </a:bodyPr>
          <a:lstStyle/>
          <a:p>
            <a:pPr algn="ct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多</a:t>
            </a: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参数</a:t>
            </a: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粮情测控和预警技术</a:t>
            </a:r>
            <a:endPar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Multi-parameter grain condition monitoring </a:t>
            </a:r>
            <a:r>
              <a:rPr lang="zh-CN" altLang="en-US"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a:t>
            </a: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 </a:t>
            </a:r>
          </a:p>
          <a:p>
            <a:pPr algn="ct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c</a:t>
            </a: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ontrolling and warning technology</a:t>
            </a:r>
            <a:endParaRPr lang="zh-CN" altLang="en-US"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p:cNvSpPr/>
          <p:nvPr/>
        </p:nvSpPr>
        <p:spPr>
          <a:xfrm>
            <a:off x="6215629" y="3237760"/>
            <a:ext cx="5721358" cy="3416320"/>
          </a:xfrm>
          <a:prstGeom prst="rect">
            <a:avLst/>
          </a:prstGeom>
        </p:spPr>
        <p:txBody>
          <a:bodyPr wrap="square">
            <a:spAutoFit/>
          </a:bodyPr>
          <a:lstStyle/>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real-time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monitoring of parameters such as grain temperature, humidity, warehouse temperature, and warehouse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humidity</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is implemented,  and the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Fitting grain situation cloud image analysis technology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is applied to dynamically analyze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predict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changes in grain conditions,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and distinguish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between normal and abnormal changes in the grain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pile, which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provides data support for ventilation, temperature control,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controlled atmosphere,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other operations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to ensure food safety.</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p:cNvPicPr>
            <a:picLocks noChangeAspect="1" noChangeArrowheads="1"/>
          </p:cNvPicPr>
          <p:nvPr/>
        </p:nvPicPr>
        <p:blipFill>
          <a:blip r:embed="rId4" cstate="print">
            <a:extLst>
              <a:ext uri="{28A0092B-C50C-407E-A947-70E740481C1C}">
                <a14:useLocalDpi xmlns:a14="http://schemas.microsoft.com/office/drawing/2010/main" val="0"/>
              </a:ext>
            </a:extLst>
          </a:blip>
          <a:srcRect l="3143" t="2773" r="4164" b="278"/>
          <a:stretch>
            <a:fillRect/>
          </a:stretch>
        </p:blipFill>
        <p:spPr bwMode="auto">
          <a:xfrm>
            <a:off x="3522072" y="3836630"/>
            <a:ext cx="3338090" cy="20265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531" y="1425909"/>
            <a:ext cx="3192911" cy="20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平衡湿度曲线-小麦b2"/>
          <p:cNvPicPr>
            <a:picLocks noChangeAspect="1" noChangeArrowheads="1"/>
          </p:cNvPicPr>
          <p:nvPr/>
        </p:nvPicPr>
        <p:blipFill>
          <a:blip r:embed="rId6" cstate="print">
            <a:extLst>
              <a:ext uri="{28A0092B-C50C-407E-A947-70E740481C1C}">
                <a14:useLocalDpi xmlns:a14="http://schemas.microsoft.com/office/drawing/2010/main" val="0"/>
              </a:ext>
            </a:extLst>
          </a:blip>
          <a:srcRect l="3219" t="8856" r="3883" b="5494"/>
          <a:stretch>
            <a:fillRect/>
          </a:stretch>
        </p:blipFill>
        <p:spPr bwMode="auto">
          <a:xfrm>
            <a:off x="196531" y="3836629"/>
            <a:ext cx="3225949" cy="202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7" cstate="print"/>
          <a:stretch>
            <a:fillRect/>
          </a:stretch>
        </p:blipFill>
        <p:spPr>
          <a:xfrm>
            <a:off x="3522072" y="1425909"/>
            <a:ext cx="3338090" cy="2073289"/>
          </a:xfrm>
          <a:prstGeom prst="rect">
            <a:avLst/>
          </a:prstGeom>
        </p:spPr>
      </p:pic>
      <p:sp>
        <p:nvSpPr>
          <p:cNvPr id="8" name="矩形 7"/>
          <p:cNvSpPr/>
          <p:nvPr/>
        </p:nvSpPr>
        <p:spPr>
          <a:xfrm>
            <a:off x="6992792" y="1798072"/>
            <a:ext cx="5112710" cy="1569660"/>
          </a:xfrm>
          <a:prstGeom prst="rect">
            <a:avLst/>
          </a:prstGeom>
        </p:spPr>
        <p:txBody>
          <a:bodyPr wrap="square">
            <a:spAutoFit/>
          </a:bodyPr>
          <a:lstStyle/>
          <a:p>
            <a:pPr algn="just" fontAlgn="auto">
              <a:lnSpc>
                <a:spcPct val="150000"/>
              </a:lnSpc>
            </a:pPr>
            <a:r>
              <a:rPr lang="zh-CN" altLang="en-US" sz="1600" kern="100" spc="25" dirty="0">
                <a:solidFill>
                  <a:srgbClr val="000000"/>
                </a:solidFill>
                <a:latin typeface="微软雅黑" panose="020B0503020204020204" pitchFamily="34" charset="-122"/>
                <a:ea typeface="微软雅黑" panose="020B0503020204020204" pitchFamily="34" charset="-122"/>
              </a:rPr>
              <a:t>将符合温湿度条件的外界空气由通风机产生的压力差作用下沿着粮堆籽粒空隙穿过粮层，以改变粮堆空隙中气体介质的参数，实现粮堆温度、湿度精准调控等，防止粮食结露霉变 </a:t>
            </a:r>
            <a:r>
              <a:rPr lang="en-US" altLang="zh-CN" sz="1600" kern="100" spc="25" dirty="0">
                <a:solidFill>
                  <a:srgbClr val="000000"/>
                </a:solidFill>
                <a:latin typeface="微软雅黑" panose="020B0503020204020204" pitchFamily="34" charset="-122"/>
                <a:ea typeface="微软雅黑" panose="020B0503020204020204" pitchFamily="34" charset="-122"/>
              </a:rPr>
              <a:t>, </a:t>
            </a:r>
            <a:r>
              <a:rPr lang="zh-CN" altLang="en-US" sz="1600" kern="100" spc="25" dirty="0">
                <a:solidFill>
                  <a:srgbClr val="000000"/>
                </a:solidFill>
                <a:latin typeface="微软雅黑" panose="020B0503020204020204" pitchFamily="34" charset="-122"/>
                <a:ea typeface="微软雅黑" panose="020B0503020204020204" pitchFamily="34" charset="-122"/>
              </a:rPr>
              <a:t>保障粮食储藏安全</a:t>
            </a:r>
            <a:r>
              <a:rPr lang="zh-CN" altLang="en-US" sz="1600" kern="100" spc="25" dirty="0" smtClean="0">
                <a:solidFill>
                  <a:srgbClr val="000000"/>
                </a:solidFill>
                <a:latin typeface="微软雅黑" panose="020B0503020204020204" pitchFamily="34" charset="-122"/>
                <a:ea typeface="微软雅黑" panose="020B0503020204020204" pitchFamily="34" charset="-122"/>
              </a:rPr>
              <a:t>。</a:t>
            </a:r>
            <a:endParaRPr lang="zh-CN" altLang="zh-CN" sz="1600" kern="100" spc="25" dirty="0">
              <a:solidFill>
                <a:srgbClr val="000000"/>
              </a:solidFill>
              <a:latin typeface="微软雅黑" panose="020B0503020204020204" pitchFamily="34" charset="-122"/>
              <a:ea typeface="微软雅黑" panose="020B0503020204020204" pitchFamily="34" charset="-122"/>
            </a:endParaRPr>
          </a:p>
        </p:txBody>
      </p:sp>
      <p:sp>
        <p:nvSpPr>
          <p:cNvPr id="9" name="矩形 8"/>
          <p:cNvSpPr/>
          <p:nvPr/>
        </p:nvSpPr>
        <p:spPr>
          <a:xfrm>
            <a:off x="7417509" y="1217716"/>
            <a:ext cx="4687993" cy="646331"/>
          </a:xfrm>
          <a:prstGeom prst="rect">
            <a:avLst/>
          </a:prstGeom>
        </p:spPr>
        <p:txBody>
          <a:bodyPr wrap="square">
            <a:spAutoFit/>
          </a:bodyPr>
          <a:lstStyle/>
          <a:p>
            <a:pPr algn="ct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机械通风技术</a:t>
            </a:r>
            <a:endPar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Ventilation system for grain storage</a:t>
            </a:r>
            <a:endParaRPr lang="zh-CN" altLang="en-US"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p:cNvSpPr/>
          <p:nvPr/>
        </p:nvSpPr>
        <p:spPr>
          <a:xfrm>
            <a:off x="6992792" y="3237760"/>
            <a:ext cx="5242533" cy="3001334"/>
          </a:xfrm>
          <a:prstGeom prst="rect">
            <a:avLst/>
          </a:prstGeom>
        </p:spPr>
        <p:txBody>
          <a:bodyPr wrap="square">
            <a:spAutoFit/>
          </a:bodyPr>
          <a:lstStyle/>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“External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air meeting temperature and humidity conditions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is forced through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grain layers along the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gaps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grain pile by the pressure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difference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created by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ventilator.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This process alters the parameters of the gas medium within the grain storage space,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precisely controls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temperature and humidity of the grain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pile, which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prevents moisture condensation and mold growth,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and ensures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safe storage of grain.</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2" name="矩形 11"/>
          <p:cNvSpPr/>
          <p:nvPr/>
        </p:nvSpPr>
        <p:spPr>
          <a:xfrm>
            <a:off x="5114130" y="2205853"/>
            <a:ext cx="6389432" cy="1200329"/>
          </a:xfrm>
          <a:prstGeom prst="rect">
            <a:avLst/>
          </a:prstGeom>
        </p:spPr>
        <p:txBody>
          <a:bodyPr wrap="square">
            <a:spAutoFit/>
          </a:bodyPr>
          <a:lstStyle/>
          <a:p>
            <a:pPr algn="just">
              <a:lnSpc>
                <a:spcPct val="150000"/>
              </a:lnSpc>
            </a:pPr>
            <a:r>
              <a:rPr lang="zh-CN" altLang="en-US" sz="1600" dirty="0">
                <a:solidFill>
                  <a:schemeClr val="accent3">
                    <a:lumMod val="75000"/>
                  </a:schemeClr>
                </a:solidFill>
                <a:latin typeface="微软雅黑" panose="020B0503020204020204" pitchFamily="34" charset="-122"/>
                <a:ea typeface="微软雅黑" panose="020B0503020204020204" pitchFamily="34" charset="-122"/>
              </a:rPr>
              <a:t> </a:t>
            </a:r>
            <a:r>
              <a:rPr lang="zh-CN" altLang="en-US" sz="1600" kern="100" spc="25" dirty="0">
                <a:solidFill>
                  <a:srgbClr val="000000"/>
                </a:solidFill>
                <a:latin typeface="微软雅黑" panose="020B0503020204020204" pitchFamily="34" charset="-122"/>
                <a:ea typeface="微软雅黑" panose="020B0503020204020204" pitchFamily="34" charset="-122"/>
              </a:rPr>
              <a:t>气调储粮技术包括氮气储粮技术、二氧化碳储粮技术，即分别向密闭性能良好的粮仓内充入氮气、二氧化碳，改变仓房及粮堆内气体组成成分，防治储粮害虫和霉菌，延缓粮食</a:t>
            </a:r>
            <a:r>
              <a:rPr lang="zh-CN" altLang="en-US" sz="1600" kern="100" spc="25" dirty="0" smtClean="0">
                <a:solidFill>
                  <a:srgbClr val="000000"/>
                </a:solidFill>
                <a:latin typeface="微软雅黑" panose="020B0503020204020204" pitchFamily="34" charset="-122"/>
                <a:ea typeface="微软雅黑" panose="020B0503020204020204" pitchFamily="34" charset="-122"/>
              </a:rPr>
              <a:t>品质</a:t>
            </a:r>
            <a:r>
              <a:rPr lang="zh-CN" altLang="en-US" sz="1600" kern="100" spc="25" dirty="0">
                <a:solidFill>
                  <a:srgbClr val="000000"/>
                </a:solidFill>
                <a:latin typeface="微软雅黑" panose="020B0503020204020204" pitchFamily="34" charset="-122"/>
                <a:ea typeface="微软雅黑" panose="020B0503020204020204" pitchFamily="34" charset="-122"/>
              </a:rPr>
              <a:t>劣变</a:t>
            </a:r>
            <a:r>
              <a:rPr lang="zh-CN" altLang="en-US" sz="1600" kern="100" spc="25" dirty="0" smtClean="0">
                <a:solidFill>
                  <a:srgbClr val="000000"/>
                </a:solidFill>
                <a:latin typeface="微软雅黑" panose="020B0503020204020204" pitchFamily="34" charset="-122"/>
                <a:ea typeface="微软雅黑" panose="020B0503020204020204" pitchFamily="34" charset="-122"/>
              </a:rPr>
              <a:t>。</a:t>
            </a:r>
            <a:endParaRPr lang="zh-CN" altLang="zh-CN" sz="1600" kern="100" spc="25" dirty="0">
              <a:solidFill>
                <a:srgbClr val="0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4978205" y="1209902"/>
            <a:ext cx="6389433" cy="1015663"/>
          </a:xfrm>
          <a:prstGeom prst="rect">
            <a:avLst/>
          </a:prstGeom>
        </p:spPr>
        <p:txBody>
          <a:bodyPr wrap="square">
            <a:spAutoFit/>
          </a:bodyPr>
          <a:lstStyle/>
          <a:p>
            <a:pPr algn="ctr"/>
            <a:r>
              <a:rPr lang="zh-CN" altLang="en-US" sz="2000" dirty="0">
                <a:solidFill>
                  <a:schemeClr val="accent2"/>
                </a:solidFill>
                <a:latin typeface="Open Sans Regular" panose="020B0606030504020204" charset="0"/>
                <a:ea typeface="微软雅黑" panose="020B0503020204020204" pitchFamily="34" charset="-122"/>
                <a:cs typeface="Open Sans Regular" panose="020B0606030504020204" charset="0"/>
              </a:rPr>
              <a:t>气</a:t>
            </a:r>
            <a:r>
              <a:rPr lang="zh-CN" altLang="en-US"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调储粮技术</a:t>
            </a:r>
            <a:endParaRPr lang="en-US" altLang="zh-CN"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Atmosphere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control technologies </a:t>
            </a: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for grain storage</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5219230" y="3406182"/>
            <a:ext cx="6284332" cy="2308324"/>
          </a:xfrm>
          <a:prstGeom prst="rect">
            <a:avLst/>
          </a:prstGeom>
        </p:spPr>
        <p:txBody>
          <a:bodyPr wrap="square">
            <a:spAutoFit/>
          </a:bodyPr>
          <a:lstStyle/>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Nitrogen controlled atmosphere technology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carbon dioxide controlled atmosphere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technology in grain storage are usually applied, which respectively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fill nitrogen and carbon dioxide into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warehouses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to change the gas composition in the warehouse and grain pile, prevent stored grain pests and mold, and delay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deterioration of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grain quality</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17" name="图片 16" descr="移动撬外观"/>
          <p:cNvPicPr>
            <a:picLocks noChangeAspect="1"/>
          </p:cNvPicPr>
          <p:nvPr/>
        </p:nvPicPr>
        <p:blipFill>
          <a:blip r:embed="rId4"/>
          <a:srcRect b="20267"/>
          <a:stretch>
            <a:fillRect/>
          </a:stretch>
        </p:blipFill>
        <p:spPr>
          <a:xfrm>
            <a:off x="738166" y="4011626"/>
            <a:ext cx="3808977" cy="2277963"/>
          </a:xfrm>
          <a:prstGeom prst="rect">
            <a:avLst/>
          </a:prstGeom>
          <a:effectLst>
            <a:outerShdw blurRad="63500" sx="102000" sy="102000" algn="ctr" rotWithShape="0">
              <a:prstClr val="black">
                <a:alpha val="40000"/>
              </a:prstClr>
            </a:outerShdw>
          </a:effectLst>
        </p:spPr>
      </p:pic>
      <p:pic>
        <p:nvPicPr>
          <p:cNvPr id="18" name="Picture 10" descr="汽化器"/>
          <p:cNvPicPr>
            <a:picLocks noChangeAspect="1" noChangeArrowheads="1"/>
          </p:cNvPicPr>
          <p:nvPr/>
        </p:nvPicPr>
        <p:blipFill>
          <a:blip r:embed="rId5" cstate="print">
            <a:extLst>
              <a:ext uri="{28A0092B-C50C-407E-A947-70E740481C1C}">
                <a14:useLocalDpi xmlns:a14="http://schemas.microsoft.com/office/drawing/2010/main" val="0"/>
              </a:ext>
            </a:extLst>
          </a:blip>
          <a:srcRect l="1448" t="5222" r="7115" b="3986"/>
          <a:stretch>
            <a:fillRect/>
          </a:stretch>
        </p:blipFill>
        <p:spPr bwMode="auto">
          <a:xfrm>
            <a:off x="738167" y="1133567"/>
            <a:ext cx="3809119" cy="22525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9" name="矩形 18"/>
          <p:cNvSpPr/>
          <p:nvPr/>
        </p:nvSpPr>
        <p:spPr>
          <a:xfrm>
            <a:off x="894173" y="6289589"/>
            <a:ext cx="3496962" cy="523220"/>
          </a:xfrm>
          <a:prstGeom prst="rect">
            <a:avLst/>
          </a:prstGeom>
        </p:spPr>
        <p:txBody>
          <a:bodyPr wrap="square">
            <a:spAutoFit/>
          </a:bodyPr>
          <a:lstStyle/>
          <a:p>
            <a:pPr indent="-285750" algn="ctr">
              <a:buFont typeface="Wingdings" panose="05000000000000000000" pitchFamily="2" charset="2"/>
              <a:buNone/>
            </a:pPr>
            <a:r>
              <a:rPr lang="zh-CN" altLang="en-US" sz="1400" dirty="0" smtClean="0">
                <a:solidFill>
                  <a:srgbClr val="1A4262"/>
                </a:solidFill>
                <a:latin typeface="微软雅黑" panose="020B0503020204020204" pitchFamily="34" charset="-122"/>
                <a:ea typeface="微软雅黑" panose="020B0503020204020204" pitchFamily="34" charset="-122"/>
              </a:rPr>
              <a:t>二氧化碳气调</a:t>
            </a:r>
            <a:endParaRPr lang="en-US" altLang="zh-CN" sz="14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400" dirty="0" smtClean="0">
                <a:solidFill>
                  <a:srgbClr val="1A4262"/>
                </a:solidFill>
                <a:latin typeface="微软雅黑" panose="020B0503020204020204" pitchFamily="34" charset="-122"/>
                <a:ea typeface="微软雅黑" panose="020B0503020204020204" pitchFamily="34" charset="-122"/>
              </a:rPr>
              <a:t>Carbon dioxide controlled atmosphere</a:t>
            </a:r>
            <a:endParaRPr lang="zh-CN" altLang="en-US" sz="1400" dirty="0">
              <a:solidFill>
                <a:srgbClr val="1A4262"/>
              </a:solidFill>
              <a:latin typeface="微软雅黑" panose="020B0503020204020204" pitchFamily="34" charset="-122"/>
              <a:ea typeface="微软雅黑" panose="020B0503020204020204" pitchFamily="34" charset="-122"/>
            </a:endParaRPr>
          </a:p>
        </p:txBody>
      </p:sp>
      <p:sp>
        <p:nvSpPr>
          <p:cNvPr id="21" name="矩形 20"/>
          <p:cNvSpPr/>
          <p:nvPr/>
        </p:nvSpPr>
        <p:spPr>
          <a:xfrm>
            <a:off x="937494" y="3437255"/>
            <a:ext cx="3496962" cy="523220"/>
          </a:xfrm>
          <a:prstGeom prst="rect">
            <a:avLst/>
          </a:prstGeom>
        </p:spPr>
        <p:txBody>
          <a:bodyPr wrap="square">
            <a:spAutoFit/>
          </a:bodyPr>
          <a:lstStyle/>
          <a:p>
            <a:pPr indent="-285750" algn="ctr">
              <a:buFont typeface="Wingdings" panose="05000000000000000000" pitchFamily="2" charset="2"/>
              <a:buNone/>
            </a:pPr>
            <a:r>
              <a:rPr lang="zh-CN" altLang="en-US" sz="1400" dirty="0">
                <a:solidFill>
                  <a:srgbClr val="1A4262"/>
                </a:solidFill>
                <a:latin typeface="微软雅黑" panose="020B0503020204020204" pitchFamily="34" charset="-122"/>
                <a:ea typeface="微软雅黑" panose="020B0503020204020204" pitchFamily="34" charset="-122"/>
              </a:rPr>
              <a:t>氮气</a:t>
            </a:r>
            <a:r>
              <a:rPr lang="zh-CN" altLang="en-US" sz="1400" dirty="0" smtClean="0">
                <a:solidFill>
                  <a:srgbClr val="1A4262"/>
                </a:solidFill>
                <a:latin typeface="微软雅黑" panose="020B0503020204020204" pitchFamily="34" charset="-122"/>
                <a:ea typeface="微软雅黑" panose="020B0503020204020204" pitchFamily="34" charset="-122"/>
              </a:rPr>
              <a:t>气调</a:t>
            </a:r>
            <a:endParaRPr lang="en-US" altLang="zh-CN" sz="1400" dirty="0" smtClean="0">
              <a:solidFill>
                <a:srgbClr val="1A4262"/>
              </a:solidFill>
              <a:latin typeface="微软雅黑" panose="020B0503020204020204" pitchFamily="34" charset="-122"/>
              <a:ea typeface="微软雅黑" panose="020B0503020204020204" pitchFamily="34" charset="-122"/>
            </a:endParaRPr>
          </a:p>
          <a:p>
            <a:pPr indent="-285750" algn="ctr">
              <a:buFont typeface="Wingdings" panose="05000000000000000000" pitchFamily="2" charset="2"/>
              <a:buNone/>
            </a:pPr>
            <a:r>
              <a:rPr lang="en-US" altLang="zh-CN" sz="1400" dirty="0" smtClean="0">
                <a:solidFill>
                  <a:srgbClr val="1A4262"/>
                </a:solidFill>
                <a:latin typeface="微软雅黑" panose="020B0503020204020204" pitchFamily="34" charset="-122"/>
                <a:ea typeface="微软雅黑" panose="020B0503020204020204" pitchFamily="34" charset="-122"/>
              </a:rPr>
              <a:t>Nitrogen controlled atmosphere</a:t>
            </a:r>
            <a:endParaRPr lang="zh-CN" altLang="en-US" sz="1400" dirty="0">
              <a:solidFill>
                <a:srgbClr val="1A426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140" y="1134729"/>
            <a:ext cx="2759860" cy="2069895"/>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35898"/>
          <a:stretch>
            <a:fillRect/>
          </a:stretch>
        </p:blipFill>
        <p:spPr>
          <a:xfrm>
            <a:off x="3336140" y="3761789"/>
            <a:ext cx="2776256" cy="2330824"/>
          </a:xfrm>
          <a:prstGeom prst="rect">
            <a:avLst/>
          </a:prstGeom>
        </p:spPr>
      </p:pic>
      <p:pic>
        <p:nvPicPr>
          <p:cNvPr id="14" name="图片 13"/>
          <p:cNvPicPr>
            <a:picLocks noChangeAspect="1"/>
          </p:cNvPicPr>
          <p:nvPr/>
        </p:nvPicPr>
        <p:blipFill>
          <a:blip r:embed="rId6"/>
          <a:stretch>
            <a:fillRect/>
          </a:stretch>
        </p:blipFill>
        <p:spPr>
          <a:xfrm>
            <a:off x="218540" y="3770243"/>
            <a:ext cx="3014697" cy="2322369"/>
          </a:xfrm>
          <a:prstGeom prst="rect">
            <a:avLst/>
          </a:prstGeom>
        </p:spPr>
      </p:pic>
      <p:pic>
        <p:nvPicPr>
          <p:cNvPr id="16" name="图片 15"/>
          <p:cNvPicPr>
            <a:picLocks noChangeAspect="1"/>
          </p:cNvPicPr>
          <p:nvPr/>
        </p:nvPicPr>
        <p:blipFill>
          <a:blip r:embed="rId7"/>
          <a:stretch>
            <a:fillRect/>
          </a:stretch>
        </p:blipFill>
        <p:spPr>
          <a:xfrm>
            <a:off x="202411" y="1122372"/>
            <a:ext cx="3005106" cy="2084466"/>
          </a:xfrm>
          <a:prstGeom prst="rect">
            <a:avLst/>
          </a:prstGeom>
        </p:spPr>
      </p:pic>
      <p:sp>
        <p:nvSpPr>
          <p:cNvPr id="46" name="标题 4"/>
          <p:cNvSpPr txBox="1"/>
          <p:nvPr/>
        </p:nvSpPr>
        <p:spPr bwMode="auto">
          <a:xfrm>
            <a:off x="86497" y="3246414"/>
            <a:ext cx="3146739" cy="4456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kumimoji="1" sz="2000" b="1">
                <a:solidFill>
                  <a:srgbClr val="5B161B"/>
                </a:solidFill>
                <a:latin typeface="黑体" panose="02010609060101010101" charset="-122"/>
                <a:ea typeface="宋体" panose="02010600030101010101" pitchFamily="2" charset="-122"/>
              </a:defRPr>
            </a:lvl1pPr>
            <a:lvl2pPr marL="742950" indent="-285750" algn="l">
              <a:spcBef>
                <a:spcPct val="0"/>
              </a:spcBef>
              <a:defRPr kumimoji="1" sz="2000" b="1">
                <a:solidFill>
                  <a:srgbClr val="5B161B"/>
                </a:solidFill>
                <a:latin typeface="黑体" panose="02010609060101010101" charset="-122"/>
                <a:ea typeface="宋体" panose="02010600030101010101" pitchFamily="2" charset="-122"/>
              </a:defRPr>
            </a:lvl2pPr>
            <a:lvl3pPr marL="1143000" indent="-228600" algn="l">
              <a:spcBef>
                <a:spcPct val="0"/>
              </a:spcBef>
              <a:defRPr kumimoji="1" sz="2000" b="1">
                <a:solidFill>
                  <a:srgbClr val="5B161B"/>
                </a:solidFill>
                <a:latin typeface="黑体" panose="02010609060101010101" charset="-122"/>
                <a:ea typeface="宋体" panose="02010600030101010101" pitchFamily="2" charset="-122"/>
              </a:defRPr>
            </a:lvl3pPr>
            <a:lvl4pPr marL="1600200" indent="-228600" algn="l">
              <a:spcBef>
                <a:spcPct val="0"/>
              </a:spcBef>
              <a:defRPr kumimoji="1" sz="2000" b="1">
                <a:solidFill>
                  <a:srgbClr val="5B161B"/>
                </a:solidFill>
                <a:latin typeface="黑体" panose="02010609060101010101" charset="-122"/>
                <a:ea typeface="宋体" panose="02010600030101010101" pitchFamily="2" charset="-122"/>
              </a:defRPr>
            </a:lvl4pPr>
            <a:lvl5pPr marL="2057400" indent="-228600" algn="l">
              <a:spcBef>
                <a:spcPct val="0"/>
              </a:spcBef>
              <a:defRPr kumimoji="1" sz="2000" b="1">
                <a:solidFill>
                  <a:srgbClr val="5B161B"/>
                </a:solidFill>
                <a:latin typeface="黑体" panose="02010609060101010101" charset="-122"/>
                <a:ea typeface="宋体" panose="02010600030101010101" pitchFamily="2" charset="-122"/>
              </a:defRPr>
            </a:lvl5pPr>
            <a:lvl6pPr marL="25146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6pPr>
            <a:lvl7pPr marL="29718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7pPr>
            <a:lvl8pPr marL="34290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8pPr>
            <a:lvl9pPr marL="38862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9pPr>
          </a:lstStyle>
          <a:p>
            <a:pPr algn="ctr" eaLnBrk="1" hangingPunct="1">
              <a:buFontTx/>
              <a:buNone/>
            </a:pPr>
            <a:r>
              <a:rPr lang="zh-CN" altLang="en-US" sz="1400" b="0" dirty="0">
                <a:solidFill>
                  <a:srgbClr val="1A4262"/>
                </a:solidFill>
                <a:latin typeface="微软雅黑" panose="020B0503020204020204" pitchFamily="34" charset="-122"/>
                <a:ea typeface="微软雅黑" panose="020B0503020204020204" pitchFamily="34" charset="-122"/>
              </a:rPr>
              <a:t>谷冷控</a:t>
            </a:r>
            <a:r>
              <a:rPr lang="zh-CN" altLang="en-US" sz="1400" b="0" dirty="0" smtClean="0">
                <a:solidFill>
                  <a:srgbClr val="1A4262"/>
                </a:solidFill>
                <a:latin typeface="微软雅黑" panose="020B0503020204020204" pitchFamily="34" charset="-122"/>
                <a:ea typeface="微软雅黑" panose="020B0503020204020204" pitchFamily="34" charset="-122"/>
              </a:rPr>
              <a:t>温</a:t>
            </a:r>
            <a:endParaRPr lang="en-US" altLang="zh-CN" sz="1400" b="0" dirty="0" smtClean="0">
              <a:solidFill>
                <a:srgbClr val="1A4262"/>
              </a:solidFill>
              <a:latin typeface="微软雅黑" panose="020B0503020204020204" pitchFamily="34" charset="-122"/>
              <a:ea typeface="微软雅黑" panose="020B0503020204020204" pitchFamily="34" charset="-122"/>
            </a:endParaRPr>
          </a:p>
          <a:p>
            <a:pPr algn="ctr"/>
            <a:r>
              <a:rPr lang="en-US" altLang="zh-CN" sz="1400" b="0" dirty="0" smtClean="0">
                <a:solidFill>
                  <a:srgbClr val="1A4262"/>
                </a:solidFill>
                <a:latin typeface="微软雅黑" panose="020B0503020204020204" pitchFamily="34" charset="-122"/>
                <a:ea typeface="微软雅黑" panose="020B0503020204020204" pitchFamily="34" charset="-122"/>
              </a:rPr>
              <a:t>Cooler temperature control</a:t>
            </a:r>
            <a:endParaRPr lang="zh-CN" altLang="en-US" sz="1600" b="0" dirty="0">
              <a:solidFill>
                <a:srgbClr val="1A4262"/>
              </a:solidFill>
              <a:latin typeface="微软雅黑" panose="020B0503020204020204" pitchFamily="34" charset="-122"/>
              <a:ea typeface="微软雅黑" panose="020B0503020204020204" pitchFamily="34" charset="-122"/>
            </a:endParaRPr>
          </a:p>
        </p:txBody>
      </p:sp>
      <p:sp>
        <p:nvSpPr>
          <p:cNvPr id="47" name="标题 4"/>
          <p:cNvSpPr txBox="1"/>
          <p:nvPr/>
        </p:nvSpPr>
        <p:spPr bwMode="auto">
          <a:xfrm>
            <a:off x="167088" y="6107615"/>
            <a:ext cx="3117600" cy="5714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kumimoji="1" sz="2000" b="1">
                <a:solidFill>
                  <a:srgbClr val="5B161B"/>
                </a:solidFill>
                <a:latin typeface="黑体" panose="02010609060101010101" charset="-122"/>
                <a:ea typeface="宋体" panose="02010600030101010101" pitchFamily="2" charset="-122"/>
              </a:defRPr>
            </a:lvl1pPr>
            <a:lvl2pPr marL="742950" indent="-285750" algn="l">
              <a:spcBef>
                <a:spcPct val="0"/>
              </a:spcBef>
              <a:defRPr kumimoji="1" sz="2000" b="1">
                <a:solidFill>
                  <a:srgbClr val="5B161B"/>
                </a:solidFill>
                <a:latin typeface="黑体" panose="02010609060101010101" charset="-122"/>
                <a:ea typeface="宋体" panose="02010600030101010101" pitchFamily="2" charset="-122"/>
              </a:defRPr>
            </a:lvl2pPr>
            <a:lvl3pPr marL="1143000" indent="-228600" algn="l">
              <a:spcBef>
                <a:spcPct val="0"/>
              </a:spcBef>
              <a:defRPr kumimoji="1" sz="2000" b="1">
                <a:solidFill>
                  <a:srgbClr val="5B161B"/>
                </a:solidFill>
                <a:latin typeface="黑体" panose="02010609060101010101" charset="-122"/>
                <a:ea typeface="宋体" panose="02010600030101010101" pitchFamily="2" charset="-122"/>
              </a:defRPr>
            </a:lvl3pPr>
            <a:lvl4pPr marL="1600200" indent="-228600" algn="l">
              <a:spcBef>
                <a:spcPct val="0"/>
              </a:spcBef>
              <a:defRPr kumimoji="1" sz="2000" b="1">
                <a:solidFill>
                  <a:srgbClr val="5B161B"/>
                </a:solidFill>
                <a:latin typeface="黑体" panose="02010609060101010101" charset="-122"/>
                <a:ea typeface="宋体" panose="02010600030101010101" pitchFamily="2" charset="-122"/>
              </a:defRPr>
            </a:lvl4pPr>
            <a:lvl5pPr marL="2057400" indent="-228600" algn="l">
              <a:spcBef>
                <a:spcPct val="0"/>
              </a:spcBef>
              <a:defRPr kumimoji="1" sz="2000" b="1">
                <a:solidFill>
                  <a:srgbClr val="5B161B"/>
                </a:solidFill>
                <a:latin typeface="黑体" panose="02010609060101010101" charset="-122"/>
                <a:ea typeface="宋体" panose="02010600030101010101" pitchFamily="2" charset="-122"/>
              </a:defRPr>
            </a:lvl5pPr>
            <a:lvl6pPr marL="25146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6pPr>
            <a:lvl7pPr marL="29718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7pPr>
            <a:lvl8pPr marL="34290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8pPr>
            <a:lvl9pPr marL="38862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9pPr>
          </a:lstStyle>
          <a:p>
            <a:pPr algn="ctr">
              <a:buFontTx/>
              <a:buNone/>
            </a:pPr>
            <a:r>
              <a:rPr lang="zh-CN" altLang="en-US" sz="1400" b="0" dirty="0">
                <a:solidFill>
                  <a:srgbClr val="1A4262"/>
                </a:solidFill>
                <a:latin typeface="微软雅黑" panose="020B0503020204020204" pitchFamily="34" charset="-122"/>
                <a:ea typeface="微软雅黑" panose="020B0503020204020204" pitchFamily="34" charset="-122"/>
              </a:rPr>
              <a:t>空调控</a:t>
            </a:r>
            <a:r>
              <a:rPr lang="zh-CN" altLang="en-US" sz="1400" b="0" dirty="0" smtClean="0">
                <a:solidFill>
                  <a:srgbClr val="1A4262"/>
                </a:solidFill>
                <a:latin typeface="微软雅黑" panose="020B0503020204020204" pitchFamily="34" charset="-122"/>
                <a:ea typeface="微软雅黑" panose="020B0503020204020204" pitchFamily="34" charset="-122"/>
              </a:rPr>
              <a:t>温</a:t>
            </a:r>
            <a:endParaRPr lang="en-US" altLang="zh-CN" sz="1400" b="0" dirty="0" smtClean="0">
              <a:solidFill>
                <a:srgbClr val="1A4262"/>
              </a:solidFill>
              <a:latin typeface="微软雅黑" panose="020B0503020204020204" pitchFamily="34" charset="-122"/>
              <a:ea typeface="微软雅黑" panose="020B0503020204020204" pitchFamily="34" charset="-122"/>
            </a:endParaRPr>
          </a:p>
          <a:p>
            <a:pPr algn="ctr">
              <a:buFontTx/>
              <a:buNone/>
            </a:pPr>
            <a:r>
              <a:rPr lang="en-US" altLang="zh-CN" sz="1400" b="0" dirty="0" smtClean="0">
                <a:solidFill>
                  <a:srgbClr val="1A4262"/>
                </a:solidFill>
                <a:latin typeface="微软雅黑" panose="020B0503020204020204" pitchFamily="34" charset="-122"/>
                <a:ea typeface="微软雅黑" panose="020B0503020204020204" pitchFamily="34" charset="-122"/>
              </a:rPr>
              <a:t>Air conditioner temperature </a:t>
            </a:r>
            <a:r>
              <a:rPr lang="en-US" altLang="zh-CN" sz="1400" b="0" dirty="0">
                <a:solidFill>
                  <a:srgbClr val="1A4262"/>
                </a:solidFill>
                <a:latin typeface="微软雅黑" panose="020B0503020204020204" pitchFamily="34" charset="-122"/>
                <a:ea typeface="微软雅黑" panose="020B0503020204020204" pitchFamily="34" charset="-122"/>
              </a:rPr>
              <a:t>control</a:t>
            </a:r>
          </a:p>
          <a:p>
            <a:pPr algn="ctr">
              <a:buFontTx/>
              <a:buNone/>
            </a:pPr>
            <a:endParaRPr lang="zh-CN" altLang="en-US" sz="1400" b="0" dirty="0">
              <a:solidFill>
                <a:srgbClr val="1A4262"/>
              </a:solidFill>
              <a:latin typeface="微软雅黑" panose="020B0503020204020204" pitchFamily="34" charset="-122"/>
              <a:ea typeface="微软雅黑" panose="020B0503020204020204" pitchFamily="34" charset="-122"/>
            </a:endParaRPr>
          </a:p>
        </p:txBody>
      </p:sp>
      <p:sp>
        <p:nvSpPr>
          <p:cNvPr id="48" name="标题 4"/>
          <p:cNvSpPr txBox="1"/>
          <p:nvPr/>
        </p:nvSpPr>
        <p:spPr bwMode="auto">
          <a:xfrm>
            <a:off x="3400145" y="6107615"/>
            <a:ext cx="2712251" cy="54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kumimoji="1" sz="2000" b="1">
                <a:solidFill>
                  <a:srgbClr val="5B161B"/>
                </a:solidFill>
                <a:latin typeface="黑体" panose="02010609060101010101" charset="-122"/>
                <a:ea typeface="宋体" panose="02010600030101010101" pitchFamily="2" charset="-122"/>
              </a:defRPr>
            </a:lvl1pPr>
            <a:lvl2pPr marL="742950" indent="-285750" algn="l">
              <a:spcBef>
                <a:spcPct val="0"/>
              </a:spcBef>
              <a:defRPr kumimoji="1" sz="2000" b="1">
                <a:solidFill>
                  <a:srgbClr val="5B161B"/>
                </a:solidFill>
                <a:latin typeface="黑体" panose="02010609060101010101" charset="-122"/>
                <a:ea typeface="宋体" panose="02010600030101010101" pitchFamily="2" charset="-122"/>
              </a:defRPr>
            </a:lvl2pPr>
            <a:lvl3pPr marL="1143000" indent="-228600" algn="l">
              <a:spcBef>
                <a:spcPct val="0"/>
              </a:spcBef>
              <a:defRPr kumimoji="1" sz="2000" b="1">
                <a:solidFill>
                  <a:srgbClr val="5B161B"/>
                </a:solidFill>
                <a:latin typeface="黑体" panose="02010609060101010101" charset="-122"/>
                <a:ea typeface="宋体" panose="02010600030101010101" pitchFamily="2" charset="-122"/>
              </a:defRPr>
            </a:lvl3pPr>
            <a:lvl4pPr marL="1600200" indent="-228600" algn="l">
              <a:spcBef>
                <a:spcPct val="0"/>
              </a:spcBef>
              <a:defRPr kumimoji="1" sz="2000" b="1">
                <a:solidFill>
                  <a:srgbClr val="5B161B"/>
                </a:solidFill>
                <a:latin typeface="黑体" panose="02010609060101010101" charset="-122"/>
                <a:ea typeface="宋体" panose="02010600030101010101" pitchFamily="2" charset="-122"/>
              </a:defRPr>
            </a:lvl4pPr>
            <a:lvl5pPr marL="2057400" indent="-228600" algn="l">
              <a:spcBef>
                <a:spcPct val="0"/>
              </a:spcBef>
              <a:defRPr kumimoji="1" sz="2000" b="1">
                <a:solidFill>
                  <a:srgbClr val="5B161B"/>
                </a:solidFill>
                <a:latin typeface="黑体" panose="02010609060101010101" charset="-122"/>
                <a:ea typeface="宋体" panose="02010600030101010101" pitchFamily="2" charset="-122"/>
              </a:defRPr>
            </a:lvl5pPr>
            <a:lvl6pPr marL="25146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6pPr>
            <a:lvl7pPr marL="29718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7pPr>
            <a:lvl8pPr marL="34290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8pPr>
            <a:lvl9pPr marL="38862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9pPr>
          </a:lstStyle>
          <a:p>
            <a:pPr algn="ctr"/>
            <a:r>
              <a:rPr lang="zh-CN" altLang="en-US" sz="1400" b="0" dirty="0" smtClean="0">
                <a:solidFill>
                  <a:srgbClr val="1A4262"/>
                </a:solidFill>
                <a:latin typeface="微软雅黑" panose="020B0503020204020204" pitchFamily="34" charset="-122"/>
                <a:ea typeface="微软雅黑" panose="020B0503020204020204" pitchFamily="34" charset="-122"/>
              </a:rPr>
              <a:t>内环流控温</a:t>
            </a:r>
            <a:endParaRPr lang="en-US" altLang="zh-CN" sz="1400" b="0" dirty="0" smtClean="0">
              <a:solidFill>
                <a:srgbClr val="1A4262"/>
              </a:solidFill>
              <a:latin typeface="微软雅黑" panose="020B0503020204020204" pitchFamily="34" charset="-122"/>
              <a:ea typeface="微软雅黑" panose="020B0503020204020204" pitchFamily="34" charset="-122"/>
            </a:endParaRPr>
          </a:p>
          <a:p>
            <a:pPr algn="ctr"/>
            <a:r>
              <a:rPr lang="en-US" altLang="zh-CN" sz="1400" b="0" dirty="0" smtClean="0">
                <a:solidFill>
                  <a:srgbClr val="1A4262"/>
                </a:solidFill>
                <a:latin typeface="微软雅黑" panose="020B0503020204020204" pitchFamily="34" charset="-122"/>
                <a:ea typeface="微软雅黑" panose="020B0503020204020204" pitchFamily="34" charset="-122"/>
              </a:rPr>
              <a:t>Inner </a:t>
            </a:r>
            <a:r>
              <a:rPr lang="en-US" altLang="zh-CN" sz="1400" b="0" dirty="0">
                <a:solidFill>
                  <a:srgbClr val="1A4262"/>
                </a:solidFill>
                <a:latin typeface="微软雅黑" panose="020B0503020204020204" pitchFamily="34" charset="-122"/>
                <a:ea typeface="微软雅黑" panose="020B0503020204020204" pitchFamily="34" charset="-122"/>
              </a:rPr>
              <a:t>circulation temperature control</a:t>
            </a:r>
          </a:p>
          <a:p>
            <a:pPr algn="ctr"/>
            <a:endParaRPr lang="en-US" altLang="zh-CN" sz="1400" b="0" dirty="0" smtClean="0">
              <a:solidFill>
                <a:srgbClr val="1A4262"/>
              </a:solidFill>
              <a:latin typeface="微软雅黑" panose="020B0503020204020204" pitchFamily="34" charset="-122"/>
              <a:ea typeface="微软雅黑" panose="020B0503020204020204" pitchFamily="34" charset="-122"/>
            </a:endParaRPr>
          </a:p>
          <a:p>
            <a:pPr algn="ctr"/>
            <a:endParaRPr lang="en-US" altLang="zh-CN" sz="1400" b="0" dirty="0" smtClean="0">
              <a:solidFill>
                <a:srgbClr val="1A4262"/>
              </a:solidFill>
              <a:latin typeface="微软雅黑" panose="020B0503020204020204" pitchFamily="34" charset="-122"/>
              <a:ea typeface="微软雅黑" panose="020B0503020204020204" pitchFamily="34" charset="-122"/>
            </a:endParaRPr>
          </a:p>
          <a:p>
            <a:pPr algn="ctr"/>
            <a:endParaRPr lang="zh-CN" altLang="en-US" sz="1400" b="0" dirty="0">
              <a:solidFill>
                <a:srgbClr val="1A4262"/>
              </a:solidFill>
              <a:latin typeface="微软雅黑" panose="020B0503020204020204" pitchFamily="34" charset="-122"/>
              <a:ea typeface="微软雅黑" panose="020B0503020204020204" pitchFamily="34" charset="-122"/>
            </a:endParaRPr>
          </a:p>
        </p:txBody>
      </p:sp>
      <p:sp>
        <p:nvSpPr>
          <p:cNvPr id="49" name="标题 4"/>
          <p:cNvSpPr txBox="1"/>
          <p:nvPr/>
        </p:nvSpPr>
        <p:spPr bwMode="auto">
          <a:xfrm>
            <a:off x="3284688" y="3204624"/>
            <a:ext cx="2811312" cy="4456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kumimoji="1" sz="2000" b="1">
                <a:solidFill>
                  <a:srgbClr val="5B161B"/>
                </a:solidFill>
                <a:latin typeface="黑体" panose="02010609060101010101" charset="-122"/>
                <a:ea typeface="宋体" panose="02010600030101010101" pitchFamily="2" charset="-122"/>
              </a:defRPr>
            </a:lvl1pPr>
            <a:lvl2pPr marL="742950" indent="-285750" algn="l">
              <a:spcBef>
                <a:spcPct val="0"/>
              </a:spcBef>
              <a:defRPr kumimoji="1" sz="2000" b="1">
                <a:solidFill>
                  <a:srgbClr val="5B161B"/>
                </a:solidFill>
                <a:latin typeface="黑体" panose="02010609060101010101" charset="-122"/>
                <a:ea typeface="宋体" panose="02010600030101010101" pitchFamily="2" charset="-122"/>
              </a:defRPr>
            </a:lvl2pPr>
            <a:lvl3pPr marL="1143000" indent="-228600" algn="l">
              <a:spcBef>
                <a:spcPct val="0"/>
              </a:spcBef>
              <a:defRPr kumimoji="1" sz="2000" b="1">
                <a:solidFill>
                  <a:srgbClr val="5B161B"/>
                </a:solidFill>
                <a:latin typeface="黑体" panose="02010609060101010101" charset="-122"/>
                <a:ea typeface="宋体" panose="02010600030101010101" pitchFamily="2" charset="-122"/>
              </a:defRPr>
            </a:lvl3pPr>
            <a:lvl4pPr marL="1600200" indent="-228600" algn="l">
              <a:spcBef>
                <a:spcPct val="0"/>
              </a:spcBef>
              <a:defRPr kumimoji="1" sz="2000" b="1">
                <a:solidFill>
                  <a:srgbClr val="5B161B"/>
                </a:solidFill>
                <a:latin typeface="黑体" panose="02010609060101010101" charset="-122"/>
                <a:ea typeface="宋体" panose="02010600030101010101" pitchFamily="2" charset="-122"/>
              </a:defRPr>
            </a:lvl4pPr>
            <a:lvl5pPr marL="2057400" indent="-228600" algn="l">
              <a:spcBef>
                <a:spcPct val="0"/>
              </a:spcBef>
              <a:defRPr kumimoji="1" sz="2000" b="1">
                <a:solidFill>
                  <a:srgbClr val="5B161B"/>
                </a:solidFill>
                <a:latin typeface="黑体" panose="02010609060101010101" charset="-122"/>
                <a:ea typeface="宋体" panose="02010600030101010101" pitchFamily="2" charset="-122"/>
              </a:defRPr>
            </a:lvl5pPr>
            <a:lvl6pPr marL="25146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6pPr>
            <a:lvl7pPr marL="29718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7pPr>
            <a:lvl8pPr marL="34290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8pPr>
            <a:lvl9pPr marL="38862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9pPr>
          </a:lstStyle>
          <a:p>
            <a:pPr algn="ctr"/>
            <a:r>
              <a:rPr lang="zh-CN" altLang="en-US" sz="1400" b="0" dirty="0" smtClean="0">
                <a:solidFill>
                  <a:srgbClr val="1A4262"/>
                </a:solidFill>
                <a:latin typeface="微软雅黑" panose="020B0503020204020204" pitchFamily="34" charset="-122"/>
                <a:ea typeface="微软雅黑" panose="020B0503020204020204" pitchFamily="34" charset="-122"/>
              </a:rPr>
              <a:t>通风降温</a:t>
            </a:r>
            <a:endParaRPr lang="en-US" altLang="zh-CN" sz="1400" b="0" dirty="0" smtClean="0">
              <a:solidFill>
                <a:srgbClr val="1A4262"/>
              </a:solidFill>
              <a:latin typeface="微软雅黑" panose="020B0503020204020204" pitchFamily="34" charset="-122"/>
              <a:ea typeface="微软雅黑" panose="020B0503020204020204" pitchFamily="34" charset="-122"/>
            </a:endParaRPr>
          </a:p>
          <a:p>
            <a:pPr algn="ctr"/>
            <a:r>
              <a:rPr lang="en-US" altLang="zh-CN" sz="1400" b="0" dirty="0" smtClean="0">
                <a:solidFill>
                  <a:srgbClr val="1A4262"/>
                </a:solidFill>
                <a:latin typeface="微软雅黑" panose="020B0503020204020204" pitchFamily="34" charset="-122"/>
                <a:ea typeface="微软雅黑" panose="020B0503020204020204" pitchFamily="34" charset="-122"/>
              </a:rPr>
              <a:t>Ventilator temperature </a:t>
            </a:r>
            <a:r>
              <a:rPr lang="en-US" altLang="zh-CN" sz="1400" b="0" dirty="0">
                <a:solidFill>
                  <a:srgbClr val="1A4262"/>
                </a:solidFill>
                <a:latin typeface="微软雅黑" panose="020B0503020204020204" pitchFamily="34" charset="-122"/>
                <a:ea typeface="微软雅黑" panose="020B0503020204020204" pitchFamily="34" charset="-122"/>
              </a:rPr>
              <a:t>control</a:t>
            </a:r>
          </a:p>
          <a:p>
            <a:pPr algn="ctr"/>
            <a:r>
              <a:rPr lang="en-US" altLang="zh-CN" sz="1400" b="0" dirty="0" smtClean="0">
                <a:solidFill>
                  <a:srgbClr val="1A4262"/>
                </a:solidFill>
                <a:latin typeface="微软雅黑" panose="020B0503020204020204" pitchFamily="34" charset="-122"/>
                <a:ea typeface="微软雅黑" panose="020B0503020204020204" pitchFamily="34" charset="-122"/>
              </a:rPr>
              <a:t> </a:t>
            </a:r>
          </a:p>
          <a:p>
            <a:pPr algn="ctr"/>
            <a:endParaRPr lang="en-US" altLang="zh-CN" sz="1400" b="0" dirty="0">
              <a:solidFill>
                <a:srgbClr val="1A4262"/>
              </a:solidFill>
              <a:latin typeface="微软雅黑" panose="020B0503020204020204" pitchFamily="34" charset="-122"/>
              <a:ea typeface="微软雅黑" panose="020B0503020204020204" pitchFamily="34" charset="-122"/>
            </a:endParaRPr>
          </a:p>
          <a:p>
            <a:endParaRPr lang="zh-CN" altLang="en-US" sz="1600" b="0" dirty="0">
              <a:solidFill>
                <a:srgbClr val="1A4262"/>
              </a:solidFill>
              <a:latin typeface="微软雅黑" panose="020B0503020204020204" pitchFamily="34" charset="-122"/>
              <a:ea typeface="微软雅黑" panose="020B0503020204020204" pitchFamily="34" charset="-122"/>
            </a:endParaRPr>
          </a:p>
        </p:txBody>
      </p:sp>
      <p:sp>
        <p:nvSpPr>
          <p:cNvPr id="50" name="矩形 49"/>
          <p:cNvSpPr/>
          <p:nvPr/>
        </p:nvSpPr>
        <p:spPr>
          <a:xfrm>
            <a:off x="6204529" y="2154601"/>
            <a:ext cx="5772173" cy="1384995"/>
          </a:xfrm>
          <a:prstGeom prst="rect">
            <a:avLst/>
          </a:prstGeom>
        </p:spPr>
        <p:txBody>
          <a:bodyPr wrap="square">
            <a:spAutoFit/>
          </a:bodyPr>
          <a:lstStyle/>
          <a:p>
            <a:pPr algn="just" fontAlgn="auto">
              <a:lnSpc>
                <a:spcPct val="150000"/>
              </a:lnSpc>
            </a:pPr>
            <a:r>
              <a:rPr lang="zh-CN" altLang="en-US" sz="1400" kern="100" spc="25" dirty="0">
                <a:solidFill>
                  <a:srgbClr val="000000"/>
                </a:solidFill>
                <a:latin typeface="微软雅黑" panose="020B0503020204020204" pitchFamily="34" charset="-122"/>
                <a:ea typeface="微软雅黑" panose="020B0503020204020204" pitchFamily="34" charset="-122"/>
              </a:rPr>
              <a:t>控温储粮技术是指结合自然条件和储粮生态区等因素</a:t>
            </a:r>
            <a:r>
              <a:rPr lang="en-US" altLang="zh-CN" sz="1400" kern="100" spc="25" dirty="0">
                <a:solidFill>
                  <a:srgbClr val="000000"/>
                </a:solidFill>
                <a:latin typeface="微软雅黑" panose="020B0503020204020204" pitchFamily="34" charset="-122"/>
                <a:ea typeface="微软雅黑" panose="020B0503020204020204" pitchFamily="34" charset="-122"/>
              </a:rPr>
              <a:t>, </a:t>
            </a:r>
            <a:r>
              <a:rPr lang="zh-CN" altLang="en-US" sz="1400" kern="100" spc="25" dirty="0">
                <a:solidFill>
                  <a:srgbClr val="000000"/>
                </a:solidFill>
                <a:latin typeface="微软雅黑" panose="020B0503020204020204" pitchFamily="34" charset="-122"/>
                <a:ea typeface="微软雅黑" panose="020B0503020204020204" pitchFamily="34" charset="-122"/>
              </a:rPr>
              <a:t>通过一系列的方法和设备来调节和控制粮食储存环境的温度</a:t>
            </a:r>
            <a:r>
              <a:rPr lang="en-US" altLang="zh-CN" sz="1400" kern="100" spc="25" dirty="0">
                <a:solidFill>
                  <a:srgbClr val="000000"/>
                </a:solidFill>
                <a:latin typeface="微软雅黑" panose="020B0503020204020204" pitchFamily="34" charset="-122"/>
                <a:ea typeface="微软雅黑" panose="020B0503020204020204" pitchFamily="34" charset="-122"/>
              </a:rPr>
              <a:t>,</a:t>
            </a:r>
            <a:r>
              <a:rPr lang="zh-CN" altLang="en-US" sz="1400" kern="100" spc="25" dirty="0">
                <a:solidFill>
                  <a:srgbClr val="000000"/>
                </a:solidFill>
                <a:latin typeface="微软雅黑" panose="020B0503020204020204" pitchFamily="34" charset="-122"/>
                <a:ea typeface="微软雅黑" panose="020B0503020204020204" pitchFamily="34" charset="-122"/>
              </a:rPr>
              <a:t>使储粮长期保持较低的温度水平</a:t>
            </a:r>
            <a:r>
              <a:rPr lang="en-US" altLang="zh-CN" sz="1400" kern="100" spc="25" dirty="0">
                <a:solidFill>
                  <a:srgbClr val="000000"/>
                </a:solidFill>
                <a:latin typeface="微软雅黑" panose="020B0503020204020204" pitchFamily="34" charset="-122"/>
                <a:ea typeface="微软雅黑" panose="020B0503020204020204" pitchFamily="34" charset="-122"/>
              </a:rPr>
              <a:t>,</a:t>
            </a:r>
            <a:r>
              <a:rPr lang="zh-CN" altLang="en-US" sz="1400" kern="100" spc="25" dirty="0">
                <a:solidFill>
                  <a:srgbClr val="000000"/>
                </a:solidFill>
                <a:latin typeface="微软雅黑" panose="020B0503020204020204" pitchFamily="34" charset="-122"/>
                <a:ea typeface="微软雅黑" panose="020B0503020204020204" pitchFamily="34" charset="-122"/>
              </a:rPr>
              <a:t>有效抑制粮堆内有害生物的生命活动</a:t>
            </a:r>
            <a:r>
              <a:rPr lang="en-US" altLang="zh-CN" sz="1400" kern="100" spc="25" dirty="0">
                <a:solidFill>
                  <a:srgbClr val="000000"/>
                </a:solidFill>
                <a:latin typeface="微软雅黑" panose="020B0503020204020204" pitchFamily="34" charset="-122"/>
                <a:ea typeface="微软雅黑" panose="020B0503020204020204" pitchFamily="34" charset="-122"/>
              </a:rPr>
              <a:t>,</a:t>
            </a:r>
            <a:r>
              <a:rPr lang="zh-CN" altLang="en-US" sz="1400" kern="100" spc="25" dirty="0">
                <a:solidFill>
                  <a:srgbClr val="000000"/>
                </a:solidFill>
                <a:latin typeface="微软雅黑" panose="020B0503020204020204" pitchFamily="34" charset="-122"/>
                <a:ea typeface="微软雅黑" panose="020B0503020204020204" pitchFamily="34" charset="-122"/>
              </a:rPr>
              <a:t> 减少储粮损失。常用的储粮控温技术包括谷冷控温、通风降温、空调控温、内环流控温等。</a:t>
            </a:r>
            <a:endParaRPr lang="zh-CN" altLang="zh-CN" sz="1400" kern="100" spc="25" dirty="0">
              <a:solidFill>
                <a:srgbClr val="000000"/>
              </a:solidFill>
              <a:latin typeface="微软雅黑" panose="020B0503020204020204" pitchFamily="34" charset="-122"/>
              <a:ea typeface="微软雅黑" panose="020B0503020204020204" pitchFamily="34" charset="-122"/>
            </a:endParaRPr>
          </a:p>
        </p:txBody>
      </p:sp>
      <p:sp>
        <p:nvSpPr>
          <p:cNvPr id="51" name="矩形 50"/>
          <p:cNvSpPr/>
          <p:nvPr/>
        </p:nvSpPr>
        <p:spPr>
          <a:xfrm>
            <a:off x="6052206" y="1049126"/>
            <a:ext cx="6014102" cy="1015663"/>
          </a:xfrm>
          <a:prstGeom prst="rect">
            <a:avLst/>
          </a:prstGeom>
        </p:spPr>
        <p:txBody>
          <a:bodyPr wrap="square">
            <a:spAutoFit/>
          </a:bodyPr>
          <a:lstStyle/>
          <a:p>
            <a:pPr algn="ctr"/>
            <a:r>
              <a:rPr lang="zh-CN" altLang="en-US"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控温技术</a:t>
            </a:r>
            <a:endParaRPr lang="en-US" altLang="zh-CN"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Temperature control technologies</a:t>
            </a: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 for grain storage</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52" name="矩形 51"/>
          <p:cNvSpPr/>
          <p:nvPr/>
        </p:nvSpPr>
        <p:spPr>
          <a:xfrm>
            <a:off x="6227853" y="3473454"/>
            <a:ext cx="5842142" cy="2677656"/>
          </a:xfrm>
          <a:prstGeom prst="rect">
            <a:avLst/>
          </a:prstGeom>
        </p:spPr>
        <p:txBody>
          <a:bodyPr wrap="square">
            <a:spAutoFit/>
          </a:bodyPr>
          <a:lstStyle/>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According to natural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condition and ecological zones for grain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storage, the temperature control technologies of cooler</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ventilator</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air conditioner and inner circulation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system are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often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used, which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regulates and controls the temperature of the environment 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stored grains, maintain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 low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temperature for a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long time, effectively inhibit the life activities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pest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in the grain pile, and reduce grain losses. </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aphicFrame>
        <p:nvGraphicFramePr>
          <p:cNvPr id="12" name="表格 11"/>
          <p:cNvGraphicFramePr>
            <a:graphicFrameLocks noGrp="1"/>
          </p:cNvGraphicFramePr>
          <p:nvPr>
            <p:extLst>
              <p:ext uri="{D42A27DB-BD31-4B8C-83A1-F6EECF244321}">
                <p14:modId xmlns:p14="http://schemas.microsoft.com/office/powerpoint/2010/main" val="212330359"/>
              </p:ext>
            </p:extLst>
          </p:nvPr>
        </p:nvGraphicFramePr>
        <p:xfrm>
          <a:off x="803194" y="1724361"/>
          <a:ext cx="10515599" cy="3108960"/>
        </p:xfrm>
        <a:graphic>
          <a:graphicData uri="http://schemas.openxmlformats.org/drawingml/2006/table">
            <a:tbl>
              <a:tblPr firstRow="1" bandRow="1">
                <a:tableStyleId>{5C22544A-7EE6-4342-B048-85BDC9FD1C3A}</a:tableStyleId>
              </a:tblPr>
              <a:tblGrid>
                <a:gridCol w="4718216"/>
                <a:gridCol w="5797383"/>
              </a:tblGrid>
              <a:tr h="359275">
                <a:tc>
                  <a:txBody>
                    <a:bodyPr/>
                    <a:lstStyle/>
                    <a:p>
                      <a:pPr marL="0" algn="ctr" defTabSz="914400" rtl="0" eaLnBrk="1" latinLnBrk="0" hangingPunct="1"/>
                      <a:r>
                        <a:rPr lang="zh-CN" altLang="en-US" sz="1600" b="0" dirty="0" smtClean="0">
                          <a:latin typeface="微软雅黑" panose="020B0503020204020204" pitchFamily="34" charset="-122"/>
                          <a:ea typeface="微软雅黑" panose="020B0503020204020204" pitchFamily="34" charset="-122"/>
                        </a:rPr>
                        <a:t>储粮生态区</a:t>
                      </a:r>
                      <a:endParaRPr lang="en-US" altLang="zh-CN" sz="1600" b="0" dirty="0" smtClean="0">
                        <a:latin typeface="微软雅黑" panose="020B0503020204020204" pitchFamily="34" charset="-122"/>
                        <a:ea typeface="微软雅黑" panose="020B0503020204020204" pitchFamily="34" charset="-122"/>
                      </a:endParaRPr>
                    </a:p>
                    <a:p>
                      <a:pPr algn="ctr"/>
                      <a:r>
                        <a:rPr lang="en-US" altLang="zh-CN" sz="1600" b="0" dirty="0" smtClean="0">
                          <a:solidFill>
                            <a:schemeClr val="bg1"/>
                          </a:solidFill>
                          <a:latin typeface="微软雅黑" panose="020B0503020204020204" pitchFamily="34" charset="-122"/>
                          <a:ea typeface="微软雅黑" panose="020B0503020204020204" pitchFamily="34" charset="-122"/>
                        </a:rPr>
                        <a:t>Ecological zones for grain storage</a:t>
                      </a:r>
                      <a:endParaRPr lang="zh-CN" altLang="en-US" sz="1600" b="0" kern="1200" dirty="0">
                        <a:solidFill>
                          <a:schemeClr val="bg1"/>
                        </a:solidFill>
                        <a:latin typeface="微软雅黑" panose="020B0503020204020204" pitchFamily="34" charset="-122"/>
                        <a:ea typeface="微软雅黑" panose="020B0503020204020204" pitchFamily="34" charset="-122"/>
                        <a:cs typeface="+mn-cs"/>
                      </a:endParaRPr>
                    </a:p>
                  </a:txBody>
                  <a:tcPr anchor="ctr"/>
                </a:tc>
                <a:tc>
                  <a:txBody>
                    <a:bodyPr/>
                    <a:lstStyle/>
                    <a:p>
                      <a:pPr marL="0" algn="ctr" defTabSz="914400" rtl="0" eaLnBrk="1" latinLnBrk="0" hangingPunct="1"/>
                      <a:r>
                        <a:rPr lang="zh-CN" altLang="en-US" sz="1600" b="0" kern="1200" dirty="0" smtClean="0">
                          <a:solidFill>
                            <a:schemeClr val="lt1"/>
                          </a:solidFill>
                          <a:latin typeface="微软雅黑" panose="020B0503020204020204" pitchFamily="34" charset="-122"/>
                          <a:ea typeface="微软雅黑" panose="020B0503020204020204" pitchFamily="34" charset="-122"/>
                          <a:cs typeface="+mn-cs"/>
                        </a:rPr>
                        <a:t>控温技术</a:t>
                      </a:r>
                      <a:endParaRPr lang="en-US" altLang="zh-CN" sz="1600" b="0" kern="1200" dirty="0" smtClean="0">
                        <a:solidFill>
                          <a:schemeClr val="lt1"/>
                        </a:solidFill>
                        <a:latin typeface="微软雅黑" panose="020B0503020204020204" pitchFamily="34" charset="-122"/>
                        <a:ea typeface="微软雅黑" panose="020B0503020204020204" pitchFamily="34" charset="-122"/>
                        <a:cs typeface="+mn-cs"/>
                      </a:endParaRPr>
                    </a:p>
                    <a:p>
                      <a:pPr marL="0" algn="ctr" defTabSz="914400" rtl="0" eaLnBrk="1" latinLnBrk="0" hangingPunct="1"/>
                      <a:r>
                        <a:rPr lang="en-US" altLang="zh-CN" sz="1600" b="0" kern="1200" dirty="0" smtClean="0">
                          <a:solidFill>
                            <a:schemeClr val="lt1"/>
                          </a:solidFill>
                          <a:latin typeface="微软雅黑" panose="020B0503020204020204" pitchFamily="34" charset="-122"/>
                          <a:ea typeface="微软雅黑" panose="020B0503020204020204" pitchFamily="34" charset="-122"/>
                          <a:cs typeface="+mn-cs"/>
                        </a:rPr>
                        <a:t>Temperature control technologies</a:t>
                      </a:r>
                    </a:p>
                  </a:txBody>
                  <a:tcPr anchor="ctr"/>
                </a:tc>
              </a:tr>
              <a:tr h="359275">
                <a:tc>
                  <a:txBody>
                    <a:bodyPr/>
                    <a:lstStyle/>
                    <a:p>
                      <a:pPr marL="0" algn="l" defTabSz="914400" rtl="0" eaLnBrk="1" latinLnBrk="0" hangingPunct="1">
                        <a:lnSpc>
                          <a:spcPct val="100000"/>
                        </a:lnSpc>
                      </a:pP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高寒干燥储粮区、低温干燥储粮区、低温高湿储粮区、中温干燥储粮区</a:t>
                      </a:r>
                      <a:endParaRPr lang="en-US" altLang="zh-CN" sz="1400" kern="1200" dirty="0" smtClean="0">
                        <a:solidFill>
                          <a:schemeClr val="dk1"/>
                        </a:solidFill>
                        <a:latin typeface="微软雅黑" panose="020B0503020204020204" pitchFamily="34" charset="-122"/>
                        <a:ea typeface="微软雅黑" panose="020B0503020204020204" pitchFamily="34" charset="-122"/>
                        <a:cs typeface="+mn-cs"/>
                      </a:endParaRPr>
                    </a:p>
                    <a:p>
                      <a:pPr marL="0" algn="l" defTabSz="914400" rtl="0" eaLnBrk="1" latinLnBrk="0" hangingPunct="1">
                        <a:lnSpc>
                          <a:spcPct val="100000"/>
                        </a:lnSpc>
                      </a:pPr>
                      <a:r>
                        <a:rPr lang="en-US" altLang="zh-CN" sz="1400" b="0" kern="1200" dirty="0" smtClean="0">
                          <a:solidFill>
                            <a:srgbClr val="1A4262"/>
                          </a:solidFill>
                          <a:latin typeface="微软雅黑" panose="020B0503020204020204" pitchFamily="34" charset="-122"/>
                          <a:ea typeface="微软雅黑" panose="020B0503020204020204" pitchFamily="34" charset="-122"/>
                          <a:cs typeface="+mn-cs"/>
                        </a:rPr>
                        <a:t>Grain storage zones of ice-cold and dry, low temperature and dry, low temperature and high humidity, moderate temperature and dry</a:t>
                      </a:r>
                      <a:endParaRPr lang="zh-CN" altLang="en-US" sz="1400" b="0" kern="1200" dirty="0">
                        <a:solidFill>
                          <a:srgbClr val="1A4262"/>
                        </a:solidFill>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400" b="0" dirty="0" smtClean="0">
                          <a:solidFill>
                            <a:srgbClr val="1A4262"/>
                          </a:solidFill>
                          <a:latin typeface="微软雅黑" panose="020B0503020204020204" pitchFamily="34" charset="-122"/>
                          <a:ea typeface="微软雅黑" panose="020B0503020204020204" pitchFamily="34" charset="-122"/>
                        </a:rPr>
                        <a:t>通风降温</a:t>
                      </a:r>
                      <a:r>
                        <a:rPr lang="en-US" altLang="zh-CN" sz="1400" b="0" dirty="0" smtClean="0">
                          <a:solidFill>
                            <a:srgbClr val="1A4262"/>
                          </a:solidFill>
                          <a:latin typeface="微软雅黑" panose="020B0503020204020204" pitchFamily="34" charset="-122"/>
                          <a:ea typeface="微软雅黑" panose="020B0503020204020204" pitchFamily="34" charset="-122"/>
                        </a:rPr>
                        <a:t>+</a:t>
                      </a:r>
                      <a:r>
                        <a:rPr lang="zh-CN" altLang="en-US" sz="1400" b="0" dirty="0" smtClean="0">
                          <a:solidFill>
                            <a:srgbClr val="1A4262"/>
                          </a:solidFill>
                          <a:latin typeface="微软雅黑" panose="020B0503020204020204" pitchFamily="34" charset="-122"/>
                          <a:ea typeface="微软雅黑" panose="020B0503020204020204" pitchFamily="34" charset="-122"/>
                        </a:rPr>
                        <a:t>内环流控温，空调控温选配</a:t>
                      </a:r>
                      <a:endParaRPr lang="en-US" altLang="zh-CN" sz="1400" b="0" dirty="0" smtClean="0">
                        <a:solidFill>
                          <a:srgbClr val="1A4262"/>
                        </a:solidFill>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50000"/>
                        </a:lnSpc>
                        <a:spcBef>
                          <a:spcPts val="0"/>
                        </a:spcBef>
                        <a:spcAft>
                          <a:spcPts val="0"/>
                        </a:spcAft>
                        <a:buClrTx/>
                        <a:buSzTx/>
                        <a:buFontTx/>
                        <a:buNone/>
                        <a:defRPr/>
                      </a:pPr>
                      <a:r>
                        <a:rPr lang="en-US" altLang="zh-CN" sz="1400" b="0" dirty="0" smtClean="0">
                          <a:solidFill>
                            <a:srgbClr val="1A4262"/>
                          </a:solidFill>
                          <a:latin typeface="微软雅黑" panose="020B0503020204020204" pitchFamily="34" charset="-122"/>
                          <a:ea typeface="微软雅黑" panose="020B0503020204020204" pitchFamily="34" charset="-122"/>
                        </a:rPr>
                        <a:t>Ventilator temperature control + Inner circulation temperature control</a:t>
                      </a:r>
                      <a:r>
                        <a:rPr lang="zh-CN" altLang="en-US" sz="1400" b="0" dirty="0" smtClean="0">
                          <a:solidFill>
                            <a:srgbClr val="1A4262"/>
                          </a:solidFill>
                          <a:latin typeface="微软雅黑" panose="020B0503020204020204" pitchFamily="34" charset="-122"/>
                          <a:ea typeface="微软雅黑" panose="020B0503020204020204" pitchFamily="34" charset="-122"/>
                        </a:rPr>
                        <a:t>，</a:t>
                      </a:r>
                      <a:r>
                        <a:rPr lang="en-US" altLang="zh-CN" sz="1400" b="0" dirty="0" smtClean="0">
                          <a:solidFill>
                            <a:srgbClr val="1A4262"/>
                          </a:solidFill>
                          <a:latin typeface="微软雅黑" panose="020B0503020204020204" pitchFamily="34" charset="-122"/>
                          <a:ea typeface="微软雅黑" panose="020B0503020204020204" pitchFamily="34" charset="-122"/>
                        </a:rPr>
                        <a:t>Air conditioner temperature control optionally</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tc>
              </a:tr>
              <a:tr h="359275">
                <a:tc>
                  <a:txBody>
                    <a:bodyPr/>
                    <a:lstStyle/>
                    <a:p>
                      <a:pPr marL="0" algn="l" defTabSz="914400" rtl="0" eaLnBrk="1" latinLnBrk="0" hangingPunct="1">
                        <a:lnSpc>
                          <a:spcPct val="100000"/>
                        </a:lnSpc>
                      </a:pPr>
                      <a:r>
                        <a:rPr lang="zh-CN" altLang="en-US" sz="1400" kern="1200" dirty="0" smtClean="0">
                          <a:solidFill>
                            <a:schemeClr val="dk1"/>
                          </a:solidFill>
                          <a:latin typeface="微软雅黑" panose="020B0503020204020204" pitchFamily="34" charset="-122"/>
                          <a:ea typeface="微软雅黑" panose="020B0503020204020204" pitchFamily="34" charset="-122"/>
                          <a:cs typeface="+mn-cs"/>
                        </a:rPr>
                        <a:t>中温干燥储粮区、中温高湿储粮区、中温低湿储粮区、高温高湿储粮区</a:t>
                      </a:r>
                      <a:endParaRPr lang="en-US" altLang="zh-CN" sz="1400" kern="1200" dirty="0" smtClean="0">
                        <a:solidFill>
                          <a:schemeClr val="dk1"/>
                        </a:solidFill>
                        <a:latin typeface="微软雅黑" panose="020B0503020204020204" pitchFamily="34" charset="-122"/>
                        <a:ea typeface="微软雅黑" panose="020B0503020204020204" pitchFamily="34" charset="-122"/>
                        <a:cs typeface="+mn-cs"/>
                      </a:endParaRPr>
                    </a:p>
                    <a:p>
                      <a:pPr marL="0" algn="l" defTabSz="914400" rtl="0" eaLnBrk="1" latinLnBrk="0" hangingPunct="1">
                        <a:lnSpc>
                          <a:spcPct val="100000"/>
                        </a:lnSpc>
                      </a:pPr>
                      <a:r>
                        <a:rPr lang="en-US" altLang="zh-CN" sz="1400" b="0" kern="1200" dirty="0" smtClean="0">
                          <a:solidFill>
                            <a:srgbClr val="1A4262"/>
                          </a:solidFill>
                          <a:latin typeface="微软雅黑" panose="020B0503020204020204" pitchFamily="34" charset="-122"/>
                          <a:ea typeface="微软雅黑" panose="020B0503020204020204" pitchFamily="34" charset="-122"/>
                          <a:cs typeface="+mn-cs"/>
                        </a:rPr>
                        <a:t>Grain storage zones of moderate temperature and dry, moderate temperature and high humidity, moderate temperature and low humidity, high temperature and high humidity</a:t>
                      </a:r>
                      <a:endParaRPr lang="zh-CN" altLang="en-US" sz="1400" b="0" kern="1200" dirty="0">
                        <a:solidFill>
                          <a:srgbClr val="1A4262"/>
                        </a:solidFill>
                        <a:latin typeface="微软雅黑" panose="020B0503020204020204" pitchFamily="34" charset="-122"/>
                        <a:ea typeface="微软雅黑" panose="020B0503020204020204" pitchFamily="34" charset="-122"/>
                        <a:cs typeface="+mn-cs"/>
                      </a:endParaRPr>
                    </a:p>
                  </a:txBody>
                  <a:tcPr anchor="ctr"/>
                </a:tc>
                <a:tc>
                  <a:txBody>
                    <a:bodyPr/>
                    <a:lstStyle/>
                    <a:p>
                      <a:pPr marL="0" algn="ctr" defTabSz="914400" rtl="0" eaLnBrk="1" latinLnBrk="0" hangingPunct="1">
                        <a:lnSpc>
                          <a:spcPct val="150000"/>
                        </a:lnSpc>
                      </a:pPr>
                      <a:r>
                        <a:rPr lang="zh-CN" altLang="en-US" sz="1400" b="0" kern="1200" dirty="0" smtClean="0">
                          <a:solidFill>
                            <a:srgbClr val="1A4262"/>
                          </a:solidFill>
                          <a:latin typeface="微软雅黑" panose="020B0503020204020204" pitchFamily="34" charset="-122"/>
                          <a:ea typeface="微软雅黑" panose="020B0503020204020204" pitchFamily="34" charset="-122"/>
                          <a:cs typeface="+mn-cs"/>
                        </a:rPr>
                        <a:t>通风降温</a:t>
                      </a:r>
                      <a:r>
                        <a:rPr lang="en-US" altLang="zh-CN" sz="1400" b="0" kern="1200" dirty="0" smtClean="0">
                          <a:solidFill>
                            <a:srgbClr val="1A4262"/>
                          </a:solidFill>
                          <a:latin typeface="微软雅黑" panose="020B0503020204020204" pitchFamily="34" charset="-122"/>
                          <a:ea typeface="微软雅黑" panose="020B0503020204020204" pitchFamily="34" charset="-122"/>
                          <a:cs typeface="+mn-cs"/>
                        </a:rPr>
                        <a:t>+</a:t>
                      </a:r>
                      <a:r>
                        <a:rPr lang="zh-CN" altLang="en-US" sz="1400" b="0" kern="1200" dirty="0" smtClean="0">
                          <a:solidFill>
                            <a:srgbClr val="1A4262"/>
                          </a:solidFill>
                          <a:latin typeface="微软雅黑" panose="020B0503020204020204" pitchFamily="34" charset="-122"/>
                          <a:ea typeface="微软雅黑" panose="020B0503020204020204" pitchFamily="34" charset="-122"/>
                          <a:cs typeface="+mn-cs"/>
                        </a:rPr>
                        <a:t>空调控温</a:t>
                      </a:r>
                      <a:r>
                        <a:rPr lang="en-US" altLang="zh-CN" sz="1400" b="0" kern="1200" dirty="0" smtClean="0">
                          <a:solidFill>
                            <a:srgbClr val="1A4262"/>
                          </a:solidFill>
                          <a:latin typeface="微软雅黑" panose="020B0503020204020204" pitchFamily="34" charset="-122"/>
                          <a:ea typeface="微软雅黑" panose="020B0503020204020204" pitchFamily="34" charset="-122"/>
                          <a:cs typeface="+mn-cs"/>
                        </a:rPr>
                        <a:t>+</a:t>
                      </a:r>
                      <a:r>
                        <a:rPr lang="zh-CN" altLang="en-US" sz="1400" b="0" kern="1200" dirty="0" smtClean="0">
                          <a:solidFill>
                            <a:srgbClr val="1A4262"/>
                          </a:solidFill>
                          <a:latin typeface="微软雅黑" panose="020B0503020204020204" pitchFamily="34" charset="-122"/>
                          <a:ea typeface="微软雅黑" panose="020B0503020204020204" pitchFamily="34" charset="-122"/>
                          <a:cs typeface="+mn-cs"/>
                        </a:rPr>
                        <a:t>谷冷控温</a:t>
                      </a:r>
                    </a:p>
                    <a:p>
                      <a:pPr marL="0" algn="ctr" defTabSz="914400" rtl="0" eaLnBrk="1" latinLnBrk="0" hangingPunct="1">
                        <a:lnSpc>
                          <a:spcPct val="150000"/>
                        </a:lnSpc>
                      </a:pPr>
                      <a:r>
                        <a:rPr lang="en-US" altLang="zh-CN" sz="1400" b="0" kern="1200" dirty="0" smtClean="0">
                          <a:solidFill>
                            <a:srgbClr val="1A4262"/>
                          </a:solidFill>
                          <a:latin typeface="微软雅黑" panose="020B0503020204020204" pitchFamily="34" charset="-122"/>
                          <a:ea typeface="微软雅黑" panose="020B0503020204020204" pitchFamily="34" charset="-122"/>
                          <a:cs typeface="+mn-cs"/>
                        </a:rPr>
                        <a:t>Ventilator temperature control + Air conditioner temperature control +  Cooler temperature control</a:t>
                      </a:r>
                      <a:endParaRPr lang="zh-CN" altLang="en-US" sz="1400" b="0" kern="1200" dirty="0">
                        <a:solidFill>
                          <a:srgbClr val="1A4262"/>
                        </a:solidFill>
                        <a:latin typeface="微软雅黑" panose="020B0503020204020204" pitchFamily="34" charset="-122"/>
                        <a:ea typeface="微软雅黑" panose="020B0503020204020204" pitchFamily="34" charset="-122"/>
                        <a:cs typeface="+mn-cs"/>
                      </a:endParaRPr>
                    </a:p>
                  </a:txBody>
                  <a:tcPr anchor="ctr"/>
                </a:tc>
              </a:tr>
            </a:tbl>
          </a:graphicData>
        </a:graphic>
      </p:graphicFrame>
      <p:sp>
        <p:nvSpPr>
          <p:cNvPr id="3" name="矩形 2"/>
          <p:cNvSpPr/>
          <p:nvPr/>
        </p:nvSpPr>
        <p:spPr>
          <a:xfrm>
            <a:off x="729048" y="1078030"/>
            <a:ext cx="10733903" cy="646331"/>
          </a:xfrm>
          <a:prstGeom prst="rect">
            <a:avLst/>
          </a:prstGeom>
        </p:spPr>
        <p:txBody>
          <a:bodyPr wrap="square">
            <a:spAutoFit/>
          </a:bodyPr>
          <a:lstStyle/>
          <a:p>
            <a:pPr algn="ct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控温技术</a:t>
            </a:r>
            <a:endParaRPr lang="en-US" altLang="zh-CN" dirty="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Temperature control </a:t>
            </a: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technologies </a:t>
            </a: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for grain storage</a:t>
            </a:r>
            <a:endParaRPr lang="zh-CN" altLang="en-US"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矩形 12"/>
          <p:cNvSpPr/>
          <p:nvPr/>
        </p:nvSpPr>
        <p:spPr>
          <a:xfrm>
            <a:off x="803194" y="4833321"/>
            <a:ext cx="5756878" cy="646331"/>
          </a:xfrm>
          <a:prstGeom prst="rect">
            <a:avLst/>
          </a:prstGeom>
        </p:spPr>
        <p:txBody>
          <a:bodyPr wrap="square">
            <a:spAutoFit/>
          </a:bodyPr>
          <a:lstStyle/>
          <a:p>
            <a:pPr>
              <a:lnSpc>
                <a:spcPct val="150000"/>
              </a:lnSpc>
            </a:pPr>
            <a:r>
              <a:rPr lang="zh-CN" altLang="en-US" sz="1200" kern="100" spc="25" dirty="0" smtClean="0">
                <a:solidFill>
                  <a:srgbClr val="000000"/>
                </a:solidFill>
                <a:latin typeface="微软雅黑" panose="020B0503020204020204" pitchFamily="34" charset="-122"/>
                <a:ea typeface="微软雅黑" panose="020B0503020204020204" pitchFamily="34" charset="-122"/>
              </a:rPr>
              <a:t>注：摘自</a:t>
            </a:r>
            <a:r>
              <a:rPr lang="en-US" altLang="zh-CN" sz="1200" kern="100" spc="25" dirty="0" smtClean="0">
                <a:solidFill>
                  <a:srgbClr val="000000"/>
                </a:solidFill>
                <a:latin typeface="微软雅黑" panose="020B0503020204020204" pitchFamily="34" charset="-122"/>
                <a:ea typeface="微软雅黑" panose="020B0503020204020204" pitchFamily="34" charset="-122"/>
              </a:rPr>
              <a:t>《</a:t>
            </a:r>
            <a:r>
              <a:rPr lang="zh-CN" altLang="en-US" sz="1200" kern="100" spc="25" dirty="0" smtClean="0">
                <a:solidFill>
                  <a:srgbClr val="000000"/>
                </a:solidFill>
                <a:latin typeface="微软雅黑" panose="020B0503020204020204" pitchFamily="34" charset="-122"/>
                <a:ea typeface="微软雅黑" panose="020B0503020204020204" pitchFamily="34" charset="-122"/>
              </a:rPr>
              <a:t>高标准粮仓建设标准</a:t>
            </a:r>
            <a:r>
              <a:rPr lang="en-US" altLang="zh-CN" sz="1200" kern="100" spc="25" dirty="0" smtClean="0">
                <a:solidFill>
                  <a:srgbClr val="000000"/>
                </a:solidFill>
                <a:latin typeface="微软雅黑" panose="020B0503020204020204" pitchFamily="34" charset="-122"/>
                <a:ea typeface="微软雅黑" panose="020B0503020204020204" pitchFamily="34" charset="-122"/>
              </a:rPr>
              <a:t>》</a:t>
            </a:r>
          </a:p>
          <a:p>
            <a:pPr>
              <a:lnSpc>
                <a:spcPct val="150000"/>
              </a:lnSpc>
            </a:pPr>
            <a:r>
              <a:rPr lang="en-US" altLang="zh-CN" sz="1200" kern="100" spc="25" dirty="0" smtClean="0">
                <a:solidFill>
                  <a:srgbClr val="000000"/>
                </a:solidFill>
                <a:latin typeface="微软雅黑" panose="020B0503020204020204" pitchFamily="34" charset="-122"/>
                <a:ea typeface="微软雅黑" panose="020B0503020204020204" pitchFamily="34" charset="-122"/>
              </a:rPr>
              <a:t>Note: form” Construction standard for well-facilitated granary”</a:t>
            </a:r>
            <a:endParaRPr lang="zh-CN" altLang="en-US" sz="1200" kern="100" spc="25"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6" name="组合 5"/>
          <p:cNvGrpSpPr/>
          <p:nvPr/>
        </p:nvGrpSpPr>
        <p:grpSpPr>
          <a:xfrm>
            <a:off x="475670" y="1595388"/>
            <a:ext cx="11590638" cy="4076364"/>
            <a:chOff x="-746078" y="1624087"/>
            <a:chExt cx="13465791" cy="4827320"/>
          </a:xfrm>
        </p:grpSpPr>
        <p:grpSp>
          <p:nvGrpSpPr>
            <p:cNvPr id="7" name="组合 10"/>
            <p:cNvGrpSpPr/>
            <p:nvPr/>
          </p:nvGrpSpPr>
          <p:grpSpPr>
            <a:xfrm>
              <a:off x="3864171" y="1633635"/>
              <a:ext cx="2063278" cy="2072953"/>
              <a:chOff x="2850864" y="1268551"/>
              <a:chExt cx="1547660" cy="1554715"/>
            </a:xfrm>
          </p:grpSpPr>
          <p:grpSp>
            <p:nvGrpSpPr>
              <p:cNvPr id="39" name="组合 11"/>
              <p:cNvGrpSpPr/>
              <p:nvPr/>
            </p:nvGrpSpPr>
            <p:grpSpPr>
              <a:xfrm>
                <a:off x="2850864" y="1268551"/>
                <a:ext cx="1547660" cy="1554715"/>
                <a:chOff x="3131840" y="1268551"/>
                <a:chExt cx="1547660" cy="1554715"/>
              </a:xfrm>
              <a:effectLst>
                <a:outerShdw blurRad="25400" dist="25400" dir="2700000" algn="tl" rotWithShape="0">
                  <a:prstClr val="black">
                    <a:alpha val="40000"/>
                  </a:prstClr>
                </a:outerShdw>
              </a:effectLst>
            </p:grpSpPr>
            <p:sp>
              <p:nvSpPr>
                <p:cNvPr id="41" name="Freeform 11"/>
                <p:cNvSpPr/>
                <p:nvPr/>
              </p:nvSpPr>
              <p:spPr bwMode="auto">
                <a:xfrm>
                  <a:off x="3131840" y="1275606"/>
                  <a:ext cx="1547660" cy="1547660"/>
                </a:xfrm>
                <a:custGeom>
                  <a:avLst/>
                  <a:gdLst/>
                  <a:ahLst/>
                  <a:cxnLst/>
                  <a:rect l="l" t="t" r="r" b="b"/>
                  <a:pathLst>
                    <a:path w="2722563" h="2722563">
                      <a:moveTo>
                        <a:pt x="1568450" y="0"/>
                      </a:moveTo>
                      <a:lnTo>
                        <a:pt x="2722563" y="1154113"/>
                      </a:lnTo>
                      <a:lnTo>
                        <a:pt x="2722563" y="1614079"/>
                      </a:lnTo>
                      <a:cubicBezTo>
                        <a:pt x="2122501" y="1640398"/>
                        <a:pt x="1641110" y="2122294"/>
                        <a:pt x="1615586" y="2722563"/>
                      </a:cubicBezTo>
                      <a:lnTo>
                        <a:pt x="1154113" y="2722563"/>
                      </a:lnTo>
                      <a:lnTo>
                        <a:pt x="0" y="156527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42" name="Freeform 11"/>
                <p:cNvSpPr/>
                <p:nvPr/>
              </p:nvSpPr>
              <p:spPr bwMode="auto">
                <a:xfrm>
                  <a:off x="3136352" y="1268551"/>
                  <a:ext cx="965401" cy="1547660"/>
                </a:xfrm>
                <a:custGeom>
                  <a:avLst/>
                  <a:gdLst/>
                  <a:ahLst/>
                  <a:cxnLst/>
                  <a:rect l="l" t="t" r="r" b="b"/>
                  <a:pathLst>
                    <a:path w="965401" h="1547660">
                      <a:moveTo>
                        <a:pt x="891596" y="0"/>
                      </a:moveTo>
                      <a:lnTo>
                        <a:pt x="965401" y="73804"/>
                      </a:lnTo>
                      <a:cubicBezTo>
                        <a:pt x="773755" y="303918"/>
                        <a:pt x="660174" y="594511"/>
                        <a:pt x="660174" y="910189"/>
                      </a:cubicBezTo>
                      <a:cubicBezTo>
                        <a:pt x="660174" y="1140623"/>
                        <a:pt x="720696" y="1357690"/>
                        <a:pt x="828046" y="1547660"/>
                      </a:cubicBezTo>
                      <a:lnTo>
                        <a:pt x="656064" y="1547660"/>
                      </a:lnTo>
                      <a:lnTo>
                        <a:pt x="0" y="889792"/>
                      </a:lnTo>
                      <a:close/>
                    </a:path>
                  </a:pathLst>
                </a:custGeom>
                <a:gradFill>
                  <a:gsLst>
                    <a:gs pos="0">
                      <a:schemeClr val="bg1">
                        <a:alpha val="38000"/>
                      </a:schemeClr>
                    </a:gs>
                    <a:gs pos="100000">
                      <a:schemeClr val="bg1">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40" name="标题层"/>
              <p:cNvSpPr txBox="1"/>
              <p:nvPr/>
            </p:nvSpPr>
            <p:spPr bwMode="auto">
              <a:xfrm>
                <a:off x="3315948" y="1780771"/>
                <a:ext cx="617718" cy="49530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3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01</a:t>
                </a:r>
                <a:endParaRPr lang="zh-CN" altLang="en-US" sz="3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8" name="组合 15"/>
            <p:cNvGrpSpPr/>
            <p:nvPr/>
          </p:nvGrpSpPr>
          <p:grpSpPr>
            <a:xfrm>
              <a:off x="3854767" y="3794424"/>
              <a:ext cx="2072684" cy="2063547"/>
              <a:chOff x="2843809" y="2889144"/>
              <a:chExt cx="1554715" cy="1547660"/>
            </a:xfrm>
          </p:grpSpPr>
          <p:grpSp>
            <p:nvGrpSpPr>
              <p:cNvPr id="35" name="组合 16"/>
              <p:cNvGrpSpPr/>
              <p:nvPr/>
            </p:nvGrpSpPr>
            <p:grpSpPr>
              <a:xfrm rot="16200000">
                <a:off x="2847336" y="2885616"/>
                <a:ext cx="1547660" cy="1554715"/>
                <a:chOff x="3131840" y="1268551"/>
                <a:chExt cx="1547660" cy="1554715"/>
              </a:xfrm>
              <a:effectLst>
                <a:outerShdw blurRad="25400" dist="25400" dir="2700000" algn="tl" rotWithShape="0">
                  <a:prstClr val="black">
                    <a:alpha val="40000"/>
                  </a:prstClr>
                </a:outerShdw>
              </a:effectLst>
            </p:grpSpPr>
            <p:sp>
              <p:nvSpPr>
                <p:cNvPr id="37" name="Freeform 11"/>
                <p:cNvSpPr/>
                <p:nvPr/>
              </p:nvSpPr>
              <p:spPr bwMode="auto">
                <a:xfrm>
                  <a:off x="3131840" y="1275606"/>
                  <a:ext cx="1547660" cy="1547660"/>
                </a:xfrm>
                <a:custGeom>
                  <a:avLst/>
                  <a:gdLst/>
                  <a:ahLst/>
                  <a:cxnLst/>
                  <a:rect l="l" t="t" r="r" b="b"/>
                  <a:pathLst>
                    <a:path w="2722563" h="2722563">
                      <a:moveTo>
                        <a:pt x="1568450" y="0"/>
                      </a:moveTo>
                      <a:lnTo>
                        <a:pt x="2722563" y="1154113"/>
                      </a:lnTo>
                      <a:lnTo>
                        <a:pt x="2722563" y="1614079"/>
                      </a:lnTo>
                      <a:cubicBezTo>
                        <a:pt x="2122501" y="1640398"/>
                        <a:pt x="1641110" y="2122294"/>
                        <a:pt x="1615586" y="2722563"/>
                      </a:cubicBezTo>
                      <a:lnTo>
                        <a:pt x="1154113" y="2722563"/>
                      </a:lnTo>
                      <a:lnTo>
                        <a:pt x="0" y="1565275"/>
                      </a:lnTo>
                      <a:close/>
                    </a:path>
                  </a:pathLst>
                </a:custGeom>
                <a:solidFill>
                  <a:srgbClr val="D7B0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38" name="Freeform 11"/>
                <p:cNvSpPr/>
                <p:nvPr/>
              </p:nvSpPr>
              <p:spPr bwMode="auto">
                <a:xfrm>
                  <a:off x="3136352" y="1268551"/>
                  <a:ext cx="965401" cy="1547660"/>
                </a:xfrm>
                <a:custGeom>
                  <a:avLst/>
                  <a:gdLst/>
                  <a:ahLst/>
                  <a:cxnLst/>
                  <a:rect l="l" t="t" r="r" b="b"/>
                  <a:pathLst>
                    <a:path w="965401" h="1547660">
                      <a:moveTo>
                        <a:pt x="891596" y="0"/>
                      </a:moveTo>
                      <a:lnTo>
                        <a:pt x="965401" y="73804"/>
                      </a:lnTo>
                      <a:cubicBezTo>
                        <a:pt x="773755" y="303918"/>
                        <a:pt x="660174" y="594511"/>
                        <a:pt x="660174" y="910189"/>
                      </a:cubicBezTo>
                      <a:cubicBezTo>
                        <a:pt x="660174" y="1140623"/>
                        <a:pt x="720696" y="1357690"/>
                        <a:pt x="828046" y="1547660"/>
                      </a:cubicBezTo>
                      <a:lnTo>
                        <a:pt x="656064" y="1547660"/>
                      </a:lnTo>
                      <a:lnTo>
                        <a:pt x="0" y="889792"/>
                      </a:lnTo>
                      <a:close/>
                    </a:path>
                  </a:pathLst>
                </a:custGeom>
                <a:gradFill>
                  <a:gsLst>
                    <a:gs pos="0">
                      <a:schemeClr val="bg1">
                        <a:alpha val="38000"/>
                      </a:schemeClr>
                    </a:gs>
                    <a:gs pos="100000">
                      <a:schemeClr val="bg1">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36" name="标题层"/>
              <p:cNvSpPr txBox="1"/>
              <p:nvPr/>
            </p:nvSpPr>
            <p:spPr bwMode="auto">
              <a:xfrm>
                <a:off x="3315948" y="3401362"/>
                <a:ext cx="617718" cy="49530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3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04</a:t>
                </a:r>
                <a:endParaRPr lang="zh-CN" altLang="en-US" sz="3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9" name="组合 20"/>
            <p:cNvGrpSpPr/>
            <p:nvPr/>
          </p:nvGrpSpPr>
          <p:grpSpPr>
            <a:xfrm>
              <a:off x="6002041" y="3794424"/>
              <a:ext cx="2063278" cy="2072953"/>
              <a:chOff x="4454475" y="2889143"/>
              <a:chExt cx="1547660" cy="1554715"/>
            </a:xfrm>
          </p:grpSpPr>
          <p:grpSp>
            <p:nvGrpSpPr>
              <p:cNvPr id="31" name="组合 21"/>
              <p:cNvGrpSpPr/>
              <p:nvPr/>
            </p:nvGrpSpPr>
            <p:grpSpPr>
              <a:xfrm rot="10800000">
                <a:off x="4454475" y="2889143"/>
                <a:ext cx="1547660" cy="1554715"/>
                <a:chOff x="3131840" y="1268551"/>
                <a:chExt cx="1547660" cy="1554715"/>
              </a:xfrm>
              <a:effectLst>
                <a:outerShdw blurRad="25400" dist="25400" dir="2700000" algn="tl" rotWithShape="0">
                  <a:prstClr val="black">
                    <a:alpha val="40000"/>
                  </a:prstClr>
                </a:outerShdw>
              </a:effectLst>
            </p:grpSpPr>
            <p:sp>
              <p:nvSpPr>
                <p:cNvPr id="33" name="Freeform 11"/>
                <p:cNvSpPr/>
                <p:nvPr/>
              </p:nvSpPr>
              <p:spPr bwMode="auto">
                <a:xfrm>
                  <a:off x="3131840" y="1275606"/>
                  <a:ext cx="1547660" cy="1547660"/>
                </a:xfrm>
                <a:custGeom>
                  <a:avLst/>
                  <a:gdLst/>
                  <a:ahLst/>
                  <a:cxnLst/>
                  <a:rect l="l" t="t" r="r" b="b"/>
                  <a:pathLst>
                    <a:path w="2722563" h="2722563">
                      <a:moveTo>
                        <a:pt x="1568450" y="0"/>
                      </a:moveTo>
                      <a:lnTo>
                        <a:pt x="2722563" y="1154113"/>
                      </a:lnTo>
                      <a:lnTo>
                        <a:pt x="2722563" y="1614079"/>
                      </a:lnTo>
                      <a:cubicBezTo>
                        <a:pt x="2122501" y="1640398"/>
                        <a:pt x="1641110" y="2122294"/>
                        <a:pt x="1615586" y="2722563"/>
                      </a:cubicBezTo>
                      <a:lnTo>
                        <a:pt x="1154113" y="2722563"/>
                      </a:lnTo>
                      <a:lnTo>
                        <a:pt x="0" y="1565275"/>
                      </a:lnTo>
                      <a:close/>
                    </a:path>
                  </a:pathLst>
                </a:custGeom>
                <a:solidFill>
                  <a:srgbClr val="AE6A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34" name="Freeform 11"/>
                <p:cNvSpPr/>
                <p:nvPr/>
              </p:nvSpPr>
              <p:spPr bwMode="auto">
                <a:xfrm>
                  <a:off x="3136352" y="1268551"/>
                  <a:ext cx="965401" cy="1547660"/>
                </a:xfrm>
                <a:custGeom>
                  <a:avLst/>
                  <a:gdLst/>
                  <a:ahLst/>
                  <a:cxnLst/>
                  <a:rect l="l" t="t" r="r" b="b"/>
                  <a:pathLst>
                    <a:path w="965401" h="1547660">
                      <a:moveTo>
                        <a:pt x="891596" y="0"/>
                      </a:moveTo>
                      <a:lnTo>
                        <a:pt x="965401" y="73804"/>
                      </a:lnTo>
                      <a:cubicBezTo>
                        <a:pt x="773755" y="303918"/>
                        <a:pt x="660174" y="594511"/>
                        <a:pt x="660174" y="910189"/>
                      </a:cubicBezTo>
                      <a:cubicBezTo>
                        <a:pt x="660174" y="1140623"/>
                        <a:pt x="720696" y="1357690"/>
                        <a:pt x="828046" y="1547660"/>
                      </a:cubicBezTo>
                      <a:lnTo>
                        <a:pt x="656064" y="1547660"/>
                      </a:lnTo>
                      <a:lnTo>
                        <a:pt x="0" y="889792"/>
                      </a:lnTo>
                      <a:close/>
                    </a:path>
                  </a:pathLst>
                </a:custGeom>
                <a:gradFill>
                  <a:gsLst>
                    <a:gs pos="0">
                      <a:schemeClr val="bg1">
                        <a:alpha val="38000"/>
                      </a:schemeClr>
                    </a:gs>
                    <a:gs pos="100000">
                      <a:schemeClr val="bg1">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32" name="标题层"/>
              <p:cNvSpPr txBox="1"/>
              <p:nvPr/>
            </p:nvSpPr>
            <p:spPr bwMode="auto">
              <a:xfrm>
                <a:off x="4919445" y="3401362"/>
                <a:ext cx="617718" cy="49530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3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03</a:t>
                </a:r>
                <a:endParaRPr lang="zh-CN" altLang="en-US" sz="3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0" name="组合 25"/>
            <p:cNvGrpSpPr/>
            <p:nvPr/>
          </p:nvGrpSpPr>
          <p:grpSpPr>
            <a:xfrm>
              <a:off x="6010465" y="1643042"/>
              <a:ext cx="2072684" cy="2063547"/>
              <a:chOff x="4460793" y="1275607"/>
              <a:chExt cx="1554715" cy="1547660"/>
            </a:xfrm>
          </p:grpSpPr>
          <p:grpSp>
            <p:nvGrpSpPr>
              <p:cNvPr id="27" name="组合 26"/>
              <p:cNvGrpSpPr/>
              <p:nvPr/>
            </p:nvGrpSpPr>
            <p:grpSpPr>
              <a:xfrm rot="5400000">
                <a:off x="4464320" y="1272079"/>
                <a:ext cx="1547660" cy="1554715"/>
                <a:chOff x="3131840" y="1268551"/>
                <a:chExt cx="1547660" cy="1554715"/>
              </a:xfrm>
              <a:effectLst>
                <a:outerShdw blurRad="25400" dist="25400" dir="2700000" algn="tl" rotWithShape="0">
                  <a:prstClr val="black">
                    <a:alpha val="40000"/>
                  </a:prstClr>
                </a:outerShdw>
              </a:effectLst>
            </p:grpSpPr>
            <p:sp>
              <p:nvSpPr>
                <p:cNvPr id="29" name="Freeform 11"/>
                <p:cNvSpPr/>
                <p:nvPr/>
              </p:nvSpPr>
              <p:spPr bwMode="auto">
                <a:xfrm>
                  <a:off x="3131840" y="1275606"/>
                  <a:ext cx="1547660" cy="1547660"/>
                </a:xfrm>
                <a:custGeom>
                  <a:avLst/>
                  <a:gdLst/>
                  <a:ahLst/>
                  <a:cxnLst/>
                  <a:rect l="l" t="t" r="r" b="b"/>
                  <a:pathLst>
                    <a:path w="2722563" h="2722563">
                      <a:moveTo>
                        <a:pt x="1568450" y="0"/>
                      </a:moveTo>
                      <a:lnTo>
                        <a:pt x="2722563" y="1154113"/>
                      </a:lnTo>
                      <a:lnTo>
                        <a:pt x="2722563" y="1614079"/>
                      </a:lnTo>
                      <a:cubicBezTo>
                        <a:pt x="2122501" y="1640398"/>
                        <a:pt x="1641110" y="2122294"/>
                        <a:pt x="1615586" y="2722563"/>
                      </a:cubicBezTo>
                      <a:lnTo>
                        <a:pt x="1154113" y="2722563"/>
                      </a:lnTo>
                      <a:lnTo>
                        <a:pt x="0" y="156527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30" name="Freeform 11"/>
                <p:cNvSpPr/>
                <p:nvPr/>
              </p:nvSpPr>
              <p:spPr bwMode="auto">
                <a:xfrm>
                  <a:off x="3136352" y="1268551"/>
                  <a:ext cx="965401" cy="1547660"/>
                </a:xfrm>
                <a:custGeom>
                  <a:avLst/>
                  <a:gdLst/>
                  <a:ahLst/>
                  <a:cxnLst/>
                  <a:rect l="l" t="t" r="r" b="b"/>
                  <a:pathLst>
                    <a:path w="965401" h="1547660">
                      <a:moveTo>
                        <a:pt x="891596" y="0"/>
                      </a:moveTo>
                      <a:lnTo>
                        <a:pt x="965401" y="73804"/>
                      </a:lnTo>
                      <a:cubicBezTo>
                        <a:pt x="773755" y="303918"/>
                        <a:pt x="660174" y="594511"/>
                        <a:pt x="660174" y="910189"/>
                      </a:cubicBezTo>
                      <a:cubicBezTo>
                        <a:pt x="660174" y="1140623"/>
                        <a:pt x="720696" y="1357690"/>
                        <a:pt x="828046" y="1547660"/>
                      </a:cubicBezTo>
                      <a:lnTo>
                        <a:pt x="656064" y="1547660"/>
                      </a:lnTo>
                      <a:lnTo>
                        <a:pt x="0" y="889792"/>
                      </a:lnTo>
                      <a:close/>
                    </a:path>
                  </a:pathLst>
                </a:custGeom>
                <a:gradFill>
                  <a:gsLst>
                    <a:gs pos="0">
                      <a:schemeClr val="bg1">
                        <a:alpha val="38000"/>
                      </a:schemeClr>
                    </a:gs>
                    <a:gs pos="100000">
                      <a:schemeClr val="bg1">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28" name="标题层"/>
              <p:cNvSpPr txBox="1"/>
              <p:nvPr/>
            </p:nvSpPr>
            <p:spPr bwMode="auto">
              <a:xfrm>
                <a:off x="4919445" y="1780771"/>
                <a:ext cx="617718" cy="49530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3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02</a:t>
                </a:r>
                <a:endParaRPr lang="zh-CN" altLang="en-US" sz="3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1" name="组合 10"/>
            <p:cNvGrpSpPr/>
            <p:nvPr/>
          </p:nvGrpSpPr>
          <p:grpSpPr>
            <a:xfrm>
              <a:off x="945914" y="1624087"/>
              <a:ext cx="2679482" cy="2394420"/>
              <a:chOff x="823325" y="1651380"/>
              <a:chExt cx="2753456" cy="2215956"/>
            </a:xfrm>
          </p:grpSpPr>
          <p:pic>
            <p:nvPicPr>
              <p:cNvPr id="25" name="Object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325" y="1651380"/>
                <a:ext cx="2753456" cy="1607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矩形 25"/>
              <p:cNvSpPr/>
              <p:nvPr/>
            </p:nvSpPr>
            <p:spPr>
              <a:xfrm>
                <a:off x="1328738" y="3293909"/>
                <a:ext cx="1766902" cy="573427"/>
              </a:xfrm>
              <a:prstGeom prst="rect">
                <a:avLst/>
              </a:prstGeom>
            </p:spPr>
            <p:txBody>
              <a:bodyPr wrap="square">
                <a:spAutoFit/>
              </a:bodyPr>
              <a:lstStyle/>
              <a:p>
                <a:pPr algn="ctr">
                  <a:spcBef>
                    <a:spcPct val="0"/>
                  </a:spcBef>
                </a:pPr>
                <a:r>
                  <a:rPr kumimoji="1" lang="zh-CN" altLang="en-US"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机械通风</a:t>
                </a:r>
                <a:endParaRPr kumimoji="1" lang="en-US" altLang="zh-CN"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Ventilation</a:t>
                </a:r>
                <a:endParaRPr kumimoji="1" lang="zh-CN" altLang="en-US"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组合 13"/>
            <p:cNvGrpSpPr/>
            <p:nvPr/>
          </p:nvGrpSpPr>
          <p:grpSpPr>
            <a:xfrm>
              <a:off x="-746078" y="4217162"/>
              <a:ext cx="5986818" cy="2208872"/>
              <a:chOff x="-746078" y="4067033"/>
              <a:chExt cx="6096000" cy="2256068"/>
            </a:xfrm>
          </p:grpSpPr>
          <p:pic>
            <p:nvPicPr>
              <p:cNvPr id="23" name="Picture 9" descr="H0902"/>
              <p:cNvPicPr>
                <a:picLocks noChangeAspect="1" noChangeArrowheads="1"/>
              </p:cNvPicPr>
              <p:nvPr/>
            </p:nvPicPr>
            <p:blipFill>
              <a:blip r:embed="rId5" cstate="print">
                <a:lum contrast="20000"/>
                <a:extLst>
                  <a:ext uri="{28A0092B-C50C-407E-A947-70E740481C1C}">
                    <a14:useLocalDpi xmlns:a14="http://schemas.microsoft.com/office/drawing/2010/main" val="0"/>
                  </a:ext>
                </a:extLst>
              </a:blip>
              <a:srcRect r="5099"/>
              <a:stretch>
                <a:fillRect/>
              </a:stretch>
            </p:blipFill>
            <p:spPr bwMode="auto">
              <a:xfrm>
                <a:off x="849673" y="4067033"/>
                <a:ext cx="2696623" cy="16164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矩形 23"/>
              <p:cNvSpPr/>
              <p:nvPr/>
            </p:nvSpPr>
            <p:spPr>
              <a:xfrm>
                <a:off x="-746078" y="5712557"/>
                <a:ext cx="6096000" cy="610544"/>
              </a:xfrm>
              <a:prstGeom prst="rect">
                <a:avLst/>
              </a:prstGeom>
            </p:spPr>
            <p:txBody>
              <a:bodyPr>
                <a:spAutoFit/>
              </a:bodyPr>
              <a:lstStyle/>
              <a:p>
                <a:pPr algn="ctr">
                  <a:spcBef>
                    <a:spcPct val="0"/>
                  </a:spcBef>
                </a:pPr>
                <a:r>
                  <a:rPr kumimoji="1" lang="zh-CN" altLang="en-US"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低剂量环流熏蒸</a:t>
                </a:r>
                <a:endParaRPr kumimoji="1" lang="en-US" altLang="zh-CN"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Fumigation</a:t>
                </a:r>
                <a:endParaRPr kumimoji="1" lang="zh-CN" altLang="en-US"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 name="组合 15"/>
            <p:cNvGrpSpPr/>
            <p:nvPr/>
          </p:nvGrpSpPr>
          <p:grpSpPr>
            <a:xfrm>
              <a:off x="6801135" y="1678677"/>
              <a:ext cx="5918578" cy="2225959"/>
              <a:chOff x="6801135" y="1592769"/>
              <a:chExt cx="6096000" cy="2161864"/>
            </a:xfrm>
          </p:grpSpPr>
          <p:pic>
            <p:nvPicPr>
              <p:cNvPr id="21" name="Picture 21" descr="粮情测控"/>
              <p:cNvPicPr>
                <a:picLocks noChangeAspect="1" noChangeArrowheads="1"/>
              </p:cNvPicPr>
              <p:nvPr/>
            </p:nvPicPr>
            <p:blipFill>
              <a:blip r:embed="rId6" cstate="print">
                <a:extLst>
                  <a:ext uri="{28A0092B-C50C-407E-A947-70E740481C1C}">
                    <a14:useLocalDpi xmlns:a14="http://schemas.microsoft.com/office/drawing/2010/main" val="0"/>
                  </a:ext>
                </a:extLst>
              </a:blip>
              <a:srcRect b="4012"/>
              <a:stretch>
                <a:fillRect/>
              </a:stretch>
            </p:blipFill>
            <p:spPr bwMode="auto">
              <a:xfrm>
                <a:off x="8488907" y="1592769"/>
                <a:ext cx="2552063" cy="1578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6801135" y="3174074"/>
                <a:ext cx="6096000" cy="580559"/>
              </a:xfrm>
              <a:prstGeom prst="rect">
                <a:avLst/>
              </a:prstGeom>
            </p:spPr>
            <p:txBody>
              <a:bodyPr>
                <a:spAutoFit/>
              </a:bodyPr>
              <a:lstStyle/>
              <a:p>
                <a:pPr algn="ctr">
                  <a:spcBef>
                    <a:spcPct val="0"/>
                  </a:spcBef>
                </a:pPr>
                <a:r>
                  <a:rPr kumimoji="1" lang="zh-CN" altLang="en-US"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粮情检测分析</a:t>
                </a:r>
                <a:endParaRPr kumimoji="1" lang="en-US" altLang="zh-CN"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TEMP </a:t>
                </a:r>
                <a:r>
                  <a:rPr kumimoji="1" lang="en-US" altLang="zh-CN"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Monitoring</a:t>
                </a:r>
                <a:endParaRPr kumimoji="1" lang="zh-CN" altLang="en-US"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组合 16"/>
            <p:cNvGrpSpPr/>
            <p:nvPr/>
          </p:nvGrpSpPr>
          <p:grpSpPr>
            <a:xfrm>
              <a:off x="6869373" y="4230811"/>
              <a:ext cx="5809397" cy="2220596"/>
              <a:chOff x="6869373" y="4083045"/>
              <a:chExt cx="6096000" cy="2218218"/>
            </a:xfrm>
          </p:grpSpPr>
          <p:pic>
            <p:nvPicPr>
              <p:cNvPr id="19" name="Picture 11" descr="顺义试验3"/>
              <p:cNvPicPr>
                <a:picLocks noChangeAspect="1" noChangeArrowheads="1"/>
              </p:cNvPicPr>
              <p:nvPr/>
            </p:nvPicPr>
            <p:blipFill>
              <a:blip r:embed="rId7" cstate="print">
                <a:lum contrast="20000"/>
                <a:extLst>
                  <a:ext uri="{28A0092B-C50C-407E-A947-70E740481C1C}">
                    <a14:useLocalDpi xmlns:a14="http://schemas.microsoft.com/office/drawing/2010/main" val="0"/>
                  </a:ext>
                </a:extLst>
              </a:blip>
              <a:srcRect l="10979" r="6818" b="3484"/>
              <a:stretch>
                <a:fillRect/>
              </a:stretch>
            </p:blipFill>
            <p:spPr bwMode="auto">
              <a:xfrm>
                <a:off x="8557146" y="4083045"/>
                <a:ext cx="2462670" cy="1592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矩形 19"/>
              <p:cNvSpPr/>
              <p:nvPr/>
            </p:nvSpPr>
            <p:spPr>
              <a:xfrm>
                <a:off x="6869373" y="5704132"/>
                <a:ext cx="6096000" cy="597131"/>
              </a:xfrm>
              <a:prstGeom prst="rect">
                <a:avLst/>
              </a:prstGeom>
            </p:spPr>
            <p:txBody>
              <a:bodyPr>
                <a:spAutoFit/>
              </a:bodyPr>
              <a:lstStyle/>
              <a:p>
                <a:pPr algn="ctr">
                  <a:spcBef>
                    <a:spcPct val="0"/>
                  </a:spcBef>
                </a:pPr>
                <a:r>
                  <a:rPr kumimoji="1" lang="zh-CN" altLang="en-US"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高效谷物冷却机</a:t>
                </a:r>
                <a:endParaRPr kumimoji="1" lang="en-US" altLang="zh-CN"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Cooling</a:t>
                </a:r>
                <a:endParaRPr kumimoji="1" lang="zh-CN" altLang="en-US"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8" name="矩形 17"/>
            <p:cNvSpPr/>
            <p:nvPr/>
          </p:nvSpPr>
          <p:spPr>
            <a:xfrm>
              <a:off x="2979761" y="3277755"/>
              <a:ext cx="6096000" cy="646331"/>
            </a:xfrm>
            <a:prstGeom prst="rect">
              <a:avLst/>
            </a:prstGeom>
          </p:spPr>
          <p:txBody>
            <a:bodyPr>
              <a:spAutoFit/>
            </a:bodyPr>
            <a:lstStyle/>
            <a:p>
              <a:pPr algn="ctr"/>
              <a:r>
                <a:rPr lang="en-US" altLang="zh-CN" b="1" dirty="0" smtClean="0">
                  <a:solidFill>
                    <a:srgbClr val="634836"/>
                  </a:solidFill>
                  <a:sym typeface="微软雅黑" panose="020B0503020204020204" pitchFamily="34" charset="-122"/>
                </a:rPr>
                <a:t>“</a:t>
              </a:r>
              <a:r>
                <a:rPr lang="zh-CN" altLang="en-US" b="1" dirty="0" smtClean="0">
                  <a:solidFill>
                    <a:srgbClr val="634836"/>
                  </a:solidFill>
                  <a:latin typeface="微软雅黑" panose="020B0503020204020204" pitchFamily="34" charset="-122"/>
                  <a:ea typeface="微软雅黑" panose="020B0503020204020204" pitchFamily="34" charset="-122"/>
                  <a:sym typeface="微软雅黑" panose="020B0503020204020204" pitchFamily="34" charset="-122"/>
                </a:rPr>
                <a:t>四合一</a:t>
              </a:r>
              <a:r>
                <a:rPr lang="zh-CN" altLang="en-US" b="1" dirty="0" smtClean="0">
                  <a:solidFill>
                    <a:srgbClr val="634836"/>
                  </a:solidFill>
                  <a:sym typeface="微软雅黑" panose="020B0503020204020204" pitchFamily="34" charset="-122"/>
                </a:rPr>
                <a:t>”</a:t>
              </a:r>
              <a:endParaRPr lang="en-US" altLang="zh-CN" b="1" dirty="0" smtClean="0">
                <a:solidFill>
                  <a:srgbClr val="634836"/>
                </a:solidFill>
                <a:sym typeface="微软雅黑" panose="020B0503020204020204" pitchFamily="34" charset="-122"/>
              </a:endParaRPr>
            </a:p>
            <a:p>
              <a:pPr algn="ctr"/>
              <a:r>
                <a:rPr lang="en-US" altLang="zh-CN" b="1" dirty="0" smtClean="0">
                  <a:solidFill>
                    <a:srgbClr val="634836"/>
                  </a:solidFill>
                  <a:sym typeface="微软雅黑" panose="020B0503020204020204" pitchFamily="34" charset="-122"/>
                </a:rPr>
                <a:t>FOUR IN ONE</a:t>
              </a:r>
              <a:endParaRPr lang="zh-CN" altLang="en-US" b="1" dirty="0">
                <a:solidFill>
                  <a:srgbClr val="634836"/>
                </a:solidFill>
                <a:sym typeface="微软雅黑" panose="020B0503020204020204" pitchFamily="34" charset="-122"/>
              </a:endParaRPr>
            </a:p>
          </p:txBody>
        </p:sp>
      </p:grpSp>
      <p:sp>
        <p:nvSpPr>
          <p:cNvPr id="43" name="矩形 42"/>
          <p:cNvSpPr/>
          <p:nvPr/>
        </p:nvSpPr>
        <p:spPr>
          <a:xfrm>
            <a:off x="3085224" y="925999"/>
            <a:ext cx="6014102" cy="707886"/>
          </a:xfrm>
          <a:prstGeom prst="rect">
            <a:avLst/>
          </a:prstGeom>
        </p:spPr>
        <p:txBody>
          <a:bodyPr wrap="square">
            <a:spAutoFit/>
          </a:bodyPr>
          <a:lstStyle/>
          <a:p>
            <a:pPr algn="ctr"/>
            <a:r>
              <a:rPr lang="zh-CN" altLang="en-US" sz="2000" dirty="0">
                <a:solidFill>
                  <a:schemeClr val="accent2"/>
                </a:solidFill>
                <a:latin typeface="Open Sans Regular" panose="020B0606030504020204" charset="0"/>
                <a:ea typeface="微软雅黑" panose="020B0503020204020204" pitchFamily="34" charset="-122"/>
                <a:cs typeface="Open Sans Regular" panose="020B0606030504020204" charset="0"/>
              </a:rPr>
              <a:t>储粮</a:t>
            </a:r>
            <a:r>
              <a:rPr lang="zh-CN" altLang="en-US"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技术集成</a:t>
            </a:r>
            <a:endParaRPr lang="en-US" altLang="zh-CN"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Integration of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technologies for grain storage</a:t>
            </a:r>
            <a:endPar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矩形 3"/>
          <p:cNvSpPr/>
          <p:nvPr/>
        </p:nvSpPr>
        <p:spPr>
          <a:xfrm>
            <a:off x="475670" y="5633079"/>
            <a:ext cx="11306432" cy="523220"/>
          </a:xfrm>
          <a:prstGeom prst="rect">
            <a:avLst/>
          </a:prstGeom>
        </p:spPr>
        <p:txBody>
          <a:bodyPr wrap="square">
            <a:spAutoFit/>
          </a:bodyPr>
          <a:lstStyle/>
          <a:p>
            <a:pPr algn="just"/>
            <a:r>
              <a:rPr lang="zh-CN" altLang="en-US" sz="1400" kern="100" spc="25" dirty="0" smtClean="0">
                <a:solidFill>
                  <a:srgbClr val="000000"/>
                </a:solidFill>
                <a:latin typeface="微软雅黑" panose="020B0503020204020204" pitchFamily="34" charset="-122"/>
                <a:ea typeface="微软雅黑" panose="020B0503020204020204" pitchFamily="34" charset="-122"/>
              </a:rPr>
              <a:t>通过长期实践，</a:t>
            </a:r>
            <a:r>
              <a:rPr lang="zh-CN" altLang="zh-CN" sz="1400" kern="100" spc="25" dirty="0" smtClean="0">
                <a:solidFill>
                  <a:srgbClr val="000000"/>
                </a:solidFill>
                <a:latin typeface="微软雅黑" panose="020B0503020204020204" pitchFamily="34" charset="-122"/>
                <a:ea typeface="微软雅黑" panose="020B0503020204020204" pitchFamily="34" charset="-122"/>
              </a:rPr>
              <a:t>将</a:t>
            </a:r>
            <a:r>
              <a:rPr lang="zh-CN" altLang="zh-CN" sz="1400" kern="100" spc="25" dirty="0">
                <a:solidFill>
                  <a:srgbClr val="000000"/>
                </a:solidFill>
                <a:latin typeface="微软雅黑" panose="020B0503020204020204" pitchFamily="34" charset="-122"/>
                <a:ea typeface="微软雅黑" panose="020B0503020204020204" pitchFamily="34" charset="-122"/>
              </a:rPr>
              <a:t>机械通风技术、低剂量磷化氢环流熏蒸技术、粮情检测技术和谷物冷却技术相结合，形成了“四合一”储粮新技术，并形成标准化设计，有效解决了储粮中温度、水分、微生物和害虫等多因素影响储备粮安全的问题。</a:t>
            </a:r>
          </a:p>
        </p:txBody>
      </p:sp>
      <p:sp>
        <p:nvSpPr>
          <p:cNvPr id="5" name="矩形 4"/>
          <p:cNvSpPr/>
          <p:nvPr/>
        </p:nvSpPr>
        <p:spPr>
          <a:xfrm>
            <a:off x="475671" y="6087210"/>
            <a:ext cx="11423886" cy="738664"/>
          </a:xfrm>
          <a:prstGeom prst="rect">
            <a:avLst/>
          </a:prstGeom>
        </p:spPr>
        <p:txBody>
          <a:bodyPr wrap="square">
            <a:spAutoFit/>
          </a:bodyPr>
          <a:lstStyle/>
          <a:p>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Combining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four kinds of technologies, i.e. ventilation,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low-dose phosphine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fumigation,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grain condition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monitoring,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and grain cooling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has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formed the “four-in-one” new grain storage technology. This approach has been standardized to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design and effectively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address issues related to temperature, moisture, microorganisms, and pests that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affect grain storage safety.</a:t>
            </a:r>
            <a:endParaRPr lang="zh-CN" altLang="en-US" sz="14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069841" y="3685021"/>
            <a:ext cx="3467565" cy="743321"/>
          </a:xfrm>
          <a:prstGeom prst="rect">
            <a:avLst/>
          </a:prstGeom>
        </p:spPr>
        <p:txBody>
          <a:bodyPr wrap="none" lIns="91415" tIns="45708" rIns="91415" bIns="45708">
            <a:spAutoFit/>
          </a:bodyPr>
          <a:lstStyle/>
          <a:p>
            <a:pPr algn="ctr">
              <a:lnSpc>
                <a:spcPct val="150000"/>
              </a:lnSpc>
            </a:pPr>
            <a:r>
              <a:rPr lang="zh-CN" altLang="en-US" sz="3200" dirty="0">
                <a:solidFill>
                  <a:schemeClr val="accent2"/>
                </a:solidFill>
                <a:latin typeface="Open Sans Regular" panose="020B0606030504020204" charset="0"/>
                <a:ea typeface="微软雅黑" panose="020B0503020204020204" pitchFamily="34" charset="-122"/>
                <a:cs typeface="Open Sans Regular" panose="020B0606030504020204" charset="0"/>
              </a:rPr>
              <a:t>升级接发工艺装备</a:t>
            </a:r>
          </a:p>
        </p:txBody>
      </p:sp>
      <p:sp>
        <p:nvSpPr>
          <p:cNvPr id="8" name="椭圆 7"/>
          <p:cNvSpPr/>
          <p:nvPr/>
        </p:nvSpPr>
        <p:spPr>
          <a:xfrm>
            <a:off x="6038039" y="281813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184589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289309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56464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179557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124651"/>
            <a:ext cx="2125102" cy="1198880"/>
          </a:xfrm>
          <a:prstGeom prst="rect">
            <a:avLst/>
          </a:prstGeom>
          <a:noFill/>
        </p:spPr>
        <p:txBody>
          <a:bodyPr wrap="square" rtlCol="0">
            <a:spAutoFit/>
          </a:bodyPr>
          <a:lstStyle/>
          <a:p>
            <a:pPr algn="ctr"/>
            <a:r>
              <a:rPr lang="en-US" altLang="zh-CN" sz="72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04</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2781637" y="4456840"/>
            <a:ext cx="6628738" cy="400110"/>
          </a:xfrm>
          <a:prstGeom prst="rect">
            <a:avLst/>
          </a:prstGeom>
        </p:spPr>
        <p:txBody>
          <a:bodyPr wrap="none">
            <a:spAutoFit/>
          </a:bodyPr>
          <a:lstStyle/>
          <a:p>
            <a:pPr algn="ctr"/>
            <a:r>
              <a:rPr lang="en-US" altLang="zh-CN" sz="2000" dirty="0" smtClean="0">
                <a:latin typeface="Arial" panose="020B0604020202020204" pitchFamily="34" charset="0"/>
                <a:cs typeface="Arial" panose="020B0604020202020204" pitchFamily="34" charset="0"/>
              </a:rPr>
              <a:t>Upgradation </a:t>
            </a:r>
            <a:r>
              <a:rPr lang="en-US" altLang="zh-CN" sz="2000" dirty="0">
                <a:latin typeface="Arial" panose="020B0604020202020204" pitchFamily="34" charset="0"/>
                <a:cs typeface="Arial" panose="020B0604020202020204" pitchFamily="34" charset="0"/>
              </a:rPr>
              <a:t>on grain </a:t>
            </a:r>
            <a:r>
              <a:rPr lang="en-US" altLang="zh-CN" sz="2000" dirty="0" smtClean="0">
                <a:latin typeface="Arial" panose="020B0604020202020204" pitchFamily="34" charset="0"/>
                <a:cs typeface="Arial" panose="020B0604020202020204" pitchFamily="34" charset="0"/>
              </a:rPr>
              <a:t>loading </a:t>
            </a:r>
            <a:r>
              <a:rPr lang="en-US" altLang="zh-CN" sz="2000" dirty="0">
                <a:latin typeface="Arial" panose="020B0604020202020204" pitchFamily="34" charset="0"/>
                <a:cs typeface="Arial" panose="020B0604020202020204" pitchFamily="34" charset="0"/>
              </a:rPr>
              <a:t>and </a:t>
            </a:r>
            <a:r>
              <a:rPr lang="en-US" altLang="zh-CN" sz="2000" dirty="0" smtClean="0">
                <a:latin typeface="Arial" panose="020B0604020202020204" pitchFamily="34" charset="0"/>
                <a:cs typeface="Arial" panose="020B0604020202020204" pitchFamily="34" charset="0"/>
              </a:rPr>
              <a:t>unloading equipment</a:t>
            </a:r>
            <a:endParaRPr lang="en-US" altLang="zh-CN"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591065" y="1890041"/>
            <a:ext cx="11009870" cy="874407"/>
          </a:xfrm>
          <a:prstGeom prst="rect">
            <a:avLst/>
          </a:prstGeom>
        </p:spPr>
        <p:txBody>
          <a:bodyPr wrap="square">
            <a:spAutoFit/>
          </a:bodyPr>
          <a:lstStyle/>
          <a:p>
            <a:pPr>
              <a:lnSpc>
                <a:spcPct val="150000"/>
              </a:lnSpc>
            </a:pPr>
            <a:r>
              <a:rPr lang="zh-CN" altLang="en-US" kern="100" spc="25" dirty="0" smtClean="0">
                <a:solidFill>
                  <a:srgbClr val="000000"/>
                </a:solidFill>
                <a:latin typeface="微软雅黑" panose="020B0503020204020204" pitchFamily="34" charset="-122"/>
                <a:ea typeface="微软雅黑" panose="020B0503020204020204" pitchFamily="34" charset="-122"/>
              </a:rPr>
              <a:t>粮食接发过程中，选择合理的工艺流程，配备先进的输送、清理、防分级破碎、装卸等装备，有利于降低粮食入仓的杂质含量及分级，减少粮食的破碎度，改善粮食通风及控温效果，降低粮食储藏损耗。</a:t>
            </a:r>
            <a:endParaRPr lang="zh-CN" altLang="en-US" kern="100" spc="25" dirty="0">
              <a:solidFill>
                <a:srgbClr val="000000"/>
              </a:solidFill>
              <a:latin typeface="微软雅黑" panose="020B0503020204020204" pitchFamily="34" charset="-122"/>
              <a:ea typeface="微软雅黑" panose="020B0503020204020204" pitchFamily="34" charset="-122"/>
            </a:endParaRPr>
          </a:p>
        </p:txBody>
      </p:sp>
      <p:sp>
        <p:nvSpPr>
          <p:cNvPr id="3" name="矩形 2"/>
          <p:cNvSpPr/>
          <p:nvPr/>
        </p:nvSpPr>
        <p:spPr>
          <a:xfrm>
            <a:off x="591065" y="2946903"/>
            <a:ext cx="11106665" cy="1754326"/>
          </a:xfrm>
          <a:prstGeom prst="rect">
            <a:avLst/>
          </a:prstGeom>
        </p:spPr>
        <p:txBody>
          <a:bodyPr wrap="square">
            <a:spAutoFit/>
          </a:bodyPr>
          <a:lstStyle/>
          <a:p>
            <a:pPr>
              <a:lnSpc>
                <a:spcPct val="150000"/>
              </a:lnSpc>
            </a:pPr>
            <a:r>
              <a:rPr lang="en-US" altLang="zh-CN" dirty="0">
                <a:latin typeface="Arial" panose="020B0604020202020204" pitchFamily="34" charset="0"/>
                <a:cs typeface="Arial" panose="020B0604020202020204" pitchFamily="34" charset="0"/>
              </a:rPr>
              <a:t>In the process of grain receiving and dispatching, choosing a reasonable technological process and equipping advanced conveying, cleaning, anti-classification </a:t>
            </a:r>
            <a:r>
              <a:rPr lang="en-US" altLang="zh-CN" dirty="0" smtClean="0">
                <a:latin typeface="Arial" panose="020B0604020202020204" pitchFamily="34" charset="0"/>
                <a:cs typeface="Arial" panose="020B0604020202020204" pitchFamily="34" charset="0"/>
              </a:rPr>
              <a:t>and anti-crushing</a:t>
            </a:r>
            <a:r>
              <a:rPr lang="en-US" altLang="zh-CN" dirty="0">
                <a:latin typeface="Arial" panose="020B0604020202020204" pitchFamily="34" charset="0"/>
                <a:cs typeface="Arial" panose="020B0604020202020204" pitchFamily="34" charset="0"/>
              </a:rPr>
              <a:t>, loading and unloading equipment is conducive to reducing impurity content and classification during grain storage, minimizing grain breakage, improving ventilation and temperature control effects, and reducing grain storage losses</a:t>
            </a:r>
            <a:r>
              <a:rPr lang="en-US" altLang="zh-CN" dirty="0" smtClean="0">
                <a:latin typeface="Arial" panose="020B0604020202020204" pitchFamily="34" charset="0"/>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p:pic>
        <p:nvPicPr>
          <p:cNvPr id="5" name="图片 4" descr="玉米"/>
          <p:cNvPicPr>
            <a:picLocks noChangeAspect="1"/>
          </p:cNvPicPr>
          <p:nvPr/>
        </p:nvPicPr>
        <p:blipFill rotWithShape="1">
          <a:blip r:embed="rId4"/>
          <a:srcRect l="6545" t="14231" r="11488" b="15253"/>
          <a:stretch/>
        </p:blipFill>
        <p:spPr>
          <a:xfrm>
            <a:off x="811843" y="5224743"/>
            <a:ext cx="1993145" cy="1071691"/>
          </a:xfrm>
          <a:prstGeom prst="ellipse">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2722" y="5153650"/>
            <a:ext cx="1904183" cy="1142784"/>
          </a:xfrm>
          <a:prstGeom prst="ellipse">
            <a:avLst/>
          </a:prstGeom>
        </p:spPr>
      </p:pic>
      <p:pic>
        <p:nvPicPr>
          <p:cNvPr id="7" name="图片 6" descr="大豆.webp"/>
          <p:cNvPicPr>
            <a:picLocks noChangeAspect="1"/>
          </p:cNvPicPr>
          <p:nvPr/>
        </p:nvPicPr>
        <p:blipFill rotWithShape="1">
          <a:blip r:embed="rId6"/>
          <a:srcRect l="4522" t="843" r="11040" b="13716"/>
          <a:stretch/>
        </p:blipFill>
        <p:spPr>
          <a:xfrm rot="16200000">
            <a:off x="3858702" y="4860349"/>
            <a:ext cx="1090314" cy="1819101"/>
          </a:xfrm>
          <a:prstGeom prst="ellipse">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6730" y="5196580"/>
            <a:ext cx="1902672" cy="1146637"/>
          </a:xfrm>
          <a:prstGeom prst="ellipse">
            <a:avLst/>
          </a:prstGeom>
        </p:spPr>
      </p:pic>
    </p:spTree>
    <p:extLst>
      <p:ext uri="{BB962C8B-B14F-4D97-AF65-F5344CB8AC3E}">
        <p14:creationId xmlns:p14="http://schemas.microsoft.com/office/powerpoint/2010/main" val="73223959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3" name="图片 2"/>
          <p:cNvPicPr>
            <a:picLocks noChangeAspect="1"/>
          </p:cNvPicPr>
          <p:nvPr/>
        </p:nvPicPr>
        <p:blipFill rotWithShape="1">
          <a:blip r:embed="rId4"/>
          <a:srcRect l="26279" r="29742"/>
          <a:stretch>
            <a:fillRect/>
          </a:stretch>
        </p:blipFill>
        <p:spPr>
          <a:xfrm>
            <a:off x="1338146" y="1447172"/>
            <a:ext cx="2074128" cy="4942477"/>
          </a:xfrm>
          <a:prstGeom prst="rect">
            <a:avLst/>
          </a:prstGeom>
        </p:spPr>
      </p:pic>
      <p:sp>
        <p:nvSpPr>
          <p:cNvPr id="2" name="矩形 1"/>
          <p:cNvSpPr/>
          <p:nvPr/>
        </p:nvSpPr>
        <p:spPr>
          <a:xfrm>
            <a:off x="5118410" y="1973543"/>
            <a:ext cx="6556917" cy="1384995"/>
          </a:xfrm>
          <a:prstGeom prst="rect">
            <a:avLst/>
          </a:prstGeom>
        </p:spPr>
        <p:txBody>
          <a:bodyPr wrap="square">
            <a:spAutoFit/>
          </a:bodyPr>
          <a:lstStyle/>
          <a:p>
            <a:pPr>
              <a:lnSpc>
                <a:spcPct val="150000"/>
              </a:lnSpc>
            </a:pPr>
            <a:r>
              <a:rPr lang="zh-CN" altLang="en-US" sz="1400" kern="100" spc="25" dirty="0" smtClean="0">
                <a:solidFill>
                  <a:srgbClr val="000000"/>
                </a:solidFill>
                <a:latin typeface="微软雅黑" panose="020B0503020204020204" pitchFamily="34" charset="-122"/>
                <a:ea typeface="微软雅黑" panose="020B0503020204020204" pitchFamily="34" charset="-122"/>
              </a:rPr>
              <a:t>粮食垂直</a:t>
            </a:r>
            <a:r>
              <a:rPr lang="zh-CN" altLang="en-US" sz="1400" kern="100" spc="25" dirty="0">
                <a:solidFill>
                  <a:srgbClr val="000000"/>
                </a:solidFill>
                <a:latin typeface="微软雅黑" panose="020B0503020204020204" pitchFamily="34" charset="-122"/>
                <a:ea typeface="微软雅黑" panose="020B0503020204020204" pitchFamily="34" charset="-122"/>
              </a:rPr>
              <a:t>运输常用设备为斗式提升机，如果输送速率过快，会导致粮食与机头罩壳、畚斗等部件的碰撞频率和力度增加，从而加剧粮食破碎，造成粮食损失，影响储粮安全</a:t>
            </a:r>
            <a:r>
              <a:rPr lang="zh-CN" altLang="en-US" sz="1400" kern="100" spc="25" dirty="0" smtClean="0">
                <a:solidFill>
                  <a:srgbClr val="000000"/>
                </a:solidFill>
                <a:latin typeface="微软雅黑" panose="020B0503020204020204" pitchFamily="34" charset="-122"/>
                <a:ea typeface="微软雅黑" panose="020B0503020204020204" pitchFamily="34" charset="-122"/>
              </a:rPr>
              <a:t>。一般地，斗式提升机的输送速率为</a:t>
            </a:r>
            <a:r>
              <a:rPr lang="en-US" altLang="zh-CN" sz="1400" kern="100" spc="25" dirty="0" smtClean="0">
                <a:solidFill>
                  <a:srgbClr val="000000"/>
                </a:solidFill>
                <a:latin typeface="微软雅黑" panose="020B0503020204020204" pitchFamily="34" charset="-122"/>
                <a:ea typeface="微软雅黑" panose="020B0503020204020204" pitchFamily="34" charset="-122"/>
              </a:rPr>
              <a:t>3.15m/s</a:t>
            </a:r>
            <a:r>
              <a:rPr lang="zh-CN" altLang="en-US" sz="1400" kern="100" spc="25" dirty="0" smtClean="0">
                <a:solidFill>
                  <a:srgbClr val="000000"/>
                </a:solidFill>
                <a:latin typeface="微软雅黑" panose="020B0503020204020204" pitchFamily="34" charset="-122"/>
                <a:ea typeface="微软雅黑" panose="020B0503020204020204" pitchFamily="34" charset="-122"/>
              </a:rPr>
              <a:t>，为了降低粮食的破碎率，常控制斗式提升机带速不超过</a:t>
            </a:r>
            <a:r>
              <a:rPr lang="en-US" altLang="zh-CN" sz="1400" kern="100" spc="25" dirty="0" smtClean="0">
                <a:solidFill>
                  <a:srgbClr val="000000"/>
                </a:solidFill>
                <a:latin typeface="微软雅黑" panose="020B0503020204020204" pitchFamily="34" charset="-122"/>
                <a:ea typeface="微软雅黑" panose="020B0503020204020204" pitchFamily="34" charset="-122"/>
              </a:rPr>
              <a:t>2.5m/s</a:t>
            </a:r>
            <a:r>
              <a:rPr lang="zh-CN" altLang="en-US" sz="1400" kern="100" spc="25" dirty="0" smtClean="0">
                <a:solidFill>
                  <a:srgbClr val="000000"/>
                </a:solidFill>
                <a:latin typeface="微软雅黑" panose="020B0503020204020204" pitchFamily="34" charset="-122"/>
                <a:ea typeface="微软雅黑" panose="020B0503020204020204" pitchFamily="34" charset="-122"/>
              </a:rPr>
              <a:t>。</a:t>
            </a:r>
            <a:endParaRPr lang="zh-CN" altLang="en-US" sz="1400" kern="100" spc="25" dirty="0">
              <a:solidFill>
                <a:srgbClr val="000000"/>
              </a:solidFill>
              <a:latin typeface="微软雅黑" panose="020B0503020204020204" pitchFamily="34" charset="-122"/>
              <a:ea typeface="微软雅黑" panose="020B0503020204020204" pitchFamily="34" charset="-122"/>
            </a:endParaRPr>
          </a:p>
        </p:txBody>
      </p:sp>
      <p:sp>
        <p:nvSpPr>
          <p:cNvPr id="6" name="矩形 5"/>
          <p:cNvSpPr/>
          <p:nvPr/>
        </p:nvSpPr>
        <p:spPr>
          <a:xfrm>
            <a:off x="6233531" y="1209902"/>
            <a:ext cx="4676906" cy="707886"/>
          </a:xfrm>
          <a:prstGeom prst="rect">
            <a:avLst/>
          </a:prstGeom>
        </p:spPr>
        <p:txBody>
          <a:bodyPr wrap="square">
            <a:spAutoFit/>
          </a:bodyPr>
          <a:lstStyle/>
          <a:p>
            <a:pPr algn="ctr"/>
            <a:r>
              <a:rPr lang="zh-CN" altLang="en-US"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低破碎斗式提升机</a:t>
            </a:r>
            <a:endParaRPr lang="en-US" altLang="zh-CN"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Bucket elevator with low broken ratio</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矩形 4"/>
          <p:cNvSpPr/>
          <p:nvPr/>
        </p:nvSpPr>
        <p:spPr>
          <a:xfrm>
            <a:off x="5118410" y="3306083"/>
            <a:ext cx="6467707" cy="3046988"/>
          </a:xfrm>
          <a:prstGeom prst="rect">
            <a:avLst/>
          </a:prstGeom>
        </p:spPr>
        <p:txBody>
          <a:bodyPr wrap="square">
            <a:spAutoFit/>
          </a:bodyPr>
          <a:lstStyle/>
          <a:p>
            <a:pPr>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commonly used equipment for vertical transportation of grain is a bucket elevator. If the conveying speed is too fast, it will increase the collision frequency and intensity between the grain and components such as the hopper head cover and the scoop, thereby exacerbating grain breakage and causing grain loss,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and affecting grain storage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safety. Generally, the conveying speed of the bucket elevator is 3.15 m/s.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belt speed of the bucket elevator is often controlled not to exceed 2.5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m/s in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order to reduce the rate of grain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breakage.</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486032" y="1377213"/>
            <a:ext cx="11537092" cy="1200329"/>
          </a:xfrm>
          <a:prstGeom prst="rect">
            <a:avLst/>
          </a:prstGeom>
        </p:spPr>
        <p:txBody>
          <a:bodyPr wrap="square">
            <a:spAutoFit/>
          </a:bodyPr>
          <a:lstStyle/>
          <a:p>
            <a:pPr>
              <a:lnSpc>
                <a:spcPct val="150000"/>
              </a:lnSpc>
            </a:pPr>
            <a:r>
              <a:rPr lang="zh-CN" altLang="en-US" sz="1600" kern="100" spc="25" dirty="0" smtClean="0">
                <a:solidFill>
                  <a:srgbClr val="000000"/>
                </a:solidFill>
                <a:latin typeface="微软雅黑" panose="020B0503020204020204" pitchFamily="34" charset="-122"/>
                <a:ea typeface="微软雅黑" panose="020B0503020204020204" pitchFamily="34" charset="-122"/>
              </a:rPr>
              <a:t>粮食储藏损耗主要发生</a:t>
            </a:r>
            <a:r>
              <a:rPr lang="zh-CN" altLang="en-US" sz="1600" kern="100" spc="25" dirty="0">
                <a:solidFill>
                  <a:srgbClr val="000000"/>
                </a:solidFill>
                <a:latin typeface="微软雅黑" panose="020B0503020204020204" pitchFamily="34" charset="-122"/>
                <a:ea typeface="微软雅黑" panose="020B0503020204020204" pitchFamily="34" charset="-122"/>
              </a:rPr>
              <a:t>在出入库环节和静态保管期间，</a:t>
            </a:r>
            <a:r>
              <a:rPr lang="zh-CN" altLang="en-US" sz="1600" kern="100" spc="25" dirty="0" smtClean="0">
                <a:solidFill>
                  <a:srgbClr val="000000"/>
                </a:solidFill>
                <a:latin typeface="微软雅黑" panose="020B0503020204020204" pitchFamily="34" charset="-122"/>
                <a:ea typeface="微软雅黑" panose="020B0503020204020204" pitchFamily="34" charset="-122"/>
              </a:rPr>
              <a:t>主要因素包括自然因素和人为因素，自然因素</a:t>
            </a:r>
            <a:r>
              <a:rPr lang="zh-CN" altLang="en-US" sz="1600" kern="100" spc="25" dirty="0">
                <a:solidFill>
                  <a:srgbClr val="000000"/>
                </a:solidFill>
                <a:latin typeface="微软雅黑" panose="020B0503020204020204" pitchFamily="34" charset="-122"/>
                <a:ea typeface="微软雅黑" panose="020B0503020204020204" pitchFamily="34" charset="-122"/>
              </a:rPr>
              <a:t>包括</a:t>
            </a:r>
            <a:r>
              <a:rPr lang="zh-CN" altLang="en-US" sz="1600" kern="100" spc="25" dirty="0" smtClean="0">
                <a:solidFill>
                  <a:srgbClr val="000000"/>
                </a:solidFill>
                <a:latin typeface="微软雅黑" panose="020B0503020204020204" pitchFamily="34" charset="-122"/>
                <a:ea typeface="微软雅黑" panose="020B0503020204020204" pitchFamily="34" charset="-122"/>
              </a:rPr>
              <a:t>粮食</a:t>
            </a:r>
            <a:r>
              <a:rPr lang="zh-CN" altLang="en-US" sz="1600" kern="100" spc="25" dirty="0">
                <a:solidFill>
                  <a:srgbClr val="000000"/>
                </a:solidFill>
                <a:latin typeface="微软雅黑" panose="020B0503020204020204" pitchFamily="34" charset="-122"/>
                <a:ea typeface="微软雅黑" panose="020B0503020204020204" pitchFamily="34" charset="-122"/>
              </a:rPr>
              <a:t>的</a:t>
            </a:r>
            <a:r>
              <a:rPr lang="zh-CN" altLang="en-US" sz="1600" kern="100" spc="25" dirty="0" smtClean="0">
                <a:solidFill>
                  <a:srgbClr val="000000"/>
                </a:solidFill>
                <a:latin typeface="微软雅黑" panose="020B0503020204020204" pitchFamily="34" charset="-122"/>
                <a:ea typeface="微软雅黑" panose="020B0503020204020204" pitchFamily="34" charset="-122"/>
              </a:rPr>
              <a:t>水分、杂质、破碎度，</a:t>
            </a:r>
            <a:r>
              <a:rPr lang="zh-CN" altLang="en-US" sz="1600" kern="100" spc="25" dirty="0">
                <a:solidFill>
                  <a:srgbClr val="000000"/>
                </a:solidFill>
                <a:latin typeface="微软雅黑" panose="020B0503020204020204" pitchFamily="34" charset="-122"/>
                <a:ea typeface="微软雅黑" panose="020B0503020204020204" pitchFamily="34" charset="-122"/>
              </a:rPr>
              <a:t>仓库的</a:t>
            </a:r>
            <a:r>
              <a:rPr lang="zh-CN" altLang="en-US" sz="1600" kern="100" spc="25" dirty="0" smtClean="0">
                <a:solidFill>
                  <a:srgbClr val="000000"/>
                </a:solidFill>
                <a:latin typeface="微软雅黑" panose="020B0503020204020204" pitchFamily="34" charset="-122"/>
                <a:ea typeface="微软雅黑" panose="020B0503020204020204" pitchFamily="34" charset="-122"/>
              </a:rPr>
              <a:t>温度、湿度</a:t>
            </a:r>
            <a:r>
              <a:rPr lang="zh-CN" altLang="en-US" sz="1600" kern="100" spc="25" dirty="0">
                <a:solidFill>
                  <a:srgbClr val="000000"/>
                </a:solidFill>
                <a:latin typeface="微软雅黑" panose="020B0503020204020204" pitchFamily="34" charset="-122"/>
                <a:ea typeface="微软雅黑" panose="020B0503020204020204" pitchFamily="34" charset="-122"/>
              </a:rPr>
              <a:t>与通风</a:t>
            </a:r>
            <a:r>
              <a:rPr lang="zh-CN" altLang="en-US" sz="1600" kern="100" spc="25" dirty="0" smtClean="0">
                <a:solidFill>
                  <a:srgbClr val="000000"/>
                </a:solidFill>
                <a:latin typeface="微软雅黑" panose="020B0503020204020204" pitchFamily="34" charset="-122"/>
                <a:ea typeface="微软雅黑" panose="020B0503020204020204" pitchFamily="34" charset="-122"/>
              </a:rPr>
              <a:t>情况等；人为因素包括操作不当、管理不善等。因此，需深入了解粮食出入库作业过程及粮食储藏特点，分析损耗原因，采取有效应对措施，降低粮食储藏损耗。</a:t>
            </a:r>
            <a:endParaRPr lang="en-US" altLang="zh-CN" sz="1600" kern="100" spc="25" dirty="0" smtClean="0">
              <a:solidFill>
                <a:srgbClr val="000000"/>
              </a:solidFill>
              <a:latin typeface="微软雅黑" panose="020B0503020204020204" pitchFamily="34" charset="-122"/>
              <a:ea typeface="微软雅黑" panose="020B0503020204020204" pitchFamily="34" charset="-122"/>
            </a:endParaRPr>
          </a:p>
        </p:txBody>
      </p:sp>
      <p:pic>
        <p:nvPicPr>
          <p:cNvPr id="6" name="图片 5" descr="玉米"/>
          <p:cNvPicPr>
            <a:picLocks noChangeAspect="1"/>
          </p:cNvPicPr>
          <p:nvPr/>
        </p:nvPicPr>
        <p:blipFill rotWithShape="1">
          <a:blip r:embed="rId4"/>
          <a:srcRect l="6545" t="14231" r="11488" b="15253"/>
          <a:stretch/>
        </p:blipFill>
        <p:spPr>
          <a:xfrm>
            <a:off x="811843" y="5471883"/>
            <a:ext cx="1993145" cy="1071691"/>
          </a:xfrm>
          <a:prstGeom prst="ellipse">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2723" y="5423320"/>
            <a:ext cx="1866640" cy="1120253"/>
          </a:xfrm>
          <a:prstGeom prst="ellipse">
            <a:avLst/>
          </a:prstGeom>
        </p:spPr>
      </p:pic>
      <p:pic>
        <p:nvPicPr>
          <p:cNvPr id="8" name="图片 7" descr="大豆.webp"/>
          <p:cNvPicPr>
            <a:picLocks noChangeAspect="1"/>
          </p:cNvPicPr>
          <p:nvPr/>
        </p:nvPicPr>
        <p:blipFill rotWithShape="1">
          <a:blip r:embed="rId6"/>
          <a:srcRect l="4522" t="843" r="11040" b="13716"/>
          <a:stretch/>
        </p:blipFill>
        <p:spPr>
          <a:xfrm rot="16200000">
            <a:off x="3858702" y="5107489"/>
            <a:ext cx="1090314" cy="1819101"/>
          </a:xfrm>
          <a:prstGeom prst="ellipse">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6730" y="5443720"/>
            <a:ext cx="1902672" cy="1146637"/>
          </a:xfrm>
          <a:prstGeom prst="ellipse">
            <a:avLst/>
          </a:prstGeom>
        </p:spPr>
      </p:pic>
      <p:sp>
        <p:nvSpPr>
          <p:cNvPr id="11" name="矩形 10"/>
          <p:cNvSpPr/>
          <p:nvPr/>
        </p:nvSpPr>
        <p:spPr>
          <a:xfrm>
            <a:off x="486032" y="2632333"/>
            <a:ext cx="11376454" cy="2308324"/>
          </a:xfrm>
          <a:prstGeom prst="rect">
            <a:avLst/>
          </a:prstGeom>
        </p:spPr>
        <p:txBody>
          <a:bodyPr wrap="square">
            <a:spAutoFit/>
          </a:bodyPr>
          <a:lstStyle/>
          <a:p>
            <a:pPr>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storage losses mainly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occur during the entry and exit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to depot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as well as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static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storage periods.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Natural factors for grain losses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include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moisture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content, impurities, breakage degree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and the temperature</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humidity, and ventilation conditions within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warehouses. Human-related factors for drain losses include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improper operation and poor management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practices etc. Therefore</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it is essential to gain a deep understanding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flow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of entrance/exit to grain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depot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the characteristics of grain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storage, analyze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losses reasons, and take effective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measures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to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reduce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grain losses during storage</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t>
            </a:r>
            <a:endPar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51435062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p:cNvPicPr>
            <a:picLocks noChangeAspect="1"/>
          </p:cNvPicPr>
          <p:nvPr/>
        </p:nvPicPr>
        <p:blipFill>
          <a:blip r:embed="rId4"/>
          <a:stretch>
            <a:fillRect/>
          </a:stretch>
        </p:blipFill>
        <p:spPr>
          <a:xfrm>
            <a:off x="187199" y="4027692"/>
            <a:ext cx="4607360" cy="2592000"/>
          </a:xfrm>
          <a:prstGeom prst="rect">
            <a:avLst/>
          </a:prstGeom>
        </p:spPr>
      </p:pic>
      <p:pic>
        <p:nvPicPr>
          <p:cNvPr id="5" name="图片 4"/>
          <p:cNvPicPr>
            <a:picLocks noChangeAspect="1"/>
          </p:cNvPicPr>
          <p:nvPr/>
        </p:nvPicPr>
        <p:blipFill>
          <a:blip r:embed="rId5"/>
          <a:srcRect t="14697"/>
          <a:stretch>
            <a:fillRect/>
          </a:stretch>
        </p:blipFill>
        <p:spPr>
          <a:xfrm>
            <a:off x="187199" y="1150678"/>
            <a:ext cx="4540604" cy="2592000"/>
          </a:xfrm>
          <a:prstGeom prst="rect">
            <a:avLst/>
          </a:prstGeom>
        </p:spPr>
      </p:pic>
      <p:sp>
        <p:nvSpPr>
          <p:cNvPr id="2" name="矩形 1"/>
          <p:cNvSpPr/>
          <p:nvPr/>
        </p:nvSpPr>
        <p:spPr>
          <a:xfrm>
            <a:off x="6521234" y="1237167"/>
            <a:ext cx="4147289" cy="707886"/>
          </a:xfrm>
          <a:prstGeom prst="rect">
            <a:avLst/>
          </a:prstGeom>
        </p:spPr>
        <p:txBody>
          <a:bodyPr wrap="none">
            <a:spAutoFit/>
          </a:bodyPr>
          <a:lstStyle/>
          <a:p>
            <a:pPr algn="ctr"/>
            <a:r>
              <a:rPr lang="zh-CN" altLang="en-US" sz="2000" dirty="0">
                <a:solidFill>
                  <a:schemeClr val="accent2"/>
                </a:solidFill>
                <a:latin typeface="Open Sans Regular" panose="020B0606030504020204" charset="0"/>
                <a:ea typeface="微软雅黑" panose="020B0503020204020204" pitchFamily="34" charset="-122"/>
                <a:cs typeface="Open Sans Regular" panose="020B0606030504020204" charset="0"/>
              </a:rPr>
              <a:t>多点卸料</a:t>
            </a:r>
            <a:r>
              <a:rPr lang="zh-CN" altLang="en-US"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带式输送机</a:t>
            </a:r>
            <a:endParaRPr lang="en-US" altLang="zh-CN"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Multi-point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unloading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belt conveyor</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矩形 5"/>
          <p:cNvSpPr/>
          <p:nvPr/>
        </p:nvSpPr>
        <p:spPr>
          <a:xfrm>
            <a:off x="5226908" y="1969807"/>
            <a:ext cx="6735940" cy="1569660"/>
          </a:xfrm>
          <a:prstGeom prst="rect">
            <a:avLst/>
          </a:prstGeom>
        </p:spPr>
        <p:txBody>
          <a:bodyPr wrap="square">
            <a:spAutoFit/>
          </a:bodyPr>
          <a:lstStyle/>
          <a:p>
            <a:pPr>
              <a:lnSpc>
                <a:spcPct val="150000"/>
              </a:lnSpc>
              <a:buClr>
                <a:srgbClr val="FF6600"/>
              </a:buClr>
            </a:pPr>
            <a:r>
              <a:rPr lang="zh-CN" altLang="en-US" sz="1600" kern="100" spc="25" dirty="0" smtClean="0">
                <a:solidFill>
                  <a:srgbClr val="000000"/>
                </a:solidFill>
                <a:latin typeface="微软雅黑" panose="020B0503020204020204" pitchFamily="34" charset="-122"/>
                <a:ea typeface="微软雅黑" panose="020B0503020204020204" pitchFamily="34" charset="-122"/>
              </a:rPr>
              <a:t>浅圆仓仓上输送设备多采用多</a:t>
            </a:r>
            <a:r>
              <a:rPr lang="zh-CN" altLang="en-US" sz="1600" kern="100" spc="25" dirty="0">
                <a:solidFill>
                  <a:srgbClr val="000000"/>
                </a:solidFill>
                <a:latin typeface="微软雅黑" panose="020B0503020204020204" pitchFamily="34" charset="-122"/>
                <a:ea typeface="微软雅黑" panose="020B0503020204020204" pitchFamily="34" charset="-122"/>
              </a:rPr>
              <a:t>点卸料</a:t>
            </a:r>
            <a:r>
              <a:rPr lang="zh-CN" altLang="en-US" sz="1600" kern="100" spc="25" dirty="0" smtClean="0">
                <a:solidFill>
                  <a:srgbClr val="000000"/>
                </a:solidFill>
                <a:latin typeface="微软雅黑" panose="020B0503020204020204" pitchFamily="34" charset="-122"/>
                <a:ea typeface="微软雅黑" panose="020B0503020204020204" pitchFamily="34" charset="-122"/>
              </a:rPr>
              <a:t>带式输送机，与传统的搭接工艺相比，其具有一次重力落料、粮食破碎度低、仓</a:t>
            </a:r>
            <a:r>
              <a:rPr lang="zh-CN" altLang="en-US" sz="1600" kern="100" spc="25" dirty="0">
                <a:solidFill>
                  <a:srgbClr val="000000"/>
                </a:solidFill>
                <a:latin typeface="微软雅黑" panose="020B0503020204020204" pitchFamily="34" charset="-122"/>
                <a:ea typeface="微软雅黑" panose="020B0503020204020204" pitchFamily="34" charset="-122"/>
              </a:rPr>
              <a:t>上结构简单、便于检修等特点</a:t>
            </a:r>
            <a:r>
              <a:rPr lang="zh-CN" altLang="en-US" sz="1600" kern="100" spc="25" dirty="0" smtClean="0">
                <a:solidFill>
                  <a:srgbClr val="000000"/>
                </a:solidFill>
                <a:latin typeface="微软雅黑" panose="020B0503020204020204" pitchFamily="34" charset="-122"/>
                <a:ea typeface="微软雅黑" panose="020B0503020204020204" pitchFamily="34" charset="-122"/>
              </a:rPr>
              <a:t>。</a:t>
            </a:r>
            <a:endParaRPr lang="en-US" altLang="zh-CN" sz="1600" kern="100" spc="25" dirty="0" smtClean="0">
              <a:solidFill>
                <a:srgbClr val="000000"/>
              </a:solidFill>
              <a:latin typeface="微软雅黑" panose="020B0503020204020204" pitchFamily="34" charset="-122"/>
              <a:ea typeface="微软雅黑" panose="020B0503020204020204" pitchFamily="34" charset="-122"/>
            </a:endParaRPr>
          </a:p>
          <a:p>
            <a:pPr>
              <a:lnSpc>
                <a:spcPct val="150000"/>
              </a:lnSpc>
              <a:buClr>
                <a:srgbClr val="FF6600"/>
              </a:buClr>
            </a:pPr>
            <a:r>
              <a:rPr lang="zh-CN" altLang="en-US" sz="1600" kern="100" spc="25" dirty="0" smtClean="0">
                <a:solidFill>
                  <a:srgbClr val="000000"/>
                </a:solidFill>
                <a:latin typeface="微软雅黑" panose="020B0503020204020204" pitchFamily="34" charset="-122"/>
                <a:ea typeface="微软雅黑" panose="020B0503020204020204" pitchFamily="34" charset="-122"/>
              </a:rPr>
              <a:t>卸</a:t>
            </a:r>
            <a:r>
              <a:rPr lang="zh-CN" altLang="en-US" sz="1600" kern="100" spc="25" dirty="0">
                <a:solidFill>
                  <a:srgbClr val="000000"/>
                </a:solidFill>
                <a:latin typeface="微软雅黑" panose="020B0503020204020204" pitchFamily="34" charset="-122"/>
                <a:ea typeface="微软雅黑" panose="020B0503020204020204" pitchFamily="34" charset="-122"/>
              </a:rPr>
              <a:t>料形式：犁式和回抛式</a:t>
            </a:r>
            <a:r>
              <a:rPr lang="zh-CN" altLang="en-US" sz="1600" kern="100" spc="25" dirty="0" smtClean="0">
                <a:solidFill>
                  <a:srgbClr val="000000"/>
                </a:solidFill>
                <a:latin typeface="微软雅黑" panose="020B0503020204020204" pitchFamily="34" charset="-122"/>
                <a:ea typeface="微软雅黑" panose="020B0503020204020204" pitchFamily="34" charset="-122"/>
              </a:rPr>
              <a:t>。</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endPar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矩形 6"/>
          <p:cNvSpPr/>
          <p:nvPr/>
        </p:nvSpPr>
        <p:spPr>
          <a:xfrm>
            <a:off x="801808" y="3219458"/>
            <a:ext cx="3378142" cy="523220"/>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单点卸料工艺</a:t>
            </a:r>
            <a:endParaRPr kumimoji="1" lang="en-US" altLang="zh-CN"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Single-point unloading </a:t>
            </a:r>
            <a:r>
              <a:rPr kumimoji="1" lang="en-US" altLang="zh-CN"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belt conveyor</a:t>
            </a:r>
          </a:p>
        </p:txBody>
      </p:sp>
      <p:sp>
        <p:nvSpPr>
          <p:cNvPr id="8" name="矩形 7"/>
          <p:cNvSpPr/>
          <p:nvPr/>
        </p:nvSpPr>
        <p:spPr>
          <a:xfrm>
            <a:off x="690594" y="5874046"/>
            <a:ext cx="3683693" cy="738664"/>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多</a:t>
            </a:r>
            <a:r>
              <a:rPr kumimoji="1" lang="zh-CN" altLang="en-US"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点卸料工艺（犁式）</a:t>
            </a:r>
            <a:endParaRPr kumimoji="1" lang="en-US" altLang="zh-CN"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Multi-point unloading </a:t>
            </a:r>
            <a:r>
              <a:rPr kumimoji="1" lang="en-US" altLang="zh-CN"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belt </a:t>
            </a:r>
            <a:r>
              <a:rPr kumimoji="1" lang="en-US" altLang="zh-CN"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conveyor</a:t>
            </a:r>
            <a:r>
              <a:rPr kumimoji="1" lang="zh-CN" altLang="en-US"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a:t>
            </a:r>
            <a:r>
              <a:rPr kumimoji="1" lang="en-US" altLang="zh-CN"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plow type</a:t>
            </a:r>
            <a:r>
              <a:rPr kumimoji="1" lang="zh-CN" altLang="en-US" sz="14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a:t>
            </a:r>
            <a:endParaRPr kumimoji="1" lang="en-US" altLang="zh-CN" sz="14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1875" y="4027693"/>
            <a:ext cx="3456000" cy="2592000"/>
          </a:xfrm>
          <a:prstGeom prst="rect">
            <a:avLst/>
          </a:prstGeom>
        </p:spPr>
      </p:pic>
      <p:sp>
        <p:nvSpPr>
          <p:cNvPr id="11" name="矩形 10"/>
          <p:cNvSpPr/>
          <p:nvPr/>
        </p:nvSpPr>
        <p:spPr>
          <a:xfrm>
            <a:off x="5033086" y="5970966"/>
            <a:ext cx="3233577" cy="646331"/>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多</a:t>
            </a: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点卸料工艺（</a:t>
            </a:r>
            <a:r>
              <a:rPr kumimoji="1" lang="zh-CN" altLang="en-US"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回抛</a:t>
            </a: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式）</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Multi-point unloading </a:t>
            </a: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belt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conveyor</a:t>
            </a: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Back throw type</a:t>
            </a: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a:t>
            </a:r>
            <a:endPar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p:cNvSpPr/>
          <p:nvPr/>
        </p:nvSpPr>
        <p:spPr>
          <a:xfrm>
            <a:off x="8489086" y="3072348"/>
            <a:ext cx="3595822" cy="3785652"/>
          </a:xfrm>
          <a:prstGeom prst="rect">
            <a:avLst/>
          </a:prstGeom>
        </p:spPr>
        <p:txBody>
          <a:bodyPr wrap="square">
            <a:spAutoFit/>
          </a:bodyPr>
          <a:lstStyle/>
          <a:p>
            <a:pPr fontAlgn="base">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multi-point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discharge belt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conveyor is mostly adopted to convey grain above the squat silos. Compared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with the traditional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overlapping technology, it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has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characteristics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one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gravity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loading,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low grain breakage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rate</a:t>
            </a:r>
            <a:r>
              <a:rPr lang="zh-CN" altLang="en-US"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simple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structure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and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easy maintenance.</a:t>
            </a:r>
          </a:p>
          <a:p>
            <a:pPr fontAlgn="base">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Unloading type: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plow type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 back                                                               throw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type.</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5908589" y="1636903"/>
            <a:ext cx="6096000" cy="1569660"/>
          </a:xfrm>
          <a:prstGeom prst="rect">
            <a:avLst/>
          </a:prstGeom>
        </p:spPr>
        <p:txBody>
          <a:bodyPr>
            <a:spAutoFit/>
          </a:bodyPr>
          <a:lstStyle/>
          <a:p>
            <a:pPr>
              <a:lnSpc>
                <a:spcPct val="150000"/>
              </a:lnSpc>
            </a:pPr>
            <a:r>
              <a:rPr lang="zh-CN" altLang="en-US" sz="1600" kern="100" spc="25" dirty="0">
                <a:solidFill>
                  <a:srgbClr val="000000"/>
                </a:solidFill>
                <a:latin typeface="微软雅黑" panose="020B0503020204020204" pitchFamily="34" charset="-122"/>
                <a:ea typeface="微软雅黑" panose="020B0503020204020204" pitchFamily="34" charset="-122"/>
              </a:rPr>
              <a:t>常规杂质清理设备最大清理能力一般不超过</a:t>
            </a:r>
            <a:r>
              <a:rPr lang="en-US" altLang="zh-CN" sz="1600" kern="100" spc="25" dirty="0">
                <a:solidFill>
                  <a:srgbClr val="000000"/>
                </a:solidFill>
                <a:latin typeface="微软雅黑" panose="020B0503020204020204" pitchFamily="34" charset="-122"/>
                <a:ea typeface="微软雅黑" panose="020B0503020204020204" pitchFamily="34" charset="-122"/>
              </a:rPr>
              <a:t>300t/h</a:t>
            </a:r>
            <a:r>
              <a:rPr lang="zh-CN" altLang="en-US" sz="1600" kern="100" spc="25" dirty="0">
                <a:solidFill>
                  <a:srgbClr val="000000"/>
                </a:solidFill>
                <a:latin typeface="微软雅黑" panose="020B0503020204020204" pitchFamily="34" charset="-122"/>
                <a:ea typeface="微软雅黑" panose="020B0503020204020204" pitchFamily="34" charset="-122"/>
              </a:rPr>
              <a:t>，难以满足沿江沿海等大产量接收项目</a:t>
            </a:r>
            <a:r>
              <a:rPr lang="zh-CN" altLang="en-US" sz="1600" kern="100" spc="25" dirty="0" smtClean="0">
                <a:solidFill>
                  <a:srgbClr val="000000"/>
                </a:solidFill>
                <a:latin typeface="微软雅黑" panose="020B0503020204020204" pitchFamily="34" charset="-122"/>
                <a:ea typeface="微软雅黑" panose="020B0503020204020204" pitchFamily="34" charset="-122"/>
              </a:rPr>
              <a:t>需求。随着</a:t>
            </a:r>
            <a:r>
              <a:rPr lang="zh-CN" altLang="en-US" sz="1600" kern="100" spc="25" dirty="0">
                <a:solidFill>
                  <a:srgbClr val="000000"/>
                </a:solidFill>
                <a:latin typeface="微软雅黑" panose="020B0503020204020204" pitchFamily="34" charset="-122"/>
                <a:ea typeface="微软雅黑" panose="020B0503020204020204" pitchFamily="34" charset="-122"/>
              </a:rPr>
              <a:t>国内设备研发的进展，目前国内单台清理筛清理效率达到</a:t>
            </a:r>
            <a:r>
              <a:rPr lang="en-US" altLang="zh-CN" sz="1600" kern="100" spc="25" dirty="0">
                <a:solidFill>
                  <a:srgbClr val="000000"/>
                </a:solidFill>
                <a:latin typeface="微软雅黑" panose="020B0503020204020204" pitchFamily="34" charset="-122"/>
                <a:ea typeface="微软雅黑" panose="020B0503020204020204" pitchFamily="34" charset="-122"/>
              </a:rPr>
              <a:t>500t/h</a:t>
            </a:r>
            <a:r>
              <a:rPr lang="zh-CN" altLang="en-US" sz="1600" kern="100" spc="25" dirty="0">
                <a:solidFill>
                  <a:srgbClr val="000000"/>
                </a:solidFill>
                <a:latin typeface="微软雅黑" panose="020B0503020204020204" pitchFamily="34" charset="-122"/>
                <a:ea typeface="微软雅黑" panose="020B0503020204020204" pitchFamily="34" charset="-122"/>
              </a:rPr>
              <a:t>，接收清理效率大幅度提高，同时可节省安装空间和</a:t>
            </a:r>
            <a:r>
              <a:rPr lang="zh-CN" altLang="en-US" sz="1600" kern="100" spc="25" dirty="0" smtClean="0">
                <a:solidFill>
                  <a:srgbClr val="000000"/>
                </a:solidFill>
                <a:latin typeface="微软雅黑" panose="020B0503020204020204" pitchFamily="34" charset="-122"/>
                <a:ea typeface="微软雅黑" panose="020B0503020204020204" pitchFamily="34" charset="-122"/>
              </a:rPr>
              <a:t>投资。</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6" name="矩形 5"/>
          <p:cNvSpPr/>
          <p:nvPr/>
        </p:nvSpPr>
        <p:spPr>
          <a:xfrm>
            <a:off x="7547481" y="1038682"/>
            <a:ext cx="3284874" cy="584775"/>
          </a:xfrm>
          <a:prstGeom prst="rect">
            <a:avLst/>
          </a:prstGeom>
        </p:spPr>
        <p:txBody>
          <a:bodyPr wrap="none">
            <a:spAutoFit/>
          </a:bodyPr>
          <a:lstStyle/>
          <a:p>
            <a:pPr algn="ctr"/>
            <a:r>
              <a:rPr lang="zh-CN" altLang="en-US" sz="1600" dirty="0">
                <a:solidFill>
                  <a:schemeClr val="accent2"/>
                </a:solidFill>
                <a:latin typeface="Open Sans Regular" panose="020B0606030504020204" charset="0"/>
                <a:ea typeface="微软雅黑" panose="020B0503020204020204" pitchFamily="34" charset="-122"/>
                <a:cs typeface="Open Sans Regular" panose="020B0606030504020204" charset="0"/>
              </a:rPr>
              <a:t>大</a:t>
            </a:r>
            <a:r>
              <a:rPr lang="zh-CN" altLang="en-US" sz="16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产量清理筛</a:t>
            </a:r>
            <a:endParaRPr lang="en-US" altLang="zh-CN" sz="16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16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Cleaning screen for large capacity</a:t>
            </a:r>
            <a:endParaRPr lang="zh-CN" altLang="en-US" sz="16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矩形 4"/>
          <p:cNvSpPr/>
          <p:nvPr/>
        </p:nvSpPr>
        <p:spPr>
          <a:xfrm>
            <a:off x="5958626" y="3316842"/>
            <a:ext cx="5928574" cy="2144177"/>
          </a:xfrm>
          <a:prstGeom prst="rect">
            <a:avLst/>
          </a:prstGeom>
        </p:spPr>
        <p:txBody>
          <a:bodyPr wrap="square">
            <a:spAutoFit/>
          </a:bodyPr>
          <a:lstStyle/>
          <a:p>
            <a:pPr>
              <a:lnSpc>
                <a:spcPts val="2000"/>
              </a:lnSpc>
            </a:pP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Conventional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cleaning screen has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a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maximum Individual capacity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of no more than 300t/h,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requiring larger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e</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quipment quantity to be line with the conveying capacity of the project located at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important grain logistics nodes along rivers and coasts. With the advancement of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equipment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research and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development in China,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improved cleaning screen has a  Individual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capacity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of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500 t/h</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 which not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only significantly improves the cleaning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efficiency,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but also reduces the number of equipment needed,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saves installation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space and investment</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endParaRPr lang="zh-CN" altLang="en-US" sz="14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b="10445"/>
          <a:stretch/>
        </p:blipFill>
        <p:spPr>
          <a:xfrm>
            <a:off x="186674" y="1901805"/>
            <a:ext cx="5468796" cy="3362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13688" t="5199" r="7213" b="4105"/>
          <a:stretch>
            <a:fillRect/>
          </a:stretch>
        </p:blipFill>
        <p:spPr>
          <a:xfrm>
            <a:off x="469557" y="1112108"/>
            <a:ext cx="3682313" cy="2829697"/>
          </a:xfrm>
          <a:prstGeom prst="rect">
            <a:avLst/>
          </a:prstGeom>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8002" r="6532" b="8601"/>
          <a:stretch>
            <a:fillRect/>
          </a:stretch>
        </p:blipFill>
        <p:spPr>
          <a:xfrm>
            <a:off x="469557" y="4164228"/>
            <a:ext cx="3558746" cy="2355716"/>
          </a:xfrm>
          <a:prstGeom prst="rect">
            <a:avLst/>
          </a:prstGeom>
        </p:spPr>
      </p:pic>
      <p:sp>
        <p:nvSpPr>
          <p:cNvPr id="4" name="矩形 3"/>
          <p:cNvSpPr/>
          <p:nvPr/>
        </p:nvSpPr>
        <p:spPr>
          <a:xfrm>
            <a:off x="4238369" y="1596407"/>
            <a:ext cx="7850658" cy="2308324"/>
          </a:xfrm>
          <a:prstGeom prst="rect">
            <a:avLst/>
          </a:prstGeom>
        </p:spPr>
        <p:txBody>
          <a:bodyPr wrap="square">
            <a:spAutoFit/>
          </a:bodyPr>
          <a:lstStyle/>
          <a:p>
            <a:pPr>
              <a:lnSpc>
                <a:spcPct val="150000"/>
              </a:lnSpc>
              <a:buClr>
                <a:srgbClr val="FF6600"/>
              </a:buClr>
            </a:pPr>
            <a:r>
              <a:rPr lang="zh-CN" altLang="en-US" sz="1600" kern="100" spc="25" dirty="0" smtClean="0">
                <a:solidFill>
                  <a:srgbClr val="000000"/>
                </a:solidFill>
                <a:latin typeface="微软雅黑" panose="020B0503020204020204" pitchFamily="34" charset="-122"/>
                <a:ea typeface="微软雅黑" panose="020B0503020204020204" pitchFamily="34" charset="-122"/>
              </a:rPr>
              <a:t>移动式</a:t>
            </a:r>
            <a:r>
              <a:rPr lang="zh-CN" altLang="en-US" sz="1600" kern="100" spc="25" dirty="0">
                <a:solidFill>
                  <a:srgbClr val="000000"/>
                </a:solidFill>
                <a:latin typeface="微软雅黑" panose="020B0503020204020204" pitchFamily="34" charset="-122"/>
                <a:ea typeface="微软雅黑" panose="020B0503020204020204" pitchFamily="34" charset="-122"/>
              </a:rPr>
              <a:t>清理</a:t>
            </a:r>
            <a:r>
              <a:rPr lang="zh-CN" altLang="en-US" sz="1600" kern="100" spc="25" dirty="0" smtClean="0">
                <a:solidFill>
                  <a:srgbClr val="000000"/>
                </a:solidFill>
                <a:latin typeface="微软雅黑" panose="020B0503020204020204" pitchFamily="34" charset="-122"/>
                <a:ea typeface="微软雅黑" panose="020B0503020204020204" pitchFamily="34" charset="-122"/>
              </a:rPr>
              <a:t>设备</a:t>
            </a:r>
            <a:r>
              <a:rPr lang="zh-CN" altLang="en-US" sz="1600" kern="100" spc="25" dirty="0">
                <a:solidFill>
                  <a:srgbClr val="000000"/>
                </a:solidFill>
                <a:latin typeface="微软雅黑" panose="020B0503020204020204" pitchFamily="34" charset="-122"/>
                <a:ea typeface="微软雅黑" panose="020B0503020204020204" pitchFamily="34" charset="-122"/>
              </a:rPr>
              <a:t>常用</a:t>
            </a:r>
            <a:r>
              <a:rPr lang="zh-CN" altLang="en-US" sz="1600" kern="100" spc="25" dirty="0" smtClean="0">
                <a:solidFill>
                  <a:srgbClr val="000000"/>
                </a:solidFill>
                <a:latin typeface="微软雅黑" panose="020B0503020204020204" pitchFamily="34" charset="-122"/>
                <a:ea typeface="微软雅黑" panose="020B0503020204020204" pitchFamily="34" charset="-122"/>
              </a:rPr>
              <a:t>于间歇式粮食接收工艺中，其正在</a:t>
            </a:r>
            <a:r>
              <a:rPr lang="zh-CN" altLang="en-US" sz="1600" kern="100" spc="25" dirty="0">
                <a:solidFill>
                  <a:srgbClr val="000000"/>
                </a:solidFill>
                <a:latin typeface="微软雅黑" panose="020B0503020204020204" pitchFamily="34" charset="-122"/>
                <a:ea typeface="微软雅黑" panose="020B0503020204020204" pitchFamily="34" charset="-122"/>
              </a:rPr>
              <a:t>向多功能、集成化的方向</a:t>
            </a:r>
            <a:r>
              <a:rPr lang="zh-CN" altLang="en-US" sz="1600" kern="100" spc="25" dirty="0" smtClean="0">
                <a:solidFill>
                  <a:srgbClr val="000000"/>
                </a:solidFill>
                <a:latin typeface="微软雅黑" panose="020B0503020204020204" pitchFamily="34" charset="-122"/>
                <a:ea typeface="微软雅黑" panose="020B0503020204020204" pitchFamily="34" charset="-122"/>
              </a:rPr>
              <a:t>发展。</a:t>
            </a:r>
            <a:endParaRPr lang="en-US" altLang="zh-CN" sz="1600" kern="100" spc="25" dirty="0" smtClean="0">
              <a:solidFill>
                <a:srgbClr val="000000"/>
              </a:solidFill>
              <a:latin typeface="微软雅黑" panose="020B0503020204020204" pitchFamily="34" charset="-122"/>
              <a:ea typeface="微软雅黑" panose="020B0503020204020204" pitchFamily="34" charset="-122"/>
            </a:endParaRPr>
          </a:p>
          <a:p>
            <a:pPr>
              <a:lnSpc>
                <a:spcPct val="150000"/>
              </a:lnSpc>
              <a:buClr>
                <a:srgbClr val="FF6600"/>
              </a:buClr>
            </a:pPr>
            <a:r>
              <a:rPr lang="zh-CN" altLang="en-US" sz="1600" kern="100" spc="25" dirty="0">
                <a:solidFill>
                  <a:srgbClr val="000000"/>
                </a:solidFill>
                <a:latin typeface="微软雅黑" panose="020B0503020204020204" pitchFamily="34" charset="-122"/>
                <a:ea typeface="微软雅黑" panose="020B0503020204020204" pitchFamily="34" charset="-122"/>
              </a:rPr>
              <a:t>特点</a:t>
            </a:r>
            <a:r>
              <a:rPr lang="zh-CN" altLang="en-US" sz="1600" kern="100" spc="25" dirty="0" smtClean="0">
                <a:solidFill>
                  <a:srgbClr val="000000"/>
                </a:solidFill>
                <a:latin typeface="微软雅黑" panose="020B0503020204020204" pitchFamily="34" charset="-122"/>
                <a:ea typeface="微软雅黑" panose="020B0503020204020204" pitchFamily="34" charset="-122"/>
              </a:rPr>
              <a:t>：</a:t>
            </a:r>
            <a:endParaRPr lang="en-US" altLang="zh-CN" sz="1600" kern="100" spc="25" dirty="0" smtClean="0">
              <a:solidFill>
                <a:srgbClr val="000000"/>
              </a:solidFill>
              <a:latin typeface="微软雅黑" panose="020B0503020204020204" pitchFamily="34" charset="-122"/>
              <a:ea typeface="微软雅黑" panose="020B0503020204020204" pitchFamily="34" charset="-122"/>
            </a:endParaRPr>
          </a:p>
          <a:p>
            <a:pPr indent="-285750">
              <a:lnSpc>
                <a:spcPct val="150000"/>
              </a:lnSpc>
              <a:buClr>
                <a:srgbClr val="FF6600"/>
              </a:buClr>
              <a:buFont typeface="Arial" panose="020B0604020202020204" pitchFamily="34" charset="0"/>
              <a:buChar char="•"/>
            </a:pPr>
            <a:r>
              <a:rPr lang="zh-CN" altLang="en-US" sz="1600" kern="100" spc="25" dirty="0" smtClean="0">
                <a:solidFill>
                  <a:srgbClr val="000000"/>
                </a:solidFill>
                <a:latin typeface="微软雅黑" panose="020B0503020204020204" pitchFamily="34" charset="-122"/>
                <a:ea typeface="微软雅黑" panose="020B0503020204020204" pitchFamily="34" charset="-122"/>
              </a:rPr>
              <a:t>多功能：集成均料</a:t>
            </a:r>
            <a:r>
              <a:rPr lang="en-US" altLang="zh-CN" sz="1600" kern="100" spc="25" dirty="0" smtClean="0">
                <a:solidFill>
                  <a:srgbClr val="000000"/>
                </a:solidFill>
                <a:latin typeface="微软雅黑" panose="020B0503020204020204" pitchFamily="34" charset="-122"/>
                <a:ea typeface="微软雅黑" panose="020B0503020204020204" pitchFamily="34" charset="-122"/>
              </a:rPr>
              <a:t>+</a:t>
            </a:r>
            <a:r>
              <a:rPr lang="zh-CN" altLang="en-US" sz="1600" kern="100" spc="25" dirty="0" smtClean="0">
                <a:solidFill>
                  <a:srgbClr val="000000"/>
                </a:solidFill>
                <a:latin typeface="微软雅黑" panose="020B0503020204020204" pitchFamily="34" charset="-122"/>
                <a:ea typeface="微软雅黑" panose="020B0503020204020204" pitchFamily="34" charset="-122"/>
              </a:rPr>
              <a:t>风选</a:t>
            </a:r>
            <a:r>
              <a:rPr lang="en-US" altLang="zh-CN" sz="1600" kern="100" spc="25" dirty="0" smtClean="0">
                <a:solidFill>
                  <a:srgbClr val="000000"/>
                </a:solidFill>
                <a:latin typeface="微软雅黑" panose="020B0503020204020204" pitchFamily="34" charset="-122"/>
                <a:ea typeface="微软雅黑" panose="020B0503020204020204" pitchFamily="34" charset="-122"/>
              </a:rPr>
              <a:t>+</a:t>
            </a:r>
            <a:r>
              <a:rPr lang="zh-CN" altLang="en-US" sz="1600" kern="100" spc="25" dirty="0" smtClean="0">
                <a:solidFill>
                  <a:srgbClr val="000000"/>
                </a:solidFill>
                <a:latin typeface="微软雅黑" panose="020B0503020204020204" pitchFamily="34" charset="-122"/>
                <a:ea typeface="微软雅黑" panose="020B0503020204020204" pitchFamily="34" charset="-122"/>
              </a:rPr>
              <a:t>双圆筒筛理</a:t>
            </a:r>
            <a:r>
              <a:rPr lang="en-US" altLang="zh-CN" sz="1600" kern="100" spc="25" dirty="0" smtClean="0">
                <a:solidFill>
                  <a:srgbClr val="000000"/>
                </a:solidFill>
                <a:latin typeface="微软雅黑" panose="020B0503020204020204" pitchFamily="34" charset="-122"/>
                <a:ea typeface="微软雅黑" panose="020B0503020204020204" pitchFamily="34" charset="-122"/>
              </a:rPr>
              <a:t>+</a:t>
            </a:r>
            <a:r>
              <a:rPr lang="zh-CN" altLang="en-US" sz="1600" kern="100" spc="25" dirty="0" smtClean="0">
                <a:solidFill>
                  <a:srgbClr val="000000"/>
                </a:solidFill>
                <a:latin typeface="微软雅黑" panose="020B0503020204020204" pitchFamily="34" charset="-122"/>
                <a:ea typeface="微软雅黑" panose="020B0503020204020204" pitchFamily="34" charset="-122"/>
              </a:rPr>
              <a:t>振动筛理</a:t>
            </a:r>
            <a:r>
              <a:rPr lang="en-US" altLang="zh-CN" sz="1600" kern="100" spc="25" dirty="0" smtClean="0">
                <a:solidFill>
                  <a:srgbClr val="000000"/>
                </a:solidFill>
                <a:latin typeface="微软雅黑" panose="020B0503020204020204" pitchFamily="34" charset="-122"/>
                <a:ea typeface="微软雅黑" panose="020B0503020204020204" pitchFamily="34" charset="-122"/>
              </a:rPr>
              <a:t>+</a:t>
            </a:r>
            <a:r>
              <a:rPr lang="zh-CN" altLang="en-US" sz="1600" kern="100" spc="25" dirty="0" smtClean="0">
                <a:solidFill>
                  <a:srgbClr val="000000"/>
                </a:solidFill>
                <a:latin typeface="微软雅黑" panose="020B0503020204020204" pitchFamily="34" charset="-122"/>
                <a:ea typeface="微软雅黑" panose="020B0503020204020204" pitchFamily="34" charset="-122"/>
              </a:rPr>
              <a:t>循环风选等功能；</a:t>
            </a:r>
            <a:endParaRPr lang="en-US" altLang="zh-CN" sz="1600" kern="100" spc="25" dirty="0" smtClean="0">
              <a:solidFill>
                <a:srgbClr val="000000"/>
              </a:solidFill>
              <a:latin typeface="微软雅黑" panose="020B0503020204020204" pitchFamily="34" charset="-122"/>
              <a:ea typeface="微软雅黑" panose="020B0503020204020204" pitchFamily="34" charset="-122"/>
            </a:endParaRPr>
          </a:p>
          <a:p>
            <a:pPr indent="-285750">
              <a:lnSpc>
                <a:spcPct val="150000"/>
              </a:lnSpc>
              <a:buClr>
                <a:srgbClr val="FF6600"/>
              </a:buClr>
              <a:buFont typeface="Arial" panose="020B0604020202020204" pitchFamily="34" charset="0"/>
              <a:buChar char="•"/>
            </a:pPr>
            <a:r>
              <a:rPr lang="zh-CN" altLang="en-US" sz="1600" kern="100" spc="25" dirty="0" smtClean="0">
                <a:solidFill>
                  <a:srgbClr val="000000"/>
                </a:solidFill>
                <a:latin typeface="微软雅黑" panose="020B0503020204020204" pitchFamily="34" charset="-122"/>
                <a:ea typeface="微软雅黑" panose="020B0503020204020204" pitchFamily="34" charset="-122"/>
              </a:rPr>
              <a:t>大</a:t>
            </a:r>
            <a:r>
              <a:rPr lang="zh-CN" altLang="en-US" sz="1600" kern="100" spc="25" dirty="0">
                <a:solidFill>
                  <a:srgbClr val="000000"/>
                </a:solidFill>
                <a:latin typeface="微软雅黑" panose="020B0503020204020204" pitchFamily="34" charset="-122"/>
                <a:ea typeface="微软雅黑" panose="020B0503020204020204" pitchFamily="34" charset="-122"/>
              </a:rPr>
              <a:t>产量：最大清理能力达到</a:t>
            </a:r>
            <a:r>
              <a:rPr lang="en-US" altLang="zh-CN" sz="1600" kern="100" spc="25" dirty="0">
                <a:solidFill>
                  <a:srgbClr val="000000"/>
                </a:solidFill>
                <a:latin typeface="微软雅黑" panose="020B0503020204020204" pitchFamily="34" charset="-122"/>
                <a:ea typeface="微软雅黑" panose="020B0503020204020204" pitchFamily="34" charset="-122"/>
              </a:rPr>
              <a:t>120t/h</a:t>
            </a:r>
            <a:r>
              <a:rPr lang="zh-CN" altLang="en-US" sz="1600" kern="100" spc="25" dirty="0">
                <a:solidFill>
                  <a:srgbClr val="000000"/>
                </a:solidFill>
                <a:latin typeface="微软雅黑" panose="020B0503020204020204" pitchFamily="34" charset="-122"/>
                <a:ea typeface="微软雅黑" panose="020B0503020204020204" pitchFamily="34" charset="-122"/>
              </a:rPr>
              <a:t>；</a:t>
            </a:r>
            <a:endParaRPr lang="en-US" altLang="zh-CN" sz="1600" kern="100" spc="25" dirty="0">
              <a:solidFill>
                <a:srgbClr val="000000"/>
              </a:solidFill>
              <a:latin typeface="微软雅黑" panose="020B0503020204020204" pitchFamily="34" charset="-122"/>
              <a:ea typeface="微软雅黑" panose="020B0503020204020204" pitchFamily="34" charset="-122"/>
            </a:endParaRPr>
          </a:p>
          <a:p>
            <a:pPr indent="-285750">
              <a:lnSpc>
                <a:spcPct val="150000"/>
              </a:lnSpc>
              <a:buClr>
                <a:srgbClr val="FF6600"/>
              </a:buClr>
              <a:buFont typeface="Arial" panose="020B0604020202020204" pitchFamily="34" charset="0"/>
              <a:buChar char="•"/>
            </a:pPr>
            <a:r>
              <a:rPr lang="zh-CN" altLang="en-US" sz="1600" kern="100" spc="25" dirty="0">
                <a:solidFill>
                  <a:srgbClr val="000000"/>
                </a:solidFill>
                <a:latin typeface="微软雅黑" panose="020B0503020204020204" pitchFamily="34" charset="-122"/>
                <a:ea typeface="微软雅黑" panose="020B0503020204020204" pitchFamily="34" charset="-122"/>
              </a:rPr>
              <a:t>清理效果好：高含杂率（</a:t>
            </a:r>
            <a:r>
              <a:rPr lang="en-US" altLang="zh-CN" sz="1600" kern="100" spc="25" dirty="0">
                <a:solidFill>
                  <a:srgbClr val="000000"/>
                </a:solidFill>
                <a:latin typeface="微软雅黑" panose="020B0503020204020204" pitchFamily="34" charset="-122"/>
                <a:ea typeface="微软雅黑" panose="020B0503020204020204" pitchFamily="34" charset="-122"/>
              </a:rPr>
              <a:t>3.0%</a:t>
            </a:r>
            <a:r>
              <a:rPr lang="zh-CN" altLang="en-US" sz="1600" kern="100" spc="25" dirty="0">
                <a:solidFill>
                  <a:srgbClr val="000000"/>
                </a:solidFill>
                <a:latin typeface="微软雅黑" panose="020B0503020204020204" pitchFamily="34" charset="-122"/>
                <a:ea typeface="微软雅黑" panose="020B0503020204020204" pitchFamily="34" charset="-122"/>
              </a:rPr>
              <a:t>）的原粮一次性清理至</a:t>
            </a:r>
            <a:r>
              <a:rPr lang="en-US" altLang="zh-CN" sz="1600" kern="100" spc="25" dirty="0">
                <a:solidFill>
                  <a:srgbClr val="000000"/>
                </a:solidFill>
                <a:latin typeface="微软雅黑" panose="020B0503020204020204" pitchFamily="34" charset="-122"/>
                <a:ea typeface="微软雅黑" panose="020B0503020204020204" pitchFamily="34" charset="-122"/>
              </a:rPr>
              <a:t>1.0%</a:t>
            </a:r>
            <a:r>
              <a:rPr lang="zh-CN" altLang="en-US" sz="1600" kern="100" spc="25" dirty="0">
                <a:solidFill>
                  <a:srgbClr val="000000"/>
                </a:solidFill>
                <a:latin typeface="微软雅黑" panose="020B0503020204020204" pitchFamily="34" charset="-122"/>
                <a:ea typeface="微软雅黑" panose="020B0503020204020204" pitchFamily="34" charset="-122"/>
              </a:rPr>
              <a:t>标准指标的要求；</a:t>
            </a:r>
            <a:endParaRPr lang="en-US" altLang="zh-CN" sz="1600" kern="100" spc="25" dirty="0">
              <a:solidFill>
                <a:srgbClr val="000000"/>
              </a:solidFill>
              <a:latin typeface="微软雅黑" panose="020B0503020204020204" pitchFamily="34" charset="-122"/>
              <a:ea typeface="微软雅黑" panose="020B0503020204020204" pitchFamily="34" charset="-122"/>
            </a:endParaRPr>
          </a:p>
          <a:p>
            <a:pPr indent="-285750">
              <a:lnSpc>
                <a:spcPct val="150000"/>
              </a:lnSpc>
              <a:buClr>
                <a:srgbClr val="FF6600"/>
              </a:buClr>
              <a:buFont typeface="Arial" panose="020B0604020202020204" pitchFamily="34" charset="0"/>
              <a:buChar char="•"/>
            </a:pPr>
            <a:r>
              <a:rPr lang="zh-CN" altLang="en-US" sz="1600" kern="100" spc="25" dirty="0">
                <a:solidFill>
                  <a:srgbClr val="000000"/>
                </a:solidFill>
                <a:latin typeface="微软雅黑" panose="020B0503020204020204" pitchFamily="34" charset="-122"/>
                <a:ea typeface="微软雅黑" panose="020B0503020204020204" pitchFamily="34" charset="-122"/>
              </a:rPr>
              <a:t>绿色环保：设备四周最高粉尘浓度不高于</a:t>
            </a:r>
            <a:r>
              <a:rPr lang="en-US" altLang="zh-CN" sz="1600" kern="100" spc="25" dirty="0">
                <a:solidFill>
                  <a:srgbClr val="000000"/>
                </a:solidFill>
                <a:latin typeface="微软雅黑" panose="020B0503020204020204" pitchFamily="34" charset="-122"/>
                <a:ea typeface="微软雅黑" panose="020B0503020204020204" pitchFamily="34" charset="-122"/>
              </a:rPr>
              <a:t>8mg/m</a:t>
            </a:r>
            <a:r>
              <a:rPr lang="en-US" altLang="zh-CN" sz="1600" kern="100" spc="25" baseline="30000" dirty="0">
                <a:solidFill>
                  <a:srgbClr val="000000"/>
                </a:solidFill>
                <a:latin typeface="微软雅黑" panose="020B0503020204020204" pitchFamily="34" charset="-122"/>
                <a:ea typeface="微软雅黑" panose="020B0503020204020204" pitchFamily="34" charset="-122"/>
              </a:rPr>
              <a:t>3</a:t>
            </a:r>
            <a:r>
              <a:rPr lang="zh-CN" altLang="en-US" sz="1600" kern="100" spc="25" dirty="0">
                <a:solidFill>
                  <a:srgbClr val="000000"/>
                </a:solidFill>
                <a:latin typeface="微软雅黑" panose="020B0503020204020204" pitchFamily="34" charset="-122"/>
                <a:ea typeface="微软雅黑" panose="020B0503020204020204" pitchFamily="34" charset="-122"/>
              </a:rPr>
              <a:t>，满足国家环保标准</a:t>
            </a:r>
            <a:r>
              <a:rPr lang="zh-CN" altLang="en-US" sz="1600" kern="100" spc="25" dirty="0" smtClean="0">
                <a:solidFill>
                  <a:srgbClr val="000000"/>
                </a:solidFill>
                <a:latin typeface="微软雅黑" panose="020B0503020204020204" pitchFamily="34" charset="-122"/>
                <a:ea typeface="微软雅黑" panose="020B0503020204020204" pitchFamily="34" charset="-122"/>
              </a:rPr>
              <a:t>要求。</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5" name="矩形 4"/>
          <p:cNvSpPr/>
          <p:nvPr/>
        </p:nvSpPr>
        <p:spPr>
          <a:xfrm>
            <a:off x="5222788" y="1049949"/>
            <a:ext cx="6096000" cy="646331"/>
          </a:xfrm>
          <a:prstGeom prst="rect">
            <a:avLst/>
          </a:prstGeom>
        </p:spPr>
        <p:txBody>
          <a:bodyPr>
            <a:spAutoFit/>
          </a:bodyPr>
          <a:lstStyle/>
          <a:p>
            <a:pPr algn="ct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移动式清理中心</a:t>
            </a:r>
            <a:endPar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Mobile </a:t>
            </a: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cleaning center</a:t>
            </a:r>
            <a:endParaRPr lang="zh-CN" altLang="en-US"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矩形 5"/>
          <p:cNvSpPr/>
          <p:nvPr/>
        </p:nvSpPr>
        <p:spPr>
          <a:xfrm>
            <a:off x="4238368" y="3892377"/>
            <a:ext cx="7685901" cy="2639697"/>
          </a:xfrm>
          <a:prstGeom prst="rect">
            <a:avLst/>
          </a:prstGeom>
        </p:spPr>
        <p:txBody>
          <a:bodyPr wrap="square">
            <a:spAutoFit/>
          </a:bodyPr>
          <a:lstStyle/>
          <a:p>
            <a:pPr fontAlgn="base">
              <a:lnSpc>
                <a:spcPts val="2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mobile cleaning equipment is often used in the intermittent grain receiving process, and it is developing towards multi-functionality and integration.</a:t>
            </a:r>
          </a:p>
          <a:p>
            <a:pPr fontAlgn="base">
              <a:lnSpc>
                <a:spcPts val="2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Features:</a:t>
            </a:r>
          </a:p>
          <a:p>
            <a:pPr marL="285750" indent="-285750" fontAlgn="base">
              <a:lnSpc>
                <a:spcPts val="2000"/>
              </a:lnSpc>
              <a:buClr>
                <a:srgbClr val="FF0000"/>
              </a:buClr>
              <a:buFont typeface="Arial" panose="020B0604020202020204" pitchFamily="34" charset="0"/>
              <a:buChar char="•"/>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Multi-functional: Integrated functions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of grain distributed evenly, cylinder screening, vibration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screening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and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circulating air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separation;</a:t>
            </a:r>
          </a:p>
          <a:p>
            <a:pPr marL="285750" indent="-285750" fontAlgn="base">
              <a:lnSpc>
                <a:spcPts val="2000"/>
              </a:lnSpc>
              <a:buClr>
                <a:srgbClr val="FF0000"/>
              </a:buClr>
              <a:buFont typeface="Arial" panose="020B0604020202020204" pitchFamily="34" charset="0"/>
              <a:buChar char="•"/>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Large output: Maximum cleaning capacity up to 120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 /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h</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p>
          <a:p>
            <a:pPr marL="285750" indent="-285750" fontAlgn="base">
              <a:lnSpc>
                <a:spcPts val="2000"/>
              </a:lnSpc>
              <a:buClr>
                <a:srgbClr val="FF0000"/>
              </a:buClr>
              <a:buFont typeface="Arial" panose="020B0604020202020204" pitchFamily="34" charset="0"/>
              <a:buChar char="•"/>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Good cleaning effect: Raw grain with high impurity rate (3.0%) can be cleaned once to meet the standard requirement of 1.0%; </a:t>
            </a:r>
            <a:endPar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endParaRPr>
          </a:p>
          <a:p>
            <a:pPr marL="285750" indent="-285750" fontAlgn="base">
              <a:lnSpc>
                <a:spcPts val="2000"/>
              </a:lnSpc>
              <a:buClr>
                <a:srgbClr val="FF0000"/>
              </a:buClr>
              <a:buFont typeface="Arial" panose="020B0604020202020204" pitchFamily="34" charset="0"/>
              <a:buChar char="•"/>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Green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environmental protection: The maximum dust concentration around the equipment does not exceed 8 mg /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m</a:t>
            </a:r>
            <a:r>
              <a:rPr lang="en-US" altLang="zh-CN" sz="1600" baseline="300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3</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p:cNvPicPr>
            <a:picLocks noChangeAspect="1"/>
          </p:cNvPicPr>
          <p:nvPr/>
        </p:nvPicPr>
        <p:blipFill>
          <a:blip r:embed="rId4" cstate="print"/>
          <a:srcRect/>
          <a:stretch>
            <a:fillRect/>
          </a:stretch>
        </p:blipFill>
        <p:spPr bwMode="auto">
          <a:xfrm>
            <a:off x="3954773" y="4198674"/>
            <a:ext cx="3272821" cy="2450568"/>
          </a:xfrm>
          <a:prstGeom prst="rect">
            <a:avLst/>
          </a:prstGeom>
          <a:noFill/>
          <a:ln w="9525">
            <a:noFill/>
            <a:miter lim="800000"/>
            <a:headEnd/>
            <a:tailEnd/>
          </a:ln>
        </p:spPr>
      </p:pic>
      <p:sp>
        <p:nvSpPr>
          <p:cNvPr id="11" name="object 16"/>
          <p:cNvSpPr/>
          <p:nvPr/>
        </p:nvSpPr>
        <p:spPr>
          <a:xfrm>
            <a:off x="396816" y="1694353"/>
            <a:ext cx="3371995" cy="4979610"/>
          </a:xfrm>
          <a:prstGeom prst="rect">
            <a:avLst/>
          </a:prstGeom>
          <a:blipFill>
            <a:blip r:embed="rId5" cstate="print"/>
            <a:stretch>
              <a:fillRect/>
            </a:stretch>
          </a:blipFill>
        </p:spPr>
        <p:txBody>
          <a:bodyPr wrap="square" lIns="0" tIns="0" rIns="0" bIns="0" rtlCol="0"/>
          <a:lstStyle/>
          <a:p>
            <a:endParaRPr/>
          </a:p>
        </p:txBody>
      </p:sp>
      <p:pic>
        <p:nvPicPr>
          <p:cNvPr id="12" name="图片 11"/>
          <p:cNvPicPr>
            <a:picLocks noChangeAspect="1"/>
          </p:cNvPicPr>
          <p:nvPr/>
        </p:nvPicPr>
        <p:blipFill>
          <a:blip r:embed="rId6"/>
          <a:stretch>
            <a:fillRect/>
          </a:stretch>
        </p:blipFill>
        <p:spPr>
          <a:xfrm>
            <a:off x="7425909" y="4211030"/>
            <a:ext cx="4513917" cy="2450568"/>
          </a:xfrm>
          <a:prstGeom prst="rect">
            <a:avLst/>
          </a:prstGeom>
          <a:effectLst>
            <a:outerShdw blurRad="114300" dist="101600" dir="2700000" algn="tl" rotWithShape="0">
              <a:prstClr val="black">
                <a:alpha val="40000"/>
              </a:prstClr>
            </a:outerShdw>
          </a:effectLst>
        </p:spPr>
      </p:pic>
      <p:sp>
        <p:nvSpPr>
          <p:cNvPr id="13" name="矩形 12"/>
          <p:cNvSpPr/>
          <p:nvPr/>
        </p:nvSpPr>
        <p:spPr>
          <a:xfrm>
            <a:off x="5222788" y="1037592"/>
            <a:ext cx="6096000" cy="646331"/>
          </a:xfrm>
          <a:prstGeom prst="rect">
            <a:avLst/>
          </a:prstGeom>
        </p:spPr>
        <p:txBody>
          <a:bodyPr>
            <a:spAutoFit/>
          </a:bodyPr>
          <a:lstStyle/>
          <a:p>
            <a:pPr algn="ct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防分级、防破碎装置</a:t>
            </a:r>
            <a:endPar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Classification and crushing prevention devices</a:t>
            </a:r>
            <a:endParaRPr lang="zh-CN" altLang="en-US"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矩形 15"/>
          <p:cNvSpPr/>
          <p:nvPr/>
        </p:nvSpPr>
        <p:spPr>
          <a:xfrm>
            <a:off x="884370" y="5980498"/>
            <a:ext cx="2483708" cy="665551"/>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扶</a:t>
            </a: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壁折板降碎装置</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Supporting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wall </a:t>
            </a: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b</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affle </a:t>
            </a: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for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crushing prevention device</a:t>
            </a:r>
            <a:endPar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p:nvPr/>
        </p:nvSpPr>
        <p:spPr>
          <a:xfrm>
            <a:off x="4296479" y="5992683"/>
            <a:ext cx="2601008" cy="646331"/>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多功能减压管降碎装置</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Multi-functional decompression and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crushing prevention device</a:t>
            </a:r>
            <a:endPar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8660889" y="5998177"/>
            <a:ext cx="2483708" cy="665551"/>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阀控式防分级装置</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Valve-controlled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classification prevention device</a:t>
            </a:r>
            <a:endPar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p:cNvSpPr/>
          <p:nvPr/>
        </p:nvSpPr>
        <p:spPr>
          <a:xfrm>
            <a:off x="3930059" y="1669639"/>
            <a:ext cx="8130136" cy="1200329"/>
          </a:xfrm>
          <a:prstGeom prst="rect">
            <a:avLst/>
          </a:prstGeom>
        </p:spPr>
        <p:txBody>
          <a:bodyPr wrap="square">
            <a:spAutoFit/>
          </a:bodyPr>
          <a:lstStyle/>
          <a:p>
            <a:pPr>
              <a:lnSpc>
                <a:spcPct val="150000"/>
              </a:lnSpc>
              <a:spcBef>
                <a:spcPts val="250"/>
              </a:spcBef>
              <a:buClr>
                <a:srgbClr val="FF6600"/>
              </a:buClr>
            </a:pPr>
            <a:r>
              <a:rPr lang="zh-CN" altLang="en-US" sz="1600" kern="100" spc="25" dirty="0" smtClean="0">
                <a:solidFill>
                  <a:srgbClr val="000000"/>
                </a:solidFill>
                <a:latin typeface="微软雅黑" panose="020B0503020204020204" pitchFamily="34" charset="-122"/>
                <a:ea typeface="微软雅黑" panose="020B0503020204020204" pitchFamily="34" charset="-122"/>
              </a:rPr>
              <a:t>浅</a:t>
            </a:r>
            <a:r>
              <a:rPr lang="zh-CN" altLang="en-US" sz="1600" kern="100" spc="25" dirty="0">
                <a:solidFill>
                  <a:srgbClr val="000000"/>
                </a:solidFill>
                <a:latin typeface="微软雅黑" panose="020B0503020204020204" pitchFamily="34" charset="-122"/>
                <a:ea typeface="微软雅黑" panose="020B0503020204020204" pitchFamily="34" charset="-122"/>
              </a:rPr>
              <a:t>圆</a:t>
            </a:r>
            <a:r>
              <a:rPr lang="zh-CN" altLang="en-US" sz="1600" kern="100" spc="25" dirty="0" smtClean="0">
                <a:solidFill>
                  <a:srgbClr val="000000"/>
                </a:solidFill>
                <a:latin typeface="微软雅黑" panose="020B0503020204020204" pitchFamily="34" charset="-122"/>
                <a:ea typeface="微软雅黑" panose="020B0503020204020204" pitchFamily="34" charset="-122"/>
              </a:rPr>
              <a:t>仓</a:t>
            </a:r>
            <a:r>
              <a:rPr lang="zh-CN" altLang="en-US" sz="1600" kern="100" spc="25" dirty="0">
                <a:solidFill>
                  <a:srgbClr val="000000"/>
                </a:solidFill>
                <a:latin typeface="微软雅黑" panose="020B0503020204020204" pitchFamily="34" charset="-122"/>
                <a:ea typeface="微软雅黑" panose="020B0503020204020204" pitchFamily="34" charset="-122"/>
              </a:rPr>
              <a:t>入</a:t>
            </a:r>
            <a:r>
              <a:rPr lang="zh-CN" altLang="en-US" sz="1600" kern="100" spc="25" dirty="0" smtClean="0">
                <a:solidFill>
                  <a:srgbClr val="000000"/>
                </a:solidFill>
                <a:latin typeface="微软雅黑" panose="020B0503020204020204" pitchFamily="34" charset="-122"/>
                <a:ea typeface="微软雅黑" panose="020B0503020204020204" pitchFamily="34" charset="-122"/>
              </a:rPr>
              <a:t>粮时，设计安装防分级、防破碎装置，包括</a:t>
            </a:r>
            <a:r>
              <a:rPr lang="zh-CN" altLang="en-US" sz="1600" kern="100" spc="25" dirty="0">
                <a:solidFill>
                  <a:srgbClr val="00B050"/>
                </a:solidFill>
                <a:latin typeface="微软雅黑" panose="020B0503020204020204" pitchFamily="34" charset="-122"/>
                <a:ea typeface="微软雅黑" panose="020B0503020204020204" pitchFamily="34" charset="-122"/>
              </a:rPr>
              <a:t>扶壁折</a:t>
            </a:r>
            <a:r>
              <a:rPr lang="zh-CN" altLang="en-US" sz="1600" kern="100" spc="25" dirty="0" smtClean="0">
                <a:solidFill>
                  <a:srgbClr val="00B050"/>
                </a:solidFill>
                <a:latin typeface="微软雅黑" panose="020B0503020204020204" pitchFamily="34" charset="-122"/>
                <a:ea typeface="微软雅黑" panose="020B0503020204020204" pitchFamily="34" charset="-122"/>
              </a:rPr>
              <a:t>板降碎装置、</a:t>
            </a:r>
            <a:r>
              <a:rPr lang="zh-CN" altLang="en-US" sz="1600" kern="100" spc="25" dirty="0">
                <a:solidFill>
                  <a:srgbClr val="00B050"/>
                </a:solidFill>
                <a:latin typeface="微软雅黑" panose="020B0503020204020204" pitchFamily="34" charset="-122"/>
                <a:ea typeface="微软雅黑" panose="020B0503020204020204" pitchFamily="34" charset="-122"/>
              </a:rPr>
              <a:t>多功能减压</a:t>
            </a:r>
            <a:r>
              <a:rPr lang="zh-CN" altLang="en-US" sz="1600" kern="100" spc="25" dirty="0" smtClean="0">
                <a:solidFill>
                  <a:srgbClr val="00B050"/>
                </a:solidFill>
                <a:latin typeface="微软雅黑" panose="020B0503020204020204" pitchFamily="34" charset="-122"/>
                <a:ea typeface="微软雅黑" panose="020B0503020204020204" pitchFamily="34" charset="-122"/>
              </a:rPr>
              <a:t>管降碎装置、阀</a:t>
            </a:r>
            <a:r>
              <a:rPr lang="zh-CN" altLang="en-US" sz="1600" kern="100" spc="25" dirty="0">
                <a:solidFill>
                  <a:srgbClr val="00B050"/>
                </a:solidFill>
                <a:latin typeface="微软雅黑" panose="020B0503020204020204" pitchFamily="34" charset="-122"/>
                <a:ea typeface="微软雅黑" panose="020B0503020204020204" pitchFamily="34" charset="-122"/>
              </a:rPr>
              <a:t>控式防分级</a:t>
            </a:r>
            <a:r>
              <a:rPr lang="zh-CN" altLang="en-US" sz="1600" kern="100" spc="25" dirty="0" smtClean="0">
                <a:solidFill>
                  <a:srgbClr val="00B050"/>
                </a:solidFill>
                <a:latin typeface="微软雅黑" panose="020B0503020204020204" pitchFamily="34" charset="-122"/>
                <a:ea typeface="微软雅黑" panose="020B0503020204020204" pitchFamily="34" charset="-122"/>
              </a:rPr>
              <a:t>装置</a:t>
            </a:r>
            <a:r>
              <a:rPr lang="zh-CN" altLang="en-US" sz="1600" kern="100" spc="25" dirty="0" smtClean="0">
                <a:solidFill>
                  <a:srgbClr val="000000"/>
                </a:solidFill>
                <a:latin typeface="微软雅黑" panose="020B0503020204020204" pitchFamily="34" charset="-122"/>
                <a:ea typeface="微软雅黑" panose="020B0503020204020204" pitchFamily="34" charset="-122"/>
              </a:rPr>
              <a:t>等，可以有效减少粮食入仓</a:t>
            </a:r>
            <a:r>
              <a:rPr lang="zh-CN" altLang="en-US" sz="1600" kern="100" spc="25" dirty="0">
                <a:solidFill>
                  <a:srgbClr val="000000"/>
                </a:solidFill>
                <a:latin typeface="微软雅黑" panose="020B0503020204020204" pitchFamily="34" charset="-122"/>
                <a:ea typeface="微软雅黑" panose="020B0503020204020204" pitchFamily="34" charset="-122"/>
              </a:rPr>
              <a:t>的破碎、分级现象，保证粮堆的良好</a:t>
            </a:r>
            <a:r>
              <a:rPr lang="zh-CN" altLang="en-US" sz="1600" kern="100" spc="25" dirty="0" smtClean="0">
                <a:solidFill>
                  <a:srgbClr val="000000"/>
                </a:solidFill>
                <a:latin typeface="微软雅黑" panose="020B0503020204020204" pitchFamily="34" charset="-122"/>
                <a:ea typeface="微软雅黑" panose="020B0503020204020204" pitchFamily="34" charset="-122"/>
              </a:rPr>
              <a:t>通风条件，提高粮食</a:t>
            </a:r>
            <a:r>
              <a:rPr lang="zh-CN" altLang="en-US" sz="1600" kern="100" spc="25" dirty="0">
                <a:solidFill>
                  <a:srgbClr val="000000"/>
                </a:solidFill>
                <a:latin typeface="微软雅黑" panose="020B0503020204020204" pitchFamily="34" charset="-122"/>
                <a:ea typeface="微软雅黑" panose="020B0503020204020204" pitchFamily="34" charset="-122"/>
              </a:rPr>
              <a:t>的适储</a:t>
            </a:r>
            <a:r>
              <a:rPr lang="zh-CN" altLang="en-US" sz="1600" kern="100" spc="25" dirty="0" smtClean="0">
                <a:solidFill>
                  <a:srgbClr val="000000"/>
                </a:solidFill>
                <a:latin typeface="微软雅黑" panose="020B0503020204020204" pitchFamily="34" charset="-122"/>
                <a:ea typeface="微软雅黑" panose="020B0503020204020204" pitchFamily="34" charset="-122"/>
              </a:rPr>
              <a:t>性，减少粮食损耗。</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21" name="矩形 20"/>
          <p:cNvSpPr/>
          <p:nvPr/>
        </p:nvSpPr>
        <p:spPr>
          <a:xfrm>
            <a:off x="3930059" y="2782983"/>
            <a:ext cx="8237227" cy="1374735"/>
          </a:xfrm>
          <a:prstGeom prst="rect">
            <a:avLst/>
          </a:prstGeom>
        </p:spPr>
        <p:txBody>
          <a:bodyPr wrap="square">
            <a:spAutoFit/>
          </a:bodyPr>
          <a:lstStyle/>
          <a:p>
            <a:pPr>
              <a:lnSpc>
                <a:spcPts val="2000"/>
              </a:lnSpc>
            </a:pP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When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is conveyed into the squat silo, the design and installation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of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classification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and crushing prevention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devices,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such as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supporting wall baffle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for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crushing prevention,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multi-functional decompression and crushing prevention device, valve-controlled classification prevention device, etc., can effectively reduce the breakage and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classification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of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during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storage. It ensures good ventilation conditions for the grain pile, improves the storability of grain, and reduces grain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losses.</a:t>
            </a:r>
            <a:endParaRPr lang="zh-CN" altLang="en-US" sz="14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5" name="Picture 7" descr="D:\201507 盘锦\液压翻板\大连瑞承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355" y="4855837"/>
            <a:ext cx="2454607" cy="163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201507 盘锦\液压翻板\装卸箱专用拖车1.JPG"/>
          <p:cNvPicPr>
            <a:picLocks noChangeAspect="1" noChangeArrowheads="1"/>
          </p:cNvPicPr>
          <p:nvPr/>
        </p:nvPicPr>
        <p:blipFill>
          <a:blip r:embed="rId5" cstate="print">
            <a:extLst>
              <a:ext uri="{28A0092B-C50C-407E-A947-70E740481C1C}">
                <a14:useLocalDpi xmlns:a14="http://schemas.microsoft.com/office/drawing/2010/main" val="0"/>
              </a:ext>
            </a:extLst>
          </a:blip>
          <a:srcRect r="10193"/>
          <a:stretch>
            <a:fillRect/>
          </a:stretch>
        </p:blipFill>
        <p:spPr bwMode="auto">
          <a:xfrm>
            <a:off x="383355" y="1284731"/>
            <a:ext cx="3026986" cy="339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201507 盘锦\液压翻板\固定式翻箱机垂直位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4562" y="1284730"/>
            <a:ext cx="2004900" cy="339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descr="微信图片_20191113130145.png"/>
          <p:cNvPicPr>
            <a:picLocks noChangeAspect="1"/>
          </p:cNvPicPr>
          <p:nvPr/>
        </p:nvPicPr>
        <p:blipFill>
          <a:blip r:embed="rId7" cstate="print"/>
          <a:stretch>
            <a:fillRect/>
          </a:stretch>
        </p:blipFill>
        <p:spPr>
          <a:xfrm>
            <a:off x="2848851" y="4855837"/>
            <a:ext cx="2590611" cy="1631467"/>
          </a:xfrm>
          <a:prstGeom prst="rect">
            <a:avLst/>
          </a:prstGeom>
        </p:spPr>
      </p:pic>
      <p:sp>
        <p:nvSpPr>
          <p:cNvPr id="9" name="矩形 8"/>
          <p:cNvSpPr/>
          <p:nvPr/>
        </p:nvSpPr>
        <p:spPr>
          <a:xfrm>
            <a:off x="5791123" y="1037592"/>
            <a:ext cx="5993027" cy="646331"/>
          </a:xfrm>
          <a:prstGeom prst="rect">
            <a:avLst/>
          </a:prstGeom>
        </p:spPr>
        <p:txBody>
          <a:bodyPr wrap="square">
            <a:spAutoFit/>
          </a:bodyPr>
          <a:lstStyle/>
          <a:p>
            <a:pPr algn="ct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集装箱粮装卸设施</a:t>
            </a:r>
            <a:endPar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Container loading and unloading facilities for bulk grain</a:t>
            </a:r>
            <a:endParaRPr lang="zh-CN" altLang="en-US"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p:cNvSpPr/>
          <p:nvPr/>
        </p:nvSpPr>
        <p:spPr>
          <a:xfrm>
            <a:off x="654994" y="4017662"/>
            <a:ext cx="2483708" cy="646331"/>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集装箱散粮自卸车</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Self-unloading container truck  </a:t>
            </a: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for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bulk grain </a:t>
            </a:r>
            <a:endPar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p:cNvSpPr/>
          <p:nvPr/>
        </p:nvSpPr>
        <p:spPr>
          <a:xfrm>
            <a:off x="3451198" y="4017661"/>
            <a:ext cx="1963550" cy="646331"/>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集装箱</a:t>
            </a:r>
            <a:r>
              <a:rPr kumimoji="1" lang="zh-CN" altLang="en-US"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翻箱机</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Loading container device  </a:t>
            </a: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for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bulk grain </a:t>
            </a:r>
            <a:endPar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矩形 11"/>
          <p:cNvSpPr/>
          <p:nvPr/>
        </p:nvSpPr>
        <p:spPr>
          <a:xfrm>
            <a:off x="1596108" y="6013971"/>
            <a:ext cx="2483708" cy="461665"/>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液压翻板卸粮</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Hydraulic tilting platform</a:t>
            </a:r>
          </a:p>
        </p:txBody>
      </p:sp>
      <p:sp>
        <p:nvSpPr>
          <p:cNvPr id="13" name="矩形 12"/>
          <p:cNvSpPr/>
          <p:nvPr/>
        </p:nvSpPr>
        <p:spPr>
          <a:xfrm>
            <a:off x="5708596" y="1683923"/>
            <a:ext cx="6330856" cy="1569660"/>
          </a:xfrm>
          <a:prstGeom prst="rect">
            <a:avLst/>
          </a:prstGeom>
        </p:spPr>
        <p:txBody>
          <a:bodyPr wrap="square">
            <a:spAutoFit/>
          </a:bodyPr>
          <a:lstStyle/>
          <a:p>
            <a:pPr>
              <a:lnSpc>
                <a:spcPct val="150000"/>
              </a:lnSpc>
              <a:spcBef>
                <a:spcPts val="250"/>
              </a:spcBef>
              <a:buClr>
                <a:srgbClr val="FF6600"/>
              </a:buClr>
            </a:pPr>
            <a:r>
              <a:rPr lang="zh-CN" altLang="en-US" sz="1600" kern="100" spc="25" dirty="0" smtClean="0">
                <a:solidFill>
                  <a:srgbClr val="000000"/>
                </a:solidFill>
                <a:latin typeface="微软雅黑" panose="020B0503020204020204" pitchFamily="34" charset="-122"/>
                <a:ea typeface="微软雅黑" panose="020B0503020204020204" pitchFamily="34" charset="-122"/>
              </a:rPr>
              <a:t>随着</a:t>
            </a:r>
            <a:r>
              <a:rPr lang="zh-CN" altLang="en-US" sz="1600" kern="100" spc="25" dirty="0">
                <a:solidFill>
                  <a:srgbClr val="000000"/>
                </a:solidFill>
                <a:latin typeface="微软雅黑" panose="020B0503020204020204" pitchFamily="34" charset="-122"/>
                <a:ea typeface="微软雅黑" panose="020B0503020204020204" pitchFamily="34" charset="-122"/>
              </a:rPr>
              <a:t>中国</a:t>
            </a:r>
            <a:r>
              <a:rPr lang="zh-CN" altLang="en-US" sz="1600" kern="100" spc="25" dirty="0" smtClean="0">
                <a:solidFill>
                  <a:srgbClr val="000000"/>
                </a:solidFill>
                <a:latin typeface="微软雅黑" panose="020B0503020204020204" pitchFamily="34" charset="-122"/>
                <a:ea typeface="微软雅黑" panose="020B0503020204020204" pitchFamily="34" charset="-122"/>
              </a:rPr>
              <a:t>粮食物流多式联运水平的不断提高，粮食</a:t>
            </a:r>
            <a:r>
              <a:rPr lang="zh-CN" altLang="en-US" sz="1600" kern="100" spc="25" dirty="0">
                <a:solidFill>
                  <a:srgbClr val="000000"/>
                </a:solidFill>
                <a:latin typeface="微软雅黑" panose="020B0503020204020204" pitchFamily="34" charset="-122"/>
                <a:ea typeface="微软雅黑" panose="020B0503020204020204" pitchFamily="34" charset="-122"/>
              </a:rPr>
              <a:t>集装化运输以粮食损耗少</a:t>
            </a:r>
            <a:r>
              <a:rPr lang="zh-CN" altLang="en-US" sz="1600" kern="100" spc="25" dirty="0" smtClean="0">
                <a:solidFill>
                  <a:srgbClr val="000000"/>
                </a:solidFill>
                <a:latin typeface="微软雅黑" panose="020B0503020204020204" pitchFamily="34" charset="-122"/>
                <a:ea typeface="微软雅黑" panose="020B0503020204020204" pitchFamily="34" charset="-122"/>
              </a:rPr>
              <a:t>、物流效率高、门</a:t>
            </a:r>
            <a:r>
              <a:rPr lang="zh-CN" altLang="en-US" sz="1600" kern="100" spc="25" dirty="0">
                <a:solidFill>
                  <a:srgbClr val="000000"/>
                </a:solidFill>
                <a:latin typeface="微软雅黑" panose="020B0503020204020204" pitchFamily="34" charset="-122"/>
                <a:ea typeface="微软雅黑" panose="020B0503020204020204" pitchFamily="34" charset="-122"/>
              </a:rPr>
              <a:t>对门装卸快捷为广大用户所青睐</a:t>
            </a:r>
            <a:r>
              <a:rPr lang="zh-CN" altLang="en-US" sz="1600" kern="100" spc="25" dirty="0" smtClean="0">
                <a:solidFill>
                  <a:srgbClr val="000000"/>
                </a:solidFill>
                <a:latin typeface="微软雅黑" panose="020B0503020204020204" pitchFamily="34" charset="-122"/>
                <a:ea typeface="微软雅黑" panose="020B0503020204020204" pitchFamily="34" charset="-122"/>
              </a:rPr>
              <a:t>。粮食集装化运输稳步上升，粮食物流箱</a:t>
            </a:r>
            <a:r>
              <a:rPr lang="zh-CN" altLang="en-US" sz="1600" kern="100" spc="25" dirty="0">
                <a:solidFill>
                  <a:srgbClr val="000000"/>
                </a:solidFill>
                <a:latin typeface="微软雅黑" panose="020B0503020204020204" pitchFamily="34" charset="-122"/>
                <a:ea typeface="微软雅黑" panose="020B0503020204020204" pitchFamily="34" charset="-122"/>
              </a:rPr>
              <a:t>化</a:t>
            </a:r>
            <a:r>
              <a:rPr lang="zh-CN" altLang="en-US" sz="1600" kern="100" spc="25" dirty="0" smtClean="0">
                <a:solidFill>
                  <a:srgbClr val="000000"/>
                </a:solidFill>
                <a:latin typeface="微软雅黑" panose="020B0503020204020204" pitchFamily="34" charset="-122"/>
                <a:ea typeface="微软雅黑" panose="020B0503020204020204" pitchFamily="34" charset="-122"/>
              </a:rPr>
              <a:t>率快速增长，在粮库配套集装箱散粮接发设施正在流行。</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5708596" y="3332343"/>
            <a:ext cx="6207288" cy="2677656"/>
          </a:xfrm>
          <a:prstGeom prst="rect">
            <a:avLst/>
          </a:prstGeom>
        </p:spPr>
        <p:txBody>
          <a:bodyPr wrap="square">
            <a:spAutoFit/>
          </a:bodyPr>
          <a:lstStyle/>
          <a:p>
            <a:pPr>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With the continuous improvement of multimodal transport level in China’s grain logistics, containerized transportation of grain is favored by users for its low grain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losses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high logistics efficiency as well as door-to-door loading and unloading convenience.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The containerization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in grain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logistics transportation is growing rapidly in China.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Container loading and unloading facilities for bulk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in depots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are becoming popular</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10" name="图片 9"/>
          <p:cNvPicPr/>
          <p:nvPr/>
        </p:nvPicPr>
        <p:blipFill rotWithShape="1">
          <a:blip r:embed="rId4"/>
          <a:srcRect b="4880"/>
          <a:stretch>
            <a:fillRect/>
          </a:stretch>
        </p:blipFill>
        <p:spPr>
          <a:xfrm>
            <a:off x="184347" y="1083656"/>
            <a:ext cx="3748125" cy="2384378"/>
          </a:xfrm>
          <a:prstGeom prst="rect">
            <a:avLst/>
          </a:prstGeom>
          <a:noFill/>
          <a:ln w="9525">
            <a:noFill/>
          </a:ln>
        </p:spPr>
      </p:pic>
      <p:pic>
        <p:nvPicPr>
          <p:cNvPr id="6" name="图片 5"/>
          <p:cNvPicPr>
            <a:picLocks noChangeAspect="1"/>
          </p:cNvPicPr>
          <p:nvPr/>
        </p:nvPicPr>
        <p:blipFill rotWithShape="1">
          <a:blip r:embed="rId5"/>
          <a:srcRect r="1992"/>
          <a:stretch>
            <a:fillRect/>
          </a:stretch>
        </p:blipFill>
        <p:spPr>
          <a:xfrm>
            <a:off x="4032656" y="4126018"/>
            <a:ext cx="4387978" cy="2130558"/>
          </a:xfrm>
          <a:prstGeom prst="rect">
            <a:avLst/>
          </a:prstGeom>
          <a:noFill/>
          <a:ln w="9525">
            <a:noFill/>
          </a:ln>
        </p:spPr>
      </p:pic>
      <p:pic>
        <p:nvPicPr>
          <p:cNvPr id="7" name="图片 6"/>
          <p:cNvPicPr>
            <a:picLocks noChangeAspect="1"/>
          </p:cNvPicPr>
          <p:nvPr/>
        </p:nvPicPr>
        <p:blipFill rotWithShape="1">
          <a:blip r:embed="rId6"/>
          <a:srcRect l="4220" r="178"/>
          <a:stretch>
            <a:fillRect/>
          </a:stretch>
        </p:blipFill>
        <p:spPr>
          <a:xfrm>
            <a:off x="4031370" y="1083656"/>
            <a:ext cx="4389264" cy="2373226"/>
          </a:xfrm>
          <a:prstGeom prst="rect">
            <a:avLst/>
          </a:prstGeom>
        </p:spPr>
      </p:pic>
      <p:pic>
        <p:nvPicPr>
          <p:cNvPr id="12" name="图片 11"/>
          <p:cNvPicPr/>
          <p:nvPr/>
        </p:nvPicPr>
        <p:blipFill rotWithShape="1">
          <a:blip r:embed="rId7"/>
          <a:srcRect l="18165" r="3151" b="13872"/>
          <a:stretch>
            <a:fillRect/>
          </a:stretch>
        </p:blipFill>
        <p:spPr>
          <a:xfrm>
            <a:off x="184347" y="4126018"/>
            <a:ext cx="3772596" cy="2132330"/>
          </a:xfrm>
          <a:prstGeom prst="rect">
            <a:avLst/>
          </a:prstGeom>
          <a:noFill/>
          <a:ln w="9525">
            <a:noFill/>
          </a:ln>
        </p:spPr>
      </p:pic>
      <p:sp>
        <p:nvSpPr>
          <p:cNvPr id="13" name="矩形 12"/>
          <p:cNvSpPr/>
          <p:nvPr/>
        </p:nvSpPr>
        <p:spPr>
          <a:xfrm>
            <a:off x="8420634" y="1039998"/>
            <a:ext cx="3501482" cy="923330"/>
          </a:xfrm>
          <a:prstGeom prst="rect">
            <a:avLst/>
          </a:prstGeom>
        </p:spPr>
        <p:txBody>
          <a:bodyPr wrap="square">
            <a:spAutoFit/>
          </a:bodyPr>
          <a:lstStyle/>
          <a:p>
            <a:pPr algn="ct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卸粮液压</a:t>
            </a: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翻</a:t>
            </a: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板</a:t>
            </a:r>
            <a:endPar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Hydraulic </a:t>
            </a: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tilting platform</a:t>
            </a:r>
          </a:p>
          <a:p>
            <a:pPr algn="ct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for unloading bulk </a:t>
            </a: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grain</a:t>
            </a:r>
            <a:endParaRPr lang="zh-CN" altLang="en-US"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420265" y="3504156"/>
            <a:ext cx="3300760" cy="461665"/>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后卸</a:t>
            </a: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式液压翻板（有基础）</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Rear unloading hydraulic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tilting platform</a:t>
            </a:r>
            <a:endPar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a:off x="420265" y="6337983"/>
            <a:ext cx="3300760" cy="461665"/>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侧卸式液压翻板（有基础）</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Side </a:t>
            </a: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unloading hydraulic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tilting platform</a:t>
            </a:r>
            <a:endPar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p:nvPr/>
        </p:nvSpPr>
        <p:spPr>
          <a:xfrm>
            <a:off x="4445619" y="3531248"/>
            <a:ext cx="3482897" cy="461665"/>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移动式</a:t>
            </a: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液压翻板（无基础）</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Mobile hydraulic tilting platform</a:t>
            </a:r>
            <a:endPar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4445620" y="6337982"/>
            <a:ext cx="3300760" cy="461665"/>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固定式液压翻板（无基础）</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Fixed hydraulic tilting platform</a:t>
            </a:r>
            <a:endPar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p:nvPr/>
        </p:nvSpPr>
        <p:spPr>
          <a:xfrm>
            <a:off x="8579252" y="1848058"/>
            <a:ext cx="3441764" cy="1569660"/>
          </a:xfrm>
          <a:prstGeom prst="rect">
            <a:avLst/>
          </a:prstGeom>
        </p:spPr>
        <p:txBody>
          <a:bodyPr wrap="square">
            <a:spAutoFit/>
          </a:bodyPr>
          <a:lstStyle/>
          <a:p>
            <a:pPr>
              <a:lnSpc>
                <a:spcPct val="150000"/>
              </a:lnSpc>
              <a:spcBef>
                <a:spcPts val="250"/>
              </a:spcBef>
              <a:buClr>
                <a:srgbClr val="FF6600"/>
              </a:buClr>
            </a:pPr>
            <a:r>
              <a:rPr lang="zh-CN" altLang="en-US" sz="1600" kern="100" spc="25" dirty="0" smtClean="0">
                <a:solidFill>
                  <a:srgbClr val="000000"/>
                </a:solidFill>
                <a:latin typeface="微软雅黑" panose="020B0503020204020204" pitchFamily="34" charset="-122"/>
                <a:ea typeface="微软雅黑" panose="020B0503020204020204" pitchFamily="34" charset="-122"/>
              </a:rPr>
              <a:t>液压翻板作为汽车散粮专用快速卸粮设备，正在粮库得到广泛应用，种类包括后卸式、侧卸式、固定式、移动式等。</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3" name="矩形 2"/>
          <p:cNvSpPr/>
          <p:nvPr/>
        </p:nvSpPr>
        <p:spPr>
          <a:xfrm>
            <a:off x="8653110" y="3417718"/>
            <a:ext cx="3367905" cy="3046988"/>
          </a:xfrm>
          <a:prstGeom prst="rect">
            <a:avLst/>
          </a:prstGeom>
        </p:spPr>
        <p:txBody>
          <a:bodyPr wrap="square">
            <a:spAutoFit/>
          </a:bodyPr>
          <a:lstStyle/>
          <a:p>
            <a:pPr>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Hydraulic tilting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platforms,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as a special quick unloading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device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for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trucks,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are widely used in grain depots. The types of hydraulic tilting platform include rear unloading, side unloading, fixed and mobile hydraulic tilting platform.</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069841" y="3685021"/>
            <a:ext cx="3467565" cy="743321"/>
          </a:xfrm>
          <a:prstGeom prst="rect">
            <a:avLst/>
          </a:prstGeom>
        </p:spPr>
        <p:txBody>
          <a:bodyPr wrap="none" lIns="91415" tIns="45708" rIns="91415" bIns="45708">
            <a:spAutoFit/>
          </a:bodyPr>
          <a:lstStyle/>
          <a:p>
            <a:pPr algn="ctr">
              <a:lnSpc>
                <a:spcPct val="150000"/>
              </a:lnSpc>
            </a:pPr>
            <a:r>
              <a:rPr lang="zh-CN" altLang="en-US" sz="3200" dirty="0">
                <a:solidFill>
                  <a:schemeClr val="accent2"/>
                </a:solidFill>
                <a:latin typeface="Open Sans Regular" panose="020B0606030504020204" charset="0"/>
                <a:ea typeface="微软雅黑" panose="020B0503020204020204" pitchFamily="34" charset="-122"/>
                <a:cs typeface="Open Sans Regular" panose="020B0606030504020204" charset="0"/>
              </a:rPr>
              <a:t>强化库区智慧管理</a:t>
            </a:r>
          </a:p>
        </p:txBody>
      </p:sp>
      <p:sp>
        <p:nvSpPr>
          <p:cNvPr id="8" name="椭圆 7"/>
          <p:cNvSpPr/>
          <p:nvPr/>
        </p:nvSpPr>
        <p:spPr>
          <a:xfrm>
            <a:off x="6038039" y="281813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184589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289309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56464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179557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124651"/>
            <a:ext cx="2125102" cy="1198880"/>
          </a:xfrm>
          <a:prstGeom prst="rect">
            <a:avLst/>
          </a:prstGeom>
          <a:noFill/>
        </p:spPr>
        <p:txBody>
          <a:bodyPr wrap="square" rtlCol="0">
            <a:spAutoFit/>
          </a:bodyPr>
          <a:lstStyle/>
          <a:p>
            <a:pPr algn="ctr"/>
            <a:r>
              <a:rPr lang="en-US" altLang="zh-CN" sz="72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05</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2826516" y="4456840"/>
            <a:ext cx="6538971" cy="400110"/>
          </a:xfrm>
          <a:prstGeom prst="rect">
            <a:avLst/>
          </a:prstGeom>
        </p:spPr>
        <p:txBody>
          <a:bodyPr wrap="none">
            <a:spAutoFit/>
          </a:bodyPr>
          <a:lstStyle/>
          <a:p>
            <a:pPr algn="ctr"/>
            <a:r>
              <a:rPr lang="en-US" altLang="zh-CN" sz="2000" dirty="0">
                <a:latin typeface="Arial" panose="020B0604020202020204" pitchFamily="34" charset="0"/>
                <a:cs typeface="Arial" panose="020B0604020202020204" pitchFamily="34" charset="0"/>
              </a:rPr>
              <a:t>Strengthening intelligent management of </a:t>
            </a:r>
            <a:r>
              <a:rPr lang="en-US" altLang="zh-CN" sz="2000" dirty="0" smtClean="0">
                <a:latin typeface="Arial" panose="020B0604020202020204" pitchFamily="34" charset="0"/>
                <a:cs typeface="Arial" panose="020B0604020202020204" pitchFamily="34" charset="0"/>
              </a:rPr>
              <a:t>grain in </a:t>
            </a:r>
            <a:r>
              <a:rPr lang="en-US" altLang="zh-CN" sz="2000" dirty="0">
                <a:latin typeface="Arial" panose="020B0604020202020204" pitchFamily="34" charset="0"/>
                <a:cs typeface="Arial" panose="020B0604020202020204" pitchFamily="34" charset="0"/>
              </a:rPr>
              <a:t>depots</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591065" y="1156312"/>
            <a:ext cx="11009870" cy="1338828"/>
          </a:xfrm>
          <a:prstGeom prst="rect">
            <a:avLst/>
          </a:prstGeom>
        </p:spPr>
        <p:txBody>
          <a:bodyPr wrap="square">
            <a:spAutoFit/>
          </a:bodyPr>
          <a:lstStyle/>
          <a:p>
            <a:pPr>
              <a:lnSpc>
                <a:spcPct val="150000"/>
              </a:lnSpc>
            </a:pPr>
            <a:r>
              <a:rPr lang="zh-CN" altLang="en-US" kern="100" spc="25" dirty="0" smtClean="0">
                <a:solidFill>
                  <a:srgbClr val="000000"/>
                </a:solidFill>
                <a:latin typeface="微软雅黑" panose="020B0503020204020204" pitchFamily="34" charset="-122"/>
                <a:ea typeface="微软雅黑" panose="020B0503020204020204" pitchFamily="34" charset="-122"/>
              </a:rPr>
              <a:t>中国正在大力推进粮食仓储管理信息化</a:t>
            </a:r>
            <a:r>
              <a:rPr lang="zh-CN" altLang="en-US" kern="100" spc="25" dirty="0">
                <a:solidFill>
                  <a:srgbClr val="000000"/>
                </a:solidFill>
                <a:latin typeface="微软雅黑" panose="020B0503020204020204" pitchFamily="34" charset="-122"/>
                <a:ea typeface="微软雅黑" panose="020B0503020204020204" pitchFamily="34" charset="-122"/>
              </a:rPr>
              <a:t>建设，实施粮食仓储作业动态实时智能监测，以及粮食仓储管理系统（平台）的智慧</a:t>
            </a:r>
            <a:r>
              <a:rPr lang="zh-CN" altLang="en-US" kern="100" spc="25" dirty="0" smtClean="0">
                <a:solidFill>
                  <a:srgbClr val="000000"/>
                </a:solidFill>
                <a:latin typeface="微软雅黑" panose="020B0503020204020204" pitchFamily="34" charset="-122"/>
                <a:ea typeface="微软雅黑" panose="020B0503020204020204" pitchFamily="34" charset="-122"/>
              </a:rPr>
              <a:t>集成。持续</a:t>
            </a:r>
            <a:r>
              <a:rPr lang="zh-CN" altLang="en-US" kern="100" spc="25" dirty="0">
                <a:solidFill>
                  <a:srgbClr val="000000"/>
                </a:solidFill>
                <a:latin typeface="微软雅黑" panose="020B0503020204020204" pitchFamily="34" charset="-122"/>
                <a:ea typeface="微软雅黑" panose="020B0503020204020204" pitchFamily="34" charset="-122"/>
              </a:rPr>
              <a:t>推动仓储智能化，促进信息技术与</a:t>
            </a:r>
            <a:r>
              <a:rPr lang="zh-CN" altLang="en-US" kern="100" spc="25" dirty="0" smtClean="0">
                <a:solidFill>
                  <a:srgbClr val="000000"/>
                </a:solidFill>
                <a:latin typeface="微软雅黑" panose="020B0503020204020204" pitchFamily="34" charset="-122"/>
                <a:ea typeface="微软雅黑" panose="020B0503020204020204" pitchFamily="34" charset="-122"/>
              </a:rPr>
              <a:t>储</a:t>
            </a:r>
            <a:r>
              <a:rPr lang="zh-CN" altLang="en-US" kern="100" spc="25" dirty="0">
                <a:solidFill>
                  <a:srgbClr val="000000"/>
                </a:solidFill>
                <a:latin typeface="微软雅黑" panose="020B0503020204020204" pitchFamily="34" charset="-122"/>
                <a:ea typeface="微软雅黑" panose="020B0503020204020204" pitchFamily="34" charset="-122"/>
              </a:rPr>
              <a:t>藏</a:t>
            </a:r>
            <a:r>
              <a:rPr lang="zh-CN" altLang="en-US" kern="100" spc="25" dirty="0" smtClean="0">
                <a:solidFill>
                  <a:srgbClr val="000000"/>
                </a:solidFill>
                <a:latin typeface="微软雅黑" panose="020B0503020204020204" pitchFamily="34" charset="-122"/>
                <a:ea typeface="微软雅黑" panose="020B0503020204020204" pitchFamily="34" charset="-122"/>
              </a:rPr>
              <a:t>业务</a:t>
            </a:r>
            <a:r>
              <a:rPr lang="zh-CN" altLang="en-US" kern="100" spc="25" dirty="0">
                <a:solidFill>
                  <a:srgbClr val="000000"/>
                </a:solidFill>
                <a:latin typeface="微软雅黑" panose="020B0503020204020204" pitchFamily="34" charset="-122"/>
                <a:ea typeface="微软雅黑" panose="020B0503020204020204" pitchFamily="34" charset="-122"/>
              </a:rPr>
              <a:t>深度融合</a:t>
            </a:r>
            <a:r>
              <a:rPr lang="zh-CN" altLang="en-US" kern="100" spc="25" dirty="0" smtClean="0">
                <a:solidFill>
                  <a:srgbClr val="000000"/>
                </a:solidFill>
                <a:latin typeface="微软雅黑" panose="020B0503020204020204" pitchFamily="34" charset="-122"/>
                <a:ea typeface="微软雅黑" panose="020B0503020204020204" pitchFamily="34" charset="-122"/>
              </a:rPr>
              <a:t>，可以提高</a:t>
            </a:r>
            <a:r>
              <a:rPr lang="zh-CN" altLang="en-US" kern="100" spc="25" dirty="0">
                <a:solidFill>
                  <a:srgbClr val="000000"/>
                </a:solidFill>
                <a:latin typeface="微软雅黑" panose="020B0503020204020204" pitchFamily="34" charset="-122"/>
                <a:ea typeface="微软雅黑" panose="020B0503020204020204" pitchFamily="34" charset="-122"/>
              </a:rPr>
              <a:t>粮食仓储运营管理全要素生产率</a:t>
            </a:r>
            <a:r>
              <a:rPr lang="zh-CN" altLang="en-US" kern="100" spc="25" dirty="0" smtClean="0">
                <a:solidFill>
                  <a:srgbClr val="000000"/>
                </a:solidFill>
                <a:latin typeface="微软雅黑" panose="020B0503020204020204" pitchFamily="34" charset="-122"/>
                <a:ea typeface="微软雅黑" panose="020B0503020204020204" pitchFamily="34" charset="-122"/>
              </a:rPr>
              <a:t>，降低人为因素导致的粮食储藏损耗。</a:t>
            </a:r>
            <a:endParaRPr lang="zh-CN" altLang="en-US" kern="100" spc="25" dirty="0">
              <a:solidFill>
                <a:srgbClr val="000000"/>
              </a:solidFill>
              <a:latin typeface="微软雅黑" panose="020B0503020204020204" pitchFamily="34" charset="-122"/>
              <a:ea typeface="微软雅黑" panose="020B0503020204020204" pitchFamily="34" charset="-122"/>
            </a:endParaRPr>
          </a:p>
        </p:txBody>
      </p:sp>
      <p:sp>
        <p:nvSpPr>
          <p:cNvPr id="3" name="矩形 2"/>
          <p:cNvSpPr/>
          <p:nvPr/>
        </p:nvSpPr>
        <p:spPr>
          <a:xfrm>
            <a:off x="591065" y="2459662"/>
            <a:ext cx="11106665" cy="2169825"/>
          </a:xfrm>
          <a:prstGeom prst="rect">
            <a:avLst/>
          </a:prstGeom>
        </p:spPr>
        <p:txBody>
          <a:bodyPr wrap="square">
            <a:spAutoFit/>
          </a:bodyPr>
          <a:lstStyle/>
          <a:p>
            <a:pPr>
              <a:lnSpc>
                <a:spcPct val="150000"/>
              </a:lnSpc>
            </a:pPr>
            <a:r>
              <a:rPr lang="en-US" altLang="zh-CN" dirty="0">
                <a:latin typeface="Arial" panose="020B0604020202020204" pitchFamily="34" charset="0"/>
                <a:cs typeface="Arial" panose="020B0604020202020204" pitchFamily="34" charset="0"/>
              </a:rPr>
              <a:t>China is </a:t>
            </a:r>
            <a:r>
              <a:rPr lang="en-US" altLang="zh-CN" dirty="0" smtClean="0">
                <a:latin typeface="Arial" panose="020B0604020202020204" pitchFamily="34" charset="0"/>
                <a:cs typeface="Arial" panose="020B0604020202020204" pitchFamily="34" charset="0"/>
              </a:rPr>
              <a:t>actively </a:t>
            </a:r>
            <a:r>
              <a:rPr lang="en-US" altLang="zh-CN" dirty="0">
                <a:latin typeface="Arial" panose="020B0604020202020204" pitchFamily="34" charset="0"/>
                <a:cs typeface="Arial" panose="020B0604020202020204" pitchFamily="34" charset="0"/>
              </a:rPr>
              <a:t>promoting the </a:t>
            </a:r>
            <a:r>
              <a:rPr lang="en-US" altLang="zh-CN" dirty="0" err="1">
                <a:latin typeface="Arial" panose="020B0604020202020204" pitchFamily="34" charset="0"/>
                <a:cs typeface="Arial" panose="020B0604020202020204" pitchFamily="34" charset="0"/>
              </a:rPr>
              <a:t>informatization</a:t>
            </a:r>
            <a:r>
              <a:rPr lang="en-US" altLang="zh-CN" dirty="0">
                <a:latin typeface="Arial" panose="020B0604020202020204" pitchFamily="34" charset="0"/>
                <a:cs typeface="Arial" panose="020B0604020202020204" pitchFamily="34" charset="0"/>
              </a:rPr>
              <a:t> of grain storage management, implementing dynamic real-time intelligent monitoring of grain storage operations, and the smart integration of grain storage management systems (platforms). The continuous drive towards warehouse intelligence and the deep integration of information technology with </a:t>
            </a:r>
            <a:r>
              <a:rPr lang="en-US" altLang="zh-CN" dirty="0" smtClean="0">
                <a:latin typeface="Arial" panose="020B0604020202020204" pitchFamily="34" charset="0"/>
                <a:cs typeface="Arial" panose="020B0604020202020204" pitchFamily="34" charset="0"/>
              </a:rPr>
              <a:t>storage </a:t>
            </a:r>
            <a:r>
              <a:rPr lang="en-US" altLang="zh-CN" dirty="0">
                <a:latin typeface="Arial" panose="020B0604020202020204" pitchFamily="34" charset="0"/>
                <a:cs typeface="Arial" panose="020B0604020202020204" pitchFamily="34" charset="0"/>
              </a:rPr>
              <a:t>business can enhance the total factor productivity in </a:t>
            </a:r>
            <a:r>
              <a:rPr lang="en-US" altLang="zh-CN" dirty="0" smtClean="0">
                <a:latin typeface="Arial" panose="020B0604020202020204" pitchFamily="34" charset="0"/>
                <a:cs typeface="Arial" panose="020B0604020202020204" pitchFamily="34" charset="0"/>
              </a:rPr>
              <a:t>warehouse management and </a:t>
            </a:r>
            <a:r>
              <a:rPr lang="en-US" altLang="zh-CN" dirty="0">
                <a:latin typeface="Arial" panose="020B0604020202020204" pitchFamily="34" charset="0"/>
                <a:cs typeface="Arial" panose="020B0604020202020204" pitchFamily="34" charset="0"/>
              </a:rPr>
              <a:t>reduce losses caused by human factors during grain storage.</a:t>
            </a:r>
            <a:endParaRPr lang="zh-CN" altLang="en-US" dirty="0">
              <a:latin typeface="Arial" panose="020B0604020202020204" pitchFamily="34" charset="0"/>
              <a:cs typeface="Arial" panose="020B0604020202020204" pitchFamily="34" charset="0"/>
            </a:endParaRPr>
          </a:p>
        </p:txBody>
      </p:sp>
      <p:pic>
        <p:nvPicPr>
          <p:cNvPr id="5" name="图片 4" descr="玉米"/>
          <p:cNvPicPr>
            <a:picLocks noChangeAspect="1"/>
          </p:cNvPicPr>
          <p:nvPr/>
        </p:nvPicPr>
        <p:blipFill rotWithShape="1">
          <a:blip r:embed="rId4"/>
          <a:srcRect l="6545" t="14231" r="11488" b="15253"/>
          <a:stretch/>
        </p:blipFill>
        <p:spPr>
          <a:xfrm>
            <a:off x="811843" y="5224743"/>
            <a:ext cx="1993145" cy="1071691"/>
          </a:xfrm>
          <a:prstGeom prst="ellipse">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2722" y="5153650"/>
            <a:ext cx="1904183" cy="1142784"/>
          </a:xfrm>
          <a:prstGeom prst="ellipse">
            <a:avLst/>
          </a:prstGeom>
        </p:spPr>
      </p:pic>
      <p:pic>
        <p:nvPicPr>
          <p:cNvPr id="7" name="图片 6" descr="大豆.webp"/>
          <p:cNvPicPr>
            <a:picLocks noChangeAspect="1"/>
          </p:cNvPicPr>
          <p:nvPr/>
        </p:nvPicPr>
        <p:blipFill rotWithShape="1">
          <a:blip r:embed="rId6"/>
          <a:srcRect l="4522" t="843" r="11040" b="13716"/>
          <a:stretch/>
        </p:blipFill>
        <p:spPr>
          <a:xfrm rot="16200000">
            <a:off x="3858702" y="4860349"/>
            <a:ext cx="1090314" cy="1819101"/>
          </a:xfrm>
          <a:prstGeom prst="ellipse">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6730" y="5196580"/>
            <a:ext cx="1902672" cy="1146637"/>
          </a:xfrm>
          <a:prstGeom prst="ellipse">
            <a:avLst/>
          </a:prstGeom>
        </p:spPr>
      </p:pic>
    </p:spTree>
    <p:extLst>
      <p:ext uri="{BB962C8B-B14F-4D97-AF65-F5344CB8AC3E}">
        <p14:creationId xmlns:p14="http://schemas.microsoft.com/office/powerpoint/2010/main" val="150038932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5" name="图片 1" descr="C:\Users\Administrator\Desktop\图片1.png图片1"/>
          <p:cNvPicPr>
            <a:picLocks noChangeAspect="1" noChangeArrowheads="1"/>
          </p:cNvPicPr>
          <p:nvPr/>
        </p:nvPicPr>
        <p:blipFill rotWithShape="1">
          <a:blip r:embed="rId4">
            <a:extLst>
              <a:ext uri="{28A0092B-C50C-407E-A947-70E740481C1C}">
                <a14:useLocalDpi xmlns:a14="http://schemas.microsoft.com/office/drawing/2010/main" val="0"/>
              </a:ext>
            </a:extLst>
          </a:blip>
          <a:srcRect b="13764"/>
          <a:stretch>
            <a:fillRect/>
          </a:stretch>
        </p:blipFill>
        <p:spPr bwMode="auto">
          <a:xfrm>
            <a:off x="195527" y="1025236"/>
            <a:ext cx="5680761" cy="3423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descr="通道设备图"/>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43053" b="4385"/>
          <a:stretch>
            <a:fillRect/>
          </a:stretch>
        </p:blipFill>
        <p:spPr bwMode="auto">
          <a:xfrm>
            <a:off x="212093" y="4571999"/>
            <a:ext cx="5664195" cy="2185640"/>
          </a:xfrm>
          <a:prstGeom prst="rect">
            <a:avLst/>
          </a:prstGeom>
          <a:noFill/>
          <a:ln>
            <a:noFill/>
          </a:ln>
        </p:spPr>
      </p:pic>
      <p:sp>
        <p:nvSpPr>
          <p:cNvPr id="9" name="矩形 8"/>
          <p:cNvSpPr/>
          <p:nvPr/>
        </p:nvSpPr>
        <p:spPr>
          <a:xfrm>
            <a:off x="6272533" y="1039998"/>
            <a:ext cx="5649583" cy="646331"/>
          </a:xfrm>
          <a:prstGeom prst="rect">
            <a:avLst/>
          </a:prstGeom>
        </p:spPr>
        <p:txBody>
          <a:bodyPr wrap="square">
            <a:spAutoFit/>
          </a:bodyPr>
          <a:lstStyle/>
          <a:p>
            <a:pPr algn="ct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智能出入库管理</a:t>
            </a:r>
            <a:endPar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Intelligent </a:t>
            </a: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management for in-and-</a:t>
            </a: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o</a:t>
            </a: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ut grain depots</a:t>
            </a:r>
            <a:endParaRPr lang="zh-CN" altLang="en-US"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p:cNvSpPr/>
          <p:nvPr/>
        </p:nvSpPr>
        <p:spPr>
          <a:xfrm>
            <a:off x="6063851" y="1701091"/>
            <a:ext cx="6044369" cy="1569660"/>
          </a:xfrm>
          <a:prstGeom prst="rect">
            <a:avLst/>
          </a:prstGeom>
        </p:spPr>
        <p:txBody>
          <a:bodyPr wrap="square">
            <a:spAutoFit/>
          </a:bodyPr>
          <a:lstStyle/>
          <a:p>
            <a:pPr>
              <a:lnSpc>
                <a:spcPct val="150000"/>
              </a:lnSpc>
              <a:spcBef>
                <a:spcPts val="250"/>
              </a:spcBef>
              <a:buClr>
                <a:srgbClr val="FF6600"/>
              </a:buClr>
            </a:pPr>
            <a:r>
              <a:rPr lang="zh-CN" altLang="en-US" sz="1600" kern="100" spc="25" dirty="0" smtClean="0">
                <a:solidFill>
                  <a:srgbClr val="000000"/>
                </a:solidFill>
                <a:latin typeface="微软雅黑" panose="020B0503020204020204" pitchFamily="34" charset="-122"/>
                <a:ea typeface="微软雅黑" panose="020B0503020204020204" pitchFamily="34" charset="-122"/>
              </a:rPr>
              <a:t>智能出入库系统主要由出</a:t>
            </a:r>
            <a:r>
              <a:rPr lang="zh-CN" altLang="en-US" sz="1600" kern="100" spc="25" dirty="0">
                <a:solidFill>
                  <a:srgbClr val="000000"/>
                </a:solidFill>
                <a:latin typeface="微软雅黑" panose="020B0503020204020204" pitchFamily="34" charset="-122"/>
                <a:ea typeface="微软雅黑" panose="020B0503020204020204" pitchFamily="34" charset="-122"/>
              </a:rPr>
              <a:t>入库登记、扦样管理、检验管理、计量管理、值仓管理、结算管理和统计分析等</a:t>
            </a:r>
            <a:r>
              <a:rPr lang="zh-CN" altLang="en-US" sz="1600" kern="100" spc="25" dirty="0" smtClean="0">
                <a:solidFill>
                  <a:srgbClr val="000000"/>
                </a:solidFill>
                <a:latin typeface="微软雅黑" panose="020B0503020204020204" pitchFamily="34" charset="-122"/>
                <a:ea typeface="微软雅黑" panose="020B0503020204020204" pitchFamily="34" charset="-122"/>
              </a:rPr>
              <a:t>模块构成，</a:t>
            </a:r>
            <a:r>
              <a:rPr lang="zh-CN" altLang="en-US" sz="1600" kern="100" spc="25" dirty="0">
                <a:solidFill>
                  <a:srgbClr val="000000"/>
                </a:solidFill>
                <a:latin typeface="微软雅黑" panose="020B0503020204020204" pitchFamily="34" charset="-122"/>
                <a:ea typeface="微软雅黑" panose="020B0503020204020204" pitchFamily="34" charset="-122"/>
              </a:rPr>
              <a:t>提高出入库效率。基于</a:t>
            </a:r>
            <a:r>
              <a:rPr lang="en-US" altLang="zh-CN" sz="1600" kern="100" spc="25" dirty="0">
                <a:solidFill>
                  <a:srgbClr val="000000"/>
                </a:solidFill>
                <a:latin typeface="微软雅黑" panose="020B0503020204020204" pitchFamily="34" charset="-122"/>
                <a:ea typeface="微软雅黑" panose="020B0503020204020204" pitchFamily="34" charset="-122"/>
              </a:rPr>
              <a:t>RFID</a:t>
            </a:r>
            <a:r>
              <a:rPr lang="zh-CN" altLang="en-US" sz="1600" kern="100" spc="25" dirty="0">
                <a:solidFill>
                  <a:srgbClr val="000000"/>
                </a:solidFill>
                <a:latin typeface="微软雅黑" panose="020B0503020204020204" pitchFamily="34" charset="-122"/>
                <a:ea typeface="微软雅黑" panose="020B0503020204020204" pitchFamily="34" charset="-122"/>
              </a:rPr>
              <a:t>卡、二维码或车牌识别，实现出入库过程数据自动采集，</a:t>
            </a:r>
            <a:r>
              <a:rPr lang="zh-CN" altLang="en-US" sz="1600" kern="100" spc="25" dirty="0" smtClean="0">
                <a:solidFill>
                  <a:srgbClr val="000000"/>
                </a:solidFill>
                <a:latin typeface="微软雅黑" panose="020B0503020204020204" pitchFamily="34" charset="-122"/>
                <a:ea typeface="微软雅黑" panose="020B0503020204020204" pitchFamily="34" charset="-122"/>
              </a:rPr>
              <a:t>确保粮食数量准确。</a:t>
            </a:r>
            <a:endParaRPr lang="zh-CN" altLang="en-US" sz="1600" kern="100" spc="25" dirty="0">
              <a:solidFill>
                <a:srgbClr val="0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6088565" y="3270751"/>
            <a:ext cx="6044369" cy="3046988"/>
          </a:xfrm>
          <a:prstGeom prst="rect">
            <a:avLst/>
          </a:prstGeom>
        </p:spPr>
        <p:txBody>
          <a:bodyPr wrap="square">
            <a:spAutoFit/>
          </a:bodyPr>
          <a:lstStyle/>
          <a:p>
            <a:pPr>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intelligent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management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system mainly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consists of modules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such as access registration,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sampling management, inspection management, weighing management, unloading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management, settlement management, and statistical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analysis, which improve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efficiency of warehousing operations. Based on RFID cards, QR codes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or truck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license plate recognition, it realizes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automatic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data collection during e</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ntrance to grain depot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to ensure accurate grain quantities.</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矩形 11"/>
          <p:cNvSpPr/>
          <p:nvPr/>
        </p:nvSpPr>
        <p:spPr>
          <a:xfrm>
            <a:off x="1167399" y="3817832"/>
            <a:ext cx="3300760" cy="646331"/>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智能出入库</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3D</a:t>
            </a: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示意图</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Intelligent management 3D schematic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diagram </a:t>
            </a: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for in-and-out grain depots</a:t>
            </a:r>
          </a:p>
        </p:txBody>
      </p:sp>
      <p:sp>
        <p:nvSpPr>
          <p:cNvPr id="13" name="矩形 12"/>
          <p:cNvSpPr/>
          <p:nvPr/>
        </p:nvSpPr>
        <p:spPr>
          <a:xfrm>
            <a:off x="931482" y="6295974"/>
            <a:ext cx="3772593" cy="461665"/>
          </a:xfrm>
          <a:prstGeom prst="rect">
            <a:avLst/>
          </a:prstGeom>
          <a:solidFill>
            <a:schemeClr val="accent1">
              <a:lumMod val="20000"/>
              <a:lumOff val="80000"/>
            </a:schemeClr>
          </a:solidFill>
        </p:spPr>
        <p:txBody>
          <a:bodyPr wrap="square">
            <a:spAutoFit/>
          </a:bodyPr>
          <a:lstStyle/>
          <a:p>
            <a:pPr algn="ctr">
              <a:spcBef>
                <a:spcPct val="0"/>
              </a:spcBef>
            </a:pPr>
            <a:r>
              <a:rPr kumimoji="1" lang="zh-CN" altLang="en-US"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自动计量</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3D</a:t>
            </a:r>
            <a:r>
              <a:rPr kumimoji="1" lang="zh-CN" altLang="en-US"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示意图</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a:p>
            <a:pPr algn="ctr">
              <a:spcBef>
                <a:spcPct val="0"/>
              </a:spcBef>
            </a:pP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Automatic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weighing 3D </a:t>
            </a:r>
            <a:r>
              <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schematic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微软雅黑" panose="020B0503020204020204" pitchFamily="34" charset="-122"/>
              </a:rPr>
              <a:t>diagram</a:t>
            </a:r>
            <a:endParaRPr kumimoji="1" lang="en-US" altLang="zh-CN" sz="1200" dirty="0">
              <a:solidFill>
                <a:srgbClr val="1A4262"/>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矩形 2"/>
          <p:cNvSpPr/>
          <p:nvPr/>
        </p:nvSpPr>
        <p:spPr>
          <a:xfrm>
            <a:off x="0" y="3840207"/>
            <a:ext cx="2679087" cy="461665"/>
          </a:xfrm>
          <a:prstGeom prst="rect">
            <a:avLst/>
          </a:prstGeom>
        </p:spPr>
        <p:txBody>
          <a:bodyPr wrap="square">
            <a:spAutoFit/>
          </a:bodyPr>
          <a:lstStyle/>
          <a:p>
            <a:pPr algn="ctr">
              <a:spcBef>
                <a:spcPct val="0"/>
              </a:spcBef>
              <a:spcAft>
                <a:spcPts val="0"/>
              </a:spcAft>
            </a:pPr>
            <a:r>
              <a:rPr kumimoji="1" lang="zh-CN" altLang="en-US"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rPr>
              <a:t>预约</a:t>
            </a:r>
            <a:r>
              <a:rPr kumimoji="1" lang="zh-CN" altLang="en-US"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系统</a:t>
            </a:r>
            <a:endParaRPr kumimoji="1" lang="en-US" altLang="zh-CN"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a:p>
            <a:pPr algn="ctr">
              <a:spcBef>
                <a:spcPct val="0"/>
              </a:spcBef>
              <a:spcAft>
                <a:spcPts val="0"/>
              </a:spcAft>
            </a:pPr>
            <a:r>
              <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Online </a:t>
            </a:r>
            <a:r>
              <a:rPr kumimoji="1" lang="en-US" altLang="zh-CN"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rPr>
              <a:t>a</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ppointment </a:t>
            </a:r>
            <a:r>
              <a:rPr kumimoji="1" lang="en-US" altLang="zh-CN"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rPr>
              <a:t>b</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ooking</a:t>
            </a:r>
            <a:endParaRPr kumimoji="1" lang="zh-CN" altLang="en-US"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4" name="Picture 2"/>
          <p:cNvPicPr>
            <a:picLocks noChangeAspect="1" noChangeArrowheads="1"/>
          </p:cNvPicPr>
          <p:nvPr/>
        </p:nvPicPr>
        <p:blipFill>
          <a:blip r:embed="rId4" cstate="print"/>
          <a:srcRect/>
          <a:stretch>
            <a:fillRect/>
          </a:stretch>
        </p:blipFill>
        <p:spPr bwMode="auto">
          <a:xfrm>
            <a:off x="475028" y="4613275"/>
            <a:ext cx="3281045" cy="1666875"/>
          </a:xfrm>
          <a:prstGeom prst="rect">
            <a:avLst/>
          </a:prstGeom>
          <a:noFill/>
          <a:ln w="9525">
            <a:noFill/>
            <a:miter lim="800000"/>
            <a:headEnd/>
            <a:tailEnd/>
          </a:ln>
        </p:spPr>
      </p:pic>
      <p:pic>
        <p:nvPicPr>
          <p:cNvPr id="5" name="图片 4"/>
          <p:cNvPicPr>
            <a:picLocks noChangeAspect="1"/>
          </p:cNvPicPr>
          <p:nvPr/>
        </p:nvPicPr>
        <p:blipFill rotWithShape="1">
          <a:blip r:embed="rId5"/>
          <a:srcRect t="257" b="13343"/>
          <a:stretch>
            <a:fillRect/>
          </a:stretch>
        </p:blipFill>
        <p:spPr>
          <a:xfrm>
            <a:off x="657678" y="1371812"/>
            <a:ext cx="1403151" cy="2404403"/>
          </a:xfrm>
          <a:prstGeom prst="rect">
            <a:avLst/>
          </a:prstGeom>
        </p:spPr>
      </p:pic>
      <p:pic>
        <p:nvPicPr>
          <p:cNvPr id="6" name="图片 5"/>
          <p:cNvPicPr/>
          <p:nvPr/>
        </p:nvPicPr>
        <p:blipFill>
          <a:blip r:embed="rId6">
            <a:extLst>
              <a:ext uri="{28A0092B-C50C-407E-A947-70E740481C1C}">
                <a14:useLocalDpi xmlns:a14="http://schemas.microsoft.com/office/drawing/2010/main" val="0"/>
              </a:ext>
            </a:extLst>
          </a:blip>
          <a:srcRect l="40869" t="5560" b="10562"/>
          <a:stretch>
            <a:fillRect/>
          </a:stretch>
        </p:blipFill>
        <p:spPr bwMode="auto">
          <a:xfrm>
            <a:off x="6453383" y="1834079"/>
            <a:ext cx="3115310" cy="1846580"/>
          </a:xfrm>
          <a:prstGeom prst="rect">
            <a:avLst/>
          </a:prstGeom>
          <a:noFill/>
          <a:ln>
            <a:noFill/>
          </a:ln>
        </p:spPr>
      </p:pic>
      <p:pic>
        <p:nvPicPr>
          <p:cNvPr id="7" name="Picture 2" descr="71955D65561E402FAC8BB5D2D5ED7E5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8171"/>
          <a:stretch>
            <a:fillRect/>
          </a:stretch>
        </p:blipFill>
        <p:spPr bwMode="auto">
          <a:xfrm>
            <a:off x="9725651" y="1224897"/>
            <a:ext cx="2196465" cy="231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9"/>
          <p:cNvGrpSpPr/>
          <p:nvPr/>
        </p:nvGrpSpPr>
        <p:grpSpPr bwMode="auto">
          <a:xfrm>
            <a:off x="4409953" y="4456253"/>
            <a:ext cx="3696983" cy="1823897"/>
            <a:chOff x="162350" y="1555426"/>
            <a:chExt cx="8808612" cy="4550140"/>
          </a:xfrm>
        </p:grpSpPr>
        <p:pic>
          <p:nvPicPr>
            <p:cNvPr id="11" name="Picture 4" descr="F:\张家口项目照片\张家口正大20170320\IMG_20161016_19490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677" y="1555426"/>
              <a:ext cx="8807285" cy="455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350" y="1556793"/>
              <a:ext cx="3329529"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图片 13"/>
          <p:cNvPicPr>
            <a:picLocks noChangeAspect="1"/>
          </p:cNvPicPr>
          <p:nvPr/>
        </p:nvPicPr>
        <p:blipFill>
          <a:blip r:embed="rId10"/>
          <a:stretch>
            <a:fillRect/>
          </a:stretch>
        </p:blipFill>
        <p:spPr>
          <a:xfrm>
            <a:off x="8676422" y="4366125"/>
            <a:ext cx="3034167" cy="1985145"/>
          </a:xfrm>
          <a:prstGeom prst="roundRect">
            <a:avLst>
              <a:gd name="adj" fmla="val 8594"/>
            </a:avLst>
          </a:prstGeom>
          <a:solidFill>
            <a:srgbClr val="FFFFFF">
              <a:shade val="85000"/>
            </a:srgbClr>
          </a:solidFill>
          <a:ln>
            <a:noFill/>
          </a:ln>
          <a:effectLst/>
        </p:spPr>
      </p:pic>
      <p:grpSp>
        <p:nvGrpSpPr>
          <p:cNvPr id="18" name="组合 17"/>
          <p:cNvGrpSpPr/>
          <p:nvPr/>
        </p:nvGrpSpPr>
        <p:grpSpPr>
          <a:xfrm>
            <a:off x="2480209" y="1800830"/>
            <a:ext cx="3596950" cy="1958975"/>
            <a:chOff x="6318879" y="1974505"/>
            <a:chExt cx="5497195" cy="2215515"/>
          </a:xfrm>
        </p:grpSpPr>
        <p:pic>
          <p:nvPicPr>
            <p:cNvPr id="19" name="图片 18"/>
            <p:cNvPicPr>
              <a:picLocks noChangeAspect="1"/>
            </p:cNvPicPr>
            <p:nvPr/>
          </p:nvPicPr>
          <p:blipFill>
            <a:blip r:embed="rId11">
              <a:clrChange>
                <a:clrFrom>
                  <a:srgbClr val="FFFFFF"/>
                </a:clrFrom>
                <a:clrTo>
                  <a:srgbClr val="FFFFFF">
                    <a:alpha val="0"/>
                  </a:srgbClr>
                </a:clrTo>
              </a:clrChange>
            </a:blip>
            <a:stretch>
              <a:fillRect/>
            </a:stretch>
          </p:blipFill>
          <p:spPr>
            <a:xfrm>
              <a:off x="6318879" y="1974505"/>
              <a:ext cx="5497195" cy="1963420"/>
            </a:xfrm>
            <a:prstGeom prst="rect">
              <a:avLst/>
            </a:prstGeom>
          </p:spPr>
        </p:pic>
        <p:pic>
          <p:nvPicPr>
            <p:cNvPr id="20" name="图片 19" descr="IMG_20140904_084731"/>
            <p:cNvPicPr>
              <a:picLocks noChangeAspect="1"/>
            </p:cNvPicPr>
            <p:nvPr/>
          </p:nvPicPr>
          <p:blipFill>
            <a:blip r:embed="rId12"/>
            <a:stretch>
              <a:fillRect/>
            </a:stretch>
          </p:blipFill>
          <p:spPr>
            <a:xfrm>
              <a:off x="8635359" y="2696500"/>
              <a:ext cx="2256155" cy="1493520"/>
            </a:xfrm>
            <a:prstGeom prst="rect">
              <a:avLst/>
            </a:prstGeom>
          </p:spPr>
        </p:pic>
      </p:grpSp>
      <p:sp>
        <p:nvSpPr>
          <p:cNvPr id="23" name="矩形 22"/>
          <p:cNvSpPr/>
          <p:nvPr/>
        </p:nvSpPr>
        <p:spPr>
          <a:xfrm>
            <a:off x="3756073" y="1064371"/>
            <a:ext cx="5649583" cy="646331"/>
          </a:xfrm>
          <a:prstGeom prst="rect">
            <a:avLst/>
          </a:prstGeom>
        </p:spPr>
        <p:txBody>
          <a:bodyPr wrap="square">
            <a:spAutoFit/>
          </a:bodyPr>
          <a:lstStyle/>
          <a:p>
            <a:pPr algn="ct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智能出入库管理</a:t>
            </a:r>
            <a:endPar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Intelligent </a:t>
            </a: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management of grain in </a:t>
            </a: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depots</a:t>
            </a:r>
            <a:endParaRPr lang="zh-CN" altLang="en-US"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矩形 23"/>
          <p:cNvSpPr/>
          <p:nvPr/>
        </p:nvSpPr>
        <p:spPr>
          <a:xfrm>
            <a:off x="3170590" y="3823961"/>
            <a:ext cx="2327043" cy="461665"/>
          </a:xfrm>
          <a:prstGeom prst="rect">
            <a:avLst/>
          </a:prstGeom>
        </p:spPr>
        <p:txBody>
          <a:bodyPr wrap="square">
            <a:spAutoFit/>
          </a:bodyPr>
          <a:lstStyle/>
          <a:p>
            <a:pPr algn="ctr">
              <a:spcBef>
                <a:spcPct val="0"/>
              </a:spcBef>
              <a:spcAft>
                <a:spcPts val="0"/>
              </a:spcAft>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门禁排队</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a:p>
            <a:pPr algn="ctr">
              <a:spcBef>
                <a:spcPct val="0"/>
              </a:spcBef>
              <a:spcAft>
                <a:spcPts val="0"/>
              </a:spcAft>
            </a:pPr>
            <a:r>
              <a:rPr kumimoji="1" lang="en-US" altLang="zh-CN"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rPr>
              <a:t>Access control queuing</a:t>
            </a:r>
            <a:endParaRPr kumimoji="1" lang="zh-CN" altLang="en-US"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 name="矩形 24"/>
          <p:cNvSpPr/>
          <p:nvPr/>
        </p:nvSpPr>
        <p:spPr>
          <a:xfrm>
            <a:off x="6943414" y="3764839"/>
            <a:ext cx="2327043" cy="461665"/>
          </a:xfrm>
          <a:prstGeom prst="rect">
            <a:avLst/>
          </a:prstGeom>
        </p:spPr>
        <p:txBody>
          <a:bodyPr wrap="square">
            <a:spAutoFit/>
          </a:bodyPr>
          <a:lstStyle/>
          <a:p>
            <a:pPr algn="ctr">
              <a:spcBef>
                <a:spcPct val="0"/>
              </a:spcBef>
              <a:spcAft>
                <a:spcPts val="0"/>
              </a:spcAft>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车辆调度</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a:p>
            <a:pPr algn="ctr">
              <a:spcBef>
                <a:spcPct val="0"/>
              </a:spcBef>
              <a:spcAft>
                <a:spcPts val="0"/>
              </a:spcAft>
            </a:pPr>
            <a:r>
              <a:rPr kumimoji="1" lang="en-US" altLang="zh-CN"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rPr>
              <a:t>Vehicle scheduling</a:t>
            </a:r>
            <a:endParaRPr kumimoji="1" lang="zh-CN" altLang="en-US"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矩形 25"/>
          <p:cNvSpPr/>
          <p:nvPr/>
        </p:nvSpPr>
        <p:spPr>
          <a:xfrm>
            <a:off x="9864957" y="3722601"/>
            <a:ext cx="2327043" cy="461665"/>
          </a:xfrm>
          <a:prstGeom prst="rect">
            <a:avLst/>
          </a:prstGeom>
        </p:spPr>
        <p:txBody>
          <a:bodyPr wrap="square">
            <a:spAutoFit/>
          </a:bodyPr>
          <a:lstStyle/>
          <a:p>
            <a:pPr algn="ctr">
              <a:spcBef>
                <a:spcPct val="0"/>
              </a:spcBef>
              <a:spcAft>
                <a:spcPts val="0"/>
              </a:spcAft>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质检扦样</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a:p>
            <a:pPr algn="ctr">
              <a:spcBef>
                <a:spcPct val="0"/>
              </a:spcBef>
              <a:spcAft>
                <a:spcPts val="0"/>
              </a:spcAft>
            </a:pPr>
            <a:r>
              <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Sampling</a:t>
            </a:r>
            <a:r>
              <a:rPr kumimoji="1" lang="zh-CN" altLang="en-US"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 </a:t>
            </a:r>
            <a:r>
              <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and Inspection</a:t>
            </a:r>
            <a:endParaRPr kumimoji="1" lang="en-US" altLang="zh-CN"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 name="矩形 26"/>
          <p:cNvSpPr/>
          <p:nvPr/>
        </p:nvSpPr>
        <p:spPr>
          <a:xfrm>
            <a:off x="843547" y="6302682"/>
            <a:ext cx="2327043" cy="461665"/>
          </a:xfrm>
          <a:prstGeom prst="rect">
            <a:avLst/>
          </a:prstGeom>
        </p:spPr>
        <p:txBody>
          <a:bodyPr wrap="square">
            <a:spAutoFit/>
          </a:bodyPr>
          <a:lstStyle/>
          <a:p>
            <a:pPr algn="ctr">
              <a:spcBef>
                <a:spcPct val="0"/>
              </a:spcBef>
              <a:spcAft>
                <a:spcPts val="0"/>
              </a:spcAft>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自动计量</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a:p>
            <a:pPr algn="ctr">
              <a:spcBef>
                <a:spcPct val="0"/>
              </a:spcBef>
              <a:spcAft>
                <a:spcPts val="0"/>
              </a:spcAft>
            </a:pPr>
            <a:r>
              <a:rPr kumimoji="1" lang="en-US" altLang="zh-CN"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rPr>
              <a:t>Automatic weighing </a:t>
            </a:r>
          </a:p>
        </p:txBody>
      </p:sp>
      <p:sp>
        <p:nvSpPr>
          <p:cNvPr id="22" name="矩形 21"/>
          <p:cNvSpPr/>
          <p:nvPr/>
        </p:nvSpPr>
        <p:spPr>
          <a:xfrm>
            <a:off x="5108656" y="6280380"/>
            <a:ext cx="2327043" cy="461665"/>
          </a:xfrm>
          <a:prstGeom prst="rect">
            <a:avLst/>
          </a:prstGeom>
        </p:spPr>
        <p:txBody>
          <a:bodyPr wrap="square">
            <a:spAutoFit/>
          </a:bodyPr>
          <a:lstStyle/>
          <a:p>
            <a:pPr algn="ctr">
              <a:spcBef>
                <a:spcPct val="0"/>
              </a:spcBef>
              <a:spcAft>
                <a:spcPts val="0"/>
              </a:spcAft>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理货管理</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a:p>
            <a:pPr algn="ctr">
              <a:spcBef>
                <a:spcPct val="0"/>
              </a:spcBef>
              <a:spcAft>
                <a:spcPts val="0"/>
              </a:spcAft>
            </a:pPr>
            <a:r>
              <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Unloading management</a:t>
            </a:r>
            <a:endParaRPr kumimoji="1" lang="en-US" altLang="zh-CN"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矩形 27"/>
          <p:cNvSpPr/>
          <p:nvPr/>
        </p:nvSpPr>
        <p:spPr>
          <a:xfrm>
            <a:off x="9029983" y="6302296"/>
            <a:ext cx="2327043" cy="461665"/>
          </a:xfrm>
          <a:prstGeom prst="rect">
            <a:avLst/>
          </a:prstGeom>
        </p:spPr>
        <p:txBody>
          <a:bodyPr wrap="square">
            <a:spAutoFit/>
          </a:bodyPr>
          <a:lstStyle/>
          <a:p>
            <a:pPr algn="ctr">
              <a:spcBef>
                <a:spcPct val="0"/>
              </a:spcBef>
              <a:spcAft>
                <a:spcPts val="0"/>
              </a:spcAft>
            </a:pPr>
            <a:r>
              <a:rPr kumimoji="1" lang="zh-CN" altLang="en-US"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路径规划</a:t>
            </a:r>
            <a:endPar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a:p>
            <a:pPr algn="ctr">
              <a:spcBef>
                <a:spcPct val="0"/>
              </a:spcBef>
              <a:spcAft>
                <a:spcPts val="0"/>
              </a:spcAft>
            </a:pPr>
            <a:r>
              <a:rPr kumimoji="1" lang="en-US" altLang="zh-CN" sz="12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Path </a:t>
            </a:r>
            <a:r>
              <a:rPr kumimoji="1" lang="en-US" altLang="zh-CN" sz="1200" dirty="0">
                <a:solidFill>
                  <a:srgbClr val="1A4262"/>
                </a:solidFill>
                <a:latin typeface="微软雅黑" panose="020B0503020204020204" pitchFamily="34" charset="-122"/>
                <a:ea typeface="微软雅黑" panose="020B0503020204020204" pitchFamily="34" charset="-122"/>
                <a:sym typeface="Arial" panose="020B0604020202020204" pitchFamily="34" charset="0"/>
              </a:rPr>
              <a:t>planning</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a:ln w="28575">
            <a:solidFill>
              <a:schemeClr val="tx1"/>
            </a:solidFill>
          </a:ln>
        </p:spPr>
      </p:pic>
      <p:sp>
        <p:nvSpPr>
          <p:cNvPr id="2" name="矩形 1"/>
          <p:cNvSpPr/>
          <p:nvPr/>
        </p:nvSpPr>
        <p:spPr>
          <a:xfrm>
            <a:off x="3596641" y="1447682"/>
            <a:ext cx="5791199" cy="769441"/>
          </a:xfrm>
          <a:prstGeom prst="rect">
            <a:avLst/>
          </a:prstGeom>
        </p:spPr>
        <p:txBody>
          <a:bodyPr wrap="square">
            <a:spAutoFit/>
          </a:bodyPr>
          <a:lstStyle/>
          <a:p>
            <a:pPr algn="ct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粮食出入库流程</a:t>
            </a:r>
            <a:endPar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Flow of entrance/exit to grain depot</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箭头连接符 4"/>
          <p:cNvCxnSpPr/>
          <p:nvPr/>
        </p:nvCxnSpPr>
        <p:spPr>
          <a:xfrm flipV="1">
            <a:off x="219456" y="2950464"/>
            <a:ext cx="1231392" cy="121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219456" y="2286232"/>
            <a:ext cx="1097280" cy="664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1A4262"/>
                </a:solidFill>
                <a:latin typeface="微软雅黑" panose="020B0503020204020204" pitchFamily="34" charset="-122"/>
                <a:ea typeface="微软雅黑" panose="020B0503020204020204" pitchFamily="34" charset="-122"/>
              </a:rPr>
              <a:t>粮食</a:t>
            </a:r>
            <a:endParaRPr lang="en-US" altLang="zh-CN" dirty="0" smtClean="0">
              <a:solidFill>
                <a:srgbClr val="1A4262"/>
              </a:solidFill>
              <a:latin typeface="微软雅黑" panose="020B0503020204020204" pitchFamily="34" charset="-122"/>
              <a:ea typeface="微软雅黑" panose="020B0503020204020204" pitchFamily="34" charset="-122"/>
            </a:endParaRPr>
          </a:p>
          <a:p>
            <a:pPr algn="ctr"/>
            <a:r>
              <a:rPr lang="en-US" altLang="zh-CN" dirty="0" smtClean="0">
                <a:solidFill>
                  <a:srgbClr val="1A4262"/>
                </a:solidFill>
                <a:latin typeface="Arial" panose="020B0604020202020204" pitchFamily="34" charset="0"/>
                <a:cs typeface="Arial" panose="020B0604020202020204" pitchFamily="34" charset="0"/>
              </a:rPr>
              <a:t>Grain</a:t>
            </a:r>
            <a:r>
              <a:rPr lang="en-US" altLang="zh-CN" dirty="0" smtClean="0"/>
              <a:t> </a:t>
            </a:r>
            <a:endParaRPr lang="zh-CN" altLang="en-US" dirty="0"/>
          </a:p>
        </p:txBody>
      </p:sp>
      <p:sp>
        <p:nvSpPr>
          <p:cNvPr id="8" name="矩形 7"/>
          <p:cNvSpPr/>
          <p:nvPr/>
        </p:nvSpPr>
        <p:spPr>
          <a:xfrm>
            <a:off x="1432560" y="2688336"/>
            <a:ext cx="1676400" cy="548640"/>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入  库</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Entrance to depot</a:t>
            </a:r>
            <a:endParaRPr lang="zh-CN" altLang="en-US" sz="1200" dirty="0">
              <a:solidFill>
                <a:srgbClr val="1A4262"/>
              </a:solidFill>
              <a:latin typeface="Arial" panose="020B0604020202020204" pitchFamily="34" charset="0"/>
              <a:cs typeface="Arial" panose="020B0604020202020204" pitchFamily="34" charset="0"/>
            </a:endParaRPr>
          </a:p>
        </p:txBody>
      </p:sp>
      <p:sp>
        <p:nvSpPr>
          <p:cNvPr id="9" name="矩形 8"/>
          <p:cNvSpPr/>
          <p:nvPr/>
        </p:nvSpPr>
        <p:spPr>
          <a:xfrm>
            <a:off x="3633216" y="2688336"/>
            <a:ext cx="1682496" cy="548640"/>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扦检</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Sampling</a:t>
            </a:r>
            <a:r>
              <a:rPr lang="zh-CN" altLang="en-US" sz="1200" dirty="0" smtClean="0">
                <a:solidFill>
                  <a:srgbClr val="1A4262"/>
                </a:solidFill>
                <a:latin typeface="Arial" panose="020B0604020202020204" pitchFamily="34" charset="0"/>
                <a:cs typeface="Arial" panose="020B0604020202020204" pitchFamily="34" charset="0"/>
              </a:rPr>
              <a:t>、</a:t>
            </a:r>
            <a:r>
              <a:rPr lang="en-US" altLang="zh-CN" sz="1200" dirty="0" smtClean="0">
                <a:solidFill>
                  <a:srgbClr val="1A4262"/>
                </a:solidFill>
                <a:latin typeface="Arial" panose="020B0604020202020204" pitchFamily="34" charset="0"/>
                <a:cs typeface="Arial" panose="020B0604020202020204" pitchFamily="34" charset="0"/>
              </a:rPr>
              <a:t>Inspection</a:t>
            </a:r>
            <a:endParaRPr lang="zh-CN" altLang="en-US" sz="1200" dirty="0">
              <a:solidFill>
                <a:srgbClr val="1A4262"/>
              </a:solidFill>
              <a:latin typeface="Arial" panose="020B0604020202020204" pitchFamily="34" charset="0"/>
              <a:cs typeface="Arial" panose="020B0604020202020204" pitchFamily="34" charset="0"/>
            </a:endParaRPr>
          </a:p>
        </p:txBody>
      </p:sp>
      <p:cxnSp>
        <p:nvCxnSpPr>
          <p:cNvPr id="10" name="直接箭头连接符 9"/>
          <p:cNvCxnSpPr/>
          <p:nvPr/>
        </p:nvCxnSpPr>
        <p:spPr>
          <a:xfrm>
            <a:off x="3108960" y="2950464"/>
            <a:ext cx="52425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5839968" y="2676144"/>
            <a:ext cx="1682496" cy="548640"/>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计量</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Weighing</a:t>
            </a:r>
            <a:endParaRPr lang="zh-CN" altLang="en-US" sz="1200" dirty="0">
              <a:solidFill>
                <a:srgbClr val="1A4262"/>
              </a:solidFill>
              <a:latin typeface="Arial" panose="020B0604020202020204" pitchFamily="34" charset="0"/>
              <a:cs typeface="Arial" panose="020B0604020202020204" pitchFamily="34" charset="0"/>
            </a:endParaRPr>
          </a:p>
        </p:txBody>
      </p:sp>
      <p:cxnSp>
        <p:nvCxnSpPr>
          <p:cNvPr id="17" name="直接箭头连接符 16"/>
          <p:cNvCxnSpPr/>
          <p:nvPr/>
        </p:nvCxnSpPr>
        <p:spPr>
          <a:xfrm>
            <a:off x="5315712" y="2938272"/>
            <a:ext cx="52425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8046720" y="2657856"/>
            <a:ext cx="1682496" cy="548640"/>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接收</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Unloading</a:t>
            </a:r>
            <a:endParaRPr lang="zh-CN" altLang="en-US" sz="1200" dirty="0">
              <a:solidFill>
                <a:srgbClr val="1A4262"/>
              </a:solidFill>
              <a:latin typeface="Arial" panose="020B0604020202020204" pitchFamily="34" charset="0"/>
              <a:cs typeface="Arial" panose="020B0604020202020204" pitchFamily="34" charset="0"/>
            </a:endParaRPr>
          </a:p>
        </p:txBody>
      </p:sp>
      <p:cxnSp>
        <p:nvCxnSpPr>
          <p:cNvPr id="19" name="直接箭头连接符 18"/>
          <p:cNvCxnSpPr/>
          <p:nvPr/>
        </p:nvCxnSpPr>
        <p:spPr>
          <a:xfrm>
            <a:off x="7522464" y="2919984"/>
            <a:ext cx="52425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0229088" y="2645664"/>
            <a:ext cx="1682496" cy="548640"/>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清理</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Cleaning</a:t>
            </a:r>
            <a:endParaRPr lang="zh-CN" altLang="en-US" sz="1200" dirty="0">
              <a:solidFill>
                <a:srgbClr val="1A4262"/>
              </a:solidFill>
              <a:latin typeface="Arial" panose="020B0604020202020204" pitchFamily="34" charset="0"/>
              <a:cs typeface="Arial" panose="020B0604020202020204" pitchFamily="34" charset="0"/>
            </a:endParaRPr>
          </a:p>
        </p:txBody>
      </p:sp>
      <p:cxnSp>
        <p:nvCxnSpPr>
          <p:cNvPr id="21" name="直接箭头连接符 20"/>
          <p:cNvCxnSpPr/>
          <p:nvPr/>
        </p:nvCxnSpPr>
        <p:spPr>
          <a:xfrm>
            <a:off x="9704832" y="2907792"/>
            <a:ext cx="52425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10253472" y="3919728"/>
            <a:ext cx="1682496" cy="548640"/>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输送</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Conveying</a:t>
            </a:r>
            <a:endParaRPr lang="zh-CN" altLang="en-US" sz="1200" dirty="0">
              <a:solidFill>
                <a:srgbClr val="1A4262"/>
              </a:solidFill>
              <a:latin typeface="Arial" panose="020B0604020202020204" pitchFamily="34" charset="0"/>
              <a:cs typeface="Arial" panose="020B0604020202020204" pitchFamily="34" charset="0"/>
            </a:endParaRPr>
          </a:p>
        </p:txBody>
      </p:sp>
      <p:cxnSp>
        <p:nvCxnSpPr>
          <p:cNvPr id="24" name="直接箭头连接符 23"/>
          <p:cNvCxnSpPr>
            <a:stCxn id="20" idx="2"/>
            <a:endCxn id="22" idx="0"/>
          </p:cNvCxnSpPr>
          <p:nvPr/>
        </p:nvCxnSpPr>
        <p:spPr>
          <a:xfrm>
            <a:off x="11070336" y="3194304"/>
            <a:ext cx="24384" cy="72542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8083296" y="3919728"/>
            <a:ext cx="1682496" cy="548640"/>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入仓</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 Warehousing</a:t>
            </a:r>
            <a:endParaRPr lang="zh-CN" altLang="en-US" sz="1200" dirty="0">
              <a:solidFill>
                <a:srgbClr val="1A4262"/>
              </a:solidFill>
              <a:latin typeface="Arial" panose="020B0604020202020204" pitchFamily="34" charset="0"/>
              <a:cs typeface="Arial" panose="020B0604020202020204" pitchFamily="34" charset="0"/>
            </a:endParaRPr>
          </a:p>
        </p:txBody>
      </p:sp>
      <p:cxnSp>
        <p:nvCxnSpPr>
          <p:cNvPr id="26" name="直接箭头连接符 25"/>
          <p:cNvCxnSpPr/>
          <p:nvPr/>
        </p:nvCxnSpPr>
        <p:spPr>
          <a:xfrm flipH="1">
            <a:off x="9729216" y="4194048"/>
            <a:ext cx="52425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8" name="图片 27" descr="02平房仓24×96m×2副本"/>
          <p:cNvPicPr>
            <a:picLocks noChangeAspect="1"/>
          </p:cNvPicPr>
          <p:nvPr/>
        </p:nvPicPr>
        <p:blipFill>
          <a:blip r:embed="rId4" cstate="print"/>
          <a:srcRect l="5259" t="12542" r="6320" b="8498"/>
          <a:stretch>
            <a:fillRect/>
          </a:stretch>
        </p:blipFill>
        <p:spPr>
          <a:xfrm>
            <a:off x="6004560" y="3438144"/>
            <a:ext cx="1426464" cy="755904"/>
          </a:xfrm>
          <a:prstGeom prst="roundRect">
            <a:avLst/>
          </a:prstGeom>
          <a:solidFill>
            <a:schemeClr val="lt1"/>
          </a:solidFill>
        </p:spPr>
      </p:pic>
      <p:cxnSp>
        <p:nvCxnSpPr>
          <p:cNvPr id="29" name="直接箭头连接符 28"/>
          <p:cNvCxnSpPr/>
          <p:nvPr/>
        </p:nvCxnSpPr>
        <p:spPr>
          <a:xfrm flipH="1">
            <a:off x="7559040" y="4187952"/>
            <a:ext cx="52425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0" name="图片 29" descr="19邢台报规划12"/>
          <p:cNvPicPr>
            <a:picLocks noChangeAspect="1"/>
          </p:cNvPicPr>
          <p:nvPr/>
        </p:nvPicPr>
        <p:blipFill rotWithShape="1">
          <a:blip r:embed="rId5" cstate="print"/>
          <a:srcRect l="33787" t="32608" r="9180" b="29685"/>
          <a:stretch>
            <a:fillRect/>
          </a:stretch>
        </p:blipFill>
        <p:spPr>
          <a:xfrm>
            <a:off x="6022849" y="4352459"/>
            <a:ext cx="1408176" cy="742689"/>
          </a:xfrm>
          <a:prstGeom prst="roundRect">
            <a:avLst/>
          </a:prstGeom>
          <a:solidFill>
            <a:schemeClr val="lt1"/>
          </a:solidFill>
        </p:spPr>
      </p:pic>
      <p:sp>
        <p:nvSpPr>
          <p:cNvPr id="31" name="矩形 30"/>
          <p:cNvSpPr/>
          <p:nvPr/>
        </p:nvSpPr>
        <p:spPr>
          <a:xfrm>
            <a:off x="3669792" y="3919728"/>
            <a:ext cx="1682496" cy="548640"/>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出仓</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a:solidFill>
                  <a:srgbClr val="1A4262"/>
                </a:solidFill>
                <a:latin typeface="Arial" panose="020B0604020202020204" pitchFamily="34" charset="0"/>
                <a:cs typeface="Arial" panose="020B0604020202020204" pitchFamily="34" charset="0"/>
              </a:rPr>
              <a:t> </a:t>
            </a:r>
            <a:r>
              <a:rPr lang="en-US" altLang="zh-CN" sz="1200" dirty="0" smtClean="0">
                <a:solidFill>
                  <a:srgbClr val="1A4262"/>
                </a:solidFill>
                <a:latin typeface="Arial" panose="020B0604020202020204" pitchFamily="34" charset="0"/>
                <a:cs typeface="Arial" panose="020B0604020202020204" pitchFamily="34" charset="0"/>
              </a:rPr>
              <a:t>Out-warehousing</a:t>
            </a:r>
            <a:endParaRPr lang="en-US" altLang="zh-CN" sz="1200" dirty="0">
              <a:solidFill>
                <a:srgbClr val="1A4262"/>
              </a:solidFill>
              <a:latin typeface="Arial" panose="020B0604020202020204" pitchFamily="34" charset="0"/>
              <a:cs typeface="Arial" panose="020B0604020202020204" pitchFamily="34" charset="0"/>
            </a:endParaRPr>
          </a:p>
        </p:txBody>
      </p:sp>
      <p:cxnSp>
        <p:nvCxnSpPr>
          <p:cNvPr id="32" name="直接箭头连接符 31"/>
          <p:cNvCxnSpPr/>
          <p:nvPr/>
        </p:nvCxnSpPr>
        <p:spPr>
          <a:xfrm flipH="1">
            <a:off x="5315712" y="4194048"/>
            <a:ext cx="52425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1429512" y="3931688"/>
            <a:ext cx="1682496" cy="548640"/>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发放</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Loading</a:t>
            </a:r>
            <a:endParaRPr lang="en-US" altLang="zh-CN" sz="1200" dirty="0">
              <a:solidFill>
                <a:srgbClr val="1A4262"/>
              </a:solidFill>
              <a:latin typeface="Arial" panose="020B0604020202020204" pitchFamily="34" charset="0"/>
              <a:cs typeface="Arial" panose="020B0604020202020204" pitchFamily="34" charset="0"/>
            </a:endParaRPr>
          </a:p>
        </p:txBody>
      </p:sp>
      <p:cxnSp>
        <p:nvCxnSpPr>
          <p:cNvPr id="34" name="直接箭头连接符 33"/>
          <p:cNvCxnSpPr/>
          <p:nvPr/>
        </p:nvCxnSpPr>
        <p:spPr>
          <a:xfrm flipH="1">
            <a:off x="3124202" y="4187952"/>
            <a:ext cx="52425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1420368" y="5168300"/>
            <a:ext cx="1682496" cy="548640"/>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计量</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Weighing</a:t>
            </a:r>
            <a:endParaRPr lang="zh-CN" altLang="en-US" sz="1200" dirty="0">
              <a:solidFill>
                <a:srgbClr val="1A4262"/>
              </a:solidFill>
              <a:latin typeface="Arial" panose="020B0604020202020204" pitchFamily="34" charset="0"/>
              <a:cs typeface="Arial" panose="020B0604020202020204" pitchFamily="34" charset="0"/>
            </a:endParaRPr>
          </a:p>
        </p:txBody>
      </p:sp>
      <p:cxnSp>
        <p:nvCxnSpPr>
          <p:cNvPr id="36" name="直接箭头连接符 35"/>
          <p:cNvCxnSpPr/>
          <p:nvPr/>
        </p:nvCxnSpPr>
        <p:spPr>
          <a:xfrm>
            <a:off x="2237232" y="4455506"/>
            <a:ext cx="24384" cy="72542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3685032" y="5168300"/>
            <a:ext cx="1676400" cy="548640"/>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出</a:t>
            </a:r>
            <a:r>
              <a:rPr lang="zh-CN" altLang="en-US" sz="1400" dirty="0" smtClean="0">
                <a:solidFill>
                  <a:schemeClr val="tx1"/>
                </a:solidFill>
                <a:latin typeface="微软雅黑" panose="020B0503020204020204" pitchFamily="34" charset="-122"/>
                <a:ea typeface="微软雅黑" panose="020B0503020204020204" pitchFamily="34" charset="-122"/>
              </a:rPr>
              <a:t>  库</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Exit to depot</a:t>
            </a:r>
            <a:endParaRPr lang="zh-CN" altLang="en-US" sz="1200" dirty="0">
              <a:solidFill>
                <a:srgbClr val="1A4262"/>
              </a:solidFill>
              <a:latin typeface="Arial" panose="020B0604020202020204" pitchFamily="34" charset="0"/>
              <a:cs typeface="Arial" panose="020B0604020202020204" pitchFamily="34" charset="0"/>
            </a:endParaRPr>
          </a:p>
        </p:txBody>
      </p:sp>
      <p:cxnSp>
        <p:nvCxnSpPr>
          <p:cNvPr id="38" name="直接箭头连接符 37"/>
          <p:cNvCxnSpPr/>
          <p:nvPr/>
        </p:nvCxnSpPr>
        <p:spPr>
          <a:xfrm>
            <a:off x="3112008" y="5442620"/>
            <a:ext cx="52425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5370577" y="5430428"/>
            <a:ext cx="1231392" cy="121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5480305" y="5449823"/>
            <a:ext cx="1097280" cy="664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1A4262"/>
                </a:solidFill>
                <a:latin typeface="微软雅黑" panose="020B0503020204020204" pitchFamily="34" charset="-122"/>
                <a:ea typeface="微软雅黑" panose="020B0503020204020204" pitchFamily="34" charset="-122"/>
              </a:rPr>
              <a:t>粮食</a:t>
            </a:r>
            <a:endParaRPr lang="en-US" altLang="zh-CN" dirty="0" smtClean="0">
              <a:solidFill>
                <a:srgbClr val="1A4262"/>
              </a:solidFill>
              <a:latin typeface="微软雅黑" panose="020B0503020204020204" pitchFamily="34" charset="-122"/>
              <a:ea typeface="微软雅黑" panose="020B0503020204020204" pitchFamily="34" charset="-122"/>
            </a:endParaRPr>
          </a:p>
          <a:p>
            <a:pPr algn="ctr"/>
            <a:r>
              <a:rPr lang="en-US" altLang="zh-CN" dirty="0" smtClean="0">
                <a:solidFill>
                  <a:srgbClr val="1A4262"/>
                </a:solidFill>
                <a:latin typeface="Arial" panose="020B0604020202020204" pitchFamily="34" charset="0"/>
                <a:cs typeface="Arial" panose="020B0604020202020204" pitchFamily="34" charset="0"/>
              </a:rPr>
              <a:t>Grain</a:t>
            </a:r>
            <a:r>
              <a:rPr lang="en-US" altLang="zh-CN" dirty="0" smtClean="0"/>
              <a:t> </a:t>
            </a:r>
            <a:endParaRPr lang="zh-CN" altLang="en-US" dirty="0"/>
          </a:p>
        </p:txBody>
      </p:sp>
      <p:sp>
        <p:nvSpPr>
          <p:cNvPr id="41" name="矩形 40"/>
          <p:cNvSpPr/>
          <p:nvPr/>
        </p:nvSpPr>
        <p:spPr>
          <a:xfrm>
            <a:off x="5843016" y="3401568"/>
            <a:ext cx="1716024" cy="1742786"/>
          </a:xfrm>
          <a:prstGeom prst="rect">
            <a:avLst/>
          </a:prstGeom>
          <a:noFill/>
          <a:ln w="38100">
            <a:solidFill>
              <a:srgbClr val="00B4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8868"/>
                </a:solidFill>
                <a:latin typeface="Arial" panose="020B0604020202020204" pitchFamily="34" charset="0"/>
                <a:cs typeface="Arial" panose="020B0604020202020204" pitchFamily="34" charset="0"/>
              </a:rPr>
              <a:t>Grain storage</a:t>
            </a:r>
            <a:endParaRPr lang="zh-CN" altLang="en-US" dirty="0">
              <a:solidFill>
                <a:srgbClr val="008868"/>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053" r="3138"/>
          <a:stretch>
            <a:fillRect/>
          </a:stretch>
        </p:blipFill>
        <p:spPr>
          <a:xfrm>
            <a:off x="114689" y="1728549"/>
            <a:ext cx="6476217" cy="3691446"/>
          </a:xfrm>
          <a:prstGeom prst="rect">
            <a:avLst/>
          </a:prstGeom>
        </p:spPr>
      </p:pic>
      <p:sp>
        <p:nvSpPr>
          <p:cNvPr id="6" name="矩形 5"/>
          <p:cNvSpPr/>
          <p:nvPr/>
        </p:nvSpPr>
        <p:spPr>
          <a:xfrm>
            <a:off x="528008" y="1048319"/>
            <a:ext cx="5649583" cy="646331"/>
          </a:xfrm>
          <a:prstGeom prst="rect">
            <a:avLst/>
          </a:prstGeom>
        </p:spPr>
        <p:txBody>
          <a:bodyPr wrap="square">
            <a:spAutoFit/>
          </a:bodyPr>
          <a:lstStyle/>
          <a:p>
            <a:pPr algn="ctr"/>
            <a:r>
              <a:rPr lang="zh-CN" altLang="en-US"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智能仓储作业管理</a:t>
            </a:r>
            <a:endParaRPr lang="en-US" altLang="zh-CN"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dirty="0">
                <a:solidFill>
                  <a:schemeClr val="accent2"/>
                </a:solidFill>
                <a:latin typeface="Arial" panose="020B0604020202020204" pitchFamily="34" charset="0"/>
                <a:ea typeface="微软雅黑" panose="020B0503020204020204" pitchFamily="34" charset="-122"/>
                <a:cs typeface="Arial" panose="020B0604020202020204" pitchFamily="34" charset="0"/>
              </a:rPr>
              <a:t>Intelligent </a:t>
            </a:r>
            <a:r>
              <a:rPr lang="en-US" altLang="zh-CN"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operation management</a:t>
            </a:r>
            <a:endParaRPr lang="zh-CN" altLang="en-US"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矩形 6"/>
          <p:cNvSpPr/>
          <p:nvPr/>
        </p:nvSpPr>
        <p:spPr>
          <a:xfrm>
            <a:off x="6484290" y="1059135"/>
            <a:ext cx="5547876" cy="2031325"/>
          </a:xfrm>
          <a:prstGeom prst="rect">
            <a:avLst/>
          </a:prstGeom>
        </p:spPr>
        <p:txBody>
          <a:bodyPr wrap="square">
            <a:spAutoFit/>
          </a:bodyPr>
          <a:lstStyle/>
          <a:p>
            <a:pPr>
              <a:lnSpc>
                <a:spcPct val="150000"/>
              </a:lnSpc>
              <a:spcBef>
                <a:spcPts val="250"/>
              </a:spcBef>
              <a:buClr>
                <a:srgbClr val="FF6600"/>
              </a:buClr>
            </a:pPr>
            <a:r>
              <a:rPr lang="zh-CN" altLang="en-US" sz="1400" kern="100" spc="25" dirty="0">
                <a:solidFill>
                  <a:srgbClr val="000000"/>
                </a:solidFill>
                <a:latin typeface="微软雅黑" panose="020B0503020204020204" pitchFamily="34" charset="-122"/>
                <a:ea typeface="微软雅黑" panose="020B0503020204020204" pitchFamily="34" charset="-122"/>
              </a:rPr>
              <a:t>包括多参数粮</a:t>
            </a:r>
            <a:r>
              <a:rPr lang="zh-CN" altLang="en-US" sz="1400" kern="100" spc="25" dirty="0" smtClean="0">
                <a:solidFill>
                  <a:srgbClr val="000000"/>
                </a:solidFill>
                <a:latin typeface="微软雅黑" panose="020B0503020204020204" pitchFamily="34" charset="-122"/>
                <a:ea typeface="微软雅黑" panose="020B0503020204020204" pitchFamily="34" charset="-122"/>
              </a:rPr>
              <a:t>情</a:t>
            </a:r>
            <a:r>
              <a:rPr lang="zh-CN" altLang="en-US" sz="1400" kern="100" spc="25" dirty="0">
                <a:solidFill>
                  <a:srgbClr val="000000"/>
                </a:solidFill>
                <a:latin typeface="微软雅黑" panose="020B0503020204020204" pitchFamily="34" charset="-122"/>
                <a:ea typeface="微软雅黑" panose="020B0503020204020204" pitchFamily="34" charset="-122"/>
              </a:rPr>
              <a:t>监测</a:t>
            </a:r>
            <a:r>
              <a:rPr lang="zh-CN" altLang="en-US" sz="1400" kern="100" spc="25" dirty="0" smtClean="0">
                <a:solidFill>
                  <a:srgbClr val="000000"/>
                </a:solidFill>
                <a:latin typeface="微软雅黑" panose="020B0503020204020204" pitchFamily="34" charset="-122"/>
                <a:ea typeface="微软雅黑" panose="020B0503020204020204" pitchFamily="34" charset="-122"/>
              </a:rPr>
              <a:t>、</a:t>
            </a:r>
            <a:r>
              <a:rPr lang="zh-CN" altLang="en-US" sz="1400" kern="100" spc="25" dirty="0">
                <a:solidFill>
                  <a:srgbClr val="000000"/>
                </a:solidFill>
                <a:latin typeface="微软雅黑" panose="020B0503020204020204" pitchFamily="34" charset="-122"/>
                <a:ea typeface="微软雅黑" panose="020B0503020204020204" pitchFamily="34" charset="-122"/>
              </a:rPr>
              <a:t>智能通风、智能气调、智通内环流、智能控温、仓内数量监控、能耗分析等。系统基于大数据分析模型，对采集到的储粮温湿度、气体浓度、化验数据、环境参数等数据进行智能分析，并对粮食可能出现的有害质量问题进行预测预警，综合利用多参数粮情、智能通风、智能气调等系统，自动调节仓内的温、湿度、气体浓度在适宜范围内，达到最佳保粮</a:t>
            </a:r>
            <a:r>
              <a:rPr lang="zh-CN" altLang="en-US" sz="1400" kern="100" spc="25" dirty="0" smtClean="0">
                <a:solidFill>
                  <a:srgbClr val="000000"/>
                </a:solidFill>
                <a:latin typeface="微软雅黑" panose="020B0503020204020204" pitchFamily="34" charset="-122"/>
                <a:ea typeface="微软雅黑" panose="020B0503020204020204" pitchFamily="34" charset="-122"/>
              </a:rPr>
              <a:t>效果，降低粮食损耗。</a:t>
            </a:r>
            <a:endParaRPr lang="zh-CN" altLang="en-US" sz="1400" kern="100" spc="25"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6543356" y="2980819"/>
            <a:ext cx="5648644" cy="3323987"/>
          </a:xfrm>
          <a:prstGeom prst="rect">
            <a:avLst/>
          </a:prstGeom>
        </p:spPr>
        <p:txBody>
          <a:bodyPr wrap="square">
            <a:spAutoFit/>
          </a:bodyPr>
          <a:lstStyle/>
          <a:p>
            <a:pPr>
              <a:lnSpc>
                <a:spcPct val="150000"/>
              </a:lnSpc>
            </a:pP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It consists of multi-parameter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grain condition monitoring, intelligent ventilation, intelligent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atmosphere control</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 intelligent internal circulation, intelligent temperature control, warehouse quantity monitoring, energy consumption analysis, etc. The system is based on big data analysis models to intelligently analyze the collected storage temperature and humidity, gas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concentration,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environmental parameters, etc., and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predicts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and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warns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of potential harmful quality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problems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in grains.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It </a:t>
            </a:r>
            <a:r>
              <a:rPr lang="en-US" altLang="zh-CN" sz="1400" dirty="0">
                <a:solidFill>
                  <a:srgbClr val="1A4262"/>
                </a:solidFill>
                <a:latin typeface="Arial" panose="020B0604020202020204" pitchFamily="34" charset="0"/>
                <a:ea typeface="微软雅黑" panose="020B0503020204020204" pitchFamily="34" charset="-122"/>
                <a:cs typeface="Arial" panose="020B0604020202020204" pitchFamily="34" charset="0"/>
              </a:rPr>
              <a:t>automatically adjusts the temperature, humidity, and gas concentration within the suitable range inside the warehouse to achieve optimal grain preservation effects and reduce grain </a:t>
            </a:r>
            <a:r>
              <a:rPr lang="en-US" altLang="zh-CN" sz="14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losses.</a:t>
            </a:r>
            <a:endParaRPr lang="zh-CN" altLang="en-US" sz="14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p:cNvSpPr/>
          <p:nvPr/>
        </p:nvSpPr>
        <p:spPr>
          <a:xfrm>
            <a:off x="609599" y="5417492"/>
            <a:ext cx="5486399" cy="738664"/>
          </a:xfrm>
          <a:prstGeom prst="rect">
            <a:avLst/>
          </a:prstGeom>
        </p:spPr>
        <p:txBody>
          <a:bodyPr wrap="square">
            <a:spAutoFit/>
          </a:bodyPr>
          <a:lstStyle/>
          <a:p>
            <a:pPr algn="ctr">
              <a:spcBef>
                <a:spcPct val="0"/>
              </a:spcBef>
              <a:spcAft>
                <a:spcPts val="0"/>
              </a:spcAft>
            </a:pPr>
            <a:r>
              <a:rPr kumimoji="1" lang="zh-CN" altLang="en-US" sz="1400" dirty="0">
                <a:solidFill>
                  <a:srgbClr val="1A4262"/>
                </a:solidFill>
                <a:latin typeface="微软雅黑" panose="020B0503020204020204" pitchFamily="34" charset="-122"/>
                <a:ea typeface="微软雅黑" panose="020B0503020204020204" pitchFamily="34" charset="-122"/>
                <a:sym typeface="Arial" panose="020B0604020202020204" pitchFamily="34" charset="0"/>
              </a:rPr>
              <a:t>智能仓储</a:t>
            </a:r>
            <a:r>
              <a:rPr kumimoji="1" lang="zh-CN" altLang="en-US" sz="14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作业管理</a:t>
            </a:r>
            <a:r>
              <a:rPr kumimoji="1" lang="zh-CN" altLang="en-US" sz="1400" dirty="0">
                <a:solidFill>
                  <a:srgbClr val="1A4262"/>
                </a:solidFill>
                <a:latin typeface="微软雅黑" panose="020B0503020204020204" pitchFamily="34" charset="-122"/>
                <a:ea typeface="微软雅黑" panose="020B0503020204020204" pitchFamily="34" charset="-122"/>
                <a:sym typeface="Arial" panose="020B0604020202020204" pitchFamily="34" charset="0"/>
              </a:rPr>
              <a:t>示意图</a:t>
            </a:r>
            <a:endParaRPr kumimoji="1" lang="en-US" altLang="zh-CN" sz="14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endParaRPr>
          </a:p>
          <a:p>
            <a:pPr algn="ctr">
              <a:spcBef>
                <a:spcPct val="0"/>
              </a:spcBef>
              <a:spcAft>
                <a:spcPts val="0"/>
              </a:spcAft>
            </a:pPr>
            <a:r>
              <a:rPr kumimoji="1" lang="en-US" altLang="zh-CN" sz="1400" dirty="0">
                <a:solidFill>
                  <a:srgbClr val="1A4262"/>
                </a:solidFill>
                <a:latin typeface="微软雅黑" panose="020B0503020204020204" pitchFamily="34" charset="-122"/>
                <a:ea typeface="微软雅黑" panose="020B0503020204020204" pitchFamily="34" charset="-122"/>
                <a:sym typeface="Arial" panose="020B0604020202020204" pitchFamily="34" charset="0"/>
              </a:rPr>
              <a:t>Intelligent operation management</a:t>
            </a:r>
          </a:p>
          <a:p>
            <a:pPr algn="ctr">
              <a:spcBef>
                <a:spcPct val="0"/>
              </a:spcBef>
              <a:spcAft>
                <a:spcPts val="0"/>
              </a:spcAft>
            </a:pPr>
            <a:r>
              <a:rPr kumimoji="1" lang="en-US" altLang="zh-CN" sz="1400" dirty="0" smtClean="0">
                <a:solidFill>
                  <a:srgbClr val="1A4262"/>
                </a:solidFill>
                <a:latin typeface="微软雅黑" panose="020B0503020204020204" pitchFamily="34" charset="-122"/>
                <a:ea typeface="微软雅黑" panose="020B0503020204020204" pitchFamily="34" charset="-122"/>
                <a:sym typeface="Arial" panose="020B0604020202020204" pitchFamily="34" charset="0"/>
              </a:rPr>
              <a:t>schematic </a:t>
            </a:r>
            <a:r>
              <a:rPr kumimoji="1" lang="en-US" altLang="zh-CN" sz="1400" dirty="0">
                <a:solidFill>
                  <a:srgbClr val="1A4262"/>
                </a:solidFill>
                <a:latin typeface="微软雅黑" panose="020B0503020204020204" pitchFamily="34" charset="-122"/>
                <a:ea typeface="微软雅黑" panose="020B0503020204020204" pitchFamily="34" charset="-122"/>
                <a:sym typeface="Arial" panose="020B0604020202020204" pitchFamily="34" charset="0"/>
              </a:rPr>
              <a:t>diagram</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40" name="组合 39"/>
          <p:cNvGrpSpPr/>
          <p:nvPr/>
        </p:nvGrpSpPr>
        <p:grpSpPr>
          <a:xfrm>
            <a:off x="1624548" y="1296493"/>
            <a:ext cx="8389247" cy="5360785"/>
            <a:chOff x="929" y="2131"/>
            <a:chExt cx="11043" cy="6893"/>
          </a:xfrm>
        </p:grpSpPr>
        <p:pic>
          <p:nvPicPr>
            <p:cNvPr id="41" name="图片 40"/>
            <p:cNvPicPr>
              <a:picLocks noChangeAspect="1"/>
            </p:cNvPicPr>
            <p:nvPr/>
          </p:nvPicPr>
          <p:blipFill rotWithShape="1">
            <a:blip r:embed="rId15"/>
            <a:srcRect t="8913" r="46200" b="10322"/>
            <a:stretch>
              <a:fillRect/>
            </a:stretch>
          </p:blipFill>
          <p:spPr>
            <a:xfrm>
              <a:off x="4083" y="2734"/>
              <a:ext cx="4190" cy="6290"/>
            </a:xfrm>
            <a:prstGeom prst="rect">
              <a:avLst/>
            </a:prstGeom>
          </p:spPr>
        </p:pic>
        <p:pic>
          <p:nvPicPr>
            <p:cNvPr id="42" name="图片 41"/>
            <p:cNvPicPr>
              <a:picLocks noChangeAspect="1"/>
            </p:cNvPicPr>
            <p:nvPr/>
          </p:nvPicPr>
          <p:blipFill>
            <a:blip r:embed="rId16"/>
            <a:stretch>
              <a:fillRect/>
            </a:stretch>
          </p:blipFill>
          <p:spPr>
            <a:xfrm>
              <a:off x="7267" y="4571"/>
              <a:ext cx="537" cy="389"/>
            </a:xfrm>
            <a:prstGeom prst="rect">
              <a:avLst/>
            </a:prstGeom>
          </p:spPr>
        </p:pic>
        <p:graphicFrame>
          <p:nvGraphicFramePr>
            <p:cNvPr id="43" name="对象 42"/>
            <p:cNvGraphicFramePr/>
            <p:nvPr/>
          </p:nvGraphicFramePr>
          <p:xfrm>
            <a:off x="4507" y="7401"/>
            <a:ext cx="284" cy="479"/>
          </p:xfrm>
          <a:graphic>
            <a:graphicData uri="http://schemas.openxmlformats.org/presentationml/2006/ole">
              <mc:AlternateContent xmlns:mc="http://schemas.openxmlformats.org/markup-compatibility/2006">
                <mc:Choice xmlns:v="urn:schemas-microsoft-com:vml" Requires="v">
                  <p:oleObj spid="_x0000_s2143" r:id="rId17" imgW="373380" imgH="550545" progId="Visio.Drawing.15">
                    <p:embed/>
                  </p:oleObj>
                </mc:Choice>
                <mc:Fallback>
                  <p:oleObj r:id="rId17" imgW="373380" imgH="550545" progId="Visio.Drawing.15">
                    <p:embed/>
                    <p:pic>
                      <p:nvPicPr>
                        <p:cNvPr id="0" name="图片 2060"/>
                        <p:cNvPicPr/>
                        <p:nvPr/>
                      </p:nvPicPr>
                      <p:blipFill>
                        <a:blip r:embed="rId18"/>
                        <a:stretch>
                          <a:fillRect/>
                        </a:stretch>
                      </p:blipFill>
                      <p:spPr>
                        <a:xfrm>
                          <a:off x="4507" y="7401"/>
                          <a:ext cx="284" cy="479"/>
                        </a:xfrm>
                        <a:prstGeom prst="rect">
                          <a:avLst/>
                        </a:prstGeom>
                      </p:spPr>
                    </p:pic>
                  </p:oleObj>
                </mc:Fallback>
              </mc:AlternateContent>
            </a:graphicData>
          </a:graphic>
        </p:graphicFrame>
        <p:pic>
          <p:nvPicPr>
            <p:cNvPr id="44" name="图片 43"/>
            <p:cNvPicPr>
              <a:picLocks noChangeAspect="1"/>
            </p:cNvPicPr>
            <p:nvPr/>
          </p:nvPicPr>
          <p:blipFill>
            <a:blip r:embed="rId19"/>
            <a:stretch>
              <a:fillRect/>
            </a:stretch>
          </p:blipFill>
          <p:spPr>
            <a:xfrm>
              <a:off x="929" y="3747"/>
              <a:ext cx="1525" cy="1366"/>
            </a:xfrm>
            <a:prstGeom prst="rect">
              <a:avLst/>
            </a:prstGeom>
          </p:spPr>
        </p:pic>
        <p:sp>
          <p:nvSpPr>
            <p:cNvPr id="45" name="文本框 55"/>
            <p:cNvSpPr txBox="1"/>
            <p:nvPr>
              <p:custDataLst>
                <p:tags r:id="rId2"/>
              </p:custDataLst>
            </p:nvPr>
          </p:nvSpPr>
          <p:spPr>
            <a:xfrm>
              <a:off x="2342" y="7567"/>
              <a:ext cx="2070" cy="1182"/>
            </a:xfrm>
            <a:prstGeom prst="roundRect">
              <a:avLst/>
            </a:prstGeom>
            <a:solidFill>
              <a:schemeClr val="accent1">
                <a:lumMod val="20000"/>
                <a:lumOff val="80000"/>
              </a:schemeClr>
            </a:solidFill>
          </p:spPr>
          <p:txBody>
            <a:bodyPr wrap="square">
              <a:spAutoFit/>
            </a:bodyPr>
            <a:lstStyle>
              <a:defPPr>
                <a:defRPr lang="zh-CN"/>
              </a:defPPr>
              <a:lvl1pPr algn="ctr">
                <a:spcBef>
                  <a:spcPct val="0"/>
                </a:spcBef>
                <a:defRPr kumimoji="1" sz="1000">
                  <a:solidFill>
                    <a:srgbClr val="1A4262"/>
                  </a:solidFill>
                  <a:latin typeface="微软雅黑" panose="020B0503020204020204" pitchFamily="34" charset="-122"/>
                  <a:ea typeface="微软雅黑" panose="020B0503020204020204" pitchFamily="34" charset="-122"/>
                </a:defRPr>
              </a:lvl1pPr>
            </a:lstStyle>
            <a:p>
              <a:r>
                <a:rPr lang="zh-CN" altLang="en-US" sz="1200" b="1" dirty="0">
                  <a:sym typeface="+mn-ea"/>
                </a:rPr>
                <a:t>智能气调控</a:t>
              </a:r>
              <a:r>
                <a:rPr lang="zh-CN" altLang="en-US" sz="1200" b="1" dirty="0" smtClean="0">
                  <a:sym typeface="+mn-ea"/>
                </a:rPr>
                <a:t>制</a:t>
              </a:r>
              <a:r>
                <a:rPr lang="en-US" altLang="zh-CN" sz="1200" b="1" dirty="0" smtClean="0">
                  <a:sym typeface="+mn-ea"/>
                </a:rPr>
                <a:t>Intelligent </a:t>
              </a:r>
              <a:r>
                <a:rPr lang="en-US" altLang="zh-CN" sz="1200" b="1" dirty="0">
                  <a:sym typeface="+mn-ea"/>
                </a:rPr>
                <a:t>atmosphere </a:t>
              </a:r>
              <a:r>
                <a:rPr lang="en-US" altLang="zh-CN" sz="1200" b="1" dirty="0" smtClean="0">
                  <a:sym typeface="+mn-ea"/>
                </a:rPr>
                <a:t>control</a:t>
              </a:r>
              <a:endParaRPr lang="zh-CN" altLang="en-US" sz="1200" b="1" dirty="0">
                <a:sym typeface="+mn-ea"/>
              </a:endParaRPr>
            </a:p>
          </p:txBody>
        </p:sp>
        <p:pic>
          <p:nvPicPr>
            <p:cNvPr id="46" name="Picture 11"/>
            <p:cNvPicPr>
              <a:picLocks noChangeAspect="1"/>
            </p:cNvPicPr>
            <p:nvPr>
              <p:custDataLst>
                <p:tags r:id="rId3"/>
              </p:custDataLst>
            </p:nvPr>
          </p:nvPicPr>
          <p:blipFill>
            <a:blip r:embed="rId20" cstate="screen"/>
            <a:stretch>
              <a:fillRect/>
            </a:stretch>
          </p:blipFill>
          <p:spPr>
            <a:xfrm>
              <a:off x="929" y="7129"/>
              <a:ext cx="1525" cy="1399"/>
            </a:xfrm>
            <a:prstGeom prst="rect">
              <a:avLst/>
            </a:prstGeom>
            <a:noFill/>
            <a:ln w="9525">
              <a:noFill/>
            </a:ln>
            <a:effectLst>
              <a:prstShdw prst="shdw17" dist="17961" dir="2699999">
                <a:srgbClr val="1D6D98">
                  <a:alpha val="50000"/>
                </a:srgbClr>
              </a:prstShdw>
            </a:effectLst>
          </p:spPr>
        </p:pic>
        <p:sp>
          <p:nvSpPr>
            <p:cNvPr id="47" name="文本框 55"/>
            <p:cNvSpPr txBox="1"/>
            <p:nvPr>
              <p:custDataLst>
                <p:tags r:id="rId4"/>
              </p:custDataLst>
            </p:nvPr>
          </p:nvSpPr>
          <p:spPr>
            <a:xfrm>
              <a:off x="2454" y="4252"/>
              <a:ext cx="1747" cy="919"/>
            </a:xfrm>
            <a:prstGeom prst="roundRect">
              <a:avLst/>
            </a:prstGeom>
            <a:solidFill>
              <a:schemeClr val="accent1">
                <a:lumMod val="20000"/>
                <a:lumOff val="80000"/>
              </a:schemeClr>
            </a:solidFill>
          </p:spPr>
          <p:txBody>
            <a:bodyPr wrap="square">
              <a:spAutoFit/>
            </a:bodyPr>
            <a:lstStyle>
              <a:defPPr>
                <a:defRPr lang="zh-CN"/>
              </a:defPPr>
              <a:lvl1pPr algn="ctr">
                <a:spcBef>
                  <a:spcPct val="0"/>
                </a:spcBef>
                <a:defRPr kumimoji="1" sz="1000">
                  <a:solidFill>
                    <a:srgbClr val="1A4262"/>
                  </a:solidFill>
                  <a:latin typeface="微软雅黑" panose="020B0503020204020204" pitchFamily="34" charset="-122"/>
                  <a:ea typeface="微软雅黑" panose="020B0503020204020204" pitchFamily="34" charset="-122"/>
                </a:defRPr>
              </a:lvl1pPr>
            </a:lstStyle>
            <a:p>
              <a:r>
                <a:rPr lang="zh-CN" altLang="en-US" sz="1200" b="1" dirty="0">
                  <a:sym typeface="+mn-ea"/>
                </a:rPr>
                <a:t>智能通风</a:t>
              </a:r>
              <a:r>
                <a:rPr lang="zh-CN" altLang="en-US" sz="1200" b="1" dirty="0" smtClean="0">
                  <a:sym typeface="+mn-ea"/>
                </a:rPr>
                <a:t>控制</a:t>
              </a:r>
              <a:r>
                <a:rPr lang="en-US" altLang="zh-CN" sz="1200" b="1" dirty="0" smtClean="0">
                  <a:sym typeface="+mn-ea"/>
                </a:rPr>
                <a:t>Intelligent ventilation</a:t>
              </a:r>
              <a:endParaRPr lang="zh-CN" altLang="en-US" sz="1200" b="1" dirty="0">
                <a:sym typeface="+mn-ea"/>
              </a:endParaRPr>
            </a:p>
          </p:txBody>
        </p:sp>
        <p:sp>
          <p:nvSpPr>
            <p:cNvPr id="48" name="文本框 55"/>
            <p:cNvSpPr txBox="1"/>
            <p:nvPr>
              <p:custDataLst>
                <p:tags r:id="rId5"/>
              </p:custDataLst>
            </p:nvPr>
          </p:nvSpPr>
          <p:spPr>
            <a:xfrm>
              <a:off x="8343" y="4054"/>
              <a:ext cx="2072" cy="1182"/>
            </a:xfrm>
            <a:prstGeom prst="roundRect">
              <a:avLst/>
            </a:prstGeom>
            <a:solidFill>
              <a:schemeClr val="accent1">
                <a:lumMod val="20000"/>
                <a:lumOff val="80000"/>
              </a:schemeClr>
            </a:solidFill>
          </p:spPr>
          <p:txBody>
            <a:bodyPr wrap="square">
              <a:spAutoFit/>
            </a:bodyPr>
            <a:lstStyle>
              <a:defPPr>
                <a:defRPr lang="zh-CN"/>
              </a:defPPr>
              <a:lvl1pPr algn="ctr">
                <a:spcBef>
                  <a:spcPct val="0"/>
                </a:spcBef>
                <a:defRPr kumimoji="1" sz="1000">
                  <a:solidFill>
                    <a:srgbClr val="1A4262"/>
                  </a:solidFill>
                  <a:latin typeface="微软雅黑" panose="020B0503020204020204" pitchFamily="34" charset="-122"/>
                  <a:ea typeface="微软雅黑" panose="020B0503020204020204" pitchFamily="34" charset="-122"/>
                </a:defRPr>
              </a:lvl1pPr>
            </a:lstStyle>
            <a:p>
              <a:r>
                <a:rPr lang="zh-CN" altLang="en-US" sz="1200" b="1" dirty="0">
                  <a:sym typeface="+mn-ea"/>
                </a:rPr>
                <a:t>多参数粮情</a:t>
              </a:r>
              <a:r>
                <a:rPr lang="zh-CN" altLang="en-US" sz="1200" b="1" dirty="0" smtClean="0">
                  <a:sym typeface="+mn-ea"/>
                </a:rPr>
                <a:t>测控</a:t>
              </a:r>
              <a:r>
                <a:rPr lang="en-US" altLang="zh-CN" sz="1200" b="1" dirty="0">
                  <a:sym typeface="+mn-ea"/>
                </a:rPr>
                <a:t>multi-parameter grain condition </a:t>
              </a:r>
              <a:r>
                <a:rPr lang="en-US" altLang="zh-CN" sz="1200" b="1" dirty="0" smtClean="0">
                  <a:sym typeface="+mn-ea"/>
                </a:rPr>
                <a:t>monitoring</a:t>
              </a:r>
              <a:endParaRPr lang="zh-CN" altLang="en-US" sz="1200" b="1" dirty="0">
                <a:sym typeface="+mn-ea"/>
              </a:endParaRPr>
            </a:p>
          </p:txBody>
        </p:sp>
        <p:pic>
          <p:nvPicPr>
            <p:cNvPr id="49" name="图片 48"/>
            <p:cNvPicPr>
              <a:picLocks noChangeAspect="1"/>
            </p:cNvPicPr>
            <p:nvPr/>
          </p:nvPicPr>
          <p:blipFill>
            <a:blip r:embed="rId21"/>
            <a:srcRect l="33211" t="8750" r="9500" b="16192"/>
            <a:stretch>
              <a:fillRect/>
            </a:stretch>
          </p:blipFill>
          <p:spPr>
            <a:xfrm>
              <a:off x="10438" y="3806"/>
              <a:ext cx="1534" cy="1195"/>
            </a:xfrm>
            <a:prstGeom prst="rect">
              <a:avLst/>
            </a:prstGeom>
          </p:spPr>
        </p:pic>
        <p:sp>
          <p:nvSpPr>
            <p:cNvPr id="50" name="文本框 55"/>
            <p:cNvSpPr txBox="1"/>
            <p:nvPr>
              <p:custDataLst>
                <p:tags r:id="rId6"/>
              </p:custDataLst>
            </p:nvPr>
          </p:nvSpPr>
          <p:spPr>
            <a:xfrm>
              <a:off x="8343" y="5616"/>
              <a:ext cx="1988" cy="1182"/>
            </a:xfrm>
            <a:prstGeom prst="roundRect">
              <a:avLst/>
            </a:prstGeom>
            <a:solidFill>
              <a:schemeClr val="accent1">
                <a:lumMod val="20000"/>
                <a:lumOff val="80000"/>
              </a:schemeClr>
            </a:solidFill>
          </p:spPr>
          <p:txBody>
            <a:bodyPr wrap="square">
              <a:spAutoFit/>
            </a:bodyPr>
            <a:lstStyle>
              <a:defPPr>
                <a:defRPr lang="zh-CN"/>
              </a:defPPr>
              <a:lvl1pPr algn="ctr">
                <a:spcBef>
                  <a:spcPct val="0"/>
                </a:spcBef>
                <a:defRPr kumimoji="1" sz="1000">
                  <a:solidFill>
                    <a:srgbClr val="1A4262"/>
                  </a:solidFill>
                  <a:latin typeface="微软雅黑" panose="020B0503020204020204" pitchFamily="34" charset="-122"/>
                  <a:ea typeface="微软雅黑" panose="020B0503020204020204" pitchFamily="34" charset="-122"/>
                </a:defRPr>
              </a:lvl1pPr>
            </a:lstStyle>
            <a:p>
              <a:r>
                <a:rPr lang="zh-CN" altLang="en-US" sz="1200" b="1" dirty="0">
                  <a:sym typeface="+mn-ea"/>
                </a:rPr>
                <a:t>仓内</a:t>
              </a:r>
              <a:r>
                <a:rPr lang="zh-CN" altLang="en-US" sz="1200" b="1" dirty="0" smtClean="0">
                  <a:sym typeface="+mn-ea"/>
                </a:rPr>
                <a:t>库存监测</a:t>
              </a:r>
              <a:endParaRPr lang="zh-CN" altLang="en-US" sz="1200" b="1" dirty="0">
                <a:sym typeface="+mn-ea"/>
              </a:endParaRPr>
            </a:p>
            <a:p>
              <a:r>
                <a:rPr lang="zh-CN" altLang="en-US" sz="1200" b="1" dirty="0" smtClean="0">
                  <a:sym typeface="+mn-ea"/>
                </a:rPr>
                <a:t>与视频监控</a:t>
              </a:r>
              <a:endParaRPr lang="en-US" altLang="zh-CN" sz="1200" b="1" dirty="0" smtClean="0">
                <a:sym typeface="+mn-ea"/>
              </a:endParaRPr>
            </a:p>
            <a:p>
              <a:r>
                <a:rPr lang="en-US" altLang="zh-CN" sz="1200" b="1" dirty="0" smtClean="0">
                  <a:sym typeface="+mn-ea"/>
                </a:rPr>
                <a:t>Grain </a:t>
              </a:r>
              <a:r>
                <a:rPr lang="en-US" altLang="zh-CN" sz="1200" b="1" dirty="0">
                  <a:sym typeface="+mn-ea"/>
                </a:rPr>
                <a:t>quantity </a:t>
              </a:r>
              <a:r>
                <a:rPr lang="en-US" altLang="zh-CN" sz="1200" b="1" dirty="0" smtClean="0">
                  <a:sym typeface="+mn-ea"/>
                </a:rPr>
                <a:t>monitoring</a:t>
              </a:r>
              <a:endParaRPr lang="zh-CN" altLang="en-US" sz="1200" b="1" dirty="0">
                <a:sym typeface="+mn-ea"/>
              </a:endParaRPr>
            </a:p>
          </p:txBody>
        </p:sp>
        <p:pic>
          <p:nvPicPr>
            <p:cNvPr id="51" name="图片 50"/>
            <p:cNvPicPr>
              <a:picLocks noChangeAspect="1"/>
            </p:cNvPicPr>
            <p:nvPr>
              <p:custDataLst>
                <p:tags r:id="rId7"/>
              </p:custDataLst>
            </p:nvPr>
          </p:nvPicPr>
          <p:blipFill>
            <a:blip r:embed="rId22"/>
            <a:srcRect l="27637" t="4765" r="15631" b="24862"/>
            <a:stretch>
              <a:fillRect/>
            </a:stretch>
          </p:blipFill>
          <p:spPr>
            <a:xfrm>
              <a:off x="10425" y="5257"/>
              <a:ext cx="1547" cy="1341"/>
            </a:xfrm>
            <a:prstGeom prst="rect">
              <a:avLst/>
            </a:prstGeom>
          </p:spPr>
        </p:pic>
        <p:pic>
          <p:nvPicPr>
            <p:cNvPr id="52" name="图片 51"/>
            <p:cNvPicPr>
              <a:picLocks noChangeAspect="1"/>
            </p:cNvPicPr>
            <p:nvPr/>
          </p:nvPicPr>
          <p:blipFill>
            <a:blip r:embed="rId23"/>
            <a:stretch>
              <a:fillRect/>
            </a:stretch>
          </p:blipFill>
          <p:spPr>
            <a:xfrm>
              <a:off x="929" y="5310"/>
              <a:ext cx="1525" cy="1372"/>
            </a:xfrm>
            <a:prstGeom prst="rect">
              <a:avLst/>
            </a:prstGeom>
          </p:spPr>
        </p:pic>
        <p:sp>
          <p:nvSpPr>
            <p:cNvPr id="53" name="文本框 55"/>
            <p:cNvSpPr txBox="1"/>
            <p:nvPr>
              <p:custDataLst>
                <p:tags r:id="rId8"/>
              </p:custDataLst>
            </p:nvPr>
          </p:nvSpPr>
          <p:spPr>
            <a:xfrm>
              <a:off x="2454" y="5783"/>
              <a:ext cx="1747" cy="919"/>
            </a:xfrm>
            <a:prstGeom prst="roundRect">
              <a:avLst/>
            </a:prstGeom>
            <a:solidFill>
              <a:schemeClr val="accent1">
                <a:lumMod val="20000"/>
                <a:lumOff val="80000"/>
              </a:schemeClr>
            </a:solidFill>
          </p:spPr>
          <p:txBody>
            <a:bodyPr wrap="square">
              <a:spAutoFit/>
            </a:bodyPr>
            <a:lstStyle>
              <a:defPPr>
                <a:defRPr lang="zh-CN"/>
              </a:defPPr>
              <a:lvl1pPr algn="ctr">
                <a:spcBef>
                  <a:spcPct val="0"/>
                </a:spcBef>
                <a:defRPr kumimoji="1" sz="1000">
                  <a:solidFill>
                    <a:srgbClr val="1A4262"/>
                  </a:solidFill>
                  <a:latin typeface="微软雅黑" panose="020B0503020204020204" pitchFamily="34" charset="-122"/>
                  <a:ea typeface="微软雅黑" panose="020B0503020204020204" pitchFamily="34" charset="-122"/>
                </a:defRPr>
              </a:lvl1pPr>
            </a:lstStyle>
            <a:p>
              <a:r>
                <a:rPr lang="zh-CN" altLang="en-US" sz="1200" b="1" dirty="0">
                  <a:sym typeface="+mn-ea"/>
                </a:rPr>
                <a:t>智能安</a:t>
              </a:r>
              <a:r>
                <a:rPr lang="zh-CN" altLang="en-US" sz="1200" b="1" dirty="0" smtClean="0">
                  <a:sym typeface="+mn-ea"/>
                </a:rPr>
                <a:t>防</a:t>
              </a:r>
              <a:endParaRPr lang="en-US" altLang="zh-CN" sz="1200" b="1" dirty="0" smtClean="0">
                <a:sym typeface="+mn-ea"/>
              </a:endParaRPr>
            </a:p>
            <a:p>
              <a:r>
                <a:rPr lang="en-US" altLang="zh-CN" sz="1200" b="1" dirty="0">
                  <a:sym typeface="+mn-ea"/>
                </a:rPr>
                <a:t>Intelligent security</a:t>
              </a:r>
              <a:endParaRPr lang="zh-CN" altLang="en-US" sz="1200" b="1" dirty="0">
                <a:sym typeface="+mn-ea"/>
              </a:endParaRPr>
            </a:p>
          </p:txBody>
        </p:sp>
        <p:sp>
          <p:nvSpPr>
            <p:cNvPr id="54" name="文本框 55"/>
            <p:cNvSpPr txBox="1"/>
            <p:nvPr>
              <p:custDataLst>
                <p:tags r:id="rId9"/>
              </p:custDataLst>
            </p:nvPr>
          </p:nvSpPr>
          <p:spPr>
            <a:xfrm>
              <a:off x="8343" y="2664"/>
              <a:ext cx="2092" cy="919"/>
            </a:xfrm>
            <a:prstGeom prst="roundRect">
              <a:avLst/>
            </a:prstGeom>
            <a:solidFill>
              <a:schemeClr val="accent1">
                <a:lumMod val="20000"/>
                <a:lumOff val="80000"/>
              </a:schemeClr>
            </a:solidFill>
          </p:spPr>
          <p:txBody>
            <a:bodyPr wrap="square">
              <a:spAutoFit/>
            </a:bodyPr>
            <a:lstStyle>
              <a:defPPr>
                <a:defRPr lang="zh-CN"/>
              </a:defPPr>
              <a:lvl1pPr algn="ctr">
                <a:spcBef>
                  <a:spcPct val="0"/>
                </a:spcBef>
                <a:defRPr kumimoji="1" sz="1000">
                  <a:solidFill>
                    <a:srgbClr val="1A4262"/>
                  </a:solidFill>
                  <a:latin typeface="微软雅黑" panose="020B0503020204020204" pitchFamily="34" charset="-122"/>
                  <a:ea typeface="微软雅黑" panose="020B0503020204020204" pitchFamily="34" charset="-122"/>
                </a:defRPr>
              </a:lvl1pPr>
            </a:lstStyle>
            <a:p>
              <a:r>
                <a:rPr lang="zh-CN" altLang="en-US" sz="1200" b="1" dirty="0">
                  <a:sym typeface="+mn-ea"/>
                </a:rPr>
                <a:t>仓顶综合控制柜</a:t>
              </a:r>
              <a:endParaRPr lang="en-US" altLang="zh-CN" sz="1200" b="1" dirty="0">
                <a:sym typeface="+mn-ea"/>
              </a:endParaRPr>
            </a:p>
            <a:p>
              <a:r>
                <a:rPr lang="en-US" altLang="zh-CN" sz="1200" b="1" dirty="0">
                  <a:sym typeface="+mn-ea"/>
                </a:rPr>
                <a:t>Integrated control cabinet</a:t>
              </a:r>
              <a:endParaRPr lang="zh-CN" altLang="en-US" sz="1200" b="1" dirty="0">
                <a:sym typeface="+mn-ea"/>
              </a:endParaRPr>
            </a:p>
          </p:txBody>
        </p:sp>
        <p:pic>
          <p:nvPicPr>
            <p:cNvPr id="55" name="图片 54"/>
            <p:cNvPicPr>
              <a:picLocks noChangeAspect="1"/>
            </p:cNvPicPr>
            <p:nvPr/>
          </p:nvPicPr>
          <p:blipFill>
            <a:blip r:embed="rId24"/>
            <a:stretch>
              <a:fillRect/>
            </a:stretch>
          </p:blipFill>
          <p:spPr>
            <a:xfrm>
              <a:off x="929" y="2173"/>
              <a:ext cx="1525" cy="1252"/>
            </a:xfrm>
            <a:prstGeom prst="rect">
              <a:avLst/>
            </a:prstGeom>
          </p:spPr>
        </p:pic>
        <p:sp>
          <p:nvSpPr>
            <p:cNvPr id="56" name="文本框 55"/>
            <p:cNvSpPr txBox="1"/>
            <p:nvPr>
              <p:custDataLst>
                <p:tags r:id="rId10"/>
              </p:custDataLst>
            </p:nvPr>
          </p:nvSpPr>
          <p:spPr>
            <a:xfrm>
              <a:off x="2524" y="2399"/>
              <a:ext cx="1983" cy="1182"/>
            </a:xfrm>
            <a:prstGeom prst="roundRect">
              <a:avLst/>
            </a:prstGeom>
            <a:solidFill>
              <a:schemeClr val="accent1">
                <a:lumMod val="20000"/>
                <a:lumOff val="80000"/>
              </a:schemeClr>
            </a:solidFill>
          </p:spPr>
          <p:txBody>
            <a:bodyPr wrap="square">
              <a:spAutoFit/>
            </a:bodyPr>
            <a:lstStyle>
              <a:defPPr>
                <a:defRPr lang="zh-CN"/>
              </a:defPPr>
              <a:lvl1pPr algn="ctr">
                <a:spcBef>
                  <a:spcPct val="0"/>
                </a:spcBef>
                <a:defRPr kumimoji="1" sz="1200">
                  <a:solidFill>
                    <a:srgbClr val="1A4262"/>
                  </a:solidFill>
                  <a:latin typeface="微软雅黑" panose="020B0503020204020204" pitchFamily="34" charset="-122"/>
                  <a:ea typeface="微软雅黑" panose="020B0503020204020204" pitchFamily="34" charset="-122"/>
                </a:defRPr>
              </a:lvl1pPr>
            </a:lstStyle>
            <a:p>
              <a:r>
                <a:rPr lang="zh-CN" altLang="en-US" b="1" dirty="0">
                  <a:sym typeface="+mn-ea"/>
                </a:rPr>
                <a:t>智能控温控</a:t>
              </a:r>
              <a:r>
                <a:rPr lang="zh-CN" altLang="en-US" b="1" dirty="0" smtClean="0">
                  <a:sym typeface="+mn-ea"/>
                </a:rPr>
                <a:t>制</a:t>
              </a:r>
              <a:endParaRPr lang="en-US" altLang="zh-CN" b="1" dirty="0" smtClean="0">
                <a:sym typeface="+mn-ea"/>
              </a:endParaRPr>
            </a:p>
            <a:p>
              <a:r>
                <a:rPr lang="en-US" altLang="zh-CN" b="1" dirty="0" smtClean="0">
                  <a:sym typeface="+mn-ea"/>
                </a:rPr>
                <a:t>Intelligent </a:t>
              </a:r>
              <a:r>
                <a:rPr lang="en-US" altLang="zh-CN" b="1" dirty="0">
                  <a:sym typeface="+mn-ea"/>
                </a:rPr>
                <a:t>temperature </a:t>
              </a:r>
              <a:r>
                <a:rPr lang="en-US" altLang="zh-CN" b="1" dirty="0" smtClean="0">
                  <a:sym typeface="+mn-ea"/>
                </a:rPr>
                <a:t>control</a:t>
              </a:r>
              <a:endParaRPr lang="zh-CN" altLang="en-US" b="1" dirty="0">
                <a:sym typeface="+mn-ea"/>
              </a:endParaRPr>
            </a:p>
          </p:txBody>
        </p:sp>
        <p:cxnSp>
          <p:nvCxnSpPr>
            <p:cNvPr id="59" name="直接连接符 58"/>
            <p:cNvCxnSpPr>
              <a:stCxn id="56" idx="3"/>
            </p:cNvCxnSpPr>
            <p:nvPr/>
          </p:nvCxnSpPr>
          <p:spPr>
            <a:xfrm>
              <a:off x="4507" y="2990"/>
              <a:ext cx="885" cy="595"/>
            </a:xfrm>
            <a:prstGeom prst="line">
              <a:avLst/>
            </a:prstGeom>
            <a:ln w="19050" cmpd="sng">
              <a:solidFill>
                <a:srgbClr val="00B485"/>
              </a:solidFill>
              <a:prstDash val="solid"/>
            </a:ln>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47" idx="3"/>
            </p:cNvCxnSpPr>
            <p:nvPr/>
          </p:nvCxnSpPr>
          <p:spPr>
            <a:xfrm flipV="1">
              <a:off x="4201" y="4330"/>
              <a:ext cx="996" cy="381"/>
            </a:xfrm>
            <a:prstGeom prst="line">
              <a:avLst/>
            </a:prstGeom>
            <a:ln w="19050" cmpd="sng">
              <a:solidFill>
                <a:srgbClr val="00B485"/>
              </a:solidFill>
              <a:prstDash val="solid"/>
            </a:ln>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53" idx="3"/>
              <a:endCxn id="43" idx="1"/>
            </p:cNvCxnSpPr>
            <p:nvPr/>
          </p:nvCxnSpPr>
          <p:spPr>
            <a:xfrm>
              <a:off x="4201" y="6243"/>
              <a:ext cx="306" cy="1398"/>
            </a:xfrm>
            <a:prstGeom prst="line">
              <a:avLst/>
            </a:prstGeom>
            <a:ln w="19050" cmpd="sng">
              <a:solidFill>
                <a:srgbClr val="00B485"/>
              </a:solidFill>
              <a:prstDash val="soli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4177" y="8215"/>
              <a:ext cx="1007" cy="327"/>
            </a:xfrm>
            <a:prstGeom prst="line">
              <a:avLst/>
            </a:prstGeom>
            <a:ln w="19050" cmpd="sng">
              <a:solidFill>
                <a:srgbClr val="00B485"/>
              </a:solidFill>
              <a:prstDash val="solid"/>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42" idx="2"/>
              <a:endCxn id="50" idx="1"/>
            </p:cNvCxnSpPr>
            <p:nvPr/>
          </p:nvCxnSpPr>
          <p:spPr>
            <a:xfrm>
              <a:off x="7536" y="4960"/>
              <a:ext cx="807" cy="1247"/>
            </a:xfrm>
            <a:prstGeom prst="line">
              <a:avLst/>
            </a:prstGeom>
            <a:ln w="19050" cmpd="sng">
              <a:solidFill>
                <a:srgbClr val="00B485"/>
              </a:solidFill>
              <a:prstDash val="solid"/>
            </a:ln>
          </p:spPr>
          <p:style>
            <a:lnRef idx="1">
              <a:schemeClr val="accent1"/>
            </a:lnRef>
            <a:fillRef idx="0">
              <a:schemeClr val="accent1"/>
            </a:fillRef>
            <a:effectRef idx="0">
              <a:schemeClr val="accent1"/>
            </a:effectRef>
            <a:fontRef idx="minor">
              <a:schemeClr val="tx1"/>
            </a:fontRef>
          </p:style>
        </p:cxnSp>
        <p:cxnSp>
          <p:nvCxnSpPr>
            <p:cNvPr id="64" name="直接连接符 63"/>
            <p:cNvCxnSpPr>
              <a:endCxn id="48" idx="1"/>
            </p:cNvCxnSpPr>
            <p:nvPr/>
          </p:nvCxnSpPr>
          <p:spPr>
            <a:xfrm flipV="1">
              <a:off x="7675" y="4645"/>
              <a:ext cx="668" cy="210"/>
            </a:xfrm>
            <a:prstGeom prst="line">
              <a:avLst/>
            </a:prstGeom>
            <a:ln w="19050" cmpd="sng">
              <a:solidFill>
                <a:srgbClr val="00B485"/>
              </a:solidFill>
              <a:prstDash val="solid"/>
            </a:ln>
          </p:spPr>
          <p:style>
            <a:lnRef idx="1">
              <a:schemeClr val="accent1"/>
            </a:lnRef>
            <a:fillRef idx="0">
              <a:schemeClr val="accent1"/>
            </a:fillRef>
            <a:effectRef idx="0">
              <a:schemeClr val="accent1"/>
            </a:effectRef>
            <a:fontRef idx="minor">
              <a:schemeClr val="tx1"/>
            </a:fontRef>
          </p:style>
        </p:cxnSp>
        <p:pic>
          <p:nvPicPr>
            <p:cNvPr id="66" name="Picture 3"/>
            <p:cNvPicPr>
              <a:picLocks noChangeAspect="1" noChangeArrowheads="1"/>
            </p:cNvPicPr>
            <p:nvPr/>
          </p:nvPicPr>
          <p:blipFill>
            <a:blip r:embed="rId25" cstate="screen"/>
            <a:srcRect t="11660"/>
            <a:stretch>
              <a:fillRect/>
            </a:stretch>
          </p:blipFill>
          <p:spPr bwMode="auto">
            <a:xfrm>
              <a:off x="10435" y="2131"/>
              <a:ext cx="1537" cy="1294"/>
            </a:xfrm>
            <a:prstGeom prst="rect">
              <a:avLst/>
            </a:prstGeom>
            <a:solidFill>
              <a:schemeClr val="accent1">
                <a:lumMod val="75000"/>
              </a:schemeClr>
            </a:solidFill>
            <a:ln>
              <a:noFill/>
            </a:ln>
            <a:effectLst/>
          </p:spPr>
        </p:pic>
        <p:sp>
          <p:nvSpPr>
            <p:cNvPr id="67" name="文本框 55"/>
            <p:cNvSpPr txBox="1"/>
            <p:nvPr>
              <p:custDataLst>
                <p:tags r:id="rId11"/>
              </p:custDataLst>
            </p:nvPr>
          </p:nvSpPr>
          <p:spPr>
            <a:xfrm>
              <a:off x="8390" y="7492"/>
              <a:ext cx="1941" cy="919"/>
            </a:xfrm>
            <a:prstGeom prst="roundRect">
              <a:avLst/>
            </a:prstGeom>
            <a:solidFill>
              <a:schemeClr val="accent1">
                <a:lumMod val="20000"/>
                <a:lumOff val="80000"/>
              </a:schemeClr>
            </a:solidFill>
          </p:spPr>
          <p:txBody>
            <a:bodyPr wrap="square">
              <a:spAutoFit/>
            </a:bodyPr>
            <a:lstStyle>
              <a:defPPr>
                <a:defRPr lang="zh-CN"/>
              </a:defPPr>
              <a:lvl1pPr algn="ctr">
                <a:spcBef>
                  <a:spcPct val="0"/>
                </a:spcBef>
                <a:defRPr kumimoji="1" sz="1000">
                  <a:solidFill>
                    <a:srgbClr val="1A4262"/>
                  </a:solidFill>
                  <a:latin typeface="微软雅黑" panose="020B0503020204020204" pitchFamily="34" charset="-122"/>
                  <a:ea typeface="微软雅黑" panose="020B0503020204020204" pitchFamily="34" charset="-122"/>
                </a:defRPr>
              </a:lvl1pPr>
            </a:lstStyle>
            <a:p>
              <a:r>
                <a:rPr lang="zh-CN" altLang="en-US" sz="1200" b="1" dirty="0">
                  <a:sym typeface="+mn-ea"/>
                </a:rPr>
                <a:t>仓底综合</a:t>
              </a:r>
              <a:r>
                <a:rPr lang="zh-CN" altLang="en-US" sz="1200" b="1" dirty="0" smtClean="0">
                  <a:sym typeface="+mn-ea"/>
                </a:rPr>
                <a:t>控制柜</a:t>
              </a:r>
              <a:r>
                <a:rPr lang="en-US" altLang="zh-CN" sz="1200" b="1" dirty="0">
                  <a:sym typeface="+mn-ea"/>
                </a:rPr>
                <a:t>Integrated control </a:t>
              </a:r>
              <a:r>
                <a:rPr lang="en-US" altLang="zh-CN" sz="1200" b="1" dirty="0" smtClean="0">
                  <a:sym typeface="+mn-ea"/>
                </a:rPr>
                <a:t>cabinet</a:t>
              </a:r>
              <a:endParaRPr lang="zh-CN" altLang="en-US" sz="1200" b="1" dirty="0">
                <a:sym typeface="+mn-ea"/>
              </a:endParaRPr>
            </a:p>
          </p:txBody>
        </p:sp>
        <p:cxnSp>
          <p:nvCxnSpPr>
            <p:cNvPr id="68" name="直接连接符 67"/>
            <p:cNvCxnSpPr>
              <a:stCxn id="69" idx="3"/>
              <a:endCxn id="67" idx="1"/>
            </p:cNvCxnSpPr>
            <p:nvPr/>
          </p:nvCxnSpPr>
          <p:spPr>
            <a:xfrm>
              <a:off x="8060" y="7763"/>
              <a:ext cx="330" cy="189"/>
            </a:xfrm>
            <a:prstGeom prst="line">
              <a:avLst/>
            </a:prstGeom>
            <a:ln w="19050" cmpd="sng">
              <a:solidFill>
                <a:srgbClr val="00B485"/>
              </a:solidFill>
              <a:prstDash val="solid"/>
            </a:ln>
          </p:spPr>
          <p:style>
            <a:lnRef idx="1">
              <a:schemeClr val="accent1"/>
            </a:lnRef>
            <a:fillRef idx="0">
              <a:schemeClr val="accent1"/>
            </a:fillRef>
            <a:effectRef idx="0">
              <a:schemeClr val="accent1"/>
            </a:effectRef>
            <a:fontRef idx="minor">
              <a:schemeClr val="tx1"/>
            </a:fontRef>
          </p:style>
        </p:cxnSp>
        <p:pic>
          <p:nvPicPr>
            <p:cNvPr id="69" name="图片 68"/>
            <p:cNvPicPr>
              <a:picLocks noChangeAspect="1"/>
            </p:cNvPicPr>
            <p:nvPr/>
          </p:nvPicPr>
          <p:blipFill>
            <a:blip r:embed="rId26"/>
            <a:stretch>
              <a:fillRect/>
            </a:stretch>
          </p:blipFill>
          <p:spPr>
            <a:xfrm flipH="1">
              <a:off x="8060" y="7435"/>
              <a:ext cx="417" cy="655"/>
            </a:xfrm>
            <a:prstGeom prst="rect">
              <a:avLst/>
            </a:prstGeom>
          </p:spPr>
        </p:pic>
        <p:pic>
          <p:nvPicPr>
            <p:cNvPr id="70" name="图片 69"/>
            <p:cNvPicPr>
              <a:picLocks noChangeAspect="1"/>
            </p:cNvPicPr>
            <p:nvPr/>
          </p:nvPicPr>
          <p:blipFill>
            <a:blip r:embed="rId26"/>
            <a:stretch>
              <a:fillRect/>
            </a:stretch>
          </p:blipFill>
          <p:spPr>
            <a:xfrm flipH="1">
              <a:off x="7198" y="3724"/>
              <a:ext cx="417" cy="655"/>
            </a:xfrm>
            <a:prstGeom prst="rect">
              <a:avLst/>
            </a:prstGeom>
          </p:spPr>
        </p:pic>
        <p:cxnSp>
          <p:nvCxnSpPr>
            <p:cNvPr id="71" name="直接连接符 70"/>
            <p:cNvCxnSpPr>
              <a:endCxn id="54" idx="1"/>
            </p:cNvCxnSpPr>
            <p:nvPr/>
          </p:nvCxnSpPr>
          <p:spPr>
            <a:xfrm flipV="1">
              <a:off x="7335" y="3124"/>
              <a:ext cx="1008" cy="832"/>
            </a:xfrm>
            <a:prstGeom prst="line">
              <a:avLst/>
            </a:prstGeom>
            <a:ln w="19050" cmpd="sng">
              <a:solidFill>
                <a:srgbClr val="00B485"/>
              </a:solidFill>
              <a:prstDash val="solid"/>
            </a:ln>
          </p:spPr>
          <p:style>
            <a:lnRef idx="1">
              <a:schemeClr val="accent1"/>
            </a:lnRef>
            <a:fillRef idx="0">
              <a:schemeClr val="accent1"/>
            </a:fillRef>
            <a:effectRef idx="0">
              <a:schemeClr val="accent1"/>
            </a:effectRef>
            <a:fontRef idx="minor">
              <a:schemeClr val="tx1"/>
            </a:fontRef>
          </p:style>
        </p:cxnSp>
        <p:pic>
          <p:nvPicPr>
            <p:cNvPr id="72" name="Picture 3"/>
            <p:cNvPicPr>
              <a:picLocks noChangeAspect="1" noChangeArrowheads="1"/>
            </p:cNvPicPr>
            <p:nvPr/>
          </p:nvPicPr>
          <p:blipFill>
            <a:blip r:embed="rId25" cstate="screen"/>
            <a:srcRect t="11660"/>
            <a:stretch>
              <a:fillRect/>
            </a:stretch>
          </p:blipFill>
          <p:spPr bwMode="auto">
            <a:xfrm>
              <a:off x="10435" y="6857"/>
              <a:ext cx="1537" cy="1275"/>
            </a:xfrm>
            <a:prstGeom prst="rect">
              <a:avLst/>
            </a:prstGeom>
            <a:solidFill>
              <a:schemeClr val="accent1">
                <a:lumMod val="75000"/>
              </a:schemeClr>
            </a:solidFill>
            <a:ln>
              <a:noFill/>
            </a:ln>
            <a:effectLst/>
          </p:spPr>
        </p:pic>
      </p:gr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0.70"/>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069841" y="3685021"/>
            <a:ext cx="3467565" cy="743321"/>
          </a:xfrm>
          <a:prstGeom prst="rect">
            <a:avLst/>
          </a:prstGeom>
        </p:spPr>
        <p:txBody>
          <a:bodyPr wrap="none" lIns="91415" tIns="45708" rIns="91415" bIns="45708">
            <a:spAutoFit/>
          </a:bodyPr>
          <a:lstStyle/>
          <a:p>
            <a:pPr algn="ctr">
              <a:lnSpc>
                <a:spcPct val="150000"/>
              </a:lnSpc>
            </a:pPr>
            <a:r>
              <a:rPr lang="zh-CN" altLang="en-US" sz="3200" dirty="0">
                <a:solidFill>
                  <a:schemeClr val="accent2"/>
                </a:solidFill>
                <a:latin typeface="Open Sans Regular" panose="020B0606030504020204" charset="0"/>
                <a:ea typeface="微软雅黑" panose="020B0503020204020204" pitchFamily="34" charset="-122"/>
                <a:cs typeface="Open Sans Regular" panose="020B0606030504020204" charset="0"/>
              </a:rPr>
              <a:t>粮食储藏减损成就</a:t>
            </a:r>
          </a:p>
        </p:txBody>
      </p:sp>
      <p:sp>
        <p:nvSpPr>
          <p:cNvPr id="8" name="椭圆 7"/>
          <p:cNvSpPr/>
          <p:nvPr/>
        </p:nvSpPr>
        <p:spPr>
          <a:xfrm>
            <a:off x="6038039" y="281813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184589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289309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56464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179557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124651"/>
            <a:ext cx="2125102" cy="1198880"/>
          </a:xfrm>
          <a:prstGeom prst="rect">
            <a:avLst/>
          </a:prstGeom>
          <a:noFill/>
        </p:spPr>
        <p:txBody>
          <a:bodyPr wrap="square" rtlCol="0">
            <a:spAutoFit/>
          </a:bodyPr>
          <a:lstStyle/>
          <a:p>
            <a:pPr algn="ctr"/>
            <a:r>
              <a:rPr lang="en-US" altLang="zh-CN" sz="72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06</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2825755" y="4442999"/>
            <a:ext cx="6116577" cy="400110"/>
          </a:xfrm>
          <a:prstGeom prst="rect">
            <a:avLst/>
          </a:prstGeom>
        </p:spPr>
        <p:txBody>
          <a:bodyPr wrap="square">
            <a:spAutoFit/>
          </a:bodyPr>
          <a:lstStyle/>
          <a:p>
            <a:pPr algn="ctr"/>
            <a:r>
              <a:rPr lang="en-US" altLang="zh-CN" sz="2000" dirty="0" smtClean="0">
                <a:latin typeface="Arial" panose="020B0604020202020204" pitchFamily="34" charset="0"/>
                <a:cs typeface="Arial" panose="020B0604020202020204" pitchFamily="34" charset="0"/>
              </a:rPr>
              <a:t>Achievements </a:t>
            </a:r>
            <a:r>
              <a:rPr lang="en-US" altLang="zh-CN" sz="2000" dirty="0">
                <a:latin typeface="Arial" panose="020B0604020202020204" pitchFamily="34" charset="0"/>
                <a:cs typeface="Arial" panose="020B0604020202020204" pitchFamily="34" charset="0"/>
              </a:rPr>
              <a:t>in reducing grain </a:t>
            </a:r>
            <a:r>
              <a:rPr lang="en-US" altLang="zh-CN" sz="2000" dirty="0" smtClean="0">
                <a:latin typeface="Arial" panose="020B0604020202020204" pitchFamily="34" charset="0"/>
                <a:cs typeface="Arial" panose="020B0604020202020204" pitchFamily="34" charset="0"/>
              </a:rPr>
              <a:t>storage </a:t>
            </a:r>
            <a:r>
              <a:rPr lang="en-US" altLang="zh-CN" sz="2000" dirty="0" smtClean="0">
                <a:latin typeface="Arial" panose="020B0604020202020204" pitchFamily="34" charset="0"/>
                <a:cs typeface="Arial" panose="020B0604020202020204" pitchFamily="34" charset="0"/>
              </a:rPr>
              <a:t>losses</a:t>
            </a:r>
            <a:endParaRPr lang="en-US" altLang="zh-CN"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3" name="图片 2" descr="01"/>
          <p:cNvPicPr>
            <a:picLocks noChangeAspect="1"/>
          </p:cNvPicPr>
          <p:nvPr/>
        </p:nvPicPr>
        <p:blipFill rotWithShape="1">
          <a:blip r:embed="rId4"/>
          <a:srcRect l="3534" t="5972" r="3012" b="33877"/>
          <a:stretch>
            <a:fillRect/>
          </a:stretch>
        </p:blipFill>
        <p:spPr>
          <a:xfrm>
            <a:off x="736909" y="1025236"/>
            <a:ext cx="10502591" cy="5721150"/>
          </a:xfrm>
          <a:prstGeom prst="rect">
            <a:avLst/>
          </a:prstGeom>
        </p:spPr>
      </p:pic>
      <p:sp>
        <p:nvSpPr>
          <p:cNvPr id="2" name="矩形 1"/>
          <p:cNvSpPr/>
          <p:nvPr/>
        </p:nvSpPr>
        <p:spPr>
          <a:xfrm>
            <a:off x="1044498" y="1028286"/>
            <a:ext cx="10103004" cy="700576"/>
          </a:xfrm>
          <a:prstGeom prst="rect">
            <a:avLst/>
          </a:prstGeom>
        </p:spPr>
        <p:txBody>
          <a:bodyPr wrap="square">
            <a:spAutoFit/>
          </a:bodyPr>
          <a:lstStyle/>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sym typeface="+mn-ea"/>
              </a:rPr>
              <a:t>工程项目</a:t>
            </a:r>
            <a:r>
              <a:rPr lang="en-US" altLang="zh-CN" sz="1400" dirty="0" smtClean="0">
                <a:solidFill>
                  <a:schemeClr val="bg1"/>
                </a:solidFill>
                <a:latin typeface="微软雅黑" panose="020B0503020204020204" pitchFamily="34" charset="-122"/>
                <a:ea typeface="微软雅黑" panose="020B0503020204020204" pitchFamily="34" charset="-122"/>
                <a:sym typeface="+mn-ea"/>
              </a:rPr>
              <a:t>: </a:t>
            </a:r>
            <a:r>
              <a:rPr lang="zh-CN" altLang="en-US" sz="1400" dirty="0" smtClean="0">
                <a:solidFill>
                  <a:schemeClr val="bg1"/>
                </a:solidFill>
                <a:latin typeface="微软雅黑" panose="020B0503020204020204" pitchFamily="34" charset="-122"/>
                <a:ea typeface="微软雅黑" panose="020B0503020204020204" pitchFamily="34" charset="-122"/>
                <a:sym typeface="+mn-ea"/>
              </a:rPr>
              <a:t>包括粮食</a:t>
            </a:r>
            <a:r>
              <a:rPr lang="zh-CN" altLang="zh-CN" sz="1400" dirty="0" smtClean="0">
                <a:solidFill>
                  <a:schemeClr val="bg1"/>
                </a:solidFill>
                <a:latin typeface="微软雅黑" panose="020B0503020204020204" pitchFamily="34" charset="-122"/>
                <a:ea typeface="微软雅黑" panose="020B0503020204020204" pitchFamily="34" charset="-122"/>
                <a:sym typeface="+mn-ea"/>
              </a:rPr>
              <a:t>仓储</a:t>
            </a:r>
            <a:r>
              <a:rPr lang="zh-CN" altLang="zh-CN" sz="1400" dirty="0">
                <a:solidFill>
                  <a:schemeClr val="bg1"/>
                </a:solidFill>
                <a:latin typeface="微软雅黑" panose="020B0503020204020204" pitchFamily="34" charset="-122"/>
                <a:ea typeface="微软雅黑" panose="020B0503020204020204" pitchFamily="34" charset="-122"/>
                <a:sym typeface="+mn-ea"/>
              </a:rPr>
              <a:t>、物流、</a:t>
            </a:r>
            <a:r>
              <a:rPr lang="zh-CN" altLang="zh-CN" sz="1400" dirty="0" smtClean="0">
                <a:solidFill>
                  <a:schemeClr val="bg1"/>
                </a:solidFill>
                <a:latin typeface="微软雅黑" panose="020B0503020204020204" pitchFamily="34" charset="-122"/>
                <a:ea typeface="微软雅黑" panose="020B0503020204020204" pitchFamily="34" charset="-122"/>
                <a:sym typeface="+mn-ea"/>
              </a:rPr>
              <a:t>加工</a:t>
            </a:r>
            <a:r>
              <a:rPr lang="zh-CN" altLang="en-US" sz="1400" dirty="0" smtClean="0">
                <a:solidFill>
                  <a:schemeClr val="bg1"/>
                </a:solidFill>
                <a:latin typeface="微软雅黑" panose="020B0503020204020204" pitchFamily="34" charset="-122"/>
                <a:ea typeface="微软雅黑" panose="020B0503020204020204" pitchFamily="34" charset="-122"/>
                <a:sym typeface="+mn-ea"/>
              </a:rPr>
              <a:t>等产业，建有汽车接卸站、</a:t>
            </a:r>
            <a:r>
              <a:rPr lang="zh-CN" altLang="zh-CN" sz="1400" dirty="0" smtClean="0">
                <a:solidFill>
                  <a:schemeClr val="bg1"/>
                </a:solidFill>
                <a:latin typeface="微软雅黑" panose="020B0503020204020204" pitchFamily="34" charset="-122"/>
                <a:ea typeface="微软雅黑" panose="020B0503020204020204" pitchFamily="34" charset="-122"/>
                <a:sym typeface="+mn-ea"/>
              </a:rPr>
              <a:t>专用</a:t>
            </a:r>
            <a:r>
              <a:rPr lang="zh-CN" altLang="zh-CN" sz="1400" dirty="0">
                <a:solidFill>
                  <a:schemeClr val="bg1"/>
                </a:solidFill>
                <a:latin typeface="微软雅黑" panose="020B0503020204020204" pitchFamily="34" charset="-122"/>
                <a:ea typeface="微软雅黑" panose="020B0503020204020204" pitchFamily="34" charset="-122"/>
                <a:sym typeface="+mn-ea"/>
              </a:rPr>
              <a:t>码头</a:t>
            </a:r>
            <a:r>
              <a:rPr lang="zh-CN" altLang="zh-CN" sz="1400" dirty="0" smtClean="0">
                <a:solidFill>
                  <a:schemeClr val="bg1"/>
                </a:solidFill>
                <a:latin typeface="微软雅黑" panose="020B0503020204020204" pitchFamily="34" charset="-122"/>
                <a:ea typeface="微软雅黑" panose="020B0503020204020204" pitchFamily="34" charset="-122"/>
                <a:sym typeface="+mn-ea"/>
              </a:rPr>
              <a:t>及铁路专用线</a:t>
            </a:r>
            <a:r>
              <a:rPr lang="zh-CN" altLang="en-US" sz="1400" dirty="0" smtClean="0">
                <a:solidFill>
                  <a:schemeClr val="bg1"/>
                </a:solidFill>
                <a:latin typeface="微软雅黑" panose="020B0503020204020204" pitchFamily="34" charset="-122"/>
                <a:ea typeface="微软雅黑" panose="020B0503020204020204" pitchFamily="34" charset="-122"/>
                <a:sym typeface="+mn-ea"/>
              </a:rPr>
              <a:t>等设施</a:t>
            </a:r>
            <a:r>
              <a:rPr lang="zh-CN" altLang="en-US" sz="1400" dirty="0">
                <a:solidFill>
                  <a:schemeClr val="bg1"/>
                </a:solidFill>
                <a:latin typeface="微软雅黑" panose="020B0503020204020204" pitchFamily="34" charset="-122"/>
                <a:ea typeface="微软雅黑" panose="020B0503020204020204" pitchFamily="34" charset="-122"/>
                <a:sym typeface="+mn-ea"/>
              </a:rPr>
              <a:t>，</a:t>
            </a:r>
            <a:r>
              <a:rPr lang="zh-CN" altLang="en-US" sz="1400" dirty="0" smtClean="0">
                <a:solidFill>
                  <a:schemeClr val="bg1"/>
                </a:solidFill>
                <a:latin typeface="微软雅黑" panose="020B0503020204020204" pitchFamily="34" charset="-122"/>
                <a:ea typeface="微软雅黑" panose="020B0503020204020204" pitchFamily="34" charset="-122"/>
                <a:sym typeface="+mn-ea"/>
              </a:rPr>
              <a:t>集</a:t>
            </a:r>
            <a:r>
              <a:rPr lang="zh-CN" altLang="en-US" sz="1400" dirty="0">
                <a:solidFill>
                  <a:schemeClr val="bg1"/>
                </a:solidFill>
                <a:latin typeface="微软雅黑" panose="020B0503020204020204" pitchFamily="34" charset="-122"/>
                <a:ea typeface="微软雅黑" panose="020B0503020204020204" pitchFamily="34" charset="-122"/>
                <a:sym typeface="+mn-ea"/>
              </a:rPr>
              <a:t>公、铁、水多式联运于</a:t>
            </a:r>
            <a:r>
              <a:rPr lang="zh-CN" altLang="en-US" sz="1400" dirty="0" smtClean="0">
                <a:solidFill>
                  <a:schemeClr val="bg1"/>
                </a:solidFill>
                <a:latin typeface="微软雅黑" panose="020B0503020204020204" pitchFamily="34" charset="-122"/>
                <a:ea typeface="微软雅黑" panose="020B0503020204020204" pitchFamily="34" charset="-122"/>
                <a:sym typeface="+mn-ea"/>
              </a:rPr>
              <a:t>一体，可实现</a:t>
            </a:r>
            <a:r>
              <a:rPr lang="zh-CN" altLang="en-US" sz="1400" dirty="0">
                <a:solidFill>
                  <a:schemeClr val="bg1"/>
                </a:solidFill>
                <a:latin typeface="微软雅黑" panose="020B0503020204020204" pitchFamily="34" charset="-122"/>
                <a:ea typeface="微软雅黑" panose="020B0503020204020204" pitchFamily="34" charset="-122"/>
                <a:sym typeface="+mn-ea"/>
              </a:rPr>
              <a:t>多种</a:t>
            </a:r>
            <a:r>
              <a:rPr lang="zh-CN" altLang="en-US" sz="1400" dirty="0" smtClean="0">
                <a:solidFill>
                  <a:schemeClr val="bg1"/>
                </a:solidFill>
                <a:latin typeface="微软雅黑" panose="020B0503020204020204" pitchFamily="34" charset="-122"/>
                <a:ea typeface="微软雅黑" panose="020B0503020204020204" pitchFamily="34" charset="-122"/>
                <a:sym typeface="+mn-ea"/>
              </a:rPr>
              <a:t>不同粮食物流的无缝衔接。</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1044498" y="1616664"/>
            <a:ext cx="10103003" cy="1061829"/>
          </a:xfrm>
          <a:prstGeom prst="rect">
            <a:avLst/>
          </a:prstGeom>
        </p:spPr>
        <p:txBody>
          <a:bodyPr wrap="square">
            <a:spAutoFit/>
          </a:bodyPr>
          <a:lstStyle/>
          <a:p>
            <a:pPr>
              <a:lnSpc>
                <a:spcPct val="150000"/>
              </a:lnSpc>
            </a:pPr>
            <a:r>
              <a:rPr lang="en-US" altLang="zh-CN" sz="1400" dirty="0">
                <a:solidFill>
                  <a:schemeClr val="bg1"/>
                </a:solidFill>
                <a:latin typeface="微软雅黑" panose="020B0503020204020204" pitchFamily="34" charset="-122"/>
                <a:ea typeface="微软雅黑" panose="020B0503020204020204" pitchFamily="34" charset="-122"/>
              </a:rPr>
              <a:t>Project </a:t>
            </a:r>
            <a:r>
              <a:rPr lang="en-US" altLang="zh-CN" sz="1400" dirty="0" smtClean="0">
                <a:solidFill>
                  <a:schemeClr val="bg1"/>
                </a:solidFill>
                <a:latin typeface="微软雅黑" panose="020B0503020204020204" pitchFamily="34" charset="-122"/>
                <a:ea typeface="微软雅黑" panose="020B0503020204020204" pitchFamily="34" charset="-122"/>
              </a:rPr>
              <a:t>: It </a:t>
            </a:r>
            <a:r>
              <a:rPr lang="en-US" altLang="zh-CN" sz="1400" dirty="0">
                <a:solidFill>
                  <a:schemeClr val="bg1"/>
                </a:solidFill>
                <a:latin typeface="微软雅黑" panose="020B0503020204020204" pitchFamily="34" charset="-122"/>
                <a:ea typeface="微软雅黑" panose="020B0503020204020204" pitchFamily="34" charset="-122"/>
              </a:rPr>
              <a:t>includes industries such as grain storage, logistics, and processing. It has </a:t>
            </a:r>
            <a:r>
              <a:rPr lang="en-US" altLang="zh-CN" sz="1400" dirty="0" smtClean="0">
                <a:solidFill>
                  <a:schemeClr val="bg1"/>
                </a:solidFill>
                <a:latin typeface="微软雅黑" panose="020B0503020204020204" pitchFamily="34" charset="-122"/>
                <a:ea typeface="微软雅黑" panose="020B0503020204020204" pitchFamily="34" charset="-122"/>
              </a:rPr>
              <a:t>truck stations, </a:t>
            </a:r>
            <a:r>
              <a:rPr lang="en-US" altLang="zh-CN" sz="1400" dirty="0">
                <a:solidFill>
                  <a:schemeClr val="bg1"/>
                </a:solidFill>
                <a:latin typeface="微软雅黑" panose="020B0503020204020204" pitchFamily="34" charset="-122"/>
                <a:ea typeface="微软雅黑" panose="020B0503020204020204" pitchFamily="34" charset="-122"/>
              </a:rPr>
              <a:t>dedicated docks and </a:t>
            </a:r>
            <a:r>
              <a:rPr lang="en-US" altLang="zh-CN" sz="1400" dirty="0" smtClean="0">
                <a:solidFill>
                  <a:schemeClr val="bg1"/>
                </a:solidFill>
                <a:latin typeface="微软雅黑" panose="020B0503020204020204" pitchFamily="34" charset="-122"/>
                <a:ea typeface="微软雅黑" panose="020B0503020204020204" pitchFamily="34" charset="-122"/>
              </a:rPr>
              <a:t>railway </a:t>
            </a:r>
            <a:r>
              <a:rPr lang="en-US" altLang="zh-CN" sz="1400" dirty="0">
                <a:solidFill>
                  <a:schemeClr val="bg1"/>
                </a:solidFill>
                <a:latin typeface="微软雅黑" panose="020B0503020204020204" pitchFamily="34" charset="-122"/>
                <a:ea typeface="微软雅黑" panose="020B0503020204020204" pitchFamily="34" charset="-122"/>
              </a:rPr>
              <a:t>dedicated </a:t>
            </a:r>
            <a:r>
              <a:rPr lang="en-US" altLang="zh-CN" sz="1400" dirty="0" smtClean="0">
                <a:solidFill>
                  <a:schemeClr val="bg1"/>
                </a:solidFill>
                <a:latin typeface="微软雅黑" panose="020B0503020204020204" pitchFamily="34" charset="-122"/>
                <a:ea typeface="微软雅黑" panose="020B0503020204020204" pitchFamily="34" charset="-122"/>
              </a:rPr>
              <a:t>lines for loading and unloading bulk grain, with integrating </a:t>
            </a:r>
            <a:r>
              <a:rPr lang="en-US" altLang="zh-CN" sz="1400" dirty="0">
                <a:solidFill>
                  <a:schemeClr val="bg1"/>
                </a:solidFill>
                <a:latin typeface="微软雅黑" panose="020B0503020204020204" pitchFamily="34" charset="-122"/>
                <a:ea typeface="微软雅黑" panose="020B0503020204020204" pitchFamily="34" charset="-122"/>
              </a:rPr>
              <a:t>road, rail, and water </a:t>
            </a:r>
            <a:r>
              <a:rPr lang="en-US" altLang="zh-CN" sz="1400" dirty="0" smtClean="0">
                <a:solidFill>
                  <a:schemeClr val="bg1"/>
                </a:solidFill>
                <a:latin typeface="微软雅黑" panose="020B0503020204020204" pitchFamily="34" charset="-122"/>
                <a:ea typeface="微软雅黑" panose="020B0503020204020204" pitchFamily="34" charset="-122"/>
              </a:rPr>
              <a:t>transportation modes, </a:t>
            </a:r>
            <a:r>
              <a:rPr lang="en-US" altLang="zh-CN" sz="1400" dirty="0">
                <a:solidFill>
                  <a:schemeClr val="bg1"/>
                </a:solidFill>
                <a:latin typeface="微软雅黑" panose="020B0503020204020204" pitchFamily="34" charset="-122"/>
                <a:ea typeface="微软雅黑" panose="020B0503020204020204" pitchFamily="34" charset="-122"/>
              </a:rPr>
              <a:t>and it facilitates seamless connections for various types of grain logistics </a:t>
            </a:r>
            <a:r>
              <a:rPr lang="en-US" altLang="zh-CN" sz="1400" dirty="0" smtClean="0">
                <a:solidFill>
                  <a:schemeClr val="bg1"/>
                </a:solidFill>
                <a:latin typeface="微软雅黑" panose="020B0503020204020204" pitchFamily="34" charset="-122"/>
                <a:ea typeface="微软雅黑" panose="020B0503020204020204" pitchFamily="34" charset="-122"/>
              </a:rPr>
              <a:t>operations.</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rot="840000">
            <a:off x="7440653" y="3100344"/>
            <a:ext cx="2116369" cy="584775"/>
          </a:xfrm>
          <a:prstGeom prst="rect">
            <a:avLst/>
          </a:prstGeom>
        </p:spPr>
        <p:txBody>
          <a:bodyPr wrap="square">
            <a:spAutoFit/>
          </a:bodyPr>
          <a:lstStyle/>
          <a:p>
            <a:pPr algn="ctr"/>
            <a:r>
              <a:rPr lang="en-US" altLang="zh-CN" sz="1600" b="1" dirty="0">
                <a:solidFill>
                  <a:srgbClr val="FFFF00"/>
                </a:solidFill>
                <a:latin typeface="Arial" panose="020B0604020202020204" pitchFamily="34" charset="0"/>
                <a:cs typeface="Arial" panose="020B0604020202020204" pitchFamily="34" charset="0"/>
              </a:rPr>
              <a:t>Bulk Grain </a:t>
            </a:r>
            <a:r>
              <a:rPr lang="en-US" altLang="zh-CN" sz="1600" b="1" dirty="0" smtClean="0">
                <a:solidFill>
                  <a:srgbClr val="FFFF00"/>
                </a:solidFill>
                <a:latin typeface="Arial" panose="020B0604020202020204" pitchFamily="34" charset="0"/>
                <a:cs typeface="Arial" panose="020B0604020202020204" pitchFamily="34" charset="0"/>
              </a:rPr>
              <a:t>Carrier </a:t>
            </a:r>
          </a:p>
          <a:p>
            <a:pPr algn="ctr"/>
            <a:r>
              <a:rPr lang="en-US" altLang="zh-CN" sz="1600" b="1" dirty="0" smtClean="0">
                <a:solidFill>
                  <a:srgbClr val="FFFF00"/>
                </a:solidFill>
                <a:latin typeface="Arial" panose="020B0604020202020204" pitchFamily="34" charset="0"/>
                <a:cs typeface="Arial" panose="020B0604020202020204" pitchFamily="34" charset="0"/>
              </a:rPr>
              <a:t>Operation </a:t>
            </a:r>
            <a:r>
              <a:rPr lang="en-US" altLang="zh-CN" sz="1600" b="1" dirty="0">
                <a:solidFill>
                  <a:srgbClr val="FFFF00"/>
                </a:solidFill>
                <a:latin typeface="Arial" panose="020B0604020202020204" pitchFamily="34" charset="0"/>
                <a:cs typeface="Arial" panose="020B0604020202020204" pitchFamily="34" charset="0"/>
              </a:rPr>
              <a:t>Area</a:t>
            </a:r>
            <a:endParaRPr lang="zh-CN" altLang="en-US" sz="1600" b="1" dirty="0">
              <a:solidFill>
                <a:srgbClr val="FFFF00"/>
              </a:solidFill>
              <a:latin typeface="Arial" panose="020B0604020202020204" pitchFamily="34" charset="0"/>
              <a:cs typeface="Arial" panose="020B0604020202020204" pitchFamily="34" charset="0"/>
            </a:endParaRPr>
          </a:p>
        </p:txBody>
      </p:sp>
      <p:sp>
        <p:nvSpPr>
          <p:cNvPr id="8" name="矩形 7"/>
          <p:cNvSpPr/>
          <p:nvPr/>
        </p:nvSpPr>
        <p:spPr>
          <a:xfrm rot="-780000">
            <a:off x="3059189" y="3377308"/>
            <a:ext cx="3883654" cy="338554"/>
          </a:xfrm>
          <a:prstGeom prst="rect">
            <a:avLst/>
          </a:prstGeom>
        </p:spPr>
        <p:txBody>
          <a:bodyPr wrap="square">
            <a:spAutoFit/>
          </a:bodyPr>
          <a:lstStyle/>
          <a:p>
            <a:r>
              <a:rPr lang="en-US" altLang="zh-CN" sz="1600" b="1" dirty="0">
                <a:solidFill>
                  <a:srgbClr val="FFFF00"/>
                </a:solidFill>
                <a:latin typeface="Arial" panose="020B0604020202020204" pitchFamily="34" charset="0"/>
                <a:cs typeface="Arial" panose="020B0604020202020204" pitchFamily="34" charset="0"/>
              </a:rPr>
              <a:t>Bulk Grain </a:t>
            </a:r>
            <a:r>
              <a:rPr lang="en-US" altLang="zh-CN" sz="1600" b="1" dirty="0" smtClean="0">
                <a:solidFill>
                  <a:srgbClr val="FFFF00"/>
                </a:solidFill>
                <a:latin typeface="Arial" panose="020B0604020202020204" pitchFamily="34" charset="0"/>
                <a:cs typeface="Arial" panose="020B0604020202020204" pitchFamily="34" charset="0"/>
              </a:rPr>
              <a:t>Railway Operation </a:t>
            </a:r>
            <a:r>
              <a:rPr lang="en-US" altLang="zh-CN" sz="1600" b="1" dirty="0">
                <a:solidFill>
                  <a:srgbClr val="FFFF00"/>
                </a:solidFill>
                <a:latin typeface="Arial" panose="020B0604020202020204" pitchFamily="34" charset="0"/>
                <a:cs typeface="Arial" panose="020B0604020202020204" pitchFamily="34" charset="0"/>
              </a:rPr>
              <a:t>Area</a:t>
            </a:r>
            <a:endParaRPr lang="zh-CN" altLang="en-US" sz="1600" b="1" dirty="0">
              <a:solidFill>
                <a:srgbClr val="FFFF00"/>
              </a:solidFill>
              <a:latin typeface="Arial" panose="020B0604020202020204" pitchFamily="34" charset="0"/>
              <a:cs typeface="Arial" panose="020B0604020202020204" pitchFamily="34" charset="0"/>
            </a:endParaRPr>
          </a:p>
        </p:txBody>
      </p:sp>
      <p:sp>
        <p:nvSpPr>
          <p:cNvPr id="9" name="矩形 8"/>
          <p:cNvSpPr/>
          <p:nvPr/>
        </p:nvSpPr>
        <p:spPr>
          <a:xfrm rot="-1080000">
            <a:off x="5277213" y="3427551"/>
            <a:ext cx="2051829" cy="584775"/>
          </a:xfrm>
          <a:prstGeom prst="rect">
            <a:avLst/>
          </a:prstGeom>
        </p:spPr>
        <p:txBody>
          <a:bodyPr wrap="square">
            <a:spAutoFit/>
          </a:bodyPr>
          <a:lstStyle/>
          <a:p>
            <a:pPr algn="ctr"/>
            <a:r>
              <a:rPr lang="en-US" altLang="zh-CN" sz="1600" b="1" dirty="0">
                <a:solidFill>
                  <a:srgbClr val="FFFF00"/>
                </a:solidFill>
                <a:latin typeface="Arial" panose="020B0604020202020204" pitchFamily="34" charset="0"/>
                <a:cs typeface="Arial" panose="020B0604020202020204" pitchFamily="34" charset="0"/>
              </a:rPr>
              <a:t>Bulk Grain </a:t>
            </a:r>
            <a:r>
              <a:rPr lang="en-US" altLang="zh-CN" sz="1600" b="1" dirty="0" smtClean="0">
                <a:solidFill>
                  <a:srgbClr val="FFFF00"/>
                </a:solidFill>
                <a:latin typeface="Arial" panose="020B0604020202020204" pitchFamily="34" charset="0"/>
                <a:cs typeface="Arial" panose="020B0604020202020204" pitchFamily="34" charset="0"/>
              </a:rPr>
              <a:t>Truck </a:t>
            </a:r>
          </a:p>
          <a:p>
            <a:pPr algn="ctr"/>
            <a:r>
              <a:rPr lang="en-US" altLang="zh-CN" sz="1600" b="1" dirty="0" smtClean="0">
                <a:solidFill>
                  <a:srgbClr val="FFFF00"/>
                </a:solidFill>
                <a:latin typeface="Arial" panose="020B0604020202020204" pitchFamily="34" charset="0"/>
                <a:cs typeface="Arial" panose="020B0604020202020204" pitchFamily="34" charset="0"/>
              </a:rPr>
              <a:t>Operation </a:t>
            </a:r>
            <a:r>
              <a:rPr lang="en-US" altLang="zh-CN" sz="1600" b="1" dirty="0">
                <a:solidFill>
                  <a:srgbClr val="FFFF00"/>
                </a:solidFill>
                <a:latin typeface="Arial" panose="020B0604020202020204" pitchFamily="34" charset="0"/>
                <a:cs typeface="Arial" panose="020B0604020202020204" pitchFamily="34" charset="0"/>
              </a:rPr>
              <a:t>Area</a:t>
            </a:r>
            <a:endParaRPr lang="zh-CN" altLang="en-US" sz="1600" b="1" dirty="0">
              <a:solidFill>
                <a:srgbClr val="FFFF00"/>
              </a:solidFill>
              <a:latin typeface="Arial" panose="020B0604020202020204" pitchFamily="34" charset="0"/>
              <a:cs typeface="Arial" panose="020B0604020202020204" pitchFamily="34" charset="0"/>
            </a:endParaRPr>
          </a:p>
        </p:txBody>
      </p:sp>
      <p:pic>
        <p:nvPicPr>
          <p:cNvPr id="10" name="图片 9"/>
          <p:cNvPicPr>
            <a:picLocks noChangeAspect="1"/>
          </p:cNvPicPr>
          <p:nvPr/>
        </p:nvPicPr>
        <p:blipFill>
          <a:blip r:embed="rId5"/>
          <a:stretch>
            <a:fillRect/>
          </a:stretch>
        </p:blipFill>
        <p:spPr>
          <a:xfrm>
            <a:off x="8711514" y="5837341"/>
            <a:ext cx="2527986" cy="912095"/>
          </a:xfrm>
          <a:prstGeom prst="rect">
            <a:avLst/>
          </a:prstGeom>
        </p:spPr>
      </p:pic>
      <p:pic>
        <p:nvPicPr>
          <p:cNvPr id="11" name="图片 10"/>
          <p:cNvPicPr>
            <a:picLocks noChangeAspect="1"/>
          </p:cNvPicPr>
          <p:nvPr/>
        </p:nvPicPr>
        <p:blipFill>
          <a:blip r:embed="rId6"/>
          <a:stretch>
            <a:fillRect/>
          </a:stretch>
        </p:blipFill>
        <p:spPr>
          <a:xfrm>
            <a:off x="736909" y="5755918"/>
            <a:ext cx="2426421" cy="971280"/>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16512" b="8305"/>
          <a:stretch/>
        </p:blipFill>
        <p:spPr>
          <a:xfrm>
            <a:off x="4688491" y="5770605"/>
            <a:ext cx="2443155" cy="956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7106649" y="1792987"/>
            <a:ext cx="4984251" cy="1569660"/>
          </a:xfrm>
          <a:prstGeom prst="rect">
            <a:avLst/>
          </a:prstGeom>
        </p:spPr>
        <p:txBody>
          <a:bodyPr wrap="square">
            <a:spAutoFit/>
          </a:bodyPr>
          <a:lstStyle/>
          <a:p>
            <a:pPr marL="342900" indent="-342900" algn="just">
              <a:lnSpc>
                <a:spcPct val="150000"/>
              </a:lnSpc>
              <a:buAutoNum type="arabicPeriod"/>
            </a:pPr>
            <a:r>
              <a:rPr lang="zh-CN" altLang="en-US" sz="1600" kern="100" dirty="0" smtClean="0">
                <a:latin typeface="微软雅黑" panose="020B0503020204020204" pitchFamily="34" charset="-122"/>
                <a:ea typeface="微软雅黑" panose="020B0503020204020204" pitchFamily="34" charset="-122"/>
              </a:rPr>
              <a:t>粮食</a:t>
            </a:r>
            <a:r>
              <a:rPr lang="zh-CN" altLang="en-US" sz="1600" kern="100" dirty="0">
                <a:latin typeface="微软雅黑" panose="020B0503020204020204" pitchFamily="34" charset="-122"/>
                <a:ea typeface="微软雅黑" panose="020B0503020204020204" pitchFamily="34" charset="-122"/>
              </a:rPr>
              <a:t>仓容规模稳步</a:t>
            </a:r>
            <a:r>
              <a:rPr lang="zh-CN" altLang="en-US" sz="1600" kern="100" dirty="0" smtClean="0">
                <a:latin typeface="微软雅黑" panose="020B0503020204020204" pitchFamily="34" charset="-122"/>
                <a:ea typeface="微软雅黑" panose="020B0503020204020204" pitchFamily="34" charset="-122"/>
              </a:rPr>
              <a:t>增长</a:t>
            </a:r>
            <a:endParaRPr lang="en-US" altLang="zh-CN" sz="1600" kern="100" dirty="0" smtClean="0">
              <a:latin typeface="微软雅黑" panose="020B0503020204020204" pitchFamily="34" charset="-122"/>
              <a:ea typeface="微软雅黑" panose="020B0503020204020204" pitchFamily="34" charset="-122"/>
            </a:endParaRPr>
          </a:p>
          <a:p>
            <a:pPr algn="just">
              <a:lnSpc>
                <a:spcPct val="150000"/>
              </a:lnSpc>
            </a:pPr>
            <a:r>
              <a:rPr lang="zh-CN" altLang="en-US" sz="1600" kern="100" dirty="0">
                <a:latin typeface="微软雅黑" panose="020B0503020204020204" pitchFamily="34" charset="-122"/>
                <a:ea typeface="微软雅黑" panose="020B0503020204020204" pitchFamily="34" charset="-122"/>
              </a:rPr>
              <a:t>中国</a:t>
            </a:r>
            <a:r>
              <a:rPr lang="zh-CN" altLang="en-US" sz="1600" kern="100" dirty="0" smtClean="0">
                <a:latin typeface="微软雅黑" panose="020B0503020204020204" pitchFamily="34" charset="-122"/>
                <a:ea typeface="微软雅黑" panose="020B0503020204020204" pitchFamily="34" charset="-122"/>
              </a:rPr>
              <a:t>持续加强粮食仓储设施建设，粮食露天堆放储存已</a:t>
            </a:r>
            <a:r>
              <a:rPr lang="zh-CN" altLang="en-US" sz="1600" kern="100" dirty="0">
                <a:latin typeface="微软雅黑" panose="020B0503020204020204" pitchFamily="34" charset="-122"/>
                <a:ea typeface="微软雅黑" panose="020B0503020204020204" pitchFamily="34" charset="-122"/>
              </a:rPr>
              <a:t>基本被淘汰</a:t>
            </a:r>
            <a:r>
              <a:rPr lang="zh-CN" altLang="en-US" sz="1600" kern="100" dirty="0" smtClean="0">
                <a:latin typeface="微软雅黑" panose="020B0503020204020204" pitchFamily="34" charset="-122"/>
                <a:ea typeface="微软雅黑" panose="020B0503020204020204" pitchFamily="34" charset="-122"/>
              </a:rPr>
              <a:t>，粮食</a:t>
            </a:r>
            <a:r>
              <a:rPr lang="zh-CN" altLang="en-US" sz="1600" kern="100" dirty="0">
                <a:latin typeface="微软雅黑" panose="020B0503020204020204" pitchFamily="34" charset="-122"/>
                <a:ea typeface="微软雅黑" panose="020B0503020204020204" pitchFamily="34" charset="-122"/>
              </a:rPr>
              <a:t>储存</a:t>
            </a:r>
            <a:r>
              <a:rPr lang="zh-CN" altLang="en-US" sz="1600" kern="100" dirty="0" smtClean="0">
                <a:latin typeface="微软雅黑" panose="020B0503020204020204" pitchFamily="34" charset="-122"/>
                <a:ea typeface="微软雅黑" panose="020B0503020204020204" pitchFamily="34" charset="-122"/>
              </a:rPr>
              <a:t>设施总体容量</a:t>
            </a:r>
            <a:r>
              <a:rPr lang="zh-CN" altLang="en-US" sz="1600" kern="100" dirty="0">
                <a:latin typeface="微软雅黑" panose="020B0503020204020204" pitchFamily="34" charset="-122"/>
                <a:ea typeface="微软雅黑" panose="020B0503020204020204" pitchFamily="34" charset="-122"/>
              </a:rPr>
              <a:t>能</a:t>
            </a:r>
            <a:r>
              <a:rPr lang="zh-CN" altLang="en-US" sz="1600" kern="100" dirty="0" smtClean="0">
                <a:latin typeface="微软雅黑" panose="020B0503020204020204" pitchFamily="34" charset="-122"/>
                <a:ea typeface="微软雅黑" panose="020B0503020204020204" pitchFamily="34" charset="-122"/>
              </a:rPr>
              <a:t>满足国家粮食</a:t>
            </a:r>
            <a:r>
              <a:rPr lang="zh-CN" altLang="en-US" sz="1600" kern="100" dirty="0">
                <a:latin typeface="微软雅黑" panose="020B0503020204020204" pitchFamily="34" charset="-122"/>
                <a:ea typeface="微软雅黑" panose="020B0503020204020204" pitchFamily="34" charset="-122"/>
              </a:rPr>
              <a:t>购买和储存</a:t>
            </a:r>
            <a:r>
              <a:rPr lang="zh-CN" altLang="en-US" sz="1600" kern="100" dirty="0" smtClean="0">
                <a:latin typeface="微软雅黑" panose="020B0503020204020204" pitchFamily="34" charset="-122"/>
                <a:ea typeface="微软雅黑" panose="020B0503020204020204" pitchFamily="34" charset="-122"/>
              </a:rPr>
              <a:t>需求</a:t>
            </a:r>
            <a:r>
              <a:rPr lang="zh-CN" altLang="en-US" sz="1400" kern="100" dirty="0" smtClean="0">
                <a:latin typeface="微软雅黑" panose="020B0503020204020204" pitchFamily="34" charset="-122"/>
                <a:ea typeface="微软雅黑" panose="020B0503020204020204" pitchFamily="34" charset="-122"/>
              </a:rPr>
              <a:t>。</a:t>
            </a:r>
            <a:endParaRPr lang="zh-CN" altLang="en-US" sz="1400" kern="100" dirty="0">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418" y="1820220"/>
            <a:ext cx="6946233" cy="2281649"/>
          </a:xfrm>
          <a:prstGeom prst="rect">
            <a:avLst/>
          </a:prstGeom>
        </p:spPr>
      </p:pic>
      <p:pic>
        <p:nvPicPr>
          <p:cNvPr id="5" name="图片 4"/>
          <p:cNvPicPr>
            <a:picLocks noChangeAspect="1"/>
          </p:cNvPicPr>
          <p:nvPr/>
        </p:nvPicPr>
        <p:blipFill>
          <a:blip r:embed="rId5"/>
          <a:stretch>
            <a:fillRect/>
          </a:stretch>
        </p:blipFill>
        <p:spPr>
          <a:xfrm>
            <a:off x="160418" y="4303299"/>
            <a:ext cx="6946233" cy="2346248"/>
          </a:xfrm>
          <a:prstGeom prst="rect">
            <a:avLst/>
          </a:prstGeom>
        </p:spPr>
      </p:pic>
      <p:sp>
        <p:nvSpPr>
          <p:cNvPr id="6" name="矩形 5"/>
          <p:cNvSpPr/>
          <p:nvPr/>
        </p:nvSpPr>
        <p:spPr>
          <a:xfrm>
            <a:off x="2436731" y="980554"/>
            <a:ext cx="2393605" cy="707886"/>
          </a:xfrm>
          <a:prstGeom prst="rect">
            <a:avLst/>
          </a:prstGeom>
        </p:spPr>
        <p:txBody>
          <a:bodyPr wrap="none">
            <a:spAutoFit/>
          </a:bodyPr>
          <a:lstStyle/>
          <a:p>
            <a:pPr algn="ctr"/>
            <a:r>
              <a:rPr lang="zh-CN" altLang="en-US"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主要成就</a:t>
            </a:r>
            <a:endParaRPr lang="en-US" altLang="zh-CN"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Main achievements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矩形 3"/>
          <p:cNvSpPr/>
          <p:nvPr/>
        </p:nvSpPr>
        <p:spPr>
          <a:xfrm>
            <a:off x="7106650" y="3428537"/>
            <a:ext cx="4984251" cy="2677656"/>
          </a:xfrm>
          <a:prstGeom prst="rect">
            <a:avLst/>
          </a:prstGeom>
        </p:spPr>
        <p:txBody>
          <a:bodyPr wrap="square">
            <a:spAutoFit/>
          </a:bodyPr>
          <a:lstStyle/>
          <a:p>
            <a:pPr algn="just">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1. Steady growth in grain storage capacity</a:t>
            </a:r>
          </a:p>
          <a:p>
            <a:pPr algn="just">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China has been continuously strengthening the construction of grain storage facilities, and the open-air stacking and storage of grain has basically been eliminated. The overall capacity of grain storage facilities can meet the national demand for grain purchase and storage</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endPar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6524289" y="1669278"/>
            <a:ext cx="5667711" cy="1938992"/>
          </a:xfrm>
          <a:prstGeom prst="rect">
            <a:avLst/>
          </a:prstGeom>
        </p:spPr>
        <p:txBody>
          <a:bodyPr wrap="square">
            <a:spAutoFit/>
          </a:bodyPr>
          <a:lstStyle/>
          <a:p>
            <a:pPr algn="just">
              <a:lnSpc>
                <a:spcPct val="150000"/>
              </a:lnSpc>
            </a:pPr>
            <a:r>
              <a:rPr lang="en-US" altLang="zh-CN" sz="1600" kern="100" dirty="0" smtClean="0">
                <a:latin typeface="微软雅黑" panose="020B0503020204020204" pitchFamily="34" charset="-122"/>
                <a:ea typeface="微软雅黑" panose="020B0503020204020204" pitchFamily="34" charset="-122"/>
              </a:rPr>
              <a:t>2.</a:t>
            </a:r>
            <a:r>
              <a:rPr lang="zh-CN" altLang="en-US" sz="1600" kern="100" dirty="0">
                <a:latin typeface="微软雅黑" panose="020B0503020204020204" pitchFamily="34" charset="-122"/>
                <a:ea typeface="微软雅黑" panose="020B0503020204020204" pitchFamily="34" charset="-122"/>
              </a:rPr>
              <a:t>绿色储粮技术广泛</a:t>
            </a:r>
            <a:r>
              <a:rPr lang="zh-CN" altLang="en-US" sz="1600" kern="100" dirty="0" smtClean="0">
                <a:latin typeface="微软雅黑" panose="020B0503020204020204" pitchFamily="34" charset="-122"/>
                <a:ea typeface="微软雅黑" panose="020B0503020204020204" pitchFamily="34" charset="-122"/>
              </a:rPr>
              <a:t>应用</a:t>
            </a:r>
            <a:endParaRPr lang="en-US" altLang="zh-CN" sz="1600" kern="100" dirty="0" smtClean="0">
              <a:latin typeface="微软雅黑" panose="020B0503020204020204" pitchFamily="34" charset="-122"/>
              <a:ea typeface="微软雅黑" panose="020B0503020204020204" pitchFamily="34" charset="-122"/>
            </a:endParaRPr>
          </a:p>
          <a:p>
            <a:pPr algn="just">
              <a:lnSpc>
                <a:spcPct val="150000"/>
              </a:lnSpc>
            </a:pPr>
            <a:r>
              <a:rPr lang="zh-CN" altLang="en-US" sz="1600" kern="100" dirty="0">
                <a:latin typeface="微软雅黑" panose="020B0503020204020204" pitchFamily="34" charset="-122"/>
                <a:ea typeface="微软雅黑" panose="020B0503020204020204" pitchFamily="34" charset="-122"/>
              </a:rPr>
              <a:t>集成智能粮情检测、低剂量环流熏蒸、智能通风和高效谷物冷却的“四合一”储粮技术在全国粮库大规模</a:t>
            </a:r>
            <a:r>
              <a:rPr lang="zh-CN" altLang="en-US" sz="1600" kern="100" dirty="0" smtClean="0">
                <a:latin typeface="微软雅黑" panose="020B0503020204020204" pitchFamily="34" charset="-122"/>
                <a:ea typeface="微软雅黑" panose="020B0503020204020204" pitchFamily="34" charset="-122"/>
              </a:rPr>
              <a:t>推广。</a:t>
            </a:r>
            <a:r>
              <a:rPr lang="zh-CN" altLang="en-US" sz="1600" kern="100" dirty="0">
                <a:latin typeface="微软雅黑" panose="020B0503020204020204" pitchFamily="34" charset="-122"/>
                <a:ea typeface="微软雅黑" panose="020B0503020204020204" pitchFamily="34" charset="-122"/>
              </a:rPr>
              <a:t>以氮气气调储粮、低温准低温储粮为典型的绿色生态储粮技术应用较</a:t>
            </a:r>
            <a:r>
              <a:rPr lang="zh-CN" altLang="en-US" sz="1600" kern="100" dirty="0" smtClean="0">
                <a:latin typeface="微软雅黑" panose="020B0503020204020204" pitchFamily="34" charset="-122"/>
                <a:ea typeface="微软雅黑" panose="020B0503020204020204" pitchFamily="34" charset="-122"/>
              </a:rPr>
              <a:t>快。</a:t>
            </a:r>
            <a:endParaRPr lang="zh-CN" altLang="en-US" sz="1600" kern="100" dirty="0">
              <a:effectLst/>
              <a:latin typeface="微软雅黑" panose="020B0503020204020204" pitchFamily="34" charset="-122"/>
              <a:ea typeface="微软雅黑" panose="020B0503020204020204" pitchFamily="34" charset="-122"/>
            </a:endParaRPr>
          </a:p>
        </p:txBody>
      </p:sp>
      <p:sp>
        <p:nvSpPr>
          <p:cNvPr id="6" name="矩形 5"/>
          <p:cNvSpPr/>
          <p:nvPr/>
        </p:nvSpPr>
        <p:spPr>
          <a:xfrm>
            <a:off x="2300374" y="1079924"/>
            <a:ext cx="2393605" cy="707886"/>
          </a:xfrm>
          <a:prstGeom prst="rect">
            <a:avLst/>
          </a:prstGeom>
        </p:spPr>
        <p:txBody>
          <a:bodyPr wrap="none">
            <a:spAutoFit/>
          </a:bodyPr>
          <a:lstStyle/>
          <a:p>
            <a:pPr algn="ctr"/>
            <a:r>
              <a:rPr lang="zh-CN" altLang="en-US"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主要成就</a:t>
            </a:r>
            <a:endParaRPr lang="en-US" altLang="zh-CN"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Main achievements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矩形 3"/>
          <p:cNvSpPr/>
          <p:nvPr/>
        </p:nvSpPr>
        <p:spPr>
          <a:xfrm>
            <a:off x="6524289" y="3608270"/>
            <a:ext cx="5667711" cy="3046988"/>
          </a:xfrm>
          <a:prstGeom prst="rect">
            <a:avLst/>
          </a:prstGeom>
        </p:spPr>
        <p:txBody>
          <a:bodyPr wrap="square">
            <a:spAutoFit/>
          </a:bodyPr>
          <a:lstStyle/>
          <a:p>
            <a:pPr algn="just">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2. Green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technology application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for grain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storage widely</a:t>
            </a:r>
          </a:p>
          <a:p>
            <a:pPr algn="just">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Integrated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four-in-one" grain storage technologies -- covering mechanical ventilation, fumigation, monitoring and cooling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have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been applied as a standard in state-owned grain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warehouses</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The application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green technologies during grain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storage,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such as nitrogen controlled atmosphere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low temperature/semi-low temperature storage, is developing rapidly. </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337" y="1845417"/>
            <a:ext cx="6395952" cy="2101071"/>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t="26496" b="25445"/>
          <a:stretch/>
        </p:blipFill>
        <p:spPr>
          <a:xfrm>
            <a:off x="128338" y="4281813"/>
            <a:ext cx="6395951" cy="2305364"/>
          </a:xfrm>
          <a:prstGeom prst="rect">
            <a:avLst/>
          </a:prstGeom>
        </p:spPr>
      </p:pic>
    </p:spTree>
    <p:extLst>
      <p:ext uri="{BB962C8B-B14F-4D97-AF65-F5344CB8AC3E}">
        <p14:creationId xmlns:p14="http://schemas.microsoft.com/office/powerpoint/2010/main" val="37311334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6524289" y="1212877"/>
            <a:ext cx="5560619" cy="1895519"/>
          </a:xfrm>
          <a:prstGeom prst="rect">
            <a:avLst/>
          </a:prstGeom>
        </p:spPr>
        <p:txBody>
          <a:bodyPr wrap="square">
            <a:spAutoFit/>
          </a:bodyPr>
          <a:lstStyle/>
          <a:p>
            <a:pPr algn="just">
              <a:lnSpc>
                <a:spcPct val="150000"/>
              </a:lnSpc>
            </a:pPr>
            <a:r>
              <a:rPr lang="en-US" altLang="zh-CN" sz="1600" kern="100" dirty="0">
                <a:latin typeface="微软雅黑" panose="020B0503020204020204" pitchFamily="34" charset="-122"/>
                <a:ea typeface="微软雅黑" panose="020B0503020204020204" pitchFamily="34" charset="-122"/>
              </a:rPr>
              <a:t>3</a:t>
            </a:r>
            <a:r>
              <a:rPr lang="en-US" altLang="zh-CN" sz="1600" kern="100" dirty="0" smtClean="0">
                <a:latin typeface="微软雅黑" panose="020B0503020204020204" pitchFamily="34" charset="-122"/>
                <a:ea typeface="微软雅黑" panose="020B0503020204020204" pitchFamily="34" charset="-122"/>
              </a:rPr>
              <a:t>.</a:t>
            </a:r>
            <a:r>
              <a:rPr lang="zh-CN" altLang="en-US" sz="1600" kern="100" dirty="0">
                <a:latin typeface="微软雅黑" panose="020B0503020204020204" pitchFamily="34" charset="-122"/>
                <a:ea typeface="微软雅黑" panose="020B0503020204020204" pitchFamily="34" charset="-122"/>
              </a:rPr>
              <a:t> 虫</a:t>
            </a:r>
            <a:r>
              <a:rPr lang="zh-CN" altLang="en-US" sz="1600" kern="100" dirty="0" smtClean="0">
                <a:latin typeface="微软雅黑" panose="020B0503020204020204" pitchFamily="34" charset="-122"/>
                <a:ea typeface="微软雅黑" panose="020B0503020204020204" pitchFamily="34" charset="-122"/>
              </a:rPr>
              <a:t>霉综合防治技术创新研发</a:t>
            </a:r>
            <a:endParaRPr lang="en-US" altLang="zh-CN" sz="1600" kern="100" dirty="0" smtClean="0">
              <a:latin typeface="微软雅黑" panose="020B0503020204020204" pitchFamily="34" charset="-122"/>
              <a:ea typeface="微软雅黑" panose="020B0503020204020204" pitchFamily="34" charset="-122"/>
            </a:endParaRPr>
          </a:p>
          <a:p>
            <a:pPr algn="just">
              <a:lnSpc>
                <a:spcPct val="150000"/>
              </a:lnSpc>
            </a:pPr>
            <a:r>
              <a:rPr lang="zh-CN" altLang="en-US" sz="1600" kern="100" dirty="0">
                <a:latin typeface="微软雅黑" panose="020B0503020204020204" pitchFamily="34" charset="-122"/>
                <a:ea typeface="微软雅黑" panose="020B0503020204020204" pitchFamily="34" charset="-122"/>
              </a:rPr>
              <a:t>在绿色储粮技术的基础上</a:t>
            </a:r>
            <a:r>
              <a:rPr lang="zh-CN" altLang="en-US" sz="1600" kern="100" dirty="0" smtClean="0">
                <a:latin typeface="微软雅黑" panose="020B0503020204020204" pitchFamily="34" charset="-122"/>
                <a:ea typeface="微软雅黑" panose="020B0503020204020204" pitchFamily="34" charset="-122"/>
              </a:rPr>
              <a:t>，</a:t>
            </a:r>
            <a:r>
              <a:rPr lang="zh-CN" altLang="en-US" sz="1600" kern="100" dirty="0">
                <a:latin typeface="微软雅黑" panose="020B0503020204020204" pitchFamily="34" charset="-122"/>
                <a:ea typeface="微软雅黑" panose="020B0503020204020204" pitchFamily="34" charset="-122"/>
              </a:rPr>
              <a:t>创新</a:t>
            </a:r>
            <a:r>
              <a:rPr lang="zh-CN" altLang="en-US" sz="1600" kern="100" dirty="0" smtClean="0">
                <a:latin typeface="微软雅黑" panose="020B0503020204020204" pitchFamily="34" charset="-122"/>
                <a:ea typeface="微软雅黑" panose="020B0503020204020204" pitchFamily="34" charset="-122"/>
              </a:rPr>
              <a:t>研发</a:t>
            </a:r>
            <a:r>
              <a:rPr lang="zh-CN" altLang="en-US" sz="1600" kern="100" dirty="0">
                <a:latin typeface="微软雅黑" panose="020B0503020204020204" pitchFamily="34" charset="-122"/>
                <a:ea typeface="微软雅黑" panose="020B0503020204020204" pitchFamily="34" charset="-122"/>
              </a:rPr>
              <a:t>虫霉</a:t>
            </a:r>
            <a:r>
              <a:rPr lang="zh-CN" altLang="en-US" sz="1600" kern="100" dirty="0" smtClean="0">
                <a:latin typeface="微软雅黑" panose="020B0503020204020204" pitchFamily="34" charset="-122"/>
                <a:ea typeface="微软雅黑" panose="020B0503020204020204" pitchFamily="34" charset="-122"/>
              </a:rPr>
              <a:t>智能</a:t>
            </a:r>
            <a:r>
              <a:rPr lang="zh-CN" altLang="en-US" sz="1600" kern="100" dirty="0">
                <a:latin typeface="微软雅黑" panose="020B0503020204020204" pitchFamily="34" charset="-122"/>
                <a:ea typeface="微软雅黑" panose="020B0503020204020204" pitchFamily="34" charset="-122"/>
              </a:rPr>
              <a:t>监测预警技术，适时采用惰性粉防虫技术、多杀菌素防虫技术</a:t>
            </a:r>
            <a:r>
              <a:rPr lang="zh-CN" altLang="en-US" sz="1600" kern="100" dirty="0" smtClean="0">
                <a:latin typeface="微软雅黑" panose="020B0503020204020204" pitchFamily="34" charset="-122"/>
                <a:ea typeface="微软雅黑" panose="020B0503020204020204" pitchFamily="34" charset="-122"/>
              </a:rPr>
              <a:t>、捕食</a:t>
            </a:r>
            <a:r>
              <a:rPr lang="zh-CN" altLang="en-US" sz="1600" kern="100" dirty="0">
                <a:latin typeface="微软雅黑" panose="020B0503020204020204" pitchFamily="34" charset="-122"/>
                <a:ea typeface="微软雅黑" panose="020B0503020204020204" pitchFamily="34" charset="-122"/>
              </a:rPr>
              <a:t>螨生物</a:t>
            </a:r>
            <a:r>
              <a:rPr lang="zh-CN" altLang="en-US" sz="1600" kern="100" dirty="0" smtClean="0">
                <a:latin typeface="微软雅黑" panose="020B0503020204020204" pitchFamily="34" charset="-122"/>
                <a:ea typeface="微软雅黑" panose="020B0503020204020204" pitchFamily="34" charset="-122"/>
              </a:rPr>
              <a:t>杀虫、混合</a:t>
            </a:r>
            <a:r>
              <a:rPr lang="zh-CN" altLang="en-US" sz="1600" kern="100" dirty="0">
                <a:latin typeface="微软雅黑" panose="020B0503020204020204" pitchFamily="34" charset="-122"/>
                <a:ea typeface="微软雅黑" panose="020B0503020204020204" pitchFamily="34" charset="-122"/>
              </a:rPr>
              <a:t>熏蒸技术</a:t>
            </a:r>
            <a:r>
              <a:rPr lang="zh-CN" altLang="en-US" sz="1600" kern="100" dirty="0" smtClean="0">
                <a:latin typeface="微软雅黑" panose="020B0503020204020204" pitchFamily="34" charset="-122"/>
                <a:ea typeface="微软雅黑" panose="020B0503020204020204" pitchFamily="34" charset="-122"/>
              </a:rPr>
              <a:t>等综合防治技术，避免</a:t>
            </a:r>
            <a:r>
              <a:rPr lang="zh-CN" altLang="en-US" sz="1600" kern="100" dirty="0">
                <a:latin typeface="微软雅黑" panose="020B0503020204020204" pitchFamily="34" charset="-122"/>
                <a:ea typeface="微软雅黑" panose="020B0503020204020204" pitchFamily="34" charset="-122"/>
              </a:rPr>
              <a:t>或减少虫霉发生的</a:t>
            </a:r>
            <a:r>
              <a:rPr lang="zh-CN" altLang="en-US" sz="1600" kern="100" dirty="0" smtClean="0">
                <a:latin typeface="微软雅黑" panose="020B0503020204020204" pitchFamily="34" charset="-122"/>
                <a:ea typeface="微软雅黑" panose="020B0503020204020204" pitchFamily="34" charset="-122"/>
              </a:rPr>
              <a:t>概率。</a:t>
            </a:r>
            <a:endParaRPr lang="zh-CN" altLang="en-US" sz="1600" kern="100" dirty="0">
              <a:effectLst/>
              <a:latin typeface="微软雅黑" panose="020B0503020204020204" pitchFamily="34" charset="-122"/>
              <a:ea typeface="微软雅黑" panose="020B0503020204020204" pitchFamily="34" charset="-122"/>
            </a:endParaRPr>
          </a:p>
        </p:txBody>
      </p:sp>
      <p:sp>
        <p:nvSpPr>
          <p:cNvPr id="6" name="矩形 5"/>
          <p:cNvSpPr/>
          <p:nvPr/>
        </p:nvSpPr>
        <p:spPr>
          <a:xfrm>
            <a:off x="2300374" y="1079924"/>
            <a:ext cx="2393605" cy="707886"/>
          </a:xfrm>
          <a:prstGeom prst="rect">
            <a:avLst/>
          </a:prstGeom>
        </p:spPr>
        <p:txBody>
          <a:bodyPr wrap="none">
            <a:spAutoFit/>
          </a:bodyPr>
          <a:lstStyle/>
          <a:p>
            <a:pPr algn="ctr"/>
            <a:r>
              <a:rPr lang="zh-CN" altLang="en-US"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主要成就</a:t>
            </a:r>
            <a:endParaRPr lang="en-US" altLang="zh-CN"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Main achievements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矩形 3"/>
          <p:cNvSpPr/>
          <p:nvPr/>
        </p:nvSpPr>
        <p:spPr>
          <a:xfrm>
            <a:off x="6524288" y="3067586"/>
            <a:ext cx="5560619" cy="3539430"/>
          </a:xfrm>
          <a:prstGeom prst="rect">
            <a:avLst/>
          </a:prstGeom>
        </p:spPr>
        <p:txBody>
          <a:bodyPr wrap="square">
            <a:spAutoFit/>
          </a:bodyPr>
          <a:lstStyle/>
          <a:p>
            <a:pPr algn="just"/>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3.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Innovative research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of comprehensive pest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mold control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technology</a:t>
            </a:r>
          </a:p>
          <a:p>
            <a:pPr algn="just">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Based on the green grain storage technology, innovative research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of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intelligent monitoring and early warning technology for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grain insects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mold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is carried out.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Timely,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comprehensive control technologies such as inert powder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pest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prevention technology, </a:t>
            </a:r>
            <a:r>
              <a:rPr lang="en-US" altLang="zh-CN" sz="1600" dirty="0" err="1">
                <a:solidFill>
                  <a:srgbClr val="1A4262"/>
                </a:solidFill>
                <a:latin typeface="Arial" panose="020B0604020202020204" pitchFamily="34" charset="0"/>
                <a:ea typeface="微软雅黑" panose="020B0503020204020204" pitchFamily="34" charset="-122"/>
                <a:cs typeface="Arial" panose="020B0604020202020204" pitchFamily="34" charset="0"/>
              </a:rPr>
              <a:t>spinosad</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pest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prevention technology, predatory mite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biological pest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control, mixed fumigation technology are adopted to avoid or reduce the probability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pests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mold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occurrence</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endPar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19046"/>
          <a:stretch/>
        </p:blipFill>
        <p:spPr>
          <a:xfrm>
            <a:off x="128338" y="1770393"/>
            <a:ext cx="6208294" cy="2342042"/>
          </a:xfrm>
          <a:prstGeom prst="rect">
            <a:avLst/>
          </a:prstGeom>
        </p:spPr>
      </p:pic>
      <p:pic>
        <p:nvPicPr>
          <p:cNvPr id="9" name="图片 8"/>
          <p:cNvPicPr>
            <a:picLocks noChangeAspect="1"/>
          </p:cNvPicPr>
          <p:nvPr/>
        </p:nvPicPr>
        <p:blipFill rotWithShape="1">
          <a:blip r:embed="rId5"/>
          <a:srcRect t="15347" b="16214"/>
          <a:stretch/>
        </p:blipFill>
        <p:spPr>
          <a:xfrm>
            <a:off x="128338" y="4267064"/>
            <a:ext cx="6208294" cy="2390409"/>
          </a:xfrm>
          <a:prstGeom prst="rect">
            <a:avLst/>
          </a:prstGeom>
        </p:spPr>
      </p:pic>
    </p:spTree>
    <p:extLst>
      <p:ext uri="{BB962C8B-B14F-4D97-AF65-F5344CB8AC3E}">
        <p14:creationId xmlns:p14="http://schemas.microsoft.com/office/powerpoint/2010/main" val="45775057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6524287" y="1025236"/>
            <a:ext cx="5560619" cy="1670073"/>
          </a:xfrm>
          <a:prstGeom prst="rect">
            <a:avLst/>
          </a:prstGeom>
        </p:spPr>
        <p:txBody>
          <a:bodyPr wrap="square">
            <a:spAutoFit/>
          </a:bodyPr>
          <a:lstStyle/>
          <a:p>
            <a:pPr algn="just">
              <a:lnSpc>
                <a:spcPct val="150000"/>
              </a:lnSpc>
            </a:pPr>
            <a:r>
              <a:rPr lang="en-US" altLang="zh-CN" sz="1400" kern="100" dirty="0" smtClean="0">
                <a:latin typeface="微软雅黑" panose="020B0503020204020204" pitchFamily="34" charset="-122"/>
                <a:ea typeface="微软雅黑" panose="020B0503020204020204" pitchFamily="34" charset="-122"/>
              </a:rPr>
              <a:t>4. </a:t>
            </a:r>
            <a:r>
              <a:rPr lang="zh-CN" altLang="en-US" sz="1400" kern="100" dirty="0" smtClean="0">
                <a:latin typeface="微软雅黑" panose="020B0503020204020204" pitchFamily="34" charset="-122"/>
                <a:ea typeface="微软雅黑" panose="020B0503020204020204" pitchFamily="34" charset="-122"/>
              </a:rPr>
              <a:t>智慧</a:t>
            </a:r>
            <a:r>
              <a:rPr lang="zh-CN" altLang="en-US" sz="1400" kern="100" dirty="0">
                <a:latin typeface="微软雅黑" panose="020B0503020204020204" pitchFamily="34" charset="-122"/>
                <a:ea typeface="微软雅黑" panose="020B0503020204020204" pitchFamily="34" charset="-122"/>
              </a:rPr>
              <a:t>仓储</a:t>
            </a:r>
            <a:r>
              <a:rPr lang="zh-CN" altLang="en-US" sz="1400" kern="100" dirty="0" smtClean="0">
                <a:latin typeface="微软雅黑" panose="020B0503020204020204" pitchFamily="34" charset="-122"/>
                <a:ea typeface="微软雅黑" panose="020B0503020204020204" pitchFamily="34" charset="-122"/>
              </a:rPr>
              <a:t>管理技术快速迭代</a:t>
            </a:r>
            <a:endParaRPr lang="en-US" altLang="zh-CN" sz="1400" kern="100" dirty="0" smtClean="0">
              <a:latin typeface="微软雅黑" panose="020B0503020204020204" pitchFamily="34" charset="-122"/>
              <a:ea typeface="微软雅黑" panose="020B0503020204020204" pitchFamily="34" charset="-122"/>
            </a:endParaRPr>
          </a:p>
          <a:p>
            <a:pPr algn="just">
              <a:lnSpc>
                <a:spcPct val="150000"/>
              </a:lnSpc>
            </a:pPr>
            <a:r>
              <a:rPr lang="zh-CN" altLang="en-US" sz="1400" kern="100" dirty="0" smtClean="0">
                <a:latin typeface="微软雅黑" panose="020B0503020204020204" pitchFamily="34" charset="-122"/>
                <a:ea typeface="微软雅黑" panose="020B0503020204020204" pitchFamily="34" charset="-122"/>
              </a:rPr>
              <a:t>以</a:t>
            </a:r>
            <a:r>
              <a:rPr lang="zh-CN" altLang="en-US" sz="1400" kern="100" dirty="0">
                <a:latin typeface="微软雅黑" panose="020B0503020204020204" pitchFamily="34" charset="-122"/>
                <a:ea typeface="微软雅黑" panose="020B0503020204020204" pitchFamily="34" charset="-122"/>
              </a:rPr>
              <a:t>浪潮、华为为代表的云计算和大数据服务商，依托自身强大的云计算、大数据、物联网、人工智能等技术积累，在推动粮食仓储运营和管理的智慧化、数字化转型方面，不断总结、优化、提升，纷纷推出与运营深度融合、管理高效协同的智慧粮食仓储管理系统或</a:t>
            </a:r>
            <a:r>
              <a:rPr lang="zh-CN" altLang="en-US" sz="1400" kern="100" dirty="0" smtClean="0">
                <a:latin typeface="微软雅黑" panose="020B0503020204020204" pitchFamily="34" charset="-122"/>
                <a:ea typeface="微软雅黑" panose="020B0503020204020204" pitchFamily="34" charset="-122"/>
              </a:rPr>
              <a:t>平台。</a:t>
            </a:r>
            <a:endParaRPr lang="zh-CN" altLang="en-US" sz="1400" kern="100" dirty="0">
              <a:effectLst/>
              <a:latin typeface="微软雅黑" panose="020B0503020204020204" pitchFamily="34" charset="-122"/>
              <a:ea typeface="微软雅黑" panose="020B0503020204020204" pitchFamily="34" charset="-122"/>
            </a:endParaRPr>
          </a:p>
        </p:txBody>
      </p:sp>
      <p:sp>
        <p:nvSpPr>
          <p:cNvPr id="6" name="矩形 5"/>
          <p:cNvSpPr/>
          <p:nvPr/>
        </p:nvSpPr>
        <p:spPr>
          <a:xfrm>
            <a:off x="2300374" y="1079924"/>
            <a:ext cx="2393605" cy="707886"/>
          </a:xfrm>
          <a:prstGeom prst="rect">
            <a:avLst/>
          </a:prstGeom>
        </p:spPr>
        <p:txBody>
          <a:bodyPr wrap="none">
            <a:spAutoFit/>
          </a:bodyPr>
          <a:lstStyle/>
          <a:p>
            <a:pPr algn="ctr"/>
            <a:r>
              <a:rPr lang="zh-CN" altLang="en-US"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主要成就</a:t>
            </a:r>
            <a:endParaRPr lang="en-US" altLang="zh-CN"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Main achievements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矩形 3"/>
          <p:cNvSpPr/>
          <p:nvPr/>
        </p:nvSpPr>
        <p:spPr>
          <a:xfrm>
            <a:off x="6524287" y="2783460"/>
            <a:ext cx="5560619" cy="3986219"/>
          </a:xfrm>
          <a:prstGeom prst="rect">
            <a:avLst/>
          </a:prstGeom>
        </p:spPr>
        <p:txBody>
          <a:bodyPr wrap="square">
            <a:spAutoFit/>
          </a:bodyPr>
          <a:lstStyle/>
          <a:p>
            <a:pPr algn="just"/>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4. Rapid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iteration of smart warehouse management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system</a:t>
            </a:r>
          </a:p>
          <a:p>
            <a:pPr algn="just">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Smart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warehouse management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system service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providers, represented by Inspur and Huawei, rely on their own technical accumulation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in cloud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computing, big data, Internet of Things, artificial intelligence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etc. to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continuously summarize, optimize and improve in promoting the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intelligent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digital transformation of grain storage operation and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management, and have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launched a series of smart grain storage management systems or platforms that are deeply integrated with operations and efficiently coordinated with management.</a:t>
            </a: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5159" t="5334"/>
          <a:stretch>
            <a:fillRect/>
          </a:stretch>
        </p:blipFill>
        <p:spPr>
          <a:xfrm>
            <a:off x="128338" y="4227742"/>
            <a:ext cx="6208294" cy="2391631"/>
          </a:xfrm>
          <a:prstGeom prst="rect">
            <a:avLst/>
          </a:prstGeom>
        </p:spPr>
      </p:pic>
      <p:pic>
        <p:nvPicPr>
          <p:cNvPr id="10" name="图片 9" descr="智能管控驾驶舱"/>
          <p:cNvPicPr>
            <a:picLocks noChangeAspect="1"/>
          </p:cNvPicPr>
          <p:nvPr/>
        </p:nvPicPr>
        <p:blipFill>
          <a:blip r:embed="rId5"/>
          <a:srcRect t="8081"/>
          <a:stretch>
            <a:fillRect/>
          </a:stretch>
        </p:blipFill>
        <p:spPr>
          <a:xfrm>
            <a:off x="128338" y="1787809"/>
            <a:ext cx="6208294" cy="2347347"/>
          </a:xfrm>
          <a:prstGeom prst="rect">
            <a:avLst/>
          </a:prstGeom>
        </p:spPr>
      </p:pic>
    </p:spTree>
    <p:extLst>
      <p:ext uri="{BB962C8B-B14F-4D97-AF65-F5344CB8AC3E}">
        <p14:creationId xmlns:p14="http://schemas.microsoft.com/office/powerpoint/2010/main" val="44403445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6524288" y="1025236"/>
            <a:ext cx="5560619" cy="2031325"/>
          </a:xfrm>
          <a:prstGeom prst="rect">
            <a:avLst/>
          </a:prstGeom>
        </p:spPr>
        <p:txBody>
          <a:bodyPr wrap="square">
            <a:spAutoFit/>
          </a:bodyPr>
          <a:lstStyle/>
          <a:p>
            <a:pPr algn="just">
              <a:lnSpc>
                <a:spcPct val="150000"/>
              </a:lnSpc>
            </a:pPr>
            <a:r>
              <a:rPr lang="en-US" altLang="zh-CN" sz="1400" kern="100" dirty="0" smtClean="0">
                <a:latin typeface="微软雅黑" panose="020B0503020204020204" pitchFamily="34" charset="-122"/>
                <a:ea typeface="微软雅黑" panose="020B0503020204020204" pitchFamily="34" charset="-122"/>
              </a:rPr>
              <a:t>5.</a:t>
            </a:r>
            <a:r>
              <a:rPr lang="zh-CN" altLang="en-US" sz="1400" kern="100" dirty="0" smtClean="0">
                <a:latin typeface="微软雅黑" panose="020B0503020204020204" pitchFamily="34" charset="-122"/>
                <a:ea typeface="微软雅黑" panose="020B0503020204020204" pitchFamily="34" charset="-122"/>
              </a:rPr>
              <a:t> 相关行业标准配套支撑</a:t>
            </a:r>
            <a:endParaRPr lang="en-US" altLang="zh-CN" sz="1400" kern="100" dirty="0" smtClean="0">
              <a:latin typeface="微软雅黑" panose="020B0503020204020204" pitchFamily="34" charset="-122"/>
              <a:ea typeface="微软雅黑" panose="020B0503020204020204" pitchFamily="34" charset="-122"/>
            </a:endParaRPr>
          </a:p>
          <a:p>
            <a:pPr algn="just">
              <a:lnSpc>
                <a:spcPct val="150000"/>
              </a:lnSpc>
            </a:pPr>
            <a:r>
              <a:rPr lang="en-US" altLang="zh-CN" sz="1400" kern="100" dirty="0">
                <a:latin typeface="微软雅黑" panose="020B0503020204020204" pitchFamily="34" charset="-122"/>
                <a:ea typeface="微软雅黑" panose="020B0503020204020204" pitchFamily="34" charset="-122"/>
              </a:rPr>
              <a:t>2020</a:t>
            </a:r>
            <a:r>
              <a:rPr lang="zh-CN" altLang="en-US" sz="1400" kern="100" dirty="0">
                <a:latin typeface="微软雅黑" panose="020B0503020204020204" pitchFamily="34" charset="-122"/>
                <a:ea typeface="微软雅黑" panose="020B0503020204020204" pitchFamily="34" charset="-122"/>
              </a:rPr>
              <a:t>年以来，一批粮食行业标准，</a:t>
            </a:r>
            <a:r>
              <a:rPr lang="zh-CN" altLang="en-US" sz="1400" kern="100" dirty="0" smtClean="0">
                <a:latin typeface="微软雅黑" panose="020B0503020204020204" pitchFamily="34" charset="-122"/>
                <a:ea typeface="微软雅黑" panose="020B0503020204020204" pitchFamily="34" charset="-122"/>
              </a:rPr>
              <a:t>如</a:t>
            </a:r>
            <a:r>
              <a:rPr lang="en-US" altLang="zh-CN" sz="1400" kern="100" dirty="0" smtClean="0">
                <a:latin typeface="微软雅黑" panose="020B0503020204020204" pitchFamily="34" charset="-122"/>
                <a:ea typeface="微软雅黑" panose="020B0503020204020204" pitchFamily="34" charset="-122"/>
              </a:rPr>
              <a:t>《</a:t>
            </a:r>
            <a:r>
              <a:rPr lang="zh-CN" altLang="en-US" sz="1400" kern="100" dirty="0" smtClean="0">
                <a:latin typeface="微软雅黑" panose="020B0503020204020204" pitchFamily="34" charset="-122"/>
                <a:ea typeface="微软雅黑" panose="020B0503020204020204" pitchFamily="34" charset="-122"/>
              </a:rPr>
              <a:t>高标准粮仓建设标准</a:t>
            </a:r>
            <a:r>
              <a:rPr lang="en-US" altLang="zh-CN" sz="1400" kern="100" dirty="0" smtClean="0">
                <a:latin typeface="微软雅黑" panose="020B0503020204020204" pitchFamily="34" charset="-122"/>
                <a:ea typeface="微软雅黑" panose="020B0503020204020204" pitchFamily="34" charset="-122"/>
              </a:rPr>
              <a:t>》</a:t>
            </a:r>
            <a:r>
              <a:rPr lang="zh-CN" altLang="en-US" sz="1400" kern="100" dirty="0" smtClean="0">
                <a:latin typeface="微软雅黑" panose="020B0503020204020204" pitchFamily="34" charset="-122"/>
                <a:ea typeface="微软雅黑" panose="020B0503020204020204" pitchFamily="34" charset="-122"/>
              </a:rPr>
              <a:t>（</a:t>
            </a:r>
            <a:r>
              <a:rPr lang="en-US" altLang="zh-CN" sz="1400" kern="100" dirty="0" smtClean="0">
                <a:latin typeface="微软雅黑" panose="020B0503020204020204" pitchFamily="34" charset="-122"/>
                <a:ea typeface="微软雅黑" panose="020B0503020204020204" pitchFamily="34" charset="-122"/>
              </a:rPr>
              <a:t>LS/T8014-2023</a:t>
            </a:r>
            <a:r>
              <a:rPr lang="zh-CN" altLang="en-US" sz="1400" kern="100" dirty="0" smtClean="0">
                <a:latin typeface="微软雅黑" panose="020B0503020204020204" pitchFamily="34" charset="-122"/>
                <a:ea typeface="微软雅黑" panose="020B0503020204020204" pitchFamily="34" charset="-122"/>
              </a:rPr>
              <a:t>）、</a:t>
            </a:r>
            <a:r>
              <a:rPr lang="en-US" altLang="zh-CN" sz="1400" kern="100" dirty="0" smtClean="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二氧化碳气调储粮技术规程</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LS/T1213-2022</a:t>
            </a: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氮气气调储粮技术规程</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LS/T1225-2022</a:t>
            </a: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惰性粉储粮防虫技术规程</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LS/T1227-2022</a:t>
            </a:r>
            <a:r>
              <a:rPr lang="zh-CN" altLang="en-US" sz="1400" kern="100" dirty="0">
                <a:latin typeface="微软雅黑" panose="020B0503020204020204" pitchFamily="34" charset="-122"/>
                <a:ea typeface="微软雅黑" panose="020B0503020204020204" pitchFamily="34" charset="-122"/>
              </a:rPr>
              <a:t>）等实施，为粮食绿色储粮设施</a:t>
            </a:r>
            <a:r>
              <a:rPr lang="zh-CN" altLang="en-US" sz="1400" kern="100" dirty="0" smtClean="0">
                <a:latin typeface="微软雅黑" panose="020B0503020204020204" pitchFamily="34" charset="-122"/>
                <a:ea typeface="微软雅黑" panose="020B0503020204020204" pitchFamily="34" charset="-122"/>
              </a:rPr>
              <a:t>工程设计与建设、粮食储藏减损提供支撑。</a:t>
            </a:r>
            <a:endParaRPr lang="zh-CN" altLang="en-US" sz="1400" kern="100" dirty="0">
              <a:effectLst/>
              <a:latin typeface="微软雅黑" panose="020B0503020204020204" pitchFamily="34" charset="-122"/>
              <a:ea typeface="微软雅黑" panose="020B0503020204020204" pitchFamily="34" charset="-122"/>
            </a:endParaRPr>
          </a:p>
        </p:txBody>
      </p:sp>
      <p:sp>
        <p:nvSpPr>
          <p:cNvPr id="6" name="矩形 5"/>
          <p:cNvSpPr/>
          <p:nvPr/>
        </p:nvSpPr>
        <p:spPr>
          <a:xfrm>
            <a:off x="2300374" y="1079924"/>
            <a:ext cx="2393605" cy="707886"/>
          </a:xfrm>
          <a:prstGeom prst="rect">
            <a:avLst/>
          </a:prstGeom>
        </p:spPr>
        <p:txBody>
          <a:bodyPr wrap="none">
            <a:spAutoFit/>
          </a:bodyPr>
          <a:lstStyle/>
          <a:p>
            <a:pPr algn="ctr"/>
            <a:r>
              <a:rPr lang="zh-CN" altLang="en-US"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主要成就</a:t>
            </a:r>
            <a:endParaRPr lang="en-US" altLang="zh-CN" sz="20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Main achievements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矩形 3"/>
          <p:cNvSpPr/>
          <p:nvPr/>
        </p:nvSpPr>
        <p:spPr>
          <a:xfrm>
            <a:off x="6524288" y="3067586"/>
            <a:ext cx="5560619" cy="3785652"/>
          </a:xfrm>
          <a:prstGeom prst="rect">
            <a:avLst/>
          </a:prstGeom>
        </p:spPr>
        <p:txBody>
          <a:bodyPr wrap="square">
            <a:spAutoFit/>
          </a:bodyPr>
          <a:lstStyle/>
          <a:p>
            <a:pPr algn="just">
              <a:lnSpc>
                <a:spcPct val="150000"/>
              </a:lnSpc>
            </a:pP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5</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Support of relevant standards </a:t>
            </a:r>
          </a:p>
          <a:p>
            <a:pPr algn="just">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Since 2020, a series of grain industry standards have been implemented, such as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Construction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standard for well-facilitated granary”, “Code of practice for carbon dioxide controlled atmospheric in grain storage</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 “Code of practice for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nitrogen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controlled atmospheric in grain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storage”,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“Code of practice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for inert powder against pests in grain storage”.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These standards provide new guidance for the design and construction of green grain storage facilities and loss reduction in grain storage</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endPar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图片 9"/>
          <p:cNvPicPr>
            <a:picLocks noChangeAspect="1"/>
          </p:cNvPicPr>
          <p:nvPr/>
        </p:nvPicPr>
        <p:blipFill>
          <a:blip r:embed="rId4"/>
          <a:stretch>
            <a:fillRect/>
          </a:stretch>
        </p:blipFill>
        <p:spPr>
          <a:xfrm>
            <a:off x="2241518" y="1842498"/>
            <a:ext cx="1813889" cy="2731218"/>
          </a:xfrm>
          <a:prstGeom prst="rect">
            <a:avLst/>
          </a:prstGeom>
        </p:spPr>
      </p:pic>
      <p:pic>
        <p:nvPicPr>
          <p:cNvPr id="11" name="图片 10"/>
          <p:cNvPicPr>
            <a:picLocks noChangeAspect="1"/>
          </p:cNvPicPr>
          <p:nvPr/>
        </p:nvPicPr>
        <p:blipFill>
          <a:blip r:embed="rId5"/>
          <a:stretch>
            <a:fillRect/>
          </a:stretch>
        </p:blipFill>
        <p:spPr>
          <a:xfrm>
            <a:off x="4314169" y="1868010"/>
            <a:ext cx="1725800" cy="2603204"/>
          </a:xfrm>
          <a:prstGeom prst="rect">
            <a:avLst/>
          </a:prstGeom>
        </p:spPr>
      </p:pic>
      <p:pic>
        <p:nvPicPr>
          <p:cNvPr id="13" name="图片 12"/>
          <p:cNvPicPr>
            <a:picLocks noChangeAspect="1"/>
          </p:cNvPicPr>
          <p:nvPr/>
        </p:nvPicPr>
        <p:blipFill>
          <a:blip r:embed="rId6"/>
          <a:stretch>
            <a:fillRect/>
          </a:stretch>
        </p:blipFill>
        <p:spPr>
          <a:xfrm>
            <a:off x="2241517" y="4075897"/>
            <a:ext cx="1786944" cy="2621161"/>
          </a:xfrm>
          <a:prstGeom prst="rect">
            <a:avLst/>
          </a:prstGeom>
        </p:spPr>
      </p:pic>
      <p:pic>
        <p:nvPicPr>
          <p:cNvPr id="8" name="图片 7"/>
          <p:cNvPicPr>
            <a:picLocks noChangeAspect="1"/>
          </p:cNvPicPr>
          <p:nvPr/>
        </p:nvPicPr>
        <p:blipFill>
          <a:blip r:embed="rId7"/>
          <a:stretch>
            <a:fillRect/>
          </a:stretch>
        </p:blipFill>
        <p:spPr>
          <a:xfrm>
            <a:off x="4255205" y="4075897"/>
            <a:ext cx="1784764" cy="2621161"/>
          </a:xfrm>
          <a:prstGeom prst="rect">
            <a:avLst/>
          </a:prstGeom>
        </p:spPr>
      </p:pic>
      <p:pic>
        <p:nvPicPr>
          <p:cNvPr id="5" name="图片 4"/>
          <p:cNvPicPr>
            <a:picLocks noChangeAspect="1"/>
          </p:cNvPicPr>
          <p:nvPr/>
        </p:nvPicPr>
        <p:blipFill>
          <a:blip r:embed="rId8"/>
          <a:stretch>
            <a:fillRect/>
          </a:stretch>
        </p:blipFill>
        <p:spPr>
          <a:xfrm>
            <a:off x="161990" y="1888836"/>
            <a:ext cx="1879729" cy="2694396"/>
          </a:xfrm>
          <a:prstGeom prst="rect">
            <a:avLst/>
          </a:prstGeom>
        </p:spPr>
      </p:pic>
      <p:pic>
        <p:nvPicPr>
          <p:cNvPr id="12" name="图片 11"/>
          <p:cNvPicPr>
            <a:picLocks noChangeAspect="1"/>
          </p:cNvPicPr>
          <p:nvPr/>
        </p:nvPicPr>
        <p:blipFill>
          <a:blip r:embed="rId9"/>
          <a:stretch>
            <a:fillRect/>
          </a:stretch>
        </p:blipFill>
        <p:spPr>
          <a:xfrm>
            <a:off x="128278" y="4075897"/>
            <a:ext cx="1854477" cy="2621161"/>
          </a:xfrm>
          <a:prstGeom prst="rect">
            <a:avLst/>
          </a:prstGeom>
        </p:spPr>
      </p:pic>
    </p:spTree>
    <p:extLst>
      <p:ext uri="{BB962C8B-B14F-4D97-AF65-F5344CB8AC3E}">
        <p14:creationId xmlns:p14="http://schemas.microsoft.com/office/powerpoint/2010/main" val="366434311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500"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500"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500"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500"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2191999" cy="6858000"/>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re 3"/>
            <p:cNvSpPr txBox="1"/>
            <p:nvPr/>
          </p:nvSpPr>
          <p:spPr>
            <a:xfrm>
              <a:off x="3602343" y="1798780"/>
              <a:ext cx="4780343" cy="10414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a:lnSpc>
                  <a:spcPct val="120000"/>
                </a:lnSpc>
              </a:pPr>
              <a:r>
                <a:rPr lang="en-AU" sz="6000" dirty="0">
                  <a:solidFill>
                    <a:schemeClr val="accent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rPr>
                <a:t>Thank You</a:t>
              </a:r>
            </a:p>
          </p:txBody>
        </p:sp>
      </p:grpSp>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endParaRPr>
          </a:p>
        </p:txBody>
      </p:sp>
      <p:sp>
        <p:nvSpPr>
          <p:cNvPr id="29" name="等腰三角形 28"/>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6" name="图片 5" descr="图形用户界面, 应用程序&#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13" y="5250474"/>
            <a:ext cx="6004618" cy="1645936"/>
          </a:xfrm>
          <a:prstGeom prst="rect">
            <a:avLst/>
          </a:prstGeom>
        </p:spPr>
      </p:pic>
      <p:pic>
        <p:nvPicPr>
          <p:cNvPr id="7" name="图片 6" descr="QR 代码&#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0321" y="1584878"/>
            <a:ext cx="1500704" cy="15156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a:ln w="28575">
            <a:solidFill>
              <a:schemeClr val="tx1"/>
            </a:solidFill>
          </a:ln>
        </p:spPr>
      </p:pic>
      <p:sp>
        <p:nvSpPr>
          <p:cNvPr id="2" name="矩形 1"/>
          <p:cNvSpPr/>
          <p:nvPr/>
        </p:nvSpPr>
        <p:spPr>
          <a:xfrm>
            <a:off x="113171" y="1157106"/>
            <a:ext cx="2934830" cy="1077218"/>
          </a:xfrm>
          <a:prstGeom prst="rect">
            <a:avLst/>
          </a:prstGeom>
        </p:spPr>
        <p:txBody>
          <a:bodyPr wrap="square">
            <a:spAutoFit/>
          </a:bodyPr>
          <a:lstStyle/>
          <a:p>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粮库粮食储藏特点</a:t>
            </a:r>
            <a:endPar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Characteristics of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grain </a:t>
            </a:r>
            <a:r>
              <a:rPr lang="en-US" altLang="zh-CN" sz="2000" dirty="0">
                <a:solidFill>
                  <a:schemeClr val="accent2"/>
                </a:solidFill>
                <a:latin typeface="Arial" panose="020B0604020202020204" pitchFamily="34" charset="0"/>
                <a:ea typeface="微软雅黑" panose="020B0503020204020204" pitchFamily="34" charset="-122"/>
                <a:cs typeface="Arial" panose="020B0604020202020204" pitchFamily="34" charset="0"/>
              </a:rPr>
              <a:t>storage in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depots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Line 2"/>
          <p:cNvSpPr>
            <a:spLocks noChangeShapeType="1"/>
          </p:cNvSpPr>
          <p:nvPr/>
        </p:nvSpPr>
        <p:spPr bwMode="gray">
          <a:xfrm flipV="1">
            <a:off x="5318379" y="2834558"/>
            <a:ext cx="863600" cy="649288"/>
          </a:xfrm>
          <a:prstGeom prst="line">
            <a:avLst/>
          </a:prstGeom>
          <a:noFill/>
          <a:ln w="76200">
            <a:solidFill>
              <a:srgbClr val="B2B2B2"/>
            </a:solidFill>
            <a:round/>
          </a:ln>
          <a:extLst>
            <a:ext uri="{909E8E84-426E-40DD-AFC4-6F175D3DCCD1}">
              <a14:hiddenFill xmlns:a14="http://schemas.microsoft.com/office/drawing/2010/main">
                <a:noFill/>
              </a14:hiddenFill>
            </a:ext>
          </a:extLst>
        </p:spPr>
        <p:txBody>
          <a:bodyPr/>
          <a:lstStyle/>
          <a:p>
            <a:endParaRPr lang="zh-CN" altLang="en-US"/>
          </a:p>
        </p:txBody>
      </p:sp>
      <p:sp>
        <p:nvSpPr>
          <p:cNvPr id="43" name="Line 3"/>
          <p:cNvSpPr>
            <a:spLocks noChangeShapeType="1"/>
          </p:cNvSpPr>
          <p:nvPr/>
        </p:nvSpPr>
        <p:spPr bwMode="gray">
          <a:xfrm flipH="1" flipV="1">
            <a:off x="6712205" y="2834559"/>
            <a:ext cx="862013" cy="658813"/>
          </a:xfrm>
          <a:prstGeom prst="line">
            <a:avLst/>
          </a:prstGeom>
          <a:noFill/>
          <a:ln w="76200">
            <a:solidFill>
              <a:srgbClr val="B2B2B2"/>
            </a:solidFill>
            <a:round/>
          </a:ln>
          <a:extLst>
            <a:ext uri="{909E8E84-426E-40DD-AFC4-6F175D3DCCD1}">
              <a14:hiddenFill xmlns:a14="http://schemas.microsoft.com/office/drawing/2010/main">
                <a:noFill/>
              </a14:hiddenFill>
            </a:ext>
          </a:extLst>
        </p:spPr>
        <p:txBody>
          <a:bodyPr/>
          <a:lstStyle/>
          <a:p>
            <a:endParaRPr lang="zh-CN" altLang="en-US"/>
          </a:p>
        </p:txBody>
      </p:sp>
      <p:sp>
        <p:nvSpPr>
          <p:cNvPr id="44" name="Line 4"/>
          <p:cNvSpPr>
            <a:spLocks noChangeShapeType="1"/>
          </p:cNvSpPr>
          <p:nvPr/>
        </p:nvSpPr>
        <p:spPr bwMode="gray">
          <a:xfrm flipH="1">
            <a:off x="5891467" y="5347571"/>
            <a:ext cx="1079500" cy="0"/>
          </a:xfrm>
          <a:prstGeom prst="line">
            <a:avLst/>
          </a:prstGeom>
          <a:noFill/>
          <a:ln w="76200">
            <a:solidFill>
              <a:srgbClr val="B2B2B2"/>
            </a:solidFill>
            <a:round/>
          </a:ln>
          <a:extLst>
            <a:ext uri="{909E8E84-426E-40DD-AFC4-6F175D3DCCD1}">
              <a14:hiddenFill xmlns:a14="http://schemas.microsoft.com/office/drawing/2010/main">
                <a:noFill/>
              </a14:hiddenFill>
            </a:ext>
          </a:extLst>
        </p:spPr>
        <p:txBody>
          <a:bodyPr/>
          <a:lstStyle/>
          <a:p>
            <a:endParaRPr lang="zh-CN" altLang="en-US"/>
          </a:p>
        </p:txBody>
      </p:sp>
      <p:sp>
        <p:nvSpPr>
          <p:cNvPr id="45" name="Line 5"/>
          <p:cNvSpPr>
            <a:spLocks noChangeShapeType="1"/>
          </p:cNvSpPr>
          <p:nvPr/>
        </p:nvSpPr>
        <p:spPr bwMode="gray">
          <a:xfrm flipH="1">
            <a:off x="7421817" y="4039472"/>
            <a:ext cx="341312" cy="1000125"/>
          </a:xfrm>
          <a:prstGeom prst="line">
            <a:avLst/>
          </a:prstGeom>
          <a:noFill/>
          <a:ln w="76200">
            <a:solidFill>
              <a:srgbClr val="B2B2B2"/>
            </a:solidFill>
            <a:round/>
          </a:ln>
          <a:extLst>
            <a:ext uri="{909E8E84-426E-40DD-AFC4-6F175D3DCCD1}">
              <a14:hiddenFill xmlns:a14="http://schemas.microsoft.com/office/drawing/2010/main">
                <a:noFill/>
              </a14:hiddenFill>
            </a:ext>
          </a:extLst>
        </p:spPr>
        <p:txBody>
          <a:bodyPr/>
          <a:lstStyle/>
          <a:p>
            <a:endParaRPr lang="zh-CN" altLang="en-US"/>
          </a:p>
        </p:txBody>
      </p:sp>
      <p:sp>
        <p:nvSpPr>
          <p:cNvPr id="46" name="Line 6"/>
          <p:cNvSpPr>
            <a:spLocks noChangeShapeType="1"/>
          </p:cNvSpPr>
          <p:nvPr/>
        </p:nvSpPr>
        <p:spPr bwMode="gray">
          <a:xfrm>
            <a:off x="5113592" y="4039472"/>
            <a:ext cx="342900" cy="1000125"/>
          </a:xfrm>
          <a:prstGeom prst="line">
            <a:avLst/>
          </a:prstGeom>
          <a:noFill/>
          <a:ln w="76200">
            <a:solidFill>
              <a:srgbClr val="B2B2B2"/>
            </a:solidFill>
            <a:round/>
          </a:ln>
          <a:extLst>
            <a:ext uri="{909E8E84-426E-40DD-AFC4-6F175D3DCCD1}">
              <a14:hiddenFill xmlns:a14="http://schemas.microsoft.com/office/drawing/2010/main">
                <a:noFill/>
              </a14:hiddenFill>
            </a:ext>
          </a:extLst>
        </p:spPr>
        <p:txBody>
          <a:bodyPr/>
          <a:lstStyle/>
          <a:p>
            <a:endParaRPr lang="zh-CN" altLang="en-US"/>
          </a:p>
        </p:txBody>
      </p:sp>
      <p:sp>
        <p:nvSpPr>
          <p:cNvPr id="47" name="AutoShape 7"/>
          <p:cNvSpPr>
            <a:spLocks noChangeArrowheads="1"/>
          </p:cNvSpPr>
          <p:nvPr/>
        </p:nvSpPr>
        <p:spPr bwMode="grayWhite">
          <a:xfrm>
            <a:off x="5035804" y="5022133"/>
            <a:ext cx="863600" cy="820738"/>
          </a:xfrm>
          <a:prstGeom prst="pentagon">
            <a:avLst/>
          </a:prstGeom>
          <a:solidFill>
            <a:srgbClr val="CC3300">
              <a:alpha val="50195"/>
            </a:srgbClr>
          </a:solidFill>
          <a:ln w="76200" algn="ctr">
            <a:solidFill>
              <a:srgbClr val="CC3300"/>
            </a:solidFill>
            <a:miter lim="800000"/>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ea typeface="宋体" panose="02010600030101010101" pitchFamily="2" charset="-122"/>
            </a:endParaRPr>
          </a:p>
        </p:txBody>
      </p:sp>
      <p:sp>
        <p:nvSpPr>
          <p:cNvPr id="48" name="AutoShape 8"/>
          <p:cNvSpPr>
            <a:spLocks noChangeArrowheads="1"/>
          </p:cNvSpPr>
          <p:nvPr/>
        </p:nvSpPr>
        <p:spPr bwMode="grayWhite">
          <a:xfrm>
            <a:off x="4405568" y="3163171"/>
            <a:ext cx="922337" cy="874712"/>
          </a:xfrm>
          <a:prstGeom prst="pentagon">
            <a:avLst/>
          </a:prstGeom>
          <a:solidFill>
            <a:schemeClr val="accent4">
              <a:lumMod val="40000"/>
              <a:lumOff val="60000"/>
              <a:alpha val="50195"/>
            </a:schemeClr>
          </a:solidFill>
          <a:ln w="76200" algn="ctr">
            <a:solidFill>
              <a:schemeClr val="folHlink"/>
            </a:solidFill>
            <a:miter lim="800000"/>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ea typeface="宋体" panose="02010600030101010101" pitchFamily="2" charset="-122"/>
            </a:endParaRPr>
          </a:p>
        </p:txBody>
      </p:sp>
      <p:sp>
        <p:nvSpPr>
          <p:cNvPr id="49" name="AutoShape 9"/>
          <p:cNvSpPr>
            <a:spLocks noChangeArrowheads="1"/>
          </p:cNvSpPr>
          <p:nvPr/>
        </p:nvSpPr>
        <p:spPr bwMode="grayWhite">
          <a:xfrm>
            <a:off x="7567867" y="3171109"/>
            <a:ext cx="906462" cy="860425"/>
          </a:xfrm>
          <a:prstGeom prst="pentagon">
            <a:avLst/>
          </a:prstGeom>
          <a:solidFill>
            <a:schemeClr val="accent2">
              <a:alpha val="50195"/>
            </a:schemeClr>
          </a:solidFill>
          <a:ln w="76200" algn="ctr">
            <a:solidFill>
              <a:schemeClr val="accent2"/>
            </a:solidFill>
            <a:miter lim="800000"/>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ea typeface="宋体" panose="02010600030101010101" pitchFamily="2" charset="-122"/>
            </a:endParaRPr>
          </a:p>
        </p:txBody>
      </p:sp>
      <p:sp>
        <p:nvSpPr>
          <p:cNvPr id="50" name="AutoShape 10"/>
          <p:cNvSpPr>
            <a:spLocks noChangeArrowheads="1"/>
          </p:cNvSpPr>
          <p:nvPr/>
        </p:nvSpPr>
        <p:spPr bwMode="grayWhite">
          <a:xfrm>
            <a:off x="6027993" y="2021759"/>
            <a:ext cx="846137" cy="803275"/>
          </a:xfrm>
          <a:prstGeom prst="pentagon">
            <a:avLst/>
          </a:prstGeom>
          <a:solidFill>
            <a:schemeClr val="accent1">
              <a:alpha val="50195"/>
            </a:schemeClr>
          </a:solidFill>
          <a:ln w="76200" algn="ctr">
            <a:solidFill>
              <a:srgbClr val="FF9933"/>
            </a:solidFill>
            <a:miter lim="800000"/>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ea typeface="宋体" panose="02010600030101010101" pitchFamily="2" charset="-122"/>
            </a:endParaRPr>
          </a:p>
        </p:txBody>
      </p:sp>
      <p:sp>
        <p:nvSpPr>
          <p:cNvPr id="51" name="AutoShape 11"/>
          <p:cNvSpPr>
            <a:spLocks noChangeArrowheads="1"/>
          </p:cNvSpPr>
          <p:nvPr/>
        </p:nvSpPr>
        <p:spPr bwMode="grayWhite">
          <a:xfrm>
            <a:off x="6978905" y="5017372"/>
            <a:ext cx="862013" cy="820737"/>
          </a:xfrm>
          <a:prstGeom prst="pentagon">
            <a:avLst/>
          </a:prstGeom>
          <a:solidFill>
            <a:srgbClr val="339966">
              <a:alpha val="50195"/>
            </a:srgbClr>
          </a:solidFill>
          <a:ln w="76200" algn="ctr">
            <a:solidFill>
              <a:srgbClr val="008000"/>
            </a:solidFill>
            <a:miter lim="800000"/>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ea typeface="宋体" panose="02010600030101010101" pitchFamily="2" charset="-122"/>
            </a:endParaRPr>
          </a:p>
        </p:txBody>
      </p:sp>
      <p:sp>
        <p:nvSpPr>
          <p:cNvPr id="52" name="Rectangle 34"/>
          <p:cNvSpPr>
            <a:spLocks noChangeArrowheads="1"/>
          </p:cNvSpPr>
          <p:nvPr/>
        </p:nvSpPr>
        <p:spPr bwMode="auto">
          <a:xfrm>
            <a:off x="5653278" y="3539473"/>
            <a:ext cx="1618203" cy="1135054"/>
          </a:xfrm>
          <a:prstGeom prst="rect">
            <a:avLst/>
          </a:prstGeom>
          <a:solidFill>
            <a:schemeClr val="accent6">
              <a:lumMod val="20000"/>
              <a:lumOff val="80000"/>
            </a:schemeClr>
          </a:solidFill>
          <a:ln>
            <a:noFill/>
          </a:ln>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0"/>
              </a:spcBef>
              <a:buClrTx/>
              <a:buFontTx/>
              <a:buNone/>
            </a:pPr>
            <a:r>
              <a:rPr lang="zh-CN" altLang="en-US" sz="2400" b="1" dirty="0" smtClean="0">
                <a:solidFill>
                  <a:srgbClr val="694D39"/>
                </a:solidFill>
                <a:latin typeface="微软雅黑" panose="020B0503020204020204" pitchFamily="34" charset="-122"/>
                <a:ea typeface="微软雅黑" panose="020B0503020204020204" pitchFamily="34" charset="-122"/>
              </a:rPr>
              <a:t>粮库粮食储藏特点</a:t>
            </a:r>
            <a:endParaRPr lang="en-US" altLang="zh-CN" sz="2400" b="1" dirty="0">
              <a:solidFill>
                <a:srgbClr val="694D39"/>
              </a:solidFill>
              <a:latin typeface="微软雅黑" panose="020B0503020204020204" pitchFamily="34" charset="-122"/>
              <a:ea typeface="微软雅黑" panose="020B0503020204020204" pitchFamily="34" charset="-122"/>
            </a:endParaRPr>
          </a:p>
        </p:txBody>
      </p:sp>
      <p:sp>
        <p:nvSpPr>
          <p:cNvPr id="53" name="标题层"/>
          <p:cNvSpPr txBox="1"/>
          <p:nvPr/>
        </p:nvSpPr>
        <p:spPr bwMode="auto">
          <a:xfrm>
            <a:off x="6050673" y="2206891"/>
            <a:ext cx="823457" cy="52322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smtClean="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01</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54" name="标题层"/>
          <p:cNvSpPr txBox="1"/>
          <p:nvPr/>
        </p:nvSpPr>
        <p:spPr bwMode="auto">
          <a:xfrm>
            <a:off x="7639761" y="3338917"/>
            <a:ext cx="823457" cy="52322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smtClean="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02</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55" name="标题层"/>
          <p:cNvSpPr txBox="1"/>
          <p:nvPr/>
        </p:nvSpPr>
        <p:spPr bwMode="auto">
          <a:xfrm>
            <a:off x="6998182" y="5177243"/>
            <a:ext cx="823457" cy="52322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smtClean="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03</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56" name="标题层"/>
          <p:cNvSpPr txBox="1"/>
          <p:nvPr/>
        </p:nvSpPr>
        <p:spPr bwMode="auto">
          <a:xfrm>
            <a:off x="5042045" y="5177243"/>
            <a:ext cx="823457" cy="52322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smtClean="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04</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57" name="标题层"/>
          <p:cNvSpPr txBox="1"/>
          <p:nvPr/>
        </p:nvSpPr>
        <p:spPr bwMode="auto">
          <a:xfrm>
            <a:off x="4455007" y="3373844"/>
            <a:ext cx="823457" cy="52322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smtClean="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05</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58" name="标题 4"/>
          <p:cNvSpPr txBox="1"/>
          <p:nvPr/>
        </p:nvSpPr>
        <p:spPr bwMode="auto">
          <a:xfrm>
            <a:off x="2933272" y="1164895"/>
            <a:ext cx="8419877" cy="6598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kumimoji="1" sz="2000" b="1">
                <a:solidFill>
                  <a:srgbClr val="5B161B"/>
                </a:solidFill>
                <a:latin typeface="黑体" panose="02010609060101010101" charset="-122"/>
                <a:ea typeface="宋体" panose="02010600030101010101" pitchFamily="2" charset="-122"/>
              </a:defRPr>
            </a:lvl1pPr>
            <a:lvl2pPr marL="742950" indent="-285750" algn="l">
              <a:spcBef>
                <a:spcPct val="0"/>
              </a:spcBef>
              <a:defRPr kumimoji="1" sz="2000" b="1">
                <a:solidFill>
                  <a:srgbClr val="5B161B"/>
                </a:solidFill>
                <a:latin typeface="黑体" panose="02010609060101010101" charset="-122"/>
                <a:ea typeface="宋体" panose="02010600030101010101" pitchFamily="2" charset="-122"/>
              </a:defRPr>
            </a:lvl2pPr>
            <a:lvl3pPr marL="1143000" indent="-228600" algn="l">
              <a:spcBef>
                <a:spcPct val="0"/>
              </a:spcBef>
              <a:defRPr kumimoji="1" sz="2000" b="1">
                <a:solidFill>
                  <a:srgbClr val="5B161B"/>
                </a:solidFill>
                <a:latin typeface="黑体" panose="02010609060101010101" charset="-122"/>
                <a:ea typeface="宋体" panose="02010600030101010101" pitchFamily="2" charset="-122"/>
              </a:defRPr>
            </a:lvl3pPr>
            <a:lvl4pPr marL="1600200" indent="-228600" algn="l">
              <a:spcBef>
                <a:spcPct val="0"/>
              </a:spcBef>
              <a:defRPr kumimoji="1" sz="2000" b="1">
                <a:solidFill>
                  <a:srgbClr val="5B161B"/>
                </a:solidFill>
                <a:latin typeface="黑体" panose="02010609060101010101" charset="-122"/>
                <a:ea typeface="宋体" panose="02010600030101010101" pitchFamily="2" charset="-122"/>
              </a:defRPr>
            </a:lvl4pPr>
            <a:lvl5pPr marL="2057400" indent="-228600" algn="l">
              <a:spcBef>
                <a:spcPct val="0"/>
              </a:spcBef>
              <a:defRPr kumimoji="1" sz="2000" b="1">
                <a:solidFill>
                  <a:srgbClr val="5B161B"/>
                </a:solidFill>
                <a:latin typeface="黑体" panose="02010609060101010101" charset="-122"/>
                <a:ea typeface="宋体" panose="02010600030101010101" pitchFamily="2" charset="-122"/>
              </a:defRPr>
            </a:lvl5pPr>
            <a:lvl6pPr marL="25146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6pPr>
            <a:lvl7pPr marL="29718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7pPr>
            <a:lvl8pPr marL="34290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8pPr>
            <a:lvl9pPr marL="38862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9pPr>
          </a:lstStyle>
          <a:p>
            <a:pPr algn="ctr">
              <a:buFontTx/>
              <a:buNone/>
            </a:pPr>
            <a:r>
              <a:rPr lang="zh-CN" altLang="en-US" sz="1400" b="0" dirty="0" smtClean="0">
                <a:solidFill>
                  <a:schemeClr val="tx1"/>
                </a:solidFill>
                <a:latin typeface="微软雅黑" panose="020B0503020204020204" pitchFamily="34" charset="-122"/>
                <a:ea typeface="微软雅黑" panose="020B0503020204020204" pitchFamily="34" charset="-122"/>
              </a:rPr>
              <a:t>储粮仓房型式多样，包括平房仓、浅圆仓、立筒仓、钢板仓、楼房仓等。</a:t>
            </a:r>
            <a:endParaRPr lang="en-US" altLang="zh-CN" sz="1400" b="0" dirty="0" smtClean="0">
              <a:solidFill>
                <a:schemeClr val="tx1"/>
              </a:solidFill>
              <a:latin typeface="微软雅黑" panose="020B0503020204020204" pitchFamily="34" charset="-122"/>
              <a:ea typeface="微软雅黑" panose="020B0503020204020204" pitchFamily="34" charset="-122"/>
            </a:endParaRPr>
          </a:p>
          <a:p>
            <a:pPr>
              <a:buFontTx/>
              <a:buNone/>
            </a:pPr>
            <a:r>
              <a:rPr lang="en-US" altLang="zh-CN" sz="1400" b="0" dirty="0">
                <a:solidFill>
                  <a:srgbClr val="1A4262"/>
                </a:solidFill>
                <a:latin typeface="微软雅黑" panose="020B0503020204020204" pitchFamily="34" charset="-122"/>
                <a:ea typeface="微软雅黑" panose="020B0503020204020204" pitchFamily="34" charset="-122"/>
              </a:rPr>
              <a:t>There are various types of </a:t>
            </a:r>
            <a:r>
              <a:rPr lang="en-US" altLang="zh-CN" sz="1400" b="0" dirty="0" smtClean="0">
                <a:solidFill>
                  <a:srgbClr val="1A4262"/>
                </a:solidFill>
                <a:latin typeface="微软雅黑" panose="020B0503020204020204" pitchFamily="34" charset="-122"/>
                <a:ea typeface="微软雅黑" panose="020B0503020204020204" pitchFamily="34" charset="-122"/>
              </a:rPr>
              <a:t>grain storage granaries, </a:t>
            </a:r>
            <a:r>
              <a:rPr lang="en-US" altLang="zh-CN" sz="1400" b="0" dirty="0">
                <a:solidFill>
                  <a:srgbClr val="1A4262"/>
                </a:solidFill>
                <a:latin typeface="微软雅黑" panose="020B0503020204020204" pitchFamily="34" charset="-122"/>
                <a:ea typeface="微软雅黑" panose="020B0503020204020204" pitchFamily="34" charset="-122"/>
              </a:rPr>
              <a:t>including </a:t>
            </a:r>
            <a:r>
              <a:rPr lang="en-US" altLang="zh-CN" sz="1400" b="0" dirty="0" smtClean="0">
                <a:solidFill>
                  <a:srgbClr val="1A4262"/>
                </a:solidFill>
                <a:latin typeface="微软雅黑" panose="020B0503020204020204" pitchFamily="34" charset="-122"/>
                <a:ea typeface="微软雅黑" panose="020B0503020204020204" pitchFamily="34" charset="-122"/>
              </a:rPr>
              <a:t>warehouses</a:t>
            </a:r>
            <a:r>
              <a:rPr lang="en-US" altLang="zh-CN" sz="1400" b="0" dirty="0">
                <a:solidFill>
                  <a:srgbClr val="1A4262"/>
                </a:solidFill>
                <a:latin typeface="微软雅黑" panose="020B0503020204020204" pitchFamily="34" charset="-122"/>
                <a:ea typeface="微软雅黑" panose="020B0503020204020204" pitchFamily="34" charset="-122"/>
              </a:rPr>
              <a:t>, </a:t>
            </a:r>
            <a:r>
              <a:rPr lang="en-US" altLang="zh-CN" sz="1400" b="0" dirty="0" smtClean="0">
                <a:solidFill>
                  <a:srgbClr val="1A4262"/>
                </a:solidFill>
                <a:latin typeface="微软雅黑" panose="020B0503020204020204" pitchFamily="34" charset="-122"/>
                <a:ea typeface="微软雅黑" panose="020B0503020204020204" pitchFamily="34" charset="-122"/>
              </a:rPr>
              <a:t>squat silos, steel silos, and multi-storied warehouses etc. </a:t>
            </a:r>
            <a:endParaRPr lang="zh-CN" altLang="en-US" sz="1400" b="0" dirty="0">
              <a:solidFill>
                <a:srgbClr val="1A4262"/>
              </a:solidFill>
              <a:latin typeface="微软雅黑" panose="020B0503020204020204" pitchFamily="34" charset="-122"/>
              <a:ea typeface="微软雅黑" panose="020B0503020204020204" pitchFamily="34" charset="-122"/>
            </a:endParaRPr>
          </a:p>
        </p:txBody>
      </p:sp>
      <p:sp>
        <p:nvSpPr>
          <p:cNvPr id="59" name="标题 4"/>
          <p:cNvSpPr txBox="1"/>
          <p:nvPr/>
        </p:nvSpPr>
        <p:spPr bwMode="auto">
          <a:xfrm>
            <a:off x="8618791" y="2954063"/>
            <a:ext cx="3182651" cy="1191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kumimoji="1" sz="2000" b="1">
                <a:solidFill>
                  <a:srgbClr val="5B161B"/>
                </a:solidFill>
                <a:latin typeface="黑体" panose="02010609060101010101" charset="-122"/>
                <a:ea typeface="宋体" panose="02010600030101010101" pitchFamily="2" charset="-122"/>
              </a:defRPr>
            </a:lvl1pPr>
            <a:lvl2pPr marL="742950" indent="-285750" algn="l">
              <a:spcBef>
                <a:spcPct val="0"/>
              </a:spcBef>
              <a:defRPr kumimoji="1" sz="2000" b="1">
                <a:solidFill>
                  <a:srgbClr val="5B161B"/>
                </a:solidFill>
                <a:latin typeface="黑体" panose="02010609060101010101" charset="-122"/>
                <a:ea typeface="宋体" panose="02010600030101010101" pitchFamily="2" charset="-122"/>
              </a:defRPr>
            </a:lvl2pPr>
            <a:lvl3pPr marL="1143000" indent="-228600" algn="l">
              <a:spcBef>
                <a:spcPct val="0"/>
              </a:spcBef>
              <a:defRPr kumimoji="1" sz="2000" b="1">
                <a:solidFill>
                  <a:srgbClr val="5B161B"/>
                </a:solidFill>
                <a:latin typeface="黑体" panose="02010609060101010101" charset="-122"/>
                <a:ea typeface="宋体" panose="02010600030101010101" pitchFamily="2" charset="-122"/>
              </a:defRPr>
            </a:lvl3pPr>
            <a:lvl4pPr marL="1600200" indent="-228600" algn="l">
              <a:spcBef>
                <a:spcPct val="0"/>
              </a:spcBef>
              <a:defRPr kumimoji="1" sz="2000" b="1">
                <a:solidFill>
                  <a:srgbClr val="5B161B"/>
                </a:solidFill>
                <a:latin typeface="黑体" panose="02010609060101010101" charset="-122"/>
                <a:ea typeface="宋体" panose="02010600030101010101" pitchFamily="2" charset="-122"/>
              </a:defRPr>
            </a:lvl4pPr>
            <a:lvl5pPr marL="2057400" indent="-228600" algn="l">
              <a:spcBef>
                <a:spcPct val="0"/>
              </a:spcBef>
              <a:defRPr kumimoji="1" sz="2000" b="1">
                <a:solidFill>
                  <a:srgbClr val="5B161B"/>
                </a:solidFill>
                <a:latin typeface="黑体" panose="02010609060101010101" charset="-122"/>
                <a:ea typeface="宋体" panose="02010600030101010101" pitchFamily="2" charset="-122"/>
              </a:defRPr>
            </a:lvl5pPr>
            <a:lvl6pPr marL="25146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6pPr>
            <a:lvl7pPr marL="29718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7pPr>
            <a:lvl8pPr marL="34290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8pPr>
            <a:lvl9pPr marL="38862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9pPr>
          </a:lstStyle>
          <a:p>
            <a:pPr algn="ctr">
              <a:buFontTx/>
              <a:buNone/>
            </a:pPr>
            <a:r>
              <a:rPr lang="zh-CN" altLang="en-US" sz="1400" b="0" dirty="0" smtClean="0">
                <a:solidFill>
                  <a:schemeClr val="tx1"/>
                </a:solidFill>
                <a:latin typeface="微软雅黑" panose="020B0503020204020204" pitchFamily="34" charset="-122"/>
                <a:ea typeface="微软雅黑" panose="020B0503020204020204" pitchFamily="34" charset="-122"/>
              </a:rPr>
              <a:t>储粮</a:t>
            </a:r>
            <a:r>
              <a:rPr lang="zh-CN" altLang="en-US" sz="1400" b="0" dirty="0">
                <a:solidFill>
                  <a:schemeClr val="tx1"/>
                </a:solidFill>
                <a:latin typeface="微软雅黑" panose="020B0503020204020204" pitchFamily="34" charset="-122"/>
                <a:ea typeface="微软雅黑" panose="020B0503020204020204" pitchFamily="34" charset="-122"/>
              </a:rPr>
              <a:t>品种</a:t>
            </a:r>
            <a:r>
              <a:rPr lang="zh-CN" altLang="en-US" sz="1400" b="0" dirty="0" smtClean="0">
                <a:solidFill>
                  <a:schemeClr val="tx1"/>
                </a:solidFill>
                <a:latin typeface="微软雅黑" panose="020B0503020204020204" pitchFamily="34" charset="-122"/>
                <a:ea typeface="微软雅黑" panose="020B0503020204020204" pitchFamily="34" charset="-122"/>
              </a:rPr>
              <a:t>多样，包括小麦、玉米、稻谷、大豆。</a:t>
            </a:r>
            <a:endParaRPr lang="en-US" altLang="zh-CN" sz="1400" b="0" dirty="0" smtClean="0">
              <a:solidFill>
                <a:schemeClr val="tx1"/>
              </a:solidFill>
              <a:latin typeface="微软雅黑" panose="020B0503020204020204" pitchFamily="34" charset="-122"/>
              <a:ea typeface="微软雅黑" panose="020B0503020204020204" pitchFamily="34" charset="-122"/>
            </a:endParaRPr>
          </a:p>
          <a:p>
            <a:pPr>
              <a:buFontTx/>
              <a:buNone/>
            </a:pPr>
            <a:r>
              <a:rPr lang="en-US" altLang="zh-CN" sz="1400" b="0" dirty="0">
                <a:solidFill>
                  <a:srgbClr val="1A4262"/>
                </a:solidFill>
                <a:latin typeface="微软雅黑" panose="020B0503020204020204" pitchFamily="34" charset="-122"/>
                <a:ea typeface="微软雅黑" panose="020B0503020204020204" pitchFamily="34" charset="-122"/>
              </a:rPr>
              <a:t>There are various types of stored grain, including wheat, corn, rice, and soybeans.</a:t>
            </a:r>
            <a:endParaRPr lang="zh-CN" altLang="en-US" sz="1400" b="0" dirty="0">
              <a:solidFill>
                <a:srgbClr val="1A4262"/>
              </a:solidFill>
              <a:latin typeface="微软雅黑" panose="020B0503020204020204" pitchFamily="34" charset="-122"/>
              <a:ea typeface="微软雅黑" panose="020B0503020204020204" pitchFamily="34" charset="-122"/>
            </a:endParaRPr>
          </a:p>
        </p:txBody>
      </p:sp>
      <p:sp>
        <p:nvSpPr>
          <p:cNvPr id="60" name="标题 4"/>
          <p:cNvSpPr txBox="1"/>
          <p:nvPr/>
        </p:nvSpPr>
        <p:spPr bwMode="auto">
          <a:xfrm>
            <a:off x="8471285" y="4896038"/>
            <a:ext cx="3220843" cy="1191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kumimoji="1" sz="2000" b="1">
                <a:solidFill>
                  <a:srgbClr val="5B161B"/>
                </a:solidFill>
                <a:latin typeface="黑体" panose="02010609060101010101" charset="-122"/>
                <a:ea typeface="宋体" panose="02010600030101010101" pitchFamily="2" charset="-122"/>
              </a:defRPr>
            </a:lvl1pPr>
            <a:lvl2pPr marL="742950" indent="-285750" algn="l">
              <a:spcBef>
                <a:spcPct val="0"/>
              </a:spcBef>
              <a:defRPr kumimoji="1" sz="2000" b="1">
                <a:solidFill>
                  <a:srgbClr val="5B161B"/>
                </a:solidFill>
                <a:latin typeface="黑体" panose="02010609060101010101" charset="-122"/>
                <a:ea typeface="宋体" panose="02010600030101010101" pitchFamily="2" charset="-122"/>
              </a:defRPr>
            </a:lvl2pPr>
            <a:lvl3pPr marL="1143000" indent="-228600" algn="l">
              <a:spcBef>
                <a:spcPct val="0"/>
              </a:spcBef>
              <a:defRPr kumimoji="1" sz="2000" b="1">
                <a:solidFill>
                  <a:srgbClr val="5B161B"/>
                </a:solidFill>
                <a:latin typeface="黑体" panose="02010609060101010101" charset="-122"/>
                <a:ea typeface="宋体" panose="02010600030101010101" pitchFamily="2" charset="-122"/>
              </a:defRPr>
            </a:lvl3pPr>
            <a:lvl4pPr marL="1600200" indent="-228600" algn="l">
              <a:spcBef>
                <a:spcPct val="0"/>
              </a:spcBef>
              <a:defRPr kumimoji="1" sz="2000" b="1">
                <a:solidFill>
                  <a:srgbClr val="5B161B"/>
                </a:solidFill>
                <a:latin typeface="黑体" panose="02010609060101010101" charset="-122"/>
                <a:ea typeface="宋体" panose="02010600030101010101" pitchFamily="2" charset="-122"/>
              </a:defRPr>
            </a:lvl4pPr>
            <a:lvl5pPr marL="2057400" indent="-228600" algn="l">
              <a:spcBef>
                <a:spcPct val="0"/>
              </a:spcBef>
              <a:defRPr kumimoji="1" sz="2000" b="1">
                <a:solidFill>
                  <a:srgbClr val="5B161B"/>
                </a:solidFill>
                <a:latin typeface="黑体" panose="02010609060101010101" charset="-122"/>
                <a:ea typeface="宋体" panose="02010600030101010101" pitchFamily="2" charset="-122"/>
              </a:defRPr>
            </a:lvl5pPr>
            <a:lvl6pPr marL="25146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6pPr>
            <a:lvl7pPr marL="29718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7pPr>
            <a:lvl8pPr marL="34290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8pPr>
            <a:lvl9pPr marL="38862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9pPr>
          </a:lstStyle>
          <a:p>
            <a:pPr algn="ctr">
              <a:buFontTx/>
              <a:buNone/>
            </a:pPr>
            <a:r>
              <a:rPr lang="zh-CN" altLang="en-US" sz="1400" b="0" dirty="0" smtClean="0">
                <a:solidFill>
                  <a:schemeClr val="tx1"/>
                </a:solidFill>
                <a:latin typeface="微软雅黑" panose="020B0503020204020204" pitchFamily="34" charset="-122"/>
                <a:ea typeface="微软雅黑" panose="020B0503020204020204" pitchFamily="34" charset="-122"/>
              </a:rPr>
              <a:t>政策性粮食储藏周期长，一般为一年至</a:t>
            </a:r>
            <a:r>
              <a:rPr lang="zh-CN" altLang="en-US" sz="1400" b="0" dirty="0">
                <a:solidFill>
                  <a:schemeClr val="tx1"/>
                </a:solidFill>
                <a:latin typeface="微软雅黑" panose="020B0503020204020204" pitchFamily="34" charset="-122"/>
                <a:ea typeface="微软雅黑" panose="020B0503020204020204" pitchFamily="34" charset="-122"/>
              </a:rPr>
              <a:t>五</a:t>
            </a:r>
            <a:r>
              <a:rPr lang="zh-CN" altLang="en-US" sz="1400" b="0" dirty="0" smtClean="0">
                <a:solidFill>
                  <a:schemeClr val="tx1"/>
                </a:solidFill>
                <a:latin typeface="微软雅黑" panose="020B0503020204020204" pitchFamily="34" charset="-122"/>
                <a:ea typeface="微软雅黑" panose="020B0503020204020204" pitchFamily="34" charset="-122"/>
              </a:rPr>
              <a:t>年。</a:t>
            </a:r>
            <a:endParaRPr lang="en-US" altLang="zh-CN" sz="1400" b="0" dirty="0" smtClean="0">
              <a:solidFill>
                <a:schemeClr val="tx1"/>
              </a:solidFill>
              <a:latin typeface="微软雅黑" panose="020B0503020204020204" pitchFamily="34" charset="-122"/>
              <a:ea typeface="微软雅黑" panose="020B0503020204020204" pitchFamily="34" charset="-122"/>
            </a:endParaRPr>
          </a:p>
          <a:p>
            <a:pPr>
              <a:buFontTx/>
              <a:buNone/>
            </a:pPr>
            <a:r>
              <a:rPr lang="en-US" altLang="zh-CN" sz="1400" b="0" dirty="0">
                <a:solidFill>
                  <a:srgbClr val="1A4262"/>
                </a:solidFill>
                <a:latin typeface="微软雅黑" panose="020B0503020204020204" pitchFamily="34" charset="-122"/>
                <a:ea typeface="微软雅黑" panose="020B0503020204020204" pitchFamily="34" charset="-122"/>
              </a:rPr>
              <a:t>S</a:t>
            </a:r>
            <a:r>
              <a:rPr lang="en-US" altLang="zh-CN" sz="1400" b="0" dirty="0" smtClean="0">
                <a:solidFill>
                  <a:srgbClr val="1A4262"/>
                </a:solidFill>
                <a:latin typeface="微软雅黑" panose="020B0503020204020204" pitchFamily="34" charset="-122"/>
                <a:ea typeface="微软雅黑" panose="020B0503020204020204" pitchFamily="34" charset="-122"/>
              </a:rPr>
              <a:t>torage period of </a:t>
            </a:r>
            <a:r>
              <a:rPr lang="en-US" altLang="zh-CN" sz="1400" b="0" dirty="0">
                <a:solidFill>
                  <a:srgbClr val="1A4262"/>
                </a:solidFill>
                <a:latin typeface="微软雅黑" panose="020B0503020204020204" pitchFamily="34" charset="-122"/>
                <a:ea typeface="微软雅黑" panose="020B0503020204020204" pitchFamily="34" charset="-122"/>
              </a:rPr>
              <a:t>policy </a:t>
            </a:r>
            <a:r>
              <a:rPr lang="en-US" altLang="zh-CN" sz="1400" b="0" dirty="0" smtClean="0">
                <a:solidFill>
                  <a:srgbClr val="1A4262"/>
                </a:solidFill>
                <a:latin typeface="微软雅黑" panose="020B0503020204020204" pitchFamily="34" charset="-122"/>
                <a:ea typeface="微软雅黑" panose="020B0503020204020204" pitchFamily="34" charset="-122"/>
              </a:rPr>
              <a:t>oriented grain is </a:t>
            </a:r>
            <a:r>
              <a:rPr lang="en-US" altLang="zh-CN" sz="1400" b="0" dirty="0">
                <a:solidFill>
                  <a:srgbClr val="1A4262"/>
                </a:solidFill>
                <a:latin typeface="微软雅黑" panose="020B0503020204020204" pitchFamily="34" charset="-122"/>
                <a:ea typeface="微软雅黑" panose="020B0503020204020204" pitchFamily="34" charset="-122"/>
              </a:rPr>
              <a:t>long, generally </a:t>
            </a:r>
            <a:r>
              <a:rPr lang="en-US" altLang="zh-CN" sz="1400" b="0" dirty="0" smtClean="0">
                <a:solidFill>
                  <a:srgbClr val="1A4262"/>
                </a:solidFill>
                <a:latin typeface="微软雅黑" panose="020B0503020204020204" pitchFamily="34" charset="-122"/>
                <a:ea typeface="微软雅黑" panose="020B0503020204020204" pitchFamily="34" charset="-122"/>
              </a:rPr>
              <a:t>from </a:t>
            </a:r>
            <a:r>
              <a:rPr lang="en-US" altLang="zh-CN" sz="1400" b="0" dirty="0">
                <a:solidFill>
                  <a:srgbClr val="1A4262"/>
                </a:solidFill>
                <a:latin typeface="微软雅黑" panose="020B0503020204020204" pitchFamily="34" charset="-122"/>
                <a:ea typeface="微软雅黑" panose="020B0503020204020204" pitchFamily="34" charset="-122"/>
              </a:rPr>
              <a:t>one to </a:t>
            </a:r>
            <a:r>
              <a:rPr lang="en-US" altLang="zh-CN" sz="1400" b="0" dirty="0" smtClean="0">
                <a:solidFill>
                  <a:srgbClr val="1A4262"/>
                </a:solidFill>
                <a:latin typeface="微软雅黑" panose="020B0503020204020204" pitchFamily="34" charset="-122"/>
                <a:ea typeface="微软雅黑" panose="020B0503020204020204" pitchFamily="34" charset="-122"/>
              </a:rPr>
              <a:t>five </a:t>
            </a:r>
            <a:r>
              <a:rPr lang="en-US" altLang="zh-CN" sz="1400" b="0" dirty="0">
                <a:solidFill>
                  <a:srgbClr val="1A4262"/>
                </a:solidFill>
                <a:latin typeface="微软雅黑" panose="020B0503020204020204" pitchFamily="34" charset="-122"/>
                <a:ea typeface="微软雅黑" panose="020B0503020204020204" pitchFamily="34" charset="-122"/>
              </a:rPr>
              <a:t>years</a:t>
            </a:r>
            <a:r>
              <a:rPr lang="en-US" altLang="zh-CN" sz="1400" b="0" dirty="0" smtClean="0">
                <a:solidFill>
                  <a:srgbClr val="1A4262"/>
                </a:solidFill>
                <a:latin typeface="微软雅黑" panose="020B0503020204020204" pitchFamily="34" charset="-122"/>
                <a:ea typeface="微软雅黑" panose="020B0503020204020204" pitchFamily="34" charset="-122"/>
              </a:rPr>
              <a:t>.</a:t>
            </a:r>
            <a:endParaRPr lang="zh-CN" altLang="en-US" sz="1400" b="0" dirty="0">
              <a:solidFill>
                <a:srgbClr val="1A4262"/>
              </a:solidFill>
              <a:latin typeface="微软雅黑" panose="020B0503020204020204" pitchFamily="34" charset="-122"/>
              <a:ea typeface="微软雅黑" panose="020B0503020204020204" pitchFamily="34" charset="-122"/>
            </a:endParaRPr>
          </a:p>
        </p:txBody>
      </p:sp>
      <p:sp>
        <p:nvSpPr>
          <p:cNvPr id="61" name="标题 4"/>
          <p:cNvSpPr txBox="1"/>
          <p:nvPr/>
        </p:nvSpPr>
        <p:spPr bwMode="auto">
          <a:xfrm>
            <a:off x="357352" y="4825367"/>
            <a:ext cx="4097655" cy="12618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kumimoji="1" sz="2000" b="1">
                <a:solidFill>
                  <a:srgbClr val="5B161B"/>
                </a:solidFill>
                <a:latin typeface="黑体" panose="02010609060101010101" charset="-122"/>
                <a:ea typeface="宋体" panose="02010600030101010101" pitchFamily="2" charset="-122"/>
              </a:defRPr>
            </a:lvl1pPr>
            <a:lvl2pPr marL="742950" indent="-285750" algn="l">
              <a:spcBef>
                <a:spcPct val="0"/>
              </a:spcBef>
              <a:defRPr kumimoji="1" sz="2000" b="1">
                <a:solidFill>
                  <a:srgbClr val="5B161B"/>
                </a:solidFill>
                <a:latin typeface="黑体" panose="02010609060101010101" charset="-122"/>
                <a:ea typeface="宋体" panose="02010600030101010101" pitchFamily="2" charset="-122"/>
              </a:defRPr>
            </a:lvl2pPr>
            <a:lvl3pPr marL="1143000" indent="-228600" algn="l">
              <a:spcBef>
                <a:spcPct val="0"/>
              </a:spcBef>
              <a:defRPr kumimoji="1" sz="2000" b="1">
                <a:solidFill>
                  <a:srgbClr val="5B161B"/>
                </a:solidFill>
                <a:latin typeface="黑体" panose="02010609060101010101" charset="-122"/>
                <a:ea typeface="宋体" panose="02010600030101010101" pitchFamily="2" charset="-122"/>
              </a:defRPr>
            </a:lvl3pPr>
            <a:lvl4pPr marL="1600200" indent="-228600" algn="l">
              <a:spcBef>
                <a:spcPct val="0"/>
              </a:spcBef>
              <a:defRPr kumimoji="1" sz="2000" b="1">
                <a:solidFill>
                  <a:srgbClr val="5B161B"/>
                </a:solidFill>
                <a:latin typeface="黑体" panose="02010609060101010101" charset="-122"/>
                <a:ea typeface="宋体" panose="02010600030101010101" pitchFamily="2" charset="-122"/>
              </a:defRPr>
            </a:lvl4pPr>
            <a:lvl5pPr marL="2057400" indent="-228600" algn="l">
              <a:spcBef>
                <a:spcPct val="0"/>
              </a:spcBef>
              <a:defRPr kumimoji="1" sz="2000" b="1">
                <a:solidFill>
                  <a:srgbClr val="5B161B"/>
                </a:solidFill>
                <a:latin typeface="黑体" panose="02010609060101010101" charset="-122"/>
                <a:ea typeface="宋体" panose="02010600030101010101" pitchFamily="2" charset="-122"/>
              </a:defRPr>
            </a:lvl5pPr>
            <a:lvl6pPr marL="25146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6pPr>
            <a:lvl7pPr marL="29718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7pPr>
            <a:lvl8pPr marL="34290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8pPr>
            <a:lvl9pPr marL="38862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9pPr>
          </a:lstStyle>
          <a:p>
            <a:pPr algn="ctr">
              <a:buFontTx/>
              <a:buNone/>
            </a:pPr>
            <a:r>
              <a:rPr lang="zh-CN" altLang="en-US" sz="1400" b="0" dirty="0">
                <a:solidFill>
                  <a:schemeClr val="tx1"/>
                </a:solidFill>
                <a:latin typeface="微软雅黑" panose="020B0503020204020204" pitchFamily="34" charset="-122"/>
                <a:ea typeface="微软雅黑" panose="020B0503020204020204" pitchFamily="34" charset="-122"/>
              </a:rPr>
              <a:t>单</a:t>
            </a:r>
            <a:r>
              <a:rPr lang="zh-CN" altLang="en-US" sz="1400" b="0" dirty="0" smtClean="0">
                <a:solidFill>
                  <a:schemeClr val="tx1"/>
                </a:solidFill>
                <a:latin typeface="微软雅黑" panose="020B0503020204020204" pitchFamily="34" charset="-122"/>
                <a:ea typeface="微软雅黑" panose="020B0503020204020204" pitchFamily="34" charset="-122"/>
              </a:rPr>
              <a:t>库仓容规模大。</a:t>
            </a:r>
            <a:endParaRPr lang="en-US" altLang="zh-CN" sz="1400" b="0" dirty="0" smtClean="0">
              <a:solidFill>
                <a:schemeClr val="tx1"/>
              </a:solidFill>
              <a:latin typeface="微软雅黑" panose="020B0503020204020204" pitchFamily="34" charset="-122"/>
              <a:ea typeface="微软雅黑" panose="020B0503020204020204" pitchFamily="34" charset="-122"/>
            </a:endParaRPr>
          </a:p>
          <a:p>
            <a:pPr>
              <a:buFontTx/>
              <a:buNone/>
            </a:pPr>
            <a:r>
              <a:rPr lang="en-US" altLang="zh-CN" sz="1400" b="0" dirty="0">
                <a:solidFill>
                  <a:srgbClr val="1A4262"/>
                </a:solidFill>
                <a:latin typeface="微软雅黑" panose="020B0503020204020204" pitchFamily="34" charset="-122"/>
                <a:ea typeface="微软雅黑" panose="020B0503020204020204" pitchFamily="34" charset="-122"/>
              </a:rPr>
              <a:t>The </a:t>
            </a:r>
            <a:r>
              <a:rPr lang="en-US" altLang="zh-CN" sz="1400" b="0" dirty="0" smtClean="0">
                <a:solidFill>
                  <a:srgbClr val="1A4262"/>
                </a:solidFill>
                <a:latin typeface="微软雅黑" panose="020B0503020204020204" pitchFamily="34" charset="-122"/>
                <a:ea typeface="微软雅黑" panose="020B0503020204020204" pitchFamily="34" charset="-122"/>
              </a:rPr>
              <a:t>storage capacity </a:t>
            </a:r>
            <a:r>
              <a:rPr lang="en-US" altLang="zh-CN" sz="1400" b="0" dirty="0">
                <a:solidFill>
                  <a:srgbClr val="1A4262"/>
                </a:solidFill>
                <a:latin typeface="微软雅黑" panose="020B0503020204020204" pitchFamily="34" charset="-122"/>
                <a:ea typeface="微软雅黑" panose="020B0503020204020204" pitchFamily="34" charset="-122"/>
              </a:rPr>
              <a:t>of </a:t>
            </a:r>
            <a:r>
              <a:rPr lang="en-US" altLang="zh-CN" sz="1400" b="0" dirty="0" smtClean="0">
                <a:solidFill>
                  <a:srgbClr val="1A4262"/>
                </a:solidFill>
                <a:latin typeface="微软雅黑" panose="020B0503020204020204" pitchFamily="34" charset="-122"/>
                <a:ea typeface="微软雅黑" panose="020B0503020204020204" pitchFamily="34" charset="-122"/>
              </a:rPr>
              <a:t>Individual grain depot is </a:t>
            </a:r>
            <a:r>
              <a:rPr lang="en-US" altLang="zh-CN" sz="1400" b="0" dirty="0">
                <a:solidFill>
                  <a:srgbClr val="1A4262"/>
                </a:solidFill>
                <a:latin typeface="微软雅黑" panose="020B0503020204020204" pitchFamily="34" charset="-122"/>
                <a:ea typeface="微软雅黑" panose="020B0503020204020204" pitchFamily="34" charset="-122"/>
              </a:rPr>
              <a:t>generally </a:t>
            </a:r>
            <a:r>
              <a:rPr lang="en-US" altLang="zh-CN" sz="1400" b="0" dirty="0" smtClean="0">
                <a:solidFill>
                  <a:srgbClr val="1A4262"/>
                </a:solidFill>
                <a:latin typeface="微软雅黑" panose="020B0503020204020204" pitchFamily="34" charset="-122"/>
                <a:ea typeface="微软雅黑" panose="020B0503020204020204" pitchFamily="34" charset="-122"/>
              </a:rPr>
              <a:t>large.</a:t>
            </a:r>
            <a:endParaRPr lang="zh-CN" altLang="en-US" sz="1400" b="0" dirty="0">
              <a:solidFill>
                <a:srgbClr val="1A4262"/>
              </a:solidFill>
              <a:latin typeface="微软雅黑" panose="020B0503020204020204" pitchFamily="34" charset="-122"/>
              <a:ea typeface="微软雅黑" panose="020B0503020204020204" pitchFamily="34" charset="-122"/>
            </a:endParaRPr>
          </a:p>
        </p:txBody>
      </p:sp>
      <p:sp>
        <p:nvSpPr>
          <p:cNvPr id="62" name="标题 4"/>
          <p:cNvSpPr txBox="1"/>
          <p:nvPr/>
        </p:nvSpPr>
        <p:spPr bwMode="auto">
          <a:xfrm>
            <a:off x="475488" y="2632438"/>
            <a:ext cx="3890165" cy="14129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kumimoji="1" sz="2000" b="1">
                <a:solidFill>
                  <a:srgbClr val="5B161B"/>
                </a:solidFill>
                <a:latin typeface="黑体" panose="02010609060101010101" charset="-122"/>
                <a:ea typeface="宋体" panose="02010600030101010101" pitchFamily="2" charset="-122"/>
              </a:defRPr>
            </a:lvl1pPr>
            <a:lvl2pPr marL="742950" indent="-285750" algn="l">
              <a:spcBef>
                <a:spcPct val="0"/>
              </a:spcBef>
              <a:defRPr kumimoji="1" sz="2000" b="1">
                <a:solidFill>
                  <a:srgbClr val="5B161B"/>
                </a:solidFill>
                <a:latin typeface="黑体" panose="02010609060101010101" charset="-122"/>
                <a:ea typeface="宋体" panose="02010600030101010101" pitchFamily="2" charset="-122"/>
              </a:defRPr>
            </a:lvl2pPr>
            <a:lvl3pPr marL="1143000" indent="-228600" algn="l">
              <a:spcBef>
                <a:spcPct val="0"/>
              </a:spcBef>
              <a:defRPr kumimoji="1" sz="2000" b="1">
                <a:solidFill>
                  <a:srgbClr val="5B161B"/>
                </a:solidFill>
                <a:latin typeface="黑体" panose="02010609060101010101" charset="-122"/>
                <a:ea typeface="宋体" panose="02010600030101010101" pitchFamily="2" charset="-122"/>
              </a:defRPr>
            </a:lvl3pPr>
            <a:lvl4pPr marL="1600200" indent="-228600" algn="l">
              <a:spcBef>
                <a:spcPct val="0"/>
              </a:spcBef>
              <a:defRPr kumimoji="1" sz="2000" b="1">
                <a:solidFill>
                  <a:srgbClr val="5B161B"/>
                </a:solidFill>
                <a:latin typeface="黑体" panose="02010609060101010101" charset="-122"/>
                <a:ea typeface="宋体" panose="02010600030101010101" pitchFamily="2" charset="-122"/>
              </a:defRPr>
            </a:lvl4pPr>
            <a:lvl5pPr marL="2057400" indent="-228600" algn="l">
              <a:spcBef>
                <a:spcPct val="0"/>
              </a:spcBef>
              <a:defRPr kumimoji="1" sz="2000" b="1">
                <a:solidFill>
                  <a:srgbClr val="5B161B"/>
                </a:solidFill>
                <a:latin typeface="黑体" panose="02010609060101010101" charset="-122"/>
                <a:ea typeface="宋体" panose="02010600030101010101" pitchFamily="2" charset="-122"/>
              </a:defRPr>
            </a:lvl5pPr>
            <a:lvl6pPr marL="25146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6pPr>
            <a:lvl7pPr marL="29718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7pPr>
            <a:lvl8pPr marL="34290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8pPr>
            <a:lvl9pPr marL="3886200" indent="-228600" eaLnBrk="0" fontAlgn="base" hangingPunct="0">
              <a:spcBef>
                <a:spcPct val="0"/>
              </a:spcBef>
              <a:spcAft>
                <a:spcPct val="0"/>
              </a:spcAft>
              <a:defRPr kumimoji="1" sz="2000" b="1">
                <a:solidFill>
                  <a:srgbClr val="5B161B"/>
                </a:solidFill>
                <a:latin typeface="黑体" panose="02010609060101010101" charset="-122"/>
                <a:ea typeface="宋体" panose="02010600030101010101" pitchFamily="2" charset="-122"/>
              </a:defRPr>
            </a:lvl9pPr>
          </a:lstStyle>
          <a:p>
            <a:pPr algn="ctr">
              <a:buFontTx/>
              <a:buNone/>
            </a:pPr>
            <a:r>
              <a:rPr lang="zh-CN" altLang="en-US" sz="1400" b="0" dirty="0">
                <a:solidFill>
                  <a:schemeClr val="tx1"/>
                </a:solidFill>
                <a:latin typeface="微软雅黑" panose="020B0503020204020204" pitchFamily="34" charset="-122"/>
                <a:ea typeface="微软雅黑" panose="020B0503020204020204" pitchFamily="34" charset="-122"/>
              </a:rPr>
              <a:t>储</a:t>
            </a:r>
            <a:r>
              <a:rPr lang="zh-CN" altLang="en-US" sz="1400" b="0" dirty="0" smtClean="0">
                <a:solidFill>
                  <a:schemeClr val="tx1"/>
                </a:solidFill>
                <a:latin typeface="微软雅黑" panose="020B0503020204020204" pitchFamily="34" charset="-122"/>
                <a:ea typeface="微软雅黑" panose="020B0503020204020204" pitchFamily="34" charset="-122"/>
              </a:rPr>
              <a:t>粮技术复杂，七大储粮生态区的储粮工艺存在差异。</a:t>
            </a:r>
            <a:endParaRPr lang="en-US" altLang="zh-CN" sz="1400" b="0" dirty="0" smtClean="0">
              <a:solidFill>
                <a:schemeClr val="tx1"/>
              </a:solidFill>
              <a:latin typeface="微软雅黑" panose="020B0503020204020204" pitchFamily="34" charset="-122"/>
              <a:ea typeface="微软雅黑" panose="020B0503020204020204" pitchFamily="34" charset="-122"/>
            </a:endParaRPr>
          </a:p>
          <a:p>
            <a:pPr>
              <a:buFontTx/>
              <a:buNone/>
            </a:pPr>
            <a:r>
              <a:rPr lang="en-US" altLang="zh-CN" sz="1400" b="0" dirty="0">
                <a:solidFill>
                  <a:srgbClr val="1A4262"/>
                </a:solidFill>
                <a:latin typeface="微软雅黑" panose="020B0503020204020204" pitchFamily="34" charset="-122"/>
                <a:ea typeface="微软雅黑" panose="020B0503020204020204" pitchFamily="34" charset="-122"/>
              </a:rPr>
              <a:t>The grain storage technology is complex, and there are differences in grain storage technology among the seven ecological zones for grain </a:t>
            </a:r>
            <a:r>
              <a:rPr lang="en-US" altLang="zh-CN" sz="1400" b="0" dirty="0" smtClean="0">
                <a:solidFill>
                  <a:srgbClr val="1A4262"/>
                </a:solidFill>
                <a:latin typeface="微软雅黑" panose="020B0503020204020204" pitchFamily="34" charset="-122"/>
                <a:ea typeface="微软雅黑" panose="020B0503020204020204" pitchFamily="34" charset="-122"/>
              </a:rPr>
              <a:t>storage.</a:t>
            </a:r>
            <a:endParaRPr lang="zh-CN" altLang="en-US" sz="1400" b="0" dirty="0">
              <a:solidFill>
                <a:srgbClr val="1A426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矩形 3"/>
          <p:cNvSpPr/>
          <p:nvPr/>
        </p:nvSpPr>
        <p:spPr>
          <a:xfrm>
            <a:off x="3655411" y="1022994"/>
            <a:ext cx="6607205" cy="769441"/>
          </a:xfrm>
          <a:prstGeom prst="rect">
            <a:avLst/>
          </a:prstGeom>
        </p:spPr>
        <p:txBody>
          <a:bodyPr wrap="square">
            <a:spAutoFit/>
          </a:bodyPr>
          <a:lstStyle/>
          <a:p>
            <a:pPr algn="ctr"/>
            <a:r>
              <a:rPr lang="zh-CN" altLang="en-US"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粮食储藏损失主要原因</a:t>
            </a:r>
            <a:endParaRPr lang="en-US" altLang="zh-CN" sz="2400" dirty="0" smtClean="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algn="ct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Main reasons for grain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storage losses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in </a:t>
            </a:r>
            <a:r>
              <a:rPr lang="en-US" altLang="zh-CN" sz="2000" dirty="0" smtClean="0">
                <a:solidFill>
                  <a:schemeClr val="accent2"/>
                </a:solidFill>
                <a:latin typeface="Arial" panose="020B0604020202020204" pitchFamily="34" charset="0"/>
                <a:ea typeface="微软雅黑" panose="020B0503020204020204" pitchFamily="34" charset="-122"/>
                <a:cs typeface="Arial" panose="020B0604020202020204" pitchFamily="34" charset="0"/>
              </a:rPr>
              <a:t>depots</a:t>
            </a:r>
            <a:endParaRPr lang="zh-CN" altLang="en-US" sz="2000"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矩形 4"/>
          <p:cNvSpPr/>
          <p:nvPr/>
        </p:nvSpPr>
        <p:spPr>
          <a:xfrm>
            <a:off x="1615440" y="2058417"/>
            <a:ext cx="2310384" cy="652272"/>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仓房储藏效能低</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微软雅黑" panose="020B0503020204020204" pitchFamily="34" charset="-122"/>
                <a:ea typeface="微软雅黑" panose="020B0503020204020204" pitchFamily="34" charset="-122"/>
              </a:rPr>
              <a:t>Lower storage efficiency </a:t>
            </a:r>
            <a:r>
              <a:rPr lang="en-US" altLang="zh-CN" sz="1200" dirty="0">
                <a:solidFill>
                  <a:srgbClr val="1A4262"/>
                </a:solidFill>
                <a:latin typeface="微软雅黑" panose="020B0503020204020204" pitchFamily="34" charset="-122"/>
                <a:ea typeface="微软雅黑" panose="020B0503020204020204" pitchFamily="34" charset="-122"/>
              </a:rPr>
              <a:t>of granaries</a:t>
            </a:r>
            <a:endParaRPr lang="zh-CN" altLang="en-US" sz="1200" dirty="0">
              <a:solidFill>
                <a:srgbClr val="1A4262"/>
              </a:solidFill>
              <a:latin typeface="Arial" panose="020B0604020202020204" pitchFamily="34" charset="0"/>
              <a:cs typeface="Arial" panose="020B0604020202020204" pitchFamily="34" charset="0"/>
            </a:endParaRPr>
          </a:p>
        </p:txBody>
      </p:sp>
      <p:sp>
        <p:nvSpPr>
          <p:cNvPr id="6" name="矩形 5"/>
          <p:cNvSpPr/>
          <p:nvPr/>
        </p:nvSpPr>
        <p:spPr>
          <a:xfrm>
            <a:off x="1615440" y="2813424"/>
            <a:ext cx="2310384" cy="652272"/>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储</a:t>
            </a:r>
            <a:r>
              <a:rPr lang="zh-CN" altLang="en-US" sz="1400" dirty="0" smtClean="0">
                <a:solidFill>
                  <a:schemeClr val="tx1"/>
                </a:solidFill>
                <a:latin typeface="微软雅黑" panose="020B0503020204020204" pitchFamily="34" charset="-122"/>
                <a:ea typeface="微软雅黑" panose="020B0503020204020204" pitchFamily="34" charset="-122"/>
              </a:rPr>
              <a:t>粮工艺问题</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微软雅黑" panose="020B0503020204020204" pitchFamily="34" charset="-122"/>
                <a:ea typeface="微软雅黑" panose="020B0503020204020204" pitchFamily="34" charset="-122"/>
              </a:rPr>
              <a:t>Problems on  storage technologies</a:t>
            </a:r>
            <a:endParaRPr lang="zh-CN" altLang="en-US" sz="1200" dirty="0">
              <a:solidFill>
                <a:srgbClr val="1A4262"/>
              </a:solidFill>
              <a:latin typeface="Arial" panose="020B0604020202020204" pitchFamily="34" charset="0"/>
              <a:cs typeface="Arial" panose="020B0604020202020204" pitchFamily="34" charset="0"/>
            </a:endParaRPr>
          </a:p>
        </p:txBody>
      </p:sp>
      <p:sp>
        <p:nvSpPr>
          <p:cNvPr id="7" name="矩形 6"/>
          <p:cNvSpPr/>
          <p:nvPr/>
        </p:nvSpPr>
        <p:spPr>
          <a:xfrm>
            <a:off x="1615440" y="3568431"/>
            <a:ext cx="2310384" cy="652272"/>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粮堆结露</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Dewfall of grain piles</a:t>
            </a:r>
            <a:endParaRPr lang="zh-CN" altLang="en-US" sz="1200" dirty="0">
              <a:solidFill>
                <a:srgbClr val="1A4262"/>
              </a:solidFill>
              <a:latin typeface="Arial" panose="020B0604020202020204" pitchFamily="34" charset="0"/>
              <a:cs typeface="Arial" panose="020B0604020202020204" pitchFamily="34" charset="0"/>
            </a:endParaRPr>
          </a:p>
        </p:txBody>
      </p:sp>
      <p:sp>
        <p:nvSpPr>
          <p:cNvPr id="8" name="矩形 7"/>
          <p:cNvSpPr/>
          <p:nvPr/>
        </p:nvSpPr>
        <p:spPr>
          <a:xfrm>
            <a:off x="1615440" y="4311246"/>
            <a:ext cx="2310384" cy="652272"/>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粮堆杂质聚集</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a:solidFill>
                  <a:srgbClr val="1A4262"/>
                </a:solidFill>
                <a:latin typeface="Arial" panose="020B0604020202020204" pitchFamily="34" charset="0"/>
                <a:cs typeface="Arial" panose="020B0604020202020204" pitchFamily="34" charset="0"/>
              </a:rPr>
              <a:t>Impurity aggregation</a:t>
            </a:r>
            <a:r>
              <a:rPr lang="en-US" altLang="zh-CN" sz="1200" dirty="0" smtClean="0">
                <a:solidFill>
                  <a:srgbClr val="1A4262"/>
                </a:solidFill>
                <a:latin typeface="Arial" panose="020B0604020202020204" pitchFamily="34" charset="0"/>
                <a:cs typeface="Arial" panose="020B0604020202020204" pitchFamily="34" charset="0"/>
              </a:rPr>
              <a:t> of grain piles</a:t>
            </a:r>
            <a:endParaRPr lang="zh-CN" altLang="en-US" sz="1200" dirty="0">
              <a:solidFill>
                <a:srgbClr val="1A4262"/>
              </a:solidFill>
              <a:latin typeface="Arial" panose="020B0604020202020204" pitchFamily="34" charset="0"/>
              <a:cs typeface="Arial" panose="020B0604020202020204" pitchFamily="34" charset="0"/>
            </a:endParaRPr>
          </a:p>
        </p:txBody>
      </p:sp>
      <p:sp>
        <p:nvSpPr>
          <p:cNvPr id="9" name="矩形 8"/>
          <p:cNvSpPr/>
          <p:nvPr/>
        </p:nvSpPr>
        <p:spPr>
          <a:xfrm>
            <a:off x="1615440" y="5071572"/>
            <a:ext cx="2310384" cy="652272"/>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粮</a:t>
            </a:r>
            <a:r>
              <a:rPr lang="zh-CN" altLang="en-US" sz="1400" dirty="0">
                <a:solidFill>
                  <a:schemeClr val="tx1"/>
                </a:solidFill>
                <a:latin typeface="微软雅黑" panose="020B0503020204020204" pitchFamily="34" charset="-122"/>
                <a:ea typeface="微软雅黑" panose="020B0503020204020204" pitchFamily="34" charset="-122"/>
              </a:rPr>
              <a:t>堆</a:t>
            </a:r>
            <a:r>
              <a:rPr lang="zh-CN" altLang="en-US" sz="1400" dirty="0" smtClean="0">
                <a:solidFill>
                  <a:schemeClr val="tx1"/>
                </a:solidFill>
                <a:latin typeface="微软雅黑" panose="020B0503020204020204" pitchFamily="34" charset="-122"/>
                <a:ea typeface="微软雅黑" panose="020B0503020204020204" pitchFamily="34" charset="-122"/>
              </a:rPr>
              <a:t>破碎度大</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a:solidFill>
                  <a:srgbClr val="1A4262"/>
                </a:solidFill>
                <a:latin typeface="Arial" panose="020B0604020202020204" pitchFamily="34" charset="0"/>
                <a:cs typeface="Arial" panose="020B0604020202020204" pitchFamily="34" charset="0"/>
              </a:rPr>
              <a:t>High  </a:t>
            </a:r>
            <a:r>
              <a:rPr lang="en-US" altLang="zh-CN" sz="1200" dirty="0" smtClean="0">
                <a:solidFill>
                  <a:srgbClr val="1A4262"/>
                </a:solidFill>
                <a:latin typeface="Arial" panose="020B0604020202020204" pitchFamily="34" charset="0"/>
                <a:cs typeface="Arial" panose="020B0604020202020204" pitchFamily="34" charset="0"/>
              </a:rPr>
              <a:t>grain breakage rate</a:t>
            </a:r>
            <a:endParaRPr lang="zh-CN" altLang="en-US" sz="1200" dirty="0">
              <a:solidFill>
                <a:srgbClr val="1A4262"/>
              </a:solidFill>
              <a:latin typeface="Arial" panose="020B0604020202020204" pitchFamily="34" charset="0"/>
              <a:cs typeface="Arial" panose="020B0604020202020204" pitchFamily="34" charset="0"/>
            </a:endParaRPr>
          </a:p>
        </p:txBody>
      </p:sp>
      <p:sp>
        <p:nvSpPr>
          <p:cNvPr id="10" name="矩形 9"/>
          <p:cNvSpPr/>
          <p:nvPr/>
        </p:nvSpPr>
        <p:spPr>
          <a:xfrm>
            <a:off x="1615440" y="5837217"/>
            <a:ext cx="2310384" cy="652272"/>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管理原因</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a:solidFill>
                  <a:srgbClr val="1A4262"/>
                </a:solidFill>
                <a:latin typeface="Arial" panose="020B0604020202020204" pitchFamily="34" charset="0"/>
                <a:cs typeface="Arial" panose="020B0604020202020204" pitchFamily="34" charset="0"/>
              </a:rPr>
              <a:t>Management reasons</a:t>
            </a:r>
            <a:endParaRPr lang="zh-CN" altLang="en-US" sz="1200" dirty="0">
              <a:solidFill>
                <a:srgbClr val="1A4262"/>
              </a:solidFill>
              <a:latin typeface="Arial" panose="020B0604020202020204" pitchFamily="34" charset="0"/>
              <a:cs typeface="Arial" panose="020B0604020202020204" pitchFamily="34" charset="0"/>
            </a:endParaRPr>
          </a:p>
        </p:txBody>
      </p:sp>
      <p:cxnSp>
        <p:nvCxnSpPr>
          <p:cNvPr id="11" name="直接箭头连接符 10"/>
          <p:cNvCxnSpPr/>
          <p:nvPr/>
        </p:nvCxnSpPr>
        <p:spPr>
          <a:xfrm flipV="1">
            <a:off x="280416" y="4255008"/>
            <a:ext cx="1231392" cy="121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0960" y="3590776"/>
            <a:ext cx="1615440" cy="664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1A4262"/>
                </a:solidFill>
                <a:latin typeface="微软雅黑" panose="020B0503020204020204" pitchFamily="34" charset="-122"/>
                <a:ea typeface="微软雅黑" panose="020B0503020204020204" pitchFamily="34" charset="-122"/>
              </a:rPr>
              <a:t>储藏</a:t>
            </a:r>
            <a:r>
              <a:rPr lang="zh-CN" altLang="en-US" dirty="0" smtClean="0">
                <a:solidFill>
                  <a:srgbClr val="1A4262"/>
                </a:solidFill>
                <a:latin typeface="微软雅黑" panose="020B0503020204020204" pitchFamily="34" charset="-122"/>
                <a:ea typeface="微软雅黑" panose="020B0503020204020204" pitchFamily="34" charset="-122"/>
              </a:rPr>
              <a:t>粮食</a:t>
            </a:r>
            <a:endParaRPr lang="en-US" altLang="zh-CN" dirty="0" smtClean="0">
              <a:solidFill>
                <a:srgbClr val="1A4262"/>
              </a:solidFill>
              <a:latin typeface="微软雅黑" panose="020B0503020204020204" pitchFamily="34" charset="-122"/>
              <a:ea typeface="微软雅黑" panose="020B0503020204020204" pitchFamily="34" charset="-122"/>
            </a:endParaRPr>
          </a:p>
          <a:p>
            <a:pPr algn="ctr"/>
            <a:r>
              <a:rPr lang="en-US" altLang="zh-CN" dirty="0" smtClean="0">
                <a:solidFill>
                  <a:srgbClr val="1A4262"/>
                </a:solidFill>
                <a:latin typeface="Arial" panose="020B0604020202020204" pitchFamily="34" charset="0"/>
                <a:cs typeface="Arial" panose="020B0604020202020204" pitchFamily="34" charset="0"/>
              </a:rPr>
              <a:t>Stored grain</a:t>
            </a:r>
            <a:r>
              <a:rPr lang="en-US" altLang="zh-CN" dirty="0" smtClean="0"/>
              <a:t> </a:t>
            </a:r>
            <a:endParaRPr lang="zh-CN" altLang="en-US" dirty="0"/>
          </a:p>
        </p:txBody>
      </p:sp>
      <p:sp>
        <p:nvSpPr>
          <p:cNvPr id="13" name="矩形 12"/>
          <p:cNvSpPr/>
          <p:nvPr/>
        </p:nvSpPr>
        <p:spPr>
          <a:xfrm>
            <a:off x="4706112" y="3928872"/>
            <a:ext cx="2310384" cy="652272"/>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粮堆温度高</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High temperature  of grain </a:t>
            </a:r>
            <a:r>
              <a:rPr lang="en-US" altLang="zh-CN" sz="1200" dirty="0" smtClean="0">
                <a:solidFill>
                  <a:srgbClr val="1A4262"/>
                </a:solidFill>
                <a:latin typeface="Arial" panose="020B0604020202020204" pitchFamily="34" charset="0"/>
                <a:cs typeface="Arial" panose="020B0604020202020204" pitchFamily="34" charset="0"/>
              </a:rPr>
              <a:t>piles</a:t>
            </a:r>
            <a:endParaRPr lang="zh-CN" altLang="en-US" sz="1200" dirty="0">
              <a:solidFill>
                <a:srgbClr val="1A4262"/>
              </a:solidFill>
              <a:latin typeface="Arial" panose="020B0604020202020204" pitchFamily="34" charset="0"/>
              <a:cs typeface="Arial" panose="020B0604020202020204" pitchFamily="34" charset="0"/>
            </a:endParaRPr>
          </a:p>
        </p:txBody>
      </p:sp>
      <p:cxnSp>
        <p:nvCxnSpPr>
          <p:cNvPr id="14" name="直接箭头连接符 13"/>
          <p:cNvCxnSpPr/>
          <p:nvPr/>
        </p:nvCxnSpPr>
        <p:spPr>
          <a:xfrm flipV="1">
            <a:off x="3938016" y="4248912"/>
            <a:ext cx="743712" cy="1828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7833360" y="3054216"/>
            <a:ext cx="2310384" cy="652272"/>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虫害粮</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a:solidFill>
                  <a:srgbClr val="1A4262"/>
                </a:solidFill>
                <a:latin typeface="Arial" panose="020B0604020202020204" pitchFamily="34" charset="0"/>
                <a:cs typeface="Arial" panose="020B0604020202020204" pitchFamily="34" charset="0"/>
              </a:rPr>
              <a:t>P</a:t>
            </a:r>
            <a:r>
              <a:rPr lang="en-US" altLang="zh-CN" sz="1200" dirty="0" smtClean="0">
                <a:solidFill>
                  <a:srgbClr val="1A4262"/>
                </a:solidFill>
                <a:latin typeface="Arial" panose="020B0604020202020204" pitchFamily="34" charset="0"/>
                <a:cs typeface="Arial" panose="020B0604020202020204" pitchFamily="34" charset="0"/>
              </a:rPr>
              <a:t>est damaged grain</a:t>
            </a:r>
            <a:endParaRPr lang="zh-CN" altLang="en-US" sz="1200" dirty="0">
              <a:solidFill>
                <a:srgbClr val="1A4262"/>
              </a:solidFill>
              <a:latin typeface="Arial" panose="020B0604020202020204" pitchFamily="34" charset="0"/>
              <a:cs typeface="Arial" panose="020B0604020202020204" pitchFamily="34" charset="0"/>
            </a:endParaRPr>
          </a:p>
        </p:txBody>
      </p:sp>
      <p:sp>
        <p:nvSpPr>
          <p:cNvPr id="16" name="矩形 15"/>
          <p:cNvSpPr/>
          <p:nvPr/>
        </p:nvSpPr>
        <p:spPr>
          <a:xfrm>
            <a:off x="7833360" y="3899766"/>
            <a:ext cx="2310384" cy="652272"/>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霉变粮</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Mold </a:t>
            </a:r>
            <a:r>
              <a:rPr lang="en-US" altLang="zh-CN" sz="1200" dirty="0">
                <a:solidFill>
                  <a:srgbClr val="1A4262"/>
                </a:solidFill>
                <a:latin typeface="Arial" panose="020B0604020202020204" pitchFamily="34" charset="0"/>
                <a:cs typeface="Arial" panose="020B0604020202020204" pitchFamily="34" charset="0"/>
              </a:rPr>
              <a:t>contaminated </a:t>
            </a:r>
            <a:r>
              <a:rPr lang="en-US" altLang="zh-CN" sz="1200" dirty="0" smtClean="0">
                <a:solidFill>
                  <a:srgbClr val="1A4262"/>
                </a:solidFill>
                <a:latin typeface="Arial" panose="020B0604020202020204" pitchFamily="34" charset="0"/>
                <a:cs typeface="Arial" panose="020B0604020202020204" pitchFamily="34" charset="0"/>
              </a:rPr>
              <a:t>grain</a:t>
            </a:r>
            <a:endParaRPr lang="zh-CN" altLang="en-US" sz="1200" dirty="0">
              <a:solidFill>
                <a:srgbClr val="1A4262"/>
              </a:solidFill>
              <a:latin typeface="Arial" panose="020B0604020202020204" pitchFamily="34" charset="0"/>
              <a:cs typeface="Arial" panose="020B0604020202020204" pitchFamily="34" charset="0"/>
            </a:endParaRPr>
          </a:p>
        </p:txBody>
      </p:sp>
      <p:sp>
        <p:nvSpPr>
          <p:cNvPr id="17" name="矩形 16"/>
          <p:cNvSpPr/>
          <p:nvPr/>
        </p:nvSpPr>
        <p:spPr>
          <a:xfrm>
            <a:off x="7833360" y="4739340"/>
            <a:ext cx="2310384" cy="652272"/>
          </a:xfrm>
          <a:prstGeom prst="rect">
            <a:avLst/>
          </a:prstGeom>
          <a:noFill/>
          <a:ln w="1905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自然损失粮</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algn="ctr"/>
            <a:r>
              <a:rPr lang="en-US" altLang="zh-CN" sz="1200" dirty="0" smtClean="0">
                <a:solidFill>
                  <a:srgbClr val="1A4262"/>
                </a:solidFill>
                <a:latin typeface="Arial" panose="020B0604020202020204" pitchFamily="34" charset="0"/>
                <a:cs typeface="Arial" panose="020B0604020202020204" pitchFamily="34" charset="0"/>
              </a:rPr>
              <a:t>Lost grain naturally</a:t>
            </a:r>
            <a:endParaRPr lang="zh-CN" altLang="en-US" sz="1200" dirty="0">
              <a:solidFill>
                <a:srgbClr val="1A4262"/>
              </a:solidFill>
              <a:latin typeface="Arial" panose="020B0604020202020204" pitchFamily="34" charset="0"/>
              <a:cs typeface="Arial" panose="020B0604020202020204" pitchFamily="34" charset="0"/>
            </a:endParaRPr>
          </a:p>
        </p:txBody>
      </p:sp>
      <p:cxnSp>
        <p:nvCxnSpPr>
          <p:cNvPr id="18" name="直接箭头连接符 17"/>
          <p:cNvCxnSpPr/>
          <p:nvPr/>
        </p:nvCxnSpPr>
        <p:spPr>
          <a:xfrm flipV="1">
            <a:off x="7040880" y="4230624"/>
            <a:ext cx="743712" cy="1828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10262616" y="4237646"/>
            <a:ext cx="1231392" cy="121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0043160" y="3573414"/>
            <a:ext cx="1615440" cy="664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1A4262"/>
                </a:solidFill>
                <a:latin typeface="微软雅黑" panose="020B0503020204020204" pitchFamily="34" charset="-122"/>
                <a:ea typeface="微软雅黑" panose="020B0503020204020204" pitchFamily="34" charset="-122"/>
              </a:rPr>
              <a:t>损失</a:t>
            </a:r>
            <a:r>
              <a:rPr lang="zh-CN" altLang="en-US" dirty="0">
                <a:solidFill>
                  <a:srgbClr val="1A4262"/>
                </a:solidFill>
                <a:latin typeface="微软雅黑" panose="020B0503020204020204" pitchFamily="34" charset="-122"/>
                <a:ea typeface="微软雅黑" panose="020B0503020204020204" pitchFamily="34" charset="-122"/>
              </a:rPr>
              <a:t>粮食</a:t>
            </a:r>
            <a:endParaRPr lang="en-US" altLang="zh-CN" dirty="0" smtClean="0">
              <a:solidFill>
                <a:srgbClr val="1A4262"/>
              </a:solidFill>
              <a:latin typeface="微软雅黑" panose="020B0503020204020204" pitchFamily="34" charset="-122"/>
              <a:ea typeface="微软雅黑" panose="020B0503020204020204" pitchFamily="34" charset="-122"/>
            </a:endParaRPr>
          </a:p>
          <a:p>
            <a:pPr algn="ctr"/>
            <a:r>
              <a:rPr lang="en-US" altLang="zh-CN" dirty="0" smtClean="0">
                <a:solidFill>
                  <a:srgbClr val="1A4262"/>
                </a:solidFill>
                <a:latin typeface="Arial" panose="020B0604020202020204" pitchFamily="34" charset="0"/>
                <a:cs typeface="Arial" panose="020B0604020202020204" pitchFamily="34" charset="0"/>
              </a:rPr>
              <a:t>Lost grain</a:t>
            </a:r>
            <a:r>
              <a:rPr lang="en-US" altLang="zh-CN" dirty="0" smtClean="0"/>
              <a:t> </a:t>
            </a:r>
            <a:endParaRPr lang="zh-CN" altLang="en-US" dirty="0"/>
          </a:p>
        </p:txBody>
      </p:sp>
      <p:cxnSp>
        <p:nvCxnSpPr>
          <p:cNvPr id="21" name="直接连接符 20"/>
          <p:cNvCxnSpPr/>
          <p:nvPr/>
        </p:nvCxnSpPr>
        <p:spPr>
          <a:xfrm>
            <a:off x="4279392" y="3590776"/>
            <a:ext cx="0" cy="66423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279392" y="3590776"/>
            <a:ext cx="307238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7363968" y="3590776"/>
            <a:ext cx="12192" cy="63984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069840" y="3685021"/>
            <a:ext cx="3467565" cy="743321"/>
          </a:xfrm>
          <a:prstGeom prst="rect">
            <a:avLst/>
          </a:prstGeom>
        </p:spPr>
        <p:txBody>
          <a:bodyPr wrap="none" lIns="91415" tIns="45708" rIns="91415" bIns="45708">
            <a:spAutoFit/>
          </a:bodyPr>
          <a:lstStyle/>
          <a:p>
            <a:pPr algn="ctr">
              <a:lnSpc>
                <a:spcPct val="150000"/>
              </a:lnSpc>
            </a:pPr>
            <a:r>
              <a:rPr lang="zh-CN" altLang="en-US" sz="32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提升仓房储藏效能</a:t>
            </a:r>
            <a:endParaRPr lang="zh-CN" altLang="en-US" sz="32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281813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184589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289309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56464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179557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124651"/>
            <a:ext cx="2125102" cy="1198880"/>
          </a:xfrm>
          <a:prstGeom prst="rect">
            <a:avLst/>
          </a:prstGeom>
          <a:noFill/>
        </p:spPr>
        <p:txBody>
          <a:bodyPr wrap="square" rtlCol="0">
            <a:spAutoFit/>
          </a:bodyPr>
          <a:lstStyle/>
          <a:p>
            <a:pPr algn="ctr"/>
            <a:r>
              <a:rPr lang="en-US" altLang="zh-CN" sz="7200" dirty="0" smtClean="0">
                <a:solidFill>
                  <a:schemeClr val="accent2"/>
                </a:solidFill>
                <a:latin typeface="Open Sans Regular" panose="020B0606030504020204" charset="0"/>
                <a:ea typeface="微软雅黑" panose="020B0503020204020204" pitchFamily="34" charset="-122"/>
                <a:cs typeface="Open Sans Regular" panose="020B0606030504020204" charset="0"/>
              </a:rPr>
              <a:t>02</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3102137" y="4456840"/>
            <a:ext cx="5987729" cy="400110"/>
          </a:xfrm>
          <a:prstGeom prst="rect">
            <a:avLst/>
          </a:prstGeom>
        </p:spPr>
        <p:txBody>
          <a:bodyPr wrap="none">
            <a:spAutoFit/>
          </a:bodyPr>
          <a:lstStyle/>
          <a:p>
            <a:pPr algn="ctr"/>
            <a:r>
              <a:rPr lang="en-US" altLang="zh-CN" sz="2000" dirty="0" smtClean="0">
                <a:latin typeface="Arial" panose="020B0604020202020204" pitchFamily="34" charset="0"/>
                <a:cs typeface="Arial" panose="020B0604020202020204" pitchFamily="34" charset="0"/>
              </a:rPr>
              <a:t>Improvement </a:t>
            </a:r>
            <a:r>
              <a:rPr lang="en-US" altLang="zh-CN" sz="2000" dirty="0">
                <a:latin typeface="Arial" panose="020B0604020202020204" pitchFamily="34" charset="0"/>
                <a:cs typeface="Arial" panose="020B0604020202020204" pitchFamily="34" charset="0"/>
              </a:rPr>
              <a:t>on the </a:t>
            </a:r>
            <a:r>
              <a:rPr lang="en-US" altLang="zh-CN" sz="2000" dirty="0" smtClean="0">
                <a:latin typeface="Arial" panose="020B0604020202020204" pitchFamily="34" charset="0"/>
                <a:cs typeface="Arial" panose="020B0604020202020204" pitchFamily="34" charset="0"/>
              </a:rPr>
              <a:t>storage efficiency  of granaries</a:t>
            </a:r>
            <a:endParaRPr lang="en-US" altLang="zh-CN"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457200" y="1025236"/>
            <a:ext cx="11277600" cy="1569660"/>
          </a:xfrm>
          <a:prstGeom prst="rect">
            <a:avLst/>
          </a:prstGeom>
        </p:spPr>
        <p:txBody>
          <a:bodyPr wrap="square">
            <a:spAutoFit/>
          </a:bodyPr>
          <a:lstStyle/>
          <a:p>
            <a:pPr algn="just">
              <a:lnSpc>
                <a:spcPct val="150000"/>
              </a:lnSpc>
            </a:pPr>
            <a:r>
              <a:rPr lang="zh-CN" altLang="en-US" sz="1600" kern="100" spc="25" dirty="0" smtClean="0">
                <a:solidFill>
                  <a:srgbClr val="000000"/>
                </a:solidFill>
                <a:latin typeface="微软雅黑" panose="020B0503020204020204" pitchFamily="34" charset="-122"/>
                <a:ea typeface="微软雅黑" panose="020B0503020204020204" pitchFamily="34" charset="-122"/>
              </a:rPr>
              <a:t>仓房储藏效能优良是保障储粮安全、降低粮食损失的基础，粮食仓房的保温隔热性、气密性</a:t>
            </a:r>
            <a:r>
              <a:rPr lang="zh-CN" altLang="en-US" sz="1600" kern="100" spc="25" dirty="0">
                <a:solidFill>
                  <a:srgbClr val="000000"/>
                </a:solidFill>
                <a:latin typeface="微软雅黑" panose="020B0503020204020204" pitchFamily="34" charset="-122"/>
                <a:ea typeface="微软雅黑" panose="020B0503020204020204" pitchFamily="34" charset="-122"/>
              </a:rPr>
              <a:t>、</a:t>
            </a:r>
            <a:r>
              <a:rPr lang="zh-CN" altLang="en-US" sz="1600" kern="100" spc="25" dirty="0" smtClean="0">
                <a:solidFill>
                  <a:srgbClr val="000000"/>
                </a:solidFill>
                <a:latin typeface="微软雅黑" panose="020B0503020204020204" pitchFamily="34" charset="-122"/>
                <a:ea typeface="微软雅黑" panose="020B0503020204020204" pitchFamily="34" charset="-122"/>
              </a:rPr>
              <a:t>防水</a:t>
            </a:r>
            <a:r>
              <a:rPr lang="zh-CN" altLang="en-US" sz="1600" kern="100" spc="25" dirty="0">
                <a:solidFill>
                  <a:srgbClr val="000000"/>
                </a:solidFill>
                <a:latin typeface="微软雅黑" panose="020B0503020204020204" pitchFamily="34" charset="-122"/>
                <a:ea typeface="微软雅黑" panose="020B0503020204020204" pitchFamily="34" charset="-122"/>
              </a:rPr>
              <a:t>防潮</a:t>
            </a:r>
            <a:r>
              <a:rPr lang="zh-CN" altLang="en-US" sz="1600" kern="100" spc="25" dirty="0" smtClean="0">
                <a:solidFill>
                  <a:srgbClr val="000000"/>
                </a:solidFill>
                <a:latin typeface="微软雅黑" panose="020B0503020204020204" pitchFamily="34" charset="-122"/>
                <a:ea typeface="微软雅黑" panose="020B0503020204020204" pitchFamily="34" charset="-122"/>
              </a:rPr>
              <a:t>性能是</a:t>
            </a:r>
            <a:r>
              <a:rPr lang="zh-CN" altLang="en-US" sz="1600" kern="100" spc="25" dirty="0">
                <a:solidFill>
                  <a:srgbClr val="000000"/>
                </a:solidFill>
                <a:latin typeface="微软雅黑" panose="020B0503020204020204" pitchFamily="34" charset="-122"/>
                <a:ea typeface="微软雅黑" panose="020B0503020204020204" pitchFamily="34" charset="-122"/>
              </a:rPr>
              <a:t>影响</a:t>
            </a:r>
            <a:r>
              <a:rPr lang="zh-CN" altLang="en-US" sz="1600" kern="100" spc="25" dirty="0" smtClean="0">
                <a:solidFill>
                  <a:srgbClr val="000000"/>
                </a:solidFill>
                <a:latin typeface="微软雅黑" panose="020B0503020204020204" pitchFamily="34" charset="-122"/>
                <a:ea typeface="微软雅黑" panose="020B0503020204020204" pitchFamily="34" charset="-122"/>
              </a:rPr>
              <a:t>储藏效能的关键因素</a:t>
            </a:r>
            <a:r>
              <a:rPr lang="zh-CN" altLang="en-US" sz="1600" kern="100" spc="25" dirty="0">
                <a:solidFill>
                  <a:srgbClr val="000000"/>
                </a:solidFill>
                <a:latin typeface="微软雅黑" panose="020B0503020204020204" pitchFamily="34" charset="-122"/>
                <a:ea typeface="微软雅黑" panose="020B0503020204020204" pitchFamily="34" charset="-122"/>
              </a:rPr>
              <a:t>。</a:t>
            </a:r>
            <a:r>
              <a:rPr lang="zh-CN" altLang="en-US" sz="1600" kern="100" spc="25" dirty="0" smtClean="0">
                <a:solidFill>
                  <a:srgbClr val="000000"/>
                </a:solidFill>
                <a:latin typeface="微软雅黑" panose="020B0503020204020204" pitchFamily="34" charset="-122"/>
                <a:ea typeface="微软雅黑" panose="020B0503020204020204" pitchFamily="34" charset="-122"/>
              </a:rPr>
              <a:t>储粮期间，气温对粮温的影响程度不仅取决于仓房的保温隔热性能，而且还与仓房的气密性密切相关，良好的保温隔热性能和气密性可以</a:t>
            </a:r>
            <a:r>
              <a:rPr lang="zh-CN" altLang="en-US" sz="1600" kern="100" spc="25" dirty="0">
                <a:solidFill>
                  <a:srgbClr val="000000"/>
                </a:solidFill>
                <a:latin typeface="微软雅黑" panose="020B0503020204020204" pitchFamily="34" charset="-122"/>
                <a:ea typeface="微软雅黑" panose="020B0503020204020204" pitchFamily="34" charset="-122"/>
              </a:rPr>
              <a:t>阻止外界</a:t>
            </a:r>
            <a:r>
              <a:rPr lang="zh-CN" altLang="en-US" sz="1600" kern="100" spc="25" dirty="0" smtClean="0">
                <a:solidFill>
                  <a:srgbClr val="000000"/>
                </a:solidFill>
                <a:latin typeface="微软雅黑" panose="020B0503020204020204" pitchFamily="34" charset="-122"/>
                <a:ea typeface="微软雅黑" panose="020B0503020204020204" pitchFamily="34" charset="-122"/>
              </a:rPr>
              <a:t>热量经仓房围护结构和仓房缝隙</a:t>
            </a:r>
            <a:r>
              <a:rPr lang="zh-CN" altLang="en-US" sz="1600" kern="100" spc="25" dirty="0">
                <a:solidFill>
                  <a:srgbClr val="000000"/>
                </a:solidFill>
                <a:latin typeface="微软雅黑" panose="020B0503020204020204" pitchFamily="34" charset="-122"/>
                <a:ea typeface="微软雅黑" panose="020B0503020204020204" pitchFamily="34" charset="-122"/>
              </a:rPr>
              <a:t>传递</a:t>
            </a:r>
            <a:r>
              <a:rPr lang="zh-CN" altLang="en-US" sz="1600" kern="100" spc="25" dirty="0" smtClean="0">
                <a:solidFill>
                  <a:srgbClr val="000000"/>
                </a:solidFill>
                <a:latin typeface="微软雅黑" panose="020B0503020204020204" pitchFamily="34" charset="-122"/>
                <a:ea typeface="微软雅黑" panose="020B0503020204020204" pitchFamily="34" charset="-122"/>
              </a:rPr>
              <a:t>入仓，从而维持粮温的相对稳定。提升仓房储藏效能措施包括选择合理仓型，采用新型保温隔热材料等。</a:t>
            </a:r>
            <a:endParaRPr lang="zh-CN" altLang="en-US" sz="1600" kern="100" dirty="0">
              <a:effectLst/>
              <a:latin typeface="微软雅黑" panose="020B0503020204020204" pitchFamily="34" charset="-122"/>
              <a:ea typeface="微软雅黑" panose="020B0503020204020204" pitchFamily="34" charset="-122"/>
            </a:endParaRPr>
          </a:p>
        </p:txBody>
      </p:sp>
      <p:sp>
        <p:nvSpPr>
          <p:cNvPr id="4" name="矩形 3"/>
          <p:cNvSpPr/>
          <p:nvPr/>
        </p:nvSpPr>
        <p:spPr>
          <a:xfrm>
            <a:off x="457200" y="2584634"/>
            <a:ext cx="11442357" cy="2677656"/>
          </a:xfrm>
          <a:prstGeom prst="rect">
            <a:avLst/>
          </a:prstGeom>
        </p:spPr>
        <p:txBody>
          <a:bodyPr wrap="square">
            <a:spAutoFit/>
          </a:bodyPr>
          <a:lstStyle/>
          <a:p>
            <a:pPr>
              <a:lnSpc>
                <a:spcPct val="150000"/>
              </a:lnSpc>
            </a:pP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excellent storage efficiency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granaries is the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basis for ensuring food safety and reducing grain losses.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The thermal insulation, airtightness, and waterproof and moisture-proof properties of granaries are key factors affecting storage efficiency. During grain storage, the influence of air temperature on grain temperature in the granaries not only depends on the thermal insulation, but is also closely related to the airtightness. Good thermal insulation and airtightness performance can prevent external heat from transmitting into the granary through its enclosure structure and gaps, thereby maintaining a relatively stable grain temperature</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Measures to improve the storage efficiency of warehouses include choosing a reasonable type of </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granary </a:t>
            </a:r>
            <a:r>
              <a:rPr lang="en-US" altLang="zh-CN" sz="1600" dirty="0">
                <a:solidFill>
                  <a:srgbClr val="1A4262"/>
                </a:solidFill>
                <a:latin typeface="Arial" panose="020B0604020202020204" pitchFamily="34" charset="0"/>
                <a:ea typeface="微软雅黑" panose="020B0503020204020204" pitchFamily="34" charset="-122"/>
                <a:cs typeface="Arial" panose="020B0604020202020204" pitchFamily="34" charset="0"/>
              </a:rPr>
              <a:t>and using new types of thermal insulation materials</a:t>
            </a:r>
            <a:r>
              <a:rPr lang="en-US" altLang="zh-CN" sz="1600" dirty="0" smtClean="0">
                <a:solidFill>
                  <a:srgbClr val="1A4262"/>
                </a:solidFill>
                <a:latin typeface="Arial" panose="020B0604020202020204" pitchFamily="34" charset="0"/>
                <a:ea typeface="微软雅黑" panose="020B0503020204020204" pitchFamily="34" charset="-122"/>
                <a:cs typeface="Arial" panose="020B0604020202020204" pitchFamily="34" charset="0"/>
              </a:rPr>
              <a:t>.</a:t>
            </a:r>
            <a:endParaRPr lang="zh-CN" altLang="en-US" sz="1600" dirty="0">
              <a:solidFill>
                <a:srgbClr val="1A4262"/>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descr="玉米"/>
          <p:cNvPicPr>
            <a:picLocks noChangeAspect="1"/>
          </p:cNvPicPr>
          <p:nvPr/>
        </p:nvPicPr>
        <p:blipFill rotWithShape="1">
          <a:blip r:embed="rId4"/>
          <a:srcRect l="6545" t="14231" r="11488" b="15253"/>
          <a:stretch/>
        </p:blipFill>
        <p:spPr>
          <a:xfrm>
            <a:off x="811843" y="5471883"/>
            <a:ext cx="1993145" cy="1071691"/>
          </a:xfrm>
          <a:prstGeom prst="ellipse">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2722" y="5400790"/>
            <a:ext cx="1904183" cy="1142784"/>
          </a:xfrm>
          <a:prstGeom prst="ellipse">
            <a:avLst/>
          </a:prstGeom>
        </p:spPr>
      </p:pic>
      <p:pic>
        <p:nvPicPr>
          <p:cNvPr id="7" name="图片 6" descr="大豆.webp"/>
          <p:cNvPicPr>
            <a:picLocks noChangeAspect="1"/>
          </p:cNvPicPr>
          <p:nvPr/>
        </p:nvPicPr>
        <p:blipFill rotWithShape="1">
          <a:blip r:embed="rId6"/>
          <a:srcRect l="4522" t="843" r="11040" b="13716"/>
          <a:stretch/>
        </p:blipFill>
        <p:spPr>
          <a:xfrm rot="16200000">
            <a:off x="3858702" y="5107489"/>
            <a:ext cx="1090314" cy="1819101"/>
          </a:xfrm>
          <a:prstGeom prst="ellipse">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6730" y="5443720"/>
            <a:ext cx="1902672" cy="1146637"/>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4c7732435421dbf6a6252843a45f9a13ab19dc0"/>
  <p:tag name="ISPRING_ULTRA_SCORM_COURSE_ID" val="421E1B97-57A3-4AB9-8D6A-B189CAEF2073"/>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468"/>
  <p:tag name="KSO_WPP_MARK_KEY" val="ed5ab230-ed46-40f5-b1b5-a8915c614809"/>
  <p:tag name="COMMONDATA" val="eyJoZGlkIjoiYjVmZTkzYWRhYWRjMGVlN2U4OTQ2ZDQ0MDIyYTJhMz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16,&quot;width&quot;:3059}"/>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TuWHP#"/>
  <p:tag name="MH_LAYOUT" val="SubTitleText"/>
  <p:tag name="MH" val="20191113001807"/>
  <p:tag name="MH_LIBRARY" val="GRAPHIC"/>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MH" val="20191113001807"/>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91113001807"/>
  <p:tag name="MH_LIBRARY" val="GRAPHIC"/>
  <p:tag name="MH_TYPE" val="Text"/>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91113001807"/>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91113001807"/>
  <p:tag name="MH_LIBRARY" val="GRAPHIC"/>
  <p:tag name="MH_TYPE" val="Text"/>
  <p:tag name="MH_ORDER" val="1"/>
</p:tagLst>
</file>

<file path=ppt/theme/theme1.xml><?xml version="1.0" encoding="utf-8"?>
<a:theme xmlns:a="http://schemas.openxmlformats.org/drawingml/2006/main" name="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1481</TotalTime>
  <Words>7746</Words>
  <Application>Microsoft Office PowerPoint</Application>
  <PresentationFormat>宽屏</PresentationFormat>
  <Paragraphs>682</Paragraphs>
  <Slides>59</Slides>
  <Notes>57</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59</vt:i4>
      </vt:variant>
    </vt:vector>
  </HeadingPairs>
  <TitlesOfParts>
    <vt:vector size="75" baseType="lpstr">
      <vt:lpstr>ITC Avant Garde Std Md</vt:lpstr>
      <vt:lpstr>ITC Avant Garde Std XLt</vt:lpstr>
      <vt:lpstr>Open Sans</vt:lpstr>
      <vt:lpstr>Open Sans Regular</vt:lpstr>
      <vt:lpstr>等线</vt:lpstr>
      <vt:lpstr>方正兰亭黑简体</vt:lpstr>
      <vt:lpstr>宋体</vt:lpstr>
      <vt:lpstr>微软雅黑</vt:lpstr>
      <vt:lpstr>Arial</vt:lpstr>
      <vt:lpstr>Calibri</vt:lpstr>
      <vt:lpstr>Impact</vt:lpstr>
      <vt:lpstr>Times New Roman</vt:lpstr>
      <vt:lpstr>Verdana</vt:lpstr>
      <vt:lpstr>Wingdings</vt:lpstr>
      <vt:lpstr>Office 主题</vt:lpstr>
      <vt:lpstr>Visio.Drawing.15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gm</cp:lastModifiedBy>
  <cp:revision>503</cp:revision>
  <dcterms:created xsi:type="dcterms:W3CDTF">2022-04-26T03:34:00Z</dcterms:created>
  <dcterms:modified xsi:type="dcterms:W3CDTF">2024-09-15T10:01:14Z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C39824F859044B57B2008055C9F1BC64</vt:lpwstr>
  </property>
  <property fmtid="{D5CDD505-2E9C-101B-9397-08002B2CF9AE}" pid="3" name="KSOProductBuildVer">
    <vt:lpwstr>2052-12.1.0.18240</vt:lpwstr>
  </property>
</Properties>
</file>