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0.svg" ContentType="image/svg+xml"/>
  <Override PartName="/ppt/media/image22.svg" ContentType="image/svg+xml"/>
  <Override PartName="/ppt/media/image24.svg" ContentType="image/svg+xml"/>
  <Override PartName="/ppt/media/image26.svg" ContentType="image/svg+xml"/>
  <Override PartName="/ppt/media/image47.svg" ContentType="image/svg+xml"/>
  <Override PartName="/ppt/media/image4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89" r:id="rId3"/>
    <p:sldId id="490" r:id="rId5"/>
    <p:sldId id="447" r:id="rId6"/>
    <p:sldId id="451" r:id="rId7"/>
    <p:sldId id="452" r:id="rId8"/>
    <p:sldId id="453" r:id="rId9"/>
    <p:sldId id="454" r:id="rId10"/>
    <p:sldId id="455" r:id="rId11"/>
    <p:sldId id="470" r:id="rId12"/>
    <p:sldId id="471" r:id="rId13"/>
    <p:sldId id="457" r:id="rId14"/>
    <p:sldId id="456" r:id="rId15"/>
    <p:sldId id="458" r:id="rId16"/>
    <p:sldId id="460" r:id="rId17"/>
    <p:sldId id="491" r:id="rId18"/>
    <p:sldId id="462" r:id="rId19"/>
    <p:sldId id="463" r:id="rId20"/>
    <p:sldId id="464" r:id="rId21"/>
    <p:sldId id="465" r:id="rId22"/>
    <p:sldId id="466" r:id="rId23"/>
    <p:sldId id="467" r:id="rId24"/>
    <p:sldId id="472" r:id="rId25"/>
    <p:sldId id="473" r:id="rId26"/>
    <p:sldId id="474" r:id="rId27"/>
    <p:sldId id="475" r:id="rId28"/>
    <p:sldId id="476" r:id="rId29"/>
    <p:sldId id="477" r:id="rId30"/>
    <p:sldId id="478" r:id="rId31"/>
    <p:sldId id="479" r:id="rId32"/>
    <p:sldId id="480" r:id="rId33"/>
    <p:sldId id="481" r:id="rId34"/>
    <p:sldId id="482" r:id="rId35"/>
    <p:sldId id="483" r:id="rId36"/>
    <p:sldId id="484" r:id="rId37"/>
    <p:sldId id="485" r:id="rId38"/>
    <p:sldId id="486" r:id="rId39"/>
    <p:sldId id="487" r:id="rId40"/>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8" userDrawn="1">
          <p15:clr>
            <a:srgbClr val="A4A3A4"/>
          </p15:clr>
        </p15:guide>
        <p15:guide id="2" pos="438" userDrawn="1">
          <p15:clr>
            <a:srgbClr val="A4A3A4"/>
          </p15:clr>
        </p15:guide>
        <p15:guide id="3" pos="7288" userDrawn="1">
          <p15:clr>
            <a:srgbClr val="A4A3A4"/>
          </p15:clr>
        </p15:guide>
        <p15:guide id="4" orient="horz" pos="37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AE3E"/>
    <a:srgbClr val="DEB855"/>
    <a:srgbClr val="5BAE72"/>
    <a:srgbClr val="68AE77"/>
    <a:srgbClr val="E5C677"/>
    <a:srgbClr val="70E8CA"/>
    <a:srgbClr val="FFFF99"/>
    <a:srgbClr val="77BD36"/>
    <a:srgbClr val="FFE8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443" autoAdjust="0"/>
  </p:normalViewPr>
  <p:slideViewPr>
    <p:cSldViewPr snapToGrid="0" showGuides="1">
      <p:cViewPr>
        <p:scale>
          <a:sx n="73" d="100"/>
          <a:sy n="73" d="100"/>
        </p:scale>
        <p:origin x="1243" y="504"/>
      </p:cViewPr>
      <p:guideLst>
        <p:guide orient="horz" pos="618"/>
        <p:guide pos="438"/>
        <p:guide pos="7288"/>
        <p:guide orient="horz" pos="37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gs" Target="tags/tag31.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3D897-D653-4E87-B3FC-7F91767C454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EF9725-8BE2-4180-AB15-955F822207C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highlight>
                  <a:srgbClr val="FFFF00"/>
                </a:highlight>
              </a:rPr>
              <a:t>果蔬采后品质劣变及保鲜减损控制技术</a:t>
            </a:r>
            <a:endParaRPr lang="zh-CN" altLang="en-US" dirty="0">
              <a:highlight>
                <a:srgbClr val="FFFF00"/>
              </a:highlight>
            </a:endParaRPr>
          </a:p>
          <a:p>
            <a:r>
              <a:rPr lang="en-US" altLang="zh-CN" dirty="0">
                <a:highlight>
                  <a:srgbClr val="FFFF00"/>
                </a:highlight>
              </a:rPr>
              <a:t>Postharvest Quality Deterioration and Preservation/Loss Reduction Technologies in Fruits and Vegetables </a:t>
            </a:r>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例如香蕉、黄瓜、茄子、豇豆等热带、亚热带果蔬，对低温敏感，温度低于</a:t>
            </a:r>
            <a:r>
              <a:rPr lang="en-US" altLang="zh-CN" dirty="0"/>
              <a:t>5</a:t>
            </a:r>
            <a:r>
              <a:rPr lang="en-US" altLang="en-US" dirty="0"/>
              <a:t>℃</a:t>
            </a:r>
            <a:r>
              <a:rPr lang="zh-CN" altLang="en-US" dirty="0"/>
              <a:t>时易发生冷害</a:t>
            </a:r>
            <a:r>
              <a:rPr lang="en-US" altLang="zh-CN" dirty="0"/>
              <a:t>——</a:t>
            </a:r>
            <a:r>
              <a:rPr lang="zh-CN" altLang="en-US" dirty="0"/>
              <a:t>香蕉在</a:t>
            </a:r>
            <a:r>
              <a:rPr lang="en-US" altLang="zh-CN" dirty="0"/>
              <a:t>4-5</a:t>
            </a:r>
            <a:r>
              <a:rPr lang="en-US" altLang="en-US" dirty="0"/>
              <a:t>℃</a:t>
            </a:r>
            <a:r>
              <a:rPr lang="zh-CN" altLang="en-US" dirty="0"/>
              <a:t>环境下易表皮变黑、果肉变质，茄子低温下内部会形成水渍状组织，这些均为冷害表现，而非冻害。</a:t>
            </a:r>
            <a:endParaRPr lang="zh-CN" altLang="en-US" dirty="0"/>
          </a:p>
          <a:p>
            <a:r>
              <a:rPr lang="en-US" altLang="zh-CN" dirty="0"/>
              <a:t> For example:</a:t>
            </a:r>
            <a:endParaRPr lang="en-US" altLang="zh-CN" dirty="0"/>
          </a:p>
          <a:p>
            <a:r>
              <a:rPr lang="en-US" altLang="zh-CN" dirty="0"/>
              <a:t>Bananas, cucumbers, eggplants, and yardlong beans are sensitive to temperatures below 5</a:t>
            </a:r>
            <a:r>
              <a:rPr lang="en-US" altLang="en-US" dirty="0"/>
              <a:t>°</a:t>
            </a:r>
            <a:r>
              <a:rPr lang="en-US" altLang="zh-CN" dirty="0"/>
              <a:t>C.</a:t>
            </a:r>
            <a:endParaRPr lang="en-US" altLang="zh-CN" dirty="0"/>
          </a:p>
          <a:p>
            <a:r>
              <a:rPr lang="en-US" altLang="zh-CN" dirty="0"/>
              <a:t>Bananas stored at 4–5</a:t>
            </a:r>
            <a:r>
              <a:rPr lang="en-US" altLang="en-US" dirty="0"/>
              <a:t>°</a:t>
            </a:r>
            <a:r>
              <a:rPr lang="en-US" altLang="zh-CN" dirty="0"/>
              <a:t>C may develop blackened peel and deteriorated flesh.</a:t>
            </a:r>
            <a:endParaRPr lang="en-US" altLang="zh-CN" dirty="0"/>
          </a:p>
          <a:p>
            <a:r>
              <a:rPr lang="en-US" altLang="zh-CN" dirty="0"/>
              <a:t>Eggplants may develop water-soaked tissues internally at low temperatures. These symptoms are chilling injury, not frost damage.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做好预冷后衔接处理：预冷后的果蔬需保持低温连贯性，避免温度剧烈波动。若预冷后直接转入常温运输或贮藏，温度骤升会加速果蔬呼吸作用与腐烂变质，缩短货架期。因此，预冷后应及时将果蔬转入适宜温度的冷藏环境，运输过程中需保障冷链不间断，维持温度稳定，实现</a:t>
            </a:r>
            <a:r>
              <a:rPr lang="en-US" altLang="zh-CN" dirty="0"/>
              <a:t>“</a:t>
            </a:r>
            <a:r>
              <a:rPr lang="zh-CN" altLang="en-US" dirty="0"/>
              <a:t>预冷－贮藏－运输</a:t>
            </a:r>
            <a:r>
              <a:rPr lang="en-US" altLang="zh-CN" dirty="0"/>
              <a:t>”</a:t>
            </a:r>
            <a:r>
              <a:rPr lang="zh-CN" altLang="en-US" dirty="0"/>
              <a:t>全链条低温管控。</a:t>
            </a:r>
            <a:endParaRPr lang="zh-CN" altLang="en-US" dirty="0"/>
          </a:p>
          <a:p>
            <a:r>
              <a:rPr lang="en-US" altLang="zh-CN" dirty="0"/>
              <a:t>(3)Maintain continuity after precooling</a:t>
            </a:r>
            <a:endParaRPr lang="en-US" altLang="zh-CN" dirty="0"/>
          </a:p>
          <a:p>
            <a:r>
              <a:rPr lang="en-US" altLang="zh-CN" dirty="0"/>
              <a:t>Precooled produce should remain under low-temperature conditions to avoid sudden temperature fluctuations. Transferring produce directly from precooling to ambient-temperature transport or storage conditions can accelerate respiration, senescence, and microbial spoilage, shortening shelf life. </a:t>
            </a:r>
            <a:endParaRPr lang="en-US" altLang="zh-CN" dirty="0"/>
          </a:p>
          <a:p>
            <a:r>
              <a:rPr lang="en-US" altLang="zh-CN" dirty="0">
                <a:highlight>
                  <a:srgbClr val="FFFF00"/>
                </a:highlight>
              </a:rPr>
              <a:t>Therefore, produce should be promptly transferred to appropriately chilled storage conditions</a:t>
            </a:r>
            <a:r>
              <a:rPr lang="en-US" altLang="zh-CN" dirty="0"/>
              <a:t>, and the cold chain must be maintained during transport, ensuring stable temperatures throughout the “precool–storage–transport” continuum.</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四、包装</a:t>
            </a:r>
            <a:endParaRPr lang="zh-CN" altLang="en-US" dirty="0"/>
          </a:p>
          <a:p>
            <a:r>
              <a:rPr lang="zh-CN" altLang="en-US" dirty="0"/>
              <a:t>果蔬完成预冷后，需及时进行包装处理，这是衔接预冷与储运、销售的关键商品化环节，既能延续预冷保鲜效果，又能提升商品价值，保障果蔬从产地到终端的品质稳定。</a:t>
            </a:r>
            <a:endParaRPr lang="zh-CN" altLang="en-US" dirty="0"/>
          </a:p>
          <a:p>
            <a:r>
              <a:rPr lang="en-US" altLang="zh-CN" dirty="0"/>
              <a:t>IV.Packaging</a:t>
            </a:r>
            <a:endParaRPr lang="en-US" altLang="zh-CN" dirty="0"/>
          </a:p>
          <a:p>
            <a:r>
              <a:rPr lang="en-US" altLang="zh-CN" dirty="0"/>
              <a:t>After pre-cooling, fruits and vegetables must be promptly packaged, which serves as a critical commercialization step between pre-cooling and subsequent storage, transportation, and marketing. Packaging not only extends the preservation effect of pre-cooling but also enhances product value and ensures quality stability from the farm to the consumer.</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包装的作用</a:t>
            </a:r>
            <a:endParaRPr lang="zh-CN" altLang="en-US" dirty="0"/>
          </a:p>
          <a:p>
            <a:r>
              <a:rPr lang="zh-CN" altLang="en-US" dirty="0"/>
              <a:t>包装的核心作用体现在商品化、防护性与消费适配性三大维度：一是推动产品标准化、商品化，通过统一包装规格与外观设计，提升产品美观度，强化品牌辨识度，契合市场流通的标准化需求</a:t>
            </a:r>
            <a:r>
              <a:rPr lang="en-US" altLang="zh-CN" dirty="0"/>
              <a:t> </a:t>
            </a:r>
            <a:r>
              <a:rPr lang="zh-CN" altLang="en-US" dirty="0"/>
              <a:t>；二是起到防护作用，能有效减少果蔬在运输、贮藏过程中的磕碰、挤压损伤，隔绝外界污染，同时辅助维持适宜环境，延缓品质衰减，提升储运安全性与便捷性；三是适配消费需求，包装后的果蔬便于消费者携带、存放，良好的包装设计能激发消费者购买欲望，助力实现</a:t>
            </a:r>
            <a:r>
              <a:rPr lang="en-US" altLang="zh-CN" dirty="0"/>
              <a:t>“</a:t>
            </a:r>
            <a:r>
              <a:rPr lang="zh-CN" altLang="en-US" dirty="0"/>
              <a:t>优质优价</a:t>
            </a:r>
            <a:r>
              <a:rPr lang="en-US" altLang="zh-CN" dirty="0"/>
              <a:t>”</a:t>
            </a:r>
            <a:r>
              <a:rPr lang="zh-CN" altLang="en-US" dirty="0"/>
              <a:t>。</a:t>
            </a:r>
            <a:endParaRPr lang="zh-CN" altLang="en-US" dirty="0"/>
          </a:p>
          <a:p>
            <a:r>
              <a:rPr lang="en-US" altLang="zh-CN" dirty="0"/>
              <a:t>1.Functions of Packaging</a:t>
            </a:r>
            <a:endParaRPr lang="en-US" altLang="zh-CN" dirty="0"/>
          </a:p>
          <a:p>
            <a:r>
              <a:rPr lang="en-US" altLang="zh-CN" dirty="0"/>
              <a:t>The core functions of packaging can be categorized into three dimensions: commercialization, protection, and consumer adaptability:</a:t>
            </a:r>
            <a:endParaRPr lang="en-US" altLang="zh-CN" dirty="0"/>
          </a:p>
          <a:p>
            <a:r>
              <a:rPr lang="en-US" altLang="en-US" dirty="0"/>
              <a:t></a:t>
            </a:r>
            <a:r>
              <a:rPr lang="en-US" altLang="zh-CN" dirty="0"/>
              <a:t>Commercialization: Packaging promotes product standardization and marketability by unifying packaging specifications and visual design, improving aesthetic appeal, strengthening brand recognition, and meeting the standardized requirements of market circulation.</a:t>
            </a:r>
            <a:endParaRPr lang="en-US" altLang="zh-CN" dirty="0"/>
          </a:p>
          <a:p>
            <a:r>
              <a:rPr lang="en-US" altLang="en-US" dirty="0"/>
              <a:t></a:t>
            </a:r>
            <a:r>
              <a:rPr lang="en-US" altLang="zh-CN" dirty="0"/>
              <a:t>Protection: Packaging protects fruits and vegetables from mechanical damage such as bumping, compression, and abrasion during transportation and storage. It also isolates external contaminants and helps maintain an appropriate microenvironment, thereby delaying quality deterioration and enhancing storage safety and handling convenience.</a:t>
            </a:r>
            <a:endParaRPr lang="en-US" altLang="zh-CN" dirty="0"/>
          </a:p>
          <a:p>
            <a:r>
              <a:rPr lang="en-US" altLang="en-US" dirty="0"/>
              <a:t></a:t>
            </a:r>
            <a:r>
              <a:rPr lang="en-US" altLang="zh-CN" dirty="0"/>
              <a:t>Consumer adaptability: Well-designed packaging facilitates ease of handling, transport, and storage for consumers. Attractive and functional packaging can stimulate purchase intent and support the realization of “premium quality at premium price”.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包装的要求</a:t>
            </a:r>
            <a:endParaRPr lang="zh-CN" altLang="en-US" dirty="0"/>
          </a:p>
          <a:p>
            <a:r>
              <a:rPr lang="zh-CN" altLang="en-US" dirty="0"/>
              <a:t>果蔬包装需遵循</a:t>
            </a:r>
            <a:r>
              <a:rPr lang="en-US" altLang="zh-CN" dirty="0"/>
              <a:t>“</a:t>
            </a:r>
            <a:r>
              <a:rPr lang="zh-CN" altLang="en-US" dirty="0"/>
              <a:t>安全、标准、实用、经济</a:t>
            </a:r>
            <a:r>
              <a:rPr lang="en-US" altLang="zh-CN" dirty="0"/>
              <a:t>”</a:t>
            </a:r>
            <a:r>
              <a:rPr lang="zh-CN" altLang="en-US" dirty="0"/>
              <a:t>的核心原则，具体要求如下：第一，规格标准化、外观美观化，兼顾经济性与使用便捷性，便于堆叠储运与陈列销售；第二，包装材料需满足无毒、耐湿、透气、抗压的核心要求。果蔬作为具有呼吸作用的鲜活农产品，采收后会释放水分与二氧化碳，耐湿材料可避免包装受潮破损，透气性能则能平衡内外气体环境，抑制微生物滋生与无氧呼吸，减少腐烂损耗。此外，包装还需根据果蔬品类特性，适配其耐压性、呼吸强度等指标，避免过度包装或包装不足。</a:t>
            </a:r>
            <a:endParaRPr lang="zh-CN" altLang="en-US" dirty="0"/>
          </a:p>
          <a:p>
            <a:r>
              <a:rPr lang="en-US" altLang="zh-CN" dirty="0"/>
              <a:t>2. Packaging Requirements</a:t>
            </a:r>
            <a:endParaRPr lang="en-US" altLang="zh-CN" dirty="0"/>
          </a:p>
          <a:p>
            <a:r>
              <a:rPr lang="en-US" altLang="zh-CN" dirty="0"/>
              <a:t>Fruit and vegetable packaging should follow the core principles of safety, standardization, practicality, and economy. Specific requirements include:</a:t>
            </a:r>
            <a:endParaRPr lang="en-US" altLang="zh-CN" dirty="0"/>
          </a:p>
          <a:p>
            <a:r>
              <a:rPr lang="en-US" altLang="en-US" dirty="0"/>
              <a:t></a:t>
            </a:r>
            <a:r>
              <a:rPr lang="en-US" altLang="zh-CN" dirty="0"/>
              <a:t>Standardized specifications and aesthetic appeal: Packaging should balance cost efficiency with ease of use, allowing convenient stacking, storage, and display.</a:t>
            </a:r>
            <a:endParaRPr lang="en-US" altLang="zh-CN" dirty="0"/>
          </a:p>
          <a:p>
            <a:r>
              <a:rPr lang="en-US" altLang="en-US" dirty="0"/>
              <a:t></a:t>
            </a:r>
            <a:r>
              <a:rPr lang="en-US" altLang="zh-CN" dirty="0"/>
              <a:t>Material performance: Packaging materials must meet the essential requirements of being non-toxic, moisture-resistant, breathable, and compression-resistant. As living produce with ongoing respiration, fruits and vegetables release moisture and carbon dioxide postharvest. Moisture-resistant materials prevent packaging damage from condensation, while breathable materials help maintain internal gas balance, inhibit microbial growth and anaerobic respiration, and reduce postharvest decay losses.</a:t>
            </a:r>
            <a:endParaRPr lang="en-US" altLang="zh-CN" dirty="0"/>
          </a:p>
          <a:p>
            <a:r>
              <a:rPr lang="en-US" altLang="en-US" dirty="0"/>
              <a:t></a:t>
            </a:r>
            <a:r>
              <a:rPr lang="en-US" altLang="zh-CN" dirty="0"/>
              <a:t>Suitability to produce characteristics: Packaging must be adapted to the compressive strength, respiration rate, and other physiological traits of the specific produce type to avoid under- or over-packaging.</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常用包装材料及选择</a:t>
            </a:r>
            <a:endParaRPr lang="zh-CN" altLang="en-US" dirty="0"/>
          </a:p>
          <a:p>
            <a:r>
              <a:rPr lang="zh-CN" altLang="en-US" dirty="0"/>
              <a:t>果蔬包装材料种类丰富，需结合产品特性、储运需求与成本预算合理选择，常见材料包括纸类、泡沫塑料、塑料薄膜、瓦楞纸板等。其中，软纸、泡沫塑料、珍珠棉等常作为内部衬垫物与支撑物，利用其缓冲性能减少果蔬在搬运、运输中的磕碰损伤；瓦楞纸板、硬纸盒等作为外层包装，兼具支撑定型、防潮抗压与美观展示的作用，适配大多数果蔬的批量储运。塑料薄膜则可用于单果包装或整体密封，能减少水分流失，但需选择透气型薄膜，避免影响果蔬呼吸。</a:t>
            </a:r>
            <a:endParaRPr lang="zh-CN" altLang="en-US" dirty="0"/>
          </a:p>
          <a:p>
            <a:r>
              <a:rPr lang="en-US" altLang="zh-CN" dirty="0"/>
              <a:t>3.Common Packaging Materials and Selection</a:t>
            </a:r>
            <a:endParaRPr lang="en-US" altLang="zh-CN" dirty="0"/>
          </a:p>
          <a:p>
            <a:r>
              <a:rPr lang="en-US" altLang="zh-CN" dirty="0"/>
              <a:t>A wide variety of materials are available for fruit and vegetable packaging. Selection should consider produce characteristics, storage and transportation requirements, and cost constraints. Commonly used materials include:</a:t>
            </a:r>
            <a:endParaRPr lang="en-US" altLang="zh-CN" dirty="0"/>
          </a:p>
          <a:p>
            <a:r>
              <a:rPr lang="en-US" altLang="en-US" dirty="0"/>
              <a:t></a:t>
            </a:r>
            <a:r>
              <a:rPr lang="en-US" altLang="zh-CN" dirty="0"/>
              <a:t>Paper-based materials, foam plastics, and polyethylene films: Often used as internal cushioning or support materials. Their shock-absorbing properties reduce mechanical damage during handling and transport.</a:t>
            </a:r>
            <a:endParaRPr lang="en-US" altLang="zh-CN" dirty="0"/>
          </a:p>
          <a:p>
            <a:r>
              <a:rPr lang="en-US" altLang="en-US" dirty="0"/>
              <a:t></a:t>
            </a:r>
            <a:r>
              <a:rPr lang="en-US" altLang="zh-CN" dirty="0"/>
              <a:t>Corrugated cardboard and rigid cartons: Used as outer packaging to provide structural support, moisture resistance, compression resistance, and aesthetic display, suitable for bulk storage and transport.</a:t>
            </a:r>
            <a:endParaRPr lang="en-US" altLang="zh-CN" dirty="0"/>
          </a:p>
          <a:p>
            <a:r>
              <a:rPr lang="en-US" altLang="en-US" dirty="0"/>
              <a:t></a:t>
            </a:r>
            <a:r>
              <a:rPr lang="en-US" altLang="zh-CN" dirty="0"/>
              <a:t>Plastic films: Can be used for single-fruit wrapping or overall sealing, reducing water loss. </a:t>
            </a:r>
            <a:r>
              <a:rPr lang="en-US" altLang="zh-CN" b="1" dirty="0">
                <a:highlight>
                  <a:srgbClr val="FFFF00"/>
                </a:highlight>
              </a:rPr>
              <a:t>Breathable films are preferred to allow respiration and prevent anaerobic conditions.</a:t>
            </a:r>
            <a:endParaRPr lang="en-US" altLang="zh-CN" b="1"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包装材料的选择需针对性适配果蔬特性：如柔软易损的浆果类，需优先选用缓冲性强的泡沫衬垫</a:t>
            </a:r>
            <a:r>
              <a:rPr lang="en-US" altLang="zh-CN" dirty="0"/>
              <a:t>+</a:t>
            </a:r>
            <a:r>
              <a:rPr lang="zh-CN" altLang="en-US" dirty="0"/>
              <a:t>硬纸盒组合；根茎类果蔬耐湿性、耐压性较强，可选用瓦楞纸箱搭配防潮纸；鲜切果蔬对卫生与透气要求极高，需选用食品级无毒透气包装材料。</a:t>
            </a:r>
            <a:endParaRPr lang="zh-CN" altLang="en-US" dirty="0"/>
          </a:p>
          <a:p>
            <a:r>
              <a:rPr lang="en-US" altLang="zh-CN" dirty="0"/>
              <a:t>Material selection should be tailored to the characteristics of each produce type:</a:t>
            </a:r>
            <a:endParaRPr lang="en-US" altLang="zh-CN" dirty="0"/>
          </a:p>
          <a:p>
            <a:r>
              <a:rPr lang="en-US" altLang="en-US" dirty="0"/>
              <a:t></a:t>
            </a:r>
            <a:r>
              <a:rPr lang="en-US" altLang="zh-CN" dirty="0"/>
              <a:t>Soft and delicate fruits (e.g., berries): Prefer cushioning materials such as foam pads combined with rigid cartons to prevent damage.</a:t>
            </a:r>
            <a:endParaRPr lang="en-US" altLang="zh-CN" dirty="0"/>
          </a:p>
          <a:p>
            <a:r>
              <a:rPr lang="en-US" altLang="en-US" dirty="0"/>
              <a:t></a:t>
            </a:r>
            <a:r>
              <a:rPr lang="en-US" altLang="zh-CN" dirty="0"/>
              <a:t>Root and tuber crops: More resistant to moisture and compression; corrugated cartons with moisture-resistant liners are suitable.</a:t>
            </a:r>
            <a:endParaRPr lang="en-US" altLang="zh-CN" dirty="0"/>
          </a:p>
          <a:p>
            <a:r>
              <a:rPr lang="en-US" altLang="en-US" dirty="0"/>
              <a:t></a:t>
            </a:r>
            <a:r>
              <a:rPr lang="en-US" altLang="zh-CN" dirty="0"/>
              <a:t>Fresh-cut fruits and vegetables: Require high standards for hygiene and gas exchange; food-grade, non-toxic, and breathable packaging materials must be used.</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五、贮藏</a:t>
            </a:r>
            <a:endParaRPr lang="zh-CN" altLang="en-US" dirty="0"/>
          </a:p>
          <a:p>
            <a:r>
              <a:rPr lang="zh-CN" altLang="en-US" dirty="0"/>
              <a:t>影响果蔬贮藏的因素繁多，其中温度、湿度和气体成分是最核心的三大要素，三者协同作用决定果蔬贮藏期长短与品质稳定性，需结合果蔬品类特性精准调控。</a:t>
            </a:r>
            <a:endParaRPr lang="zh-CN" altLang="en-US" dirty="0"/>
          </a:p>
          <a:p>
            <a:r>
              <a:rPr lang="en-US" altLang="zh-CN" dirty="0"/>
              <a:t>V.Storage</a:t>
            </a:r>
            <a:endParaRPr lang="en-US" altLang="zh-CN" dirty="0"/>
          </a:p>
          <a:p>
            <a:r>
              <a:rPr lang="en-US" altLang="zh-CN" dirty="0"/>
              <a:t>The factors affecting fruit and vegetable storage are numerous, with temperature, humidity, and gas composition being the three most critical parameters. The interplay of these factors determines storage duration and quality stability during storage, and precise control must be tailored to the specific characteristics of each produce type.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温度调控</a:t>
            </a:r>
            <a:endParaRPr lang="zh-CN" altLang="en-US" dirty="0"/>
          </a:p>
          <a:p>
            <a:r>
              <a:rPr lang="zh-CN" altLang="en-US" dirty="0"/>
              <a:t>温度对果蔬贮藏品质的影响贯穿全程，具体体现在四方面：一是温度每升高</a:t>
            </a:r>
            <a:r>
              <a:rPr lang="en-US" altLang="zh-CN" dirty="0"/>
              <a:t>10</a:t>
            </a:r>
            <a:r>
              <a:rPr lang="en-US" altLang="en-US" dirty="0"/>
              <a:t>℃</a:t>
            </a:r>
            <a:r>
              <a:rPr lang="zh-CN" altLang="en-US" dirty="0"/>
              <a:t>，果蔬呼吸作用强度会增加</a:t>
            </a:r>
            <a:r>
              <a:rPr lang="en-US" altLang="zh-CN" dirty="0"/>
              <a:t>1-1.5</a:t>
            </a:r>
            <a:r>
              <a:rPr lang="zh-CN" altLang="en-US" dirty="0"/>
              <a:t>倍，加速营养物质消耗；二是高温会加快果蔬体内水分向外散失，导致快速失水发蔫，外观和食用品质大幅下降；三是呼吸作用、水分散失的加剧，会同步加快果蔬成熟、衰老的速度；四是高温为微生物繁殖提供适宜环境，加重病害发生风险，最终显著缩短贮藏期。因此，贮藏温度既不能过高，也不能过低引发低温伤害，需根据果蔬耐冷性差异化设定适宜区间。</a:t>
            </a:r>
            <a:endParaRPr lang="zh-CN" altLang="en-US" dirty="0"/>
          </a:p>
          <a:p>
            <a:r>
              <a:rPr lang="en-US" altLang="zh-CN" dirty="0"/>
              <a:t>1.Temperature Regulation</a:t>
            </a:r>
            <a:endParaRPr lang="en-US" altLang="zh-CN" dirty="0"/>
          </a:p>
          <a:p>
            <a:r>
              <a:rPr lang="en-US" altLang="zh-CN" dirty="0"/>
              <a:t>Temperature exerts a continuous and profound influence on the postharvest quality of fruits and vegetables, specifically in four aspects:</a:t>
            </a:r>
            <a:endParaRPr lang="en-US" altLang="zh-CN" dirty="0"/>
          </a:p>
          <a:p>
            <a:r>
              <a:rPr lang="en-US" altLang="en-US" dirty="0"/>
              <a:t></a:t>
            </a:r>
            <a:r>
              <a:rPr lang="en-US" altLang="zh-CN" dirty="0"/>
              <a:t>Respiration rate: For every 10</a:t>
            </a:r>
            <a:r>
              <a:rPr lang="en-US" altLang="en-US" dirty="0"/>
              <a:t>°</a:t>
            </a:r>
            <a:r>
              <a:rPr lang="en-US" altLang="zh-CN" dirty="0"/>
              <a:t>C increase in temperature, the respiration rate of fruits and vegetables increases by 1–1.5 times, accelerating the consumption of internal nutrients.</a:t>
            </a:r>
            <a:endParaRPr lang="en-US" altLang="zh-CN" dirty="0"/>
          </a:p>
          <a:p>
            <a:r>
              <a:rPr lang="en-US" altLang="en-US" dirty="0"/>
              <a:t></a:t>
            </a:r>
            <a:r>
              <a:rPr lang="en-US" altLang="zh-CN" dirty="0"/>
              <a:t>Water loss: Elevated temperatures promote rapid moisture loss from tissues, leading to wilting and a significant decline in both appearance and edibility.</a:t>
            </a:r>
            <a:endParaRPr lang="en-US" altLang="zh-CN" dirty="0"/>
          </a:p>
          <a:p>
            <a:r>
              <a:rPr lang="en-US" altLang="en-US" dirty="0"/>
              <a:t></a:t>
            </a:r>
            <a:r>
              <a:rPr lang="en-US" altLang="zh-CN" dirty="0"/>
              <a:t>Accelerated maturation and senescence: Enhanced respiration and moisture loss synergistically speed up ripening and aging processes.</a:t>
            </a:r>
            <a:endParaRPr lang="en-US" altLang="zh-CN" dirty="0"/>
          </a:p>
          <a:p>
            <a:r>
              <a:rPr lang="en-US" altLang="en-US" dirty="0"/>
              <a:t></a:t>
            </a:r>
            <a:r>
              <a:rPr lang="en-US" altLang="zh-CN" dirty="0"/>
              <a:t>Microbial proliferation: High temperatures create favorable conditions for microbial growth, increasing the risk of decay and disease, thereby significantly shortening storage life.</a:t>
            </a:r>
            <a:endParaRPr lang="en-US" altLang="zh-CN" dirty="0"/>
          </a:p>
          <a:p>
            <a:r>
              <a:rPr lang="en-US" altLang="zh-CN" dirty="0"/>
              <a:t>Therefore, storage temperatures must avoid both excessive heat and low-temperature damage. The optimal range should be determined based on the cold tolerance of the specific produce.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按对低温的敏感程度，果蔬可分为两类：冷敏性果蔬（如香蕉、黄瓜、茄子、豇豆等），理想贮藏温度为</a:t>
            </a:r>
            <a:r>
              <a:rPr lang="en-US" altLang="zh-CN" dirty="0"/>
              <a:t>10-15</a:t>
            </a:r>
            <a:r>
              <a:rPr lang="en-US" altLang="en-US" dirty="0"/>
              <a:t>℃</a:t>
            </a:r>
            <a:r>
              <a:rPr lang="zh-CN" altLang="en-US" dirty="0"/>
              <a:t>，低于</a:t>
            </a:r>
            <a:r>
              <a:rPr lang="en-US" altLang="zh-CN" dirty="0"/>
              <a:t>10</a:t>
            </a:r>
            <a:r>
              <a:rPr lang="en-US" altLang="en-US" dirty="0"/>
              <a:t>℃</a:t>
            </a:r>
            <a:r>
              <a:rPr lang="zh-CN" altLang="en-US" dirty="0"/>
              <a:t>（</a:t>
            </a:r>
            <a:r>
              <a:rPr lang="en-US" altLang="zh-CN" dirty="0"/>
              <a:t>0-10</a:t>
            </a:r>
            <a:r>
              <a:rPr lang="en-US" altLang="en-US" dirty="0"/>
              <a:t>℃</a:t>
            </a:r>
            <a:r>
              <a:rPr lang="zh-CN" altLang="en-US" dirty="0"/>
              <a:t>区间）易发生冷害，表现为香蕉表皮变黑、茄子内部形成水渍状组织等；非冷敏性果蔬（如苹果、梨、草莓等）耐低温性较强，适宜贮藏温度为</a:t>
            </a:r>
            <a:r>
              <a:rPr lang="en-US" altLang="zh-CN" dirty="0"/>
              <a:t>0-5</a:t>
            </a:r>
            <a:r>
              <a:rPr lang="en-US" altLang="en-US" dirty="0"/>
              <a:t>℃</a:t>
            </a:r>
            <a:r>
              <a:rPr lang="zh-CN" altLang="en-US" dirty="0"/>
              <a:t>，温度高于</a:t>
            </a:r>
            <a:r>
              <a:rPr lang="en-US" altLang="zh-CN" dirty="0"/>
              <a:t>5</a:t>
            </a:r>
            <a:r>
              <a:rPr lang="en-US" altLang="en-US" dirty="0"/>
              <a:t>℃</a:t>
            </a:r>
            <a:r>
              <a:rPr lang="zh-CN" altLang="en-US" dirty="0"/>
              <a:t>会加速品质衰减，但需避免温度过低导致冻害</a:t>
            </a:r>
            <a:r>
              <a:rPr lang="en-US" altLang="zh-CN" dirty="0"/>
              <a:t>——</a:t>
            </a:r>
            <a:r>
              <a:rPr lang="zh-CN" altLang="en-US" dirty="0"/>
              <a:t>多数非冷敏性果蔬可耐受</a:t>
            </a:r>
            <a:r>
              <a:rPr lang="en-US" altLang="zh-CN" dirty="0"/>
              <a:t>-1</a:t>
            </a:r>
            <a:r>
              <a:rPr lang="zh-CN" altLang="en-US" dirty="0"/>
              <a:t>至</a:t>
            </a:r>
            <a:r>
              <a:rPr lang="en-US" altLang="zh-CN" dirty="0"/>
              <a:t>-2</a:t>
            </a:r>
            <a:r>
              <a:rPr lang="en-US" altLang="en-US" dirty="0"/>
              <a:t>℃</a:t>
            </a:r>
            <a:r>
              <a:rPr lang="zh-CN" altLang="en-US" dirty="0"/>
              <a:t>低温，极限温度不低于</a:t>
            </a:r>
            <a:r>
              <a:rPr lang="en-US" altLang="zh-CN" dirty="0"/>
              <a:t>-5</a:t>
            </a:r>
            <a:r>
              <a:rPr lang="en-US" altLang="en-US" dirty="0"/>
              <a:t>℃</a:t>
            </a:r>
            <a:r>
              <a:rPr lang="zh-CN" altLang="en-US" dirty="0"/>
              <a:t>，否则细胞内形成冰晶造成不可逆损伤。</a:t>
            </a:r>
            <a:endParaRPr lang="zh-CN" altLang="en-US" dirty="0"/>
          </a:p>
          <a:p>
            <a:r>
              <a:rPr lang="en-US" altLang="zh-CN" dirty="0"/>
              <a:t>Classification based on cold sensitivity:</a:t>
            </a:r>
            <a:endParaRPr lang="en-US" altLang="zh-CN" dirty="0"/>
          </a:p>
          <a:p>
            <a:r>
              <a:rPr lang="en-US" altLang="en-US" dirty="0"/>
              <a:t></a:t>
            </a:r>
            <a:r>
              <a:rPr lang="en-US" altLang="zh-CN" dirty="0"/>
              <a:t>Cold-sensitive produce (e.g., bananas, cucumbers, eggplants, yardlong beans) should ideally be stored at 10–15</a:t>
            </a:r>
            <a:r>
              <a:rPr lang="en-US" altLang="en-US" dirty="0"/>
              <a:t>°</a:t>
            </a:r>
            <a:r>
              <a:rPr lang="en-US" altLang="zh-CN" dirty="0"/>
              <a:t>C. Exposure below 10</a:t>
            </a:r>
            <a:r>
              <a:rPr lang="en-US" altLang="en-US" dirty="0"/>
              <a:t>°</a:t>
            </a:r>
            <a:r>
              <a:rPr lang="en-US" altLang="zh-CN" dirty="0"/>
              <a:t>C (0–10</a:t>
            </a:r>
            <a:r>
              <a:rPr lang="en-US" altLang="en-US" dirty="0"/>
              <a:t>°</a:t>
            </a:r>
            <a:r>
              <a:rPr lang="en-US" altLang="zh-CN" dirty="0"/>
              <a:t>C range) may induce chilling injury, such as blackened banana skin or water-soaked tissue in eggplants.</a:t>
            </a:r>
            <a:endParaRPr lang="en-US" altLang="zh-CN" dirty="0"/>
          </a:p>
          <a:p>
            <a:r>
              <a:rPr lang="en-US" altLang="en-US" dirty="0"/>
              <a:t></a:t>
            </a:r>
            <a:r>
              <a:rPr lang="en-US" altLang="zh-CN" dirty="0"/>
              <a:t>Cold-tolerant produce (e.g., apples, pears, strawberries) can withstand lower temperatures and are best stored at 0–5</a:t>
            </a:r>
            <a:r>
              <a:rPr lang="en-US" altLang="en-US" dirty="0"/>
              <a:t>°</a:t>
            </a:r>
            <a:r>
              <a:rPr lang="en-US" altLang="zh-CN" dirty="0"/>
              <a:t>C. Temperatures above 5</a:t>
            </a:r>
            <a:r>
              <a:rPr lang="en-US" altLang="en-US" dirty="0"/>
              <a:t>°</a:t>
            </a:r>
            <a:r>
              <a:rPr lang="en-US" altLang="zh-CN" dirty="0"/>
              <a:t>C accelerate quality deterioration, while temperatures below their freezing point must be avoided to prevent freezing injury. Most cold-tolerant fruits can tolerate -1 to -2</a:t>
            </a:r>
            <a:r>
              <a:rPr lang="en-US" altLang="en-US" dirty="0"/>
              <a:t>°</a:t>
            </a:r>
            <a:r>
              <a:rPr lang="en-US" altLang="zh-CN" dirty="0"/>
              <a:t>C, but temperatures below -5</a:t>
            </a:r>
            <a:r>
              <a:rPr lang="en-US" altLang="en-US" dirty="0"/>
              <a:t>°</a:t>
            </a:r>
            <a:r>
              <a:rPr lang="en-US" altLang="zh-CN" dirty="0"/>
              <a:t>C may cause irreversible cell damage due to ice crystal formation.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接下来我们进入本课程的第二模块</a:t>
            </a:r>
            <a:r>
              <a:rPr lang="en-US" altLang="zh-CN" dirty="0">
                <a:sym typeface="+mn-ea"/>
              </a:rPr>
              <a:t>——</a:t>
            </a:r>
            <a:r>
              <a:rPr lang="zh-CN" altLang="en-US" dirty="0">
                <a:sym typeface="+mn-ea"/>
              </a:rPr>
              <a:t>果蔬采后保鲜减损技术。</a:t>
            </a:r>
            <a:endParaRPr lang="zh-CN" altLang="en-US" dirty="0">
              <a:sym typeface="+mn-ea"/>
            </a:endParaRPr>
          </a:p>
          <a:p>
            <a:r>
              <a:rPr lang="en-US" altLang="zh-CN" dirty="0">
                <a:sym typeface="+mn-ea"/>
              </a:rPr>
              <a:t>Next, we move on to the second module of this course — Postharvest Preservation and Loss-Reduction Technologies for Fruits and Vegetables. </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不同品类果蔬的具体温度要求需精准适配：梨、香蕉、黄瓜、茄子、生姜、西瓜、青椒、番茄、柑橘类等冷敏性果蔬，推荐贮藏温度为</a:t>
            </a:r>
            <a:r>
              <a:rPr lang="en-US" altLang="zh-CN" dirty="0"/>
              <a:t>7-15</a:t>
            </a:r>
            <a:r>
              <a:rPr lang="en-US" altLang="en-US" dirty="0"/>
              <a:t>℃</a:t>
            </a:r>
            <a:r>
              <a:rPr lang="zh-CN" altLang="en-US" dirty="0"/>
              <a:t>，严禁置于</a:t>
            </a:r>
            <a:r>
              <a:rPr lang="en-US" altLang="zh-CN" dirty="0"/>
              <a:t>0-4</a:t>
            </a:r>
            <a:r>
              <a:rPr lang="en-US" altLang="en-US" dirty="0"/>
              <a:t>℃</a:t>
            </a:r>
            <a:r>
              <a:rPr lang="zh-CN" altLang="en-US" dirty="0"/>
              <a:t>环境；苹果、杏、草莓、樱桃、葡萄、猕猴桃、菠菜等非冷敏性果蔬，适宜</a:t>
            </a:r>
            <a:r>
              <a:rPr lang="en-US" altLang="zh-CN" dirty="0"/>
              <a:t>0-5</a:t>
            </a:r>
            <a:r>
              <a:rPr lang="en-US" altLang="en-US" dirty="0"/>
              <a:t>℃</a:t>
            </a:r>
            <a:r>
              <a:rPr lang="zh-CN" altLang="en-US" dirty="0"/>
              <a:t>贮藏，苹果可耐受</a:t>
            </a:r>
            <a:r>
              <a:rPr lang="en-US" altLang="zh-CN" dirty="0"/>
              <a:t>-1</a:t>
            </a:r>
            <a:r>
              <a:rPr lang="en-US" altLang="en-US" dirty="0"/>
              <a:t>℃</a:t>
            </a:r>
            <a:r>
              <a:rPr lang="zh-CN" altLang="en-US" dirty="0"/>
              <a:t>，杏可在</a:t>
            </a:r>
            <a:r>
              <a:rPr lang="en-US" altLang="zh-CN" dirty="0"/>
              <a:t>-0.5</a:t>
            </a:r>
            <a:r>
              <a:rPr lang="en-US" altLang="en-US" dirty="0"/>
              <a:t>℃</a:t>
            </a:r>
            <a:r>
              <a:rPr lang="zh-CN" altLang="en-US" dirty="0"/>
              <a:t>环境中贮藏。</a:t>
            </a:r>
            <a:endParaRPr lang="zh-CN" altLang="en-US" dirty="0"/>
          </a:p>
          <a:p>
            <a:r>
              <a:rPr lang="en-US" altLang="zh-CN" b="1" dirty="0"/>
              <a:t>Recommended storage temperature ranges </a:t>
            </a:r>
            <a:r>
              <a:rPr lang="en-US" altLang="zh-CN" dirty="0"/>
              <a:t>by produce type:</a:t>
            </a:r>
            <a:endParaRPr lang="en-US" altLang="zh-CN" dirty="0"/>
          </a:p>
          <a:p>
            <a:r>
              <a:rPr lang="en-US" altLang="en-US" dirty="0"/>
              <a:t></a:t>
            </a:r>
            <a:r>
              <a:rPr lang="en-US" altLang="zh-CN" dirty="0"/>
              <a:t>Cold-sensitive fruits and vegetables: bananas, cucumbers, eggplants, ginger, watermelons, bell peppers, tomatoes, citrus fruits – 7–15</a:t>
            </a:r>
            <a:r>
              <a:rPr lang="en-US" altLang="en-US" dirty="0"/>
              <a:t>°</a:t>
            </a:r>
            <a:r>
              <a:rPr lang="en-US" altLang="zh-CN" dirty="0"/>
              <a:t>C; strictly avoid 0–4</a:t>
            </a:r>
            <a:r>
              <a:rPr lang="en-US" altLang="en-US" dirty="0"/>
              <a:t>°</a:t>
            </a:r>
            <a:r>
              <a:rPr lang="en-US" altLang="zh-CN" dirty="0"/>
              <a:t>C environments.</a:t>
            </a:r>
            <a:endParaRPr lang="en-US" altLang="zh-CN" dirty="0"/>
          </a:p>
          <a:p>
            <a:r>
              <a:rPr lang="en-US" altLang="en-US" dirty="0"/>
              <a:t></a:t>
            </a:r>
            <a:r>
              <a:rPr lang="en-US" altLang="zh-CN" dirty="0"/>
              <a:t>Cold-tolerant fruits and vegetables: apples, apricots, strawberries, cherries, grapes, kiwifruit, spinach – 0–5</a:t>
            </a:r>
            <a:r>
              <a:rPr lang="en-US" altLang="en-US" dirty="0"/>
              <a:t>°</a:t>
            </a:r>
            <a:r>
              <a:rPr lang="en-US" altLang="zh-CN" dirty="0"/>
              <a:t>C; apples can tolerate down to -1</a:t>
            </a:r>
            <a:r>
              <a:rPr lang="en-US" altLang="en-US" dirty="0"/>
              <a:t>°</a:t>
            </a:r>
            <a:r>
              <a:rPr lang="en-US" altLang="zh-CN" dirty="0"/>
              <a:t>C, apricots -0.5</a:t>
            </a:r>
            <a:r>
              <a:rPr lang="en-US" altLang="en-US" dirty="0"/>
              <a:t>°</a:t>
            </a:r>
            <a:r>
              <a:rPr lang="en-US" altLang="zh-CN" dirty="0"/>
              <a:t>C.</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七大类果蔬贮藏温度细分：</a:t>
            </a:r>
            <a:endParaRPr lang="zh-CN" altLang="en-US" dirty="0"/>
          </a:p>
          <a:p>
            <a:r>
              <a:rPr lang="en-US" altLang="en-US" dirty="0"/>
              <a:t>①</a:t>
            </a:r>
            <a:r>
              <a:rPr lang="zh-CN" altLang="en-US" dirty="0"/>
              <a:t>　根茎类蔬菜（土豆、山药等）：适宜温度</a:t>
            </a:r>
            <a:r>
              <a:rPr lang="en-US" altLang="zh-CN" dirty="0"/>
              <a:t>3-5</a:t>
            </a:r>
            <a:r>
              <a:rPr lang="en-US" altLang="en-US" dirty="0"/>
              <a:t>℃</a:t>
            </a:r>
            <a:r>
              <a:rPr lang="zh-CN" altLang="en-US" dirty="0"/>
              <a:t>，湿度</a:t>
            </a:r>
            <a:r>
              <a:rPr lang="en-US" altLang="zh-CN" dirty="0"/>
              <a:t>80%—90%</a:t>
            </a:r>
            <a:r>
              <a:rPr lang="zh-CN" altLang="en-US" dirty="0"/>
              <a:t>。</a:t>
            </a:r>
            <a:r>
              <a:rPr lang="en-US" altLang="zh-CN" dirty="0"/>
              <a:t>0</a:t>
            </a:r>
            <a:r>
              <a:rPr lang="en-US" altLang="en-US" dirty="0"/>
              <a:t>℃</a:t>
            </a:r>
            <a:r>
              <a:rPr lang="zh-CN" altLang="en-US" dirty="0"/>
              <a:t>左右易导致土豆淀粉转化为糖（糖化反应），造成品质劣变；山药属耐贮蔬菜，具有休眠期，耐低温（</a:t>
            </a:r>
            <a:r>
              <a:rPr lang="en-US" altLang="zh-CN" dirty="0"/>
              <a:t>0</a:t>
            </a:r>
            <a:r>
              <a:rPr lang="en-US" altLang="en-US" dirty="0"/>
              <a:t>°</a:t>
            </a:r>
            <a:r>
              <a:rPr lang="en-US" altLang="zh-CN" dirty="0"/>
              <a:t>C-2</a:t>
            </a:r>
            <a:r>
              <a:rPr lang="en-US" altLang="en-US" dirty="0"/>
              <a:t>°</a:t>
            </a:r>
            <a:r>
              <a:rPr lang="en-US" altLang="zh-CN" dirty="0"/>
              <a:t>C</a:t>
            </a:r>
            <a:r>
              <a:rPr lang="zh-CN" altLang="en-US" dirty="0"/>
              <a:t>）、低湿保存。</a:t>
            </a:r>
            <a:endParaRPr lang="zh-CN" altLang="en-US" dirty="0"/>
          </a:p>
          <a:p>
            <a:r>
              <a:rPr lang="en-US" altLang="en-US" dirty="0"/>
              <a:t>②</a:t>
            </a:r>
            <a:r>
              <a:rPr lang="zh-CN" altLang="en-US" dirty="0"/>
              <a:t>　叶菜类蔬菜（生菜、白菜、芹菜、菠菜等）：耐冷性强但呼吸旺盛、易失水，适宜</a:t>
            </a:r>
            <a:r>
              <a:rPr lang="en-US" altLang="zh-CN" dirty="0"/>
              <a:t>0</a:t>
            </a:r>
            <a:r>
              <a:rPr lang="en-US" altLang="en-US" dirty="0"/>
              <a:t>℃</a:t>
            </a:r>
            <a:r>
              <a:rPr lang="zh-CN" altLang="en-US" dirty="0"/>
              <a:t>左右贮藏，需用透气保鲜膜包裹保湿，同时避免包装结露滴水引发腐烂，包装材料须具备良好通透性。</a:t>
            </a:r>
            <a:endParaRPr lang="zh-CN" altLang="en-US" dirty="0"/>
          </a:p>
          <a:p>
            <a:r>
              <a:rPr lang="en-US" altLang="zh-CN" dirty="0"/>
              <a:t>Storage Temperature Recommendations for Seven Major Fruit and Vegetable Categories</a:t>
            </a:r>
            <a:endParaRPr lang="en-US" altLang="zh-CN" dirty="0"/>
          </a:p>
          <a:p>
            <a:r>
              <a:rPr lang="en-US" altLang="zh-CN" dirty="0"/>
              <a:t>A.Root and tuber vegetables (e.g., potatoes, Chinese yam):</a:t>
            </a:r>
            <a:endParaRPr lang="en-US" altLang="zh-CN" dirty="0"/>
          </a:p>
          <a:p>
            <a:r>
              <a:rPr lang="en-US" altLang="zh-CN" dirty="0"/>
              <a:t>Optimal storage temperature: 3–5</a:t>
            </a:r>
            <a:r>
              <a:rPr lang="en-US" altLang="en-US" dirty="0"/>
              <a:t>°</a:t>
            </a:r>
            <a:r>
              <a:rPr lang="en-US" altLang="zh-CN" dirty="0"/>
              <a:t>C</a:t>
            </a:r>
            <a:endParaRPr lang="en-US" altLang="zh-CN" dirty="0"/>
          </a:p>
          <a:p>
            <a:r>
              <a:rPr lang="en-US" altLang="zh-CN" dirty="0"/>
              <a:t>Relative humidity: 80–90%</a:t>
            </a:r>
            <a:endParaRPr lang="en-US" altLang="zh-CN" dirty="0"/>
          </a:p>
          <a:p>
            <a:r>
              <a:rPr lang="en-US" altLang="zh-CN" dirty="0"/>
              <a:t>Potatoes stored near 0</a:t>
            </a:r>
            <a:r>
              <a:rPr lang="en-US" altLang="en-US" dirty="0"/>
              <a:t>°</a:t>
            </a:r>
            <a:r>
              <a:rPr lang="en-US" altLang="zh-CN" dirty="0"/>
              <a:t>C are prone to starch-to-sugar conversion (cold-induced sweetening), leading to quality deterioration.</a:t>
            </a:r>
            <a:endParaRPr lang="en-US" altLang="zh-CN" dirty="0"/>
          </a:p>
          <a:p>
            <a:r>
              <a:rPr lang="en-US" altLang="zh-CN" dirty="0"/>
              <a:t>Chinese yam is cold-tolerant with a natural dormancy period, suitable for low-temperature (0–2</a:t>
            </a:r>
            <a:r>
              <a:rPr lang="en-US" altLang="en-US" dirty="0"/>
              <a:t>°</a:t>
            </a:r>
            <a:r>
              <a:rPr lang="en-US" altLang="zh-CN" dirty="0"/>
              <a:t>C), low-humidity storage conditions.</a:t>
            </a:r>
            <a:endParaRPr lang="en-US" altLang="zh-CN" dirty="0"/>
          </a:p>
          <a:p>
            <a:r>
              <a:rPr lang="en-US" altLang="zh-CN" dirty="0"/>
              <a:t>B.Leafy vegetables (e.g., lettuce, Chinese cabbage, celery, spinach):</a:t>
            </a:r>
            <a:endParaRPr lang="en-US" altLang="zh-CN" dirty="0"/>
          </a:p>
          <a:p>
            <a:r>
              <a:rPr lang="en-US" altLang="zh-CN" dirty="0"/>
              <a:t>Cold tolerance: strong, but high respiration and prone to water loss</a:t>
            </a:r>
            <a:endParaRPr lang="en-US" altLang="zh-CN" dirty="0"/>
          </a:p>
          <a:p>
            <a:r>
              <a:rPr lang="en-US" altLang="zh-CN" dirty="0"/>
              <a:t>Optimal storage temperature: around 0</a:t>
            </a:r>
            <a:r>
              <a:rPr lang="en-US" altLang="en-US" dirty="0"/>
              <a:t>°</a:t>
            </a:r>
            <a:r>
              <a:rPr lang="en-US" altLang="zh-CN" dirty="0"/>
              <a:t>C</a:t>
            </a:r>
            <a:endParaRPr lang="en-US" altLang="zh-CN" dirty="0"/>
          </a:p>
          <a:p>
            <a:r>
              <a:rPr lang="en-US" altLang="zh-CN" dirty="0"/>
              <a:t>Should be wrapped with moisture-retentive, breathable film to maintain hydration while avoiding condensation dripping that could trigger decay. Packaging must provide good air permeability.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en-US" dirty="0"/>
              <a:t>③</a:t>
            </a:r>
            <a:r>
              <a:rPr lang="zh-CN" altLang="en-US" dirty="0"/>
              <a:t>　果菜类蔬菜（茄子、辣椒、西红柿、黄瓜等）：均为冷敏性品类，适宜温度</a:t>
            </a:r>
            <a:r>
              <a:rPr lang="en-US" altLang="zh-CN" dirty="0"/>
              <a:t>7-15</a:t>
            </a:r>
            <a:r>
              <a:rPr lang="en-US" altLang="en-US" dirty="0"/>
              <a:t>℃</a:t>
            </a:r>
            <a:r>
              <a:rPr lang="zh-CN" altLang="en-US" dirty="0"/>
              <a:t>，用保鲜膜包裹可减少水分流失、抑制呼吸作用。</a:t>
            </a:r>
            <a:endParaRPr lang="zh-CN" altLang="en-US" dirty="0"/>
          </a:p>
          <a:p>
            <a:r>
              <a:rPr lang="en-US" altLang="en-US" dirty="0"/>
              <a:t>④</a:t>
            </a:r>
            <a:r>
              <a:rPr lang="zh-CN" altLang="en-US" dirty="0"/>
              <a:t>　瓜菜类蔬菜（冬瓜、南瓜、西葫芦等）：冬瓜、南瓜表皮厚实，适宜在阴凉通风干燥处贮藏，温度维持</a:t>
            </a:r>
            <a:r>
              <a:rPr lang="en-US" altLang="zh-CN" dirty="0"/>
              <a:t>10</a:t>
            </a:r>
            <a:r>
              <a:rPr lang="en-US" altLang="en-US" dirty="0"/>
              <a:t>℃</a:t>
            </a:r>
            <a:r>
              <a:rPr lang="zh-CN" altLang="en-US" dirty="0"/>
              <a:t>左右，需保留表面白霜以增强保鲜性；西葫芦为冷敏性蔬菜，适宜温度</a:t>
            </a:r>
            <a:r>
              <a:rPr lang="en-US" altLang="zh-CN" dirty="0"/>
              <a:t>7</a:t>
            </a:r>
            <a:r>
              <a:rPr lang="en-US" altLang="en-US" dirty="0"/>
              <a:t>℃</a:t>
            </a:r>
            <a:r>
              <a:rPr lang="zh-CN" altLang="en-US" dirty="0"/>
              <a:t>左右。</a:t>
            </a:r>
            <a:endParaRPr lang="zh-CN" altLang="en-US" dirty="0"/>
          </a:p>
          <a:p>
            <a:r>
              <a:rPr lang="en-US" altLang="zh-CN" dirty="0"/>
              <a:t>Fruit vegetables (e.g., eggplants, peppers, tomatoes, cucumbers):</a:t>
            </a:r>
            <a:endParaRPr lang="en-US" altLang="zh-CN" dirty="0"/>
          </a:p>
          <a:p>
            <a:r>
              <a:rPr lang="en-US" altLang="zh-CN" dirty="0"/>
              <a:t>Cold-sensitive category</a:t>
            </a:r>
            <a:endParaRPr lang="en-US" altLang="zh-CN" dirty="0"/>
          </a:p>
          <a:p>
            <a:r>
              <a:rPr lang="en-US" altLang="zh-CN" dirty="0"/>
              <a:t>Optimal storage temperature: 7–15</a:t>
            </a:r>
            <a:r>
              <a:rPr lang="en-US" altLang="en-US" dirty="0"/>
              <a:t>°</a:t>
            </a:r>
            <a:r>
              <a:rPr lang="en-US" altLang="zh-CN" dirty="0"/>
              <a:t>C</a:t>
            </a:r>
            <a:endParaRPr lang="en-US" altLang="zh-CN" dirty="0"/>
          </a:p>
          <a:p>
            <a:r>
              <a:rPr lang="en-US" altLang="zh-CN" dirty="0"/>
              <a:t>Wrapping with fresh-keeping film helps reduce water loss and slow respiration.</a:t>
            </a:r>
            <a:endParaRPr lang="en-US" altLang="zh-CN" dirty="0"/>
          </a:p>
          <a:p>
            <a:r>
              <a:rPr lang="en-US" altLang="zh-CN" dirty="0"/>
              <a:t>D.Gourd vegetables (e.g., winter melon, pumpkin, zucchini):</a:t>
            </a:r>
            <a:endParaRPr lang="en-US" altLang="zh-CN" dirty="0"/>
          </a:p>
          <a:p>
            <a:r>
              <a:rPr lang="en-US" altLang="zh-CN" dirty="0"/>
              <a:t>Winter melon and pumpkin have thick skins; store in cool, dry, ventilated conditions at approximately 10</a:t>
            </a:r>
            <a:r>
              <a:rPr lang="en-US" altLang="en-US" dirty="0"/>
              <a:t>°</a:t>
            </a:r>
            <a:r>
              <a:rPr lang="en-US" altLang="zh-CN" dirty="0"/>
              <a:t>C. Retain the surface natural waxy bloom to enhance shelf life.</a:t>
            </a:r>
            <a:endParaRPr lang="en-US" altLang="zh-CN" dirty="0"/>
          </a:p>
          <a:p>
            <a:r>
              <a:rPr lang="en-US" altLang="zh-CN" dirty="0"/>
              <a:t>Zucchini is cold-sensitive, optimal storage at around 7</a:t>
            </a:r>
            <a:r>
              <a:rPr lang="en-US" altLang="en-US" dirty="0"/>
              <a:t>°</a:t>
            </a:r>
            <a:r>
              <a:rPr lang="en-US" altLang="zh-CN" dirty="0"/>
              <a:t>C.</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en-US" dirty="0"/>
              <a:t>⑤</a:t>
            </a:r>
            <a:r>
              <a:rPr lang="zh-CN" altLang="en-US" dirty="0"/>
              <a:t>　亚热带水果（柑橘类、香蕉等）：对低温敏感，适宜</a:t>
            </a:r>
            <a:r>
              <a:rPr lang="en-US" altLang="zh-CN" dirty="0"/>
              <a:t>10-15</a:t>
            </a:r>
            <a:r>
              <a:rPr lang="en-US" altLang="en-US" dirty="0"/>
              <a:t>℃</a:t>
            </a:r>
            <a:r>
              <a:rPr lang="zh-CN" altLang="en-US" dirty="0"/>
              <a:t>贮藏，避免冷害导致风味劣变。</a:t>
            </a:r>
            <a:endParaRPr lang="zh-CN" altLang="en-US" dirty="0"/>
          </a:p>
          <a:p>
            <a:r>
              <a:rPr lang="en-US" altLang="en-US" dirty="0"/>
              <a:t>⑥</a:t>
            </a:r>
            <a:r>
              <a:rPr lang="zh-CN" altLang="en-US" dirty="0"/>
              <a:t>　仁果类水果（梨、苹果、山楂等）：非冷敏性，适宜</a:t>
            </a:r>
            <a:r>
              <a:rPr lang="en-US" altLang="zh-CN" dirty="0"/>
              <a:t>0-4</a:t>
            </a:r>
            <a:r>
              <a:rPr lang="en-US" altLang="en-US" dirty="0"/>
              <a:t>℃</a:t>
            </a:r>
            <a:r>
              <a:rPr lang="zh-CN" altLang="en-US" dirty="0"/>
              <a:t>贮藏，苹果可耐受</a:t>
            </a:r>
            <a:r>
              <a:rPr lang="en-US" altLang="zh-CN" dirty="0"/>
              <a:t>-1</a:t>
            </a:r>
            <a:r>
              <a:rPr lang="en-US" altLang="en-US" dirty="0"/>
              <a:t>℃</a:t>
            </a:r>
            <a:r>
              <a:rPr lang="zh-CN" altLang="en-US" dirty="0"/>
              <a:t>，用保鲜膜或纸箱包装防止失水。</a:t>
            </a:r>
            <a:endParaRPr lang="zh-CN" altLang="en-US" dirty="0"/>
          </a:p>
          <a:p>
            <a:r>
              <a:rPr lang="en-US" altLang="zh-CN" dirty="0"/>
              <a:t>E.Subtropical fruits (e.g., citrus, bananas):</a:t>
            </a:r>
            <a:endParaRPr lang="en-US" altLang="zh-CN" dirty="0"/>
          </a:p>
          <a:p>
            <a:r>
              <a:rPr lang="en-US" altLang="zh-CN" dirty="0"/>
              <a:t>Cold-sensitive; optimal storage at 10–15</a:t>
            </a:r>
            <a:r>
              <a:rPr lang="en-US" altLang="en-US" dirty="0"/>
              <a:t>°</a:t>
            </a:r>
            <a:r>
              <a:rPr lang="en-US" altLang="zh-CN" dirty="0"/>
              <a:t>C</a:t>
            </a:r>
            <a:endParaRPr lang="en-US" altLang="zh-CN" dirty="0"/>
          </a:p>
          <a:p>
            <a:r>
              <a:rPr lang="en-US" altLang="zh-CN" dirty="0"/>
              <a:t>Avoid chilling injury that may impair flavor and quality.</a:t>
            </a:r>
            <a:endParaRPr lang="en-US" altLang="zh-CN" dirty="0"/>
          </a:p>
          <a:p>
            <a:r>
              <a:rPr lang="en-US" altLang="zh-CN" dirty="0"/>
              <a:t>F.Pome fruits (e.g., pears, apples, hawthorn):</a:t>
            </a:r>
            <a:endParaRPr lang="en-US" altLang="zh-CN" dirty="0"/>
          </a:p>
          <a:p>
            <a:r>
              <a:rPr lang="en-US" altLang="zh-CN" dirty="0"/>
              <a:t>Cold-tolerant, not sensitive to chilling</a:t>
            </a:r>
            <a:endParaRPr lang="en-US" altLang="zh-CN" dirty="0"/>
          </a:p>
          <a:p>
            <a:r>
              <a:rPr lang="en-US" altLang="zh-CN" dirty="0"/>
              <a:t>Optimal storage temperature: 0–4</a:t>
            </a:r>
            <a:r>
              <a:rPr lang="en-US" altLang="en-US" dirty="0"/>
              <a:t>°</a:t>
            </a:r>
            <a:r>
              <a:rPr lang="en-US" altLang="zh-CN" dirty="0"/>
              <a:t>C (apples can tolerate -1</a:t>
            </a:r>
            <a:r>
              <a:rPr lang="en-US" altLang="en-US" dirty="0"/>
              <a:t>°</a:t>
            </a:r>
            <a:r>
              <a:rPr lang="en-US" altLang="zh-CN" dirty="0"/>
              <a:t>C)</a:t>
            </a:r>
            <a:endParaRPr lang="en-US" altLang="zh-CN" dirty="0"/>
          </a:p>
          <a:p>
            <a:r>
              <a:rPr lang="en-US" altLang="zh-CN" dirty="0"/>
              <a:t>Use fresh-keeping film or carton boxes to prevent water loss.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en-US" dirty="0"/>
              <a:t>⑦</a:t>
            </a:r>
            <a:r>
              <a:rPr lang="zh-CN" altLang="en-US" dirty="0"/>
              <a:t>　浆果类水果（草莓、葡萄、猕猴桃等）：适宜</a:t>
            </a:r>
            <a:r>
              <a:rPr lang="en-US" altLang="zh-CN" dirty="0"/>
              <a:t>0</a:t>
            </a:r>
            <a:r>
              <a:rPr lang="en-US" altLang="en-US" dirty="0"/>
              <a:t>℃</a:t>
            </a:r>
            <a:r>
              <a:rPr lang="zh-CN" altLang="en-US" dirty="0"/>
              <a:t>左右贮藏。猕猴桃对乙烯极敏感，需单独贮藏，避免与其他释放乙烯的水果混存，以防止加速衰老。</a:t>
            </a:r>
            <a:endParaRPr lang="zh-CN" altLang="en-US" dirty="0"/>
          </a:p>
          <a:p>
            <a:r>
              <a:rPr lang="en-US" altLang="zh-CN" dirty="0"/>
              <a:t>G.Berries (e.g., strawberries, grapes, kiwifruit):</a:t>
            </a:r>
            <a:endParaRPr lang="en-US" altLang="zh-CN" dirty="0"/>
          </a:p>
          <a:p>
            <a:r>
              <a:rPr lang="en-US" altLang="zh-CN" dirty="0"/>
              <a:t>oOptimal storage temperature: around 0</a:t>
            </a:r>
            <a:r>
              <a:rPr lang="en-US" altLang="en-US" dirty="0"/>
              <a:t>°</a:t>
            </a:r>
            <a:r>
              <a:rPr lang="en-US" altLang="zh-CN" dirty="0"/>
              <a:t>C</a:t>
            </a:r>
            <a:endParaRPr lang="en-US" altLang="zh-CN" dirty="0"/>
          </a:p>
          <a:p>
            <a:r>
              <a:rPr lang="en-US" altLang="zh-CN" dirty="0"/>
              <a:t>oKiwifruit is highly sensitive to ethylene and must be stored separately from ethylene-producing fruits to prevent accelerated ripening and senescence.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湿度调控</a:t>
            </a:r>
            <a:endParaRPr lang="zh-CN" altLang="en-US" dirty="0"/>
          </a:p>
          <a:p>
            <a:r>
              <a:rPr lang="zh-CN" altLang="en-US" dirty="0"/>
              <a:t>湿度直接影响果蔬失水率与病害发生风险：湿度过低会导致果蔬失水皱缩，丧失爽脆口感，引发生理性病害；湿度过高则易滋生霉菌，且易在果蔬表面形成凝结水，加重腐烂。</a:t>
            </a:r>
            <a:endParaRPr lang="zh-CN" altLang="en-US" dirty="0"/>
          </a:p>
          <a:p>
            <a:r>
              <a:rPr lang="en-US" altLang="zh-CN" dirty="0"/>
              <a:t>2.Humidity Control</a:t>
            </a:r>
            <a:endParaRPr lang="en-US" altLang="zh-CN" dirty="0"/>
          </a:p>
          <a:p>
            <a:r>
              <a:rPr lang="en-US" altLang="zh-CN" dirty="0"/>
              <a:t>Humidity directly affects water loss and the risk of disease development in fruits and vegetables:</a:t>
            </a:r>
            <a:endParaRPr lang="en-US" altLang="zh-CN" dirty="0"/>
          </a:p>
          <a:p>
            <a:r>
              <a:rPr lang="en-US" altLang="en-US" dirty="0"/>
              <a:t></a:t>
            </a:r>
            <a:r>
              <a:rPr lang="en-US" altLang="zh-CN" dirty="0"/>
              <a:t>Too low humidity leads to dehydration and shriveling, resulting in loss of crispness and firmness, and can trigger physiological disorders.</a:t>
            </a:r>
            <a:endParaRPr lang="en-US" altLang="zh-CN" dirty="0"/>
          </a:p>
          <a:p>
            <a:r>
              <a:rPr lang="en-US" altLang="en-US" dirty="0"/>
              <a:t></a:t>
            </a:r>
            <a:r>
              <a:rPr lang="en-US" altLang="zh-CN" dirty="0"/>
              <a:t>Too high humidity promotes mold growth and can cause surface condensation, which accelerates decay.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多数果蔬适宜贮藏湿度为</a:t>
            </a:r>
            <a:r>
              <a:rPr lang="en-US" altLang="zh-CN" dirty="0"/>
              <a:t>80%—95%</a:t>
            </a:r>
            <a:r>
              <a:rPr lang="zh-CN" altLang="en-US" dirty="0"/>
              <a:t>，其中苹果、杏、梨、香蕉、草莓、樱桃、无花果、葡萄柚、葡萄、猕猴桃、柠檬、黄瓜、茄子、生菜、西瓜、蘑菇、青椒、菠菜、马铃薯等，理想湿度为</a:t>
            </a:r>
            <a:r>
              <a:rPr lang="en-US" altLang="zh-CN" dirty="0"/>
              <a:t>90%—95%</a:t>
            </a:r>
            <a:r>
              <a:rPr lang="zh-CN" altLang="en-US" dirty="0"/>
              <a:t>。蒜头、生姜、洋葱为特殊品类，适宜低湿度贮藏，采收后维持</a:t>
            </a:r>
            <a:r>
              <a:rPr lang="en-US" altLang="zh-CN" dirty="0"/>
              <a:t>60%—70%</a:t>
            </a:r>
            <a:r>
              <a:rPr lang="zh-CN" altLang="en-US" dirty="0"/>
              <a:t>湿度即可，避免高湿导致发芽或腐烂。</a:t>
            </a:r>
            <a:endParaRPr lang="zh-CN" altLang="en-US" dirty="0"/>
          </a:p>
          <a:p>
            <a:r>
              <a:rPr lang="en-US" altLang="zh-CN" dirty="0"/>
              <a:t>Most fruits and vegetables are optimally stored at 80–95% relative humidity. Specifically, the following commodities are ideal stored at 90–95% relative humidity: apples, apricots, pears, bananas, strawberries, cherries, figs, grapefruit, grapes, kiwifruit, lemons, cucumbers, eggplants, lettuce, watermelon, mushrooms, bell peppers, spinach, and potatoes.</a:t>
            </a:r>
            <a:endParaRPr lang="en-US" altLang="zh-CN" dirty="0"/>
          </a:p>
          <a:p>
            <a:r>
              <a:rPr lang="en-US" altLang="zh-CN" dirty="0"/>
              <a:t>Certain commodities such as garlic, ginger, and onions are exceptions, requiring low-humidity storage. Postharvest storage humidity should be maintained at 60–70% relative humicity to avoid sprouting or decay caused by excessive moisture.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气体成分调控</a:t>
            </a:r>
            <a:endParaRPr lang="zh-CN" altLang="en-US" dirty="0"/>
          </a:p>
          <a:p>
            <a:r>
              <a:rPr lang="zh-CN" altLang="en-US" dirty="0"/>
              <a:t>贮藏环境中核心气体成分为氧气（</a:t>
            </a:r>
            <a:r>
              <a:rPr lang="en-US" altLang="zh-CN" dirty="0"/>
              <a:t>O2</a:t>
            </a:r>
            <a:r>
              <a:rPr lang="zh-CN" altLang="en-US" dirty="0"/>
              <a:t>）、二氧化碳（</a:t>
            </a:r>
            <a:r>
              <a:rPr lang="en-US" altLang="zh-CN" dirty="0"/>
              <a:t>CO2</a:t>
            </a:r>
            <a:r>
              <a:rPr lang="zh-CN" altLang="en-US" dirty="0"/>
              <a:t>）和乙烯（</a:t>
            </a:r>
            <a:r>
              <a:rPr lang="en-US" altLang="zh-CN" dirty="0"/>
              <a:t>C2H4</a:t>
            </a:r>
            <a:r>
              <a:rPr lang="zh-CN" altLang="en-US" dirty="0"/>
              <a:t>），三者浓度需精准配比，通过干预呼吸作用与成熟进程延长贮藏期。</a:t>
            </a:r>
            <a:endParaRPr lang="zh-CN" altLang="en-US" dirty="0"/>
          </a:p>
          <a:p>
            <a:r>
              <a:rPr lang="en-US" altLang="zh-CN" dirty="0"/>
              <a:t>3.Gas Composition Control</a:t>
            </a:r>
            <a:endParaRPr lang="en-US" altLang="zh-CN" dirty="0"/>
          </a:p>
          <a:p>
            <a:r>
              <a:rPr lang="en-US" altLang="zh-CN" dirty="0"/>
              <a:t>The core gaseous components in storage environments are oxygen (O</a:t>
            </a:r>
            <a:r>
              <a:rPr lang="en-US" altLang="en-US" dirty="0"/>
              <a:t>₂</a:t>
            </a:r>
            <a:r>
              <a:rPr lang="en-US" altLang="zh-CN" dirty="0"/>
              <a:t>), carbon dioxide (CO</a:t>
            </a:r>
            <a:r>
              <a:rPr lang="en-US" altLang="en-US" dirty="0"/>
              <a:t>₂</a:t>
            </a:r>
            <a:r>
              <a:rPr lang="en-US" altLang="zh-CN" dirty="0"/>
              <a:t>), and ethylene (C</a:t>
            </a:r>
            <a:r>
              <a:rPr lang="en-US" altLang="en-US" dirty="0"/>
              <a:t>₂</a:t>
            </a:r>
            <a:r>
              <a:rPr lang="en-US" altLang="zh-CN" dirty="0"/>
              <a:t>H</a:t>
            </a:r>
            <a:r>
              <a:rPr lang="en-US" altLang="en-US" dirty="0"/>
              <a:t>₄</a:t>
            </a:r>
            <a:r>
              <a:rPr lang="en-US" altLang="zh-CN" dirty="0"/>
              <a:t>). The concentrations of these gases must be precisely managed to regulate respiration and ripening processes, thereby extending shelf life.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1</a:t>
            </a:r>
            <a:r>
              <a:rPr lang="zh-CN" altLang="en-US" dirty="0"/>
              <a:t>）氧气：氧气浓度直接影响呼吸强度，大气中氧气含量约</a:t>
            </a:r>
            <a:r>
              <a:rPr lang="en-US" altLang="zh-CN" dirty="0"/>
              <a:t>21%</a:t>
            </a:r>
            <a:r>
              <a:rPr lang="zh-CN" altLang="en-US" dirty="0"/>
              <a:t>，贮藏环境需将氧气浓度控制在</a:t>
            </a:r>
            <a:r>
              <a:rPr lang="en-US" altLang="zh-CN" dirty="0"/>
              <a:t>5%—10%</a:t>
            </a:r>
            <a:r>
              <a:rPr lang="zh-CN" altLang="en-US" dirty="0"/>
              <a:t>之间，在此区间内可显著降低呼吸强度。若氧气浓度过低（低于</a:t>
            </a:r>
            <a:r>
              <a:rPr lang="en-US" altLang="zh-CN" dirty="0"/>
              <a:t>2%</a:t>
            </a:r>
            <a:r>
              <a:rPr lang="zh-CN" altLang="en-US" dirty="0"/>
              <a:t>），则易引发无氧呼吸，产生乙醇并导致果蔬发酵变质；当氧气浓度控制在</a:t>
            </a:r>
            <a:r>
              <a:rPr lang="en-US" altLang="zh-CN" dirty="0"/>
              <a:t>5%—8%</a:t>
            </a:r>
            <a:r>
              <a:rPr lang="zh-CN" altLang="en-US" dirty="0"/>
              <a:t>时，可抑制好氧微生物活性，减少腐烂风险，同时避免无氧呼吸造成的伤害。</a:t>
            </a:r>
            <a:endParaRPr lang="zh-CN" altLang="en-US" dirty="0"/>
          </a:p>
          <a:p>
            <a:r>
              <a:rPr lang="en-US" altLang="zh-CN" dirty="0"/>
              <a:t>(1)Oxygen (O</a:t>
            </a:r>
            <a:r>
              <a:rPr lang="en-US" altLang="en-US" dirty="0"/>
              <a:t>₂</a:t>
            </a:r>
            <a:r>
              <a:rPr lang="en-US" altLang="zh-CN" dirty="0"/>
              <a:t>)</a:t>
            </a:r>
            <a:endParaRPr lang="en-US" altLang="zh-CN" dirty="0"/>
          </a:p>
          <a:p>
            <a:r>
              <a:rPr lang="en-US" altLang="zh-CN" dirty="0"/>
              <a:t>Oxygen concentration directly influences respiration intensity. Ambient air contains approximately 21% O</a:t>
            </a:r>
            <a:r>
              <a:rPr lang="en-US" altLang="en-US" dirty="0"/>
              <a:t>₂</a:t>
            </a:r>
            <a:r>
              <a:rPr lang="en-US" altLang="zh-CN" dirty="0"/>
              <a:t>, but in storage environments, O</a:t>
            </a:r>
            <a:r>
              <a:rPr lang="en-US" altLang="en-US" dirty="0"/>
              <a:t>₂</a:t>
            </a:r>
            <a:r>
              <a:rPr lang="en-US" altLang="zh-CN" dirty="0"/>
              <a:t> should be maintained at 5–10%. Within this range, respiration is significantly reduced.</a:t>
            </a:r>
            <a:endParaRPr lang="en-US" altLang="zh-CN" dirty="0"/>
          </a:p>
          <a:p>
            <a:r>
              <a:rPr lang="en-US" altLang="en-US" dirty="0"/>
              <a:t></a:t>
            </a:r>
            <a:r>
              <a:rPr lang="en-US" altLang="zh-CN" dirty="0"/>
              <a:t>If O</a:t>
            </a:r>
            <a:r>
              <a:rPr lang="en-US" altLang="en-US" dirty="0"/>
              <a:t>₂</a:t>
            </a:r>
            <a:r>
              <a:rPr lang="en-US" altLang="zh-CN" dirty="0"/>
              <a:t> falls below 2%, anaerobic respiration occurs, producing ethanol and causing fermentation and spoilage.</a:t>
            </a:r>
            <a:endParaRPr lang="en-US" altLang="zh-CN" dirty="0"/>
          </a:p>
          <a:p>
            <a:r>
              <a:rPr lang="en-US" altLang="en-US" dirty="0"/>
              <a:t></a:t>
            </a:r>
            <a:r>
              <a:rPr lang="en-US" altLang="zh-CN" dirty="0"/>
              <a:t>Maintaining O</a:t>
            </a:r>
            <a:r>
              <a:rPr lang="en-US" altLang="en-US" dirty="0"/>
              <a:t>₂</a:t>
            </a:r>
            <a:r>
              <a:rPr lang="en-US" altLang="zh-CN" dirty="0"/>
              <a:t> at 5–8% suppresses aerobic microbial activity, reduces decay risk, and prevent anaerobic respiration-induced injury.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2</a:t>
            </a:r>
            <a:r>
              <a:rPr lang="zh-CN" altLang="en-US" dirty="0"/>
              <a:t>）二氧化碳：大气中二氧化碳浓度约为</a:t>
            </a:r>
            <a:r>
              <a:rPr lang="en-US" altLang="zh-CN" dirty="0"/>
              <a:t>0.03%</a:t>
            </a:r>
            <a:r>
              <a:rPr lang="zh-CN" altLang="en-US" dirty="0"/>
              <a:t>（</a:t>
            </a:r>
            <a:r>
              <a:rPr lang="en-US" altLang="zh-CN" dirty="0"/>
              <a:t>300ppm</a:t>
            </a:r>
            <a:r>
              <a:rPr lang="zh-CN" altLang="en-US" dirty="0"/>
              <a:t>），适度提高二氧化碳浓度可抑制果蔬呼吸作用，但当浓度超过</a:t>
            </a:r>
            <a:r>
              <a:rPr lang="en-US" altLang="zh-CN" dirty="0"/>
              <a:t>10%</a:t>
            </a:r>
            <a:r>
              <a:rPr lang="zh-CN" altLang="en-US" dirty="0"/>
              <a:t>时，会导致组织代谢失调，引发二氧化碳中毒。多数果蔬适宜的二氧化碳浓度为</a:t>
            </a:r>
            <a:r>
              <a:rPr lang="en-US" altLang="zh-CN" dirty="0"/>
              <a:t>1%—5%</a:t>
            </a:r>
            <a:r>
              <a:rPr lang="zh-CN" altLang="en-US" dirty="0"/>
              <a:t>，在该范围内可延缓成熟衰老，延长贮藏期。不同品类之间存在差异：苹果适宜二氧化碳浓度</a:t>
            </a:r>
            <a:r>
              <a:rPr lang="en-US" altLang="zh-CN" dirty="0"/>
              <a:t> 1%—4%</a:t>
            </a:r>
            <a:r>
              <a:rPr lang="zh-CN" altLang="en-US" dirty="0"/>
              <a:t>、氧气浓度</a:t>
            </a:r>
            <a:r>
              <a:rPr lang="en-US" altLang="zh-CN" dirty="0"/>
              <a:t> 1.5%—3%</a:t>
            </a:r>
            <a:r>
              <a:rPr lang="zh-CN" altLang="en-US" dirty="0"/>
              <a:t>；梨适宜二氧化碳浓度</a:t>
            </a:r>
            <a:r>
              <a:rPr lang="en-US" altLang="zh-CN" dirty="0"/>
              <a:t> 0—5%</a:t>
            </a:r>
            <a:r>
              <a:rPr lang="zh-CN" altLang="en-US" dirty="0"/>
              <a:t>、氧气浓度</a:t>
            </a:r>
            <a:r>
              <a:rPr lang="en-US" altLang="zh-CN" dirty="0"/>
              <a:t> 1%—3%</a:t>
            </a:r>
            <a:r>
              <a:rPr lang="zh-CN" altLang="en-US" dirty="0"/>
              <a:t>；草莓适宜二氧化碳浓度</a:t>
            </a:r>
            <a:r>
              <a:rPr lang="en-US" altLang="zh-CN" dirty="0"/>
              <a:t> 5%—15%</a:t>
            </a:r>
            <a:r>
              <a:rPr lang="zh-CN" altLang="en-US" dirty="0"/>
              <a:t>、氧气浓度</a:t>
            </a:r>
            <a:r>
              <a:rPr lang="en-US" altLang="zh-CN" dirty="0"/>
              <a:t> 3%—10%</a:t>
            </a:r>
            <a:r>
              <a:rPr lang="zh-CN" altLang="en-US" dirty="0"/>
              <a:t>；花菜适宜二氧化碳浓度</a:t>
            </a:r>
            <a:r>
              <a:rPr lang="en-US" altLang="zh-CN" dirty="0"/>
              <a:t> 8%</a:t>
            </a:r>
            <a:r>
              <a:rPr lang="zh-CN" altLang="en-US" dirty="0"/>
              <a:t>、氧气浓度</a:t>
            </a:r>
            <a:r>
              <a:rPr lang="en-US" altLang="zh-CN" dirty="0"/>
              <a:t> 2%—4%</a:t>
            </a:r>
            <a:r>
              <a:rPr lang="zh-CN" altLang="en-US" dirty="0"/>
              <a:t>，此类特殊品类需进行针对性调控。</a:t>
            </a:r>
            <a:endParaRPr lang="zh-CN" altLang="en-US" dirty="0"/>
          </a:p>
          <a:p>
            <a:r>
              <a:rPr lang="en-US" altLang="zh-CN" dirty="0"/>
              <a:t>(2)Carbon Dioxide (CO</a:t>
            </a:r>
            <a:r>
              <a:rPr lang="en-US" altLang="en-US" dirty="0"/>
              <a:t>₂</a:t>
            </a:r>
            <a:r>
              <a:rPr lang="en-US" altLang="zh-CN" dirty="0"/>
              <a:t>)</a:t>
            </a:r>
            <a:endParaRPr lang="en-US" altLang="zh-CN" dirty="0"/>
          </a:p>
          <a:p>
            <a:r>
              <a:rPr lang="en-US" altLang="zh-CN" dirty="0"/>
              <a:t>Ambient CO</a:t>
            </a:r>
            <a:r>
              <a:rPr lang="en-US" altLang="en-US" dirty="0"/>
              <a:t>₂</a:t>
            </a:r>
            <a:r>
              <a:rPr lang="en-US" altLang="zh-CN" dirty="0"/>
              <a:t> is ~0.03% (300 ppm). Moderate increases in CO</a:t>
            </a:r>
            <a:r>
              <a:rPr lang="en-US" altLang="en-US" dirty="0"/>
              <a:t>₂</a:t>
            </a:r>
            <a:r>
              <a:rPr lang="en-US" altLang="zh-CN" dirty="0"/>
              <a:t> can inhibit respiration, but concentrations above 10% may cause metabolic disorders and CO</a:t>
            </a:r>
            <a:r>
              <a:rPr lang="en-US" altLang="en-US" dirty="0"/>
              <a:t>₂</a:t>
            </a:r>
            <a:r>
              <a:rPr lang="en-US" altLang="zh-CN" dirty="0"/>
              <a:t> injury.</a:t>
            </a:r>
            <a:endParaRPr lang="en-US" altLang="zh-CN" dirty="0"/>
          </a:p>
          <a:p>
            <a:r>
              <a:rPr lang="en-US" altLang="en-US" dirty="0"/>
              <a:t></a:t>
            </a:r>
            <a:r>
              <a:rPr lang="en-US" altLang="zh-CN" dirty="0"/>
              <a:t>Most fruits and vegetables are optimally stored at 1–5% CO</a:t>
            </a:r>
            <a:r>
              <a:rPr lang="en-US" altLang="en-US" dirty="0"/>
              <a:t>₂</a:t>
            </a:r>
            <a:r>
              <a:rPr lang="en-US" altLang="zh-CN" dirty="0"/>
              <a:t>, which delays ripening and senescence, thereby extending shelf life.</a:t>
            </a:r>
            <a:endParaRPr lang="en-US" altLang="zh-CN" dirty="0"/>
          </a:p>
          <a:p>
            <a:r>
              <a:rPr lang="en-US" altLang="en-US" dirty="0"/>
              <a:t></a:t>
            </a:r>
            <a:r>
              <a:rPr lang="en-US" altLang="zh-CN" dirty="0"/>
              <a:t>Optimal gas ranges vary by species:</a:t>
            </a:r>
            <a:endParaRPr lang="en-US" altLang="zh-CN" dirty="0"/>
          </a:p>
          <a:p>
            <a:r>
              <a:rPr lang="en-US" altLang="zh-CN" dirty="0"/>
              <a:t>Apples: CO</a:t>
            </a:r>
            <a:r>
              <a:rPr lang="en-US" altLang="en-US" dirty="0"/>
              <a:t>₂</a:t>
            </a:r>
            <a:r>
              <a:rPr lang="en-US" altLang="zh-CN" dirty="0"/>
              <a:t> 1–4%, O</a:t>
            </a:r>
            <a:r>
              <a:rPr lang="en-US" altLang="en-US" dirty="0"/>
              <a:t>₂</a:t>
            </a:r>
            <a:r>
              <a:rPr lang="en-US" altLang="zh-CN" dirty="0"/>
              <a:t> 1.5–3%</a:t>
            </a:r>
            <a:endParaRPr lang="en-US" altLang="zh-CN" dirty="0"/>
          </a:p>
          <a:p>
            <a:r>
              <a:rPr lang="en-US" altLang="zh-CN" dirty="0"/>
              <a:t>Pears: CO</a:t>
            </a:r>
            <a:r>
              <a:rPr lang="en-US" altLang="en-US" dirty="0"/>
              <a:t>₂</a:t>
            </a:r>
            <a:r>
              <a:rPr lang="en-US" altLang="zh-CN" dirty="0"/>
              <a:t> 0–5%, O</a:t>
            </a:r>
            <a:r>
              <a:rPr lang="en-US" altLang="en-US" dirty="0"/>
              <a:t>₂</a:t>
            </a:r>
            <a:r>
              <a:rPr lang="en-US" altLang="zh-CN" dirty="0"/>
              <a:t> 1–3%</a:t>
            </a:r>
            <a:endParaRPr lang="en-US" altLang="zh-CN" dirty="0"/>
          </a:p>
          <a:p>
            <a:r>
              <a:rPr lang="en-US" altLang="zh-CN" dirty="0"/>
              <a:t>Strawberries: CO</a:t>
            </a:r>
            <a:r>
              <a:rPr lang="en-US" altLang="en-US" dirty="0"/>
              <a:t>₂</a:t>
            </a:r>
            <a:r>
              <a:rPr lang="en-US" altLang="zh-CN" dirty="0"/>
              <a:t> 5–15%, O</a:t>
            </a:r>
            <a:r>
              <a:rPr lang="en-US" altLang="en-US" dirty="0"/>
              <a:t>₂</a:t>
            </a:r>
            <a:r>
              <a:rPr lang="en-US" altLang="zh-CN" dirty="0"/>
              <a:t> 3–10%</a:t>
            </a:r>
            <a:endParaRPr lang="en-US" altLang="zh-CN" dirty="0"/>
          </a:p>
          <a:p>
            <a:r>
              <a:rPr lang="en-US" altLang="zh-CN" dirty="0"/>
              <a:t>Cauliflower: CO</a:t>
            </a:r>
            <a:r>
              <a:rPr lang="en-US" altLang="en-US" dirty="0"/>
              <a:t>₂</a:t>
            </a:r>
            <a:r>
              <a:rPr lang="en-US" altLang="zh-CN" dirty="0"/>
              <a:t> 8%, O</a:t>
            </a:r>
            <a:r>
              <a:rPr lang="en-US" altLang="en-US" dirty="0"/>
              <a:t>₂</a:t>
            </a:r>
            <a:r>
              <a:rPr lang="en-US" altLang="zh-CN" dirty="0"/>
              <a:t> 2–4%</a:t>
            </a:r>
            <a:endParaRPr lang="en-US" altLang="zh-CN" dirty="0"/>
          </a:p>
          <a:p>
            <a:r>
              <a:rPr lang="en-US" altLang="zh-CN" dirty="0"/>
              <a:t>This category of specialized commodities requires precise gas control tailored to their physiology.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三、果蔬预冷</a:t>
            </a:r>
            <a:endParaRPr lang="zh-CN" altLang="en-US" dirty="0"/>
          </a:p>
          <a:p>
            <a:r>
              <a:rPr lang="zh-CN" altLang="en-US" dirty="0"/>
              <a:t>果蔬完成分级后，需及时开展预冷处理；果蔬采收后应尽快置于阴凉处初步预冷，减少田间热积累，延缓品质衰减。常见预冷方式主要分为自然预冷和冷库预冷两类，具体特点如下：</a:t>
            </a:r>
            <a:endParaRPr lang="zh-CN" altLang="en-US" dirty="0"/>
          </a:p>
          <a:p>
            <a:r>
              <a:rPr lang="en-US" altLang="zh-CN" dirty="0"/>
              <a:t>III.Precooling of Fruits and Vegetables</a:t>
            </a:r>
            <a:endParaRPr lang="en-US" altLang="zh-CN" dirty="0"/>
          </a:p>
          <a:p>
            <a:r>
              <a:rPr lang="en-US" altLang="zh-CN" dirty="0"/>
              <a:t>After grading, fruits and vegetables should be precooled promptly. Postharvest produce should be initially placed in a cool environment as soon as possible to reduce field heat accumulation and delay quality deterioration. Common precooling methods are generally divided into natural precooling and cold storage precooling, each with distinct characteristics.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3</a:t>
            </a:r>
            <a:r>
              <a:rPr lang="zh-CN" altLang="en-US" dirty="0"/>
              <a:t>）乙烯：</a:t>
            </a:r>
            <a:r>
              <a:rPr lang="en-US" altLang="zh-CN" dirty="0"/>
              <a:t>13. </a:t>
            </a:r>
            <a:r>
              <a:rPr lang="zh-CN" altLang="en-US" dirty="0"/>
              <a:t>乙烯是促进果蔬成熟衰老的气态植物激素，在正常条件下以气态形式存在，其作用具有自催化特性</a:t>
            </a:r>
            <a:r>
              <a:rPr lang="en-US" altLang="zh-CN" dirty="0"/>
              <a:t>——</a:t>
            </a:r>
            <a:r>
              <a:rPr lang="zh-CN" altLang="en-US" dirty="0"/>
              <a:t>果实成熟过程中自身合成乙烯，新生成的乙烯进一步加速成熟，形成</a:t>
            </a:r>
            <a:r>
              <a:rPr lang="en-US" altLang="zh-CN" dirty="0"/>
              <a:t>“</a:t>
            </a:r>
            <a:r>
              <a:rPr lang="zh-CN" altLang="en-US" dirty="0"/>
              <a:t>乙烯爆发</a:t>
            </a:r>
            <a:r>
              <a:rPr lang="en-US" altLang="zh-CN" dirty="0"/>
              <a:t>”</a:t>
            </a:r>
            <a:r>
              <a:rPr lang="zh-CN" altLang="en-US" dirty="0"/>
              <a:t>循环，对成熟衰老进程影响显著。即使浓度低至</a:t>
            </a:r>
            <a:r>
              <a:rPr lang="en-US" altLang="zh-CN" dirty="0"/>
              <a:t>1ppm</a:t>
            </a:r>
            <a:r>
              <a:rPr lang="zh-CN" altLang="en-US" dirty="0"/>
              <a:t>，乙烯也能产生明显的催熟效应，例如青香蕉在乙烯作用下可快速降解叶绿素、显现黄色素，实现由绿转黄。</a:t>
            </a:r>
            <a:endParaRPr lang="zh-CN" altLang="en-US" dirty="0"/>
          </a:p>
          <a:p>
            <a:r>
              <a:rPr lang="en-US" altLang="zh-CN" dirty="0"/>
              <a:t>(3)Ethylene (C</a:t>
            </a:r>
            <a:r>
              <a:rPr lang="en-US" altLang="en-US" dirty="0"/>
              <a:t>₂</a:t>
            </a:r>
            <a:r>
              <a:rPr lang="en-US" altLang="zh-CN" dirty="0"/>
              <a:t>H</a:t>
            </a:r>
            <a:r>
              <a:rPr lang="en-US" altLang="en-US" dirty="0"/>
              <a:t>₄</a:t>
            </a:r>
            <a:r>
              <a:rPr lang="en-US" altLang="zh-CN" dirty="0"/>
              <a:t>)</a:t>
            </a:r>
            <a:endParaRPr lang="en-US" altLang="zh-CN" dirty="0"/>
          </a:p>
          <a:p>
            <a:r>
              <a:rPr lang="en-US" altLang="zh-CN" dirty="0"/>
              <a:t>Ethylene is a gaseous plant hormone that promotes fruit and vegetable ripening and senescence. Its action is autocatalytic in nature: as fruits ripen, endogenous ethylene synthesis further accelerates  ripening, creating an “ethylene burst” that significantly influencethe ripening process. Even at 1 ppm, ethylene can induce noticeable ripening effects—for example, green bananas exposed to ethylene rapidly degrade chlorophyll and develop yellow pigments.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不同品类及同品类不同品种果蔬的乙烯生成量差异显著，其核心与呼吸类型相关：呼吸跃变型果实（如香蕉、苹果、番茄、猕猴桃等）乙烯生成量高，采后会出现呼吸高峰与乙烯爆发，成熟速度快；非跃变型果实（如草莓、柑橘、葡萄等）乙烯生成量极低，采后无明显呼吸高峰，难以自主后熟，风味主要依赖采收前积累。</a:t>
            </a:r>
            <a:endParaRPr lang="zh-CN" altLang="en-US" dirty="0"/>
          </a:p>
          <a:p>
            <a:r>
              <a:rPr lang="en-US" altLang="zh-CN" dirty="0"/>
              <a:t>Ethylene production varies widely among species and cultivars and is closely related to respiration type:</a:t>
            </a:r>
            <a:endParaRPr lang="en-US" altLang="zh-CN" dirty="0"/>
          </a:p>
          <a:p>
            <a:r>
              <a:rPr lang="en-US" altLang="zh-CN" dirty="0"/>
              <a:t>Climacteric fruits (e.g., bananas, apples, tomatoes, kiwifruit) produce high levels of ethylene, exhibit a respiration peak, and ripen rapidly postharvest.</a:t>
            </a:r>
            <a:endParaRPr lang="en-US" altLang="zh-CN" dirty="0"/>
          </a:p>
          <a:p>
            <a:r>
              <a:rPr lang="en-US" altLang="zh-CN" dirty="0"/>
              <a:t>Non-climacteric fruits (e.g., strawberries, citrus, grapes) produce very low amounts of ethylene, show no postharvest respiration peak, </a:t>
            </a:r>
            <a:r>
              <a:rPr lang="en-US" altLang="zh-CN" dirty="0">
                <a:highlight>
                  <a:srgbClr val="FFFF00"/>
                </a:highlight>
              </a:rPr>
              <a:t>and rely on preharvest flavor accumulation.</a:t>
            </a:r>
            <a:endParaRPr lang="en-US" altLang="zh-CN" dirty="0">
              <a:highlight>
                <a:srgbClr val="FFFF00"/>
              </a:highlight>
            </a:endParaRPr>
          </a:p>
          <a:p>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内源乙烯（果实自身合成）与外源乙烯（环境中其他果蔬释放或人工添加）均能加速成熟衰老，且乙烯浓度极低时手持气体分析仪难以检测，因此贮藏中需避免不同呼吸跃变类型果蔬同库存放，同时减少环境中乙烯积累。</a:t>
            </a:r>
            <a:endParaRPr lang="zh-CN" altLang="en-US" dirty="0"/>
          </a:p>
          <a:p>
            <a:r>
              <a:rPr lang="en-US" altLang="zh-CN" dirty="0"/>
              <a:t>Both endogenous ethylene (synthesized by the fruit) and exogenous ethylene (released by surrounding fruits or artificially added) accelerate ripening and senescence.</a:t>
            </a:r>
            <a:endParaRPr lang="en-US" altLang="zh-CN" dirty="0"/>
          </a:p>
          <a:p>
            <a:r>
              <a:rPr lang="en-US" altLang="zh-CN" dirty="0"/>
              <a:t> </a:t>
            </a:r>
            <a:r>
              <a:rPr lang="en-US" altLang="zh-CN" dirty="0">
                <a:highlight>
                  <a:srgbClr val="FFFF00"/>
                </a:highlight>
              </a:rPr>
              <a:t>Because ethylene concentrations can be very low and difficult to detect with handheld gas analyzers</a:t>
            </a:r>
            <a:r>
              <a:rPr lang="en-US" altLang="zh-CN" dirty="0"/>
              <a:t>, storage management should:</a:t>
            </a:r>
            <a:endParaRPr lang="en-US" altLang="zh-CN" dirty="0"/>
          </a:p>
          <a:p>
            <a:r>
              <a:rPr lang="en-US" altLang="en-US" dirty="0"/>
              <a:t></a:t>
            </a:r>
            <a:r>
              <a:rPr lang="en-US" altLang="zh-CN" dirty="0"/>
              <a:t>Avoid co-storage of climacteric and non-climacteric fruits, and</a:t>
            </a:r>
            <a:endParaRPr lang="en-US" altLang="zh-CN" dirty="0"/>
          </a:p>
          <a:p>
            <a:r>
              <a:rPr lang="en-US" altLang="en-US" dirty="0"/>
              <a:t></a:t>
            </a:r>
            <a:r>
              <a:rPr lang="en-US" altLang="zh-CN" dirty="0"/>
              <a:t>Minimize ethylene accumulation in the storage environment.</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乙烯生成与作用的影响因素及调控方式如下：</a:t>
            </a:r>
            <a:endParaRPr lang="zh-CN" altLang="en-US" dirty="0"/>
          </a:p>
          <a:p>
            <a:r>
              <a:rPr lang="zh-CN" altLang="en-US" dirty="0"/>
              <a:t>机械损伤与病虫害：带机械损伤、染病虫害的果蔬，不仅呼吸作用旺盛、易传播病害，还会被刺激合成释放更多乙烯，加速周边成熟度较低的完好果蔬衰老，缩短整体贮藏期。生产中对乙烯的调控需分场景：多数贮藏场景需抑制乙烯以延长保鲜期；青番茄转红、青香蕉催熟等场景，则可利用乙烯加速成熟，实现商品化适配。</a:t>
            </a:r>
            <a:endParaRPr lang="zh-CN" altLang="en-US" dirty="0"/>
          </a:p>
          <a:p>
            <a:r>
              <a:rPr lang="en-US" altLang="zh-CN" dirty="0"/>
              <a:t>Factors Influencing Ethylene Production and Its Control</a:t>
            </a:r>
            <a:endParaRPr lang="en-US" altLang="zh-CN" dirty="0"/>
          </a:p>
          <a:p>
            <a:r>
              <a:rPr lang="en-US" altLang="zh-CN" dirty="0"/>
              <a:t>(1)Mechanical Damage and Pest/Disease Incidence</a:t>
            </a:r>
            <a:endParaRPr lang="en-US" altLang="zh-CN" dirty="0"/>
          </a:p>
          <a:p>
            <a:r>
              <a:rPr lang="en-US" altLang="zh-CN" dirty="0"/>
              <a:t>Fruits and vegetables with mechanical injuries or pest/disease infestations exhibit:</a:t>
            </a:r>
            <a:endParaRPr lang="en-US" altLang="zh-CN" dirty="0"/>
          </a:p>
          <a:p>
            <a:r>
              <a:rPr lang="en-US" altLang="en-US" dirty="0"/>
              <a:t></a:t>
            </a:r>
            <a:r>
              <a:rPr lang="en-US" altLang="zh-CN" dirty="0"/>
              <a:t>Enhanced respiration,</a:t>
            </a:r>
            <a:endParaRPr lang="en-US" altLang="zh-CN" dirty="0"/>
          </a:p>
          <a:p>
            <a:r>
              <a:rPr lang="en-US" altLang="en-US" dirty="0"/>
              <a:t></a:t>
            </a:r>
            <a:r>
              <a:rPr lang="en-US" altLang="zh-CN" dirty="0"/>
              <a:t>Increased susceptibility to pathogen spread, and</a:t>
            </a:r>
            <a:endParaRPr lang="en-US" altLang="zh-CN" dirty="0"/>
          </a:p>
          <a:p>
            <a:r>
              <a:rPr lang="en-US" altLang="en-US" dirty="0"/>
              <a:t></a:t>
            </a:r>
            <a:r>
              <a:rPr lang="en-US" altLang="zh-CN" dirty="0"/>
              <a:t>Stimulated ethylene synthesis and release.</a:t>
            </a:r>
            <a:endParaRPr lang="en-US" altLang="zh-CN" dirty="0"/>
          </a:p>
          <a:p>
            <a:r>
              <a:rPr lang="en-US" altLang="zh-CN" dirty="0"/>
              <a:t>This locally elevated ethylene accelerates senescence in nearby undamaged produce, thereby shortening overall storage life.</a:t>
            </a:r>
            <a:endParaRPr lang="en-US" altLang="zh-CN" dirty="0"/>
          </a:p>
          <a:p>
            <a:r>
              <a:rPr lang="en-US" altLang="zh-CN" dirty="0"/>
              <a:t>Production Application:</a:t>
            </a:r>
            <a:endParaRPr lang="en-US" altLang="zh-CN" dirty="0"/>
          </a:p>
          <a:p>
            <a:r>
              <a:rPr lang="en-US" altLang="en-US" dirty="0"/>
              <a:t></a:t>
            </a:r>
            <a:r>
              <a:rPr lang="en-US" altLang="zh-CN" dirty="0"/>
              <a:t>In most storage scenarios, ethylene suppression is critical to extend shelf life.</a:t>
            </a:r>
            <a:endParaRPr lang="en-US" altLang="zh-CN" dirty="0"/>
          </a:p>
          <a:p>
            <a:r>
              <a:rPr lang="en-US" altLang="en-US" dirty="0"/>
              <a:t></a:t>
            </a:r>
            <a:r>
              <a:rPr lang="en-US" altLang="zh-CN" dirty="0"/>
              <a:t>In specific cases, such as green tomatoes turning red or green bananas ripening, ethylene can be deliberately applied to accelerate ripening for market readiness.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en-US" dirty="0"/>
              <a:t>①</a:t>
            </a:r>
            <a:r>
              <a:rPr lang="zh-CN" altLang="en-US" dirty="0"/>
              <a:t>　目前应用最广泛、效果最显著的乙烯抑制剂为</a:t>
            </a:r>
            <a:r>
              <a:rPr lang="en-US" altLang="zh-CN" dirty="0"/>
              <a:t>1-</a:t>
            </a:r>
            <a:r>
              <a:rPr lang="zh-CN" altLang="en-US" dirty="0"/>
              <a:t>甲基环丙烯（</a:t>
            </a:r>
            <a:r>
              <a:rPr lang="en-US" altLang="zh-CN" dirty="0"/>
              <a:t>1-MCP</a:t>
            </a:r>
            <a:r>
              <a:rPr lang="zh-CN" altLang="en-US" dirty="0"/>
              <a:t>），其成本低廉、适用性强，可有效阻断乙烯与果蔬细胞中的乙烯受体结合，延缓成熟衰老</a:t>
            </a:r>
            <a:r>
              <a:rPr lang="en-US" altLang="zh-CN" dirty="0"/>
              <a:t>——</a:t>
            </a:r>
            <a:r>
              <a:rPr lang="zh-CN" altLang="en-US" dirty="0"/>
              <a:t>同等贮藏条件下，未处理香蕉会正常变黄变黑，经</a:t>
            </a:r>
            <a:r>
              <a:rPr lang="en-US" altLang="zh-CN" dirty="0"/>
              <a:t>1-MCP</a:t>
            </a:r>
            <a:r>
              <a:rPr lang="zh-CN" altLang="en-US" dirty="0"/>
              <a:t>处理的香蕉可维持金黄状态，避免出现褐变、发黑腐烂。</a:t>
            </a:r>
            <a:endParaRPr lang="zh-CN" altLang="en-US" dirty="0"/>
          </a:p>
          <a:p>
            <a:r>
              <a:rPr lang="en-US" altLang="zh-CN" dirty="0"/>
              <a:t>Ethylene Inhibitors:</a:t>
            </a:r>
            <a:endParaRPr lang="en-US" altLang="zh-CN" dirty="0"/>
          </a:p>
          <a:p>
            <a:r>
              <a:rPr lang="en-US" altLang="en-US" dirty="0"/>
              <a:t></a:t>
            </a:r>
            <a:r>
              <a:rPr lang="en-US" altLang="zh-CN" dirty="0"/>
              <a:t>The most widely used and effective inhibitor is 1-methylcyclopropene (1-MCP).</a:t>
            </a:r>
            <a:endParaRPr lang="en-US" altLang="zh-CN" dirty="0"/>
          </a:p>
          <a:p>
            <a:r>
              <a:rPr lang="en-US" altLang="en-US" dirty="0"/>
              <a:t></a:t>
            </a:r>
            <a:r>
              <a:rPr lang="en-US" altLang="zh-CN" dirty="0"/>
              <a:t>Advantages: low cost, broad applicability.</a:t>
            </a:r>
            <a:endParaRPr lang="en-US" altLang="zh-CN" dirty="0"/>
          </a:p>
          <a:p>
            <a:r>
              <a:rPr lang="en-US" altLang="en-US" dirty="0"/>
              <a:t></a:t>
            </a:r>
            <a:r>
              <a:rPr lang="en-US" altLang="zh-CN" dirty="0"/>
              <a:t>Mechanism: 1-MCP binds to ethylene receptors in plant cells, blocking ethylene action and delaying ripening and senescence.</a:t>
            </a:r>
            <a:endParaRPr lang="en-US" altLang="zh-CN" dirty="0"/>
          </a:p>
          <a:p>
            <a:r>
              <a:rPr lang="en-US" altLang="en-US" dirty="0"/>
              <a:t></a:t>
            </a:r>
            <a:r>
              <a:rPr lang="en-US" altLang="zh-CN" dirty="0"/>
              <a:t>Example: Under identical storage conditions, untreated bananas gradually turn yellow then black, whereas 1-MCP-treated bananas maintain a golden yellow color, preventing  browning, blackening, and decay.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温度：温度通过影响果蔬体内的生物化学反应速度，来调节乙烯的生成：一是高温抑制，多数果实在</a:t>
            </a:r>
            <a:r>
              <a:rPr lang="en-US" altLang="zh-CN" dirty="0"/>
              <a:t>35</a:t>
            </a:r>
            <a:r>
              <a:rPr lang="en-US" altLang="en-US" dirty="0"/>
              <a:t>℃</a:t>
            </a:r>
            <a:r>
              <a:rPr lang="zh-CN" altLang="en-US" dirty="0"/>
              <a:t>以上环境中，乙烯合成过程中的关键物质转化受阻，乙烯生成被抑制，例如番茄在该温度下不会出现乙烯生成高峰，</a:t>
            </a:r>
            <a:r>
              <a:rPr lang="en-US" altLang="zh-CN" dirty="0"/>
              <a:t>35-38</a:t>
            </a:r>
            <a:r>
              <a:rPr lang="en-US" altLang="en-US" dirty="0"/>
              <a:t>℃</a:t>
            </a:r>
            <a:r>
              <a:rPr lang="zh-CN" altLang="en-US" dirty="0"/>
              <a:t>热处理可抑制苹果、番茄、杏等果蔬的乙烯生成与后熟衰老；二是低温抑制，乙烯合成是一系列需要酶参与的化学反应，低温会降低酶的活性，</a:t>
            </a:r>
            <a:r>
              <a:rPr lang="en-US" altLang="zh-CN" dirty="0"/>
              <a:t>20-25</a:t>
            </a:r>
            <a:r>
              <a:rPr lang="en-US" altLang="en-US" dirty="0"/>
              <a:t>℃</a:t>
            </a:r>
            <a:r>
              <a:rPr lang="zh-CN" altLang="en-US" dirty="0"/>
              <a:t>（常温）时乙烯合成速度最快，</a:t>
            </a:r>
            <a:r>
              <a:rPr lang="en-US" altLang="zh-CN" dirty="0"/>
              <a:t>0</a:t>
            </a:r>
            <a:r>
              <a:rPr lang="en-US" altLang="en-US" dirty="0"/>
              <a:t>℃</a:t>
            </a:r>
            <a:r>
              <a:rPr lang="zh-CN" altLang="en-US" dirty="0"/>
              <a:t>时生成量最小，温度升高则合成加速</a:t>
            </a:r>
            <a:r>
              <a:rPr lang="en-US" altLang="zh-CN" dirty="0"/>
              <a:t> </a:t>
            </a:r>
            <a:r>
              <a:rPr lang="zh-CN" altLang="en-US" dirty="0"/>
              <a:t>。</a:t>
            </a:r>
            <a:endParaRPr lang="zh-CN" altLang="en-US" dirty="0"/>
          </a:p>
          <a:p>
            <a:r>
              <a:rPr lang="en-US" altLang="zh-CN" dirty="0"/>
              <a:t>(2)Temperature</a:t>
            </a:r>
            <a:endParaRPr lang="en-US" altLang="zh-CN" dirty="0"/>
          </a:p>
          <a:p>
            <a:r>
              <a:rPr lang="en-US" altLang="zh-CN" dirty="0"/>
              <a:t>Temperature regulates ethylene production by affecting the rate of biochemical reactions in fruit and vegetable tissues:</a:t>
            </a:r>
            <a:endParaRPr lang="en-US" altLang="zh-CN" dirty="0"/>
          </a:p>
          <a:p>
            <a:r>
              <a:rPr lang="en-US" altLang="en-US" dirty="0"/>
              <a:t></a:t>
            </a:r>
            <a:r>
              <a:rPr lang="en-US" altLang="zh-CN" b="1" dirty="0">
                <a:highlight>
                  <a:srgbClr val="FFFF00"/>
                </a:highlight>
              </a:rPr>
              <a:t>High Temperature Inhibition</a:t>
            </a:r>
            <a:endParaRPr lang="en-US" altLang="zh-CN" b="1" dirty="0"/>
          </a:p>
          <a:p>
            <a:r>
              <a:rPr lang="en-US" altLang="en-US" dirty="0"/>
              <a:t></a:t>
            </a:r>
            <a:r>
              <a:rPr lang="en-US" altLang="zh-CN" dirty="0"/>
              <a:t>At temperatures above 35</a:t>
            </a:r>
            <a:r>
              <a:rPr lang="en-US" altLang="en-US" dirty="0"/>
              <a:t>°</a:t>
            </a:r>
            <a:r>
              <a:rPr lang="en-US" altLang="zh-CN" dirty="0"/>
              <a:t>C, key biochemical conversions in the ethylene synthesis pathway are hindered, thereby suppressing ethylene production.</a:t>
            </a:r>
            <a:endParaRPr lang="en-US" altLang="zh-CN" dirty="0"/>
          </a:p>
          <a:p>
            <a:r>
              <a:rPr lang="en-US" altLang="en-US" dirty="0"/>
              <a:t></a:t>
            </a:r>
            <a:r>
              <a:rPr lang="en-US" altLang="zh-CN" dirty="0"/>
              <a:t>Example: Tomatoes at such  temperatures do not exhibit a typical ethylene production peak.</a:t>
            </a:r>
            <a:endParaRPr lang="en-US" altLang="zh-CN" dirty="0"/>
          </a:p>
          <a:p>
            <a:r>
              <a:rPr lang="en-US" altLang="en-US" dirty="0"/>
              <a:t></a:t>
            </a:r>
            <a:r>
              <a:rPr lang="en-US" altLang="zh-CN" dirty="0"/>
              <a:t>Heat treatments at 35–38</a:t>
            </a:r>
            <a:r>
              <a:rPr lang="en-US" altLang="en-US" dirty="0"/>
              <a:t>°</a:t>
            </a:r>
            <a:r>
              <a:rPr lang="en-US" altLang="zh-CN" dirty="0"/>
              <a:t>C can suppress ethylene synthesis and postharvest ripening in apples, tomatoes, apricots, and similar produce.</a:t>
            </a:r>
            <a:endParaRPr lang="en-US" altLang="zh-CN" dirty="0"/>
          </a:p>
          <a:p>
            <a:r>
              <a:rPr lang="en-US" altLang="en-US" dirty="0"/>
              <a:t></a:t>
            </a:r>
            <a:r>
              <a:rPr lang="en-US" altLang="zh-CN" b="1" dirty="0">
                <a:highlight>
                  <a:srgbClr val="FFFF00"/>
                </a:highlight>
              </a:rPr>
              <a:t>Low Temperature Inhibition</a:t>
            </a:r>
            <a:endParaRPr lang="en-US" altLang="zh-CN" b="1" dirty="0"/>
          </a:p>
          <a:p>
            <a:r>
              <a:rPr lang="en-US" altLang="en-US" dirty="0"/>
              <a:t></a:t>
            </a:r>
            <a:r>
              <a:rPr lang="en-US" altLang="zh-CN" dirty="0"/>
              <a:t>Ethylene synthesis requires enzyme-mediated chemical reactions. Low temperatures reduce enzyme activity, slowing ethylene production.</a:t>
            </a:r>
            <a:endParaRPr lang="en-US" altLang="zh-CN" dirty="0"/>
          </a:p>
          <a:p>
            <a:r>
              <a:rPr lang="en-US" altLang="en-US" dirty="0"/>
              <a:t></a:t>
            </a:r>
            <a:r>
              <a:rPr lang="en-US" altLang="zh-CN" dirty="0"/>
              <a:t>Optimal production occurs at 20–25</a:t>
            </a:r>
            <a:r>
              <a:rPr lang="en-US" altLang="en-US" dirty="0"/>
              <a:t>°</a:t>
            </a:r>
            <a:r>
              <a:rPr lang="en-US" altLang="zh-CN" dirty="0"/>
              <a:t>C (room temperature); minimal production occurs at 0</a:t>
            </a:r>
            <a:r>
              <a:rPr lang="en-US" altLang="en-US" dirty="0"/>
              <a:t>°</a:t>
            </a:r>
            <a:r>
              <a:rPr lang="en-US" altLang="zh-CN" dirty="0"/>
              <a:t>C.</a:t>
            </a:r>
            <a:endParaRPr lang="en-US" altLang="zh-CN" dirty="0"/>
          </a:p>
          <a:p>
            <a:r>
              <a:rPr lang="en-US" altLang="en-US" dirty="0"/>
              <a:t></a:t>
            </a:r>
            <a:r>
              <a:rPr lang="en-US" altLang="zh-CN" dirty="0"/>
              <a:t>As temperature rises from low to moderate, synthesis accelerates.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en-US" dirty="0"/>
              <a:t>②</a:t>
            </a:r>
            <a:r>
              <a:rPr lang="zh-CN" altLang="en-US" dirty="0"/>
              <a:t>　因此，低温贮藏是果蔬保鲜最核心、最常用的手段，可同步降低呼吸作用、减少水分蒸发、抑制乙烯合成释放，管控好这三大维度即可有效维持果蔬品质。运输中的冷链物流、消费者购买后的低温冷藏，均是基于这一原理的实操应用，通过稳定温度与气体环境，延长货架期。</a:t>
            </a:r>
            <a:endParaRPr lang="zh-CN" altLang="en-US" dirty="0"/>
          </a:p>
          <a:p>
            <a:r>
              <a:rPr lang="en-US" altLang="zh-CN" dirty="0"/>
              <a:t>Implication for Postharvest Preservation:</a:t>
            </a:r>
            <a:endParaRPr lang="en-US" altLang="zh-CN" dirty="0"/>
          </a:p>
          <a:p>
            <a:r>
              <a:rPr lang="en-US" altLang="en-US" dirty="0"/>
              <a:t></a:t>
            </a:r>
            <a:r>
              <a:rPr lang="en-US" altLang="zh-CN" dirty="0"/>
              <a:t>Low-temperature storage is the most critical and widely applied method for maintaining fruit and vegetable quality.</a:t>
            </a:r>
            <a:endParaRPr lang="en-US" altLang="zh-CN" dirty="0"/>
          </a:p>
          <a:p>
            <a:r>
              <a:rPr lang="en-US" altLang="en-US" dirty="0"/>
              <a:t></a:t>
            </a:r>
            <a:r>
              <a:rPr lang="en-US" altLang="zh-CN" dirty="0"/>
              <a:t>Benefits include:</a:t>
            </a:r>
            <a:endParaRPr lang="en-US" altLang="zh-CN" dirty="0"/>
          </a:p>
          <a:p>
            <a:r>
              <a:rPr lang="en-US" altLang="zh-CN" dirty="0"/>
              <a:t>Reducing the respiration rate,</a:t>
            </a:r>
            <a:endParaRPr lang="en-US" altLang="zh-CN" dirty="0"/>
          </a:p>
          <a:p>
            <a:r>
              <a:rPr lang="en-US" altLang="zh-CN" dirty="0"/>
              <a:t>Minimizing water loss,</a:t>
            </a:r>
            <a:endParaRPr lang="en-US" altLang="zh-CN" dirty="0"/>
          </a:p>
          <a:p>
            <a:r>
              <a:rPr lang="en-US" altLang="zh-CN" dirty="0"/>
              <a:t>Suppressing ethylene synthesis and release.</a:t>
            </a:r>
            <a:endParaRPr lang="en-US" altLang="zh-CN" dirty="0"/>
          </a:p>
          <a:p>
            <a:r>
              <a:rPr lang="en-US" altLang="en-US" dirty="0"/>
              <a:t></a:t>
            </a:r>
            <a:r>
              <a:rPr lang="en-US" altLang="zh-CN" dirty="0"/>
              <a:t>Practical applications include:</a:t>
            </a:r>
            <a:endParaRPr lang="en-US" altLang="zh-CN" dirty="0"/>
          </a:p>
          <a:p>
            <a:r>
              <a:rPr lang="en-US" altLang="zh-CN" dirty="0"/>
              <a:t>Cold chain logistics during transportation,</a:t>
            </a:r>
            <a:endParaRPr lang="en-US" altLang="zh-CN" dirty="0"/>
          </a:p>
          <a:p>
            <a:r>
              <a:rPr lang="en-US" altLang="zh-CN" dirty="0"/>
              <a:t>Consumer-level refrigerated storage.</a:t>
            </a:r>
            <a:endParaRPr lang="en-US" altLang="zh-CN" dirty="0"/>
          </a:p>
          <a:p>
            <a:r>
              <a:rPr lang="en-US" altLang="zh-CN" dirty="0"/>
              <a:t>By controlling these three factors — temperature, respiration, and ethylene — postharvest shelf life and quality can be effectively maintained.</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总结</a:t>
            </a:r>
            <a:endParaRPr lang="zh-CN" altLang="en-US" dirty="0"/>
          </a:p>
          <a:p>
            <a:r>
              <a:rPr lang="zh-CN" altLang="en-US" dirty="0"/>
              <a:t>果蔬采后保鲜减损技术核心涵盖两部分：一是明确采后品质变化的机理与影响因素，有针对性地制定控制技术；二是规范采后预冷、分级、包装、贮藏等全环节操作，通过精准调控温度、湿度、气体成分，实现产后减损、品质提升，为贮藏与销售提供保障。</a:t>
            </a:r>
            <a:endParaRPr lang="zh-CN" altLang="en-US" dirty="0"/>
          </a:p>
          <a:p>
            <a:r>
              <a:rPr lang="en-US" altLang="zh-CN" dirty="0"/>
              <a:t>Summary</a:t>
            </a:r>
            <a:endParaRPr lang="en-US" altLang="zh-CN" dirty="0"/>
          </a:p>
          <a:p>
            <a:r>
              <a:rPr lang="en-US" altLang="zh-CN" dirty="0"/>
              <a:t>The core of postharvest preservation and loss-reduction technologies for fruits and vegetables centers on two key components:</a:t>
            </a:r>
            <a:endParaRPr lang="en-US" altLang="zh-CN" dirty="0"/>
          </a:p>
          <a:p>
            <a:r>
              <a:rPr lang="en-US" altLang="zh-CN" dirty="0"/>
              <a:t>1.Understanding Postharvest Quality Dynamics</a:t>
            </a:r>
            <a:endParaRPr lang="en-US" altLang="zh-CN" dirty="0"/>
          </a:p>
          <a:p>
            <a:r>
              <a:rPr lang="en-US" altLang="zh-CN" dirty="0"/>
              <a:t>Identify the mechanisms and influencing factors of postharvest quality deterioration.</a:t>
            </a:r>
            <a:endParaRPr lang="en-US" altLang="zh-CN" dirty="0"/>
          </a:p>
          <a:p>
            <a:r>
              <a:rPr lang="en-US" altLang="zh-CN" dirty="0"/>
              <a:t>Develop targeted control strategies based on these mechanisms.</a:t>
            </a:r>
            <a:endParaRPr lang="en-US" altLang="zh-CN" dirty="0"/>
          </a:p>
          <a:p>
            <a:r>
              <a:rPr lang="en-US" altLang="zh-CN" dirty="0"/>
              <a:t>2.Standardizing Postharvest Handling Operations</a:t>
            </a:r>
            <a:endParaRPr lang="en-US" altLang="zh-CN" dirty="0"/>
          </a:p>
          <a:p>
            <a:r>
              <a:rPr lang="en-US" altLang="zh-CN" dirty="0"/>
              <a:t>Implement standardized practices across all stages: pre-cooling, grading, packaging, and storage.</a:t>
            </a:r>
            <a:endParaRPr lang="en-US" altLang="zh-CN" dirty="0"/>
          </a:p>
          <a:p>
            <a:r>
              <a:rPr lang="en-US" altLang="zh-CN" dirty="0"/>
              <a:t>Precisely regulate temperature, humidity, and gas composition to reduce postharvest losses, maintain and improve product quality, and ensure stable storage and marketing conditions.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、预冷方法</a:t>
            </a:r>
            <a:endParaRPr lang="zh-CN" altLang="en-US" dirty="0"/>
          </a:p>
          <a:p>
            <a:r>
              <a:rPr lang="en-US" altLang="zh-CN" dirty="0"/>
              <a:t>(1)</a:t>
            </a:r>
            <a:r>
              <a:rPr lang="zh-CN" altLang="en-US" dirty="0"/>
              <a:t>自然预冷</a:t>
            </a:r>
            <a:endParaRPr lang="zh-CN" altLang="en-US" dirty="0"/>
          </a:p>
          <a:p>
            <a:r>
              <a:rPr lang="zh-CN" altLang="en-US" dirty="0"/>
              <a:t>自然预冷是通过将果蔬放置在阴凉通风处，借助自然环境实现降温，逐步散发田间热的简易预冷方式，在中小种植户中应用广泛。操作时只需将采收后的果蔬置于树荫下、阴凉通风处或临时搭建的遮阳棚内，依靠空气自然对流完成降温。</a:t>
            </a:r>
            <a:endParaRPr lang="zh-CN" altLang="en-US" dirty="0"/>
          </a:p>
          <a:p>
            <a:r>
              <a:rPr lang="en-US" altLang="zh-CN" dirty="0"/>
              <a:t>1.Precooling Methods</a:t>
            </a:r>
            <a:endParaRPr lang="en-US" altLang="zh-CN" dirty="0"/>
          </a:p>
          <a:p>
            <a:r>
              <a:rPr lang="en-US" altLang="zh-CN" dirty="0"/>
              <a:t>(1)Natural Precooling</a:t>
            </a:r>
            <a:endParaRPr lang="en-US" altLang="zh-CN" dirty="0"/>
          </a:p>
          <a:p>
            <a:r>
              <a:rPr lang="en-US" altLang="zh-CN" dirty="0"/>
              <a:t>Natural precooling relies on placing fruits and vegetables in a shaded, ventilated environment and utilizing natural air circulation to gradually remove field heat. This method is widely used by small- to medium-scale growers. Typically, harvested produce is placed under trees, in shaded, well-ventilated areas, or under temporary shade structures, where airflow facilitates gradual cooling.</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该方法的核心优势是简便易行、成本极低，无需额外设备投入，仅通过利用自然环境即可实现，适配小规模、低成本种植场景。</a:t>
            </a:r>
            <a:endParaRPr lang="zh-CN" altLang="en-US" dirty="0"/>
          </a:p>
          <a:p>
            <a:r>
              <a:rPr lang="zh-CN" altLang="en-US" dirty="0"/>
              <a:t>但局限性也较为明显：</a:t>
            </a:r>
            <a:endParaRPr lang="zh-CN" altLang="en-US" dirty="0"/>
          </a:p>
          <a:p>
            <a:r>
              <a:rPr lang="zh-CN" altLang="en-US" dirty="0"/>
              <a:t>一是降温速度缓慢，受天气条件制约显著，遇到高温、阴雨等恶劣天气时，不仅无法达到理想降温效果，还可能加剧果蔬变质；</a:t>
            </a:r>
            <a:endParaRPr lang="zh-CN" altLang="en-US" dirty="0"/>
          </a:p>
          <a:p>
            <a:r>
              <a:rPr lang="zh-CN" altLang="en-US" dirty="0"/>
              <a:t>二是降温精度差，无法控制环境温度，难以将果蔬温度降至适宜贮藏区间，仅能作为初步预冷手段。</a:t>
            </a:r>
            <a:endParaRPr lang="zh-CN" altLang="en-US" dirty="0"/>
          </a:p>
          <a:p>
            <a:r>
              <a:rPr lang="en-US" altLang="zh-CN" dirty="0"/>
              <a:t>Advantages:</a:t>
            </a:r>
            <a:endParaRPr lang="en-US" altLang="zh-CN" dirty="0"/>
          </a:p>
          <a:p>
            <a:r>
              <a:rPr lang="en-US" altLang="zh-CN" dirty="0"/>
              <a:t>Simple, low-cost, and requires no additional equipment investment.</a:t>
            </a:r>
            <a:endParaRPr lang="en-US" altLang="zh-CN" dirty="0"/>
          </a:p>
          <a:p>
            <a:r>
              <a:rPr lang="en-US" altLang="zh-CN" dirty="0"/>
              <a:t>Ideal for small-scale, low-cost production systems.</a:t>
            </a:r>
            <a:endParaRPr lang="en-US" altLang="zh-CN" dirty="0"/>
          </a:p>
          <a:p>
            <a:r>
              <a:rPr lang="en-US" altLang="zh-CN" dirty="0"/>
              <a:t>Limitations:</a:t>
            </a:r>
            <a:endParaRPr lang="en-US" altLang="zh-CN" dirty="0"/>
          </a:p>
          <a:p>
            <a:r>
              <a:rPr lang="en-US" altLang="zh-CN" dirty="0"/>
              <a:t>Slow cooling rate and high dependence on weather conditions. During high-temperature, rainy, or overcast conditions, natural precooling may fail to achieve the desired cooling effect and can even accelerate produce eterioration.</a:t>
            </a:r>
            <a:endParaRPr lang="en-US" altLang="zh-CN" dirty="0"/>
          </a:p>
          <a:p>
            <a:r>
              <a:rPr lang="en-US" altLang="zh-CN" dirty="0"/>
              <a:t>Limited temperature control precision. Natural precooling cannot reliably reduce produce temperature to the optimal storage range and is therefore only suitable as an initial cooling step.</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冷库预冷</a:t>
            </a:r>
            <a:endParaRPr lang="zh-CN" altLang="en-US" dirty="0"/>
          </a:p>
          <a:p>
            <a:r>
              <a:rPr lang="zh-CN" altLang="en-US" dirty="0"/>
              <a:t>冷库预冷是商品价值较高果蔬的主流预冷方式，依托冷库设备实现人工控温降温，常见配套技术包括强制通风预冷、压差预冷等，可根据果蔬品类调整预冷参数。其核心优势在于降温效果好、速度快，能在短时间内将果蔬温度降至目标区间，且不受外界天气环境影响，温度可精准调控并保持恒定，有效抑制果蔬呼吸作用与微生物繁殖。</a:t>
            </a:r>
            <a:endParaRPr lang="zh-CN" altLang="en-US" dirty="0"/>
          </a:p>
          <a:p>
            <a:r>
              <a:rPr lang="en-US" altLang="zh-CN" dirty="0"/>
              <a:t>(2)Cold Storage Precooling</a:t>
            </a:r>
            <a:endParaRPr lang="en-US" altLang="zh-CN" dirty="0"/>
          </a:p>
          <a:p>
            <a:r>
              <a:rPr lang="en-US" altLang="zh-CN" dirty="0"/>
              <a:t>Cold storage precooling is the mainstream method for high-value fruits and vegetables. It relies on controlled refrigeration systems to rapidly lower temperature. Common techniques include forced-air cooling and pressure-differential precooling, with parameters adjustable according to produce type.</a:t>
            </a:r>
            <a:endParaRPr lang="en-US" altLang="zh-CN" dirty="0"/>
          </a:p>
          <a:p>
            <a:r>
              <a:rPr lang="en-US" altLang="en-US" dirty="0"/>
              <a:t></a:t>
            </a:r>
            <a:r>
              <a:rPr lang="en-US" altLang="zh-CN" dirty="0"/>
              <a:t>Advantages:</a:t>
            </a:r>
            <a:endParaRPr lang="en-US" altLang="zh-CN" dirty="0"/>
          </a:p>
          <a:p>
            <a:r>
              <a:rPr lang="en-US" altLang="zh-CN" dirty="0"/>
              <a:t>Rapid and precise temperature reduction, achieving the target range in a short time.</a:t>
            </a:r>
            <a:endParaRPr lang="en-US" altLang="zh-CN" dirty="0"/>
          </a:p>
          <a:p>
            <a:r>
              <a:rPr lang="en-US" altLang="zh-CN" dirty="0"/>
              <a:t>Independent of external weather conditions.</a:t>
            </a:r>
            <a:endParaRPr lang="en-US" altLang="zh-CN" dirty="0"/>
          </a:p>
          <a:p>
            <a:r>
              <a:rPr lang="en-US" altLang="zh-CN" dirty="0"/>
              <a:t>Effectively suppresses respiration and microbial growth.</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该方法的缺点主要体现在成本与损耗两方面：一是前期投入大，冷库建设或租用需承担较高费用，且运行过程中能耗较高，增加种植成本；二是需兼顾环保要求，当前农业生产强调环境友好，即便选用冷库预冷，也应优先采用低能耗设备与节能技术，降低碳排放；三是易导致果蔬表面失水，冷库内空气干燥，若未采取保湿措施，会造成果蔬表皮皱缩，影响外观品质。</a:t>
            </a:r>
            <a:endParaRPr lang="zh-CN" altLang="en-US" dirty="0"/>
          </a:p>
          <a:p>
            <a:r>
              <a:rPr lang="en-US" altLang="zh-CN" dirty="0"/>
              <a:t>Limitations:</a:t>
            </a:r>
            <a:endParaRPr lang="en-US" altLang="zh-CN" dirty="0"/>
          </a:p>
          <a:p>
            <a:r>
              <a:rPr lang="en-US" altLang="zh-CN" dirty="0"/>
              <a:t>High upfront cost and energy consumption. Construction or rental of cold storage facilities requires significant investment, and operating costs increase overall production costs.</a:t>
            </a:r>
            <a:endParaRPr lang="en-US" altLang="zh-CN" dirty="0"/>
          </a:p>
          <a:p>
            <a:r>
              <a:rPr lang="en-US" altLang="zh-CN" dirty="0"/>
              <a:t>Environmental considerations. Agricultural production emphasizes sustainability, so energy-efficient equipment and energy-saving technologies should be prioritized to minimize carbon emissions.</a:t>
            </a:r>
            <a:endParaRPr lang="en-US" altLang="zh-CN" dirty="0"/>
          </a:p>
          <a:p>
            <a:r>
              <a:rPr lang="en-US" altLang="zh-CN" dirty="0"/>
              <a:t>Risk of surface dehydration. Cold storage air is typically dry, which can lead to surface shriveling of produce if humidity control measures are not implemented, negatively affecting visual quality.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、预冷注意事项</a:t>
            </a:r>
            <a:endParaRPr lang="zh-CN" altLang="en-US" dirty="0"/>
          </a:p>
          <a:p>
            <a:r>
              <a:rPr lang="en-US" altLang="zh-CN" dirty="0"/>
              <a:t>(1)</a:t>
            </a:r>
            <a:r>
              <a:rPr lang="zh-CN" altLang="en-US" dirty="0"/>
              <a:t>预冷需及时：果蔬采收后应就近开展预冷，减少运输过程中的温度升高与品质损耗，建议在产地或产地周边配套建设冷藏预冷设施，实现</a:t>
            </a:r>
            <a:r>
              <a:rPr lang="en-US" altLang="zh-CN" dirty="0"/>
              <a:t>“</a:t>
            </a:r>
            <a:r>
              <a:rPr lang="zh-CN" altLang="en-US" dirty="0"/>
              <a:t>采收－预冷</a:t>
            </a:r>
            <a:r>
              <a:rPr lang="en-US" altLang="zh-CN" dirty="0"/>
              <a:t>”</a:t>
            </a:r>
            <a:r>
              <a:rPr lang="zh-CN" altLang="en-US" dirty="0"/>
              <a:t>无缝衔接，最大限度缩短田间热积累时间。研究表明，预冷不及时会使果蔬损耗率增加</a:t>
            </a:r>
            <a:r>
              <a:rPr lang="en-US" altLang="zh-CN" dirty="0"/>
              <a:t>10%—30%</a:t>
            </a:r>
            <a:r>
              <a:rPr lang="zh-CN" altLang="en-US" dirty="0"/>
              <a:t>，严重影响商品价值。</a:t>
            </a:r>
            <a:endParaRPr lang="zh-CN" altLang="en-US" dirty="0"/>
          </a:p>
          <a:p>
            <a:r>
              <a:rPr lang="en-US" altLang="zh-CN" dirty="0"/>
              <a:t>2.Precooling Considerations</a:t>
            </a:r>
            <a:endParaRPr lang="en-US" altLang="zh-CN" dirty="0"/>
          </a:p>
          <a:p>
            <a:r>
              <a:rPr lang="en-US" altLang="zh-CN" dirty="0"/>
              <a:t>(1) Timely precooling</a:t>
            </a:r>
            <a:endParaRPr lang="en-US" altLang="zh-CN" dirty="0"/>
          </a:p>
          <a:p>
            <a:r>
              <a:rPr lang="en-US" altLang="zh-CN" dirty="0"/>
              <a:t>Precooling should be conducted as soon as possible after harvest to minimize temperature rise and quality loss during transport. Ideally, cold storage or precooling facilities should be available near or within the production site to enable seamless integration of “harvest–precool”. Research indicates that delayed precooling can increase postharvest losses by 10–30%, severely affecting commercial value.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精准控制预冷温度：预冷温度并非越低越好，核心原则是在不引发冷害、冻害的前提下，尽可能将温度降至适宜区间，需结合果蔬的生物学特性与组织结构差异化设定。其中，冻害是指温度低于冰点（通常低于</a:t>
            </a:r>
            <a:r>
              <a:rPr lang="en-US" altLang="zh-CN" dirty="0"/>
              <a:t>0</a:t>
            </a:r>
            <a:r>
              <a:rPr lang="en-US" altLang="en-US" dirty="0"/>
              <a:t>℃</a:t>
            </a:r>
            <a:r>
              <a:rPr lang="zh-CN" altLang="en-US" dirty="0"/>
              <a:t>）时，果蔬细胞内形成冰晶导致的损伤；冷害则是热带、亚热带果蔬在高于冰点但较低温度下出现的生理损伤，二者本质上并不相同。</a:t>
            </a:r>
            <a:endParaRPr lang="zh-CN" altLang="en-US" dirty="0"/>
          </a:p>
          <a:p>
            <a:r>
              <a:rPr lang="en-US" altLang="zh-CN" dirty="0"/>
              <a:t>(2)Accurate temperature control</a:t>
            </a:r>
            <a:endParaRPr lang="en-US" altLang="zh-CN" dirty="0"/>
          </a:p>
          <a:p>
            <a:r>
              <a:rPr lang="en-US" altLang="zh-CN" dirty="0"/>
              <a:t>Precooling temperature should not be excessively low. The core principle is to lower the temperature to an appropriate range without causing chilling or freezing injury. Temperature settings must consider the biological characteristics and tissue sensitivity of different fruits and vegetables.</a:t>
            </a:r>
            <a:endParaRPr lang="en-US" altLang="zh-CN" dirty="0"/>
          </a:p>
          <a:p>
            <a:r>
              <a:rPr lang="en-US" altLang="en-US" dirty="0"/>
              <a:t></a:t>
            </a:r>
            <a:r>
              <a:rPr lang="en-US" altLang="zh-CN" dirty="0"/>
              <a:t>Frost damage occurs when temperatures drop below the freezing point (typically &lt;0</a:t>
            </a:r>
            <a:r>
              <a:rPr lang="en-US" altLang="en-US" dirty="0"/>
              <a:t>°</a:t>
            </a:r>
            <a:r>
              <a:rPr lang="en-US" altLang="zh-CN" dirty="0"/>
              <a:t>C), causing ice crystal formation and cellular rupture.</a:t>
            </a:r>
            <a:endParaRPr lang="en-US" altLang="zh-CN" dirty="0"/>
          </a:p>
          <a:p>
            <a:r>
              <a:rPr lang="en-US" altLang="en-US" dirty="0"/>
              <a:t></a:t>
            </a:r>
            <a:r>
              <a:rPr lang="en-US" altLang="zh-CN" dirty="0"/>
              <a:t>Chilling injury affects tropical and subtropical produce at temperatures above freezing but still low enough to cause physiological damage.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grpSp>
        <p:nvGrpSpPr>
          <p:cNvPr id="7" name="组合 6"/>
          <p:cNvGrpSpPr/>
          <p:nvPr userDrawn="1"/>
        </p:nvGrpSpPr>
        <p:grpSpPr>
          <a:xfrm>
            <a:off x="-5079" y="-3510"/>
            <a:ext cx="2311551" cy="6861510"/>
            <a:chOff x="-5079" y="-3510"/>
            <a:chExt cx="2311551" cy="6861510"/>
          </a:xfrm>
        </p:grpSpPr>
        <p:pic>
          <p:nvPicPr>
            <p:cNvPr id="8" name="图片 7" descr="C:/Users/QX_HD/Desktop/2.png2"/>
            <p:cNvPicPr>
              <a:picLocks noChangeAspect="1"/>
            </p:cNvPicPr>
            <p:nvPr userDrawn="1"/>
          </p:nvPicPr>
          <p:blipFill>
            <a:blip r:embed="rId3"/>
            <a:srcRect l="8443" r="8443"/>
            <a:stretch>
              <a:fillRect/>
            </a:stretch>
          </p:blipFill>
          <p:spPr>
            <a:xfrm>
              <a:off x="-4950" y="-3510"/>
              <a:ext cx="2292654" cy="6861510"/>
            </a:xfrm>
            <a:prstGeom prst="rect">
              <a:avLst/>
            </a:prstGeom>
          </p:spPr>
        </p:pic>
        <p:sp>
          <p:nvSpPr>
            <p:cNvPr id="9" name="矩形 8"/>
            <p:cNvSpPr/>
            <p:nvPr userDrawn="1"/>
          </p:nvSpPr>
          <p:spPr>
            <a:xfrm>
              <a:off x="-5079" y="0"/>
              <a:ext cx="2311551" cy="6858000"/>
            </a:xfrm>
            <a:prstGeom prst="rect">
              <a:avLst/>
            </a:prstGeom>
            <a:solidFill>
              <a:srgbClr val="5BAE3E">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sym typeface="Arial" panose="020B0604020202020204" pitchFamily="34" charset="0"/>
              </a:endParaRPr>
            </a:p>
          </p:txBody>
        </p:sp>
        <p:sp>
          <p:nvSpPr>
            <p:cNvPr id="10" name="矩形 9"/>
            <p:cNvSpPr/>
            <p:nvPr userDrawn="1"/>
          </p:nvSpPr>
          <p:spPr>
            <a:xfrm>
              <a:off x="682187" y="1082040"/>
              <a:ext cx="923330" cy="4693920"/>
            </a:xfrm>
            <a:prstGeom prst="rect">
              <a:avLst/>
            </a:prstGeom>
            <a:noFill/>
            <a:ln w="57150">
              <a:solidFill>
                <a:srgbClr val="DEB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1" name="文本框 10"/>
            <p:cNvSpPr txBox="1"/>
            <p:nvPr userDrawn="1"/>
          </p:nvSpPr>
          <p:spPr>
            <a:xfrm>
              <a:off x="620632" y="1390731"/>
              <a:ext cx="984885" cy="4076538"/>
            </a:xfrm>
            <a:prstGeom prst="rect">
              <a:avLst/>
            </a:prstGeom>
            <a:noFill/>
          </p:spPr>
          <p:txBody>
            <a:bodyPr vert="eaVert" wrap="square" rtlCol="0">
              <a:spAutoFit/>
            </a:bodyPr>
            <a:lstStyle/>
            <a:p>
              <a:pPr algn="dist"/>
              <a:r>
                <a:rPr lang="en-US" altLang="zh-CN" sz="5200" b="1" dirty="0">
                  <a:solidFill>
                    <a:schemeClr val="bg1"/>
                  </a:solidFill>
                  <a:latin typeface="Arial" panose="020B0604020202020204" pitchFamily="34" charset="0"/>
                  <a:ea typeface="+mj-ea"/>
                  <a:cs typeface="Arial" panose="020B0604020202020204" pitchFamily="34" charset="0"/>
                  <a:sym typeface="Arial" panose="020B0604020202020204" pitchFamily="34" charset="0"/>
                </a:rPr>
                <a:t>CONTENTS</a:t>
              </a:r>
              <a:endParaRPr lang="zh-CN" altLang="en-US" sz="5200" b="1" dirty="0">
                <a:solidFill>
                  <a:schemeClr val="bg1"/>
                </a:solidFill>
                <a:latin typeface="Arial" panose="020B0604020202020204" pitchFamily="34" charset="0"/>
                <a:ea typeface="+mj-ea"/>
                <a:cs typeface="Arial" panose="020B0604020202020204" pitchFamily="34" charset="0"/>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10" name="矩形 9"/>
          <p:cNvSpPr/>
          <p:nvPr userDrawn="1"/>
        </p:nvSpPr>
        <p:spPr>
          <a:xfrm>
            <a:off x="716280" y="0"/>
            <a:ext cx="3611880" cy="48768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6598920" y="5913120"/>
            <a:ext cx="3611880" cy="94488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userDrawn="1"/>
        </p:nvSpPr>
        <p:spPr>
          <a:xfrm flipH="1">
            <a:off x="0" y="2183130"/>
            <a:ext cx="12192000" cy="249174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7" name="图片 2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grpSp>
        <p:nvGrpSpPr>
          <p:cNvPr id="28" name="组合 27"/>
          <p:cNvGrpSpPr/>
          <p:nvPr userDrawn="1"/>
        </p:nvGrpSpPr>
        <p:grpSpPr>
          <a:xfrm>
            <a:off x="1098690" y="1559684"/>
            <a:ext cx="4083560" cy="2355591"/>
            <a:chOff x="1098690" y="1559684"/>
            <a:chExt cx="4083560" cy="2355591"/>
          </a:xfrm>
        </p:grpSpPr>
        <p:grpSp>
          <p:nvGrpSpPr>
            <p:cNvPr id="29" name="组合 28"/>
            <p:cNvGrpSpPr/>
            <p:nvPr/>
          </p:nvGrpSpPr>
          <p:grpSpPr>
            <a:xfrm>
              <a:off x="4198990" y="2393767"/>
              <a:ext cx="983260" cy="1521508"/>
              <a:chOff x="1432560" y="2630282"/>
              <a:chExt cx="853440" cy="1320624"/>
            </a:xfrm>
          </p:grpSpPr>
          <p:cxnSp>
            <p:nvCxnSpPr>
              <p:cNvPr id="31" name="直接连接符 30"/>
              <p:cNvCxnSpPr/>
              <p:nvPr/>
            </p:nvCxnSpPr>
            <p:spPr>
              <a:xfrm>
                <a:off x="2286000" y="2630282"/>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1432560" y="3940976"/>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30" name="图片 29"/>
            <p:cNvPicPr>
              <a:picLocks noChangeAspect="1"/>
            </p:cNvPicPr>
            <p:nvPr userDrawn="1"/>
          </p:nvPicPr>
          <p:blipFill>
            <a:blip r:embed="rId3">
              <a:extLst>
                <a:ext uri="{28A0092B-C50C-407E-A947-70E740481C1C}">
                  <a14:useLocalDpi xmlns:a14="http://schemas.microsoft.com/office/drawing/2010/main" val="0"/>
                </a:ext>
              </a:extLst>
            </a:blip>
            <a:srcRect l="1185" r="1185"/>
            <a:stretch>
              <a:fillRect/>
            </a:stretch>
          </p:blipFill>
          <p:spPr>
            <a:xfrm>
              <a:off x="1098690" y="1559684"/>
              <a:ext cx="3976156" cy="2235677"/>
            </a:xfrm>
            <a:prstGeom prst="rect">
              <a:avLst/>
            </a:prstGeom>
          </p:spPr>
        </p:pic>
      </p:grpSp>
      <p:grpSp>
        <p:nvGrpSpPr>
          <p:cNvPr id="33" name="组合 32"/>
          <p:cNvGrpSpPr/>
          <p:nvPr userDrawn="1"/>
        </p:nvGrpSpPr>
        <p:grpSpPr>
          <a:xfrm>
            <a:off x="1280745" y="3333888"/>
            <a:ext cx="1538345" cy="1025562"/>
            <a:chOff x="2178006" y="5732219"/>
            <a:chExt cx="1219876" cy="813250"/>
          </a:xfrm>
        </p:grpSpPr>
        <p:cxnSp>
          <p:nvCxnSpPr>
            <p:cNvPr id="34" name="直接连接符 33"/>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grpSp>
        <p:nvGrpSpPr>
          <p:cNvPr id="43" name="组合 42"/>
          <p:cNvGrpSpPr/>
          <p:nvPr userDrawn="1"/>
        </p:nvGrpSpPr>
        <p:grpSpPr>
          <a:xfrm>
            <a:off x="507329" y="4004181"/>
            <a:ext cx="2472229" cy="1423438"/>
            <a:chOff x="507329" y="4004181"/>
            <a:chExt cx="2472229" cy="1423438"/>
          </a:xfrm>
        </p:grpSpPr>
        <p:grpSp>
          <p:nvGrpSpPr>
            <p:cNvPr id="44" name="组合 43"/>
            <p:cNvGrpSpPr/>
            <p:nvPr userDrawn="1"/>
          </p:nvGrpSpPr>
          <p:grpSpPr>
            <a:xfrm rot="16200000" flipV="1">
              <a:off x="403151" y="4108359"/>
              <a:ext cx="632141" cy="423786"/>
              <a:chOff x="1432560" y="2623534"/>
              <a:chExt cx="853440" cy="1320624"/>
            </a:xfrm>
          </p:grpSpPr>
          <p:cxnSp>
            <p:nvCxnSpPr>
              <p:cNvPr id="46" name="直接连接符 45"/>
              <p:cNvCxnSpPr/>
              <p:nvPr/>
            </p:nvCxnSpPr>
            <p:spPr>
              <a:xfrm>
                <a:off x="2285999" y="2623534"/>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432560" y="3930930"/>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5" name="图片 44"/>
            <p:cNvPicPr>
              <a:picLocks noChangeAspect="1"/>
            </p:cNvPicPr>
            <p:nvPr userDrawn="1"/>
          </p:nvPicPr>
          <p:blipFill>
            <a:blip r:embed="rId4"/>
            <a:stretch>
              <a:fillRect/>
            </a:stretch>
          </p:blipFill>
          <p:spPr>
            <a:xfrm>
              <a:off x="607158" y="4092498"/>
              <a:ext cx="2372400" cy="1335121"/>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500" fill="hold"/>
                                        <p:tgtEl>
                                          <p:spTgt spid="10"/>
                                        </p:tgtEl>
                                        <p:attrNameLst>
                                          <p:attrName>ppt_y</p:attrName>
                                        </p:attrNameLst>
                                      </p:cBhvr>
                                      <p:tavLst>
                                        <p:tav tm="0">
                                          <p:val>
                                            <p:strVal val="#ppt_y-.1"/>
                                          </p:val>
                                        </p:tav>
                                        <p:tav tm="100000">
                                          <p:val>
                                            <p:strVal val="#ppt_y"/>
                                          </p:val>
                                        </p:tav>
                                      </p:tavLst>
                                    </p:anim>
                                  </p:childTnLst>
                                </p:cTn>
                              </p:par>
                              <p:par>
                                <p:cTn id="10" presetID="16" presetClass="entr" presetSubtype="42"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outHorizontal)">
                                      <p:cBhvr>
                                        <p:cTn id="12" dur="500"/>
                                        <p:tgtEl>
                                          <p:spTgt spid="26"/>
                                        </p:tgtEl>
                                      </p:cBhvr>
                                    </p:animEffect>
                                  </p:childTnLst>
                                </p:cTn>
                              </p:par>
                              <p:par>
                                <p:cTn id="13" presetID="22" presetClass="entr" presetSubtype="4"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500"/>
                                        <p:tgtEl>
                                          <p:spTgt spid="28"/>
                                        </p:tgtEl>
                                      </p:cBhvr>
                                    </p:animEffect>
                                  </p:childTnLst>
                                </p:cTn>
                              </p:par>
                              <p:par>
                                <p:cTn id="16" presetID="22" presetClass="entr" presetSubtype="1" fill="hold" nodeType="withEffect">
                                  <p:stCondLst>
                                    <p:cond delay="0"/>
                                  </p:stCondLst>
                                  <p:childTnLst>
                                    <p:set>
                                      <p:cBhvr>
                                        <p:cTn id="17" dur="1" fill="hold">
                                          <p:stCondLst>
                                            <p:cond delay="0"/>
                                          </p:stCondLst>
                                        </p:cTn>
                                        <p:tgtEl>
                                          <p:spTgt spid="43"/>
                                        </p:tgtEl>
                                        <p:attrNameLst>
                                          <p:attrName>style.visibility</p:attrName>
                                        </p:attrNameLst>
                                      </p:cBhvr>
                                      <p:to>
                                        <p:strVal val="visible"/>
                                      </p:to>
                                    </p:set>
                                    <p:animEffect transition="in" filter="wipe(up)">
                                      <p:cBhvr>
                                        <p:cTn id="18" dur="500"/>
                                        <p:tgtEl>
                                          <p:spTgt spid="43"/>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anim calcmode="lin" valueType="num">
                                      <p:cBhvr>
                                        <p:cTn id="22" dur="500" fill="hold"/>
                                        <p:tgtEl>
                                          <p:spTgt spid="12"/>
                                        </p:tgtEl>
                                        <p:attrNameLst>
                                          <p:attrName>ppt_x</p:attrName>
                                        </p:attrNameLst>
                                      </p:cBhvr>
                                      <p:tavLst>
                                        <p:tav tm="0">
                                          <p:val>
                                            <p:strVal val="#ppt_x"/>
                                          </p:val>
                                        </p:tav>
                                        <p:tav tm="100000">
                                          <p:val>
                                            <p:strVal val="#ppt_x"/>
                                          </p:val>
                                        </p:tav>
                                      </p:tavLst>
                                    </p:anim>
                                    <p:anim calcmode="lin" valueType="num">
                                      <p:cBhvr>
                                        <p:cTn id="23"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2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8" name="矩形 7"/>
          <p:cNvSpPr/>
          <p:nvPr userDrawn="1"/>
        </p:nvSpPr>
        <p:spPr>
          <a:xfrm>
            <a:off x="348635" y="-9671"/>
            <a:ext cx="3611880" cy="20739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E53A5-470F-4464-9552-506006F3BF8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B4AF2-41F1-4F13-8488-B9644486515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2.xml"/><Relationship Id="rId3" Type="http://schemas.openxmlformats.org/officeDocument/2006/relationships/tags" Target="../tags/tag6.xml"/><Relationship Id="rId2" Type="http://schemas.openxmlformats.org/officeDocument/2006/relationships/image" Target="../media/image1.pn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8.mp3"/><Relationship Id="rId3" Type="http://schemas.openxmlformats.org/officeDocument/2006/relationships/audio" Target="../media/media8.mp3"/><Relationship Id="rId2" Type="http://schemas.openxmlformats.org/officeDocument/2006/relationships/image" Target="../media/image12.png"/><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9.mp3"/><Relationship Id="rId2" Type="http://schemas.openxmlformats.org/officeDocument/2006/relationships/audio" Target="../media/media9.mp3"/><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4.xml"/><Relationship Id="rId4" Type="http://schemas.openxmlformats.org/officeDocument/2006/relationships/image" Target="../media/image14.png"/><Relationship Id="rId3" Type="http://schemas.openxmlformats.org/officeDocument/2006/relationships/image" Target="../media/image7.png"/><Relationship Id="rId2" Type="http://schemas.microsoft.com/office/2007/relationships/media" Target="../media/media10.mp3"/><Relationship Id="rId1" Type="http://schemas.openxmlformats.org/officeDocument/2006/relationships/audio" Target="../media/media10.mp3"/></Relationships>
</file>

<file path=ppt/slides/_rels/slide13.xml.rels><?xml version="1.0" encoding="UTF-8" standalone="yes"?>
<Relationships xmlns="http://schemas.openxmlformats.org/package/2006/relationships"><Relationship Id="rId9" Type="http://schemas.openxmlformats.org/officeDocument/2006/relationships/tags" Target="../tags/tag15.xml"/><Relationship Id="rId8" Type="http://schemas.openxmlformats.org/officeDocument/2006/relationships/tags" Target="../tags/tag14.xml"/><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9" Type="http://schemas.openxmlformats.org/officeDocument/2006/relationships/notesSlide" Target="../notesSlides/notesSlide13.xml"/><Relationship Id="rId18" Type="http://schemas.openxmlformats.org/officeDocument/2006/relationships/slideLayout" Target="../slideLayouts/slideLayout4.xml"/><Relationship Id="rId17" Type="http://schemas.openxmlformats.org/officeDocument/2006/relationships/image" Target="../media/image7.png"/><Relationship Id="rId16" Type="http://schemas.microsoft.com/office/2007/relationships/media" Target="../media/media11.mp3"/><Relationship Id="rId15" Type="http://schemas.openxmlformats.org/officeDocument/2006/relationships/audio" Target="../media/media11.mp3"/><Relationship Id="rId14" Type="http://schemas.openxmlformats.org/officeDocument/2006/relationships/tags" Target="../tags/tag19.xml"/><Relationship Id="rId13" Type="http://schemas.openxmlformats.org/officeDocument/2006/relationships/tags" Target="../tags/tag18.xml"/><Relationship Id="rId12" Type="http://schemas.openxmlformats.org/officeDocument/2006/relationships/tags" Target="../tags/tag17.xml"/><Relationship Id="rId11" Type="http://schemas.openxmlformats.org/officeDocument/2006/relationships/tags" Target="../tags/tag16.xml"/><Relationship Id="rId10" Type="http://schemas.openxmlformats.org/officeDocument/2006/relationships/image" Target="../media/image15.png"/><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12.mp3"/><Relationship Id="rId1" Type="http://schemas.openxmlformats.org/officeDocument/2006/relationships/audio" Target="../media/media12.mp3"/></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4.xml"/><Relationship Id="rId6" Type="http://schemas.openxmlformats.org/officeDocument/2006/relationships/image" Target="../media/image7.png"/><Relationship Id="rId5" Type="http://schemas.microsoft.com/office/2007/relationships/media" Target="../media/media13.mp3"/><Relationship Id="rId4" Type="http://schemas.openxmlformats.org/officeDocument/2006/relationships/audio" Target="../media/media13.mp3"/><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14.mp3"/><Relationship Id="rId3" Type="http://schemas.openxmlformats.org/officeDocument/2006/relationships/audio" Target="../media/media14.mp3"/><Relationship Id="rId2" Type="http://schemas.openxmlformats.org/officeDocument/2006/relationships/image" Target="../media/image20.svg"/><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9" Type="http://schemas.openxmlformats.org/officeDocument/2006/relationships/image" Target="../media/image26.svg"/><Relationship Id="rId8" Type="http://schemas.openxmlformats.org/officeDocument/2006/relationships/image" Target="../media/image25.png"/><Relationship Id="rId7" Type="http://schemas.openxmlformats.org/officeDocument/2006/relationships/tags" Target="../tags/tag2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tags" Target="../tags/tag21.xml"/><Relationship Id="rId3" Type="http://schemas.openxmlformats.org/officeDocument/2006/relationships/image" Target="../media/image22.svg"/><Relationship Id="rId2" Type="http://schemas.openxmlformats.org/officeDocument/2006/relationships/image" Target="../media/image21.png"/><Relationship Id="rId14" Type="http://schemas.openxmlformats.org/officeDocument/2006/relationships/notesSlide" Target="../notesSlides/notesSlide17.xml"/><Relationship Id="rId13" Type="http://schemas.openxmlformats.org/officeDocument/2006/relationships/slideLayout" Target="../slideLayouts/slideLayout4.xml"/><Relationship Id="rId12" Type="http://schemas.openxmlformats.org/officeDocument/2006/relationships/image" Target="../media/image7.png"/><Relationship Id="rId11" Type="http://schemas.microsoft.com/office/2007/relationships/media" Target="../media/media15.mp3"/><Relationship Id="rId10" Type="http://schemas.openxmlformats.org/officeDocument/2006/relationships/audio" Target="../media/media15.mp3"/><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16.mp3"/><Relationship Id="rId2" Type="http://schemas.openxmlformats.org/officeDocument/2006/relationships/audio" Target="../media/media16.mp3"/><Relationship Id="rId1" Type="http://schemas.openxmlformats.org/officeDocument/2006/relationships/image" Target="../media/image27.png"/></Relationships>
</file>

<file path=ppt/slides/_rels/slide19.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17.mp3"/><Relationship Id="rId3" Type="http://schemas.openxmlformats.org/officeDocument/2006/relationships/audio" Target="../media/media17.mp3"/><Relationship Id="rId2" Type="http://schemas.openxmlformats.org/officeDocument/2006/relationships/image" Target="../media/image29.png"/><Relationship Id="rId1"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18.mp3"/><Relationship Id="rId3" Type="http://schemas.openxmlformats.org/officeDocument/2006/relationships/audio" Target="../media/media18.mp3"/><Relationship Id="rId2" Type="http://schemas.openxmlformats.org/officeDocument/2006/relationships/image" Target="../media/image31.png"/><Relationship Id="rId1" Type="http://schemas.openxmlformats.org/officeDocument/2006/relationships/image" Target="../media/image30.pn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1.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19.mp3"/><Relationship Id="rId3" Type="http://schemas.openxmlformats.org/officeDocument/2006/relationships/audio" Target="../media/media19.mp3"/><Relationship Id="rId2" Type="http://schemas.openxmlformats.org/officeDocument/2006/relationships/image" Target="../media/image33.png"/><Relationship Id="rId1" Type="http://schemas.openxmlformats.org/officeDocument/2006/relationships/image" Target="../media/image32.pn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20.mp3"/><Relationship Id="rId3" Type="http://schemas.openxmlformats.org/officeDocument/2006/relationships/audio" Target="../media/media20.mp3"/><Relationship Id="rId2" Type="http://schemas.openxmlformats.org/officeDocument/2006/relationships/image" Target="../media/image35.png"/><Relationship Id="rId1" Type="http://schemas.openxmlformats.org/officeDocument/2006/relationships/image" Target="../media/image34.png"/></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21.mp3"/><Relationship Id="rId3" Type="http://schemas.openxmlformats.org/officeDocument/2006/relationships/audio" Target="../media/media21.mp3"/><Relationship Id="rId2" Type="http://schemas.openxmlformats.org/officeDocument/2006/relationships/image" Target="../media/image37.png"/><Relationship Id="rId1" Type="http://schemas.openxmlformats.org/officeDocument/2006/relationships/image" Target="../media/image36.png"/></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22.mp3"/><Relationship Id="rId2" Type="http://schemas.openxmlformats.org/officeDocument/2006/relationships/audio" Target="../media/media22.mp3"/><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9" Type="http://schemas.openxmlformats.org/officeDocument/2006/relationships/image" Target="../media/image7.png"/><Relationship Id="rId8" Type="http://schemas.microsoft.com/office/2007/relationships/media" Target="../media/media23.mp3"/><Relationship Id="rId7" Type="http://schemas.openxmlformats.org/officeDocument/2006/relationships/audio" Target="../media/media23.mp3"/><Relationship Id="rId6" Type="http://schemas.openxmlformats.org/officeDocument/2006/relationships/image" Target="../media/image40.png"/><Relationship Id="rId5" Type="http://schemas.openxmlformats.org/officeDocument/2006/relationships/tags" Target="../tags/tag26.xml"/><Relationship Id="rId4" Type="http://schemas.openxmlformats.org/officeDocument/2006/relationships/image" Target="../media/image39.png"/><Relationship Id="rId3" Type="http://schemas.openxmlformats.org/officeDocument/2006/relationships/tags" Target="../tags/tag25.xml"/><Relationship Id="rId2" Type="http://schemas.openxmlformats.org/officeDocument/2006/relationships/tags" Target="../tags/tag24.xml"/><Relationship Id="rId11" Type="http://schemas.openxmlformats.org/officeDocument/2006/relationships/notesSlide" Target="../notesSlides/notesSlide25.xml"/><Relationship Id="rId10" Type="http://schemas.openxmlformats.org/officeDocument/2006/relationships/slideLayout" Target="../slideLayouts/slideLayout4.xml"/><Relationship Id="rId1" Type="http://schemas.openxmlformats.org/officeDocument/2006/relationships/tags" Target="../tags/tag23.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7" Type="http://schemas.openxmlformats.org/officeDocument/2006/relationships/slideLayout" Target="../slideLayouts/slideLayout4.xml"/><Relationship Id="rId6" Type="http://schemas.openxmlformats.org/officeDocument/2006/relationships/image" Target="../media/image7.png"/><Relationship Id="rId5" Type="http://schemas.microsoft.com/office/2007/relationships/media" Target="../media/media24.mp3"/><Relationship Id="rId4" Type="http://schemas.openxmlformats.org/officeDocument/2006/relationships/audio" Target="../media/media24.mp3"/><Relationship Id="rId3" Type="http://schemas.openxmlformats.org/officeDocument/2006/relationships/image" Target="../media/image20.svg"/><Relationship Id="rId2" Type="http://schemas.openxmlformats.org/officeDocument/2006/relationships/image" Target="../media/image42.png"/><Relationship Id="rId1" Type="http://schemas.openxmlformats.org/officeDocument/2006/relationships/image" Target="../media/image41.png"/></Relationships>
</file>

<file path=ppt/slides/_rels/slide27.xml.rels><?xml version="1.0" encoding="UTF-8" standalone="yes"?>
<Relationships xmlns="http://schemas.openxmlformats.org/package/2006/relationships"><Relationship Id="rId9" Type="http://schemas.openxmlformats.org/officeDocument/2006/relationships/notesSlide" Target="../notesSlides/notesSlide27.xml"/><Relationship Id="rId8" Type="http://schemas.openxmlformats.org/officeDocument/2006/relationships/slideLayout" Target="../slideLayouts/slideLayout4.xml"/><Relationship Id="rId7" Type="http://schemas.openxmlformats.org/officeDocument/2006/relationships/image" Target="../media/image7.png"/><Relationship Id="rId6" Type="http://schemas.microsoft.com/office/2007/relationships/media" Target="../media/media25.mp3"/><Relationship Id="rId5" Type="http://schemas.openxmlformats.org/officeDocument/2006/relationships/audio" Target="../media/media25.mp3"/><Relationship Id="rId4" Type="http://schemas.openxmlformats.org/officeDocument/2006/relationships/image" Target="../media/image45.jpeg"/><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7" Type="http://schemas.openxmlformats.org/officeDocument/2006/relationships/slideLayout" Target="../slideLayouts/slideLayout4.xml"/><Relationship Id="rId6" Type="http://schemas.openxmlformats.org/officeDocument/2006/relationships/image" Target="../media/image7.png"/><Relationship Id="rId5" Type="http://schemas.microsoft.com/office/2007/relationships/media" Target="../media/media26.mp3"/><Relationship Id="rId4" Type="http://schemas.openxmlformats.org/officeDocument/2006/relationships/audio" Target="../media/media26.mp3"/><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9" Type="http://schemas.openxmlformats.org/officeDocument/2006/relationships/notesSlide" Target="../notesSlides/notesSlide29.xml"/><Relationship Id="rId8" Type="http://schemas.openxmlformats.org/officeDocument/2006/relationships/slideLayout" Target="../slideLayouts/slideLayout4.xml"/><Relationship Id="rId7" Type="http://schemas.openxmlformats.org/officeDocument/2006/relationships/image" Target="../media/image7.png"/><Relationship Id="rId6" Type="http://schemas.microsoft.com/office/2007/relationships/media" Target="../media/media27.mp3"/><Relationship Id="rId5" Type="http://schemas.openxmlformats.org/officeDocument/2006/relationships/audio" Target="../media/media27.mp3"/><Relationship Id="rId4" Type="http://schemas.openxmlformats.org/officeDocument/2006/relationships/image" Target="../media/image50.png"/><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30.xml"/><Relationship Id="rId6" Type="http://schemas.openxmlformats.org/officeDocument/2006/relationships/slideLayout" Target="../slideLayouts/slideLayout4.xml"/><Relationship Id="rId5" Type="http://schemas.openxmlformats.org/officeDocument/2006/relationships/image" Target="../media/image7.png"/><Relationship Id="rId4" Type="http://schemas.microsoft.com/office/2007/relationships/media" Target="../media/media28.mp3"/><Relationship Id="rId3" Type="http://schemas.openxmlformats.org/officeDocument/2006/relationships/audio" Target="../media/media28.mp3"/><Relationship Id="rId2" Type="http://schemas.openxmlformats.org/officeDocument/2006/relationships/tags" Target="../tags/tag30.xml"/><Relationship Id="rId1" Type="http://schemas.openxmlformats.org/officeDocument/2006/relationships/image" Target="../media/image51.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29.mp3"/><Relationship Id="rId2" Type="http://schemas.openxmlformats.org/officeDocument/2006/relationships/audio" Target="../media/media29.mp3"/><Relationship Id="rId1" Type="http://schemas.openxmlformats.org/officeDocument/2006/relationships/image" Target="../media/image52.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0.mp3"/><Relationship Id="rId1" Type="http://schemas.openxmlformats.org/officeDocument/2006/relationships/audio" Target="../media/media30.mp3"/></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1.mp3"/><Relationship Id="rId1" Type="http://schemas.openxmlformats.org/officeDocument/2006/relationships/audio" Target="../media/media31.mp3"/></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2.mp3"/><Relationship Id="rId1" Type="http://schemas.openxmlformats.org/officeDocument/2006/relationships/audio" Target="../media/media32.mp3"/></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3.mp3"/><Relationship Id="rId1" Type="http://schemas.openxmlformats.org/officeDocument/2006/relationships/audio" Target="../media/media33.mp3"/></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4.mp3"/><Relationship Id="rId1" Type="http://schemas.openxmlformats.org/officeDocument/2006/relationships/audio" Target="../media/media34.mp3"/></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5.mp3"/><Relationship Id="rId1" Type="http://schemas.openxmlformats.org/officeDocument/2006/relationships/audio" Target="../media/media35.mp3"/></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4.xml"/><Relationship Id="rId4" Type="http://schemas.openxmlformats.org/officeDocument/2006/relationships/image" Target="../media/image8.png"/><Relationship Id="rId3" Type="http://schemas.openxmlformats.org/officeDocument/2006/relationships/image" Target="../media/image7.png"/><Relationship Id="rId2" Type="http://schemas.microsoft.com/office/2007/relationships/media" Target="../media/media2.mp3"/><Relationship Id="rId1" Type="http://schemas.openxmlformats.org/officeDocument/2006/relationships/audio" Target="../media/media2.mp3"/></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3.mp3"/><Relationship Id="rId1" Type="http://schemas.openxmlformats.org/officeDocument/2006/relationships/audio" Target="../media/media3.mp3"/></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4.mp3"/><Relationship Id="rId2" Type="http://schemas.openxmlformats.org/officeDocument/2006/relationships/audio" Target="../media/media4.mp3"/><Relationship Id="rId1" Type="http://schemas.openxmlformats.org/officeDocument/2006/relationships/image" Target="../media/image9.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5.mp3"/><Relationship Id="rId1" Type="http://schemas.openxmlformats.org/officeDocument/2006/relationships/audio" Target="../media/media5.mp3"/></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image" Target="../media/image7.png"/><Relationship Id="rId3" Type="http://schemas.microsoft.com/office/2007/relationships/media" Target="../media/media6.mp3"/><Relationship Id="rId2" Type="http://schemas.openxmlformats.org/officeDocument/2006/relationships/audio" Target="../media/media6.mp3"/><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4.xml"/><Relationship Id="rId3" Type="http://schemas.openxmlformats.org/officeDocument/2006/relationships/image" Target="../media/image7.png"/><Relationship Id="rId2" Type="http://schemas.microsoft.com/office/2007/relationships/media" Target="../media/media7.mp3"/><Relationship Id="rId1" Type="http://schemas.openxmlformats.org/officeDocument/2006/relationships/audio" Target="../media/media7.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pic>
        <p:nvPicPr>
          <p:cNvPr id="16" name="图片 1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
        <p:nvSpPr>
          <p:cNvPr id="12" name="矩形 11"/>
          <p:cNvSpPr/>
          <p:nvPr userDrawn="1"/>
        </p:nvSpPr>
        <p:spPr>
          <a:xfrm>
            <a:off x="0" y="4485005"/>
            <a:ext cx="12192000" cy="2372995"/>
          </a:xfrm>
          <a:prstGeom prst="rect">
            <a:avLst/>
          </a:prstGeom>
          <a:gradFill>
            <a:gsLst>
              <a:gs pos="46000">
                <a:srgbClr val="5B990C">
                  <a:alpha val="0"/>
                </a:srgbClr>
              </a:gs>
              <a:gs pos="0">
                <a:srgbClr val="5B990C">
                  <a:alpha val="98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a:sym typeface="+mn-ea"/>
            </a:endParaRPr>
          </a:p>
        </p:txBody>
      </p:sp>
      <p:sp>
        <p:nvSpPr>
          <p:cNvPr id="5" name="文本框 4"/>
          <p:cNvSpPr txBox="1"/>
          <p:nvPr/>
        </p:nvSpPr>
        <p:spPr>
          <a:xfrm>
            <a:off x="1062990" y="1188720"/>
            <a:ext cx="9904095" cy="2106930"/>
          </a:xfrm>
          <a:prstGeom prst="rect">
            <a:avLst/>
          </a:prstGeom>
          <a:effectLst>
            <a:outerShdw blurRad="50800" dist="50800" dir="5400000" sx="64000" sy="64000" algn="ctr" rotWithShape="0">
              <a:srgbClr val="000000">
                <a:alpha val="43000"/>
              </a:srgbClr>
            </a:outerShdw>
          </a:effectLst>
        </p:spPr>
        <p:txBody>
          <a:bodyPr wrap="square">
            <a:noAutofit/>
          </a:bodyPr>
          <a:lstStyle/>
          <a:p>
            <a:pPr lvl="0" algn="ctr" defTabSz="266700">
              <a:spcAft>
                <a:spcPts val="600"/>
              </a:spcAft>
              <a:buClrTx/>
              <a:buSzTx/>
              <a:buFontTx/>
            </a:pPr>
            <a:r>
              <a:rPr lang="en-US" altLang="zh-CN" sz="40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rPr>
              <a:t>Postharvest Quality Deterioration and Preservation/Loss Reduction Technologies in Fruits and Vegetables </a:t>
            </a:r>
            <a:endParaRPr lang="en-US" altLang="zh-CN" sz="40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99068" y="2439987"/>
            <a:ext cx="5693448" cy="274447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For example: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6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Bananas, cucumbers, eggplants, and yardlong beans</a:t>
            </a:r>
            <a:r>
              <a:rPr lang="en-US" altLang="zh-CN" sz="1600" dirty="0">
                <a:solidFill>
                  <a:schemeClr val="tx1"/>
                </a:solidFill>
                <a:latin typeface="Arial" panose="020B0604020202020204" pitchFamily="34" charset="0"/>
                <a:cs typeface="Arial" panose="020B0604020202020204" pitchFamily="34" charset="0"/>
                <a:sym typeface="+mn-ea"/>
              </a:rPr>
              <a:t>: sensitive to temperatures </a:t>
            </a:r>
            <a:r>
              <a:rPr lang="en-US" altLang="zh-CN" sz="1600" b="1" dirty="0">
                <a:solidFill>
                  <a:schemeClr val="tx1"/>
                </a:solidFill>
                <a:latin typeface="Arial" panose="020B0604020202020204" pitchFamily="34" charset="0"/>
                <a:cs typeface="Arial" panose="020B0604020202020204" pitchFamily="34" charset="0"/>
                <a:sym typeface="+mn-ea"/>
              </a:rPr>
              <a:t>below 5°C</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6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Bananas</a:t>
            </a:r>
            <a:r>
              <a:rPr lang="en-US" altLang="zh-CN" sz="1600" dirty="0">
                <a:solidFill>
                  <a:schemeClr val="tx1"/>
                </a:solidFill>
                <a:latin typeface="Arial" panose="020B0604020202020204" pitchFamily="34" charset="0"/>
                <a:cs typeface="Arial" panose="020B0604020202020204" pitchFamily="34" charset="0"/>
                <a:sym typeface="+mn-ea"/>
              </a:rPr>
              <a:t> stored at </a:t>
            </a:r>
            <a:r>
              <a:rPr lang="en-US" altLang="zh-CN" sz="1600" b="1" dirty="0">
                <a:solidFill>
                  <a:schemeClr val="tx1"/>
                </a:solidFill>
                <a:latin typeface="Arial" panose="020B0604020202020204" pitchFamily="34" charset="0"/>
                <a:cs typeface="Arial" panose="020B0604020202020204" pitchFamily="34" charset="0"/>
                <a:sym typeface="+mn-ea"/>
              </a:rPr>
              <a:t>4–5°C</a:t>
            </a:r>
            <a:r>
              <a:rPr lang="en-US" altLang="zh-CN" sz="1600" dirty="0">
                <a:solidFill>
                  <a:schemeClr val="tx1"/>
                </a:solidFill>
                <a:latin typeface="Arial" panose="020B0604020202020204" pitchFamily="34" charset="0"/>
                <a:cs typeface="Arial" panose="020B0604020202020204" pitchFamily="34" charset="0"/>
                <a:sym typeface="+mn-ea"/>
              </a:rPr>
              <a:t> may develop </a:t>
            </a:r>
            <a:r>
              <a:rPr lang="en-US" altLang="zh-CN" sz="1600" b="1" dirty="0">
                <a:solidFill>
                  <a:schemeClr val="tx1"/>
                </a:solidFill>
                <a:latin typeface="Arial" panose="020B0604020202020204" pitchFamily="34" charset="0"/>
                <a:cs typeface="Arial" panose="020B0604020202020204" pitchFamily="34" charset="0"/>
                <a:sym typeface="+mn-ea"/>
              </a:rPr>
              <a:t>blackened peel</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deteriorated flesh</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6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Eggplants</a:t>
            </a:r>
            <a:r>
              <a:rPr lang="en-US" altLang="zh-CN" sz="1600" dirty="0">
                <a:solidFill>
                  <a:schemeClr val="tx1"/>
                </a:solidFill>
                <a:latin typeface="Arial" panose="020B0604020202020204" pitchFamily="34" charset="0"/>
                <a:cs typeface="Arial" panose="020B0604020202020204" pitchFamily="34" charset="0"/>
                <a:sym typeface="+mn-ea"/>
              </a:rPr>
              <a:t> may develop </a:t>
            </a:r>
            <a:r>
              <a:rPr lang="en-US" altLang="zh-CN" sz="1600" b="1" dirty="0">
                <a:solidFill>
                  <a:schemeClr val="tx1"/>
                </a:solidFill>
                <a:latin typeface="Arial" panose="020B0604020202020204" pitchFamily="34" charset="0"/>
                <a:cs typeface="Arial" panose="020B0604020202020204" pitchFamily="34" charset="0"/>
                <a:sym typeface="+mn-ea"/>
              </a:rPr>
              <a:t>water-soaked tissues</a:t>
            </a:r>
            <a:r>
              <a:rPr lang="en-US" altLang="zh-CN" sz="1600" dirty="0">
                <a:solidFill>
                  <a:schemeClr val="tx1"/>
                </a:solidFill>
                <a:latin typeface="Arial" panose="020B0604020202020204" pitchFamily="34" charset="0"/>
                <a:cs typeface="Arial" panose="020B0604020202020204" pitchFamily="34" charset="0"/>
                <a:sym typeface="+mn-ea"/>
              </a:rPr>
              <a:t> internally at </a:t>
            </a:r>
            <a:r>
              <a:rPr lang="en-US" altLang="zh-CN" sz="1600" b="1" dirty="0">
                <a:solidFill>
                  <a:schemeClr val="tx1"/>
                </a:solidFill>
                <a:latin typeface="Arial" panose="020B0604020202020204" pitchFamily="34" charset="0"/>
                <a:cs typeface="Arial" panose="020B0604020202020204" pitchFamily="34" charset="0"/>
                <a:sym typeface="+mn-ea"/>
              </a:rPr>
              <a:t>low temperatures</a:t>
            </a:r>
            <a:r>
              <a:rPr lang="en-US" altLang="zh-CN" sz="1600" dirty="0">
                <a:solidFill>
                  <a:schemeClr val="tx1"/>
                </a:solidFill>
                <a:latin typeface="Arial" panose="020B0604020202020204" pitchFamily="34" charset="0"/>
                <a:cs typeface="Arial" panose="020B0604020202020204" pitchFamily="34" charset="0"/>
                <a:sym typeface="+mn-ea"/>
              </a:rPr>
              <a:t>. These symptoms are </a:t>
            </a:r>
            <a:r>
              <a:rPr lang="en-US" altLang="zh-CN" sz="1600" b="1" dirty="0">
                <a:solidFill>
                  <a:schemeClr val="tx1"/>
                </a:solidFill>
                <a:latin typeface="Arial" panose="020B0604020202020204" pitchFamily="34" charset="0"/>
                <a:cs typeface="Arial" panose="020B0604020202020204" pitchFamily="34" charset="0"/>
                <a:sym typeface="+mn-ea"/>
              </a:rPr>
              <a:t>chilling injury</a:t>
            </a:r>
            <a:r>
              <a:rPr lang="en-US" altLang="zh-CN" sz="1600" dirty="0">
                <a:solidFill>
                  <a:schemeClr val="tx1"/>
                </a:solidFill>
                <a:latin typeface="Arial" panose="020B0604020202020204" pitchFamily="34" charset="0"/>
                <a:cs typeface="Arial" panose="020B0604020202020204" pitchFamily="34" charset="0"/>
                <a:sym typeface="+mn-ea"/>
              </a:rPr>
              <a:t>, not frost damage.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7" name="文本框 6"/>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9" name="组合 8"/>
          <p:cNvGrpSpPr/>
          <p:nvPr/>
        </p:nvGrpSpPr>
        <p:grpSpPr>
          <a:xfrm>
            <a:off x="6834172" y="2686877"/>
            <a:ext cx="4662503" cy="2188236"/>
            <a:chOff x="7541848" y="3562859"/>
            <a:chExt cx="3954827" cy="1856105"/>
          </a:xfrm>
        </p:grpSpPr>
        <p:pic>
          <p:nvPicPr>
            <p:cNvPr id="2" name="图片 1"/>
            <p:cNvPicPr>
              <a:picLocks noChangeAspect="1"/>
            </p:cNvPicPr>
            <p:nvPr/>
          </p:nvPicPr>
          <p:blipFill>
            <a:blip r:embed="rId1"/>
            <a:stretch>
              <a:fillRect/>
            </a:stretch>
          </p:blipFill>
          <p:spPr>
            <a:xfrm>
              <a:off x="7541848" y="3562859"/>
              <a:ext cx="2059940" cy="1856105"/>
            </a:xfrm>
            <a:prstGeom prst="rect">
              <a:avLst/>
            </a:prstGeom>
          </p:spPr>
        </p:pic>
        <p:pic>
          <p:nvPicPr>
            <p:cNvPr id="4" name="图片 3"/>
            <p:cNvPicPr>
              <a:picLocks noChangeAspect="1"/>
            </p:cNvPicPr>
            <p:nvPr/>
          </p:nvPicPr>
          <p:blipFill>
            <a:blip r:embed="rId2"/>
            <a:stretch>
              <a:fillRect/>
            </a:stretch>
          </p:blipFill>
          <p:spPr>
            <a:xfrm>
              <a:off x="9768603" y="3562859"/>
              <a:ext cx="1728072" cy="1856104"/>
            </a:xfrm>
            <a:prstGeom prst="rect">
              <a:avLst/>
            </a:prstGeom>
          </p:spPr>
        </p:pic>
      </p:grpSp>
      <p:sp>
        <p:nvSpPr>
          <p:cNvPr id="5" name="文本框 4"/>
          <p:cNvSpPr txBox="1"/>
          <p:nvPr/>
        </p:nvSpPr>
        <p:spPr>
          <a:xfrm>
            <a:off x="596814" y="1094823"/>
            <a:ext cx="5079451" cy="461665"/>
          </a:xfrm>
          <a:prstGeom prst="rect">
            <a:avLst/>
          </a:prstGeom>
          <a:noFill/>
        </p:spPr>
        <p:txBody>
          <a:bodyPr wrap="square" rtlCol="0">
            <a:spAutoFit/>
          </a:bodyPr>
          <a:lstStyle/>
          <a:p>
            <a:r>
              <a:rPr lang="en-US" altLang="zh-CN" sz="2400" b="1" dirty="0">
                <a:sym typeface="+mn-ea"/>
              </a:rPr>
              <a:t>(2) Precooling Considerations</a:t>
            </a:r>
            <a:endParaRPr lang="en-US" altLang="zh-CN" sz="2400" b="1" dirty="0">
              <a:sym typeface="+mn-ea"/>
            </a:endParaRPr>
          </a:p>
        </p:txBody>
      </p:sp>
      <p:sp>
        <p:nvSpPr>
          <p:cNvPr id="8" name="矩形: 圆角 7"/>
          <p:cNvSpPr/>
          <p:nvPr/>
        </p:nvSpPr>
        <p:spPr>
          <a:xfrm>
            <a:off x="695325" y="1828800"/>
            <a:ext cx="4394033"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startAt="2"/>
            </a:pPr>
            <a:r>
              <a:rPr lang="en-US" altLang="zh-CN" b="1" dirty="0">
                <a:solidFill>
                  <a:schemeClr val="bg1"/>
                </a:solidFill>
                <a:latin typeface="Arial" panose="020B0604020202020204" pitchFamily="34" charset="0"/>
                <a:cs typeface="Arial" panose="020B0604020202020204" pitchFamily="34" charset="0"/>
                <a:sym typeface="+mn-ea"/>
              </a:rPr>
              <a:t>Accurate temperature control</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3" name="7-2-2_10">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673100" y="57800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1"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93090" y="2292547"/>
            <a:ext cx="7218045" cy="1090930"/>
          </a:xfrm>
          <a:prstGeom prst="rect">
            <a:avLst/>
          </a:prstGeom>
          <a:noFill/>
        </p:spPr>
        <p:txBody>
          <a:bodyPr wrap="square" rtlCol="0" anchor="ctr" anchorCtr="0">
            <a:spAutoFit/>
          </a:bodyPr>
          <a:lstStyle/>
          <a:p>
            <a:pPr marL="288290" lvl="0" indent="-285750" algn="l" fontAlgn="auto">
              <a:lnSpc>
                <a:spcPct val="130000"/>
              </a:lnSpc>
              <a:spcAft>
                <a:spcPts val="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Temperature Stability Requirements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30000"/>
              </a:lnSpc>
              <a:spcAft>
                <a:spcPts val="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Precooled produce should remain under </a:t>
            </a:r>
            <a:r>
              <a:rPr lang="en-US" altLang="zh-CN" sz="1600" b="1" dirty="0">
                <a:solidFill>
                  <a:schemeClr val="tx1"/>
                </a:solidFill>
                <a:latin typeface="Arial" panose="020B0604020202020204" pitchFamily="34" charset="0"/>
                <a:cs typeface="Arial" panose="020B0604020202020204" pitchFamily="34" charset="0"/>
                <a:sym typeface="+mn-ea"/>
              </a:rPr>
              <a:t>low-temperature conditions</a:t>
            </a:r>
            <a:r>
              <a:rPr lang="en-US" altLang="zh-CN" sz="1600" dirty="0">
                <a:solidFill>
                  <a:schemeClr val="tx1"/>
                </a:solidFill>
                <a:latin typeface="Arial" panose="020B0604020202020204" pitchFamily="34" charset="0"/>
                <a:cs typeface="Arial" panose="020B0604020202020204" pitchFamily="34" charset="0"/>
                <a:sym typeface="+mn-ea"/>
              </a:rPr>
              <a:t> → avoid sudden </a:t>
            </a:r>
            <a:r>
              <a:rPr lang="en-US" altLang="zh-CN" sz="1600" b="1" dirty="0">
                <a:solidFill>
                  <a:schemeClr val="tx1"/>
                </a:solidFill>
                <a:latin typeface="Arial" panose="020B0604020202020204" pitchFamily="34" charset="0"/>
                <a:cs typeface="Arial" panose="020B0604020202020204" pitchFamily="34" charset="0"/>
                <a:sym typeface="+mn-ea"/>
              </a:rPr>
              <a:t>temperature fluctuations</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3090" y="3315532"/>
            <a:ext cx="7218680" cy="1410970"/>
          </a:xfrm>
          <a:prstGeom prst="rect">
            <a:avLst/>
          </a:prstGeom>
          <a:noFill/>
        </p:spPr>
        <p:txBody>
          <a:bodyPr wrap="square" rtlCol="0" anchor="ctr" anchorCtr="0">
            <a:spAutoFit/>
          </a:bodyPr>
          <a:lstStyle/>
          <a:p>
            <a:pPr marL="288290" lvl="0" indent="-285750" algn="l" fontAlgn="auto">
              <a:lnSpc>
                <a:spcPct val="130000"/>
              </a:lnSpc>
              <a:spcAft>
                <a:spcPts val="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Consequences of Poor Handling</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30000"/>
              </a:lnSpc>
              <a:spcAft>
                <a:spcPts val="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Transferring produce directly from precooling to ambient-temperature transport or storage → accelerate </a:t>
            </a:r>
            <a:r>
              <a:rPr lang="en-US" altLang="zh-CN" sz="1600" b="1" dirty="0">
                <a:solidFill>
                  <a:schemeClr val="tx1"/>
                </a:solidFill>
                <a:latin typeface="Arial" panose="020B0604020202020204" pitchFamily="34" charset="0"/>
                <a:cs typeface="Arial" panose="020B0604020202020204" pitchFamily="34" charset="0"/>
                <a:sym typeface="+mn-ea"/>
              </a:rPr>
              <a:t>respiration, senescence, and microbial spoilage</a:t>
            </a:r>
            <a:r>
              <a:rPr lang="en-US" altLang="zh-CN" sz="1600" dirty="0">
                <a:solidFill>
                  <a:schemeClr val="tx1"/>
                </a:solidFill>
                <a:latin typeface="Arial" panose="020B0604020202020204" pitchFamily="34" charset="0"/>
                <a:cs typeface="Arial" panose="020B0604020202020204" pitchFamily="34" charset="0"/>
                <a:sym typeface="+mn-ea"/>
              </a:rPr>
              <a:t> → shorten shelf life.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3" name="文本框 2"/>
          <p:cNvSpPr txBox="1"/>
          <p:nvPr/>
        </p:nvSpPr>
        <p:spPr>
          <a:xfrm>
            <a:off x="593090" y="4658557"/>
            <a:ext cx="10879455" cy="1410970"/>
          </a:xfrm>
          <a:prstGeom prst="rect">
            <a:avLst/>
          </a:prstGeom>
          <a:noFill/>
        </p:spPr>
        <p:txBody>
          <a:bodyPr wrap="square" rtlCol="0" anchor="ctr" anchorCtr="0">
            <a:spAutoFit/>
          </a:bodyPr>
          <a:lstStyle/>
          <a:p>
            <a:pPr marL="288290" lvl="0" indent="-285750" algn="l" fontAlgn="auto">
              <a:lnSpc>
                <a:spcPct val="130000"/>
              </a:lnSpc>
              <a:spcAft>
                <a:spcPts val="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Control Measures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30000"/>
              </a:lnSpc>
              <a:spcAft>
                <a:spcPts val="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Produce </a:t>
            </a:r>
            <a:r>
              <a:rPr lang="en-US" altLang="zh-CN" sz="1600" b="1" dirty="0">
                <a:solidFill>
                  <a:schemeClr val="tx1"/>
                </a:solidFill>
                <a:latin typeface="Arial" panose="020B0604020202020204" pitchFamily="34" charset="0"/>
                <a:cs typeface="Arial" panose="020B0604020202020204" pitchFamily="34" charset="0"/>
                <a:sym typeface="+mn-ea"/>
              </a:rPr>
              <a:t>promptly transferred</a:t>
            </a:r>
            <a:r>
              <a:rPr lang="en-US" altLang="zh-CN" sz="1600" dirty="0">
                <a:solidFill>
                  <a:schemeClr val="tx1"/>
                </a:solidFill>
                <a:latin typeface="Arial" panose="020B0604020202020204" pitchFamily="34" charset="0"/>
                <a:cs typeface="Arial" panose="020B0604020202020204" pitchFamily="34" charset="0"/>
                <a:sym typeface="+mn-ea"/>
              </a:rPr>
              <a:t> to appropriately </a:t>
            </a:r>
            <a:r>
              <a:rPr lang="en-US" altLang="zh-CN" sz="1600" b="1" dirty="0">
                <a:solidFill>
                  <a:schemeClr val="tx1"/>
                </a:solidFill>
                <a:latin typeface="Arial" panose="020B0604020202020204" pitchFamily="34" charset="0"/>
                <a:cs typeface="Arial" panose="020B0604020202020204" pitchFamily="34" charset="0"/>
                <a:sym typeface="+mn-ea"/>
              </a:rPr>
              <a:t>chilled storage conditions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30000"/>
              </a:lnSpc>
              <a:spcAft>
                <a:spcPts val="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Cold chain</a:t>
            </a:r>
            <a:r>
              <a:rPr lang="en-US" altLang="zh-CN" sz="1600" dirty="0">
                <a:solidFill>
                  <a:schemeClr val="tx1"/>
                </a:solidFill>
                <a:latin typeface="Arial" panose="020B0604020202020204" pitchFamily="34" charset="0"/>
                <a:cs typeface="Arial" panose="020B0604020202020204" pitchFamily="34" charset="0"/>
                <a:sym typeface="+mn-ea"/>
              </a:rPr>
              <a:t> must be </a:t>
            </a:r>
            <a:r>
              <a:rPr lang="en-US" altLang="zh-CN" sz="1600" b="1" dirty="0">
                <a:solidFill>
                  <a:schemeClr val="tx1"/>
                </a:solidFill>
                <a:latin typeface="Arial" panose="020B0604020202020204" pitchFamily="34" charset="0"/>
                <a:cs typeface="Arial" panose="020B0604020202020204" pitchFamily="34" charset="0"/>
                <a:sym typeface="+mn-ea"/>
              </a:rPr>
              <a:t>maintained during transport</a:t>
            </a:r>
            <a:r>
              <a:rPr lang="en-US" altLang="zh-CN" sz="1600" dirty="0">
                <a:solidFill>
                  <a:schemeClr val="tx1"/>
                </a:solidFill>
                <a:latin typeface="Arial" panose="020B0604020202020204" pitchFamily="34" charset="0"/>
                <a:cs typeface="Arial" panose="020B0604020202020204" pitchFamily="34" charset="0"/>
                <a:sym typeface="+mn-ea"/>
              </a:rPr>
              <a:t> → ensuring </a:t>
            </a:r>
            <a:r>
              <a:rPr lang="en-US" altLang="zh-CN" sz="1600" b="1" dirty="0">
                <a:solidFill>
                  <a:schemeClr val="tx1"/>
                </a:solidFill>
                <a:latin typeface="Arial" panose="020B0604020202020204" pitchFamily="34" charset="0"/>
                <a:cs typeface="Arial" panose="020B0604020202020204" pitchFamily="34" charset="0"/>
                <a:sym typeface="+mn-ea"/>
              </a:rPr>
              <a:t>stable temperatures</a:t>
            </a:r>
            <a:r>
              <a:rPr lang="en-US" altLang="zh-CN" sz="1600" dirty="0">
                <a:solidFill>
                  <a:schemeClr val="tx1"/>
                </a:solidFill>
                <a:latin typeface="Arial" panose="020B0604020202020204" pitchFamily="34" charset="0"/>
                <a:cs typeface="Arial" panose="020B0604020202020204" pitchFamily="34" charset="0"/>
                <a:sym typeface="+mn-ea"/>
              </a:rPr>
              <a:t> throughout the “</a:t>
            </a:r>
            <a:r>
              <a:rPr lang="en-US" altLang="zh-CN" sz="1600" b="1" dirty="0">
                <a:solidFill>
                  <a:schemeClr val="tx1"/>
                </a:solidFill>
                <a:latin typeface="Arial" panose="020B0604020202020204" pitchFamily="34" charset="0"/>
                <a:cs typeface="Arial" panose="020B0604020202020204" pitchFamily="34" charset="0"/>
                <a:sym typeface="+mn-ea"/>
              </a:rPr>
              <a:t>precool-storage-transport</a:t>
            </a:r>
            <a:r>
              <a:rPr lang="en-US" altLang="zh-CN" sz="1600" dirty="0">
                <a:solidFill>
                  <a:schemeClr val="tx1"/>
                </a:solidFill>
                <a:latin typeface="Arial" panose="020B0604020202020204" pitchFamily="34" charset="0"/>
                <a:cs typeface="Arial" panose="020B0604020202020204" pitchFamily="34" charset="0"/>
                <a:sym typeface="+mn-ea"/>
              </a:rPr>
              <a:t>” continuum.</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0" name="文本框 9"/>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2" name="图片 11"/>
          <p:cNvPicPr>
            <a:picLocks noChangeAspect="1"/>
          </p:cNvPicPr>
          <p:nvPr/>
        </p:nvPicPr>
        <p:blipFill>
          <a:blip r:embed="rId1"/>
          <a:stretch>
            <a:fillRect/>
          </a:stretch>
        </p:blipFill>
        <p:spPr>
          <a:xfrm>
            <a:off x="7811344" y="2425699"/>
            <a:ext cx="3685331" cy="2324201"/>
          </a:xfrm>
          <a:prstGeom prst="rect">
            <a:avLst/>
          </a:prstGeom>
        </p:spPr>
      </p:pic>
      <p:sp>
        <p:nvSpPr>
          <p:cNvPr id="2" name="文本框 1"/>
          <p:cNvSpPr txBox="1"/>
          <p:nvPr/>
        </p:nvSpPr>
        <p:spPr>
          <a:xfrm>
            <a:off x="596814" y="1094823"/>
            <a:ext cx="5079451" cy="461665"/>
          </a:xfrm>
          <a:prstGeom prst="rect">
            <a:avLst/>
          </a:prstGeom>
          <a:noFill/>
        </p:spPr>
        <p:txBody>
          <a:bodyPr wrap="square" rtlCol="0">
            <a:spAutoFit/>
          </a:bodyPr>
          <a:lstStyle/>
          <a:p>
            <a:r>
              <a:rPr lang="en-US" altLang="zh-CN" sz="2400" b="1" dirty="0">
                <a:sym typeface="+mn-ea"/>
              </a:rPr>
              <a:t>(2) Precooling Considerations</a:t>
            </a:r>
            <a:endParaRPr lang="en-US" altLang="zh-CN" sz="2400" b="1" dirty="0">
              <a:sym typeface="+mn-ea"/>
            </a:endParaRPr>
          </a:p>
        </p:txBody>
      </p:sp>
      <p:sp>
        <p:nvSpPr>
          <p:cNvPr id="4" name="矩形: 圆角 3"/>
          <p:cNvSpPr/>
          <p:nvPr/>
        </p:nvSpPr>
        <p:spPr>
          <a:xfrm>
            <a:off x="695325" y="1828800"/>
            <a:ext cx="4980940"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342900" indent="-342900" algn="ctr">
              <a:lnSpc>
                <a:spcPct val="100000"/>
              </a:lnSpc>
              <a:buFont typeface="+mj-ea"/>
              <a:buAutoNum type="circleNumDbPlain" startAt="3"/>
            </a:pPr>
            <a:r>
              <a:rPr lang="en-US" altLang="zh-CN" b="1" dirty="0">
                <a:solidFill>
                  <a:schemeClr val="bg1"/>
                </a:solidFill>
                <a:latin typeface="Arial" panose="020B0604020202020204" pitchFamily="34" charset="0"/>
                <a:cs typeface="Arial" panose="020B0604020202020204" pitchFamily="34" charset="0"/>
                <a:sym typeface="+mn-ea"/>
              </a:rPr>
              <a:t>Maintain continuity after precooling</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7" name="7-2-2_11">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407171" y="5998992"/>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1" grpId="0" uiExpand="1" build="p"/>
      <p:bldP spid="6" grpId="0" uiExpand="1" build="p"/>
      <p:bldP spid="3" grpId="0" uiExpand="1"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1864995"/>
            <a:ext cx="8650605" cy="3663936"/>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4. Packaging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2" name="文本框 11"/>
          <p:cNvSpPr txBox="1"/>
          <p:nvPr/>
        </p:nvSpPr>
        <p:spPr>
          <a:xfrm>
            <a:off x="593301" y="3880941"/>
            <a:ext cx="6977720" cy="146177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Benefits of Packaging</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Extends the preservation effect</a:t>
            </a:r>
            <a:r>
              <a:rPr lang="en-US" altLang="zh-CN" sz="1600" dirty="0">
                <a:solidFill>
                  <a:schemeClr val="bg1"/>
                </a:solidFill>
                <a:latin typeface="Arial" panose="020B0604020202020204" pitchFamily="34" charset="0"/>
                <a:cs typeface="Arial" panose="020B0604020202020204" pitchFamily="34" charset="0"/>
                <a:sym typeface="+mn-ea"/>
              </a:rPr>
              <a:t> of pre-cooling.</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Enhances </a:t>
            </a:r>
            <a:r>
              <a:rPr lang="en-US" altLang="zh-CN" sz="1600" b="1" dirty="0">
                <a:solidFill>
                  <a:schemeClr val="bg1"/>
                </a:solidFill>
                <a:latin typeface="Arial" panose="020B0604020202020204" pitchFamily="34" charset="0"/>
                <a:cs typeface="Arial" panose="020B0604020202020204" pitchFamily="34" charset="0"/>
                <a:sym typeface="+mn-ea"/>
              </a:rPr>
              <a:t>product value</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Ensures </a:t>
            </a:r>
            <a:r>
              <a:rPr lang="en-US" altLang="zh-CN" sz="1600" b="1" dirty="0">
                <a:solidFill>
                  <a:schemeClr val="bg1"/>
                </a:solidFill>
                <a:latin typeface="Arial" panose="020B0604020202020204" pitchFamily="34" charset="0"/>
                <a:cs typeface="Arial" panose="020B0604020202020204" pitchFamily="34" charset="0"/>
                <a:sym typeface="+mn-ea"/>
              </a:rPr>
              <a:t>quality stability</a:t>
            </a:r>
            <a:r>
              <a:rPr lang="en-US" altLang="zh-CN" sz="1600" dirty="0">
                <a:solidFill>
                  <a:schemeClr val="bg1"/>
                </a:solidFill>
                <a:latin typeface="Arial" panose="020B0604020202020204" pitchFamily="34" charset="0"/>
                <a:cs typeface="Arial" panose="020B0604020202020204" pitchFamily="34" charset="0"/>
                <a:sym typeface="+mn-ea"/>
              </a:rPr>
              <a:t> from the farm to the consumer.</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21" name="文本框 20"/>
          <p:cNvSpPr txBox="1"/>
          <p:nvPr/>
        </p:nvSpPr>
        <p:spPr>
          <a:xfrm>
            <a:off x="593300" y="2089556"/>
            <a:ext cx="6902374" cy="170561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Function of Packaging After Pre-Cooling</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After pre-cooling, fruits and vegetables must be </a:t>
            </a:r>
            <a:r>
              <a:rPr lang="en-US" altLang="zh-CN" sz="1600" b="1" dirty="0">
                <a:solidFill>
                  <a:schemeClr val="bg1"/>
                </a:solidFill>
                <a:latin typeface="Arial" panose="020B0604020202020204" pitchFamily="34" charset="0"/>
                <a:cs typeface="Arial" panose="020B0604020202020204" pitchFamily="34" charset="0"/>
                <a:sym typeface="+mn-ea"/>
              </a:rPr>
              <a:t>promptly packaged</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 </a:t>
            </a:r>
            <a:r>
              <a:rPr lang="en-US" altLang="zh-CN" sz="1600" b="1" dirty="0">
                <a:solidFill>
                  <a:schemeClr val="bg1"/>
                </a:solidFill>
                <a:latin typeface="Arial" panose="020B0604020202020204" pitchFamily="34" charset="0"/>
                <a:cs typeface="Arial" panose="020B0604020202020204" pitchFamily="34" charset="0"/>
                <a:sym typeface="+mn-ea"/>
              </a:rPr>
              <a:t>critical commercialization</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step</a:t>
            </a:r>
            <a:r>
              <a:rPr lang="en-US" altLang="zh-CN" sz="1600" dirty="0">
                <a:solidFill>
                  <a:schemeClr val="bg1"/>
                </a:solidFill>
                <a:latin typeface="Arial" panose="020B0604020202020204" pitchFamily="34" charset="0"/>
                <a:cs typeface="Arial" panose="020B0604020202020204" pitchFamily="34" charset="0"/>
                <a:sym typeface="+mn-ea"/>
              </a:rPr>
              <a:t> between pre-cooling and subsequent storage, transportation, and marketing.</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2" name="7-2-2_12">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79463" y="5451475"/>
            <a:ext cx="609600" cy="609600"/>
          </a:xfrm>
          <a:prstGeom prst="rect">
            <a:avLst/>
          </a:prstGeom>
        </p:spPr>
      </p:pic>
      <p:grpSp>
        <p:nvGrpSpPr>
          <p:cNvPr id="7" name="组合 6"/>
          <p:cNvGrpSpPr/>
          <p:nvPr/>
        </p:nvGrpSpPr>
        <p:grpSpPr>
          <a:xfrm>
            <a:off x="7692649" y="1631234"/>
            <a:ext cx="3804026" cy="2419011"/>
            <a:chOff x="7692649" y="1631234"/>
            <a:chExt cx="3804026" cy="2419011"/>
          </a:xfrm>
        </p:grpSpPr>
        <p:pic>
          <p:nvPicPr>
            <p:cNvPr id="6" name="图片 5"/>
            <p:cNvPicPr>
              <a:picLocks noChangeAspect="1"/>
            </p:cNvPicPr>
            <p:nvPr/>
          </p:nvPicPr>
          <p:blipFill>
            <a:blip r:embed="rId4"/>
            <a:stretch>
              <a:fillRect/>
            </a:stretch>
          </p:blipFill>
          <p:spPr>
            <a:xfrm>
              <a:off x="7692649" y="1631234"/>
              <a:ext cx="3804026" cy="2419011"/>
            </a:xfrm>
            <a:prstGeom prst="rect">
              <a:avLst/>
            </a:prstGeom>
          </p:spPr>
        </p:pic>
        <p:sp>
          <p:nvSpPr>
            <p:cNvPr id="4" name="文本框 3"/>
            <p:cNvSpPr txBox="1"/>
            <p:nvPr/>
          </p:nvSpPr>
          <p:spPr>
            <a:xfrm>
              <a:off x="7710170" y="1687195"/>
              <a:ext cx="1052830" cy="403225"/>
            </a:xfrm>
            <a:prstGeom prst="rect">
              <a:avLst/>
            </a:prstGeom>
            <a:noFill/>
          </p:spPr>
          <p:txBody>
            <a:bodyPr wrap="square" rtlCol="0">
              <a:noAutofit/>
            </a:bodyPr>
            <a:lstStyle/>
            <a:p>
              <a:r>
                <a:rPr lang="en-US" altLang="zh-CN" dirty="0">
                  <a:solidFill>
                    <a:schemeClr val="bg1"/>
                  </a:solidFill>
                </a:rPr>
                <a:t>AI</a:t>
              </a:r>
              <a:r>
                <a:rPr lang="zh-CN" altLang="en-US" dirty="0">
                  <a:solidFill>
                    <a:schemeClr val="bg1"/>
                  </a:solidFill>
                </a:rPr>
                <a:t>生成</a:t>
              </a:r>
              <a:endParaRPr lang="zh-CN" altLang="en-US"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3" grpId="0" animBg="1"/>
      <p:bldP spid="5" grpId="0"/>
      <p:bldP spid="12" grpId="0" uiExpand="1" build="p"/>
      <p:bldP spid="21"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4. Packaging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2" name="文本框 21"/>
          <p:cNvSpPr txBox="1"/>
          <p:nvPr>
            <p:custDataLst>
              <p:tags r:id="rId1"/>
            </p:custDataLst>
          </p:nvPr>
        </p:nvSpPr>
        <p:spPr>
          <a:xfrm>
            <a:off x="3723958" y="4624507"/>
            <a:ext cx="4744085" cy="360680"/>
          </a:xfrm>
          <a:prstGeom prst="rect">
            <a:avLst/>
          </a:prstGeom>
          <a:noFill/>
        </p:spPr>
        <p:txBody>
          <a:bodyPr wrap="square" lIns="0" tIns="0" rIns="0" bIns="0" rtlCol="0" anchor="b" anchorCtr="0">
            <a:noAutofit/>
          </a:bodyPr>
          <a:lstStyle/>
          <a:p>
            <a:pPr algn="ctr"/>
            <a:r>
              <a:rPr lang="en-US" altLang="zh-CN" b="1" dirty="0">
                <a:solidFill>
                  <a:srgbClr val="5BAE3E"/>
                </a:solidFill>
              </a:rPr>
              <a:t>Consumer Adaptability</a:t>
            </a:r>
            <a:endParaRPr lang="en-US" altLang="zh-CN" b="1" dirty="0">
              <a:solidFill>
                <a:srgbClr val="5BAE3E"/>
              </a:solidFill>
            </a:endParaRPr>
          </a:p>
        </p:txBody>
      </p:sp>
      <p:sp>
        <p:nvSpPr>
          <p:cNvPr id="23" name="文本框 22"/>
          <p:cNvSpPr txBox="1"/>
          <p:nvPr>
            <p:custDataLst>
              <p:tags r:id="rId2"/>
            </p:custDataLst>
          </p:nvPr>
        </p:nvSpPr>
        <p:spPr>
          <a:xfrm>
            <a:off x="3558232" y="5036027"/>
            <a:ext cx="6096668" cy="826135"/>
          </a:xfrm>
          <a:prstGeom prst="rect">
            <a:avLst/>
          </a:prstGeom>
          <a:noFill/>
        </p:spPr>
        <p:txBody>
          <a:bodyPr wrap="square" lIns="0" tIns="0" rIns="0" bIns="0" rtlCol="0">
            <a:spAutoFit/>
          </a:bodyPr>
          <a:lstStyle/>
          <a:p>
            <a:pPr marL="285750" indent="-285750" algn="l" fontAlgn="auto">
              <a:lnSpc>
                <a:spcPct val="120000"/>
              </a:lnSpc>
              <a:spcAft>
                <a:spcPts val="200"/>
              </a:spcAft>
              <a:buClrTx/>
              <a:buSzTx/>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Facilitates ease of handling, transport, and storage for consumers. </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ClrTx/>
              <a:buSzTx/>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Attractive and functional packaging stimulates purchase intent.</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ClrTx/>
              <a:buSzTx/>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Supports realization of “premium quality at premium price”.</a:t>
            </a:r>
            <a:endParaRPr lang="en-US" altLang="zh-CN" sz="1400" kern="0" dirty="0">
              <a:ln>
                <a:noFill/>
                <a:prstDash val="sysDot"/>
              </a:ln>
              <a:solidFill>
                <a:schemeClr val="tx1">
                  <a:lumMod val="85000"/>
                  <a:lumOff val="15000"/>
                </a:schemeClr>
              </a:solidFill>
              <a:sym typeface="+mn-ea"/>
            </a:endParaRPr>
          </a:p>
        </p:txBody>
      </p:sp>
      <p:sp>
        <p:nvSpPr>
          <p:cNvPr id="24" name="文本框 23"/>
          <p:cNvSpPr txBox="1"/>
          <p:nvPr>
            <p:custDataLst>
              <p:tags r:id="rId3"/>
            </p:custDataLst>
          </p:nvPr>
        </p:nvSpPr>
        <p:spPr>
          <a:xfrm>
            <a:off x="1031842" y="1778701"/>
            <a:ext cx="3067050" cy="390525"/>
          </a:xfrm>
          <a:prstGeom prst="rect">
            <a:avLst/>
          </a:prstGeom>
          <a:noFill/>
        </p:spPr>
        <p:txBody>
          <a:bodyPr wrap="square" lIns="0" tIns="0" rIns="0" bIns="0" rtlCol="0" anchor="b" anchorCtr="0">
            <a:noAutofit/>
          </a:bodyPr>
          <a:lstStyle/>
          <a:p>
            <a:pPr algn="r"/>
            <a:r>
              <a:rPr lang="en-US" altLang="zh-CN" b="1" dirty="0">
                <a:solidFill>
                  <a:srgbClr val="5BAE3E"/>
                </a:solidFill>
              </a:rPr>
              <a:t>Commercialization</a:t>
            </a:r>
            <a:endParaRPr lang="en-US" altLang="zh-CN" b="1" dirty="0">
              <a:solidFill>
                <a:srgbClr val="5BAE3E"/>
              </a:solidFill>
            </a:endParaRPr>
          </a:p>
        </p:txBody>
      </p:sp>
      <p:sp>
        <p:nvSpPr>
          <p:cNvPr id="25" name="文本框 24"/>
          <p:cNvSpPr txBox="1"/>
          <p:nvPr>
            <p:custDataLst>
              <p:tags r:id="rId4"/>
            </p:custDataLst>
          </p:nvPr>
        </p:nvSpPr>
        <p:spPr>
          <a:xfrm>
            <a:off x="927291" y="2169861"/>
            <a:ext cx="3659395" cy="2118360"/>
          </a:xfrm>
          <a:prstGeom prst="rect">
            <a:avLst/>
          </a:prstGeom>
          <a:noFill/>
        </p:spPr>
        <p:txBody>
          <a:bodyPr wrap="square" lIns="0" tIns="0" rIns="0" bIns="0" rtlCol="0">
            <a:spAutoFit/>
          </a:bodyPr>
          <a:lstStyle/>
          <a:p>
            <a:pPr indent="0" algn="l" fontAlgn="auto">
              <a:lnSpc>
                <a:spcPct val="120000"/>
              </a:lnSpc>
            </a:pPr>
            <a:r>
              <a:rPr lang="en-US" altLang="zh-CN" sz="1400" kern="0" dirty="0">
                <a:ln>
                  <a:noFill/>
                  <a:prstDash val="sysDot"/>
                </a:ln>
                <a:solidFill>
                  <a:schemeClr val="tx1">
                    <a:lumMod val="85000"/>
                    <a:lumOff val="15000"/>
                  </a:schemeClr>
                </a:solidFill>
                <a:sym typeface="+mn-ea"/>
              </a:rPr>
              <a:t>Promotes product standardization and marketability by:</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Unifying packaging specifications and visual design.</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Improving aesthetic appeal and strengthening brand recognition.</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Meeting standardized requirements for market circulation.</a:t>
            </a:r>
            <a:endParaRPr lang="en-US" altLang="zh-CN" sz="1400" kern="0" dirty="0">
              <a:ln>
                <a:noFill/>
                <a:prstDash val="sysDot"/>
              </a:ln>
              <a:solidFill>
                <a:schemeClr val="tx1">
                  <a:lumMod val="85000"/>
                  <a:lumOff val="15000"/>
                </a:schemeClr>
              </a:solidFill>
              <a:sym typeface="+mn-ea"/>
            </a:endParaRPr>
          </a:p>
        </p:txBody>
      </p:sp>
      <p:sp>
        <p:nvSpPr>
          <p:cNvPr id="38" name="文本框 37"/>
          <p:cNvSpPr txBox="1"/>
          <p:nvPr>
            <p:custDataLst>
              <p:tags r:id="rId5"/>
            </p:custDataLst>
          </p:nvPr>
        </p:nvSpPr>
        <p:spPr>
          <a:xfrm flipH="1">
            <a:off x="8084218" y="1778701"/>
            <a:ext cx="3067050" cy="390525"/>
          </a:xfrm>
          <a:prstGeom prst="rect">
            <a:avLst/>
          </a:prstGeom>
          <a:noFill/>
        </p:spPr>
        <p:txBody>
          <a:bodyPr wrap="square" lIns="0" tIns="0" rIns="0" bIns="0" rtlCol="0" anchor="b" anchorCtr="0">
            <a:noAutofit/>
          </a:bodyPr>
          <a:lstStyle/>
          <a:p>
            <a:pPr algn="l"/>
            <a:r>
              <a:rPr lang="en-US" altLang="zh-CN" b="1" dirty="0">
                <a:solidFill>
                  <a:srgbClr val="5BAE3E"/>
                </a:solidFill>
              </a:rPr>
              <a:t>Protection</a:t>
            </a:r>
            <a:endParaRPr lang="en-US" altLang="zh-CN" b="1" dirty="0">
              <a:solidFill>
                <a:srgbClr val="5BAE3E"/>
              </a:solidFill>
            </a:endParaRPr>
          </a:p>
        </p:txBody>
      </p:sp>
      <p:sp>
        <p:nvSpPr>
          <p:cNvPr id="39" name="文本框 38"/>
          <p:cNvSpPr txBox="1"/>
          <p:nvPr>
            <p:custDataLst>
              <p:tags r:id="rId6"/>
            </p:custDataLst>
          </p:nvPr>
        </p:nvSpPr>
        <p:spPr>
          <a:xfrm flipH="1">
            <a:off x="8083905" y="2169861"/>
            <a:ext cx="3502025" cy="2402205"/>
          </a:xfrm>
          <a:prstGeom prst="rect">
            <a:avLst/>
          </a:prstGeom>
          <a:noFill/>
        </p:spPr>
        <p:txBody>
          <a:bodyPr wrap="square" lIns="0" tIns="0" rIns="0" bIns="0" rtlCol="0">
            <a:spAutoFit/>
          </a:bodyPr>
          <a:lstStyle/>
          <a:p>
            <a:pPr marL="285750" indent="-285750">
              <a:lnSpc>
                <a:spcPct val="120000"/>
              </a:lnSpc>
              <a:spcAft>
                <a:spcPts val="200"/>
              </a:spcAft>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Prevents mechanical damage (bumping, compression, abrasion) during transportation and storage.</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ClrTx/>
              <a:buSzTx/>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Isolates external contaminants.</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ClrTx/>
              <a:buSzTx/>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Maintains an appropriate microenvironment.</a:t>
            </a:r>
            <a:endParaRPr lang="en-US" altLang="zh-CN" sz="1400" kern="0" dirty="0">
              <a:ln>
                <a:noFill/>
                <a:prstDash val="sysDot"/>
              </a:ln>
              <a:solidFill>
                <a:schemeClr val="tx1">
                  <a:lumMod val="85000"/>
                  <a:lumOff val="15000"/>
                </a:schemeClr>
              </a:solidFill>
              <a:sym typeface="+mn-ea"/>
            </a:endParaRPr>
          </a:p>
          <a:p>
            <a:pPr marL="285750" indent="-285750" algn="l" fontAlgn="auto">
              <a:lnSpc>
                <a:spcPct val="120000"/>
              </a:lnSpc>
              <a:spcAft>
                <a:spcPts val="200"/>
              </a:spcAft>
              <a:buClrTx/>
              <a:buSzTx/>
              <a:buFont typeface="Arial" panose="020B0604020202020204" pitchFamily="34" charset="0"/>
              <a:buChar char="•"/>
            </a:pPr>
            <a:r>
              <a:rPr lang="en-US" altLang="zh-CN" sz="1400" kern="0" dirty="0">
                <a:ln>
                  <a:noFill/>
                  <a:prstDash val="sysDot"/>
                </a:ln>
                <a:solidFill>
                  <a:schemeClr val="tx1">
                    <a:lumMod val="85000"/>
                    <a:lumOff val="15000"/>
                  </a:schemeClr>
                </a:solidFill>
                <a:sym typeface="+mn-ea"/>
              </a:rPr>
              <a:t>Delays quality deterioration and improves storage safety and handling convenience.</a:t>
            </a:r>
            <a:endParaRPr lang="en-US" altLang="zh-CN" sz="1400" kern="0" dirty="0">
              <a:ln>
                <a:noFill/>
                <a:prstDash val="sysDot"/>
              </a:ln>
              <a:solidFill>
                <a:schemeClr val="tx1">
                  <a:lumMod val="85000"/>
                  <a:lumOff val="15000"/>
                </a:schemeClr>
              </a:solidFill>
              <a:sym typeface="+mn-ea"/>
            </a:endParaRPr>
          </a:p>
        </p:txBody>
      </p:sp>
      <p:sp>
        <p:nvSpPr>
          <p:cNvPr id="2" name="文本框 1"/>
          <p:cNvSpPr txBox="1"/>
          <p:nvPr/>
        </p:nvSpPr>
        <p:spPr>
          <a:xfrm>
            <a:off x="596814" y="1094823"/>
            <a:ext cx="5079451" cy="461665"/>
          </a:xfrm>
          <a:prstGeom prst="rect">
            <a:avLst/>
          </a:prstGeom>
          <a:noFill/>
        </p:spPr>
        <p:txBody>
          <a:bodyPr wrap="square" rtlCol="0">
            <a:spAutoFit/>
          </a:bodyPr>
          <a:lstStyle/>
          <a:p>
            <a:r>
              <a:rPr lang="en-US" altLang="zh-CN" sz="2400" b="1" dirty="0">
                <a:sym typeface="+mn-ea"/>
              </a:rPr>
              <a:t>(1) Functions of Packaging</a:t>
            </a:r>
            <a:endParaRPr lang="en-US" altLang="zh-CN" sz="2400" b="1" dirty="0">
              <a:sym typeface="+mn-ea"/>
            </a:endParaRPr>
          </a:p>
        </p:txBody>
      </p:sp>
      <p:grpSp>
        <p:nvGrpSpPr>
          <p:cNvPr id="6" name="组合 5"/>
          <p:cNvGrpSpPr/>
          <p:nvPr>
            <p:custDataLst>
              <p:tags r:id="rId7"/>
            </p:custDataLst>
          </p:nvPr>
        </p:nvGrpSpPr>
        <p:grpSpPr>
          <a:xfrm>
            <a:off x="4517089" y="1030993"/>
            <a:ext cx="3157822" cy="3489694"/>
            <a:chOff x="4413851" y="1286843"/>
            <a:chExt cx="3343826" cy="3695246"/>
          </a:xfrm>
        </p:grpSpPr>
        <p:sp>
          <p:nvSpPr>
            <p:cNvPr id="48" name="9"/>
            <p:cNvSpPr/>
            <p:nvPr>
              <p:custDataLst>
                <p:tags r:id="rId8"/>
              </p:custDataLst>
            </p:nvPr>
          </p:nvSpPr>
          <p:spPr>
            <a:xfrm>
              <a:off x="4482465" y="1286843"/>
              <a:ext cx="3221990" cy="3647440"/>
            </a:xfrm>
            <a:custGeom>
              <a:avLst/>
              <a:gdLst>
                <a:gd name="connsiteX0" fmla="*/ 1531543 w 3063084"/>
                <a:gd name="connsiteY0" fmla="*/ 0 h 3467830"/>
                <a:gd name="connsiteX1" fmla="*/ 1693337 w 3063084"/>
                <a:gd name="connsiteY1" fmla="*/ 38226 h 3467830"/>
                <a:gd name="connsiteX2" fmla="*/ 2863097 w 3063084"/>
                <a:gd name="connsiteY2" fmla="*/ 623102 h 3467830"/>
                <a:gd name="connsiteX3" fmla="*/ 3063084 w 3063084"/>
                <a:gd name="connsiteY3" fmla="*/ 946693 h 3467830"/>
                <a:gd name="connsiteX4" fmla="*/ 3063084 w 3063084"/>
                <a:gd name="connsiteY4" fmla="*/ 2521138 h 3467830"/>
                <a:gd name="connsiteX5" fmla="*/ 2863097 w 3063084"/>
                <a:gd name="connsiteY5" fmla="*/ 2844728 h 3467830"/>
                <a:gd name="connsiteX6" fmla="*/ 1693337 w 3063084"/>
                <a:gd name="connsiteY6" fmla="*/ 3429605 h 3467830"/>
                <a:gd name="connsiteX7" fmla="*/ 1369749 w 3063084"/>
                <a:gd name="connsiteY7" fmla="*/ 3429605 h 3467830"/>
                <a:gd name="connsiteX8" fmla="*/ 199989 w 3063084"/>
                <a:gd name="connsiteY8" fmla="*/ 2844728 h 3467830"/>
                <a:gd name="connsiteX9" fmla="*/ 0 w 3063084"/>
                <a:gd name="connsiteY9" fmla="*/ 2521138 h 3467830"/>
                <a:gd name="connsiteX10" fmla="*/ 0 w 3063084"/>
                <a:gd name="connsiteY10" fmla="*/ 946693 h 3467830"/>
                <a:gd name="connsiteX11" fmla="*/ 199989 w 3063084"/>
                <a:gd name="connsiteY11" fmla="*/ 623102 h 3467830"/>
                <a:gd name="connsiteX12" fmla="*/ 1369749 w 3063084"/>
                <a:gd name="connsiteY12" fmla="*/ 38226 h 3467830"/>
                <a:gd name="connsiteX13" fmla="*/ 1531543 w 3063084"/>
                <a:gd name="connsiteY13" fmla="*/ 0 h 346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63084" h="3467830">
                  <a:moveTo>
                    <a:pt x="1531543" y="0"/>
                  </a:moveTo>
                  <a:cubicBezTo>
                    <a:pt x="1586957" y="0"/>
                    <a:pt x="1642372" y="12742"/>
                    <a:pt x="1693337" y="38226"/>
                  </a:cubicBezTo>
                  <a:lnTo>
                    <a:pt x="2863097" y="623102"/>
                  </a:lnTo>
                  <a:cubicBezTo>
                    <a:pt x="2985690" y="684401"/>
                    <a:pt x="3063084" y="809627"/>
                    <a:pt x="3063084" y="946693"/>
                  </a:cubicBezTo>
                  <a:lnTo>
                    <a:pt x="3063084" y="2521138"/>
                  </a:lnTo>
                  <a:cubicBezTo>
                    <a:pt x="3063084" y="2658203"/>
                    <a:pt x="2985690" y="2783428"/>
                    <a:pt x="2863097" y="2844728"/>
                  </a:cubicBezTo>
                  <a:lnTo>
                    <a:pt x="1693337" y="3429605"/>
                  </a:lnTo>
                  <a:cubicBezTo>
                    <a:pt x="1591407" y="3480572"/>
                    <a:pt x="1471679" y="3480572"/>
                    <a:pt x="1369749" y="3429605"/>
                  </a:cubicBezTo>
                  <a:lnTo>
                    <a:pt x="199989" y="2844728"/>
                  </a:lnTo>
                  <a:cubicBezTo>
                    <a:pt x="77396" y="2783428"/>
                    <a:pt x="0" y="2658203"/>
                    <a:pt x="0" y="2521138"/>
                  </a:cubicBezTo>
                  <a:lnTo>
                    <a:pt x="0" y="946693"/>
                  </a:lnTo>
                  <a:cubicBezTo>
                    <a:pt x="0" y="809627"/>
                    <a:pt x="77396" y="684401"/>
                    <a:pt x="199989" y="623102"/>
                  </a:cubicBezTo>
                  <a:lnTo>
                    <a:pt x="1369749" y="38226"/>
                  </a:lnTo>
                  <a:cubicBezTo>
                    <a:pt x="1420714" y="12742"/>
                    <a:pt x="1476128" y="0"/>
                    <a:pt x="1531543" y="0"/>
                  </a:cubicBezTo>
                  <a:close/>
                </a:path>
              </a:pathLst>
            </a:custGeom>
            <a:noFill/>
            <a:ln>
              <a:gradFill>
                <a:gsLst>
                  <a:gs pos="0">
                    <a:schemeClr val="accent2">
                      <a:alpha val="0"/>
                    </a:schemeClr>
                  </a:gs>
                  <a:gs pos="94000">
                    <a:schemeClr val="accent2">
                      <a:alpha val="49000"/>
                    </a:schemeClr>
                  </a:gs>
                </a:gsLst>
                <a:lin ang="5400000" scaled="1"/>
              </a:gra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srgbClr val="FFFFFF"/>
                </a:solidFill>
                <a:effectLst/>
                <a:uLnTx/>
                <a:uFillTx/>
                <a:latin typeface="思源黑体 CN Normal" panose="020B0400000000000000" charset="-122"/>
                <a:ea typeface="思源黑体 CN Normal" panose="020B0400000000000000" charset="-122"/>
                <a:cs typeface="+mn-cs"/>
              </a:endParaRPr>
            </a:p>
          </p:txBody>
        </p:sp>
        <p:sp>
          <p:nvSpPr>
            <p:cNvPr id="26" name="7"/>
            <p:cNvSpPr/>
            <p:nvPr>
              <p:custDataLst>
                <p:tags r:id="rId9"/>
              </p:custDataLst>
            </p:nvPr>
          </p:nvSpPr>
          <p:spPr>
            <a:xfrm>
              <a:off x="5202556" y="2052002"/>
              <a:ext cx="1780541" cy="2016760"/>
            </a:xfrm>
            <a:custGeom>
              <a:avLst/>
              <a:gdLst>
                <a:gd name="connsiteX0" fmla="*/ 1531543 w 3063084"/>
                <a:gd name="connsiteY0" fmla="*/ 0 h 3467830"/>
                <a:gd name="connsiteX1" fmla="*/ 1693337 w 3063084"/>
                <a:gd name="connsiteY1" fmla="*/ 38226 h 3467830"/>
                <a:gd name="connsiteX2" fmla="*/ 2863097 w 3063084"/>
                <a:gd name="connsiteY2" fmla="*/ 623102 h 3467830"/>
                <a:gd name="connsiteX3" fmla="*/ 3063084 w 3063084"/>
                <a:gd name="connsiteY3" fmla="*/ 946693 h 3467830"/>
                <a:gd name="connsiteX4" fmla="*/ 3063084 w 3063084"/>
                <a:gd name="connsiteY4" fmla="*/ 2521138 h 3467830"/>
                <a:gd name="connsiteX5" fmla="*/ 2863097 w 3063084"/>
                <a:gd name="connsiteY5" fmla="*/ 2844728 h 3467830"/>
                <a:gd name="connsiteX6" fmla="*/ 1693337 w 3063084"/>
                <a:gd name="connsiteY6" fmla="*/ 3429605 h 3467830"/>
                <a:gd name="connsiteX7" fmla="*/ 1369749 w 3063084"/>
                <a:gd name="connsiteY7" fmla="*/ 3429605 h 3467830"/>
                <a:gd name="connsiteX8" fmla="*/ 199989 w 3063084"/>
                <a:gd name="connsiteY8" fmla="*/ 2844728 h 3467830"/>
                <a:gd name="connsiteX9" fmla="*/ 0 w 3063084"/>
                <a:gd name="connsiteY9" fmla="*/ 2521138 h 3467830"/>
                <a:gd name="connsiteX10" fmla="*/ 0 w 3063084"/>
                <a:gd name="connsiteY10" fmla="*/ 946693 h 3467830"/>
                <a:gd name="connsiteX11" fmla="*/ 199989 w 3063084"/>
                <a:gd name="connsiteY11" fmla="*/ 623102 h 3467830"/>
                <a:gd name="connsiteX12" fmla="*/ 1369749 w 3063084"/>
                <a:gd name="connsiteY12" fmla="*/ 38226 h 3467830"/>
                <a:gd name="connsiteX13" fmla="*/ 1531543 w 3063084"/>
                <a:gd name="connsiteY13" fmla="*/ 0 h 3467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63084" h="3467830">
                  <a:moveTo>
                    <a:pt x="1531543" y="0"/>
                  </a:moveTo>
                  <a:cubicBezTo>
                    <a:pt x="1586957" y="0"/>
                    <a:pt x="1642372" y="12742"/>
                    <a:pt x="1693337" y="38226"/>
                  </a:cubicBezTo>
                  <a:lnTo>
                    <a:pt x="2863097" y="623102"/>
                  </a:lnTo>
                  <a:cubicBezTo>
                    <a:pt x="2985690" y="684401"/>
                    <a:pt x="3063084" y="809627"/>
                    <a:pt x="3063084" y="946693"/>
                  </a:cubicBezTo>
                  <a:lnTo>
                    <a:pt x="3063084" y="2521138"/>
                  </a:lnTo>
                  <a:cubicBezTo>
                    <a:pt x="3063084" y="2658203"/>
                    <a:pt x="2985690" y="2783428"/>
                    <a:pt x="2863097" y="2844728"/>
                  </a:cubicBezTo>
                  <a:lnTo>
                    <a:pt x="1693337" y="3429605"/>
                  </a:lnTo>
                  <a:cubicBezTo>
                    <a:pt x="1591407" y="3480572"/>
                    <a:pt x="1471679" y="3480572"/>
                    <a:pt x="1369749" y="3429605"/>
                  </a:cubicBezTo>
                  <a:lnTo>
                    <a:pt x="199989" y="2844728"/>
                  </a:lnTo>
                  <a:cubicBezTo>
                    <a:pt x="77396" y="2783428"/>
                    <a:pt x="0" y="2658203"/>
                    <a:pt x="0" y="2521138"/>
                  </a:cubicBezTo>
                  <a:lnTo>
                    <a:pt x="0" y="946693"/>
                  </a:lnTo>
                  <a:cubicBezTo>
                    <a:pt x="0" y="809627"/>
                    <a:pt x="77396" y="684401"/>
                    <a:pt x="199989" y="623102"/>
                  </a:cubicBezTo>
                  <a:lnTo>
                    <a:pt x="1369749" y="38226"/>
                  </a:lnTo>
                  <a:cubicBezTo>
                    <a:pt x="1420714" y="12742"/>
                    <a:pt x="1476128" y="0"/>
                    <a:pt x="1531543" y="0"/>
                  </a:cubicBezTo>
                  <a:close/>
                </a:path>
              </a:pathLst>
            </a:custGeom>
            <a:blipFill rotWithShape="1">
              <a:blip r:embed="rId10"/>
              <a:stretch>
                <a:fillRect/>
              </a:stretch>
            </a:blipFill>
            <a:ln w="381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algn="ctr">
                <a:spcBef>
                  <a:spcPts val="1000"/>
                </a:spcBef>
              </a:pPr>
              <a:endParaRPr lang="zh-CN" altLang="en-US" sz="1600" kern="0" dirty="0">
                <a:solidFill>
                  <a:srgbClr val="FFFFFF"/>
                </a:solidFill>
                <a:latin typeface="微软雅黑" panose="020B0503020204020204" charset="-122"/>
                <a:ea typeface="微软雅黑" panose="020B0503020204020204" charset="-122"/>
              </a:endParaRPr>
            </a:p>
          </p:txBody>
        </p:sp>
        <p:sp>
          <p:nvSpPr>
            <p:cNvPr id="30" name="22"/>
            <p:cNvSpPr/>
            <p:nvPr>
              <p:custDataLst>
                <p:tags r:id="rId11"/>
              </p:custDataLst>
            </p:nvPr>
          </p:nvSpPr>
          <p:spPr>
            <a:xfrm>
              <a:off x="4413851" y="2304743"/>
              <a:ext cx="127635" cy="127635"/>
            </a:xfrm>
            <a:prstGeom prst="ellipse">
              <a:avLst/>
            </a:prstGeom>
            <a:solidFill>
              <a:srgbClr val="5BAE3E"/>
            </a:solidFill>
            <a:ln w="127000">
              <a:solidFill>
                <a:srgbClr val="5BAE3E">
                  <a:alpha val="20000"/>
                </a:srgbClr>
              </a:solid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46" name="2"/>
            <p:cNvSpPr/>
            <p:nvPr>
              <p:custDataLst>
                <p:tags r:id="rId12"/>
              </p:custDataLst>
            </p:nvPr>
          </p:nvSpPr>
          <p:spPr>
            <a:xfrm>
              <a:off x="4796790" y="1592262"/>
              <a:ext cx="2592705" cy="2935605"/>
            </a:xfrm>
            <a:custGeom>
              <a:avLst/>
              <a:gdLst>
                <a:gd name="connsiteX0" fmla="*/ 4226224 w 8431780"/>
                <a:gd name="connsiteY0" fmla="*/ 690206 h 9545926"/>
                <a:gd name="connsiteX1" fmla="*/ 3845257 w 8431780"/>
                <a:gd name="connsiteY1" fmla="*/ 780215 h 9545926"/>
                <a:gd name="connsiteX2" fmla="*/ 1090885 w 8431780"/>
                <a:gd name="connsiteY2" fmla="*/ 2157391 h 9545926"/>
                <a:gd name="connsiteX3" fmla="*/ 619981 w 8431780"/>
                <a:gd name="connsiteY3" fmla="*/ 2919334 h 9545926"/>
                <a:gd name="connsiteX4" fmla="*/ 619981 w 8431780"/>
                <a:gd name="connsiteY4" fmla="*/ 6626595 h 9545926"/>
                <a:gd name="connsiteX5" fmla="*/ 1090885 w 8431780"/>
                <a:gd name="connsiteY5" fmla="*/ 7388535 h 9545926"/>
                <a:gd name="connsiteX6" fmla="*/ 3845257 w 8431780"/>
                <a:gd name="connsiteY6" fmla="*/ 8765714 h 9545926"/>
                <a:gd name="connsiteX7" fmla="*/ 4607192 w 8431780"/>
                <a:gd name="connsiteY7" fmla="*/ 8765714 h 9545926"/>
                <a:gd name="connsiteX8" fmla="*/ 7361564 w 8431780"/>
                <a:gd name="connsiteY8" fmla="*/ 7388535 h 9545926"/>
                <a:gd name="connsiteX9" fmla="*/ 7832463 w 8431780"/>
                <a:gd name="connsiteY9" fmla="*/ 6626595 h 9545926"/>
                <a:gd name="connsiteX10" fmla="*/ 7832463 w 8431780"/>
                <a:gd name="connsiteY10" fmla="*/ 2919334 h 9545926"/>
                <a:gd name="connsiteX11" fmla="*/ 7361564 w 8431780"/>
                <a:gd name="connsiteY11" fmla="*/ 2157391 h 9545926"/>
                <a:gd name="connsiteX12" fmla="*/ 4607192 w 8431780"/>
                <a:gd name="connsiteY12" fmla="*/ 780215 h 9545926"/>
                <a:gd name="connsiteX13" fmla="*/ 4226224 w 8431780"/>
                <a:gd name="connsiteY13" fmla="*/ 690206 h 9545926"/>
                <a:gd name="connsiteX14" fmla="*/ 4215893 w 8431780"/>
                <a:gd name="connsiteY14" fmla="*/ 0 h 9545926"/>
                <a:gd name="connsiteX15" fmla="*/ 4661265 w 8431780"/>
                <a:gd name="connsiteY15" fmla="*/ 105225 h 9545926"/>
                <a:gd name="connsiteX16" fmla="*/ 7881274 w 8431780"/>
                <a:gd name="connsiteY16" fmla="*/ 1715219 h 9545926"/>
                <a:gd name="connsiteX17" fmla="*/ 8431780 w 8431780"/>
                <a:gd name="connsiteY17" fmla="*/ 2605970 h 9545926"/>
                <a:gd name="connsiteX18" fmla="*/ 8431780 w 8431780"/>
                <a:gd name="connsiteY18" fmla="*/ 6939959 h 9545926"/>
                <a:gd name="connsiteX19" fmla="*/ 7881274 w 8431780"/>
                <a:gd name="connsiteY19" fmla="*/ 7830708 h 9545926"/>
                <a:gd name="connsiteX20" fmla="*/ 4661265 w 8431780"/>
                <a:gd name="connsiteY20" fmla="*/ 9440704 h 9545926"/>
                <a:gd name="connsiteX21" fmla="*/ 3770521 w 8431780"/>
                <a:gd name="connsiteY21" fmla="*/ 9440704 h 9545926"/>
                <a:gd name="connsiteX22" fmla="*/ 550512 w 8431780"/>
                <a:gd name="connsiteY22" fmla="*/ 7830708 h 9545926"/>
                <a:gd name="connsiteX23" fmla="*/ 0 w 8431780"/>
                <a:gd name="connsiteY23" fmla="*/ 6939959 h 9545926"/>
                <a:gd name="connsiteX24" fmla="*/ 0 w 8431780"/>
                <a:gd name="connsiteY24" fmla="*/ 2605970 h 9545926"/>
                <a:gd name="connsiteX25" fmla="*/ 550512 w 8431780"/>
                <a:gd name="connsiteY25" fmla="*/ 1715219 h 9545926"/>
                <a:gd name="connsiteX26" fmla="*/ 3770521 w 8431780"/>
                <a:gd name="connsiteY26" fmla="*/ 105225 h 9545926"/>
                <a:gd name="connsiteX27" fmla="*/ 4215893 w 8431780"/>
                <a:gd name="connsiteY27" fmla="*/ 0 h 954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431780" h="9545926">
                  <a:moveTo>
                    <a:pt x="4226224" y="690206"/>
                  </a:moveTo>
                  <a:cubicBezTo>
                    <a:pt x="4095742" y="690206"/>
                    <a:pt x="3965261" y="720209"/>
                    <a:pt x="3845257" y="780215"/>
                  </a:cubicBezTo>
                  <a:lnTo>
                    <a:pt x="1090885" y="2157391"/>
                  </a:lnTo>
                  <a:cubicBezTo>
                    <a:pt x="802222" y="2301729"/>
                    <a:pt x="619981" y="2596592"/>
                    <a:pt x="619981" y="2919334"/>
                  </a:cubicBezTo>
                  <a:lnTo>
                    <a:pt x="619981" y="6626595"/>
                  </a:lnTo>
                  <a:cubicBezTo>
                    <a:pt x="619981" y="6949335"/>
                    <a:pt x="802222" y="7244195"/>
                    <a:pt x="1090885" y="7388535"/>
                  </a:cubicBezTo>
                  <a:lnTo>
                    <a:pt x="3845257" y="8765714"/>
                  </a:lnTo>
                  <a:cubicBezTo>
                    <a:pt x="4085266" y="8885723"/>
                    <a:pt x="4367183" y="8885723"/>
                    <a:pt x="4607192" y="8765714"/>
                  </a:cubicBezTo>
                  <a:lnTo>
                    <a:pt x="7361564" y="7388535"/>
                  </a:lnTo>
                  <a:cubicBezTo>
                    <a:pt x="7650228" y="7244195"/>
                    <a:pt x="7832463" y="6949335"/>
                    <a:pt x="7832463" y="6626595"/>
                  </a:cubicBezTo>
                  <a:lnTo>
                    <a:pt x="7832463" y="2919334"/>
                  </a:lnTo>
                  <a:cubicBezTo>
                    <a:pt x="7832463" y="2596592"/>
                    <a:pt x="7650228" y="2301729"/>
                    <a:pt x="7361564" y="2157391"/>
                  </a:cubicBezTo>
                  <a:lnTo>
                    <a:pt x="4607192" y="780215"/>
                  </a:lnTo>
                  <a:cubicBezTo>
                    <a:pt x="4487188" y="720209"/>
                    <a:pt x="4356705" y="690206"/>
                    <a:pt x="4226224" y="690206"/>
                  </a:cubicBezTo>
                  <a:close/>
                  <a:moveTo>
                    <a:pt x="4215893" y="0"/>
                  </a:moveTo>
                  <a:cubicBezTo>
                    <a:pt x="4368432" y="0"/>
                    <a:pt x="4520973" y="35075"/>
                    <a:pt x="4661265" y="105225"/>
                  </a:cubicBezTo>
                  <a:lnTo>
                    <a:pt x="7881274" y="1715219"/>
                  </a:lnTo>
                  <a:cubicBezTo>
                    <a:pt x="8218737" y="1883957"/>
                    <a:pt x="8431780" y="2228667"/>
                    <a:pt x="8431780" y="2605970"/>
                  </a:cubicBezTo>
                  <a:lnTo>
                    <a:pt x="8431780" y="6939959"/>
                  </a:lnTo>
                  <a:cubicBezTo>
                    <a:pt x="8431780" y="7317259"/>
                    <a:pt x="8218737" y="7661967"/>
                    <a:pt x="7881274" y="7830708"/>
                  </a:cubicBezTo>
                  <a:lnTo>
                    <a:pt x="4661265" y="9440704"/>
                  </a:lnTo>
                  <a:cubicBezTo>
                    <a:pt x="4380681" y="9581001"/>
                    <a:pt x="4051105" y="9581001"/>
                    <a:pt x="3770521" y="9440704"/>
                  </a:cubicBezTo>
                  <a:lnTo>
                    <a:pt x="550512" y="7830708"/>
                  </a:lnTo>
                  <a:cubicBezTo>
                    <a:pt x="213049" y="7661967"/>
                    <a:pt x="0" y="7317259"/>
                    <a:pt x="0" y="6939959"/>
                  </a:cubicBezTo>
                  <a:lnTo>
                    <a:pt x="0" y="2605970"/>
                  </a:lnTo>
                  <a:cubicBezTo>
                    <a:pt x="0" y="2228667"/>
                    <a:pt x="213049" y="1883957"/>
                    <a:pt x="550512" y="1715219"/>
                  </a:cubicBezTo>
                  <a:lnTo>
                    <a:pt x="3770521" y="105225"/>
                  </a:lnTo>
                  <a:cubicBezTo>
                    <a:pt x="3910813" y="35075"/>
                    <a:pt x="4063351" y="0"/>
                    <a:pt x="4215893" y="0"/>
                  </a:cubicBezTo>
                  <a:close/>
                </a:path>
              </a:pathLst>
            </a:custGeom>
            <a:solidFill>
              <a:srgbClr val="5BAE3E">
                <a:alpha val="10000"/>
              </a:srgb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r" defTabSz="914400" rtl="0" eaLnBrk="1" fontAlgn="auto" latinLnBrk="0" hangingPunct="1">
                <a:lnSpc>
                  <a:spcPct val="100000"/>
                </a:lnSpc>
                <a:spcBef>
                  <a:spcPts val="0"/>
                </a:spcBef>
                <a:spcAft>
                  <a:spcPts val="0"/>
                </a:spcAft>
                <a:buClrTx/>
                <a:buSzTx/>
                <a:buFontTx/>
                <a:buNone/>
              </a:pPr>
              <a:r>
                <a:rPr kumimoji="0" lang="zh-CN" altLang="en-US" sz="400" b="0" i="0" u="none" strike="noStrike" kern="1200" cap="none" spc="0" normalizeH="0" baseline="0" noProof="0" dirty="0">
                  <a:ln>
                    <a:noFill/>
                  </a:ln>
                  <a:solidFill>
                    <a:srgbClr val="2FA4FF">
                      <a:lumMod val="40000"/>
                      <a:lumOff val="60000"/>
                      <a:alpha val="1000"/>
                    </a:srgbClr>
                  </a:solidFill>
                  <a:effectLst/>
                  <a:uLnTx/>
                  <a:uFillTx/>
                  <a:latin typeface="微软雅黑" panose="020B0503020204020204" charset="-122"/>
                  <a:ea typeface="微软雅黑" panose="020B0503020204020204" charset="-122"/>
                  <a:cs typeface="+mn-cs"/>
                </a:rPr>
                <a:t>演亦文化</a:t>
              </a:r>
              <a:endParaRPr kumimoji="0" lang="zh-CN" altLang="en-US" sz="400" b="0" i="0" u="none" strike="noStrike" kern="1200" cap="none" spc="0" normalizeH="0" baseline="0" noProof="0" dirty="0">
                <a:ln>
                  <a:noFill/>
                </a:ln>
                <a:solidFill>
                  <a:srgbClr val="2FA4FF">
                    <a:lumMod val="40000"/>
                    <a:lumOff val="60000"/>
                    <a:alpha val="1000"/>
                  </a:srgbClr>
                </a:solidFill>
                <a:effectLst/>
                <a:uLnTx/>
                <a:uFillTx/>
                <a:latin typeface="微软雅黑" panose="020B0503020204020204" charset="-122"/>
                <a:ea typeface="微软雅黑" panose="020B0503020204020204" charset="-122"/>
                <a:cs typeface="+mn-cs"/>
              </a:endParaRPr>
            </a:p>
          </p:txBody>
        </p:sp>
        <p:sp>
          <p:nvSpPr>
            <p:cNvPr id="3" name="22"/>
            <p:cNvSpPr/>
            <p:nvPr>
              <p:custDataLst>
                <p:tags r:id="rId13"/>
              </p:custDataLst>
            </p:nvPr>
          </p:nvSpPr>
          <p:spPr>
            <a:xfrm>
              <a:off x="7630042" y="2304743"/>
              <a:ext cx="127635" cy="127635"/>
            </a:xfrm>
            <a:prstGeom prst="ellipse">
              <a:avLst/>
            </a:prstGeom>
            <a:solidFill>
              <a:srgbClr val="5BAE3E"/>
            </a:solidFill>
            <a:ln w="127000">
              <a:solidFill>
                <a:srgbClr val="5BAE3E">
                  <a:alpha val="20000"/>
                </a:srgbClr>
              </a:solid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4" name="22"/>
            <p:cNvSpPr/>
            <p:nvPr>
              <p:custDataLst>
                <p:tags r:id="rId14"/>
              </p:custDataLst>
            </p:nvPr>
          </p:nvSpPr>
          <p:spPr>
            <a:xfrm>
              <a:off x="6032183" y="4854454"/>
              <a:ext cx="127635" cy="127635"/>
            </a:xfrm>
            <a:prstGeom prst="ellipse">
              <a:avLst/>
            </a:prstGeom>
            <a:solidFill>
              <a:srgbClr val="5BAE3E"/>
            </a:solidFill>
            <a:ln w="127000">
              <a:solidFill>
                <a:srgbClr val="5BAE3E">
                  <a:alpha val="20000"/>
                </a:srgbClr>
              </a:solid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charset="-122"/>
                <a:ea typeface="微软雅黑" panose="020B0503020204020204" charset="-122"/>
                <a:cs typeface="+mn-cs"/>
              </a:endParaRPr>
            </a:p>
          </p:txBody>
        </p:sp>
      </p:grpSp>
      <p:pic>
        <p:nvPicPr>
          <p:cNvPr id="5" name="7-2-2_13">
            <a:hlinkClick r:id="" action="ppaction://media"/>
          </p:cNvPr>
          <p:cNvPicPr>
            <a:picLocks noChangeAspect="1"/>
          </p:cNvPicPr>
          <p:nvPr>
            <a:audioFile r:link="rId15"/>
            <p:extLst>
              <p:ext uri="{DAA4B4D4-6D71-4841-9C94-3DE7FCFB9230}">
                <p14:media xmlns:p14="http://schemas.microsoft.com/office/powerpoint/2010/main" r:embed="rId16"/>
              </p:ext>
            </p:extLst>
          </p:nvPr>
        </p:nvPicPr>
        <p:blipFill>
          <a:blip r:embed="rId17"/>
          <a:stretch>
            <a:fillRect/>
          </a:stretch>
        </p:blipFill>
        <p:spPr>
          <a:xfrm>
            <a:off x="-981075" y="57594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22" grpId="0"/>
      <p:bldP spid="23" grpId="0" uiExpand="1" build="p"/>
      <p:bldP spid="24" grpId="0"/>
      <p:bldP spid="25" grpId="0" uiExpand="1" build="p"/>
      <p:bldP spid="38" grpId="0"/>
      <p:bldP spid="39" grpId="0" uiExpand="1" build="p"/>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85154" y="2347942"/>
            <a:ext cx="10924675" cy="693010"/>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Standardized specifications &amp; aesthetic appeal</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Balance cost efficiency with ease of use → allowing convenient stacking, storage, and display.</a:t>
            </a:r>
            <a:endParaRPr lang="en-US" altLang="zh-CN" sz="1600" dirty="0">
              <a:latin typeface="Arial" panose="020B0604020202020204" pitchFamily="34" charset="0"/>
              <a:cs typeface="Arial" panose="020B0604020202020204" pitchFamily="34" charset="0"/>
              <a:sym typeface="+mn-ea"/>
            </a:endParaRPr>
          </a:p>
        </p:txBody>
      </p:sp>
      <p:grpSp>
        <p:nvGrpSpPr>
          <p:cNvPr id="6" name="组合 5"/>
          <p:cNvGrpSpPr/>
          <p:nvPr/>
        </p:nvGrpSpPr>
        <p:grpSpPr>
          <a:xfrm>
            <a:off x="0" y="1756923"/>
            <a:ext cx="12192000" cy="504000"/>
            <a:chOff x="0" y="1756923"/>
            <a:chExt cx="12192000" cy="504000"/>
          </a:xfrm>
        </p:grpSpPr>
        <p:sp>
          <p:nvSpPr>
            <p:cNvPr id="3" name="矩形 2"/>
            <p:cNvSpPr/>
            <p:nvPr/>
          </p:nvSpPr>
          <p:spPr>
            <a:xfrm>
              <a:off x="0" y="1756923"/>
              <a:ext cx="12192000" cy="504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9" name="文本框 8"/>
            <p:cNvSpPr txBox="1"/>
            <p:nvPr/>
          </p:nvSpPr>
          <p:spPr>
            <a:xfrm>
              <a:off x="617053" y="1840331"/>
              <a:ext cx="9434195" cy="337185"/>
            </a:xfrm>
            <a:prstGeom prst="rect">
              <a:avLst/>
            </a:prstGeom>
            <a:noFill/>
          </p:spPr>
          <p:txBody>
            <a:bodyPr wrap="square" rtlCol="0">
              <a:spAutoFit/>
            </a:bodyPr>
            <a:lstStyle/>
            <a:p>
              <a:r>
                <a:rPr lang="en-US" altLang="zh-CN" sz="1600" b="1" dirty="0">
                  <a:solidFill>
                    <a:schemeClr val="bg1"/>
                  </a:solidFill>
                </a:rPr>
                <a:t>Core principles</a:t>
              </a:r>
              <a:r>
                <a:rPr lang="en-US" altLang="zh-CN" sz="1600" dirty="0">
                  <a:solidFill>
                    <a:schemeClr val="bg1"/>
                  </a:solidFill>
                </a:rPr>
                <a:t>: Safety, standardization, practicality, and economy.</a:t>
              </a:r>
              <a:endParaRPr lang="en-US" altLang="zh-CN" sz="1600" dirty="0">
                <a:solidFill>
                  <a:schemeClr val="bg1"/>
                </a:solidFill>
              </a:endParaRPr>
            </a:p>
          </p:txBody>
        </p:sp>
      </p:grpSp>
      <p:sp>
        <p:nvSpPr>
          <p:cNvPr id="8" name="文本框 7"/>
          <p:cNvSpPr txBox="1"/>
          <p:nvPr/>
        </p:nvSpPr>
        <p:spPr>
          <a:xfrm>
            <a:off x="585154" y="3101466"/>
            <a:ext cx="10582275" cy="1974850"/>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Packaging Material Requirements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Basic material criteria</a:t>
            </a:r>
            <a:r>
              <a:rPr lang="en-US" altLang="zh-CN" sz="1600" dirty="0">
                <a:latin typeface="Arial" panose="020B0604020202020204" pitchFamily="34" charset="0"/>
                <a:cs typeface="Arial" panose="020B0604020202020204" pitchFamily="34" charset="0"/>
                <a:sym typeface="+mn-ea"/>
              </a:rPr>
              <a:t>: non-toxic, moisture-resistant, breathable, and compression-resistant.</a:t>
            </a:r>
            <a:endParaRPr lang="en-US" altLang="zh-CN" sz="1600" dirty="0">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Physiological basis</a:t>
            </a:r>
            <a:r>
              <a:rPr lang="en-US" altLang="zh-CN" sz="1600" dirty="0">
                <a:latin typeface="Arial" panose="020B0604020202020204" pitchFamily="34" charset="0"/>
                <a:cs typeface="Arial" panose="020B0604020202020204" pitchFamily="34" charset="0"/>
                <a:sym typeface="+mn-ea"/>
              </a:rPr>
              <a:t>: Fruits and vegetables continue to respire after harvest→ releasing moisture and CO</a:t>
            </a:r>
            <a:r>
              <a:rPr lang="en-US" altLang="zh-CN" sz="1600" baseline="-25000" dirty="0">
                <a:latin typeface="Arial" panose="020B0604020202020204" pitchFamily="34" charset="0"/>
                <a:cs typeface="Arial" panose="020B0604020202020204" pitchFamily="34" charset="0"/>
                <a:sym typeface="+mn-ea"/>
              </a:rPr>
              <a:t>2</a:t>
            </a:r>
            <a:r>
              <a:rPr lang="en-US" altLang="zh-CN" sz="1600" dirty="0">
                <a:latin typeface="Arial" panose="020B0604020202020204" pitchFamily="34" charset="0"/>
                <a:cs typeface="Arial" panose="020B0604020202020204" pitchFamily="34" charset="0"/>
                <a:sym typeface="+mn-ea"/>
              </a:rPr>
              <a:t>.</a:t>
            </a:r>
            <a:endParaRPr lang="en-US" altLang="zh-CN" sz="1600" dirty="0">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Moisture-resistance materials</a:t>
            </a:r>
            <a:r>
              <a:rPr lang="en-US" altLang="zh-CN" sz="1600" dirty="0">
                <a:latin typeface="Arial" panose="020B0604020202020204" pitchFamily="34" charset="0"/>
                <a:cs typeface="Arial" panose="020B0604020202020204" pitchFamily="34" charset="0"/>
                <a:sym typeface="+mn-ea"/>
              </a:rPr>
              <a:t>:  → prevent </a:t>
            </a:r>
            <a:r>
              <a:rPr lang="en-US" altLang="zh-CN" sz="1600" b="1" dirty="0">
                <a:latin typeface="Arial" panose="020B0604020202020204" pitchFamily="34" charset="0"/>
                <a:cs typeface="Arial" panose="020B0604020202020204" pitchFamily="34" charset="0"/>
                <a:sym typeface="+mn-ea"/>
              </a:rPr>
              <a:t>condensation-induced damage</a:t>
            </a:r>
            <a:r>
              <a:rPr lang="en-US" altLang="zh-CN" sz="1600" dirty="0">
                <a:latin typeface="Arial" panose="020B0604020202020204" pitchFamily="34" charset="0"/>
                <a:cs typeface="Arial" panose="020B0604020202020204" pitchFamily="34" charset="0"/>
                <a:sym typeface="+mn-ea"/>
              </a:rPr>
              <a:t> to packaging.</a:t>
            </a:r>
            <a:endParaRPr lang="en-US" altLang="zh-CN" sz="1600" dirty="0">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Breathability materials </a:t>
            </a:r>
            <a:r>
              <a:rPr lang="en-US" altLang="zh-CN" sz="1600" dirty="0">
                <a:latin typeface="Arial" panose="020B0604020202020204" pitchFamily="34" charset="0"/>
                <a:cs typeface="Arial" panose="020B0604020202020204" pitchFamily="34" charset="0"/>
                <a:sym typeface="+mn-ea"/>
              </a:rPr>
              <a:t>→ </a:t>
            </a:r>
            <a:r>
              <a:rPr lang="en-US" altLang="zh-CN" sz="1600" b="1" dirty="0">
                <a:latin typeface="Arial" panose="020B0604020202020204" pitchFamily="34" charset="0"/>
                <a:cs typeface="Arial" panose="020B0604020202020204" pitchFamily="34" charset="0"/>
                <a:sym typeface="+mn-ea"/>
              </a:rPr>
              <a:t>maintain internal gas balance</a:t>
            </a:r>
            <a:r>
              <a:rPr lang="en-US" altLang="zh-CN" sz="1600" dirty="0">
                <a:latin typeface="Arial" panose="020B0604020202020204" pitchFamily="34" charset="0"/>
                <a:cs typeface="Arial" panose="020B0604020202020204" pitchFamily="34" charset="0"/>
                <a:sym typeface="+mn-ea"/>
              </a:rPr>
              <a:t>, inhibit </a:t>
            </a:r>
            <a:r>
              <a:rPr lang="en-US" altLang="zh-CN" sz="1600" b="1" dirty="0">
                <a:latin typeface="Arial" panose="020B0604020202020204" pitchFamily="34" charset="0"/>
                <a:cs typeface="Arial" panose="020B0604020202020204" pitchFamily="34" charset="0"/>
                <a:sym typeface="+mn-ea"/>
              </a:rPr>
              <a:t>microbial growth</a:t>
            </a:r>
            <a:r>
              <a:rPr lang="en-US" altLang="zh-CN" sz="1600" dirty="0">
                <a:latin typeface="Arial" panose="020B0604020202020204" pitchFamily="34" charset="0"/>
                <a:cs typeface="Arial" panose="020B0604020202020204" pitchFamily="34" charset="0"/>
                <a:sym typeface="+mn-ea"/>
              </a:rPr>
              <a:t> and </a:t>
            </a:r>
            <a:r>
              <a:rPr lang="en-US" altLang="zh-CN" sz="1600" b="1" dirty="0">
                <a:latin typeface="Arial" panose="020B0604020202020204" pitchFamily="34" charset="0"/>
                <a:cs typeface="Arial" panose="020B0604020202020204" pitchFamily="34" charset="0"/>
                <a:sym typeface="+mn-ea"/>
              </a:rPr>
              <a:t>anaerobic respiration</a:t>
            </a:r>
            <a:r>
              <a:rPr lang="en-US" altLang="zh-CN" sz="1600" dirty="0">
                <a:latin typeface="Arial" panose="020B0604020202020204" pitchFamily="34" charset="0"/>
                <a:cs typeface="Arial" panose="020B0604020202020204" pitchFamily="34" charset="0"/>
                <a:sym typeface="+mn-ea"/>
              </a:rPr>
              <a:t>, and reduce </a:t>
            </a:r>
            <a:r>
              <a:rPr lang="en-US" altLang="zh-CN" sz="1600" b="1" dirty="0">
                <a:latin typeface="Arial" panose="020B0604020202020204" pitchFamily="34" charset="0"/>
                <a:cs typeface="Arial" panose="020B0604020202020204" pitchFamily="34" charset="0"/>
                <a:sym typeface="+mn-ea"/>
              </a:rPr>
              <a:t>postharvest decay losses</a:t>
            </a:r>
            <a:r>
              <a:rPr lang="en-US" altLang="zh-CN" sz="1600" dirty="0">
                <a:latin typeface="Arial" panose="020B0604020202020204" pitchFamily="34" charset="0"/>
                <a:cs typeface="Arial" panose="020B0604020202020204" pitchFamily="34" charset="0"/>
                <a:sym typeface="+mn-ea"/>
              </a:rPr>
              <a:t>.</a:t>
            </a:r>
            <a:endParaRPr lang="en-US" altLang="zh-CN" sz="1600" dirty="0">
              <a:latin typeface="Arial" panose="020B0604020202020204" pitchFamily="34" charset="0"/>
              <a:cs typeface="Arial" panose="020B0604020202020204" pitchFamily="34" charset="0"/>
              <a:sym typeface="+mn-ea"/>
            </a:endParaRPr>
          </a:p>
        </p:txBody>
      </p:sp>
      <p:sp>
        <p:nvSpPr>
          <p:cNvPr id="2" name="文本框 1"/>
          <p:cNvSpPr txBox="1"/>
          <p:nvPr/>
        </p:nvSpPr>
        <p:spPr>
          <a:xfrm>
            <a:off x="585154" y="5036853"/>
            <a:ext cx="10911521" cy="1013460"/>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Suitability to produce characteristics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Adapted to compressive strength, respiration rate, and other physiological traits of specific produce type → to avoid under- or over-packaging.</a:t>
            </a:r>
            <a:endParaRPr lang="en-US" altLang="zh-CN" sz="1600" dirty="0">
              <a:latin typeface="Arial" panose="020B0604020202020204" pitchFamily="34" charset="0"/>
              <a:cs typeface="Arial" panose="020B0604020202020204" pitchFamily="34" charset="0"/>
              <a:sym typeface="+mn-ea"/>
            </a:endParaRPr>
          </a:p>
        </p:txBody>
      </p:sp>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4. Packaging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5" name="文本框 4"/>
          <p:cNvSpPr txBox="1"/>
          <p:nvPr/>
        </p:nvSpPr>
        <p:spPr>
          <a:xfrm>
            <a:off x="596814" y="1094823"/>
            <a:ext cx="5079451" cy="461665"/>
          </a:xfrm>
          <a:prstGeom prst="rect">
            <a:avLst/>
          </a:prstGeom>
          <a:noFill/>
        </p:spPr>
        <p:txBody>
          <a:bodyPr wrap="square" rtlCol="0">
            <a:spAutoFit/>
          </a:bodyPr>
          <a:lstStyle/>
          <a:p>
            <a:r>
              <a:rPr lang="en-US" altLang="zh-CN" sz="2400" b="1" dirty="0">
                <a:sym typeface="+mn-ea"/>
              </a:rPr>
              <a:t>(2) Packaging Requirements</a:t>
            </a:r>
            <a:endParaRPr lang="en-US" altLang="zh-CN" sz="2400" b="1" dirty="0">
              <a:sym typeface="+mn-ea"/>
            </a:endParaRPr>
          </a:p>
        </p:txBody>
      </p:sp>
      <p:pic>
        <p:nvPicPr>
          <p:cNvPr id="7" name="7-2-2_14">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54075" y="55149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1" grpId="0" uiExpand="1" build="p"/>
      <p:bldP spid="8" grpId="0" uiExpand="1" build="p"/>
      <p:bldP spid="2" grpId="0" uiExpand="1" build="p"/>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30"/>
          <p:cNvSpPr/>
          <p:nvPr/>
        </p:nvSpPr>
        <p:spPr>
          <a:xfrm>
            <a:off x="697865" y="5148670"/>
            <a:ext cx="9722485" cy="1043940"/>
          </a:xfrm>
          <a:prstGeom prst="roundRect">
            <a:avLst>
              <a:gd name="adj" fmla="val 5678"/>
            </a:avLst>
          </a:prstGeom>
          <a:solidFill>
            <a:srgbClr val="5BAE3E">
              <a:alpha val="20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22" name="圆角矩形 21"/>
          <p:cNvSpPr/>
          <p:nvPr/>
        </p:nvSpPr>
        <p:spPr>
          <a:xfrm>
            <a:off x="697865" y="4040565"/>
            <a:ext cx="9722485" cy="1043940"/>
          </a:xfrm>
          <a:prstGeom prst="roundRect">
            <a:avLst>
              <a:gd name="adj" fmla="val 5678"/>
            </a:avLst>
          </a:prstGeom>
          <a:solidFill>
            <a:srgbClr val="5BAE3E">
              <a:alpha val="20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dirty="0"/>
          </a:p>
        </p:txBody>
      </p:sp>
      <p:sp>
        <p:nvSpPr>
          <p:cNvPr id="7" name="圆角矩形 6"/>
          <p:cNvSpPr/>
          <p:nvPr/>
        </p:nvSpPr>
        <p:spPr>
          <a:xfrm>
            <a:off x="697865" y="2929890"/>
            <a:ext cx="9722485" cy="1044000"/>
          </a:xfrm>
          <a:prstGeom prst="roundRect">
            <a:avLst>
              <a:gd name="adj" fmla="val 5678"/>
            </a:avLst>
          </a:prstGeom>
          <a:solidFill>
            <a:srgbClr val="5BAE3E">
              <a:alpha val="20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dirty="0"/>
          </a:p>
        </p:txBody>
      </p:sp>
      <p:sp>
        <p:nvSpPr>
          <p:cNvPr id="9" name="圆角矩形 8"/>
          <p:cNvSpPr/>
          <p:nvPr/>
        </p:nvSpPr>
        <p:spPr>
          <a:xfrm>
            <a:off x="3469958" y="2332990"/>
            <a:ext cx="5252085" cy="504190"/>
          </a:xfrm>
          <a:prstGeom prst="round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a:buNone/>
            </a:pPr>
            <a:r>
              <a:rPr lang="en-US" altLang="zh-CN" b="1" dirty="0">
                <a:solidFill>
                  <a:schemeClr val="bg1"/>
                </a:solidFill>
                <a:effectLst/>
                <a:sym typeface="+mn-ea"/>
              </a:rPr>
              <a:t>Commonly used materials</a:t>
            </a:r>
            <a:endParaRPr lang="en-US" altLang="zh-CN" b="1" dirty="0">
              <a:solidFill>
                <a:schemeClr val="bg1"/>
              </a:solidFill>
              <a:effectLst/>
              <a:latin typeface="Arial" panose="020B0604020202020204" pitchFamily="34" charset="0"/>
              <a:cs typeface="Arial" panose="020B0604020202020204" pitchFamily="34" charset="0"/>
              <a:sym typeface="+mn-ea"/>
            </a:endParaRPr>
          </a:p>
        </p:txBody>
      </p:sp>
      <p:sp>
        <p:nvSpPr>
          <p:cNvPr id="15" name="文本框 14"/>
          <p:cNvSpPr txBox="1"/>
          <p:nvPr/>
        </p:nvSpPr>
        <p:spPr>
          <a:xfrm>
            <a:off x="590139" y="1588325"/>
            <a:ext cx="4354002" cy="622543"/>
          </a:xfrm>
          <a:prstGeom prst="rect">
            <a:avLst/>
          </a:prstGeom>
          <a:noFill/>
        </p:spPr>
        <p:txBody>
          <a:bodyPr wrap="square" rtlCol="0">
            <a:spAutoFit/>
          </a:bodyPr>
          <a:lstStyle/>
          <a:p>
            <a:pPr marL="285750" lvl="0" indent="-285750">
              <a:lnSpc>
                <a:spcPct val="120000"/>
              </a:lnSpc>
              <a:buSzPct val="100000"/>
              <a:buFont typeface="Wingdings" panose="05000000000000000000" pitchFamily="2" charset="2"/>
              <a:buChar char="n"/>
            </a:pPr>
            <a:r>
              <a:rPr lang="en-US" altLang="zh-CN" sz="1600" b="1" dirty="0">
                <a:solidFill>
                  <a:srgbClr val="5BAE3E"/>
                </a:solidFill>
                <a:latin typeface="Arial" panose="020B0604020202020204" pitchFamily="34" charset="0"/>
                <a:cs typeface="Arial" panose="020B0604020202020204" pitchFamily="34" charset="0"/>
                <a:sym typeface="+mn-ea"/>
              </a:rPr>
              <a:t>Material selection considerations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742950" lvl="1" indent="-285750">
              <a:lnSpc>
                <a:spcPct val="120000"/>
              </a:lnSpc>
              <a:buSzPct val="100000"/>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mn-ea"/>
              </a:rPr>
              <a:t>Produce characteristics.</a:t>
            </a:r>
            <a:endParaRPr lang="en-US" altLang="zh-CN" sz="1400" dirty="0">
              <a:latin typeface="Arial" panose="020B0604020202020204" pitchFamily="34" charset="0"/>
              <a:cs typeface="Arial" panose="020B0604020202020204" pitchFamily="34" charset="0"/>
              <a:sym typeface="+mn-ea"/>
            </a:endParaRPr>
          </a:p>
        </p:txBody>
      </p:sp>
      <p:sp>
        <p:nvSpPr>
          <p:cNvPr id="21" name="文本框 20" descr="7b0a202020202262756c6c6574223a20227b5c2263617465676f727949645c223a5c225c222c5c2274656d706c61746549645c223a32303233313731347d220a7d0a"/>
          <p:cNvSpPr txBox="1"/>
          <p:nvPr/>
        </p:nvSpPr>
        <p:spPr>
          <a:xfrm>
            <a:off x="858520" y="3000088"/>
            <a:ext cx="9399270" cy="903605"/>
          </a:xfrm>
          <a:prstGeom prst="rect">
            <a:avLst/>
          </a:prstGeom>
          <a:noFill/>
        </p:spPr>
        <p:txBody>
          <a:bodyPr wrap="square" rtlCol="0">
            <a:noAutofit/>
          </a:bodyPr>
          <a:lstStyle/>
          <a:p>
            <a:pPr lvl="0" indent="0" algn="l">
              <a:lnSpc>
                <a:spcPct val="120000"/>
              </a:lnSpc>
              <a:buSzPct val="100000"/>
              <a:buNone/>
            </a:pPr>
            <a:r>
              <a:rPr lang="en-US" altLang="zh-CN" sz="1600" b="1" dirty="0">
                <a:solidFill>
                  <a:srgbClr val="5BAE3E"/>
                </a:solidFill>
                <a:effectLst/>
                <a:latin typeface="Arial" panose="020B0604020202020204" pitchFamily="34" charset="0"/>
                <a:cs typeface="Arial" panose="020B0604020202020204" pitchFamily="34" charset="0"/>
                <a:sym typeface="+mn-ea"/>
              </a:rPr>
              <a:t>Paper-based materials, foam plastics &amp; Polyethylene films</a:t>
            </a:r>
            <a:endParaRPr lang="en-US" altLang="zh-CN" sz="1600" b="1" dirty="0">
              <a:solidFill>
                <a:srgbClr val="5BAE3E"/>
              </a:solidFill>
              <a:effectLst/>
              <a:latin typeface="Arial" panose="020B0604020202020204" pitchFamily="34" charset="0"/>
              <a:cs typeface="Arial" panose="020B0604020202020204" pitchFamily="34" charset="0"/>
              <a:sym typeface="+mn-ea"/>
            </a:endParaRPr>
          </a:p>
          <a:p>
            <a:pPr marL="285750" lvl="0" indent="-285750" algn="l">
              <a:lnSpc>
                <a:spcPct val="120000"/>
              </a:lnSpc>
              <a:buSzPct val="100000"/>
              <a:buFont typeface="Arial" panose="020B0604020202020204" pitchFamily="34" charset="0"/>
              <a:buChar char="•"/>
            </a:pPr>
            <a:r>
              <a:rPr lang="en-US" altLang="zh-CN" sz="1400" dirty="0">
                <a:solidFill>
                  <a:schemeClr val="tx1"/>
                </a:solidFill>
                <a:sym typeface="+mn-ea"/>
              </a:rPr>
              <a:t>Used as internal cushioning or support materials → shock-absorbing properties reduce mechanical damage during handling and transport.</a:t>
            </a:r>
            <a:endParaRPr lang="en-US" altLang="zh-CN" sz="1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mn-ea"/>
            </a:endParaRPr>
          </a:p>
        </p:txBody>
      </p:sp>
      <p:sp>
        <p:nvSpPr>
          <p:cNvPr id="8" name="文本框 7"/>
          <p:cNvSpPr txBox="1"/>
          <p:nvPr/>
        </p:nvSpPr>
        <p:spPr>
          <a:xfrm>
            <a:off x="858520" y="4109780"/>
            <a:ext cx="9399270" cy="905510"/>
          </a:xfrm>
          <a:prstGeom prst="rect">
            <a:avLst/>
          </a:prstGeom>
          <a:noFill/>
        </p:spPr>
        <p:txBody>
          <a:bodyPr wrap="square" rtlCol="0">
            <a:noAutofit/>
          </a:bodyPr>
          <a:lstStyle/>
          <a:p>
            <a:pPr lvl="0" indent="0" algn="l">
              <a:lnSpc>
                <a:spcPct val="120000"/>
              </a:lnSpc>
              <a:buSzPct val="100000"/>
              <a:buNone/>
            </a:pPr>
            <a:r>
              <a:rPr lang="en-US" altLang="zh-CN" sz="1600" b="1" dirty="0">
                <a:solidFill>
                  <a:srgbClr val="5BAE3E"/>
                </a:solidFill>
                <a:latin typeface="Arial" panose="020B0604020202020204" pitchFamily="34" charset="0"/>
                <a:cs typeface="Arial" panose="020B0604020202020204" pitchFamily="34" charset="0"/>
                <a:sym typeface="+mn-ea"/>
              </a:rPr>
              <a:t>Corrugated cardboard &amp; rigid cartons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285750" lvl="0" indent="-285750" algn="l">
              <a:lnSpc>
                <a:spcPct val="120000"/>
              </a:lnSpc>
              <a:buSzPct val="100000"/>
              <a:buFont typeface="Arial" panose="020B0604020202020204" pitchFamily="34" charset="0"/>
              <a:buChar char="•"/>
            </a:pPr>
            <a:r>
              <a:rPr lang="en-US" altLang="zh-CN" sz="1400" dirty="0">
                <a:solidFill>
                  <a:schemeClr val="tx1"/>
                </a:solidFill>
                <a:sym typeface="+mn-ea"/>
              </a:rPr>
              <a:t>Used as outer packaging → structural support; moisture resistance; compression resistance; aesthetic display.</a:t>
            </a:r>
            <a:endParaRPr lang="en-US" altLang="zh-CN" sz="1400" dirty="0">
              <a:solidFill>
                <a:schemeClr val="tx1"/>
              </a:solidFill>
              <a:sym typeface="+mn-ea"/>
            </a:endParaRPr>
          </a:p>
          <a:p>
            <a:pPr marL="285750" lvl="0" indent="-285750" algn="l">
              <a:lnSpc>
                <a:spcPct val="120000"/>
              </a:lnSpc>
              <a:buSzPct val="100000"/>
              <a:buFont typeface="Arial" panose="020B0604020202020204" pitchFamily="34" charset="0"/>
              <a:buChar char="•"/>
            </a:pPr>
            <a:r>
              <a:rPr lang="en-US" altLang="zh-CN" sz="1400" dirty="0">
                <a:solidFill>
                  <a:schemeClr val="tx1"/>
                </a:solidFill>
                <a:sym typeface="+mn-ea"/>
              </a:rPr>
              <a:t>Suitable for bulk storage and transport.</a:t>
            </a:r>
            <a:endParaRPr lang="en-US" altLang="zh-CN" sz="1400" b="1" dirty="0">
              <a:solidFill>
                <a:schemeClr val="tx1"/>
              </a:solidFill>
              <a:latin typeface="Arial" panose="020B0604020202020204" pitchFamily="34" charset="0"/>
              <a:cs typeface="Arial" panose="020B0604020202020204" pitchFamily="34" charset="0"/>
              <a:sym typeface="+mn-ea"/>
            </a:endParaRPr>
          </a:p>
        </p:txBody>
      </p:sp>
      <p:sp>
        <p:nvSpPr>
          <p:cNvPr id="23" name="文本框 22"/>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4. Packaging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96814" y="1094823"/>
            <a:ext cx="8799849" cy="461665"/>
          </a:xfrm>
          <a:prstGeom prst="rect">
            <a:avLst/>
          </a:prstGeom>
          <a:noFill/>
        </p:spPr>
        <p:txBody>
          <a:bodyPr wrap="square" rtlCol="0">
            <a:spAutoFit/>
          </a:bodyPr>
          <a:lstStyle/>
          <a:p>
            <a:r>
              <a:rPr lang="en-US" altLang="zh-CN" sz="2400" b="1" dirty="0">
                <a:sym typeface="+mn-ea"/>
              </a:rPr>
              <a:t>(3) Common Packaging Materials and Selection</a:t>
            </a:r>
            <a:endParaRPr lang="en-US" altLang="zh-CN" sz="2400" b="1" dirty="0">
              <a:sym typeface="+mn-ea"/>
            </a:endParaRPr>
          </a:p>
        </p:txBody>
      </p:sp>
      <p:sp>
        <p:nvSpPr>
          <p:cNvPr id="29" name="文本框 28"/>
          <p:cNvSpPr txBox="1"/>
          <p:nvPr/>
        </p:nvSpPr>
        <p:spPr>
          <a:xfrm>
            <a:off x="3918999" y="1891987"/>
            <a:ext cx="4354002" cy="327077"/>
          </a:xfrm>
          <a:prstGeom prst="rect">
            <a:avLst/>
          </a:prstGeom>
          <a:noFill/>
        </p:spPr>
        <p:txBody>
          <a:bodyPr wrap="square" rtlCol="0">
            <a:spAutoFit/>
          </a:bodyPr>
          <a:lstStyle/>
          <a:p>
            <a:pPr marL="742950" lvl="1" indent="-285750">
              <a:lnSpc>
                <a:spcPct val="120000"/>
              </a:lnSpc>
              <a:buSzPct val="100000"/>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mn-ea"/>
              </a:rPr>
              <a:t>Storage/transport needs. </a:t>
            </a:r>
            <a:endParaRPr lang="en-US" altLang="zh-CN" sz="1400" dirty="0">
              <a:latin typeface="Arial" panose="020B0604020202020204" pitchFamily="34" charset="0"/>
              <a:cs typeface="Arial" panose="020B0604020202020204" pitchFamily="34" charset="0"/>
              <a:sym typeface="+mn-ea"/>
            </a:endParaRPr>
          </a:p>
        </p:txBody>
      </p:sp>
      <p:sp>
        <p:nvSpPr>
          <p:cNvPr id="30" name="文本框 29"/>
          <p:cNvSpPr txBox="1"/>
          <p:nvPr/>
        </p:nvSpPr>
        <p:spPr>
          <a:xfrm>
            <a:off x="6979268" y="1891987"/>
            <a:ext cx="4354002" cy="327077"/>
          </a:xfrm>
          <a:prstGeom prst="rect">
            <a:avLst/>
          </a:prstGeom>
          <a:noFill/>
        </p:spPr>
        <p:txBody>
          <a:bodyPr wrap="square" rtlCol="0">
            <a:spAutoFit/>
          </a:bodyPr>
          <a:lstStyle/>
          <a:p>
            <a:pPr marL="742950" lvl="1" indent="-285750">
              <a:lnSpc>
                <a:spcPct val="120000"/>
              </a:lnSpc>
              <a:buSzPct val="100000"/>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mn-ea"/>
              </a:rPr>
              <a:t>Cost constraints.</a:t>
            </a:r>
            <a:endParaRPr lang="en-US" altLang="zh-CN" sz="1400" dirty="0">
              <a:latin typeface="Arial" panose="020B0604020202020204" pitchFamily="34" charset="0"/>
              <a:cs typeface="Arial" panose="020B0604020202020204" pitchFamily="34" charset="0"/>
              <a:sym typeface="+mn-ea"/>
            </a:endParaRPr>
          </a:p>
        </p:txBody>
      </p:sp>
      <p:pic>
        <p:nvPicPr>
          <p:cNvPr id="4" name="图片 3" descr="果蔬包装材料 (1)"/>
          <p:cNvPicPr/>
          <p:nvPr/>
        </p:nvPicPr>
        <p:blipFill>
          <a:blip r:embed="rId1"/>
          <a:srcRect l="15288" r="16317"/>
          <a:stretch>
            <a:fillRect/>
          </a:stretch>
        </p:blipFill>
        <p:spPr>
          <a:xfrm>
            <a:off x="10450830" y="2947890"/>
            <a:ext cx="1368000" cy="1008000"/>
          </a:xfrm>
          <a:prstGeom prst="roundRect">
            <a:avLst>
              <a:gd name="adj" fmla="val 8380"/>
            </a:avLst>
          </a:prstGeom>
          <a:ln>
            <a:solidFill>
              <a:schemeClr val="accent1"/>
            </a:solidFill>
          </a:ln>
        </p:spPr>
      </p:pic>
      <p:pic>
        <p:nvPicPr>
          <p:cNvPr id="5" name="图片 4" descr="果蔬包装材料 (4)"/>
          <p:cNvPicPr/>
          <p:nvPr/>
        </p:nvPicPr>
        <p:blipFill>
          <a:blip r:embed="rId2"/>
          <a:srcRect l="15008" r="13031"/>
          <a:stretch>
            <a:fillRect/>
          </a:stretch>
        </p:blipFill>
        <p:spPr>
          <a:xfrm>
            <a:off x="10450830" y="4058535"/>
            <a:ext cx="1368000" cy="1008000"/>
          </a:xfrm>
          <a:prstGeom prst="roundRect">
            <a:avLst/>
          </a:prstGeom>
          <a:ln>
            <a:solidFill>
              <a:schemeClr val="accent1"/>
            </a:solidFill>
          </a:ln>
        </p:spPr>
      </p:pic>
      <p:pic>
        <p:nvPicPr>
          <p:cNvPr id="6" name="图片 5" descr="果蔬包装材料 (3)"/>
          <p:cNvPicPr/>
          <p:nvPr/>
        </p:nvPicPr>
        <p:blipFill>
          <a:blip r:embed="rId3"/>
          <a:srcRect l="8994" r="10803"/>
          <a:stretch>
            <a:fillRect/>
          </a:stretch>
        </p:blipFill>
        <p:spPr>
          <a:xfrm>
            <a:off x="10450830" y="5166640"/>
            <a:ext cx="1368000" cy="1008000"/>
          </a:xfrm>
          <a:prstGeom prst="roundRect">
            <a:avLst/>
          </a:prstGeom>
          <a:ln>
            <a:solidFill>
              <a:schemeClr val="accent1"/>
            </a:solidFill>
          </a:ln>
        </p:spPr>
      </p:pic>
      <p:sp>
        <p:nvSpPr>
          <p:cNvPr id="14" name="文本框 13"/>
          <p:cNvSpPr txBox="1"/>
          <p:nvPr/>
        </p:nvSpPr>
        <p:spPr>
          <a:xfrm>
            <a:off x="857885" y="5153433"/>
            <a:ext cx="9399270" cy="1034415"/>
          </a:xfrm>
          <a:prstGeom prst="rect">
            <a:avLst/>
          </a:prstGeom>
          <a:noFill/>
        </p:spPr>
        <p:txBody>
          <a:bodyPr wrap="square" rtlCol="0" anchor="t">
            <a:noAutofit/>
          </a:bodyPr>
          <a:lstStyle/>
          <a:p>
            <a:pPr lvl="0" indent="0" algn="l">
              <a:lnSpc>
                <a:spcPct val="120000"/>
              </a:lnSpc>
              <a:buSzPct val="100000"/>
              <a:buNone/>
            </a:pPr>
            <a:r>
              <a:rPr lang="en-US" altLang="zh-CN" sz="1600" b="1" dirty="0">
                <a:solidFill>
                  <a:srgbClr val="5BAE3E"/>
                </a:solidFill>
                <a:latin typeface="Arial" panose="020B0604020202020204" pitchFamily="34" charset="0"/>
                <a:cs typeface="Arial" panose="020B0604020202020204" pitchFamily="34" charset="0"/>
                <a:sym typeface="+mn-ea"/>
              </a:rPr>
              <a:t>Plastic films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285750" lvl="0" indent="-285750" algn="l">
              <a:lnSpc>
                <a:spcPct val="120000"/>
              </a:lnSpc>
              <a:buSzPct val="100000"/>
              <a:buFont typeface="Arial" panose="020B0604020202020204" pitchFamily="34" charset="0"/>
              <a:buChar char="•"/>
            </a:pPr>
            <a:r>
              <a:rPr lang="en-US" altLang="zh-CN" sz="1600" dirty="0">
                <a:solidFill>
                  <a:schemeClr val="tx1"/>
                </a:solidFill>
                <a:sym typeface="+mn-ea"/>
              </a:rPr>
              <a:t>Used for single-fruit wrapping or overall sealing → reducing water loss.</a:t>
            </a:r>
            <a:endParaRPr lang="en-US" altLang="zh-CN" sz="1600" dirty="0">
              <a:solidFill>
                <a:schemeClr val="tx1"/>
              </a:solidFill>
              <a:sym typeface="+mn-ea"/>
            </a:endParaRPr>
          </a:p>
          <a:p>
            <a:pPr marL="285750" lvl="0" indent="-285750" algn="l">
              <a:lnSpc>
                <a:spcPct val="120000"/>
              </a:lnSpc>
              <a:buSzPct val="100000"/>
              <a:buFont typeface="Arial" panose="020B0604020202020204" pitchFamily="34" charset="0"/>
              <a:buChar char="•"/>
            </a:pPr>
            <a:r>
              <a:rPr lang="en-US" altLang="zh-CN" sz="1600" dirty="0">
                <a:solidFill>
                  <a:schemeClr val="tx1"/>
                </a:solidFill>
                <a:sym typeface="+mn-ea"/>
              </a:rPr>
              <a:t>Breathable films → allow respiration and prevent anaerobic conditions.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11" name="7-2-2_15">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2696825" y="6573838"/>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31" grpId="0" animBg="1"/>
      <p:bldP spid="22" grpId="0" animBg="1"/>
      <p:bldP spid="7" grpId="0" animBg="1"/>
      <p:bldP spid="9" grpId="0" animBg="1"/>
      <p:bldP spid="15" grpId="0" uiExpand="1" build="p"/>
      <p:bldP spid="21" grpId="0" uiExpand="1" build="p"/>
      <p:bldP spid="8" grpId="0" uiExpand="1" build="p"/>
      <p:bldP spid="2" grpId="0"/>
      <p:bldP spid="29" grpId="0"/>
      <p:bldP spid="30" grpId="0"/>
      <p:bldP spid="14"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86582" y="1883727"/>
            <a:ext cx="7069455" cy="42354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Tailored to Produce Characteristics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4. Packaging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2" name="图片 11"/>
          <p:cNvPicPr>
            <a:picLocks noChangeAspect="1"/>
          </p:cNvPicPr>
          <p:nvPr/>
        </p:nvPicPr>
        <p:blipFill>
          <a:blip r:embed="rId1"/>
          <a:stretch>
            <a:fillRect/>
          </a:stretch>
        </p:blipFill>
        <p:spPr>
          <a:xfrm>
            <a:off x="7554595" y="3002915"/>
            <a:ext cx="3942715" cy="2341880"/>
          </a:xfrm>
          <a:prstGeom prst="rect">
            <a:avLst/>
          </a:prstGeom>
        </p:spPr>
      </p:pic>
      <p:sp>
        <p:nvSpPr>
          <p:cNvPr id="2" name="文本框 1"/>
          <p:cNvSpPr txBox="1"/>
          <p:nvPr/>
        </p:nvSpPr>
        <p:spPr>
          <a:xfrm>
            <a:off x="596814" y="1094823"/>
            <a:ext cx="8799849" cy="461665"/>
          </a:xfrm>
          <a:prstGeom prst="rect">
            <a:avLst/>
          </a:prstGeom>
          <a:noFill/>
        </p:spPr>
        <p:txBody>
          <a:bodyPr wrap="square" rtlCol="0">
            <a:spAutoFit/>
          </a:bodyPr>
          <a:lstStyle/>
          <a:p>
            <a:r>
              <a:rPr lang="en-US" altLang="zh-CN" sz="2400" b="1" dirty="0">
                <a:sym typeface="+mn-ea"/>
              </a:rPr>
              <a:t>(3) Common Packaging Materials and Selection</a:t>
            </a:r>
            <a:endParaRPr lang="en-US" altLang="zh-CN" sz="2400" b="1" dirty="0">
              <a:sym typeface="+mn-ea"/>
            </a:endParaRPr>
          </a:p>
        </p:txBody>
      </p:sp>
      <p:sp>
        <p:nvSpPr>
          <p:cNvPr id="4" name="矩形: 圆角 3"/>
          <p:cNvSpPr/>
          <p:nvPr/>
        </p:nvSpPr>
        <p:spPr>
          <a:xfrm>
            <a:off x="1273810" y="2701925"/>
            <a:ext cx="6155690" cy="57023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07950" bIns="144145" rtlCol="0" anchor="ctr"/>
          <a:lstStyle/>
          <a:p>
            <a:pPr marL="285750" indent="-285750">
              <a:buFont typeface="Arial" panose="020B0604020202020204" pitchFamily="34" charset="0"/>
              <a:buBlip>
                <a:blip r:embed="rId2"/>
              </a:buBlip>
            </a:pPr>
            <a:r>
              <a:rPr lang="en-US" altLang="zh-CN" sz="1400" dirty="0">
                <a:solidFill>
                  <a:schemeClr val="tx1"/>
                </a:solidFill>
              </a:rPr>
              <a:t>Cushioning materials (foam pads) + rigid cartons→ prevent mechanical damage.</a:t>
            </a:r>
            <a:endParaRPr lang="en-US" altLang="zh-CN" sz="1400" dirty="0">
              <a:solidFill>
                <a:schemeClr val="tx1"/>
              </a:solidFill>
            </a:endParaRPr>
          </a:p>
        </p:txBody>
      </p:sp>
      <p:sp>
        <p:nvSpPr>
          <p:cNvPr id="5" name="矩形: 圆角 4" descr="7b0a202020202262756c6c6574223a20227b5c2263617465676f727949645c223a5c225c222c5c2274656d706c61746549645c223a32303233313731347d220a7d0a"/>
          <p:cNvSpPr/>
          <p:nvPr/>
        </p:nvSpPr>
        <p:spPr>
          <a:xfrm>
            <a:off x="1273810" y="3690620"/>
            <a:ext cx="6155055" cy="75438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79705" tIns="71755" bIns="71755" rtlCol="0" anchor="ctr"/>
          <a:lstStyle/>
          <a:p>
            <a:pPr marL="285750" indent="-285750">
              <a:buFont typeface="Arial" panose="020B0604020202020204" pitchFamily="34" charset="0"/>
              <a:buBlip>
                <a:blip r:embed="rId2"/>
              </a:buBlip>
            </a:pPr>
            <a:r>
              <a:rPr lang="en-US" altLang="zh-CN" sz="1400" dirty="0">
                <a:solidFill>
                  <a:schemeClr val="tx1"/>
                </a:solidFill>
              </a:rPr>
              <a:t>More resistant to moisture and compression.</a:t>
            </a:r>
            <a:endParaRPr lang="en-US" altLang="zh-CN" sz="1400" dirty="0">
              <a:solidFill>
                <a:schemeClr val="tx1"/>
              </a:solidFill>
            </a:endParaRPr>
          </a:p>
          <a:p>
            <a:pPr marL="285750" indent="-285750">
              <a:buFont typeface="Arial" panose="020B0604020202020204" pitchFamily="34" charset="0"/>
              <a:buBlip>
                <a:blip r:embed="rId2"/>
              </a:buBlip>
            </a:pPr>
            <a:r>
              <a:rPr lang="en-US" altLang="zh-CN" sz="1400" dirty="0">
                <a:solidFill>
                  <a:schemeClr val="tx1"/>
                </a:solidFill>
              </a:rPr>
              <a:t>Corrugated cartons with moisture-resistant liners are suitable.</a:t>
            </a:r>
            <a:endParaRPr lang="en-US" altLang="zh-CN" sz="1400" dirty="0">
              <a:solidFill>
                <a:schemeClr val="tx1"/>
              </a:solidFill>
            </a:endParaRPr>
          </a:p>
        </p:txBody>
      </p:sp>
      <p:sp>
        <p:nvSpPr>
          <p:cNvPr id="6" name="矩形: 圆角 5"/>
          <p:cNvSpPr/>
          <p:nvPr/>
        </p:nvSpPr>
        <p:spPr>
          <a:xfrm>
            <a:off x="1273810" y="4889500"/>
            <a:ext cx="6155055" cy="81407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07950" bIns="107950" rtlCol="0" anchor="ctr"/>
          <a:lstStyle/>
          <a:p>
            <a:pPr marL="285750" indent="-285750">
              <a:buFont typeface="Arial" panose="020B0604020202020204" pitchFamily="34" charset="0"/>
              <a:buBlip>
                <a:blip r:embed="rId2"/>
              </a:buBlip>
            </a:pPr>
            <a:r>
              <a:rPr lang="en-US" altLang="zh-CN" sz="1400" dirty="0">
                <a:solidFill>
                  <a:schemeClr val="tx1"/>
                </a:solidFill>
              </a:rPr>
              <a:t>Require high hygiene and proper gas exchange.</a:t>
            </a:r>
            <a:endParaRPr lang="en-US" altLang="zh-CN" sz="1400" dirty="0">
              <a:solidFill>
                <a:schemeClr val="tx1"/>
              </a:solidFill>
            </a:endParaRPr>
          </a:p>
          <a:p>
            <a:pPr marL="285750" indent="-285750">
              <a:buFont typeface="Arial" panose="020B0604020202020204" pitchFamily="34" charset="0"/>
              <a:buBlip>
                <a:blip r:embed="rId2"/>
              </a:buBlip>
            </a:pPr>
            <a:r>
              <a:rPr lang="en-US" altLang="zh-CN" sz="1400" dirty="0">
                <a:solidFill>
                  <a:schemeClr val="tx1"/>
                </a:solidFill>
              </a:rPr>
              <a:t>Food-grade, non-toxic, breathable packaging materials must be used. </a:t>
            </a:r>
            <a:endParaRPr lang="en-US" altLang="zh-CN" sz="1400" dirty="0">
              <a:solidFill>
                <a:schemeClr val="tx1"/>
              </a:solidFill>
            </a:endParaRPr>
          </a:p>
        </p:txBody>
      </p:sp>
      <p:sp>
        <p:nvSpPr>
          <p:cNvPr id="15" name="文本框 14"/>
          <p:cNvSpPr txBox="1"/>
          <p:nvPr/>
        </p:nvSpPr>
        <p:spPr>
          <a:xfrm>
            <a:off x="598613" y="4474210"/>
            <a:ext cx="7069455" cy="386080"/>
          </a:xfrm>
          <a:prstGeom prst="rect">
            <a:avLst/>
          </a:prstGeom>
          <a:noFill/>
        </p:spPr>
        <p:txBody>
          <a:bodyPr wrap="square" rtlCol="0">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Fresh-cut fruits &amp; vegetables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23" name="组合 22"/>
          <p:cNvGrpSpPr/>
          <p:nvPr/>
        </p:nvGrpSpPr>
        <p:grpSpPr>
          <a:xfrm>
            <a:off x="0" y="6708278"/>
            <a:ext cx="12192000" cy="153627"/>
            <a:chOff x="147892" y="6347897"/>
            <a:chExt cx="11450808" cy="120769"/>
          </a:xfrm>
        </p:grpSpPr>
        <p:sp>
          <p:nvSpPr>
            <p:cNvPr id="24" name="矩形 23"/>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5" name="矩形 24"/>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3" name="文本框 2"/>
          <p:cNvSpPr txBox="1"/>
          <p:nvPr/>
        </p:nvSpPr>
        <p:spPr>
          <a:xfrm>
            <a:off x="598613" y="3301365"/>
            <a:ext cx="7069455" cy="360045"/>
          </a:xfrm>
          <a:prstGeom prst="rect">
            <a:avLst/>
          </a:prstGeom>
          <a:noFill/>
        </p:spPr>
        <p:txBody>
          <a:bodyPr wrap="square" rtlCol="0">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Root &amp; tuber crops</a:t>
            </a:r>
            <a:endParaRPr lang="en-US" altLang="zh-CN" sz="1600" b="1" dirty="0">
              <a:latin typeface="Arial" panose="020B0604020202020204" pitchFamily="34" charset="0"/>
              <a:cs typeface="Arial" panose="020B0604020202020204" pitchFamily="34" charset="0"/>
              <a:sym typeface="+mn-ea"/>
            </a:endParaRPr>
          </a:p>
        </p:txBody>
      </p:sp>
      <p:sp>
        <p:nvSpPr>
          <p:cNvPr id="7" name="文本框 6"/>
          <p:cNvSpPr txBox="1"/>
          <p:nvPr/>
        </p:nvSpPr>
        <p:spPr>
          <a:xfrm>
            <a:off x="697865" y="2311400"/>
            <a:ext cx="6096000" cy="386080"/>
          </a:xfrm>
          <a:prstGeom prst="rect">
            <a:avLst/>
          </a:prstGeom>
          <a:noFill/>
        </p:spPr>
        <p:txBody>
          <a:bodyPr wrap="square" rtlCol="0" anchor="t">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Soft &amp; delicate fruits (e.g., berries)</a:t>
            </a:r>
            <a:endParaRPr lang="en-US" altLang="zh-CN" sz="1600" b="1" dirty="0">
              <a:latin typeface="Arial" panose="020B0604020202020204" pitchFamily="34" charset="0"/>
              <a:cs typeface="Arial" panose="020B0604020202020204" pitchFamily="34" charset="0"/>
              <a:sym typeface="+mn-ea"/>
            </a:endParaRPr>
          </a:p>
        </p:txBody>
      </p:sp>
      <p:pic>
        <p:nvPicPr>
          <p:cNvPr id="8" name="7-2-2_16">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896938" y="55467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bldLst>
      <p:bldP spid="21" grpId="0"/>
      <p:bldP spid="4" grpId="0" animBg="1"/>
      <p:bldP spid="5" grpId="0" animBg="1" uiExpand="1" build="p"/>
      <p:bldP spid="6" grpId="0" animBg="1" uiExpand="1" build="p"/>
      <p:bldP spid="15" grpId="0"/>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933507"/>
            <a:ext cx="12192000" cy="1924493"/>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80055" y="1535230"/>
            <a:ext cx="8821655" cy="146177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Three Key Parameters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Temperature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Humidity</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Gas composition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4" name="文本框 3"/>
          <p:cNvSpPr txBox="1"/>
          <p:nvPr/>
        </p:nvSpPr>
        <p:spPr>
          <a:xfrm>
            <a:off x="580055" y="3023542"/>
            <a:ext cx="7959157" cy="76962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Combined Effects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Interplay of these factors determines storage duration and quality stability.</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7" name="文本框 6"/>
          <p:cNvSpPr txBox="1"/>
          <p:nvPr/>
        </p:nvSpPr>
        <p:spPr>
          <a:xfrm>
            <a:off x="580055" y="3819704"/>
            <a:ext cx="7959157" cy="76962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Produce-specific control</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Precise control must be tailored to the characteristics of each produce type.</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8" name="图片 7" descr="温度计"/>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9511313" y="1858178"/>
            <a:ext cx="1147445" cy="1147445"/>
          </a:xfrm>
          <a:prstGeom prst="rect">
            <a:avLst/>
          </a:prstGeom>
        </p:spPr>
      </p:pic>
      <p:pic>
        <p:nvPicPr>
          <p:cNvPr id="9" name="图片 8" descr="湿度"/>
          <p:cNvPicPr>
            <a:picLocks noChangeAspect="1"/>
          </p:cNvPicPr>
          <p:nvPr>
            <p:custDataLst>
              <p:tags r:id="rId4"/>
            </p:custDataLst>
          </p:nvPr>
        </p:nvPicPr>
        <p:blipFill>
          <a:blip r:embed="rId5">
            <a:extLst>
              <a:ext uri="{96DAC541-7B7A-43D3-8B79-37D633B846F1}">
                <asvg:svgBlip xmlns:asvg="http://schemas.microsoft.com/office/drawing/2016/SVG/main" r:embed="rId6"/>
              </a:ext>
            </a:extLst>
          </a:blip>
          <a:stretch>
            <a:fillRect/>
          </a:stretch>
        </p:blipFill>
        <p:spPr>
          <a:xfrm>
            <a:off x="8914665" y="3274150"/>
            <a:ext cx="988060" cy="988060"/>
          </a:xfrm>
          <a:prstGeom prst="rect">
            <a:avLst/>
          </a:prstGeom>
        </p:spPr>
      </p:pic>
      <p:pic>
        <p:nvPicPr>
          <p:cNvPr id="10" name="图片 9" descr="二氧化碳气体"/>
          <p:cNvPicPr>
            <a:picLocks noChangeAspect="1"/>
          </p:cNvPicPr>
          <p:nvPr>
            <p:custDataLst>
              <p:tags r:id="rId7"/>
            </p:custDataLst>
          </p:nvPr>
        </p:nvPicPr>
        <p:blipFill>
          <a:blip r:embed="rId8">
            <a:extLst>
              <a:ext uri="{96DAC541-7B7A-43D3-8B79-37D633B846F1}">
                <asvg:svgBlip xmlns:asvg="http://schemas.microsoft.com/office/drawing/2016/SVG/main" r:embed="rId9"/>
              </a:ext>
            </a:extLst>
          </a:blip>
          <a:stretch>
            <a:fillRect/>
          </a:stretch>
        </p:blipFill>
        <p:spPr>
          <a:xfrm>
            <a:off x="10278561" y="3362960"/>
            <a:ext cx="914400" cy="914400"/>
          </a:xfrm>
          <a:prstGeom prst="rect">
            <a:avLst/>
          </a:prstGeom>
        </p:spPr>
      </p:pic>
      <p:pic>
        <p:nvPicPr>
          <p:cNvPr id="2" name="7-2-2_17">
            <a:hlinkClick r:id="" action="ppaction://media"/>
          </p:cNvPr>
          <p:cNvPicPr>
            <a:picLocks noChangeAspect="1"/>
          </p:cNvPicPr>
          <p:nvPr>
            <a:audioFile r:link="rId10"/>
            <p:extLst>
              <p:ext uri="{DAA4B4D4-6D71-4841-9C94-3DE7FCFB9230}">
                <p14:media xmlns:p14="http://schemas.microsoft.com/office/powerpoint/2010/main" r:embed="rId11"/>
              </p:ext>
            </p:extLst>
          </p:nvPr>
        </p:nvPicPr>
        <p:blipFill>
          <a:blip r:embed="rId12"/>
          <a:stretch>
            <a:fillRect/>
          </a:stretch>
        </p:blipFill>
        <p:spPr>
          <a:xfrm>
            <a:off x="-885825" y="54927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3" grpId="0" animBg="1"/>
      <p:bldP spid="21" grpId="0" uiExpand="1" build="p"/>
      <p:bldP spid="6" grpId="0"/>
      <p:bldP spid="4" grpId="0" uiExpand="1" build="p"/>
      <p:bldP spid="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929505"/>
            <a:ext cx="12192000" cy="192849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88010" y="2128520"/>
            <a:ext cx="10868660" cy="64452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Respiration rate</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Every 10°C increase → respiration rate increases by 1–1.5 times → accelerates consumption of internal nutrients.</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2" name="文本框 11"/>
          <p:cNvSpPr txBox="1"/>
          <p:nvPr/>
        </p:nvSpPr>
        <p:spPr>
          <a:xfrm>
            <a:off x="588010" y="2766060"/>
            <a:ext cx="10868660" cy="64452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Water loss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Elevated temperatures → rapid moisture loss → wilting and significant decline in appearance and edibility.</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22" name="文本框 21"/>
          <p:cNvSpPr txBox="1"/>
          <p:nvPr/>
        </p:nvSpPr>
        <p:spPr>
          <a:xfrm>
            <a:off x="588010" y="3403600"/>
            <a:ext cx="7479665" cy="64452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Accelerated maturation and senescence</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mn-ea"/>
              </a:rPr>
              <a:t>Enhanced respiration + moisture loss → speed up ripening and aging processes.</a:t>
            </a:r>
            <a:endParaRPr lang="en-US" altLang="zh-CN" sz="1400" dirty="0">
              <a:latin typeface="Arial" panose="020B0604020202020204" pitchFamily="34" charset="0"/>
              <a:cs typeface="Arial" panose="020B0604020202020204" pitchFamily="34" charset="0"/>
              <a:sym typeface="+mn-ea"/>
            </a:endParaRPr>
          </a:p>
        </p:txBody>
      </p:sp>
      <p:sp>
        <p:nvSpPr>
          <p:cNvPr id="23" name="文本框 22"/>
          <p:cNvSpPr txBox="1"/>
          <p:nvPr/>
        </p:nvSpPr>
        <p:spPr>
          <a:xfrm>
            <a:off x="588010" y="4041140"/>
            <a:ext cx="7479665" cy="835025"/>
          </a:xfrm>
          <a:prstGeom prst="rect">
            <a:avLst/>
          </a:prstGeom>
          <a:noFill/>
        </p:spPr>
        <p:txBody>
          <a:bodyPr wrap="square" rtlCol="0">
            <a:spAutoFit/>
          </a:bodyPr>
          <a:lstStyle/>
          <a:p>
            <a:pPr marL="288290" lvl="0" indent="-288290">
              <a:lnSpc>
                <a:spcPct val="110000"/>
              </a:lnSpc>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Microbial proliferation</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buSzPct val="100000"/>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mn-ea"/>
              </a:rPr>
              <a:t>High temperatures create favourable conditions for microbial growth → increasing risk of decay and disease → significantly shortens storage life.</a:t>
            </a:r>
            <a:endParaRPr lang="en-US" altLang="zh-CN" sz="1400" dirty="0">
              <a:latin typeface="Arial" panose="020B0604020202020204" pitchFamily="34" charset="0"/>
              <a:cs typeface="Arial" panose="020B0604020202020204" pitchFamily="34" charset="0"/>
              <a:sym typeface="+mn-ea"/>
            </a:endParaRPr>
          </a:p>
        </p:txBody>
      </p:sp>
      <p:sp>
        <p:nvSpPr>
          <p:cNvPr id="24" name="文本框 23"/>
          <p:cNvSpPr txBox="1"/>
          <p:nvPr/>
        </p:nvSpPr>
        <p:spPr>
          <a:xfrm>
            <a:off x="1022684" y="5097007"/>
            <a:ext cx="10433854" cy="835025"/>
          </a:xfrm>
          <a:prstGeom prst="rect">
            <a:avLst/>
          </a:prstGeom>
          <a:noFill/>
        </p:spPr>
        <p:txBody>
          <a:bodyPr wrap="square" rtlCol="0">
            <a:spAutoFit/>
          </a:bodyPr>
          <a:lstStyle/>
          <a:p>
            <a:pPr lvl="0">
              <a:lnSpc>
                <a:spcPct val="110000"/>
              </a:lnSpc>
              <a:buSzPct val="100000"/>
            </a:pPr>
            <a:r>
              <a:rPr lang="en-US" altLang="zh-CN" sz="1600" b="1" dirty="0">
                <a:solidFill>
                  <a:schemeClr val="bg1"/>
                </a:solidFill>
                <a:latin typeface="Arial" panose="020B0604020202020204" pitchFamily="34" charset="0"/>
                <a:cs typeface="Arial" panose="020B0604020202020204" pitchFamily="34" charset="0"/>
                <a:sym typeface="+mn-ea"/>
              </a:rPr>
              <a:t>Temperature Control Principle</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323850" lvl="1" indent="-285750">
              <a:lnSpc>
                <a:spcPct val="11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Avoid excessive heat + low-temperature damage.</a:t>
            </a:r>
            <a:endParaRPr lang="en-US" altLang="zh-CN" sz="1400" dirty="0">
              <a:solidFill>
                <a:schemeClr val="bg1"/>
              </a:solidFill>
              <a:latin typeface="Arial" panose="020B0604020202020204" pitchFamily="34" charset="0"/>
              <a:cs typeface="Arial" panose="020B0604020202020204" pitchFamily="34" charset="0"/>
              <a:sym typeface="+mn-ea"/>
            </a:endParaRPr>
          </a:p>
          <a:p>
            <a:pPr marL="323850" lvl="1" indent="-285750">
              <a:lnSpc>
                <a:spcPct val="11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Optimal range determined based on cold tolerance of specific produce.</a:t>
            </a:r>
            <a:endParaRPr lang="en-US" altLang="zh-CN" sz="1400" dirty="0">
              <a:solidFill>
                <a:schemeClr val="bg1"/>
              </a:solidFill>
              <a:latin typeface="Arial" panose="020B0604020202020204" pitchFamily="34" charset="0"/>
              <a:cs typeface="Arial" panose="020B0604020202020204" pitchFamily="34" charset="0"/>
              <a:sym typeface="+mn-ea"/>
            </a:endParaRPr>
          </a:p>
        </p:txBody>
      </p:sp>
      <p:grpSp>
        <p:nvGrpSpPr>
          <p:cNvPr id="6" name="组合 5"/>
          <p:cNvGrpSpPr/>
          <p:nvPr/>
        </p:nvGrpSpPr>
        <p:grpSpPr>
          <a:xfrm>
            <a:off x="684027" y="5163701"/>
            <a:ext cx="242571" cy="227648"/>
            <a:chOff x="-1265121" y="4511268"/>
            <a:chExt cx="485140" cy="455295"/>
          </a:xfrm>
        </p:grpSpPr>
        <p:sp>
          <p:nvSpPr>
            <p:cNvPr id="25" name="燕尾形 24"/>
            <p:cNvSpPr/>
            <p:nvPr/>
          </p:nvSpPr>
          <p:spPr>
            <a:xfrm>
              <a:off x="-1055571" y="4511268"/>
              <a:ext cx="275590" cy="455295"/>
            </a:xfrm>
            <a:prstGeom prst="chevron">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燕尾形 25"/>
            <p:cNvSpPr/>
            <p:nvPr/>
          </p:nvSpPr>
          <p:spPr>
            <a:xfrm>
              <a:off x="-1265121" y="4511268"/>
              <a:ext cx="275590" cy="455295"/>
            </a:xfrm>
            <a:prstGeom prst="chevron">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pic>
        <p:nvPicPr>
          <p:cNvPr id="28" name="图片 27"/>
          <p:cNvPicPr>
            <a:picLocks noChangeAspect="1"/>
          </p:cNvPicPr>
          <p:nvPr/>
        </p:nvPicPr>
        <p:blipFill>
          <a:blip r:embed="rId1"/>
          <a:stretch>
            <a:fillRect/>
          </a:stretch>
        </p:blipFill>
        <p:spPr>
          <a:xfrm>
            <a:off x="8067675" y="3526155"/>
            <a:ext cx="3813810" cy="2181225"/>
          </a:xfrm>
          <a:prstGeom prst="rect">
            <a:avLst/>
          </a:prstGeom>
        </p:spPr>
      </p:pic>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grpSp>
        <p:nvGrpSpPr>
          <p:cNvPr id="7" name="组合 6"/>
          <p:cNvGrpSpPr/>
          <p:nvPr/>
        </p:nvGrpSpPr>
        <p:grpSpPr>
          <a:xfrm>
            <a:off x="0" y="1638362"/>
            <a:ext cx="12192000" cy="432000"/>
            <a:chOff x="0" y="1638362"/>
            <a:chExt cx="12192000" cy="432000"/>
          </a:xfrm>
        </p:grpSpPr>
        <p:sp>
          <p:nvSpPr>
            <p:cNvPr id="9" name="矩形 8"/>
            <p:cNvSpPr/>
            <p:nvPr/>
          </p:nvSpPr>
          <p:spPr>
            <a:xfrm>
              <a:off x="0" y="1638362"/>
              <a:ext cx="12192000" cy="432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3" name="文本框 2"/>
            <p:cNvSpPr txBox="1"/>
            <p:nvPr/>
          </p:nvSpPr>
          <p:spPr>
            <a:xfrm>
              <a:off x="587702" y="1685085"/>
              <a:ext cx="10838180" cy="337185"/>
            </a:xfrm>
            <a:prstGeom prst="rect">
              <a:avLst/>
            </a:prstGeom>
            <a:noFill/>
          </p:spPr>
          <p:txBody>
            <a:bodyPr wrap="square" rtlCol="0">
              <a:spAutoFit/>
            </a:bodyPr>
            <a:lstStyle/>
            <a:p>
              <a:r>
                <a:rPr lang="en-US" altLang="zh-CN" sz="1600" b="1" dirty="0">
                  <a:solidFill>
                    <a:schemeClr val="bg1"/>
                  </a:solidFill>
                </a:rPr>
                <a:t>Temperature continuously and profoundly affects postharvest quality in four aspects.</a:t>
              </a:r>
              <a:endParaRPr lang="en-US" altLang="zh-CN" sz="1600" b="1" dirty="0">
                <a:solidFill>
                  <a:schemeClr val="bg1"/>
                </a:solidFill>
              </a:endParaRPr>
            </a:p>
          </p:txBody>
        </p:sp>
      </p:grpSp>
      <p:pic>
        <p:nvPicPr>
          <p:cNvPr id="8" name="7-2-2_1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71550" y="58118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bldLst>
      <p:bldP spid="5" grpId="0" animBg="1"/>
      <p:bldP spid="21" grpId="0" uiExpand="1" build="p"/>
      <p:bldP spid="12" grpId="0" uiExpand="1" build="p"/>
      <p:bldP spid="22" grpId="0" uiExpand="1" build="p"/>
      <p:bldP spid="23" grpId="0" uiExpand="1" build="p"/>
      <p:bldP spid="24" grpId="0" uiExpand="1" build="p"/>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3798269"/>
            <a:ext cx="12192000" cy="229425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99150" y="2194405"/>
            <a:ext cx="8751462" cy="150431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Cold-Sensitive Produce</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Example: bananas, cucumbers, eggplants, yardlong beans. </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Ideally stored </a:t>
            </a:r>
            <a:r>
              <a:rPr lang="en-US" altLang="zh-CN" sz="1400" b="1" dirty="0">
                <a:solidFill>
                  <a:schemeClr val="tx1"/>
                </a:solidFill>
                <a:latin typeface="Arial" panose="020B0604020202020204" pitchFamily="34" charset="0"/>
                <a:cs typeface="Arial" panose="020B0604020202020204" pitchFamily="34" charset="0"/>
                <a:sym typeface="+mn-ea"/>
              </a:rPr>
              <a:t>at 10–15°C</a:t>
            </a:r>
            <a:r>
              <a:rPr lang="en-US" altLang="zh-CN" sz="1400" dirty="0">
                <a:solidFill>
                  <a:schemeClr val="tx1"/>
                </a:solidFill>
                <a:latin typeface="Arial" panose="020B0604020202020204" pitchFamily="34" charset="0"/>
                <a:cs typeface="Arial" panose="020B0604020202020204" pitchFamily="34" charset="0"/>
                <a:sym typeface="+mn-ea"/>
              </a:rPr>
              <a:t>.</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Exposure below </a:t>
            </a:r>
            <a:r>
              <a:rPr lang="en-US" altLang="zh-CN" sz="1400" b="1" dirty="0">
                <a:solidFill>
                  <a:schemeClr val="tx1"/>
                </a:solidFill>
                <a:latin typeface="Arial" panose="020B0604020202020204" pitchFamily="34" charset="0"/>
                <a:cs typeface="Arial" panose="020B0604020202020204" pitchFamily="34" charset="0"/>
                <a:sym typeface="+mn-ea"/>
              </a:rPr>
              <a:t>10°C (0–10°C) </a:t>
            </a:r>
            <a:r>
              <a:rPr lang="en-US" altLang="zh-CN" sz="1400" dirty="0">
                <a:solidFill>
                  <a:schemeClr val="tx1"/>
                </a:solidFill>
                <a:latin typeface="Arial" panose="020B0604020202020204" pitchFamily="34" charset="0"/>
                <a:cs typeface="Arial" panose="020B0604020202020204" pitchFamily="34" charset="0"/>
                <a:sym typeface="+mn-ea"/>
              </a:rPr>
              <a:t>→ induce chilling injury. </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tx1"/>
                </a:solidFill>
                <a:latin typeface="Arial" panose="020B0604020202020204" pitchFamily="34" charset="0"/>
                <a:cs typeface="Arial" panose="020B0604020202020204" pitchFamily="34" charset="0"/>
                <a:sym typeface="+mn-ea"/>
              </a:rPr>
              <a:t>Typical symptoms: blackened banana skin or water-soaked tissue in eggplants.</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2894159" y="3913521"/>
            <a:ext cx="8935765" cy="2063750"/>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chemeClr val="bg1"/>
                </a:solidFill>
                <a:latin typeface="Arial" panose="020B0604020202020204" pitchFamily="34" charset="0"/>
                <a:cs typeface="Arial" panose="020B0604020202020204" pitchFamily="34" charset="0"/>
                <a:sym typeface="+mn-ea"/>
              </a:rPr>
              <a:t>Cold-Tolerant Produce</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Example: apples, pears, strawberries.</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Best stored at </a:t>
            </a:r>
            <a:r>
              <a:rPr lang="en-US" altLang="zh-CN" sz="1400" b="1" dirty="0">
                <a:solidFill>
                  <a:schemeClr val="bg1"/>
                </a:solidFill>
                <a:latin typeface="Arial" panose="020B0604020202020204" pitchFamily="34" charset="0"/>
                <a:cs typeface="Arial" panose="020B0604020202020204" pitchFamily="34" charset="0"/>
                <a:sym typeface="+mn-ea"/>
              </a:rPr>
              <a:t>0–5°C</a:t>
            </a:r>
            <a:r>
              <a:rPr lang="en-US" altLang="zh-CN" sz="1400" dirty="0">
                <a:solidFill>
                  <a:schemeClr val="bg1"/>
                </a:solidFill>
                <a:latin typeface="Arial" panose="020B0604020202020204" pitchFamily="34" charset="0"/>
                <a:cs typeface="Arial" panose="020B0604020202020204" pitchFamily="34" charset="0"/>
                <a:sym typeface="+mn-ea"/>
              </a:rPr>
              <a:t>.</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Temperatures </a:t>
            </a:r>
            <a:r>
              <a:rPr lang="en-US" altLang="zh-CN" sz="1400" b="1" dirty="0">
                <a:solidFill>
                  <a:schemeClr val="bg1"/>
                </a:solidFill>
                <a:latin typeface="Arial" panose="020B0604020202020204" pitchFamily="34" charset="0"/>
                <a:cs typeface="Arial" panose="020B0604020202020204" pitchFamily="34" charset="0"/>
                <a:sym typeface="+mn-ea"/>
              </a:rPr>
              <a:t>&gt;5°C </a:t>
            </a:r>
            <a:r>
              <a:rPr lang="en-US" altLang="zh-CN" sz="1400" dirty="0">
                <a:solidFill>
                  <a:schemeClr val="bg1"/>
                </a:solidFill>
                <a:latin typeface="Arial" panose="020B0604020202020204" pitchFamily="34" charset="0"/>
                <a:cs typeface="Arial" panose="020B0604020202020204" pitchFamily="34" charset="0"/>
                <a:sym typeface="+mn-ea"/>
              </a:rPr>
              <a:t>→ accelerate quality deterioration.</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Temperatures below their freezing point must be avoided to prevent </a:t>
            </a:r>
            <a:r>
              <a:rPr lang="en-US" altLang="zh-CN" sz="1400" b="1" dirty="0">
                <a:solidFill>
                  <a:schemeClr val="bg1"/>
                </a:solidFill>
                <a:latin typeface="Arial" panose="020B0604020202020204" pitchFamily="34" charset="0"/>
                <a:cs typeface="Arial" panose="020B0604020202020204" pitchFamily="34" charset="0"/>
                <a:sym typeface="+mn-ea"/>
              </a:rPr>
              <a:t>freezing injury</a:t>
            </a:r>
            <a:r>
              <a:rPr lang="en-US" altLang="zh-CN" sz="1400" dirty="0">
                <a:solidFill>
                  <a:schemeClr val="bg1"/>
                </a:solidFill>
                <a:latin typeface="Arial" panose="020B0604020202020204" pitchFamily="34" charset="0"/>
                <a:cs typeface="Arial" panose="020B0604020202020204" pitchFamily="34" charset="0"/>
                <a:sym typeface="+mn-ea"/>
              </a:rPr>
              <a:t>.</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Most can tolerate </a:t>
            </a:r>
            <a:r>
              <a:rPr lang="en-US" altLang="zh-CN" sz="1400" b="1" dirty="0">
                <a:solidFill>
                  <a:schemeClr val="bg1"/>
                </a:solidFill>
                <a:latin typeface="Arial" panose="020B0604020202020204" pitchFamily="34" charset="0"/>
                <a:cs typeface="Arial" panose="020B0604020202020204" pitchFamily="34" charset="0"/>
                <a:sym typeface="+mn-ea"/>
              </a:rPr>
              <a:t>–1 to –2°C.</a:t>
            </a:r>
            <a:endParaRPr lang="en-US" altLang="zh-CN" sz="14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Temperatures </a:t>
            </a:r>
            <a:r>
              <a:rPr lang="en-US" altLang="zh-CN" sz="1400" b="1" dirty="0">
                <a:solidFill>
                  <a:schemeClr val="bg1"/>
                </a:solidFill>
                <a:latin typeface="Arial" panose="020B0604020202020204" pitchFamily="34" charset="0"/>
                <a:cs typeface="Arial" panose="020B0604020202020204" pitchFamily="34" charset="0"/>
                <a:sym typeface="+mn-ea"/>
              </a:rPr>
              <a:t>&lt; –5°C</a:t>
            </a:r>
            <a:r>
              <a:rPr lang="en-US" altLang="zh-CN" sz="1400" dirty="0">
                <a:solidFill>
                  <a:schemeClr val="bg1"/>
                </a:solidFill>
                <a:latin typeface="Arial" panose="020B0604020202020204" pitchFamily="34" charset="0"/>
                <a:cs typeface="Arial" panose="020B0604020202020204" pitchFamily="34" charset="0"/>
                <a:sym typeface="+mn-ea"/>
              </a:rPr>
              <a:t> → irreversible cell damage due to ice crystal formation.</a:t>
            </a:r>
            <a:endParaRPr lang="en-US" altLang="zh-CN" sz="1400" dirty="0">
              <a:solidFill>
                <a:schemeClr val="bg1"/>
              </a:solidFill>
              <a:latin typeface="Arial" panose="020B0604020202020204" pitchFamily="34" charset="0"/>
              <a:cs typeface="Arial" panose="020B0604020202020204" pitchFamily="34" charset="0"/>
              <a:sym typeface="+mn-ea"/>
            </a:endParaRPr>
          </a:p>
        </p:txBody>
      </p:sp>
      <p:pic>
        <p:nvPicPr>
          <p:cNvPr id="12" name="图片 11"/>
          <p:cNvPicPr>
            <a:picLocks noChangeAspect="1"/>
          </p:cNvPicPr>
          <p:nvPr/>
        </p:nvPicPr>
        <p:blipFill>
          <a:blip r:embed="rId1"/>
          <a:stretch>
            <a:fillRect/>
          </a:stretch>
        </p:blipFill>
        <p:spPr>
          <a:xfrm>
            <a:off x="8973878" y="1325655"/>
            <a:ext cx="2522797" cy="2652544"/>
          </a:xfrm>
          <a:prstGeom prst="rect">
            <a:avLst/>
          </a:prstGeom>
        </p:spPr>
      </p:pic>
      <p:pic>
        <p:nvPicPr>
          <p:cNvPr id="22" name="图片 21"/>
          <p:cNvPicPr>
            <a:picLocks noChangeAspect="1"/>
          </p:cNvPicPr>
          <p:nvPr/>
        </p:nvPicPr>
        <p:blipFill>
          <a:blip r:embed="rId2"/>
          <a:stretch>
            <a:fillRect/>
          </a:stretch>
        </p:blipFill>
        <p:spPr>
          <a:xfrm>
            <a:off x="695324" y="3728670"/>
            <a:ext cx="2024991" cy="2433453"/>
          </a:xfrm>
          <a:prstGeom prst="rect">
            <a:avLst/>
          </a:prstGeom>
        </p:spPr>
      </p:pic>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sp>
        <p:nvSpPr>
          <p:cNvPr id="5" name="矩形: 圆角 4"/>
          <p:cNvSpPr/>
          <p:nvPr/>
        </p:nvSpPr>
        <p:spPr>
          <a:xfrm>
            <a:off x="695324" y="1708351"/>
            <a:ext cx="4397671"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Cold-sensitivity classification</a:t>
            </a:r>
            <a:endParaRPr lang="zh-CN" altLang="en-US" b="1" dirty="0">
              <a:solidFill>
                <a:schemeClr val="bg1"/>
              </a:solidFill>
              <a:latin typeface="Arial" panose="020B0604020202020204" pitchFamily="34" charset="0"/>
              <a:cs typeface="Arial" panose="020B0604020202020204" pitchFamily="34" charset="0"/>
              <a:sym typeface="+mn-ea"/>
            </a:endParaRPr>
          </a:p>
        </p:txBody>
      </p:sp>
      <p:pic>
        <p:nvPicPr>
          <p:cNvPr id="3" name="7-2-2_19">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928688" y="53657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4" grpId="0" animBg="1"/>
      <p:bldP spid="21" grpId="0" uiExpand="1" build="p"/>
      <p:bldP spid="9" grpId="0" uiExpand="1" build="allAtOnce"/>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199255" y="2393950"/>
            <a:ext cx="982980" cy="1521460"/>
            <a:chOff x="1432560" y="2630282"/>
            <a:chExt cx="853440" cy="1320624"/>
          </a:xfrm>
        </p:grpSpPr>
        <p:cxnSp>
          <p:nvCxnSpPr>
            <p:cNvPr id="14" name="直接连接符 13"/>
            <p:cNvCxnSpPr/>
            <p:nvPr/>
          </p:nvCxnSpPr>
          <p:spPr>
            <a:xfrm>
              <a:off x="2286000" y="2630282"/>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432560" y="3940976"/>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7" name="文本框 126"/>
          <p:cNvSpPr txBox="1"/>
          <p:nvPr/>
        </p:nvSpPr>
        <p:spPr>
          <a:xfrm>
            <a:off x="2514437" y="1010906"/>
            <a:ext cx="2699712" cy="583565"/>
          </a:xfrm>
          <a:prstGeom prst="rect">
            <a:avLst/>
          </a:prstGeom>
          <a:noFill/>
        </p:spPr>
        <p:txBody>
          <a:bodyPr vert="horz" wrap="square" rtlCol="0">
            <a:spAutoFit/>
          </a:bodyPr>
          <a:lstStyle/>
          <a:p>
            <a:pPr algn="r"/>
            <a:r>
              <a:rPr lang="en-US" altLang="zh-CN" sz="3200" i="1" dirty="0">
                <a:solidFill>
                  <a:srgbClr val="5BAE3E"/>
                </a:solidFill>
                <a:latin typeface="Arial" panose="020B0604020202020204" pitchFamily="34" charset="0"/>
                <a:ea typeface="+mj-ea"/>
                <a:cs typeface="Arial" panose="020B0604020202020204" pitchFamily="34" charset="0"/>
                <a:sym typeface="Arial" panose="020B0604020202020204" pitchFamily="34" charset="0"/>
              </a:rPr>
              <a:t>PART.02</a:t>
            </a:r>
            <a:endParaRPr lang="zh-CN" altLang="en-US" sz="3200" i="1" dirty="0">
              <a:solidFill>
                <a:srgbClr val="5BAE3E"/>
              </a:solidFill>
              <a:latin typeface="Arial" panose="020B0604020202020204" pitchFamily="34" charset="0"/>
              <a:ea typeface="+mj-ea"/>
              <a:cs typeface="Arial" panose="020B0604020202020204" pitchFamily="34" charset="0"/>
              <a:sym typeface="Arial" panose="020B0604020202020204" pitchFamily="34" charset="0"/>
            </a:endParaRPr>
          </a:p>
        </p:txBody>
      </p:sp>
      <p:grpSp>
        <p:nvGrpSpPr>
          <p:cNvPr id="121" name="组合 120"/>
          <p:cNvGrpSpPr/>
          <p:nvPr/>
        </p:nvGrpSpPr>
        <p:grpSpPr>
          <a:xfrm rot="16200000" flipV="1">
            <a:off x="403225" y="4108450"/>
            <a:ext cx="631825" cy="423545"/>
            <a:chOff x="1432560" y="2623534"/>
            <a:chExt cx="853440" cy="1320624"/>
          </a:xfrm>
        </p:grpSpPr>
        <p:cxnSp>
          <p:nvCxnSpPr>
            <p:cNvPr id="122" name="直接连接符 121"/>
            <p:cNvCxnSpPr/>
            <p:nvPr/>
          </p:nvCxnSpPr>
          <p:spPr>
            <a:xfrm>
              <a:off x="2285999" y="2623534"/>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a:off x="1432560" y="3930930"/>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8" name="组合 107"/>
          <p:cNvGrpSpPr/>
          <p:nvPr/>
        </p:nvGrpSpPr>
        <p:grpSpPr>
          <a:xfrm>
            <a:off x="1280745" y="3333888"/>
            <a:ext cx="1538345" cy="1025562"/>
            <a:chOff x="2178006" y="5732219"/>
            <a:chExt cx="1219876" cy="813250"/>
          </a:xfrm>
        </p:grpSpPr>
        <p:cxnSp>
          <p:nvCxnSpPr>
            <p:cNvPr id="109" name="直接连接符 108"/>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625511" y="2608263"/>
            <a:ext cx="6210318" cy="1641475"/>
          </a:xfrm>
          <a:prstGeom prst="rect">
            <a:avLst/>
          </a:prstGeom>
          <a:noFill/>
        </p:spPr>
        <p:txBody>
          <a:bodyPr wrap="square" rtlCol="0">
            <a:spAutoFit/>
          </a:bodyPr>
          <a:lstStyle/>
          <a:p>
            <a:pPr lvl="0" defTabSz="685800">
              <a:lnSpc>
                <a:spcPct val="120000"/>
              </a:lnSpc>
              <a:defRPr/>
            </a:pPr>
            <a:r>
              <a:rPr lang="en-US" altLang="zh-CN" sz="2800" b="1" dirty="0">
                <a:solidFill>
                  <a:srgbClr val="FFFFFF"/>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Postharvest Preservation and Loss-Reduction Technologies for Fruits and Vegetables</a:t>
            </a:r>
            <a:endParaRPr lang="en-US" altLang="zh-CN" sz="2800" b="1" dirty="0">
              <a:solidFill>
                <a:srgbClr val="FFFFFF"/>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bldLst>
      <p:bldP spid="127"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3977641"/>
            <a:ext cx="12192000" cy="1899284"/>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93299" y="2221344"/>
            <a:ext cx="7435641" cy="160337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Cold-Sensitive Produce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Bananas, cucumbers, eggplants, ginger, watermelons, bell peppers, tomatoes, citrus fruits.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Recommended temperature</a:t>
            </a:r>
            <a:r>
              <a:rPr lang="en-US" altLang="zh-CN" sz="1600" dirty="0">
                <a:solidFill>
                  <a:schemeClr val="tx1"/>
                </a:solidFill>
                <a:latin typeface="Arial" panose="020B0604020202020204" pitchFamily="34" charset="0"/>
                <a:cs typeface="Arial" panose="020B0604020202020204" pitchFamily="34" charset="0"/>
                <a:sym typeface="+mn-ea"/>
              </a:rPr>
              <a:t>: 7–15</a:t>
            </a:r>
            <a:r>
              <a:rPr lang="en-US" altLang="en-US" sz="1600" dirty="0">
                <a:solidFill>
                  <a:schemeClr val="tx1"/>
                </a:solidFill>
                <a:latin typeface="Arial" panose="020B0604020202020204" pitchFamily="34" charset="0"/>
                <a:cs typeface="Arial" panose="020B0604020202020204" pitchFamily="34" charset="0"/>
                <a:sym typeface="+mn-ea"/>
              </a:rPr>
              <a:t>°</a:t>
            </a:r>
            <a:r>
              <a:rPr lang="en-US" altLang="zh-CN" sz="1600" dirty="0">
                <a:solidFill>
                  <a:schemeClr val="tx1"/>
                </a:solidFill>
                <a:latin typeface="Arial" panose="020B0604020202020204" pitchFamily="34" charset="0"/>
                <a:cs typeface="Arial" panose="020B0604020202020204" pitchFamily="34" charset="0"/>
                <a:sym typeface="+mn-ea"/>
              </a:rPr>
              <a:t>C.</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Strictly avoid </a:t>
            </a:r>
            <a:r>
              <a:rPr lang="en-US" altLang="zh-CN" sz="1600" b="1" dirty="0">
                <a:solidFill>
                  <a:schemeClr val="tx1"/>
                </a:solidFill>
                <a:latin typeface="Arial" panose="020B0604020202020204" pitchFamily="34" charset="0"/>
                <a:cs typeface="Arial" panose="020B0604020202020204" pitchFamily="34" charset="0"/>
                <a:sym typeface="+mn-ea"/>
              </a:rPr>
              <a:t>0–4°C</a:t>
            </a:r>
            <a:r>
              <a:rPr lang="en-US" altLang="zh-CN" sz="1600" dirty="0">
                <a:solidFill>
                  <a:schemeClr val="tx1"/>
                </a:solidFill>
                <a:latin typeface="Arial" panose="020B0604020202020204" pitchFamily="34" charset="0"/>
                <a:cs typeface="Arial" panose="020B0604020202020204" pitchFamily="34" charset="0"/>
                <a:sym typeface="+mn-ea"/>
              </a:rPr>
              <a:t> environments.</a:t>
            </a:r>
            <a:endParaRPr lang="zh-CN" altLang="en-US"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4328795" y="4134485"/>
            <a:ext cx="6843395" cy="160337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Cold-Tolerant Produce</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Apples, apricots, strawberries, cherries, grapes, kiwifruit, spinach.</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Suitable temperature</a:t>
            </a:r>
            <a:r>
              <a:rPr lang="en-US" altLang="zh-CN" sz="1600" dirty="0">
                <a:solidFill>
                  <a:schemeClr val="bg1"/>
                </a:solidFill>
                <a:latin typeface="Arial" panose="020B0604020202020204" pitchFamily="34" charset="0"/>
                <a:cs typeface="Arial" panose="020B0604020202020204" pitchFamily="34" charset="0"/>
                <a:sym typeface="+mn-ea"/>
              </a:rPr>
              <a:t>: 0–5</a:t>
            </a:r>
            <a:r>
              <a:rPr lang="en-US" altLang="en-US" sz="1600" dirty="0">
                <a:solidFill>
                  <a:schemeClr val="bg1"/>
                </a:solidFill>
                <a:latin typeface="Arial" panose="020B0604020202020204" pitchFamily="34" charset="0"/>
                <a:cs typeface="Arial" panose="020B0604020202020204" pitchFamily="34" charset="0"/>
                <a:sym typeface="+mn-ea"/>
              </a:rPr>
              <a:t>°</a:t>
            </a:r>
            <a:r>
              <a:rPr lang="en-US" altLang="zh-CN" sz="1600" dirty="0">
                <a:solidFill>
                  <a:schemeClr val="bg1"/>
                </a:solidFill>
                <a:latin typeface="Arial" panose="020B0604020202020204" pitchFamily="34" charset="0"/>
                <a:cs typeface="Arial" panose="020B0604020202020204" pitchFamily="34" charset="0"/>
                <a:sym typeface="+mn-ea"/>
              </a:rPr>
              <a:t>C.</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Low-temperature tolerance</a:t>
            </a:r>
            <a:r>
              <a:rPr lang="en-US" altLang="zh-CN" sz="1600" dirty="0">
                <a:solidFill>
                  <a:schemeClr val="bg1"/>
                </a:solidFill>
                <a:latin typeface="Arial" panose="020B0604020202020204" pitchFamily="34" charset="0"/>
                <a:cs typeface="Arial" panose="020B0604020202020204" pitchFamily="34" charset="0"/>
                <a:sym typeface="+mn-ea"/>
              </a:rPr>
              <a:t>: apples down to -1</a:t>
            </a:r>
            <a:r>
              <a:rPr lang="en-US" altLang="en-US" sz="1600" dirty="0">
                <a:solidFill>
                  <a:schemeClr val="bg1"/>
                </a:solidFill>
                <a:latin typeface="Arial" panose="020B0604020202020204" pitchFamily="34" charset="0"/>
                <a:cs typeface="Arial" panose="020B0604020202020204" pitchFamily="34" charset="0"/>
                <a:sym typeface="+mn-ea"/>
              </a:rPr>
              <a:t>°</a:t>
            </a:r>
            <a:r>
              <a:rPr lang="en-US" altLang="zh-CN" sz="1600" dirty="0">
                <a:solidFill>
                  <a:schemeClr val="bg1"/>
                </a:solidFill>
                <a:latin typeface="Arial" panose="020B0604020202020204" pitchFamily="34" charset="0"/>
                <a:cs typeface="Arial" panose="020B0604020202020204" pitchFamily="34" charset="0"/>
                <a:sym typeface="+mn-ea"/>
              </a:rPr>
              <a:t>C, apricots down to -0.5</a:t>
            </a:r>
            <a:r>
              <a:rPr lang="en-US" altLang="en-US" sz="1600" dirty="0">
                <a:solidFill>
                  <a:schemeClr val="bg1"/>
                </a:solidFill>
                <a:latin typeface="Arial" panose="020B0604020202020204" pitchFamily="34" charset="0"/>
                <a:cs typeface="Arial" panose="020B0604020202020204" pitchFamily="34" charset="0"/>
                <a:sym typeface="+mn-ea"/>
              </a:rPr>
              <a:t>°</a:t>
            </a:r>
            <a:r>
              <a:rPr lang="en-US" altLang="zh-CN" sz="1600" dirty="0">
                <a:solidFill>
                  <a:schemeClr val="bg1"/>
                </a:solidFill>
                <a:latin typeface="Arial" panose="020B0604020202020204" pitchFamily="34" charset="0"/>
                <a:cs typeface="Arial" panose="020B0604020202020204" pitchFamily="34" charset="0"/>
                <a:sym typeface="+mn-ea"/>
              </a:rPr>
              <a:t>C.</a:t>
            </a:r>
            <a:endParaRPr lang="zh-CN" altLang="en-US" sz="1600" dirty="0">
              <a:solidFill>
                <a:schemeClr val="bg1"/>
              </a:solidFill>
              <a:latin typeface="Arial" panose="020B0604020202020204" pitchFamily="34" charset="0"/>
              <a:cs typeface="Arial" panose="020B0604020202020204" pitchFamily="34" charset="0"/>
              <a:sym typeface="+mn-ea"/>
            </a:endParaRPr>
          </a:p>
        </p:txBody>
      </p:sp>
      <p:pic>
        <p:nvPicPr>
          <p:cNvPr id="12" name="图片 11"/>
          <p:cNvPicPr>
            <a:picLocks noChangeAspect="1"/>
          </p:cNvPicPr>
          <p:nvPr/>
        </p:nvPicPr>
        <p:blipFill>
          <a:blip r:embed="rId1"/>
          <a:stretch>
            <a:fillRect/>
          </a:stretch>
        </p:blipFill>
        <p:spPr>
          <a:xfrm>
            <a:off x="8221445" y="1999829"/>
            <a:ext cx="3467735" cy="1899285"/>
          </a:xfrm>
          <a:prstGeom prst="rect">
            <a:avLst/>
          </a:prstGeom>
        </p:spPr>
      </p:pic>
      <p:pic>
        <p:nvPicPr>
          <p:cNvPr id="22" name="图片 21"/>
          <p:cNvPicPr>
            <a:picLocks noChangeAspect="1"/>
          </p:cNvPicPr>
          <p:nvPr/>
        </p:nvPicPr>
        <p:blipFill>
          <a:blip r:embed="rId2"/>
          <a:stretch>
            <a:fillRect/>
          </a:stretch>
        </p:blipFill>
        <p:spPr>
          <a:xfrm>
            <a:off x="695324" y="4086151"/>
            <a:ext cx="3373298" cy="1682264"/>
          </a:xfrm>
          <a:prstGeom prst="rect">
            <a:avLst/>
          </a:prstGeom>
        </p:spPr>
      </p:pic>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sp>
        <p:nvSpPr>
          <p:cNvPr id="5" name="矩形: 圆角 4"/>
          <p:cNvSpPr/>
          <p:nvPr/>
        </p:nvSpPr>
        <p:spPr>
          <a:xfrm>
            <a:off x="695324" y="1708351"/>
            <a:ext cx="6638291"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Recommended Storage Temperature Ranges</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3" name="7-2-2_20">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2720638" y="64468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6" grpId="0" animBg="1"/>
      <p:bldP spid="21" grpId="0" uiExpand="1" build="p"/>
      <p:bldP spid="9" grpId="0" uiExpand="1" build="allAtOnce"/>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4151630"/>
            <a:ext cx="12192000" cy="202819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601345" y="2038985"/>
            <a:ext cx="7741920" cy="2063750"/>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A. Root and Tuber Vegetables </a:t>
            </a:r>
            <a:r>
              <a:rPr lang="en-US" altLang="zh-CN" sz="1600" dirty="0">
                <a:solidFill>
                  <a:srgbClr val="5BAE3E"/>
                </a:solidFill>
                <a:latin typeface="Arial" panose="020B0604020202020204" pitchFamily="34" charset="0"/>
                <a:cs typeface="Arial" panose="020B0604020202020204" pitchFamily="34" charset="0"/>
                <a:sym typeface="+mn-ea"/>
              </a:rPr>
              <a:t>(e.g., potatoes, Chinese yam)</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b="1" dirty="0">
                <a:solidFill>
                  <a:schemeClr val="tx1"/>
                </a:solidFill>
                <a:latin typeface="Arial" panose="020B0604020202020204" pitchFamily="34" charset="0"/>
                <a:cs typeface="Arial" panose="020B0604020202020204" pitchFamily="34" charset="0"/>
                <a:sym typeface="+mn-ea"/>
              </a:rPr>
              <a:t>Optimal storage temperature</a:t>
            </a:r>
            <a:r>
              <a:rPr lang="en-US" altLang="zh-CN" sz="1400" dirty="0">
                <a:solidFill>
                  <a:schemeClr val="tx1"/>
                </a:solidFill>
                <a:latin typeface="Arial" panose="020B0604020202020204" pitchFamily="34" charset="0"/>
                <a:cs typeface="Arial" panose="020B0604020202020204" pitchFamily="34" charset="0"/>
                <a:sym typeface="+mn-ea"/>
              </a:rPr>
              <a:t>: 3–5°C.</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b="1" dirty="0">
                <a:solidFill>
                  <a:schemeClr val="tx1"/>
                </a:solidFill>
                <a:latin typeface="Arial" panose="020B0604020202020204" pitchFamily="34" charset="0"/>
                <a:cs typeface="Arial" panose="020B0604020202020204" pitchFamily="34" charset="0"/>
                <a:sym typeface="+mn-ea"/>
              </a:rPr>
              <a:t>Relative humidity</a:t>
            </a:r>
            <a:r>
              <a:rPr lang="en-US" altLang="zh-CN" sz="1400" dirty="0">
                <a:solidFill>
                  <a:schemeClr val="tx1"/>
                </a:solidFill>
                <a:latin typeface="Arial" panose="020B0604020202020204" pitchFamily="34" charset="0"/>
                <a:cs typeface="Arial" panose="020B0604020202020204" pitchFamily="34" charset="0"/>
                <a:sym typeface="+mn-ea"/>
              </a:rPr>
              <a:t>: 80–90%.</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b="1" dirty="0">
                <a:solidFill>
                  <a:schemeClr val="tx1"/>
                </a:solidFill>
                <a:latin typeface="Arial" panose="020B0604020202020204" pitchFamily="34" charset="0"/>
                <a:cs typeface="Arial" panose="020B0604020202020204" pitchFamily="34" charset="0"/>
                <a:sym typeface="+mn-ea"/>
              </a:rPr>
              <a:t>Potatoes</a:t>
            </a:r>
            <a:r>
              <a:rPr lang="en-US" altLang="zh-CN" sz="1400" dirty="0">
                <a:solidFill>
                  <a:schemeClr val="tx1"/>
                </a:solidFill>
                <a:latin typeface="Arial" panose="020B0604020202020204" pitchFamily="34" charset="0"/>
                <a:cs typeface="Arial" panose="020B0604020202020204" pitchFamily="34" charset="0"/>
                <a:sym typeface="+mn-ea"/>
              </a:rPr>
              <a:t>: stored near </a:t>
            </a:r>
            <a:r>
              <a:rPr lang="en-US" altLang="zh-CN" sz="1400" b="1" dirty="0">
                <a:solidFill>
                  <a:schemeClr val="tx1"/>
                </a:solidFill>
                <a:latin typeface="Arial" panose="020B0604020202020204" pitchFamily="34" charset="0"/>
                <a:cs typeface="Arial" panose="020B0604020202020204" pitchFamily="34" charset="0"/>
                <a:sym typeface="+mn-ea"/>
              </a:rPr>
              <a:t>0°C → starch-to-sugar conversion (cold-induced sweetening)</a:t>
            </a:r>
            <a:r>
              <a:rPr lang="en-US" altLang="zh-CN" sz="1400" dirty="0">
                <a:solidFill>
                  <a:schemeClr val="tx1"/>
                </a:solidFill>
                <a:latin typeface="Arial" panose="020B0604020202020204" pitchFamily="34" charset="0"/>
                <a:cs typeface="Arial" panose="020B0604020202020204" pitchFamily="34" charset="0"/>
                <a:sym typeface="+mn-ea"/>
              </a:rPr>
              <a:t> → quality deterioration.</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b="1" dirty="0">
                <a:solidFill>
                  <a:schemeClr val="tx1"/>
                </a:solidFill>
                <a:latin typeface="Arial" panose="020B0604020202020204" pitchFamily="34" charset="0"/>
                <a:cs typeface="Arial" panose="020B0604020202020204" pitchFamily="34" charset="0"/>
                <a:sym typeface="+mn-ea"/>
              </a:rPr>
              <a:t>Chinese yam</a:t>
            </a:r>
            <a:r>
              <a:rPr lang="en-US" altLang="zh-CN" sz="1400" dirty="0">
                <a:solidFill>
                  <a:schemeClr val="tx1"/>
                </a:solidFill>
                <a:latin typeface="Arial" panose="020B0604020202020204" pitchFamily="34" charset="0"/>
                <a:cs typeface="Arial" panose="020B0604020202020204" pitchFamily="34" charset="0"/>
                <a:sym typeface="+mn-ea"/>
              </a:rPr>
              <a:t>: cold tolerant with natural dormancy period → suitable for </a:t>
            </a:r>
            <a:r>
              <a:rPr lang="en-US" altLang="zh-CN" sz="1400" b="1" dirty="0">
                <a:solidFill>
                  <a:schemeClr val="tx1"/>
                </a:solidFill>
                <a:latin typeface="Arial" panose="020B0604020202020204" pitchFamily="34" charset="0"/>
                <a:cs typeface="Arial" panose="020B0604020202020204" pitchFamily="34" charset="0"/>
                <a:sym typeface="+mn-ea"/>
              </a:rPr>
              <a:t>low temperature 0–2°C, low humidity</a:t>
            </a:r>
            <a:r>
              <a:rPr lang="en-US" altLang="zh-CN" sz="1400" dirty="0">
                <a:solidFill>
                  <a:schemeClr val="tx1"/>
                </a:solidFill>
                <a:latin typeface="Arial" panose="020B0604020202020204" pitchFamily="34" charset="0"/>
                <a:cs typeface="Arial" panose="020B0604020202020204" pitchFamily="34" charset="0"/>
                <a:sym typeface="+mn-ea"/>
              </a:rPr>
              <a:t> storage conditions.</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3787140" y="4275455"/>
            <a:ext cx="8145145" cy="1783715"/>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sz="1600" b="1" dirty="0">
                <a:solidFill>
                  <a:schemeClr val="bg1"/>
                </a:solidFill>
                <a:latin typeface="Arial" panose="020B0604020202020204" pitchFamily="34" charset="0"/>
                <a:cs typeface="Arial" panose="020B0604020202020204" pitchFamily="34" charset="0"/>
                <a:sym typeface="+mn-ea"/>
              </a:rPr>
              <a:t>B. Leafy Vegetables </a:t>
            </a:r>
            <a:r>
              <a:rPr lang="en-US" altLang="zh-CN" sz="1600" dirty="0">
                <a:solidFill>
                  <a:schemeClr val="bg1"/>
                </a:solidFill>
                <a:latin typeface="Arial" panose="020B0604020202020204" pitchFamily="34" charset="0"/>
                <a:cs typeface="Arial" panose="020B0604020202020204" pitchFamily="34" charset="0"/>
                <a:sym typeface="+mn-ea"/>
              </a:rPr>
              <a:t>(e.g., lettuce, Chinese cabbage, celery, spinach):</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b="1" dirty="0">
                <a:solidFill>
                  <a:schemeClr val="bg1"/>
                </a:solidFill>
                <a:latin typeface="Arial" panose="020B0604020202020204" pitchFamily="34" charset="0"/>
                <a:cs typeface="Arial" panose="020B0604020202020204" pitchFamily="34" charset="0"/>
                <a:sym typeface="+mn-ea"/>
              </a:rPr>
              <a:t>Cold tolerance</a:t>
            </a:r>
            <a:r>
              <a:rPr lang="en-US" altLang="zh-CN" sz="1400" dirty="0">
                <a:solidFill>
                  <a:schemeClr val="bg1"/>
                </a:solidFill>
                <a:latin typeface="Arial" panose="020B0604020202020204" pitchFamily="34" charset="0"/>
                <a:cs typeface="Arial" panose="020B0604020202020204" pitchFamily="34" charset="0"/>
                <a:sym typeface="+mn-ea"/>
              </a:rPr>
              <a:t>: strong, but </a:t>
            </a:r>
            <a:r>
              <a:rPr lang="en-US" altLang="zh-CN" sz="1400" b="1" dirty="0">
                <a:solidFill>
                  <a:schemeClr val="bg1"/>
                </a:solidFill>
                <a:latin typeface="Arial" panose="020B0604020202020204" pitchFamily="34" charset="0"/>
                <a:cs typeface="Arial" panose="020B0604020202020204" pitchFamily="34" charset="0"/>
                <a:sym typeface="+mn-ea"/>
              </a:rPr>
              <a:t>high respiration and prone to water loss</a:t>
            </a:r>
            <a:r>
              <a:rPr lang="en-US" altLang="zh-CN" sz="1400" dirty="0">
                <a:solidFill>
                  <a:schemeClr val="bg1"/>
                </a:solidFill>
                <a:latin typeface="Arial" panose="020B0604020202020204" pitchFamily="34" charset="0"/>
                <a:cs typeface="Arial" panose="020B0604020202020204" pitchFamily="34" charset="0"/>
                <a:sym typeface="+mn-ea"/>
              </a:rPr>
              <a:t>. </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Optimal storage temperature: </a:t>
            </a:r>
            <a:r>
              <a:rPr lang="en-US" altLang="zh-CN" sz="1400" b="1" dirty="0">
                <a:solidFill>
                  <a:schemeClr val="bg1"/>
                </a:solidFill>
                <a:latin typeface="Arial" panose="020B0604020202020204" pitchFamily="34" charset="0"/>
                <a:cs typeface="Arial" panose="020B0604020202020204" pitchFamily="34" charset="0"/>
                <a:sym typeface="+mn-ea"/>
              </a:rPr>
              <a:t>around 0°C</a:t>
            </a:r>
            <a:r>
              <a:rPr lang="en-US" altLang="zh-CN" sz="1400" dirty="0">
                <a:solidFill>
                  <a:schemeClr val="bg1"/>
                </a:solidFill>
                <a:latin typeface="Arial" panose="020B0604020202020204" pitchFamily="34" charset="0"/>
                <a:cs typeface="Arial" panose="020B0604020202020204" pitchFamily="34" charset="0"/>
                <a:sym typeface="+mn-ea"/>
              </a:rPr>
              <a:t>.</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Wrapped with </a:t>
            </a:r>
            <a:r>
              <a:rPr lang="en-US" altLang="zh-CN" sz="1400" b="1" dirty="0">
                <a:solidFill>
                  <a:schemeClr val="bg1"/>
                </a:solidFill>
                <a:latin typeface="Arial" panose="020B0604020202020204" pitchFamily="34" charset="0"/>
                <a:cs typeface="Arial" panose="020B0604020202020204" pitchFamily="34" charset="0"/>
                <a:sym typeface="+mn-ea"/>
              </a:rPr>
              <a:t>moisture-retentive, breathable film</a:t>
            </a:r>
            <a:r>
              <a:rPr lang="en-US" altLang="zh-CN" sz="1400" dirty="0">
                <a:solidFill>
                  <a:schemeClr val="bg1"/>
                </a:solidFill>
                <a:latin typeface="Arial" panose="020B0604020202020204" pitchFamily="34" charset="0"/>
                <a:cs typeface="Arial" panose="020B0604020202020204" pitchFamily="34" charset="0"/>
                <a:sym typeface="+mn-ea"/>
              </a:rPr>
              <a:t> → maintain </a:t>
            </a:r>
            <a:r>
              <a:rPr lang="en-US" altLang="zh-CN" sz="1400" b="1" dirty="0">
                <a:solidFill>
                  <a:schemeClr val="bg1"/>
                </a:solidFill>
                <a:latin typeface="Arial" panose="020B0604020202020204" pitchFamily="34" charset="0"/>
                <a:cs typeface="Arial" panose="020B0604020202020204" pitchFamily="34" charset="0"/>
                <a:sym typeface="+mn-ea"/>
              </a:rPr>
              <a:t>hydration</a:t>
            </a:r>
            <a:r>
              <a:rPr lang="en-US" altLang="zh-CN" sz="1400" dirty="0">
                <a:solidFill>
                  <a:schemeClr val="bg1"/>
                </a:solidFill>
                <a:latin typeface="Arial" panose="020B0604020202020204" pitchFamily="34" charset="0"/>
                <a:cs typeface="Arial" panose="020B0604020202020204" pitchFamily="34" charset="0"/>
                <a:sym typeface="+mn-ea"/>
              </a:rPr>
              <a:t> while </a:t>
            </a:r>
            <a:r>
              <a:rPr lang="en-US" altLang="zh-CN" sz="1400" b="1" dirty="0">
                <a:solidFill>
                  <a:schemeClr val="bg1"/>
                </a:solidFill>
                <a:latin typeface="Arial" panose="020B0604020202020204" pitchFamily="34" charset="0"/>
                <a:cs typeface="Arial" panose="020B0604020202020204" pitchFamily="34" charset="0"/>
                <a:sym typeface="+mn-ea"/>
              </a:rPr>
              <a:t>avoiding condensation dripping</a:t>
            </a:r>
            <a:r>
              <a:rPr lang="en-US" altLang="zh-CN" sz="1400" dirty="0">
                <a:solidFill>
                  <a:schemeClr val="bg1"/>
                </a:solidFill>
                <a:latin typeface="Arial" panose="020B0604020202020204" pitchFamily="34" charset="0"/>
                <a:cs typeface="Arial" panose="020B0604020202020204" pitchFamily="34" charset="0"/>
                <a:sym typeface="+mn-ea"/>
              </a:rPr>
              <a:t> that could trigger decay. </a:t>
            </a:r>
            <a:endParaRPr lang="en-US" altLang="zh-CN" sz="14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400" dirty="0">
                <a:solidFill>
                  <a:schemeClr val="bg1"/>
                </a:solidFill>
                <a:latin typeface="Arial" panose="020B0604020202020204" pitchFamily="34" charset="0"/>
                <a:cs typeface="Arial" panose="020B0604020202020204" pitchFamily="34" charset="0"/>
                <a:sym typeface="+mn-ea"/>
              </a:rPr>
              <a:t>Packaging must ensure </a:t>
            </a:r>
            <a:r>
              <a:rPr lang="en-US" altLang="zh-CN" sz="1400" b="1" dirty="0">
                <a:solidFill>
                  <a:schemeClr val="bg1"/>
                </a:solidFill>
                <a:latin typeface="Arial" panose="020B0604020202020204" pitchFamily="34" charset="0"/>
                <a:cs typeface="Arial" panose="020B0604020202020204" pitchFamily="34" charset="0"/>
                <a:sym typeface="+mn-ea"/>
              </a:rPr>
              <a:t>good air permeability</a:t>
            </a:r>
            <a:r>
              <a:rPr lang="en-US" altLang="zh-CN" sz="1400" dirty="0">
                <a:solidFill>
                  <a:schemeClr val="bg1"/>
                </a:solidFill>
                <a:latin typeface="Arial" panose="020B0604020202020204" pitchFamily="34" charset="0"/>
                <a:cs typeface="Arial" panose="020B0604020202020204" pitchFamily="34" charset="0"/>
                <a:sym typeface="+mn-ea"/>
              </a:rPr>
              <a:t>.</a:t>
            </a:r>
            <a:endParaRPr lang="en-US" altLang="zh-CN" sz="1400" dirty="0">
              <a:solidFill>
                <a:schemeClr val="bg1"/>
              </a:solidFill>
              <a:latin typeface="Arial" panose="020B0604020202020204" pitchFamily="34" charset="0"/>
              <a:cs typeface="Arial" panose="020B0604020202020204" pitchFamily="34" charset="0"/>
              <a:sym typeface="+mn-ea"/>
            </a:endParaRPr>
          </a:p>
        </p:txBody>
      </p:sp>
      <p:pic>
        <p:nvPicPr>
          <p:cNvPr id="12" name="图片 11"/>
          <p:cNvPicPr>
            <a:picLocks noChangeAspect="1"/>
          </p:cNvPicPr>
          <p:nvPr/>
        </p:nvPicPr>
        <p:blipFill>
          <a:blip r:embed="rId1"/>
          <a:stretch>
            <a:fillRect/>
          </a:stretch>
        </p:blipFill>
        <p:spPr>
          <a:xfrm>
            <a:off x="8559800" y="2245360"/>
            <a:ext cx="3262630" cy="1836420"/>
          </a:xfrm>
          <a:prstGeom prst="rect">
            <a:avLst/>
          </a:prstGeom>
        </p:spPr>
      </p:pic>
      <p:pic>
        <p:nvPicPr>
          <p:cNvPr id="22" name="图片 21"/>
          <p:cNvPicPr>
            <a:picLocks noChangeAspect="1"/>
          </p:cNvPicPr>
          <p:nvPr/>
        </p:nvPicPr>
        <p:blipFill>
          <a:blip r:embed="rId2"/>
          <a:stretch>
            <a:fillRect/>
          </a:stretch>
        </p:blipFill>
        <p:spPr>
          <a:xfrm>
            <a:off x="473074" y="4151749"/>
            <a:ext cx="3135189" cy="2027842"/>
          </a:xfrm>
          <a:prstGeom prst="rect">
            <a:avLst/>
          </a:prstGeom>
        </p:spPr>
      </p:pic>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sp>
        <p:nvSpPr>
          <p:cNvPr id="4" name="矩形: 圆角 3"/>
          <p:cNvSpPr/>
          <p:nvPr/>
        </p:nvSpPr>
        <p:spPr>
          <a:xfrm>
            <a:off x="695325" y="1654810"/>
            <a:ext cx="8978265" cy="39624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Storage Temperature Recommendations for Seven Produce Categories</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3" name="7-2-2_21">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684213" y="57705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5" grpId="0" animBg="1"/>
      <p:bldP spid="21" grpId="0" uiExpand="1" build="p"/>
      <p:bldP spid="9" grpId="0" uiExpand="1" build="p"/>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0" y="3944620"/>
            <a:ext cx="12192000" cy="194754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601345" y="2245995"/>
            <a:ext cx="7849870" cy="14617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 Fruit Vegetables</a:t>
            </a:r>
            <a:r>
              <a:rPr lang="en-US" altLang="zh-CN" dirty="0">
                <a:solidFill>
                  <a:srgbClr val="5BAE3E"/>
                </a:solidFill>
                <a:latin typeface="Arial" panose="020B0604020202020204" pitchFamily="34" charset="0"/>
                <a:cs typeface="Arial" panose="020B0604020202020204" pitchFamily="34" charset="0"/>
                <a:sym typeface="+mn-ea"/>
              </a:rPr>
              <a:t> (e.g., eggplants, peppers, tomatoes, cucumbers):</a:t>
            </a:r>
            <a:endParaRPr lang="en-US" altLang="zh-CN"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Cold-sensitive category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Optimal storage temperature: 7–15°C</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Wrapping with </a:t>
            </a:r>
            <a:r>
              <a:rPr lang="en-US" altLang="zh-CN" sz="1600" b="1" dirty="0">
                <a:solidFill>
                  <a:schemeClr val="tx1"/>
                </a:solidFill>
                <a:latin typeface="Arial" panose="020B0604020202020204" pitchFamily="34" charset="0"/>
                <a:cs typeface="Arial" panose="020B0604020202020204" pitchFamily="34" charset="0"/>
                <a:sym typeface="+mn-ea"/>
              </a:rPr>
              <a:t>fresh-keeping film</a:t>
            </a:r>
            <a:r>
              <a:rPr lang="en-US" altLang="zh-CN" sz="1600" dirty="0">
                <a:solidFill>
                  <a:schemeClr val="tx1"/>
                </a:solidFill>
                <a:latin typeface="Arial" panose="020B0604020202020204" pitchFamily="34" charset="0"/>
                <a:cs typeface="Arial" panose="020B0604020202020204" pitchFamily="34" charset="0"/>
                <a:sym typeface="+mn-ea"/>
              </a:rPr>
              <a:t> → reduce water loss and slow respiration.</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4485273" y="4066375"/>
            <a:ext cx="7085408" cy="170561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D．Gourd Vegetables </a:t>
            </a:r>
            <a:r>
              <a:rPr lang="en-US" altLang="zh-CN" dirty="0">
                <a:solidFill>
                  <a:schemeClr val="bg1"/>
                </a:solidFill>
                <a:latin typeface="Arial" panose="020B0604020202020204" pitchFamily="34" charset="0"/>
                <a:cs typeface="Arial" panose="020B0604020202020204" pitchFamily="34" charset="0"/>
                <a:sym typeface="+mn-ea"/>
              </a:rPr>
              <a:t>(e.g., winter melon, pumpkin, zucchini):  </a:t>
            </a:r>
            <a:endParaRPr lang="en-US" altLang="zh-CN"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Winter melon &amp; pumpkin</a:t>
            </a:r>
            <a:r>
              <a:rPr lang="en-US" altLang="zh-CN" sz="1600" dirty="0">
                <a:solidFill>
                  <a:schemeClr val="bg1"/>
                </a:solidFill>
                <a:latin typeface="Arial" panose="020B0604020202020204" pitchFamily="34" charset="0"/>
                <a:cs typeface="Arial" panose="020B0604020202020204" pitchFamily="34" charset="0"/>
                <a:sym typeface="+mn-ea"/>
              </a:rPr>
              <a:t>: thick skins; store in </a:t>
            </a:r>
            <a:r>
              <a:rPr lang="en-US" altLang="zh-CN" sz="1600" b="1" dirty="0">
                <a:solidFill>
                  <a:schemeClr val="bg1"/>
                </a:solidFill>
                <a:latin typeface="Arial" panose="020B0604020202020204" pitchFamily="34" charset="0"/>
                <a:cs typeface="Arial" panose="020B0604020202020204" pitchFamily="34" charset="0"/>
                <a:sym typeface="+mn-ea"/>
              </a:rPr>
              <a:t>cool, dry, ventilated conditions </a:t>
            </a:r>
            <a:r>
              <a:rPr lang="en-US" altLang="zh-CN" sz="1600" dirty="0">
                <a:solidFill>
                  <a:schemeClr val="bg1"/>
                </a:solidFill>
                <a:latin typeface="Arial" panose="020B0604020202020204" pitchFamily="34" charset="0"/>
                <a:cs typeface="Arial" panose="020B0604020202020204" pitchFamily="34" charset="0"/>
                <a:sym typeface="+mn-ea"/>
              </a:rPr>
              <a:t>at </a:t>
            </a:r>
            <a:r>
              <a:rPr lang="en-US" altLang="zh-CN" sz="1600" b="1" dirty="0">
                <a:solidFill>
                  <a:schemeClr val="bg1"/>
                </a:solidFill>
                <a:latin typeface="Arial" panose="020B0604020202020204" pitchFamily="34" charset="0"/>
                <a:cs typeface="Arial" panose="020B0604020202020204" pitchFamily="34" charset="0"/>
                <a:sym typeface="+mn-ea"/>
              </a:rPr>
              <a:t>~10°C</a:t>
            </a:r>
            <a:r>
              <a:rPr lang="en-US" altLang="zh-CN" sz="1600" dirty="0">
                <a:solidFill>
                  <a:schemeClr val="bg1"/>
                </a:solidFill>
                <a:latin typeface="Arial" panose="020B0604020202020204" pitchFamily="34" charset="0"/>
                <a:cs typeface="Arial" panose="020B0604020202020204" pitchFamily="34" charset="0"/>
                <a:sym typeface="+mn-ea"/>
              </a:rPr>
              <a:t> + retain </a:t>
            </a:r>
            <a:r>
              <a:rPr lang="en-US" altLang="zh-CN" sz="1600" b="1" dirty="0">
                <a:solidFill>
                  <a:schemeClr val="bg1"/>
                </a:solidFill>
                <a:latin typeface="Arial" panose="020B0604020202020204" pitchFamily="34" charset="0"/>
                <a:cs typeface="Arial" panose="020B0604020202020204" pitchFamily="34" charset="0"/>
                <a:sym typeface="+mn-ea"/>
              </a:rPr>
              <a:t>surface natural waxy bloom</a:t>
            </a:r>
            <a:r>
              <a:rPr lang="en-US" altLang="zh-CN" sz="1600" dirty="0">
                <a:solidFill>
                  <a:schemeClr val="bg1"/>
                </a:solidFill>
                <a:latin typeface="Arial" panose="020B0604020202020204" pitchFamily="34" charset="0"/>
                <a:cs typeface="Arial" panose="020B0604020202020204" pitchFamily="34" charset="0"/>
                <a:sym typeface="+mn-ea"/>
              </a:rPr>
              <a:t> to enhance shelf life.</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Zucchini</a:t>
            </a:r>
            <a:r>
              <a:rPr lang="en-US" altLang="zh-CN" sz="1600" dirty="0">
                <a:solidFill>
                  <a:schemeClr val="bg1"/>
                </a:solidFill>
                <a:latin typeface="Arial" panose="020B0604020202020204" pitchFamily="34" charset="0"/>
                <a:cs typeface="Arial" panose="020B0604020202020204" pitchFamily="34" charset="0"/>
                <a:sym typeface="+mn-ea"/>
              </a:rPr>
              <a:t>: cold-sensitive; optimal storage </a:t>
            </a:r>
            <a:r>
              <a:rPr lang="en-US" altLang="zh-CN" sz="1600" b="1" dirty="0">
                <a:solidFill>
                  <a:schemeClr val="bg1"/>
                </a:solidFill>
                <a:latin typeface="Arial" panose="020B0604020202020204" pitchFamily="34" charset="0"/>
                <a:cs typeface="Arial" panose="020B0604020202020204" pitchFamily="34" charset="0"/>
                <a:sym typeface="+mn-ea"/>
              </a:rPr>
              <a:t>~7°C</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2" name="图片 1" descr="C:/Users/QX_HD/Downloads/北方根达菜介绍 (7).png北方根达菜介绍 (7)"/>
          <p:cNvPicPr>
            <a:picLocks noChangeAspect="1"/>
          </p:cNvPicPr>
          <p:nvPr/>
        </p:nvPicPr>
        <p:blipFill>
          <a:blip r:embed="rId1"/>
          <a:srcRect l="186" r="186"/>
          <a:stretch>
            <a:fillRect/>
          </a:stretch>
        </p:blipFill>
        <p:spPr>
          <a:xfrm>
            <a:off x="8827780" y="1755140"/>
            <a:ext cx="2668895" cy="1990528"/>
          </a:xfrm>
          <a:prstGeom prst="rect">
            <a:avLst/>
          </a:prstGeom>
        </p:spPr>
      </p:pic>
      <p:pic>
        <p:nvPicPr>
          <p:cNvPr id="4" name="图片 3"/>
          <p:cNvPicPr>
            <a:picLocks noChangeAspect="1"/>
          </p:cNvPicPr>
          <p:nvPr/>
        </p:nvPicPr>
        <p:blipFill>
          <a:blip r:embed="rId2"/>
          <a:srcRect r="13515"/>
          <a:stretch>
            <a:fillRect/>
          </a:stretch>
        </p:blipFill>
        <p:spPr>
          <a:xfrm>
            <a:off x="690880" y="3863340"/>
            <a:ext cx="3238500" cy="2110105"/>
          </a:xfrm>
          <a:prstGeom prst="rect">
            <a:avLst/>
          </a:prstGeom>
        </p:spPr>
      </p:pic>
      <p:sp>
        <p:nvSpPr>
          <p:cNvPr id="5" name="文本框 4"/>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sp>
        <p:nvSpPr>
          <p:cNvPr id="12" name="矩形: 圆角 11"/>
          <p:cNvSpPr/>
          <p:nvPr/>
        </p:nvSpPr>
        <p:spPr>
          <a:xfrm>
            <a:off x="695325" y="1708150"/>
            <a:ext cx="7666990" cy="39624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bg1"/>
                </a:solidFill>
                <a:latin typeface="Arial" panose="020B0604020202020204" pitchFamily="34" charset="0"/>
                <a:cs typeface="Arial" panose="020B0604020202020204" pitchFamily="34" charset="0"/>
                <a:sym typeface="+mn-ea"/>
              </a:rPr>
              <a:t>Storage Temperature Recommendations for Seven Produce Categories</a:t>
            </a:r>
            <a:endParaRPr lang="en-US" altLang="zh-CN" sz="1600" b="1" dirty="0">
              <a:solidFill>
                <a:schemeClr val="bg1"/>
              </a:solidFill>
              <a:latin typeface="Arial" panose="020B0604020202020204" pitchFamily="34" charset="0"/>
              <a:cs typeface="Arial" panose="020B0604020202020204" pitchFamily="34" charset="0"/>
              <a:sym typeface="+mn-ea"/>
            </a:endParaRPr>
          </a:p>
        </p:txBody>
      </p:sp>
      <p:pic>
        <p:nvPicPr>
          <p:cNvPr id="3" name="7-2-2_22">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035050" y="53546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2" grpId="0" animBg="1"/>
      <p:bldP spid="21" grpId="0" uiExpand="1" build="p"/>
      <p:bldP spid="9"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3950970"/>
            <a:ext cx="12192000" cy="203771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97257" y="2377772"/>
            <a:ext cx="5739748" cy="1383030"/>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 Subtropical fruits </a:t>
            </a:r>
            <a:r>
              <a:rPr lang="en-US" altLang="zh-CN" dirty="0">
                <a:solidFill>
                  <a:srgbClr val="5BAE3E"/>
                </a:solidFill>
                <a:latin typeface="Arial" panose="020B0604020202020204" pitchFamily="34" charset="0"/>
                <a:cs typeface="Arial" panose="020B0604020202020204" pitchFamily="34" charset="0"/>
                <a:sym typeface="+mn-ea"/>
              </a:rPr>
              <a:t>(e.g., citrus, bananas):</a:t>
            </a:r>
            <a:endParaRPr lang="en-US" altLang="zh-CN"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Cold-sensitive.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Optimal storage </a:t>
            </a:r>
            <a:r>
              <a:rPr lang="en-US" altLang="zh-CN" sz="1600" b="1" dirty="0">
                <a:solidFill>
                  <a:schemeClr val="tx1"/>
                </a:solidFill>
                <a:latin typeface="Arial" panose="020B0604020202020204" pitchFamily="34" charset="0"/>
                <a:cs typeface="Arial" panose="020B0604020202020204" pitchFamily="34" charset="0"/>
                <a:sym typeface="+mn-ea"/>
              </a:rPr>
              <a:t>10–15°C</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Avoid chilling injury that impairs flavour and quality.</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4366260" y="4104323"/>
            <a:ext cx="7072630" cy="1731010"/>
          </a:xfrm>
          <a:prstGeom prst="rect">
            <a:avLst/>
          </a:prstGeom>
          <a:noFill/>
        </p:spPr>
        <p:txBody>
          <a:bodyPr wrap="square" rtlCol="0">
            <a:spAutoFit/>
          </a:bodyPr>
          <a:lstStyle/>
          <a:p>
            <a:pPr marL="288290" lvl="0" indent="-288290">
              <a:lnSpc>
                <a:spcPct val="130000"/>
              </a:lnSpc>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F．Pome Fruits </a:t>
            </a:r>
            <a:r>
              <a:rPr lang="en-US" altLang="zh-CN" dirty="0">
                <a:solidFill>
                  <a:schemeClr val="bg1"/>
                </a:solidFill>
                <a:latin typeface="Arial" panose="020B0604020202020204" pitchFamily="34" charset="0"/>
                <a:cs typeface="Arial" panose="020B0604020202020204" pitchFamily="34" charset="0"/>
                <a:sym typeface="+mn-ea"/>
              </a:rPr>
              <a:t>(e.g., pears, apples, hawthorn):</a:t>
            </a:r>
            <a:endParaRPr lang="en-US" altLang="zh-CN"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Cold-tolerant, not sensitive to chilling.</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Optimal storage temperature: </a:t>
            </a:r>
            <a:r>
              <a:rPr lang="en-US" altLang="zh-CN" sz="1600" b="1" dirty="0">
                <a:solidFill>
                  <a:schemeClr val="bg1"/>
                </a:solidFill>
                <a:latin typeface="Arial" panose="020B0604020202020204" pitchFamily="34" charset="0"/>
                <a:cs typeface="Arial" panose="020B0604020202020204" pitchFamily="34" charset="0"/>
                <a:sym typeface="+mn-ea"/>
              </a:rPr>
              <a:t>0–4°C</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Apples can tolerate </a:t>
            </a:r>
            <a:r>
              <a:rPr lang="en-US" altLang="zh-CN" sz="1600" b="1" dirty="0">
                <a:solidFill>
                  <a:schemeClr val="bg1"/>
                </a:solidFill>
                <a:latin typeface="Arial" panose="020B0604020202020204" pitchFamily="34" charset="0"/>
                <a:cs typeface="Arial" panose="020B0604020202020204" pitchFamily="34" charset="0"/>
                <a:sym typeface="+mn-ea"/>
              </a:rPr>
              <a:t>–1°C</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Use </a:t>
            </a:r>
            <a:r>
              <a:rPr lang="en-US" altLang="zh-CN" sz="1600" b="1" dirty="0">
                <a:solidFill>
                  <a:schemeClr val="bg1"/>
                </a:solidFill>
                <a:latin typeface="Arial" panose="020B0604020202020204" pitchFamily="34" charset="0"/>
                <a:cs typeface="Arial" panose="020B0604020202020204" pitchFamily="34" charset="0"/>
                <a:sym typeface="+mn-ea"/>
              </a:rPr>
              <a:t>fresh-keeping film</a:t>
            </a:r>
            <a:r>
              <a:rPr lang="en-US" altLang="zh-CN" sz="1600" dirty="0">
                <a:solidFill>
                  <a:schemeClr val="bg1"/>
                </a:solidFill>
                <a:latin typeface="Arial" panose="020B0604020202020204" pitchFamily="34" charset="0"/>
                <a:cs typeface="Arial" panose="020B0604020202020204" pitchFamily="34" charset="0"/>
                <a:sym typeface="+mn-ea"/>
              </a:rPr>
              <a:t> or </a:t>
            </a:r>
            <a:r>
              <a:rPr lang="en-US" altLang="zh-CN" sz="1600" b="1" dirty="0">
                <a:solidFill>
                  <a:schemeClr val="bg1"/>
                </a:solidFill>
                <a:latin typeface="Arial" panose="020B0604020202020204" pitchFamily="34" charset="0"/>
                <a:cs typeface="Arial" panose="020B0604020202020204" pitchFamily="34" charset="0"/>
                <a:sym typeface="+mn-ea"/>
              </a:rPr>
              <a:t>carton boxes</a:t>
            </a:r>
            <a:r>
              <a:rPr lang="en-US" altLang="zh-CN" sz="1600" dirty="0">
                <a:solidFill>
                  <a:schemeClr val="bg1"/>
                </a:solidFill>
                <a:latin typeface="Arial" panose="020B0604020202020204" pitchFamily="34" charset="0"/>
                <a:cs typeface="Arial" panose="020B0604020202020204" pitchFamily="34" charset="0"/>
                <a:sym typeface="+mn-ea"/>
              </a:rPr>
              <a:t> to prevent water loss.</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5" name="图片 4"/>
          <p:cNvPicPr>
            <a:picLocks noChangeAspect="1"/>
          </p:cNvPicPr>
          <p:nvPr/>
        </p:nvPicPr>
        <p:blipFill>
          <a:blip r:embed="rId1"/>
          <a:stretch>
            <a:fillRect/>
          </a:stretch>
        </p:blipFill>
        <p:spPr>
          <a:xfrm>
            <a:off x="7717790" y="2236470"/>
            <a:ext cx="3721100" cy="1651635"/>
          </a:xfrm>
          <a:prstGeom prst="rect">
            <a:avLst/>
          </a:prstGeom>
        </p:spPr>
      </p:pic>
      <p:pic>
        <p:nvPicPr>
          <p:cNvPr id="12" name="图片 11"/>
          <p:cNvPicPr>
            <a:picLocks noChangeAspect="1"/>
          </p:cNvPicPr>
          <p:nvPr/>
        </p:nvPicPr>
        <p:blipFill>
          <a:blip r:embed="rId2"/>
          <a:stretch>
            <a:fillRect/>
          </a:stretch>
        </p:blipFill>
        <p:spPr>
          <a:xfrm>
            <a:off x="695325" y="3908108"/>
            <a:ext cx="3260090" cy="2123440"/>
          </a:xfrm>
          <a:prstGeom prst="rect">
            <a:avLst/>
          </a:prstGeom>
        </p:spPr>
      </p:pic>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sp>
        <p:nvSpPr>
          <p:cNvPr id="7" name="矩形: 圆角 6"/>
          <p:cNvSpPr/>
          <p:nvPr/>
        </p:nvSpPr>
        <p:spPr>
          <a:xfrm>
            <a:off x="695325" y="1654810"/>
            <a:ext cx="8978265" cy="39624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Storage Temperature Recommendations for Seven Produce Categories</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4" name="7-2-2_23">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695325" y="56959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3" grpId="0" animBg="1"/>
      <p:bldP spid="21" grpId="0" uiExpand="1" build="p"/>
      <p:bldP spid="9"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rot="16200000">
            <a:off x="-260553" y="3503368"/>
            <a:ext cx="2016000" cy="7021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895985" y="2572959"/>
            <a:ext cx="6611720" cy="1931035"/>
          </a:xfrm>
          <a:prstGeom prst="rect">
            <a:avLst/>
          </a:prstGeom>
          <a:noFill/>
        </p:spPr>
        <p:txBody>
          <a:bodyPr wrap="square" rtlCol="0">
            <a:spAutoFit/>
          </a:bodyPr>
          <a:lstStyle/>
          <a:p>
            <a:pPr marL="288290" lvl="0" indent="-288290">
              <a:lnSpc>
                <a:spcPct val="13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G．Berries </a:t>
            </a:r>
            <a:r>
              <a:rPr lang="en-US" altLang="zh-CN" dirty="0">
                <a:solidFill>
                  <a:srgbClr val="5BAE3E"/>
                </a:solidFill>
                <a:latin typeface="Arial" panose="020B0604020202020204" pitchFamily="34" charset="0"/>
                <a:cs typeface="Arial" panose="020B0604020202020204" pitchFamily="34" charset="0"/>
                <a:sym typeface="+mn-ea"/>
              </a:rPr>
              <a:t>(e.g., strawberries, grapes, kiwifruit):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Optimal storage temperature:</a:t>
            </a:r>
            <a:r>
              <a:rPr lang="en-US" altLang="zh-CN" sz="1600" b="1" dirty="0">
                <a:solidFill>
                  <a:schemeClr val="tx1"/>
                </a:solidFill>
                <a:latin typeface="Arial" panose="020B0604020202020204" pitchFamily="34" charset="0"/>
                <a:cs typeface="Arial" panose="020B0604020202020204" pitchFamily="34" charset="0"/>
                <a:sym typeface="+mn-ea"/>
              </a:rPr>
              <a:t> around 0°C</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Kiwifruit</a:t>
            </a:r>
            <a:r>
              <a:rPr lang="en-US" altLang="zh-CN" sz="1600" dirty="0">
                <a:solidFill>
                  <a:schemeClr val="tx1"/>
                </a:solidFill>
                <a:latin typeface="Arial" panose="020B0604020202020204" pitchFamily="34" charset="0"/>
                <a:cs typeface="Arial" panose="020B0604020202020204" pitchFamily="34" charset="0"/>
                <a:sym typeface="+mn-ea"/>
              </a:rPr>
              <a:t>: highly sensitive to ethylene → must be stored </a:t>
            </a:r>
            <a:r>
              <a:rPr lang="en-US" altLang="zh-CN" sz="1600" b="1" dirty="0">
                <a:solidFill>
                  <a:schemeClr val="tx1"/>
                </a:solidFill>
                <a:latin typeface="Arial" panose="020B0604020202020204" pitchFamily="34" charset="0"/>
                <a:cs typeface="Arial" panose="020B0604020202020204" pitchFamily="34" charset="0"/>
                <a:sym typeface="+mn-ea"/>
              </a:rPr>
              <a:t>separately from ethylene-producing fruits</a:t>
            </a:r>
            <a:r>
              <a:rPr lang="en-US" altLang="zh-CN" sz="1600" dirty="0">
                <a:solidFill>
                  <a:schemeClr val="tx1"/>
                </a:solidFill>
                <a:latin typeface="Arial" panose="020B0604020202020204" pitchFamily="34" charset="0"/>
                <a:cs typeface="Arial" panose="020B0604020202020204" pitchFamily="34" charset="0"/>
                <a:sym typeface="+mn-ea"/>
              </a:rPr>
              <a:t> to prevent accelerated ripening and senescence.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 name="图片 1" descr="C:/Users/QX_HD/Downloads/北方根达菜介绍 (9).png北方根达菜介绍 (9)"/>
          <p:cNvPicPr>
            <a:picLocks noChangeAspect="1"/>
          </p:cNvPicPr>
          <p:nvPr/>
        </p:nvPicPr>
        <p:blipFill>
          <a:blip r:embed="rId1"/>
          <a:srcRect b="636"/>
          <a:stretch>
            <a:fillRect/>
          </a:stretch>
        </p:blipFill>
        <p:spPr>
          <a:xfrm>
            <a:off x="7804785" y="2419924"/>
            <a:ext cx="3691890" cy="2237105"/>
          </a:xfrm>
          <a:prstGeom prst="rect">
            <a:avLst/>
          </a:prstGeom>
        </p:spPr>
      </p:pic>
      <p:sp>
        <p:nvSpPr>
          <p:cNvPr id="4" name="文本框 3"/>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(1) Temperature Regulation</a:t>
            </a:r>
            <a:endParaRPr lang="en-US" altLang="zh-CN" sz="2400" b="1" dirty="0">
              <a:sym typeface="+mn-ea"/>
            </a:endParaRPr>
          </a:p>
        </p:txBody>
      </p:sp>
      <p:grpSp>
        <p:nvGrpSpPr>
          <p:cNvPr id="9" name="组合 8"/>
          <p:cNvGrpSpPr/>
          <p:nvPr/>
        </p:nvGrpSpPr>
        <p:grpSpPr>
          <a:xfrm>
            <a:off x="0" y="6708278"/>
            <a:ext cx="12192000" cy="153627"/>
            <a:chOff x="147892" y="6347897"/>
            <a:chExt cx="11450808" cy="120769"/>
          </a:xfrm>
        </p:grpSpPr>
        <p:sp>
          <p:nvSpPr>
            <p:cNvPr id="12" name="矩形 11"/>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2" name="矩形 21"/>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6" name="矩形: 圆角 5"/>
          <p:cNvSpPr/>
          <p:nvPr/>
        </p:nvSpPr>
        <p:spPr>
          <a:xfrm>
            <a:off x="695325" y="1654810"/>
            <a:ext cx="8978265" cy="39624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Storage Temperature Recommendations for Seven Produce Categories</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5" name="7-2-2_24">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27075" y="58435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3" grpId="0" animBg="1"/>
      <p:bldP spid="21"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custDataLst>
              <p:tags r:id="rId1"/>
            </p:custDataLst>
          </p:nvPr>
        </p:nvSpPr>
        <p:spPr>
          <a:xfrm>
            <a:off x="584840" y="2395821"/>
            <a:ext cx="11025913" cy="785343"/>
          </a:xfrm>
          <a:prstGeom prst="rect">
            <a:avLst/>
          </a:prstGeom>
          <a:noFill/>
        </p:spPr>
        <p:txBody>
          <a:bodyPr wrap="square" rtlCol="0">
            <a:spAutoFit/>
          </a:bodyPr>
          <a:lstStyle/>
          <a:p>
            <a:pPr marL="288290" lvl="0" indent="-285750" algn="l">
              <a:lnSpc>
                <a:spcPct val="14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Too Low Humidity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4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Leads to dehydration and shrivelling → loss of crispness and firmness + can trigger physiological disorders.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custDataLst>
              <p:tags r:id="rId2"/>
            </p:custDataLst>
          </p:nvPr>
        </p:nvSpPr>
        <p:spPr>
          <a:xfrm>
            <a:off x="584840" y="3293167"/>
            <a:ext cx="5433695" cy="1511300"/>
          </a:xfrm>
          <a:prstGeom prst="rect">
            <a:avLst/>
          </a:prstGeom>
          <a:noFill/>
        </p:spPr>
        <p:txBody>
          <a:bodyPr wrap="square" rtlCol="0">
            <a:spAutoFit/>
          </a:bodyPr>
          <a:lstStyle/>
          <a:p>
            <a:pPr marL="288290" lvl="0" indent="-285750" algn="l">
              <a:lnSpc>
                <a:spcPct val="14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Too High Humidity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4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Promotes </a:t>
            </a:r>
            <a:r>
              <a:rPr lang="en-US" altLang="zh-CN" sz="1600" b="1" dirty="0">
                <a:solidFill>
                  <a:schemeClr val="tx1"/>
                </a:solidFill>
                <a:latin typeface="Arial" panose="020B0604020202020204" pitchFamily="34" charset="0"/>
                <a:cs typeface="Arial" panose="020B0604020202020204" pitchFamily="34" charset="0"/>
                <a:sym typeface="+mn-ea"/>
              </a:rPr>
              <a:t>mold growth</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4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Causes </a:t>
            </a:r>
            <a:r>
              <a:rPr lang="en-US" altLang="zh-CN" sz="1600" b="1" dirty="0">
                <a:solidFill>
                  <a:schemeClr val="tx1"/>
                </a:solidFill>
                <a:latin typeface="Arial" panose="020B0604020202020204" pitchFamily="34" charset="0"/>
                <a:cs typeface="Arial" panose="020B0604020202020204" pitchFamily="34" charset="0"/>
                <a:sym typeface="+mn-ea"/>
              </a:rPr>
              <a:t>surface condensation</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4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Accelerates decay.</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0" name="图片 9"/>
          <p:cNvPicPr>
            <a:picLocks noChangeAspect="1"/>
          </p:cNvPicPr>
          <p:nvPr>
            <p:custDataLst>
              <p:tags r:id="rId3"/>
            </p:custDataLst>
          </p:nvPr>
        </p:nvPicPr>
        <p:blipFill>
          <a:blip r:embed="rId4"/>
          <a:stretch>
            <a:fillRect/>
          </a:stretch>
        </p:blipFill>
        <p:spPr>
          <a:xfrm>
            <a:off x="5293456" y="3612237"/>
            <a:ext cx="3224921" cy="2160000"/>
          </a:xfrm>
          <a:prstGeom prst="rect">
            <a:avLst/>
          </a:prstGeom>
        </p:spPr>
      </p:pic>
      <p:pic>
        <p:nvPicPr>
          <p:cNvPr id="11" name="图片 10"/>
          <p:cNvPicPr>
            <a:picLocks noChangeAspect="1"/>
          </p:cNvPicPr>
          <p:nvPr>
            <p:custDataLst>
              <p:tags r:id="rId5"/>
            </p:custDataLst>
          </p:nvPr>
        </p:nvPicPr>
        <p:blipFill>
          <a:blip r:embed="rId6"/>
          <a:stretch>
            <a:fillRect/>
          </a:stretch>
        </p:blipFill>
        <p:spPr>
          <a:xfrm>
            <a:off x="8643140" y="3612236"/>
            <a:ext cx="2853535" cy="2160000"/>
          </a:xfrm>
          <a:prstGeom prst="rect">
            <a:avLst/>
          </a:prstGeom>
        </p:spPr>
      </p:pic>
      <p:sp>
        <p:nvSpPr>
          <p:cNvPr id="4" name="文本框 3"/>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(2) Humidity Control</a:t>
            </a:r>
            <a:endParaRPr lang="en-US" altLang="zh-CN" sz="2400" b="1" dirty="0">
              <a:sym typeface="+mn-ea"/>
            </a:endParaRPr>
          </a:p>
        </p:txBody>
      </p:sp>
      <p:grpSp>
        <p:nvGrpSpPr>
          <p:cNvPr id="3" name="组合 2"/>
          <p:cNvGrpSpPr/>
          <p:nvPr/>
        </p:nvGrpSpPr>
        <p:grpSpPr>
          <a:xfrm>
            <a:off x="0" y="1693166"/>
            <a:ext cx="12192000" cy="504000"/>
            <a:chOff x="0" y="1693166"/>
            <a:chExt cx="12192000" cy="504000"/>
          </a:xfrm>
        </p:grpSpPr>
        <p:sp>
          <p:nvSpPr>
            <p:cNvPr id="6" name="矩形 5"/>
            <p:cNvSpPr/>
            <p:nvPr/>
          </p:nvSpPr>
          <p:spPr>
            <a:xfrm>
              <a:off x="0" y="1693166"/>
              <a:ext cx="12192000" cy="504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 name="文本框 1"/>
            <p:cNvSpPr txBox="1"/>
            <p:nvPr/>
          </p:nvSpPr>
          <p:spPr>
            <a:xfrm>
              <a:off x="667385" y="1760855"/>
              <a:ext cx="10944225" cy="368300"/>
            </a:xfrm>
            <a:prstGeom prst="rect">
              <a:avLst/>
            </a:prstGeom>
            <a:noFill/>
          </p:spPr>
          <p:txBody>
            <a:bodyPr wrap="square" rtlCol="0">
              <a:spAutoFit/>
            </a:bodyPr>
            <a:lstStyle/>
            <a:p>
              <a:r>
                <a:rPr lang="en-US" altLang="zh-CN" dirty="0">
                  <a:solidFill>
                    <a:schemeClr val="bg1"/>
                  </a:solidFill>
                </a:rPr>
                <a:t>Directly affects </a:t>
              </a:r>
              <a:r>
                <a:rPr lang="en-US" altLang="zh-CN" b="1" dirty="0">
                  <a:solidFill>
                    <a:schemeClr val="bg1"/>
                  </a:solidFill>
                </a:rPr>
                <a:t>water loss</a:t>
              </a:r>
              <a:r>
                <a:rPr lang="en-US" altLang="zh-CN" dirty="0">
                  <a:solidFill>
                    <a:schemeClr val="bg1"/>
                  </a:solidFill>
                </a:rPr>
                <a:t> and the </a:t>
              </a:r>
              <a:r>
                <a:rPr lang="en-US" altLang="zh-CN" b="1" dirty="0">
                  <a:solidFill>
                    <a:schemeClr val="bg1"/>
                  </a:solidFill>
                </a:rPr>
                <a:t>risk of disease development</a:t>
              </a:r>
              <a:r>
                <a:rPr lang="en-US" altLang="zh-CN" dirty="0">
                  <a:solidFill>
                    <a:schemeClr val="bg1"/>
                  </a:solidFill>
                </a:rPr>
                <a:t> in fruits and vegetables.</a:t>
              </a:r>
              <a:endParaRPr lang="en-US" altLang="zh-CN" dirty="0">
                <a:solidFill>
                  <a:schemeClr val="bg1"/>
                </a:solidFill>
              </a:endParaRPr>
            </a:p>
          </p:txBody>
        </p:sp>
      </p:grpSp>
      <p:pic>
        <p:nvPicPr>
          <p:cNvPr id="7" name="7-2-2_25">
            <a:hlinkClick r:id="" action="ppaction://media"/>
          </p:cNvPr>
          <p:cNvPicPr>
            <a:picLocks noChangeAspect="1"/>
          </p:cNvPicPr>
          <p:nvPr>
            <a:audioFile r:link="rId7"/>
            <p:extLst>
              <p:ext uri="{DAA4B4D4-6D71-4841-9C94-3DE7FCFB9230}">
                <p14:media xmlns:p14="http://schemas.microsoft.com/office/powerpoint/2010/main" r:embed="rId8"/>
              </p:ext>
            </p:extLst>
          </p:nvPr>
        </p:nvPicPr>
        <p:blipFill>
          <a:blip r:embed="rId9"/>
          <a:stretch>
            <a:fillRect/>
          </a:stretch>
        </p:blipFill>
        <p:spPr>
          <a:xfrm>
            <a:off x="-695325" y="62277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1" grpId="0" uiExpand="1" build="p"/>
      <p:bldP spid="8" grpId="0" uiExpand="1" build="p"/>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6703695"/>
            <a:ext cx="12192000" cy="15430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601980" y="1626235"/>
            <a:ext cx="10886440" cy="423545"/>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Most fruits and vegetables are optimally stored at 80–95% relative humidity.</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 name="图片 1"/>
          <p:cNvPicPr>
            <a:picLocks noChangeAspect="1"/>
          </p:cNvPicPr>
          <p:nvPr/>
        </p:nvPicPr>
        <p:blipFill>
          <a:blip r:embed="rId1"/>
          <a:stretch>
            <a:fillRect/>
          </a:stretch>
        </p:blipFill>
        <p:spPr>
          <a:xfrm>
            <a:off x="8739505" y="2265045"/>
            <a:ext cx="3010535" cy="2117090"/>
          </a:xfrm>
          <a:prstGeom prst="rect">
            <a:avLst/>
          </a:prstGeom>
        </p:spPr>
      </p:pic>
      <p:pic>
        <p:nvPicPr>
          <p:cNvPr id="4" name="图片 3"/>
          <p:cNvPicPr>
            <a:picLocks noChangeAspect="1"/>
          </p:cNvPicPr>
          <p:nvPr/>
        </p:nvPicPr>
        <p:blipFill>
          <a:blip r:embed="rId2"/>
          <a:stretch>
            <a:fillRect/>
          </a:stretch>
        </p:blipFill>
        <p:spPr>
          <a:xfrm>
            <a:off x="8739505" y="4382135"/>
            <a:ext cx="3010535" cy="1840230"/>
          </a:xfrm>
          <a:prstGeom prst="rect">
            <a:avLst/>
          </a:prstGeom>
        </p:spPr>
      </p:pic>
      <p:sp>
        <p:nvSpPr>
          <p:cNvPr id="7" name="文本框 6"/>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(2) Humidity Control</a:t>
            </a:r>
            <a:endParaRPr lang="en-US" altLang="zh-CN" sz="2400" b="1" dirty="0">
              <a:sym typeface="+mn-ea"/>
            </a:endParaRPr>
          </a:p>
        </p:txBody>
      </p:sp>
      <p:sp>
        <p:nvSpPr>
          <p:cNvPr id="8" name="矩形: 圆角 7" descr="7b0a202020202262756c6c6574223a20227b5c2263617465676f727949645c223a5c225c222c5c2274656d706c61746549645c223a32303233313731347d220a7d0a"/>
          <p:cNvSpPr/>
          <p:nvPr/>
        </p:nvSpPr>
        <p:spPr>
          <a:xfrm>
            <a:off x="1273175" y="2564765"/>
            <a:ext cx="7221220" cy="116776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79705" indent="-179705" fontAlgn="auto">
              <a:lnSpc>
                <a:spcPct val="150000"/>
              </a:lnSpc>
              <a:spcAft>
                <a:spcPts val="600"/>
              </a:spcAft>
              <a:buBlip>
                <a:blip r:embed="rId3"/>
              </a:buBlip>
            </a:pPr>
            <a:r>
              <a:rPr lang="en-US" altLang="zh-CN" sz="1400" dirty="0">
                <a:solidFill>
                  <a:schemeClr val="tx1"/>
                </a:solidFill>
              </a:rPr>
              <a:t>Apples, apricots, pears, bananas, strawberries, cherries, figs, grapefruit, grapes, kiwifruit, lemons, cucumbers, eggplants, lettuce, watermelon, mushrooms, bell peppers, spinach, potatoes.</a:t>
            </a:r>
            <a:endParaRPr lang="en-US" altLang="zh-CN" sz="1400" dirty="0">
              <a:solidFill>
                <a:schemeClr val="tx1"/>
              </a:solidFill>
            </a:endParaRPr>
          </a:p>
        </p:txBody>
      </p:sp>
      <p:sp>
        <p:nvSpPr>
          <p:cNvPr id="9" name="矩形: 圆角 8" descr="7b0a202020202262756c6c6574223a20227b5c2263617465676f727949645c223a5c225c222c5c2274656d706c61746549645c223a32303233313731347d220a7d0a"/>
          <p:cNvSpPr/>
          <p:nvPr/>
        </p:nvSpPr>
        <p:spPr>
          <a:xfrm>
            <a:off x="1273175" y="4364355"/>
            <a:ext cx="7221220" cy="1151255"/>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marL="179705" indent="-179705" algn="l" fontAlgn="auto">
              <a:lnSpc>
                <a:spcPct val="150000"/>
              </a:lnSpc>
              <a:spcAft>
                <a:spcPts val="600"/>
              </a:spcAft>
              <a:buClrTx/>
              <a:buSzTx/>
              <a:buFontTx/>
              <a:buBlip>
                <a:blip r:embed="rId3"/>
              </a:buBlip>
            </a:pPr>
            <a:r>
              <a:rPr lang="en-US" altLang="zh-CN" sz="1400" dirty="0">
                <a:solidFill>
                  <a:schemeClr val="tx1"/>
                </a:solidFill>
              </a:rPr>
              <a:t>Garlic, ginger, onions.</a:t>
            </a:r>
            <a:endParaRPr lang="en-US" altLang="zh-CN" sz="1400" dirty="0">
              <a:solidFill>
                <a:schemeClr val="tx1"/>
              </a:solidFill>
            </a:endParaRPr>
          </a:p>
          <a:p>
            <a:pPr marL="179705" indent="-179705" algn="l" fontAlgn="auto">
              <a:lnSpc>
                <a:spcPct val="150000"/>
              </a:lnSpc>
              <a:spcAft>
                <a:spcPts val="600"/>
              </a:spcAft>
              <a:buClrTx/>
              <a:buSzTx/>
              <a:buFontTx/>
              <a:buBlip>
                <a:blip r:embed="rId3"/>
              </a:buBlip>
            </a:pPr>
            <a:r>
              <a:rPr lang="en-US" altLang="zh-CN" sz="1400" dirty="0">
                <a:solidFill>
                  <a:schemeClr val="tx1"/>
                </a:solidFill>
              </a:rPr>
              <a:t>Postharvest storage humidity maintained at </a:t>
            </a:r>
            <a:r>
              <a:rPr lang="en-US" altLang="zh-CN" sz="1400" b="1" dirty="0">
                <a:solidFill>
                  <a:schemeClr val="tx1"/>
                </a:solidFill>
              </a:rPr>
              <a:t>60–70% relative humidity</a:t>
            </a:r>
            <a:r>
              <a:rPr lang="en-US" altLang="zh-CN" sz="1400" dirty="0">
                <a:solidFill>
                  <a:schemeClr val="tx1"/>
                </a:solidFill>
              </a:rPr>
              <a:t> → avoid sprouting or decay caused by excessive moisture. </a:t>
            </a:r>
            <a:endParaRPr lang="en-US" altLang="zh-CN" sz="1400" dirty="0">
              <a:solidFill>
                <a:schemeClr val="tx1"/>
              </a:solidFill>
            </a:endParaRPr>
          </a:p>
        </p:txBody>
      </p:sp>
      <p:sp>
        <p:nvSpPr>
          <p:cNvPr id="6" name="文本框 5"/>
          <p:cNvSpPr txBox="1"/>
          <p:nvPr/>
        </p:nvSpPr>
        <p:spPr>
          <a:xfrm>
            <a:off x="695325" y="3945255"/>
            <a:ext cx="6096000" cy="386080"/>
          </a:xfrm>
          <a:prstGeom prst="rect">
            <a:avLst/>
          </a:prstGeom>
          <a:noFill/>
        </p:spPr>
        <p:txBody>
          <a:bodyPr wrap="square" rtlCol="0" anchor="t">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Commodities Requiring Low-humidity Storage</a:t>
            </a:r>
            <a:endParaRPr lang="en-US" altLang="zh-CN" sz="1600" b="1" dirty="0">
              <a:latin typeface="Arial" panose="020B0604020202020204" pitchFamily="34" charset="0"/>
              <a:cs typeface="Arial" panose="020B0604020202020204" pitchFamily="34" charset="0"/>
              <a:sym typeface="+mn-ea"/>
            </a:endParaRPr>
          </a:p>
        </p:txBody>
      </p:sp>
      <p:sp>
        <p:nvSpPr>
          <p:cNvPr id="10" name="文本框 9"/>
          <p:cNvSpPr txBox="1"/>
          <p:nvPr/>
        </p:nvSpPr>
        <p:spPr>
          <a:xfrm>
            <a:off x="695325" y="2134870"/>
            <a:ext cx="6096000" cy="386080"/>
          </a:xfrm>
          <a:prstGeom prst="rect">
            <a:avLst/>
          </a:prstGeom>
          <a:noFill/>
        </p:spPr>
        <p:txBody>
          <a:bodyPr wrap="square" rtlCol="0" anchor="t">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Commodities Stored at 80–95% Relative Humidity</a:t>
            </a:r>
            <a:endParaRPr lang="en-US" altLang="zh-CN" sz="1600" b="1" dirty="0">
              <a:latin typeface="Arial" panose="020B0604020202020204" pitchFamily="34" charset="0"/>
              <a:cs typeface="Arial" panose="020B0604020202020204" pitchFamily="34" charset="0"/>
              <a:sym typeface="+mn-ea"/>
            </a:endParaRPr>
          </a:p>
        </p:txBody>
      </p:sp>
      <p:pic>
        <p:nvPicPr>
          <p:cNvPr id="11" name="7-2-2_26">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833438" y="60467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21" grpId="0"/>
      <p:bldP spid="8" grpId="0" animBg="1"/>
      <p:bldP spid="9" grpId="0" animBg="1" uiExpand="1" build="p"/>
      <p:bldP spid="6"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89915" y="1885315"/>
            <a:ext cx="8676005" cy="1614170"/>
          </a:xfrm>
          <a:prstGeom prst="rect">
            <a:avLst/>
          </a:prstGeom>
          <a:noFill/>
        </p:spPr>
        <p:txBody>
          <a:bodyPr wrap="square" rtlCol="0">
            <a:spAutoFit/>
          </a:bodyPr>
          <a:lstStyle/>
          <a:p>
            <a:pPr marL="288290" lvl="0" indent="-285750" algn="l" fontAlgn="auto">
              <a:lnSpc>
                <a:spcPct val="120000"/>
              </a:lnSpc>
              <a:spcBef>
                <a:spcPts val="200"/>
              </a:spcBef>
              <a:spcAft>
                <a:spcPts val="8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Core Gaseous Components in Storage Environments: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Oxygen (O</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Carbon dioxide (CO</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Ethylene (C</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H</a:t>
            </a:r>
            <a:r>
              <a:rPr lang="en-US" altLang="zh-CN" sz="1600" b="1" baseline="-25000" dirty="0">
                <a:solidFill>
                  <a:schemeClr val="tx1"/>
                </a:solidFill>
                <a:latin typeface="Arial" panose="020B0604020202020204" pitchFamily="34" charset="0"/>
                <a:cs typeface="Arial" panose="020B0604020202020204" pitchFamily="34" charset="0"/>
                <a:sym typeface="+mn-ea"/>
              </a:rPr>
              <a:t>4</a:t>
            </a:r>
            <a:r>
              <a:rPr lang="en-US" altLang="zh-CN" sz="1600" b="1" dirty="0">
                <a:solidFill>
                  <a:schemeClr val="tx1"/>
                </a:solidFill>
                <a:latin typeface="Arial" panose="020B0604020202020204" pitchFamily="34" charset="0"/>
                <a:cs typeface="Arial" panose="020B0604020202020204" pitchFamily="34" charset="0"/>
                <a:sym typeface="+mn-ea"/>
              </a:rPr>
              <a:t>)  </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0" name="图片 9" descr="二氧化碳二氧化碳有毒气体分子。"/>
          <p:cNvPicPr>
            <a:picLocks noChangeAspect="1"/>
          </p:cNvPicPr>
          <p:nvPr>
            <p:custDataLst>
              <p:tags r:id="rId1"/>
            </p:custDataLst>
          </p:nvPr>
        </p:nvPicPr>
        <p:blipFill>
          <a:blip r:embed="rId2"/>
          <a:stretch>
            <a:fillRect/>
          </a:stretch>
        </p:blipFill>
        <p:spPr>
          <a:xfrm>
            <a:off x="7197090" y="2428875"/>
            <a:ext cx="2272030" cy="1628775"/>
          </a:xfrm>
          <a:prstGeom prst="rect">
            <a:avLst/>
          </a:prstGeom>
        </p:spPr>
      </p:pic>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5111"/>
          <a:stretch>
            <a:fillRect/>
          </a:stretch>
        </p:blipFill>
        <p:spPr bwMode="auto">
          <a:xfrm>
            <a:off x="9628505" y="2428875"/>
            <a:ext cx="1863725" cy="162877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p:nvPicPr>
        <p:blipFill>
          <a:blip r:embed="rId4" cstate="print">
            <a:extLst>
              <a:ext uri="{28A0092B-C50C-407E-A947-70E740481C1C}">
                <a14:useLocalDpi xmlns:a14="http://schemas.microsoft.com/office/drawing/2010/main" val="0"/>
              </a:ext>
            </a:extLst>
          </a:blip>
          <a:srcRect l="3217" t="6295" r="4152" b="6297"/>
          <a:stretch>
            <a:fillRect/>
          </a:stretch>
        </p:blipFill>
        <p:spPr>
          <a:xfrm>
            <a:off x="5312410" y="2428875"/>
            <a:ext cx="1725295" cy="1628775"/>
          </a:xfrm>
          <a:prstGeom prst="rect">
            <a:avLst/>
          </a:prstGeom>
        </p:spPr>
      </p:pic>
      <p:grpSp>
        <p:nvGrpSpPr>
          <p:cNvPr id="9" name="组合 8"/>
          <p:cNvGrpSpPr/>
          <p:nvPr/>
        </p:nvGrpSpPr>
        <p:grpSpPr>
          <a:xfrm>
            <a:off x="0" y="4208035"/>
            <a:ext cx="12192000" cy="996950"/>
            <a:chOff x="0" y="4208035"/>
            <a:chExt cx="12192000" cy="996950"/>
          </a:xfrm>
        </p:grpSpPr>
        <p:sp>
          <p:nvSpPr>
            <p:cNvPr id="3" name="矩形 2"/>
            <p:cNvSpPr/>
            <p:nvPr/>
          </p:nvSpPr>
          <p:spPr>
            <a:xfrm>
              <a:off x="0" y="4208035"/>
              <a:ext cx="12192000" cy="99695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8" name="文本框 7"/>
            <p:cNvSpPr txBox="1"/>
            <p:nvPr/>
          </p:nvSpPr>
          <p:spPr>
            <a:xfrm>
              <a:off x="989965" y="4365832"/>
              <a:ext cx="10502265" cy="681355"/>
            </a:xfrm>
            <a:prstGeom prst="rect">
              <a:avLst/>
            </a:prstGeom>
            <a:noFill/>
          </p:spPr>
          <p:txBody>
            <a:bodyPr wrap="square" rtlCol="0">
              <a:spAutoFit/>
            </a:bodyPr>
            <a:lstStyle/>
            <a:p>
              <a:pPr marL="2540" lvl="0" algn="l">
                <a:lnSpc>
                  <a:spcPct val="120000"/>
                </a:lnSpc>
                <a:spcBef>
                  <a:spcPts val="200"/>
                </a:spcBef>
                <a:spcAft>
                  <a:spcPts val="200"/>
                </a:spcAft>
                <a:buClrTx/>
                <a:buSzTx/>
              </a:pPr>
              <a:r>
                <a:rPr lang="en-US" altLang="zh-CN" sz="1600" dirty="0">
                  <a:solidFill>
                    <a:schemeClr val="bg1"/>
                  </a:solidFill>
                  <a:latin typeface="Arial" panose="020B0604020202020204" pitchFamily="34" charset="0"/>
                  <a:cs typeface="Arial" panose="020B0604020202020204" pitchFamily="34" charset="0"/>
                  <a:sym typeface="+mn-ea"/>
                </a:rPr>
                <a:t>Concentrations of these gases must be precisely managed to regulate </a:t>
              </a:r>
              <a:r>
                <a:rPr lang="en-US" altLang="zh-CN" sz="1600" b="1" dirty="0">
                  <a:solidFill>
                    <a:schemeClr val="bg1"/>
                  </a:solidFill>
                  <a:latin typeface="Arial" panose="020B0604020202020204" pitchFamily="34" charset="0"/>
                  <a:cs typeface="Arial" panose="020B0604020202020204" pitchFamily="34" charset="0"/>
                  <a:sym typeface="+mn-ea"/>
                </a:rPr>
                <a:t>respiration and ripening processes</a:t>
              </a:r>
              <a:r>
                <a:rPr lang="en-US" altLang="zh-CN" sz="1600" dirty="0">
                  <a:solidFill>
                    <a:schemeClr val="bg1"/>
                  </a:solidFill>
                  <a:latin typeface="Arial" panose="020B0604020202020204" pitchFamily="34" charset="0"/>
                  <a:cs typeface="Arial" panose="020B0604020202020204" pitchFamily="34" charset="0"/>
                  <a:sym typeface="+mn-ea"/>
                </a:rPr>
                <a:t>, thereby </a:t>
              </a:r>
              <a:r>
                <a:rPr lang="en-US" altLang="zh-CN" sz="1600" b="1" dirty="0">
                  <a:solidFill>
                    <a:schemeClr val="bg1"/>
                  </a:solidFill>
                  <a:latin typeface="Arial" panose="020B0604020202020204" pitchFamily="34" charset="0"/>
                  <a:cs typeface="Arial" panose="020B0604020202020204" pitchFamily="34" charset="0"/>
                  <a:sym typeface="+mn-ea"/>
                </a:rPr>
                <a:t>extending shelf life</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grpSp>
          <p:nvGrpSpPr>
            <p:cNvPr id="4" name="组合 3"/>
            <p:cNvGrpSpPr/>
            <p:nvPr/>
          </p:nvGrpSpPr>
          <p:grpSpPr>
            <a:xfrm>
              <a:off x="726334" y="4485578"/>
              <a:ext cx="242571" cy="227648"/>
              <a:chOff x="-1265121" y="4511268"/>
              <a:chExt cx="485140" cy="455295"/>
            </a:xfrm>
          </p:grpSpPr>
          <p:sp>
            <p:nvSpPr>
              <p:cNvPr id="6" name="燕尾形 24"/>
              <p:cNvSpPr/>
              <p:nvPr/>
            </p:nvSpPr>
            <p:spPr>
              <a:xfrm>
                <a:off x="-1055571" y="4511268"/>
                <a:ext cx="275590" cy="455295"/>
              </a:xfrm>
              <a:prstGeom prst="chevron">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燕尾形 25"/>
              <p:cNvSpPr/>
              <p:nvPr/>
            </p:nvSpPr>
            <p:spPr>
              <a:xfrm>
                <a:off x="-1265121" y="4511268"/>
                <a:ext cx="275590" cy="455295"/>
              </a:xfrm>
              <a:prstGeom prst="chevron">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grpSp>
      <p:pic>
        <p:nvPicPr>
          <p:cNvPr id="11" name="7-2-2_27">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747713" y="56848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21" grpId="0" uiExpand="1" build="p"/>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93090" y="2303780"/>
            <a:ext cx="6093460" cy="175704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Role of O</a:t>
            </a:r>
            <a:r>
              <a:rPr lang="en-US" altLang="zh-CN" b="1" baseline="-25000" dirty="0">
                <a:solidFill>
                  <a:srgbClr val="5BAE3E"/>
                </a:solidFill>
                <a:latin typeface="Arial" panose="020B0604020202020204" pitchFamily="34" charset="0"/>
                <a:cs typeface="Arial" panose="020B0604020202020204" pitchFamily="34" charset="0"/>
                <a:sym typeface="+mn-ea"/>
              </a:rPr>
              <a:t>2</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O</a:t>
            </a:r>
            <a:r>
              <a:rPr lang="en-US" altLang="zh-CN" sz="1600" baseline="-25000" dirty="0">
                <a:latin typeface="Arial" panose="020B0604020202020204" pitchFamily="34" charset="0"/>
                <a:cs typeface="Arial" panose="020B0604020202020204" pitchFamily="34" charset="0"/>
                <a:sym typeface="+mn-ea"/>
              </a:rPr>
              <a:t>2</a:t>
            </a:r>
            <a:r>
              <a:rPr lang="en-US" altLang="zh-CN" sz="1600" dirty="0">
                <a:solidFill>
                  <a:schemeClr val="tx1"/>
                </a:solidFill>
                <a:latin typeface="Arial" panose="020B0604020202020204" pitchFamily="34" charset="0"/>
                <a:cs typeface="Arial" panose="020B0604020202020204" pitchFamily="34" charset="0"/>
                <a:sym typeface="+mn-ea"/>
              </a:rPr>
              <a:t> concentration directly influences </a:t>
            </a:r>
            <a:r>
              <a:rPr lang="en-US" altLang="zh-CN" sz="1600" b="1" dirty="0">
                <a:solidFill>
                  <a:schemeClr val="tx1"/>
                </a:solidFill>
                <a:latin typeface="Arial" panose="020B0604020202020204" pitchFamily="34" charset="0"/>
                <a:cs typeface="Arial" panose="020B0604020202020204" pitchFamily="34" charset="0"/>
                <a:sym typeface="+mn-ea"/>
              </a:rPr>
              <a:t>respiration intensity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Ambient air ≈ </a:t>
            </a:r>
            <a:r>
              <a:rPr lang="en-US" altLang="zh-CN" sz="1600" b="1" dirty="0">
                <a:solidFill>
                  <a:schemeClr val="tx1"/>
                </a:solidFill>
                <a:latin typeface="Arial" panose="020B0604020202020204" pitchFamily="34" charset="0"/>
                <a:cs typeface="Arial" panose="020B0604020202020204" pitchFamily="34" charset="0"/>
                <a:sym typeface="+mn-ea"/>
              </a:rPr>
              <a:t>21% </a:t>
            </a:r>
            <a:r>
              <a:rPr lang="en-US" altLang="zh-CN" sz="1600" b="1" dirty="0">
                <a:latin typeface="Arial" panose="020B0604020202020204" pitchFamily="34" charset="0"/>
                <a:cs typeface="Arial" panose="020B0604020202020204" pitchFamily="34" charset="0"/>
                <a:sym typeface="+mn-ea"/>
              </a:rPr>
              <a:t>O</a:t>
            </a:r>
            <a:r>
              <a:rPr lang="en-US" altLang="zh-CN" sz="1600" b="1" baseline="-25000" dirty="0">
                <a:latin typeface="Arial" panose="020B0604020202020204" pitchFamily="34" charset="0"/>
                <a:cs typeface="Arial" panose="020B0604020202020204" pitchFamily="34" charset="0"/>
                <a:sym typeface="+mn-ea"/>
              </a:rPr>
              <a:t>2</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Storage environments should maintain </a:t>
            </a:r>
            <a:r>
              <a:rPr lang="en-US" altLang="zh-CN" sz="1600" b="1" dirty="0">
                <a:solidFill>
                  <a:schemeClr val="tx1"/>
                </a:solidFill>
                <a:latin typeface="Arial" panose="020B0604020202020204" pitchFamily="34" charset="0"/>
                <a:cs typeface="Arial" panose="020B0604020202020204" pitchFamily="34" charset="0"/>
                <a:sym typeface="+mn-ea"/>
              </a:rPr>
              <a:t>5–10% </a:t>
            </a:r>
            <a:r>
              <a:rPr lang="en-US" altLang="zh-CN" sz="1600" b="1" dirty="0">
                <a:latin typeface="Arial" panose="020B0604020202020204" pitchFamily="34" charset="0"/>
                <a:cs typeface="Arial" panose="020B0604020202020204" pitchFamily="34" charset="0"/>
                <a:sym typeface="+mn-ea"/>
              </a:rPr>
              <a:t>O</a:t>
            </a:r>
            <a:r>
              <a:rPr lang="en-US" altLang="zh-CN" sz="1600" b="1" baseline="-25000" dirty="0">
                <a:latin typeface="Arial" panose="020B0604020202020204" pitchFamily="34" charset="0"/>
                <a:cs typeface="Arial" panose="020B0604020202020204" pitchFamily="34" charset="0"/>
                <a:sym typeface="+mn-ea"/>
              </a:rPr>
              <a:t>2 </a:t>
            </a:r>
            <a:r>
              <a:rPr lang="en-US" altLang="zh-CN" sz="1600" b="1" dirty="0">
                <a:solidFill>
                  <a:schemeClr val="tx1"/>
                </a:solidFill>
                <a:latin typeface="Arial" panose="020B0604020202020204" pitchFamily="34" charset="0"/>
                <a:cs typeface="Arial" panose="020B0604020202020204" pitchFamily="34" charset="0"/>
                <a:sym typeface="+mn-ea"/>
              </a:rPr>
              <a:t> </a:t>
            </a:r>
            <a:r>
              <a:rPr lang="en-US" altLang="zh-CN" sz="1600" dirty="0">
                <a:solidFill>
                  <a:schemeClr val="tx1"/>
                </a:solidFill>
                <a:latin typeface="Arial" panose="020B0604020202020204" pitchFamily="34" charset="0"/>
                <a:cs typeface="Arial" panose="020B0604020202020204" pitchFamily="34" charset="0"/>
                <a:sym typeface="+mn-ea"/>
              </a:rPr>
              <a:t>→ respiration significantly reduced.</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5" name="文本框 4"/>
          <p:cNvSpPr txBox="1"/>
          <p:nvPr/>
        </p:nvSpPr>
        <p:spPr>
          <a:xfrm>
            <a:off x="6873875" y="2303780"/>
            <a:ext cx="4610735" cy="135953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Low  O</a:t>
            </a:r>
            <a:r>
              <a:rPr lang="en-US" altLang="zh-CN" b="1" baseline="-25000" dirty="0">
                <a:solidFill>
                  <a:srgbClr val="5BAE3E"/>
                </a:solidFill>
                <a:latin typeface="Arial" panose="020B0604020202020204" pitchFamily="34" charset="0"/>
                <a:cs typeface="Arial" panose="020B0604020202020204" pitchFamily="34" charset="0"/>
                <a:sym typeface="+mn-ea"/>
              </a:rPr>
              <a:t>2</a:t>
            </a:r>
            <a:r>
              <a:rPr lang="en-US" altLang="zh-CN" b="1" dirty="0">
                <a:solidFill>
                  <a:srgbClr val="5BAE3E"/>
                </a:solidFill>
                <a:latin typeface="Arial" panose="020B0604020202020204" pitchFamily="34" charset="0"/>
                <a:cs typeface="Arial" panose="020B0604020202020204" pitchFamily="34" charset="0"/>
                <a:sym typeface="+mn-ea"/>
              </a:rPr>
              <a:t> risks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O</a:t>
            </a:r>
            <a:r>
              <a:rPr lang="en-US" altLang="zh-CN" sz="1600" b="1" baseline="-25000" dirty="0">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 &lt; 2%</a:t>
            </a:r>
            <a:r>
              <a:rPr lang="en-US" altLang="zh-CN" sz="1600" dirty="0">
                <a:solidFill>
                  <a:schemeClr val="tx1"/>
                </a:solidFill>
                <a:latin typeface="Arial" panose="020B0604020202020204" pitchFamily="34" charset="0"/>
                <a:cs typeface="Arial" panose="020B0604020202020204" pitchFamily="34" charset="0"/>
                <a:sym typeface="+mn-ea"/>
              </a:rPr>
              <a:t> → anaerobic respiration → producing </a:t>
            </a:r>
            <a:r>
              <a:rPr lang="en-US" altLang="zh-CN" sz="1600" b="1" dirty="0">
                <a:solidFill>
                  <a:schemeClr val="tx1"/>
                </a:solidFill>
                <a:latin typeface="Arial" panose="020B0604020202020204" pitchFamily="34" charset="0"/>
                <a:cs typeface="Arial" panose="020B0604020202020204" pitchFamily="34" charset="0"/>
                <a:sym typeface="+mn-ea"/>
              </a:rPr>
              <a:t>ethanol </a:t>
            </a:r>
            <a:r>
              <a:rPr lang="en-US" altLang="zh-CN" sz="1600" dirty="0">
                <a:solidFill>
                  <a:schemeClr val="tx1"/>
                </a:solidFill>
                <a:latin typeface="Arial" panose="020B0604020202020204" pitchFamily="34" charset="0"/>
                <a:cs typeface="Arial" panose="020B0604020202020204" pitchFamily="34" charset="0"/>
                <a:sym typeface="+mn-ea"/>
              </a:rPr>
              <a:t>+ causing </a:t>
            </a:r>
            <a:r>
              <a:rPr lang="en-US" altLang="zh-CN" sz="1600" b="1" dirty="0">
                <a:solidFill>
                  <a:schemeClr val="tx1"/>
                </a:solidFill>
                <a:latin typeface="Arial" panose="020B0604020202020204" pitchFamily="34" charset="0"/>
                <a:cs typeface="Arial" panose="020B0604020202020204" pitchFamily="34" charset="0"/>
                <a:sym typeface="+mn-ea"/>
              </a:rPr>
              <a:t>fermentation</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spoilage</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4" name="组合 3"/>
          <p:cNvGrpSpPr/>
          <p:nvPr/>
        </p:nvGrpSpPr>
        <p:grpSpPr>
          <a:xfrm>
            <a:off x="0" y="4274287"/>
            <a:ext cx="12192000" cy="1404617"/>
            <a:chOff x="0" y="4274287"/>
            <a:chExt cx="12192000" cy="1404617"/>
          </a:xfrm>
        </p:grpSpPr>
        <p:sp>
          <p:nvSpPr>
            <p:cNvPr id="3" name="矩形 2"/>
            <p:cNvSpPr/>
            <p:nvPr/>
          </p:nvSpPr>
          <p:spPr>
            <a:xfrm>
              <a:off x="0" y="4274287"/>
              <a:ext cx="12192000" cy="140461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9" name="文本框 8"/>
            <p:cNvSpPr txBox="1"/>
            <p:nvPr/>
          </p:nvSpPr>
          <p:spPr>
            <a:xfrm>
              <a:off x="621030" y="4444466"/>
              <a:ext cx="8887460"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Optimal O₂ control</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Maintaining </a:t>
              </a:r>
              <a:r>
                <a:rPr lang="en-US" altLang="zh-CN" sz="1600" b="1" dirty="0">
                  <a:solidFill>
                    <a:schemeClr val="bg1"/>
                  </a:solidFill>
                  <a:latin typeface="Arial" panose="020B0604020202020204" pitchFamily="34" charset="0"/>
                  <a:cs typeface="Arial" panose="020B0604020202020204" pitchFamily="34" charset="0"/>
                  <a:sym typeface="+mn-ea"/>
                </a:rPr>
                <a:t>O</a:t>
              </a:r>
              <a:r>
                <a:rPr lang="en-US" altLang="zh-CN" sz="1600" b="1" baseline="-25000" dirty="0">
                  <a:solidFill>
                    <a:schemeClr val="bg1"/>
                  </a:solidFill>
                  <a:latin typeface="Arial" panose="020B0604020202020204" pitchFamily="34" charset="0"/>
                  <a:cs typeface="Arial" panose="020B0604020202020204" pitchFamily="34" charset="0"/>
                  <a:sym typeface="+mn-ea"/>
                </a:rPr>
                <a:t>2</a:t>
              </a:r>
              <a:r>
                <a:rPr lang="en-US" altLang="zh-CN" sz="1600" b="1" dirty="0">
                  <a:solidFill>
                    <a:schemeClr val="bg1"/>
                  </a:solidFill>
                  <a:latin typeface="Arial" panose="020B0604020202020204" pitchFamily="34" charset="0"/>
                  <a:cs typeface="Arial" panose="020B0604020202020204" pitchFamily="34" charset="0"/>
                  <a:sym typeface="+mn-ea"/>
                </a:rPr>
                <a:t>  at 5–8%</a:t>
              </a:r>
              <a:r>
                <a:rPr lang="en-US" altLang="zh-CN" sz="1600" dirty="0">
                  <a:solidFill>
                    <a:schemeClr val="bg1"/>
                  </a:solidFill>
                  <a:latin typeface="Arial" panose="020B0604020202020204" pitchFamily="34" charset="0"/>
                  <a:cs typeface="Arial" panose="020B0604020202020204" pitchFamily="34" charset="0"/>
                  <a:sym typeface="+mn-ea"/>
                </a:rPr>
                <a:t> → suppresses aerobic microbial activity + reduces decay risk + prevents anaerobic-respiration-induced injury.</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22" name="图片 21" descr="氧气"/>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10232550" y="4590405"/>
              <a:ext cx="772381" cy="772381"/>
            </a:xfrm>
            <a:prstGeom prst="rect">
              <a:avLst/>
            </a:prstGeom>
          </p:spPr>
        </p:pic>
      </p:grpSp>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6" name="矩形: 圆角 5"/>
          <p:cNvSpPr/>
          <p:nvPr/>
        </p:nvSpPr>
        <p:spPr>
          <a:xfrm>
            <a:off x="695324" y="1791378"/>
            <a:ext cx="2456950"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Oxygen (O</a:t>
            </a:r>
            <a:r>
              <a:rPr lang="en-US" altLang="zh-CN"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7" name="7-2-2_28">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758825" y="58229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1" grpId="0" uiExpand="1" build="p"/>
      <p:bldP spid="5" grpId="0" uiExpand="1" build="p"/>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6177474" y="1977657"/>
            <a:ext cx="6014526" cy="3125971"/>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85470" y="2308225"/>
            <a:ext cx="5444490" cy="14109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a:t>
            </a:r>
            <a:r>
              <a:rPr lang="en-US" altLang="zh-CN" b="1" baseline="-25000" dirty="0">
                <a:solidFill>
                  <a:srgbClr val="5BAE3E"/>
                </a:solidFill>
                <a:latin typeface="Arial" panose="020B0604020202020204" pitchFamily="34" charset="0"/>
                <a:cs typeface="Arial" panose="020B0604020202020204" pitchFamily="34" charset="0"/>
                <a:sym typeface="+mn-ea"/>
              </a:rPr>
              <a:t>2</a:t>
            </a:r>
            <a:r>
              <a:rPr lang="en-US" altLang="zh-CN" b="1" dirty="0">
                <a:solidFill>
                  <a:srgbClr val="5BAE3E"/>
                </a:solidFill>
                <a:latin typeface="Arial" panose="020B0604020202020204" pitchFamily="34" charset="0"/>
                <a:cs typeface="Arial" panose="020B0604020202020204" pitchFamily="34" charset="0"/>
                <a:sym typeface="+mn-ea"/>
              </a:rPr>
              <a:t> Concentration and Biological Effects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Ambient </a:t>
            </a:r>
            <a:r>
              <a:rPr lang="en-US" altLang="zh-CN" sz="1600" b="1" dirty="0">
                <a:solidFill>
                  <a:schemeClr val="tx1"/>
                </a:solidFill>
                <a:latin typeface="Arial" panose="020B0604020202020204" pitchFamily="34" charset="0"/>
                <a:cs typeface="Arial" panose="020B0604020202020204" pitchFamily="34" charset="0"/>
                <a:sym typeface="+mn-ea"/>
              </a:rPr>
              <a:t>CO</a:t>
            </a:r>
            <a:r>
              <a:rPr lang="en-US" altLang="zh-CN" sz="1600" b="1" baseline="-25000" dirty="0">
                <a:solidFill>
                  <a:schemeClr val="tx1"/>
                </a:solidFill>
                <a:latin typeface="Arial" panose="020B0604020202020204" pitchFamily="34" charset="0"/>
                <a:cs typeface="Arial" panose="020B0604020202020204" pitchFamily="34" charset="0"/>
                <a:sym typeface="+mn-ea"/>
              </a:rPr>
              <a:t>2  </a:t>
            </a:r>
            <a:r>
              <a:rPr lang="en-US" altLang="zh-CN" sz="1600" b="1" dirty="0">
                <a:solidFill>
                  <a:schemeClr val="tx1"/>
                </a:solidFill>
                <a:latin typeface="Arial" panose="020B0604020202020204" pitchFamily="34" charset="0"/>
                <a:cs typeface="Arial" panose="020B0604020202020204" pitchFamily="34" charset="0"/>
                <a:sym typeface="+mn-ea"/>
              </a:rPr>
              <a:t>is ~0.03%</a:t>
            </a:r>
            <a:r>
              <a:rPr lang="en-US" altLang="zh-CN" sz="1600" dirty="0">
                <a:solidFill>
                  <a:schemeClr val="tx1"/>
                </a:solidFill>
                <a:latin typeface="Arial" panose="020B0604020202020204" pitchFamily="34" charset="0"/>
                <a:cs typeface="Arial" panose="020B0604020202020204" pitchFamily="34" charset="0"/>
                <a:sym typeface="+mn-ea"/>
              </a:rPr>
              <a:t> (300 ppm); </a:t>
            </a:r>
            <a:r>
              <a:rPr lang="en-US" altLang="zh-CN" sz="1600" b="1" dirty="0">
                <a:solidFill>
                  <a:schemeClr val="tx1"/>
                </a:solidFill>
                <a:latin typeface="Arial" panose="020B0604020202020204" pitchFamily="34" charset="0"/>
                <a:cs typeface="Arial" panose="020B0604020202020204" pitchFamily="34" charset="0"/>
                <a:sym typeface="+mn-ea"/>
              </a:rPr>
              <a:t>moderate increases inhibit respiration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en-US" sz="1600" b="1" dirty="0">
                <a:solidFill>
                  <a:schemeClr val="tx1"/>
                </a:solidFill>
                <a:latin typeface="Arial" panose="020B0604020202020204" pitchFamily="34" charset="0"/>
                <a:cs typeface="Arial" panose="020B0604020202020204" pitchFamily="34" charset="0"/>
                <a:sym typeface="+mn-ea"/>
              </a:rPr>
              <a:t>&gt;10%</a:t>
            </a:r>
            <a:r>
              <a:rPr lang="en-US" altLang="en-US" sz="1600" dirty="0">
                <a:solidFill>
                  <a:schemeClr val="tx1"/>
                </a:solidFill>
                <a:latin typeface="Arial" panose="020B0604020202020204" pitchFamily="34" charset="0"/>
                <a:cs typeface="Arial" panose="020B0604020202020204" pitchFamily="34" charset="0"/>
                <a:sym typeface="+mn-ea"/>
              </a:rPr>
              <a:t> </a:t>
            </a:r>
            <a:r>
              <a:rPr lang="en-US" altLang="zh-CN" sz="1600" dirty="0">
                <a:solidFill>
                  <a:schemeClr val="tx1"/>
                </a:solidFill>
                <a:latin typeface="Arial" panose="020B0604020202020204" pitchFamily="34" charset="0"/>
                <a:cs typeface="Arial" panose="020B0604020202020204" pitchFamily="34" charset="0"/>
                <a:sym typeface="+mn-ea"/>
              </a:rPr>
              <a:t>causes metabolic disorders and CO</a:t>
            </a:r>
            <a:r>
              <a:rPr lang="en-US" altLang="zh-CN" sz="1600" baseline="-25000" dirty="0">
                <a:solidFill>
                  <a:schemeClr val="tx1"/>
                </a:solidFill>
                <a:latin typeface="Arial" panose="020B0604020202020204" pitchFamily="34" charset="0"/>
                <a:cs typeface="Arial" panose="020B0604020202020204" pitchFamily="34" charset="0"/>
                <a:sym typeface="+mn-ea"/>
              </a:rPr>
              <a:t>2</a:t>
            </a:r>
            <a:r>
              <a:rPr lang="en-US" altLang="zh-CN" sz="1600" dirty="0">
                <a:solidFill>
                  <a:schemeClr val="tx1"/>
                </a:solidFill>
                <a:latin typeface="Arial" panose="020B0604020202020204" pitchFamily="34" charset="0"/>
                <a:cs typeface="Arial" panose="020B0604020202020204" pitchFamily="34" charset="0"/>
                <a:sym typeface="+mn-ea"/>
              </a:rPr>
              <a:t> injury.</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92898" y="3840013"/>
            <a:ext cx="5320345" cy="135953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General Optimal CO</a:t>
            </a:r>
            <a:r>
              <a:rPr lang="en-US" altLang="zh-CN" b="1" baseline="-25000" dirty="0">
                <a:solidFill>
                  <a:srgbClr val="5BAE3E"/>
                </a:solidFill>
                <a:latin typeface="Arial" panose="020B0604020202020204" pitchFamily="34" charset="0"/>
                <a:cs typeface="Arial" panose="020B0604020202020204" pitchFamily="34" charset="0"/>
                <a:sym typeface="+mn-ea"/>
              </a:rPr>
              <a:t>2</a:t>
            </a:r>
            <a:r>
              <a:rPr lang="en-US" altLang="zh-CN" b="1" dirty="0">
                <a:solidFill>
                  <a:srgbClr val="5BAE3E"/>
                </a:solidFill>
                <a:latin typeface="Arial" panose="020B0604020202020204" pitchFamily="34" charset="0"/>
                <a:cs typeface="Arial" panose="020B0604020202020204" pitchFamily="34" charset="0"/>
                <a:sym typeface="+mn-ea"/>
              </a:rPr>
              <a:t> Levels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Most commodities</a:t>
            </a:r>
            <a:r>
              <a:rPr lang="en-US" altLang="zh-CN" sz="1600" dirty="0">
                <a:solidFill>
                  <a:schemeClr val="tx1"/>
                </a:solidFill>
                <a:latin typeface="Arial" panose="020B0604020202020204" pitchFamily="34" charset="0"/>
                <a:cs typeface="Arial" panose="020B0604020202020204" pitchFamily="34" charset="0"/>
                <a:sym typeface="+mn-ea"/>
              </a:rPr>
              <a:t> optimally stored at </a:t>
            </a:r>
            <a:r>
              <a:rPr lang="en-US" altLang="zh-CN" sz="1600" b="1" dirty="0">
                <a:solidFill>
                  <a:schemeClr val="tx1"/>
                </a:solidFill>
                <a:latin typeface="Arial" panose="020B0604020202020204" pitchFamily="34" charset="0"/>
                <a:cs typeface="Arial" panose="020B0604020202020204" pitchFamily="34" charset="0"/>
                <a:sym typeface="+mn-ea"/>
              </a:rPr>
              <a:t>1–5%</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CO</a:t>
            </a:r>
            <a:r>
              <a:rPr lang="en-US" altLang="zh-CN" sz="1400" b="1" baseline="-25000" dirty="0">
                <a:solidFill>
                  <a:schemeClr val="tx1"/>
                </a:solidFill>
                <a:latin typeface="Arial" panose="020B0604020202020204" pitchFamily="34" charset="0"/>
                <a:cs typeface="Arial" panose="020B0604020202020204" pitchFamily="34" charset="0"/>
                <a:sym typeface="+mn-ea"/>
              </a:rPr>
              <a:t>2</a:t>
            </a:r>
            <a:r>
              <a:rPr lang="en-US" altLang="zh-CN" sz="1400" dirty="0">
                <a:solidFill>
                  <a:schemeClr val="tx1"/>
                </a:solidFill>
                <a:latin typeface="Arial" panose="020B0604020202020204" pitchFamily="34" charset="0"/>
                <a:cs typeface="Arial" panose="020B0604020202020204" pitchFamily="34" charset="0"/>
                <a:sym typeface="+mn-ea"/>
              </a:rPr>
              <a:t> </a:t>
            </a:r>
            <a:r>
              <a:rPr lang="en-US" altLang="zh-CN" sz="1600" dirty="0">
                <a:solidFill>
                  <a:schemeClr val="tx1"/>
                </a:solidFill>
                <a:latin typeface="Arial" panose="020B0604020202020204" pitchFamily="34" charset="0"/>
                <a:cs typeface="Arial" panose="020B0604020202020204" pitchFamily="34" charset="0"/>
                <a:sym typeface="+mn-ea"/>
              </a:rPr>
              <a:t>→ delays </a:t>
            </a:r>
            <a:r>
              <a:rPr lang="en-US" altLang="zh-CN" sz="1600" b="1" dirty="0">
                <a:solidFill>
                  <a:schemeClr val="tx1"/>
                </a:solidFill>
                <a:latin typeface="Arial" panose="020B0604020202020204" pitchFamily="34" charset="0"/>
                <a:cs typeface="Arial" panose="020B0604020202020204" pitchFamily="34" charset="0"/>
                <a:sym typeface="+mn-ea"/>
              </a:rPr>
              <a:t>ripening</a:t>
            </a:r>
            <a:r>
              <a:rPr lang="en-US" altLang="zh-CN" sz="1600" dirty="0">
                <a:solidFill>
                  <a:schemeClr val="tx1"/>
                </a:solidFill>
                <a:latin typeface="Arial" panose="020B0604020202020204" pitchFamily="34" charset="0"/>
                <a:cs typeface="Arial" panose="020B0604020202020204" pitchFamily="34" charset="0"/>
                <a:sym typeface="+mn-ea"/>
              </a:rPr>
              <a:t> and</a:t>
            </a:r>
            <a:r>
              <a:rPr lang="en-US" altLang="zh-CN" sz="1600" b="1" dirty="0">
                <a:solidFill>
                  <a:schemeClr val="tx1"/>
                </a:solidFill>
                <a:latin typeface="Arial" panose="020B0604020202020204" pitchFamily="34" charset="0"/>
                <a:cs typeface="Arial" panose="020B0604020202020204" pitchFamily="34" charset="0"/>
                <a:sym typeface="+mn-ea"/>
              </a:rPr>
              <a:t> senescence</a:t>
            </a:r>
            <a:r>
              <a:rPr lang="en-US" altLang="zh-CN" sz="1600" dirty="0">
                <a:solidFill>
                  <a:schemeClr val="tx1"/>
                </a:solidFill>
                <a:latin typeface="Arial" panose="020B0604020202020204" pitchFamily="34" charset="0"/>
                <a:cs typeface="Arial" panose="020B0604020202020204" pitchFamily="34" charset="0"/>
                <a:sym typeface="+mn-ea"/>
              </a:rPr>
              <a:t> → extends shelf life.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6368521" y="2308225"/>
            <a:ext cx="4581091" cy="180848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Optimal Gas Ranges by Species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Apples</a:t>
            </a:r>
            <a:r>
              <a:rPr lang="en-US" altLang="zh-CN" sz="1600" dirty="0">
                <a:solidFill>
                  <a:schemeClr val="bg1"/>
                </a:solidFill>
                <a:latin typeface="Arial" panose="020B0604020202020204" pitchFamily="34" charset="0"/>
                <a:cs typeface="Arial" panose="020B0604020202020204" pitchFamily="34" charset="0"/>
                <a:sym typeface="+mn-ea"/>
              </a:rPr>
              <a:t> — CO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1–4%</a:t>
            </a:r>
            <a:r>
              <a:rPr lang="en-US" altLang="zh-CN" sz="1600" dirty="0">
                <a:solidFill>
                  <a:schemeClr val="bg1"/>
                </a:solidFill>
                <a:latin typeface="Arial" panose="020B0604020202020204" pitchFamily="34" charset="0"/>
                <a:cs typeface="Arial" panose="020B0604020202020204" pitchFamily="34" charset="0"/>
                <a:sym typeface="+mn-ea"/>
              </a:rPr>
              <a:t>, 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1.5–3%</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Pears</a:t>
            </a:r>
            <a:r>
              <a:rPr lang="en-US" altLang="zh-CN" sz="1600" dirty="0">
                <a:solidFill>
                  <a:schemeClr val="bg1"/>
                </a:solidFill>
                <a:latin typeface="Arial" panose="020B0604020202020204" pitchFamily="34" charset="0"/>
                <a:cs typeface="Arial" panose="020B0604020202020204" pitchFamily="34" charset="0"/>
                <a:sym typeface="+mn-ea"/>
              </a:rPr>
              <a:t> — CO</a:t>
            </a:r>
            <a:r>
              <a:rPr lang="en-US" altLang="zh-CN" sz="1600" baseline="-25000" dirty="0">
                <a:solidFill>
                  <a:schemeClr val="bg1"/>
                </a:solidFill>
                <a:latin typeface="Arial" panose="020B0604020202020204" pitchFamily="34" charset="0"/>
                <a:cs typeface="Arial" panose="020B0604020202020204" pitchFamily="34" charset="0"/>
                <a:sym typeface="+mn-ea"/>
              </a:rPr>
              <a:t>2  </a:t>
            </a:r>
            <a:r>
              <a:rPr lang="en-US" altLang="zh-CN" sz="1600" b="1" dirty="0">
                <a:solidFill>
                  <a:schemeClr val="bg1"/>
                </a:solidFill>
                <a:latin typeface="Arial" panose="020B0604020202020204" pitchFamily="34" charset="0"/>
                <a:cs typeface="Arial" panose="020B0604020202020204" pitchFamily="34" charset="0"/>
                <a:sym typeface="+mn-ea"/>
              </a:rPr>
              <a:t>0–5%</a:t>
            </a:r>
            <a:r>
              <a:rPr lang="en-US" altLang="zh-CN" sz="1600" dirty="0">
                <a:solidFill>
                  <a:schemeClr val="bg1"/>
                </a:solidFill>
                <a:latin typeface="Arial" panose="020B0604020202020204" pitchFamily="34" charset="0"/>
                <a:cs typeface="Arial" panose="020B0604020202020204" pitchFamily="34" charset="0"/>
                <a:sym typeface="+mn-ea"/>
              </a:rPr>
              <a:t>, 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b="1" dirty="0">
                <a:solidFill>
                  <a:schemeClr val="bg1"/>
                </a:solidFill>
                <a:latin typeface="Arial" panose="020B0604020202020204" pitchFamily="34" charset="0"/>
                <a:cs typeface="Arial" panose="020B0604020202020204" pitchFamily="34" charset="0"/>
                <a:sym typeface="+mn-ea"/>
              </a:rPr>
              <a:t> 1–3%.</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Strawberries</a:t>
            </a:r>
            <a:r>
              <a:rPr lang="en-US" altLang="zh-CN" sz="1600" dirty="0">
                <a:solidFill>
                  <a:schemeClr val="bg1"/>
                </a:solidFill>
                <a:latin typeface="Arial" panose="020B0604020202020204" pitchFamily="34" charset="0"/>
                <a:cs typeface="Arial" panose="020B0604020202020204" pitchFamily="34" charset="0"/>
                <a:sym typeface="+mn-ea"/>
              </a:rPr>
              <a:t> — CO</a:t>
            </a:r>
            <a:r>
              <a:rPr lang="en-US" altLang="zh-CN" sz="1600" baseline="-25000" dirty="0">
                <a:solidFill>
                  <a:schemeClr val="bg1"/>
                </a:solidFill>
                <a:latin typeface="Arial" panose="020B0604020202020204" pitchFamily="34" charset="0"/>
                <a:cs typeface="Arial" panose="020B0604020202020204" pitchFamily="34" charset="0"/>
                <a:sym typeface="+mn-ea"/>
              </a:rPr>
              <a:t>2  </a:t>
            </a:r>
            <a:r>
              <a:rPr lang="en-US" altLang="zh-CN" sz="1600" b="1" dirty="0">
                <a:solidFill>
                  <a:schemeClr val="bg1"/>
                </a:solidFill>
                <a:latin typeface="Arial" panose="020B0604020202020204" pitchFamily="34" charset="0"/>
                <a:cs typeface="Arial" panose="020B0604020202020204" pitchFamily="34" charset="0"/>
                <a:sym typeface="+mn-ea"/>
              </a:rPr>
              <a:t>5–15%</a:t>
            </a:r>
            <a:r>
              <a:rPr lang="en-US" altLang="zh-CN" sz="1600" dirty="0">
                <a:solidFill>
                  <a:schemeClr val="bg1"/>
                </a:solidFill>
                <a:latin typeface="Arial" panose="020B0604020202020204" pitchFamily="34" charset="0"/>
                <a:cs typeface="Arial" panose="020B0604020202020204" pitchFamily="34" charset="0"/>
                <a:sym typeface="+mn-ea"/>
              </a:rPr>
              <a:t>,  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3–10%</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Cauliflower </a:t>
            </a:r>
            <a:r>
              <a:rPr lang="en-US" altLang="zh-CN" sz="1600" dirty="0">
                <a:solidFill>
                  <a:schemeClr val="bg1"/>
                </a:solidFill>
                <a:latin typeface="Arial" panose="020B0604020202020204" pitchFamily="34" charset="0"/>
                <a:cs typeface="Arial" panose="020B0604020202020204" pitchFamily="34" charset="0"/>
                <a:sym typeface="+mn-ea"/>
              </a:rPr>
              <a:t>— CO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8%</a:t>
            </a:r>
            <a:r>
              <a:rPr lang="en-US" altLang="zh-CN" sz="1600" dirty="0">
                <a:solidFill>
                  <a:schemeClr val="bg1"/>
                </a:solidFill>
                <a:latin typeface="Arial" panose="020B0604020202020204" pitchFamily="34" charset="0"/>
                <a:cs typeface="Arial" panose="020B0604020202020204" pitchFamily="34" charset="0"/>
                <a:sym typeface="+mn-ea"/>
              </a:rPr>
              <a:t>, 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2–4%</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6" name="图片 5" descr="二氧化碳"/>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10692130" y="2187575"/>
            <a:ext cx="744855" cy="744855"/>
          </a:xfrm>
          <a:prstGeom prst="rect">
            <a:avLst/>
          </a:prstGeom>
        </p:spPr>
      </p:pic>
      <p:sp>
        <p:nvSpPr>
          <p:cNvPr id="12" name="文本框 1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矩形: 圆角 3"/>
          <p:cNvSpPr/>
          <p:nvPr/>
        </p:nvSpPr>
        <p:spPr>
          <a:xfrm>
            <a:off x="695324" y="1791378"/>
            <a:ext cx="3100604"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Carbon Dioxide (CO</a:t>
            </a:r>
            <a:r>
              <a:rPr lang="en-US" altLang="zh-CN"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a:t>
            </a:r>
            <a:endParaRPr lang="en-US" altLang="zh-CN" b="1" dirty="0">
              <a:solidFill>
                <a:schemeClr val="bg1"/>
              </a:solidFill>
              <a:latin typeface="Arial" panose="020B0604020202020204" pitchFamily="34" charset="0"/>
              <a:cs typeface="Arial" panose="020B0604020202020204" pitchFamily="34" charset="0"/>
              <a:sym typeface="+mn-ea"/>
            </a:endParaRPr>
          </a:p>
        </p:txBody>
      </p:sp>
      <p:grpSp>
        <p:nvGrpSpPr>
          <p:cNvPr id="5" name="组合 4"/>
          <p:cNvGrpSpPr/>
          <p:nvPr/>
        </p:nvGrpSpPr>
        <p:grpSpPr>
          <a:xfrm>
            <a:off x="6533198" y="4363599"/>
            <a:ext cx="5453697" cy="337185"/>
            <a:chOff x="6533198" y="4363599"/>
            <a:chExt cx="5453697" cy="337185"/>
          </a:xfrm>
        </p:grpSpPr>
        <p:sp>
          <p:nvSpPr>
            <p:cNvPr id="3" name="文本框 2"/>
            <p:cNvSpPr txBox="1"/>
            <p:nvPr/>
          </p:nvSpPr>
          <p:spPr>
            <a:xfrm>
              <a:off x="6767830" y="4363599"/>
              <a:ext cx="5219065" cy="337185"/>
            </a:xfrm>
            <a:prstGeom prst="rect">
              <a:avLst/>
            </a:prstGeom>
            <a:noFill/>
          </p:spPr>
          <p:txBody>
            <a:bodyPr wrap="square" rtlCol="0">
              <a:spAutoFit/>
            </a:bodyPr>
            <a:lstStyle/>
            <a:p>
              <a:r>
                <a:rPr lang="en-US" altLang="zh-CN" sz="1600" b="1" dirty="0">
                  <a:solidFill>
                    <a:schemeClr val="bg1"/>
                  </a:solidFill>
                </a:rPr>
                <a:t>Precise gas control</a:t>
              </a:r>
              <a:r>
                <a:rPr lang="en-US" altLang="zh-CN" sz="1600" dirty="0">
                  <a:solidFill>
                    <a:schemeClr val="bg1"/>
                  </a:solidFill>
                </a:rPr>
                <a:t> tailored to their physiology.</a:t>
              </a:r>
              <a:endParaRPr lang="en-US" altLang="zh-CN" sz="1600" dirty="0">
                <a:solidFill>
                  <a:schemeClr val="bg1"/>
                </a:solidFill>
              </a:endParaRPr>
            </a:p>
          </p:txBody>
        </p:sp>
        <p:sp>
          <p:nvSpPr>
            <p:cNvPr id="506142468" name="Arrow: Right 1"/>
            <p:cNvSpPr/>
            <p:nvPr/>
          </p:nvSpPr>
          <p:spPr>
            <a:xfrm>
              <a:off x="6533198" y="4487107"/>
              <a:ext cx="234315" cy="92075"/>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sp>
      </p:grpSp>
      <p:pic>
        <p:nvPicPr>
          <p:cNvPr id="7" name="图片 6" descr="图片111"/>
          <p:cNvPicPr>
            <a:picLocks noChangeAspect="1"/>
          </p:cNvPicPr>
          <p:nvPr/>
        </p:nvPicPr>
        <p:blipFill>
          <a:blip r:embed="rId4"/>
          <a:stretch>
            <a:fillRect/>
          </a:stretch>
        </p:blipFill>
        <p:spPr>
          <a:xfrm>
            <a:off x="11299190" y="2799715"/>
            <a:ext cx="662305" cy="662305"/>
          </a:xfrm>
          <a:prstGeom prst="rect">
            <a:avLst/>
          </a:prstGeom>
        </p:spPr>
      </p:pic>
      <p:pic>
        <p:nvPicPr>
          <p:cNvPr id="10" name="7-2-2_29">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758825" y="60150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childTnLst>
        </p:cTn>
      </p:par>
    </p:tnLst>
    <p:bldLst>
      <p:bldP spid="22" grpId="0" animBg="1"/>
      <p:bldP spid="21" grpId="0" uiExpand="1" build="p"/>
      <p:bldP spid="9" grpId="0" uiExpand="1" build="p"/>
      <p:bldP spid="2" grpId="0" uiExpand="1" build="p"/>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3865880"/>
            <a:ext cx="12192000" cy="299212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3090" y="1421130"/>
            <a:ext cx="6217285" cy="2298700"/>
          </a:xfrm>
          <a:prstGeom prst="rect">
            <a:avLst/>
          </a:prstGeom>
          <a:noFill/>
        </p:spPr>
        <p:txBody>
          <a:bodyPr wrap="square" rtlCol="0">
            <a:spAutoFit/>
          </a:bodyPr>
          <a:lstStyle/>
          <a:p>
            <a:pPr marL="288290" lvl="0" indent="-28575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Core Requirements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Postharvest fruits and vegetables must be </a:t>
            </a:r>
            <a:r>
              <a:rPr lang="en-US" altLang="zh-CN" sz="1600" b="1" dirty="0">
                <a:solidFill>
                  <a:schemeClr val="tx1"/>
                </a:solidFill>
                <a:latin typeface="Arial" panose="020B0604020202020204" pitchFamily="34" charset="0"/>
                <a:cs typeface="Arial" panose="020B0604020202020204" pitchFamily="34" charset="0"/>
                <a:sym typeface="+mn-ea"/>
              </a:rPr>
              <a:t>precooled promptly after grading</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Produce should be placed in a </a:t>
            </a:r>
            <a:r>
              <a:rPr lang="en-US" altLang="zh-CN" sz="1600" b="1" dirty="0">
                <a:solidFill>
                  <a:schemeClr val="tx1"/>
                </a:solidFill>
                <a:latin typeface="Arial" panose="020B0604020202020204" pitchFamily="34" charset="0"/>
                <a:cs typeface="Arial" panose="020B0604020202020204" pitchFamily="34" charset="0"/>
                <a:sym typeface="+mn-ea"/>
              </a:rPr>
              <a:t>cool environment quickly</a:t>
            </a:r>
            <a:r>
              <a:rPr lang="en-US" altLang="zh-CN" sz="1600" dirty="0">
                <a:solidFill>
                  <a:schemeClr val="tx1"/>
                </a:solidFill>
                <a:latin typeface="Arial" panose="020B0604020202020204" pitchFamily="34" charset="0"/>
                <a:cs typeface="Arial" panose="020B0604020202020204" pitchFamily="34" charset="0"/>
                <a:sym typeface="+mn-ea"/>
              </a:rPr>
              <a:t> to reduce field heat</a:t>
            </a:r>
            <a:r>
              <a:rPr lang="en-US" altLang="zh-CN" sz="1600" dirty="0">
                <a:latin typeface="Arial" panose="020B0604020202020204" pitchFamily="34" charset="0"/>
                <a:cs typeface="Arial" panose="020B0604020202020204" pitchFamily="34" charset="0"/>
                <a:sym typeface="+mn-ea"/>
              </a:rPr>
              <a:t> accumulation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Precooling effectively </a:t>
            </a:r>
            <a:r>
              <a:rPr lang="en-US" altLang="zh-CN" sz="1600" b="1" dirty="0">
                <a:solidFill>
                  <a:schemeClr val="tx1"/>
                </a:solidFill>
                <a:latin typeface="Arial" panose="020B0604020202020204" pitchFamily="34" charset="0"/>
                <a:cs typeface="Arial" panose="020B0604020202020204" pitchFamily="34" charset="0"/>
                <a:sym typeface="+mn-ea"/>
              </a:rPr>
              <a:t>delays quality deterioration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090"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3090" y="4048760"/>
            <a:ext cx="6218555" cy="1214755"/>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Classification of Precooling Methods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Natural precooling</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4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Cold storage precooling</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4" name="图片 3"/>
          <p:cNvPicPr>
            <a:picLocks noChangeAspect="1"/>
          </p:cNvPicPr>
          <p:nvPr/>
        </p:nvPicPr>
        <p:blipFill>
          <a:blip r:embed="rId1"/>
          <a:stretch>
            <a:fillRect/>
          </a:stretch>
        </p:blipFill>
        <p:spPr>
          <a:xfrm>
            <a:off x="6889750" y="2057717"/>
            <a:ext cx="4606925" cy="2598420"/>
          </a:xfrm>
          <a:prstGeom prst="rect">
            <a:avLst/>
          </a:prstGeom>
        </p:spPr>
      </p:pic>
      <p:pic>
        <p:nvPicPr>
          <p:cNvPr id="2" name="7-2-2_03">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55650" y="56308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3" grpId="0" animBg="1"/>
      <p:bldP spid="15" grpId="0" uiExpand="1" build="p"/>
      <p:bldP spid="5" grpId="0"/>
      <p:bldP spid="21"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21" name="文本框 20"/>
          <p:cNvSpPr txBox="1"/>
          <p:nvPr/>
        </p:nvSpPr>
        <p:spPr>
          <a:xfrm>
            <a:off x="590549" y="2296160"/>
            <a:ext cx="10906125" cy="1434465"/>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 Effects on Ripening and Senescence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Ethylene</a:t>
            </a:r>
            <a:r>
              <a:rPr lang="en-US" altLang="zh-CN" sz="1600" dirty="0">
                <a:solidFill>
                  <a:schemeClr val="tx1"/>
                </a:solidFill>
                <a:latin typeface="Arial" panose="020B0604020202020204" pitchFamily="34" charset="0"/>
                <a:cs typeface="Arial" panose="020B0604020202020204" pitchFamily="34" charset="0"/>
                <a:sym typeface="+mn-ea"/>
              </a:rPr>
              <a:t>: a gaseous plant hormone that</a:t>
            </a:r>
            <a:r>
              <a:rPr lang="en-US" altLang="zh-CN" sz="1600" b="1" dirty="0">
                <a:solidFill>
                  <a:schemeClr val="tx1"/>
                </a:solidFill>
                <a:latin typeface="Arial" panose="020B0604020202020204" pitchFamily="34" charset="0"/>
                <a:cs typeface="Arial" panose="020B0604020202020204" pitchFamily="34" charset="0"/>
                <a:sym typeface="+mn-ea"/>
              </a:rPr>
              <a:t> promotes ripening and senescence</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Its action is </a:t>
            </a:r>
            <a:r>
              <a:rPr lang="en-US" altLang="zh-CN" sz="1600" b="1" dirty="0">
                <a:solidFill>
                  <a:schemeClr val="tx1"/>
                </a:solidFill>
                <a:latin typeface="Arial" panose="020B0604020202020204" pitchFamily="34" charset="0"/>
                <a:cs typeface="Arial" panose="020B0604020202020204" pitchFamily="34" charset="0"/>
                <a:sym typeface="+mn-ea"/>
              </a:rPr>
              <a:t>autocatalytic</a:t>
            </a:r>
            <a:r>
              <a:rPr lang="en-US" altLang="zh-CN" sz="1600" dirty="0">
                <a:solidFill>
                  <a:schemeClr val="tx1"/>
                </a:solidFill>
                <a:latin typeface="Arial" panose="020B0604020202020204" pitchFamily="34" charset="0"/>
                <a:cs typeface="Arial" panose="020B0604020202020204" pitchFamily="34" charset="0"/>
                <a:sym typeface="+mn-ea"/>
              </a:rPr>
              <a:t>: ripen → endogenous ethylene synthesis→ further accelerates ripening (“ethylene burst”).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90550" y="3722645"/>
            <a:ext cx="6383803" cy="1754505"/>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 Sensitivity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Even </a:t>
            </a:r>
            <a:r>
              <a:rPr lang="en-US" altLang="zh-CN" sz="1600" b="1" dirty="0">
                <a:solidFill>
                  <a:schemeClr val="tx1"/>
                </a:solidFill>
                <a:latin typeface="Arial" panose="020B0604020202020204" pitchFamily="34" charset="0"/>
                <a:cs typeface="Arial" panose="020B0604020202020204" pitchFamily="34" charset="0"/>
                <a:sym typeface="+mn-ea"/>
              </a:rPr>
              <a:t>1 ppm ethylene</a:t>
            </a:r>
            <a:r>
              <a:rPr lang="en-US" altLang="zh-CN" sz="1600" dirty="0">
                <a:solidFill>
                  <a:schemeClr val="tx1"/>
                </a:solidFill>
                <a:latin typeface="Arial" panose="020B0604020202020204" pitchFamily="34" charset="0"/>
                <a:cs typeface="Arial" panose="020B0604020202020204" pitchFamily="34" charset="0"/>
                <a:sym typeface="+mn-ea"/>
              </a:rPr>
              <a:t> can induce </a:t>
            </a:r>
            <a:r>
              <a:rPr lang="en-US" altLang="zh-CN" sz="1600" b="1" dirty="0">
                <a:solidFill>
                  <a:schemeClr val="tx1"/>
                </a:solidFill>
                <a:latin typeface="Arial" panose="020B0604020202020204" pitchFamily="34" charset="0"/>
                <a:cs typeface="Arial" panose="020B0604020202020204" pitchFamily="34" charset="0"/>
                <a:sym typeface="+mn-ea"/>
              </a:rPr>
              <a:t>noticeable ripening effects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Example: </a:t>
            </a:r>
            <a:r>
              <a:rPr lang="en-US" altLang="zh-CN" sz="1600" b="1" dirty="0">
                <a:solidFill>
                  <a:schemeClr val="tx1"/>
                </a:solidFill>
                <a:latin typeface="Arial" panose="020B0604020202020204" pitchFamily="34" charset="0"/>
                <a:cs typeface="Arial" panose="020B0604020202020204" pitchFamily="34" charset="0"/>
                <a:sym typeface="+mn-ea"/>
              </a:rPr>
              <a:t>green bananas</a:t>
            </a:r>
            <a:r>
              <a:rPr lang="en-US" altLang="zh-CN" sz="1600" dirty="0">
                <a:solidFill>
                  <a:schemeClr val="tx1"/>
                </a:solidFill>
                <a:latin typeface="Arial" panose="020B0604020202020204" pitchFamily="34" charset="0"/>
                <a:cs typeface="Arial" panose="020B0604020202020204" pitchFamily="34" charset="0"/>
                <a:sym typeface="+mn-ea"/>
              </a:rPr>
              <a:t> exposed to ethylene→ rapidly </a:t>
            </a:r>
            <a:r>
              <a:rPr lang="en-US" altLang="zh-CN" sz="1600" b="1" dirty="0">
                <a:solidFill>
                  <a:schemeClr val="tx1"/>
                </a:solidFill>
                <a:latin typeface="Arial" panose="020B0604020202020204" pitchFamily="34" charset="0"/>
                <a:cs typeface="Arial" panose="020B0604020202020204" pitchFamily="34" charset="0"/>
                <a:sym typeface="+mn-ea"/>
              </a:rPr>
              <a:t>degrade chlorophyll</a:t>
            </a:r>
            <a:r>
              <a:rPr lang="en-US" altLang="zh-CN" sz="1600" dirty="0">
                <a:solidFill>
                  <a:schemeClr val="tx1"/>
                </a:solidFill>
                <a:latin typeface="Arial" panose="020B0604020202020204" pitchFamily="34" charset="0"/>
                <a:cs typeface="Arial" panose="020B0604020202020204" pitchFamily="34" charset="0"/>
                <a:sym typeface="+mn-ea"/>
              </a:rPr>
              <a:t> and develop yellow pigments. </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2" name="图片 1"/>
          <p:cNvPicPr>
            <a:picLocks noChangeAspect="1"/>
          </p:cNvPicPr>
          <p:nvPr/>
        </p:nvPicPr>
        <p:blipFill>
          <a:blip r:embed="rId1"/>
          <a:stretch>
            <a:fillRect/>
          </a:stretch>
        </p:blipFill>
        <p:spPr>
          <a:xfrm>
            <a:off x="7305049" y="3561922"/>
            <a:ext cx="4191626" cy="1971947"/>
          </a:xfrm>
          <a:prstGeom prst="rect">
            <a:avLst/>
          </a:prstGeom>
        </p:spPr>
      </p:pic>
      <p:sp>
        <p:nvSpPr>
          <p:cNvPr id="6" name="文本框 5"/>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MG-圆角矩形 3"/>
          <p:cNvSpPr/>
          <p:nvPr>
            <p:custDataLst>
              <p:tags r:id="rId2"/>
            </p:custDataLst>
          </p:nvPr>
        </p:nvSpPr>
        <p:spPr>
          <a:xfrm>
            <a:off x="695324" y="1791378"/>
            <a:ext cx="3100604"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3" name="7-2-2_30">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811213" y="59182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1" grpId="0" uiExpand="1" build="p"/>
      <p:bldP spid="9" grpId="0" uiExpand="1" build="p"/>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57592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rot="16200000">
            <a:off x="-605155" y="3744595"/>
            <a:ext cx="2672715" cy="7937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777240" y="2478405"/>
            <a:ext cx="6745605" cy="1142365"/>
          </a:xfrm>
          <a:prstGeom prst="rect">
            <a:avLst/>
          </a:prstGeom>
          <a:noFill/>
        </p:spPr>
        <p:txBody>
          <a:bodyPr wrap="square" rtlCol="0">
            <a:spAutoFit/>
          </a:bodyPr>
          <a:lstStyle/>
          <a:p>
            <a:pPr marL="288290" lvl="0" indent="-288290">
              <a:lnSpc>
                <a:spcPct val="13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 Production and Respiration Type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Ethylene production</a:t>
            </a:r>
            <a:r>
              <a:rPr lang="en-US" altLang="zh-CN" sz="1600" dirty="0">
                <a:solidFill>
                  <a:schemeClr val="tx1"/>
                </a:solidFill>
                <a:latin typeface="Arial" panose="020B0604020202020204" pitchFamily="34" charset="0"/>
                <a:cs typeface="Arial" panose="020B0604020202020204" pitchFamily="34" charset="0"/>
                <a:sym typeface="+mn-ea"/>
              </a:rPr>
              <a:t> varies widely among species and cultivars and is </a:t>
            </a:r>
            <a:r>
              <a:rPr lang="en-US" altLang="zh-CN" sz="1600" b="1" dirty="0">
                <a:solidFill>
                  <a:schemeClr val="tx1"/>
                </a:solidFill>
                <a:latin typeface="Arial" panose="020B0604020202020204" pitchFamily="34" charset="0"/>
                <a:cs typeface="Arial" panose="020B0604020202020204" pitchFamily="34" charset="0"/>
                <a:sym typeface="+mn-ea"/>
              </a:rPr>
              <a:t>closely linked to respiration type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777240" y="3763645"/>
            <a:ext cx="5318760" cy="1833245"/>
          </a:xfrm>
          <a:prstGeom prst="rect">
            <a:avLst/>
          </a:prstGeom>
          <a:noFill/>
        </p:spPr>
        <p:txBody>
          <a:bodyPr wrap="square" rtlCol="0">
            <a:spAutoFit/>
          </a:bodyPr>
          <a:lstStyle/>
          <a:p>
            <a:pPr marL="288290" lvl="0" indent="-288290">
              <a:lnSpc>
                <a:spcPct val="13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Climacteric Fruits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Climacteric fruits</a:t>
            </a:r>
            <a:r>
              <a:rPr lang="en-US" altLang="zh-CN" sz="1600" dirty="0">
                <a:solidFill>
                  <a:schemeClr val="tx1"/>
                </a:solidFill>
                <a:latin typeface="Arial" panose="020B0604020202020204" pitchFamily="34" charset="0"/>
                <a:cs typeface="Arial" panose="020B0604020202020204" pitchFamily="34" charset="0"/>
                <a:sym typeface="+mn-ea"/>
              </a:rPr>
              <a:t> (bananas, apples, tomatoes, kiwifruit) produce</a:t>
            </a:r>
            <a:r>
              <a:rPr lang="en-US" altLang="zh-CN" sz="1600" b="1" dirty="0">
                <a:solidFill>
                  <a:schemeClr val="tx1"/>
                </a:solidFill>
                <a:latin typeface="Arial" panose="020B0604020202020204" pitchFamily="34" charset="0"/>
                <a:cs typeface="Arial" panose="020B0604020202020204" pitchFamily="34" charset="0"/>
                <a:sym typeface="+mn-ea"/>
              </a:rPr>
              <a:t> high levels of ethylene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Exhibit </a:t>
            </a:r>
            <a:r>
              <a:rPr lang="en-US" altLang="zh-CN" sz="1600" b="1" dirty="0">
                <a:solidFill>
                  <a:schemeClr val="tx1"/>
                </a:solidFill>
                <a:latin typeface="Arial" panose="020B0604020202020204" pitchFamily="34" charset="0"/>
                <a:cs typeface="Arial" panose="020B0604020202020204" pitchFamily="34" charset="0"/>
                <a:sym typeface="+mn-ea"/>
              </a:rPr>
              <a:t>a respiration peak</a:t>
            </a:r>
            <a:r>
              <a:rPr lang="en-US" altLang="zh-CN" sz="1600" dirty="0">
                <a:solidFill>
                  <a:schemeClr val="tx1"/>
                </a:solidFill>
                <a:latin typeface="Arial" panose="020B0604020202020204" pitchFamily="34" charset="0"/>
                <a:cs typeface="Arial" panose="020B0604020202020204" pitchFamily="34" charset="0"/>
                <a:sym typeface="+mn-ea"/>
              </a:rPr>
              <a:t> → </a:t>
            </a:r>
            <a:r>
              <a:rPr lang="en-US" altLang="zh-CN" sz="1600" b="1" dirty="0">
                <a:solidFill>
                  <a:schemeClr val="tx1"/>
                </a:solidFill>
                <a:latin typeface="Arial" panose="020B0604020202020204" pitchFamily="34" charset="0"/>
                <a:cs typeface="Arial" panose="020B0604020202020204" pitchFamily="34" charset="0"/>
                <a:sym typeface="+mn-ea"/>
              </a:rPr>
              <a:t>ripen rapidly</a:t>
            </a:r>
            <a:r>
              <a:rPr lang="en-US" altLang="zh-CN" sz="1600" dirty="0">
                <a:solidFill>
                  <a:schemeClr val="tx1"/>
                </a:solidFill>
                <a:latin typeface="Arial" panose="020B0604020202020204" pitchFamily="34" charset="0"/>
                <a:cs typeface="Arial" panose="020B0604020202020204" pitchFamily="34" charset="0"/>
                <a:sym typeface="+mn-ea"/>
              </a:rPr>
              <a:t> after harvest.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6221730" y="3763645"/>
            <a:ext cx="5347970" cy="1833245"/>
          </a:xfrm>
          <a:prstGeom prst="rect">
            <a:avLst/>
          </a:prstGeom>
          <a:noFill/>
        </p:spPr>
        <p:txBody>
          <a:bodyPr wrap="square" rtlCol="0">
            <a:spAutoFit/>
          </a:bodyPr>
          <a:lstStyle/>
          <a:p>
            <a:pPr marL="288290" lvl="0" indent="-288290">
              <a:lnSpc>
                <a:spcPct val="13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Non-Climacteric Fruits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Non-climacteric fruits</a:t>
            </a:r>
            <a:r>
              <a:rPr lang="en-US" altLang="zh-CN" sz="1600" dirty="0">
                <a:solidFill>
                  <a:schemeClr val="tx1"/>
                </a:solidFill>
                <a:latin typeface="Arial" panose="020B0604020202020204" pitchFamily="34" charset="0"/>
                <a:cs typeface="Arial" panose="020B0604020202020204" pitchFamily="34" charset="0"/>
                <a:sym typeface="+mn-ea"/>
              </a:rPr>
              <a:t> (strawberries, citrus, grapes) produce </a:t>
            </a:r>
            <a:r>
              <a:rPr lang="en-US" altLang="zh-CN" sz="1600" b="1" dirty="0">
                <a:solidFill>
                  <a:schemeClr val="tx1"/>
                </a:solidFill>
                <a:latin typeface="Arial" panose="020B0604020202020204" pitchFamily="34" charset="0"/>
                <a:cs typeface="Arial" panose="020B0604020202020204" pitchFamily="34" charset="0"/>
                <a:sym typeface="+mn-ea"/>
              </a:rPr>
              <a:t>very low </a:t>
            </a:r>
            <a:r>
              <a:rPr lang="en-US" altLang="zh-CN" sz="1600" b="1" dirty="0">
                <a:latin typeface="Arial" panose="020B0604020202020204" pitchFamily="34" charset="0"/>
                <a:cs typeface="Arial" panose="020B0604020202020204" pitchFamily="34" charset="0"/>
                <a:sym typeface="+mn-ea"/>
              </a:rPr>
              <a:t>amounts</a:t>
            </a:r>
            <a:r>
              <a:rPr lang="en-US" altLang="zh-CN" sz="1600" b="1" dirty="0">
                <a:solidFill>
                  <a:schemeClr val="tx1"/>
                </a:solidFill>
                <a:latin typeface="Arial" panose="020B0604020202020204" pitchFamily="34" charset="0"/>
                <a:cs typeface="Arial" panose="020B0604020202020204" pitchFamily="34" charset="0"/>
                <a:sym typeface="+mn-ea"/>
              </a:rPr>
              <a:t> of ethylene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Show </a:t>
            </a:r>
            <a:r>
              <a:rPr lang="en-US" altLang="zh-CN" sz="1600" b="1" dirty="0">
                <a:solidFill>
                  <a:schemeClr val="tx1"/>
                </a:solidFill>
                <a:latin typeface="Arial" panose="020B0604020202020204" pitchFamily="34" charset="0"/>
                <a:cs typeface="Arial" panose="020B0604020202020204" pitchFamily="34" charset="0"/>
                <a:sym typeface="+mn-ea"/>
              </a:rPr>
              <a:t>no postharvest respiration peak</a:t>
            </a:r>
            <a:r>
              <a:rPr lang="en-US" altLang="zh-CN" sz="1600" dirty="0">
                <a:solidFill>
                  <a:schemeClr val="tx1"/>
                </a:solidFill>
                <a:latin typeface="Arial" panose="020B0604020202020204" pitchFamily="34" charset="0"/>
                <a:cs typeface="Arial" panose="020B0604020202020204" pitchFamily="34" charset="0"/>
                <a:sym typeface="+mn-ea"/>
              </a:rPr>
              <a:t> and rely on </a:t>
            </a:r>
            <a:r>
              <a:rPr lang="en-US" altLang="zh-CN" sz="1600" b="1" dirty="0">
                <a:solidFill>
                  <a:schemeClr val="tx1"/>
                </a:solidFill>
                <a:latin typeface="Arial" panose="020B0604020202020204" pitchFamily="34" charset="0"/>
                <a:cs typeface="Arial" panose="020B0604020202020204" pitchFamily="34" charset="0"/>
                <a:sym typeface="+mn-ea"/>
              </a:rPr>
              <a:t>preharvest flavour accumulation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矩形: 圆角 3"/>
          <p:cNvSpPr/>
          <p:nvPr/>
        </p:nvSpPr>
        <p:spPr>
          <a:xfrm>
            <a:off x="695324" y="1791378"/>
            <a:ext cx="3100604"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a:t>
            </a:r>
            <a:endParaRPr lang="en-US" altLang="zh-CN" b="1" dirty="0">
              <a:solidFill>
                <a:schemeClr val="bg1"/>
              </a:solidFill>
              <a:latin typeface="Arial" panose="020B0604020202020204" pitchFamily="34" charset="0"/>
              <a:cs typeface="Arial" panose="020B0604020202020204" pitchFamily="34" charset="0"/>
              <a:sym typeface="+mn-ea"/>
            </a:endParaRPr>
          </a:p>
        </p:txBody>
      </p:sp>
      <p:grpSp>
        <p:nvGrpSpPr>
          <p:cNvPr id="24" name="组合 23"/>
          <p:cNvGrpSpPr/>
          <p:nvPr/>
        </p:nvGrpSpPr>
        <p:grpSpPr>
          <a:xfrm>
            <a:off x="7696835" y="1395095"/>
            <a:ext cx="3846830" cy="2159000"/>
            <a:chOff x="12121" y="2197"/>
            <a:chExt cx="6058" cy="3400"/>
          </a:xfrm>
        </p:grpSpPr>
        <p:pic>
          <p:nvPicPr>
            <p:cNvPr id="15" name="图片 14" descr="苹果成熟过程微距延时摄影 (1)"/>
            <p:cNvPicPr>
              <a:picLocks noChangeAspect="1"/>
            </p:cNvPicPr>
            <p:nvPr/>
          </p:nvPicPr>
          <p:blipFill>
            <a:blip r:embed="rId1"/>
            <a:stretch>
              <a:fillRect/>
            </a:stretch>
          </p:blipFill>
          <p:spPr>
            <a:xfrm>
              <a:off x="12121" y="2197"/>
              <a:ext cx="6059" cy="3401"/>
            </a:xfrm>
            <a:prstGeom prst="rect">
              <a:avLst/>
            </a:prstGeom>
          </p:spPr>
        </p:pic>
        <p:sp>
          <p:nvSpPr>
            <p:cNvPr id="22" name="文本框 21"/>
            <p:cNvSpPr txBox="1"/>
            <p:nvPr/>
          </p:nvSpPr>
          <p:spPr>
            <a:xfrm>
              <a:off x="12191" y="2451"/>
              <a:ext cx="1534" cy="854"/>
            </a:xfrm>
            <a:prstGeom prst="rect">
              <a:avLst/>
            </a:prstGeom>
            <a:noFill/>
          </p:spPr>
          <p:txBody>
            <a:bodyPr wrap="square" rtlCol="0" anchor="t">
              <a:spAutoFit/>
            </a:bodyPr>
            <a:lstStyle/>
            <a:p>
              <a:pPr lvl="0" indent="0">
                <a:lnSpc>
                  <a:spcPct val="130000"/>
                </a:lnSpc>
                <a:spcBef>
                  <a:spcPts val="200"/>
                </a:spcBef>
                <a:spcAft>
                  <a:spcPts val="200"/>
                </a:spcAft>
                <a:buSzPct val="100000"/>
                <a:buNone/>
              </a:pPr>
              <a:r>
                <a:rPr lang="en-US" altLang="zh-CN" sz="1000" b="1" dirty="0">
                  <a:solidFill>
                    <a:srgbClr val="FF0000"/>
                  </a:solidFill>
                  <a:latin typeface="Arial" panose="020B0604020202020204" pitchFamily="34" charset="0"/>
                  <a:cs typeface="Arial" panose="020B0604020202020204" pitchFamily="34" charset="0"/>
                  <a:sym typeface="+mn-ea"/>
                </a:rPr>
                <a:t>Climacteric </a:t>
              </a:r>
              <a:endParaRPr lang="en-US" altLang="zh-CN" sz="1000" b="1" dirty="0">
                <a:solidFill>
                  <a:srgbClr val="FF0000"/>
                </a:solidFill>
                <a:latin typeface="Arial" panose="020B0604020202020204" pitchFamily="34" charset="0"/>
                <a:cs typeface="Arial" panose="020B0604020202020204" pitchFamily="34" charset="0"/>
                <a:sym typeface="+mn-ea"/>
              </a:endParaRPr>
            </a:p>
            <a:p>
              <a:pPr lvl="0" indent="0">
                <a:lnSpc>
                  <a:spcPct val="130000"/>
                </a:lnSpc>
                <a:spcBef>
                  <a:spcPts val="200"/>
                </a:spcBef>
                <a:spcAft>
                  <a:spcPts val="200"/>
                </a:spcAft>
                <a:buSzPct val="100000"/>
                <a:buNone/>
              </a:pPr>
              <a:r>
                <a:rPr lang="en-US" altLang="zh-CN" sz="1000" b="1" dirty="0">
                  <a:solidFill>
                    <a:srgbClr val="FF0000"/>
                  </a:solidFill>
                  <a:latin typeface="Arial" panose="020B0604020202020204" pitchFamily="34" charset="0"/>
                  <a:cs typeface="Arial" panose="020B0604020202020204" pitchFamily="34" charset="0"/>
                  <a:sym typeface="+mn-ea"/>
                </a:rPr>
                <a:t>Fruits</a:t>
              </a:r>
              <a:endParaRPr lang="en-US" altLang="zh-CN" sz="1000" b="1" dirty="0">
                <a:solidFill>
                  <a:srgbClr val="FF0000"/>
                </a:solidFill>
                <a:latin typeface="Arial" panose="020B0604020202020204" pitchFamily="34" charset="0"/>
                <a:cs typeface="Arial" panose="020B0604020202020204" pitchFamily="34" charset="0"/>
                <a:sym typeface="+mn-ea"/>
              </a:endParaRPr>
            </a:p>
          </p:txBody>
        </p:sp>
        <p:sp>
          <p:nvSpPr>
            <p:cNvPr id="23" name="文本框 22"/>
            <p:cNvSpPr txBox="1"/>
            <p:nvPr/>
          </p:nvSpPr>
          <p:spPr>
            <a:xfrm>
              <a:off x="15636" y="2451"/>
              <a:ext cx="2532" cy="459"/>
            </a:xfrm>
            <a:prstGeom prst="rect">
              <a:avLst/>
            </a:prstGeom>
            <a:noFill/>
          </p:spPr>
          <p:txBody>
            <a:bodyPr wrap="square" rtlCol="0" anchor="t">
              <a:spAutoFit/>
            </a:bodyPr>
            <a:lstStyle/>
            <a:p>
              <a:pPr lvl="0" indent="0">
                <a:lnSpc>
                  <a:spcPct val="130000"/>
                </a:lnSpc>
                <a:spcBef>
                  <a:spcPts val="200"/>
                </a:spcBef>
                <a:spcAft>
                  <a:spcPts val="200"/>
                </a:spcAft>
                <a:buSzPct val="100000"/>
                <a:buNone/>
              </a:pPr>
              <a:r>
                <a:rPr lang="en-US" altLang="zh-CN" sz="1000" b="1" dirty="0">
                  <a:solidFill>
                    <a:srgbClr val="0070C0"/>
                  </a:solidFill>
                  <a:latin typeface="Arial" panose="020B0604020202020204" pitchFamily="34" charset="0"/>
                  <a:cs typeface="Arial" panose="020B0604020202020204" pitchFamily="34" charset="0"/>
                  <a:sym typeface="+mn-ea"/>
                </a:rPr>
                <a:t>Non-Climacteric Fruits</a:t>
              </a:r>
              <a:endParaRPr lang="en-US" altLang="zh-CN" sz="1000" b="1" dirty="0">
                <a:solidFill>
                  <a:srgbClr val="0070C0"/>
                </a:solidFill>
                <a:latin typeface="Arial" panose="020B0604020202020204" pitchFamily="34" charset="0"/>
                <a:cs typeface="Arial" panose="020B0604020202020204" pitchFamily="34" charset="0"/>
                <a:sym typeface="+mn-ea"/>
              </a:endParaRPr>
            </a:p>
          </p:txBody>
        </p:sp>
      </p:grpSp>
      <p:pic>
        <p:nvPicPr>
          <p:cNvPr id="12" name="7-2-2_31">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2384188" y="6229613"/>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bldLst>
      <p:bldP spid="3" grpId="0" animBg="1"/>
      <p:bldP spid="21" grpId="0" uiExpand="1" build="p"/>
      <p:bldP spid="9" grpId="0" uiExpand="1" build="p"/>
      <p:bldP spid="6"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422269"/>
            <a:ext cx="12192000" cy="1341658"/>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93299" y="2521916"/>
            <a:ext cx="10903376" cy="1142365"/>
          </a:xfrm>
          <a:prstGeom prst="rect">
            <a:avLst/>
          </a:prstGeom>
          <a:noFill/>
        </p:spPr>
        <p:txBody>
          <a:bodyPr wrap="square" rtlCol="0">
            <a:spAutoFit/>
          </a:bodyPr>
          <a:lstStyle/>
          <a:p>
            <a:pPr marL="288290" lvl="0" indent="-288290">
              <a:lnSpc>
                <a:spcPct val="13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Ethylene Sources and Their Effects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Endogenous ethylene</a:t>
            </a:r>
            <a:r>
              <a:rPr lang="en-US" altLang="zh-CN" sz="1600" dirty="0">
                <a:solidFill>
                  <a:schemeClr val="bg1"/>
                </a:solidFill>
                <a:latin typeface="Arial" panose="020B0604020202020204" pitchFamily="34" charset="0"/>
                <a:cs typeface="Arial" panose="020B0604020202020204" pitchFamily="34" charset="0"/>
                <a:sym typeface="+mn-ea"/>
              </a:rPr>
              <a:t> (synthesized by fruit) and </a:t>
            </a:r>
            <a:r>
              <a:rPr lang="en-US" altLang="zh-CN" sz="1600" b="1" dirty="0">
                <a:solidFill>
                  <a:schemeClr val="bg1"/>
                </a:solidFill>
                <a:latin typeface="Arial" panose="020B0604020202020204" pitchFamily="34" charset="0"/>
                <a:cs typeface="Arial" panose="020B0604020202020204" pitchFamily="34" charset="0"/>
                <a:sym typeface="+mn-ea"/>
              </a:rPr>
              <a:t>exogenous ethylene</a:t>
            </a:r>
            <a:r>
              <a:rPr lang="en-US" altLang="zh-CN" sz="1600" dirty="0">
                <a:solidFill>
                  <a:schemeClr val="bg1"/>
                </a:solidFill>
                <a:latin typeface="Arial" panose="020B0604020202020204" pitchFamily="34" charset="0"/>
                <a:cs typeface="Arial" panose="020B0604020202020204" pitchFamily="34" charset="0"/>
                <a:sym typeface="+mn-ea"/>
              </a:rPr>
              <a:t> (from surrounding fruits or artificially added) </a:t>
            </a:r>
            <a:r>
              <a:rPr lang="en-US" altLang="zh-CN" sz="1600" b="1" dirty="0">
                <a:solidFill>
                  <a:schemeClr val="bg1"/>
                </a:solidFill>
                <a:latin typeface="Arial" panose="020B0604020202020204" pitchFamily="34" charset="0"/>
                <a:cs typeface="Arial" panose="020B0604020202020204" pitchFamily="34" charset="0"/>
                <a:sym typeface="+mn-ea"/>
              </a:rPr>
              <a:t>accelerate ripening and senescence</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6" name="文本框 5"/>
          <p:cNvSpPr txBox="1"/>
          <p:nvPr/>
        </p:nvSpPr>
        <p:spPr>
          <a:xfrm>
            <a:off x="593299" y="3844997"/>
            <a:ext cx="10903376" cy="1193165"/>
          </a:xfrm>
          <a:prstGeom prst="rect">
            <a:avLst/>
          </a:prstGeom>
          <a:noFill/>
        </p:spPr>
        <p:txBody>
          <a:bodyPr wrap="square" rtlCol="0">
            <a:spAutoFit/>
          </a:bodyPr>
          <a:lstStyle/>
          <a:p>
            <a:pPr marL="288290" lvl="0" indent="-288290">
              <a:lnSpc>
                <a:spcPct val="13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 Detection Challenges and Storage Management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Ethylene concentrations are often </a:t>
            </a:r>
            <a:r>
              <a:rPr lang="en-US" altLang="zh-CN" sz="1600" b="1" dirty="0">
                <a:latin typeface="Arial" panose="020B0604020202020204" pitchFamily="34" charset="0"/>
                <a:cs typeface="Arial" panose="020B0604020202020204" pitchFamily="34" charset="0"/>
                <a:sym typeface="+mn-ea"/>
              </a:rPr>
              <a:t>very low</a:t>
            </a:r>
            <a:r>
              <a:rPr lang="en-US" altLang="zh-CN" sz="1600" dirty="0">
                <a:latin typeface="Arial" panose="020B0604020202020204" pitchFamily="34" charset="0"/>
                <a:cs typeface="Arial" panose="020B0604020202020204" pitchFamily="34" charset="0"/>
                <a:sym typeface="+mn-ea"/>
              </a:rPr>
              <a:t> and </a:t>
            </a:r>
            <a:r>
              <a:rPr lang="en-US" altLang="zh-CN" sz="1600" b="1" dirty="0">
                <a:latin typeface="Arial" panose="020B0604020202020204" pitchFamily="34" charset="0"/>
                <a:cs typeface="Arial" panose="020B0604020202020204" pitchFamily="34" charset="0"/>
                <a:sym typeface="+mn-ea"/>
              </a:rPr>
              <a:t>hard to detect</a:t>
            </a:r>
            <a:r>
              <a:rPr lang="en-US" altLang="zh-CN" sz="1600" dirty="0">
                <a:latin typeface="Arial" panose="020B0604020202020204" pitchFamily="34" charset="0"/>
                <a:cs typeface="Arial" panose="020B0604020202020204" pitchFamily="34" charset="0"/>
                <a:sym typeface="+mn-ea"/>
              </a:rPr>
              <a:t> with handheld analysers.</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Storage management should:</a:t>
            </a:r>
            <a:endParaRPr lang="en-US" altLang="zh-CN" sz="1600" dirty="0">
              <a:latin typeface="Arial" panose="020B0604020202020204" pitchFamily="34" charset="0"/>
              <a:cs typeface="Arial" panose="020B0604020202020204" pitchFamily="34" charset="0"/>
              <a:sym typeface="+mn-ea"/>
            </a:endParaRPr>
          </a:p>
        </p:txBody>
      </p:sp>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矩形: 圆角 3"/>
          <p:cNvSpPr/>
          <p:nvPr/>
        </p:nvSpPr>
        <p:spPr>
          <a:xfrm>
            <a:off x="695324" y="1791378"/>
            <a:ext cx="3100604"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a:t>
            </a:r>
            <a:endParaRPr lang="en-US" altLang="zh-CN" b="1" dirty="0">
              <a:solidFill>
                <a:schemeClr val="bg1"/>
              </a:solidFill>
              <a:latin typeface="Arial" panose="020B0604020202020204" pitchFamily="34" charset="0"/>
              <a:cs typeface="Arial" panose="020B0604020202020204" pitchFamily="34" charset="0"/>
              <a:sym typeface="+mn-ea"/>
            </a:endParaRPr>
          </a:p>
        </p:txBody>
      </p:sp>
      <p:sp>
        <p:nvSpPr>
          <p:cNvPr id="3" name="矩形: 圆角 2"/>
          <p:cNvSpPr/>
          <p:nvPr/>
        </p:nvSpPr>
        <p:spPr>
          <a:xfrm>
            <a:off x="1272961" y="5066207"/>
            <a:ext cx="6788197" cy="36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nSpc>
                <a:spcPct val="120000"/>
              </a:lnSpc>
            </a:pPr>
            <a:r>
              <a:rPr lang="en-US" altLang="zh-CN" sz="1400" b="1" dirty="0">
                <a:solidFill>
                  <a:schemeClr val="tx1"/>
                </a:solidFill>
              </a:rPr>
              <a:t>Avoid co-storage </a:t>
            </a:r>
            <a:r>
              <a:rPr lang="en-US" altLang="zh-CN" sz="1400" dirty="0">
                <a:solidFill>
                  <a:schemeClr val="tx1"/>
                </a:solidFill>
              </a:rPr>
              <a:t>of climacteric and non-climacteric fruits.</a:t>
            </a:r>
            <a:endParaRPr lang="en-US" altLang="zh-CN" sz="1400" dirty="0">
              <a:solidFill>
                <a:schemeClr val="tx1"/>
              </a:solidFill>
            </a:endParaRPr>
          </a:p>
        </p:txBody>
      </p:sp>
      <p:sp>
        <p:nvSpPr>
          <p:cNvPr id="7" name="矩形: 圆角 6"/>
          <p:cNvSpPr/>
          <p:nvPr/>
        </p:nvSpPr>
        <p:spPr>
          <a:xfrm>
            <a:off x="1272961" y="5468069"/>
            <a:ext cx="6788197" cy="36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nSpc>
                <a:spcPct val="120000"/>
              </a:lnSpc>
            </a:pPr>
            <a:r>
              <a:rPr lang="fr-FR" altLang="zh-CN" sz="1400" b="1" dirty="0">
                <a:solidFill>
                  <a:schemeClr val="tx1"/>
                </a:solidFill>
              </a:rPr>
              <a:t>Minimize ethylene accumulation </a:t>
            </a:r>
            <a:r>
              <a:rPr lang="fr-FR" altLang="zh-CN" sz="1400" dirty="0">
                <a:solidFill>
                  <a:schemeClr val="tx1"/>
                </a:solidFill>
              </a:rPr>
              <a:t>in storage environment.</a:t>
            </a:r>
            <a:endParaRPr lang="fr-FR" altLang="zh-CN" sz="1400" dirty="0">
              <a:solidFill>
                <a:schemeClr val="tx1"/>
              </a:solidFill>
            </a:endParaRPr>
          </a:p>
        </p:txBody>
      </p:sp>
      <p:pic>
        <p:nvPicPr>
          <p:cNvPr id="10" name="7-2-2_32">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511771" y="6134000"/>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childTnLst>
        </p:cTn>
      </p:par>
    </p:tnLst>
    <p:bldLst>
      <p:bldP spid="5" grpId="0" animBg="1"/>
      <p:bldP spid="21" grpId="0" uiExpand="1" build="p"/>
      <p:bldP spid="6" grpId="0" uiExpand="1" build="p"/>
      <p:bldP spid="3"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21" name="文本框 20"/>
          <p:cNvSpPr txBox="1"/>
          <p:nvPr/>
        </p:nvSpPr>
        <p:spPr>
          <a:xfrm>
            <a:off x="593299" y="2467610"/>
            <a:ext cx="8382635" cy="423545"/>
          </a:xfrm>
          <a:prstGeom prst="rect">
            <a:avLst/>
          </a:prstGeom>
          <a:noFill/>
        </p:spPr>
        <p:txBody>
          <a:bodyPr wrap="square" rtlCol="0">
            <a:spAutoFit/>
          </a:bodyPr>
          <a:lstStyle/>
          <a:p>
            <a:pPr lvl="0" indent="0">
              <a:lnSpc>
                <a:spcPct val="120000"/>
              </a:lnSpc>
              <a:spcBef>
                <a:spcPts val="200"/>
              </a:spcBef>
              <a:spcAft>
                <a:spcPts val="200"/>
              </a:spcAft>
              <a:buSzPct val="100000"/>
              <a:buFont typeface="Wingdings" panose="05000000000000000000" charset="0"/>
              <a:buNone/>
            </a:pPr>
            <a:r>
              <a:rPr lang="en-US" altLang="zh-CN" b="1" dirty="0">
                <a:solidFill>
                  <a:srgbClr val="5BAE3E"/>
                </a:solidFill>
                <a:latin typeface="Calibri" panose="020F0502020204030204" charset="0"/>
                <a:cs typeface="Arial" panose="020B0604020202020204" pitchFamily="34" charset="0"/>
                <a:sym typeface="+mn-ea"/>
              </a:rPr>
              <a:t>① </a:t>
            </a:r>
            <a:r>
              <a:rPr lang="en-US" altLang="zh-CN" b="1" dirty="0">
                <a:solidFill>
                  <a:srgbClr val="5BAE3E"/>
                </a:solidFill>
                <a:latin typeface="Arial" panose="020B0604020202020204" pitchFamily="34" charset="0"/>
                <a:cs typeface="Arial" panose="020B0604020202020204" pitchFamily="34" charset="0"/>
                <a:sym typeface="+mn-ea"/>
              </a:rPr>
              <a:t>Mechanical Damage and Pest/Disease Incidence</a:t>
            </a:r>
            <a:r>
              <a:rPr lang="en-US" altLang="zh-CN" sz="1400" dirty="0">
                <a:solidFill>
                  <a:schemeClr val="tx1"/>
                </a:solidFill>
                <a:latin typeface="Arial" panose="020B0604020202020204" pitchFamily="34" charset="0"/>
                <a:cs typeface="Arial" panose="020B0604020202020204" pitchFamily="34" charset="0"/>
                <a:sym typeface="+mn-ea"/>
              </a:rPr>
              <a:t>.</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6" name="文本框 5"/>
          <p:cNvSpPr txBox="1"/>
          <p:nvPr/>
        </p:nvSpPr>
        <p:spPr>
          <a:xfrm>
            <a:off x="591853" y="2934870"/>
            <a:ext cx="6013484" cy="14617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Physiological Changes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Enhanced respiration. </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Increased susceptibility to pathogen spread.</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Stimulated ethylene synthesis and release.</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6522993" y="2934870"/>
            <a:ext cx="5219710" cy="14109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Impacts of Locally Elevated Ethylene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Accelerates </a:t>
            </a:r>
            <a:r>
              <a:rPr lang="en-US" altLang="zh-CN" sz="1600" b="1" dirty="0">
                <a:solidFill>
                  <a:schemeClr val="tx1"/>
                </a:solidFill>
                <a:latin typeface="Arial" panose="020B0604020202020204" pitchFamily="34" charset="0"/>
                <a:cs typeface="Arial" panose="020B0604020202020204" pitchFamily="34" charset="0"/>
                <a:sym typeface="+mn-ea"/>
              </a:rPr>
              <a:t>senescence</a:t>
            </a:r>
            <a:r>
              <a:rPr lang="en-US" altLang="zh-CN" sz="1600" dirty="0">
                <a:solidFill>
                  <a:schemeClr val="tx1"/>
                </a:solidFill>
                <a:latin typeface="Arial" panose="020B0604020202020204" pitchFamily="34" charset="0"/>
                <a:cs typeface="Arial" panose="020B0604020202020204" pitchFamily="34" charset="0"/>
                <a:sym typeface="+mn-ea"/>
              </a:rPr>
              <a:t> in nearby undamaged produce.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Shortens overall storage life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1853" y="4439510"/>
            <a:ext cx="10978828" cy="14109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Production Application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 most storage scenarios, </a:t>
            </a:r>
            <a:r>
              <a:rPr lang="en-US" altLang="zh-CN" sz="1600" b="1" dirty="0">
                <a:solidFill>
                  <a:schemeClr val="tx1"/>
                </a:solidFill>
                <a:latin typeface="Arial" panose="020B0604020202020204" pitchFamily="34" charset="0"/>
                <a:cs typeface="Arial" panose="020B0604020202020204" pitchFamily="34" charset="0"/>
                <a:sym typeface="+mn-ea"/>
              </a:rPr>
              <a:t>suppressing ethylene</a:t>
            </a:r>
            <a:r>
              <a:rPr lang="en-US" altLang="zh-CN" sz="1600" dirty="0">
                <a:solidFill>
                  <a:schemeClr val="tx1"/>
                </a:solidFill>
                <a:latin typeface="Arial" panose="020B0604020202020204" pitchFamily="34" charset="0"/>
                <a:cs typeface="Arial" panose="020B0604020202020204" pitchFamily="34" charset="0"/>
                <a:sym typeface="+mn-ea"/>
              </a:rPr>
              <a:t> is critical to </a:t>
            </a:r>
            <a:r>
              <a:rPr lang="en-US" altLang="zh-CN" sz="1600" b="1" dirty="0">
                <a:solidFill>
                  <a:schemeClr val="tx1"/>
                </a:solidFill>
                <a:latin typeface="Arial" panose="020B0604020202020204" pitchFamily="34" charset="0"/>
                <a:cs typeface="Arial" panose="020B0604020202020204" pitchFamily="34" charset="0"/>
                <a:sym typeface="+mn-ea"/>
              </a:rPr>
              <a:t>extend shelf life</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 specific cases (e.g., </a:t>
            </a:r>
            <a:r>
              <a:rPr lang="en-US" altLang="zh-CN" sz="1600" b="1" dirty="0">
                <a:solidFill>
                  <a:schemeClr val="tx1"/>
                </a:solidFill>
                <a:latin typeface="Arial" panose="020B0604020202020204" pitchFamily="34" charset="0"/>
                <a:cs typeface="Arial" panose="020B0604020202020204" pitchFamily="34" charset="0"/>
                <a:sym typeface="+mn-ea"/>
              </a:rPr>
              <a:t>green tomatoes turning red, green bananas ripening</a:t>
            </a:r>
            <a:r>
              <a:rPr lang="en-US" altLang="zh-CN" sz="1600" dirty="0">
                <a:solidFill>
                  <a:schemeClr val="tx1"/>
                </a:solidFill>
                <a:latin typeface="Arial" panose="020B0604020202020204" pitchFamily="34" charset="0"/>
                <a:cs typeface="Arial" panose="020B0604020202020204" pitchFamily="34" charset="0"/>
                <a:sym typeface="+mn-ea"/>
              </a:rPr>
              <a:t>), ethylene can be </a:t>
            </a:r>
            <a:r>
              <a:rPr lang="en-US" altLang="zh-CN" sz="1600" b="1" dirty="0">
                <a:solidFill>
                  <a:schemeClr val="tx1"/>
                </a:solidFill>
                <a:latin typeface="Arial" panose="020B0604020202020204" pitchFamily="34" charset="0"/>
                <a:cs typeface="Arial" panose="020B0604020202020204" pitchFamily="34" charset="0"/>
                <a:sym typeface="+mn-ea"/>
              </a:rPr>
              <a:t>deliberately applied</a:t>
            </a:r>
            <a:r>
              <a:rPr lang="en-US" altLang="zh-CN" sz="1600" dirty="0">
                <a:solidFill>
                  <a:schemeClr val="tx1"/>
                </a:solidFill>
                <a:latin typeface="Arial" panose="020B0604020202020204" pitchFamily="34" charset="0"/>
                <a:cs typeface="Arial" panose="020B0604020202020204" pitchFamily="34" charset="0"/>
                <a:sym typeface="+mn-ea"/>
              </a:rPr>
              <a:t> to accelerate ripening for market readiness.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矩形: 圆角 3"/>
          <p:cNvSpPr/>
          <p:nvPr/>
        </p:nvSpPr>
        <p:spPr>
          <a:xfrm>
            <a:off x="0" y="1791378"/>
            <a:ext cx="12192000" cy="594618"/>
          </a:xfrm>
          <a:prstGeom prst="roundRect">
            <a:avLst>
              <a:gd name="adj" fmla="val 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  : </a:t>
            </a:r>
            <a:r>
              <a:rPr lang="en-US" altLang="zh-CN" dirty="0">
                <a:solidFill>
                  <a:schemeClr val="bg1"/>
                </a:solidFill>
                <a:latin typeface="Arial" panose="020B0604020202020204" pitchFamily="34" charset="0"/>
                <a:cs typeface="Arial" panose="020B0604020202020204" pitchFamily="34" charset="0"/>
                <a:sym typeface="+mn-ea"/>
              </a:rPr>
              <a:t>Factors Influencing Ethylene Production and Its Control </a:t>
            </a:r>
            <a:endParaRPr lang="en-US" altLang="zh-CN" dirty="0">
              <a:solidFill>
                <a:schemeClr val="bg1"/>
              </a:solidFill>
              <a:latin typeface="Arial" panose="020B0604020202020204" pitchFamily="34" charset="0"/>
              <a:cs typeface="Arial" panose="020B0604020202020204" pitchFamily="34" charset="0"/>
              <a:sym typeface="+mn-ea"/>
            </a:endParaRPr>
          </a:p>
        </p:txBody>
      </p:sp>
      <p:pic>
        <p:nvPicPr>
          <p:cNvPr id="3" name="7-2-2_3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04850" y="56213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1" grpId="0"/>
      <p:bldP spid="6" grpId="0" uiExpand="1" build="p"/>
      <p:bldP spid="2" grpId="0" uiExpand="1" build="p"/>
      <p:bldP spid="5" grpId="0" uiExpand="1" build="p"/>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6" name="文本框 5"/>
          <p:cNvSpPr txBox="1"/>
          <p:nvPr/>
        </p:nvSpPr>
        <p:spPr>
          <a:xfrm>
            <a:off x="593089" y="2966720"/>
            <a:ext cx="10903585" cy="2103120"/>
          </a:xfrm>
          <a:prstGeom prst="rect">
            <a:avLst/>
          </a:prstGeom>
          <a:noFill/>
        </p:spPr>
        <p:txBody>
          <a:bodyPr wrap="square" rtlCol="0">
            <a:spAutoFit/>
          </a:bodyPr>
          <a:lstStyle/>
          <a:p>
            <a:pPr marL="288290" lvl="0" indent="-288290" fontAlgn="auto">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 Inhibitors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Most widely used and effective ethylene inhibitor: </a:t>
            </a:r>
            <a:r>
              <a:rPr lang="en-US" altLang="zh-CN" sz="1600" b="1" dirty="0">
                <a:solidFill>
                  <a:schemeClr val="tx1"/>
                </a:solidFill>
                <a:latin typeface="Arial" panose="020B0604020202020204" pitchFamily="34" charset="0"/>
                <a:cs typeface="Arial" panose="020B0604020202020204" pitchFamily="34" charset="0"/>
                <a:sym typeface="+mn-ea"/>
              </a:rPr>
              <a:t>1-methylcyclopropene (1-MCP)</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Advantages</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low cost, broad applicability</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Mechanism</a:t>
            </a:r>
            <a:r>
              <a:rPr lang="en-US" altLang="zh-CN" sz="1600" dirty="0">
                <a:solidFill>
                  <a:schemeClr val="tx1"/>
                </a:solidFill>
                <a:latin typeface="Arial" panose="020B0604020202020204" pitchFamily="34" charset="0"/>
                <a:cs typeface="Arial" panose="020B0604020202020204" pitchFamily="34" charset="0"/>
                <a:sym typeface="+mn-ea"/>
              </a:rPr>
              <a:t>: 1-MCP binds to ethylene receptors in plant cells → blocks ethylene action → delays ripening and senescence.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Example</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矩形: 圆角 3"/>
          <p:cNvSpPr/>
          <p:nvPr/>
        </p:nvSpPr>
        <p:spPr>
          <a:xfrm>
            <a:off x="0" y="1791378"/>
            <a:ext cx="12192000" cy="594618"/>
          </a:xfrm>
          <a:prstGeom prst="roundRect">
            <a:avLst>
              <a:gd name="adj" fmla="val 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  : </a:t>
            </a:r>
            <a:r>
              <a:rPr lang="en-US" altLang="zh-CN" dirty="0">
                <a:solidFill>
                  <a:schemeClr val="bg1"/>
                </a:solidFill>
                <a:latin typeface="Arial" panose="020B0604020202020204" pitchFamily="34" charset="0"/>
                <a:cs typeface="Arial" panose="020B0604020202020204" pitchFamily="34" charset="0"/>
                <a:sym typeface="+mn-ea"/>
              </a:rPr>
              <a:t>Factors Influencing Ethylene Production and Its Control </a:t>
            </a:r>
            <a:endParaRPr lang="en-US" altLang="zh-CN" dirty="0">
              <a:solidFill>
                <a:schemeClr val="bg1"/>
              </a:solidFill>
              <a:latin typeface="Arial" panose="020B0604020202020204" pitchFamily="34" charset="0"/>
              <a:cs typeface="Arial" panose="020B0604020202020204" pitchFamily="34" charset="0"/>
              <a:sym typeface="+mn-ea"/>
            </a:endParaRPr>
          </a:p>
        </p:txBody>
      </p:sp>
      <p:sp>
        <p:nvSpPr>
          <p:cNvPr id="22" name="文本框 21"/>
          <p:cNvSpPr txBox="1"/>
          <p:nvPr/>
        </p:nvSpPr>
        <p:spPr>
          <a:xfrm>
            <a:off x="593299" y="2467610"/>
            <a:ext cx="8382635" cy="423545"/>
          </a:xfrm>
          <a:prstGeom prst="rect">
            <a:avLst/>
          </a:prstGeom>
          <a:noFill/>
        </p:spPr>
        <p:txBody>
          <a:bodyPr wrap="square" rtlCol="0">
            <a:spAutoFit/>
          </a:bodyPr>
          <a:lstStyle/>
          <a:p>
            <a:pPr lvl="0" indent="0">
              <a:lnSpc>
                <a:spcPct val="120000"/>
              </a:lnSpc>
              <a:spcBef>
                <a:spcPts val="200"/>
              </a:spcBef>
              <a:spcAft>
                <a:spcPts val="200"/>
              </a:spcAft>
              <a:buSzPct val="100000"/>
              <a:buFont typeface="Wingdings" panose="05000000000000000000" charset="0"/>
              <a:buNone/>
            </a:pPr>
            <a:r>
              <a:rPr lang="en-US" altLang="zh-CN" b="1" dirty="0">
                <a:solidFill>
                  <a:srgbClr val="5BAE3E"/>
                </a:solidFill>
                <a:latin typeface="Calibri" panose="020F0502020204030204" charset="0"/>
                <a:cs typeface="Arial" panose="020B0604020202020204" pitchFamily="34" charset="0"/>
                <a:sym typeface="+mn-ea"/>
              </a:rPr>
              <a:t>① </a:t>
            </a:r>
            <a:r>
              <a:rPr lang="en-US" altLang="zh-CN" b="1" dirty="0">
                <a:solidFill>
                  <a:srgbClr val="5BAE3E"/>
                </a:solidFill>
                <a:latin typeface="Arial" panose="020B0604020202020204" pitchFamily="34" charset="0"/>
                <a:cs typeface="Arial" panose="020B0604020202020204" pitchFamily="34" charset="0"/>
                <a:sym typeface="+mn-ea"/>
              </a:rPr>
              <a:t>Mechanical Damage and Pest/Disease Incidence</a:t>
            </a:r>
            <a:r>
              <a:rPr lang="en-US" altLang="zh-CN" sz="1400" dirty="0">
                <a:solidFill>
                  <a:schemeClr val="tx1"/>
                </a:solidFill>
                <a:latin typeface="Arial" panose="020B0604020202020204" pitchFamily="34" charset="0"/>
                <a:cs typeface="Arial" panose="020B0604020202020204" pitchFamily="34" charset="0"/>
                <a:sym typeface="+mn-ea"/>
              </a:rPr>
              <a:t>.</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2" name="矩形: 圆角 1"/>
          <p:cNvSpPr/>
          <p:nvPr/>
        </p:nvSpPr>
        <p:spPr>
          <a:xfrm>
            <a:off x="1262329" y="5073615"/>
            <a:ext cx="10234345" cy="396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nSpc>
                <a:spcPct val="120000"/>
              </a:lnSpc>
            </a:pPr>
            <a:r>
              <a:rPr lang="en-US" altLang="zh-CN" sz="1600" dirty="0">
                <a:solidFill>
                  <a:schemeClr val="tx1"/>
                </a:solidFill>
              </a:rPr>
              <a:t>Untreated bananas gradually turn yellow then blacken.</a:t>
            </a:r>
            <a:endParaRPr lang="en-US" altLang="zh-CN" sz="1600" dirty="0">
              <a:solidFill>
                <a:schemeClr val="tx1"/>
              </a:solidFill>
            </a:endParaRPr>
          </a:p>
        </p:txBody>
      </p:sp>
      <p:sp>
        <p:nvSpPr>
          <p:cNvPr id="3" name="矩形: 圆角 2"/>
          <p:cNvSpPr/>
          <p:nvPr/>
        </p:nvSpPr>
        <p:spPr>
          <a:xfrm>
            <a:off x="1262329" y="5540260"/>
            <a:ext cx="10234345" cy="396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pPr>
              <a:lnSpc>
                <a:spcPct val="120000"/>
              </a:lnSpc>
            </a:pPr>
            <a:r>
              <a:rPr lang="en-US" altLang="zh-CN" sz="1600" dirty="0">
                <a:solidFill>
                  <a:schemeClr val="tx1"/>
                </a:solidFill>
              </a:rPr>
              <a:t>1-MCP-treated bananas maintain a golden yellow </a:t>
            </a:r>
            <a:r>
              <a:rPr lang="en-US" altLang="zh-CN" sz="1600" dirty="0" err="1">
                <a:solidFill>
                  <a:schemeClr val="tx1"/>
                </a:solidFill>
              </a:rPr>
              <a:t>colour</a:t>
            </a:r>
            <a:r>
              <a:rPr lang="en-US" altLang="zh-CN" sz="1600" dirty="0">
                <a:solidFill>
                  <a:schemeClr val="tx1"/>
                </a:solidFill>
              </a:rPr>
              <a:t>, preventing browning, blackening, and decay.</a:t>
            </a:r>
            <a:endParaRPr lang="en-US" altLang="zh-CN" sz="1600" dirty="0">
              <a:solidFill>
                <a:schemeClr val="tx1"/>
              </a:solidFill>
            </a:endParaRPr>
          </a:p>
        </p:txBody>
      </p:sp>
      <p:pic>
        <p:nvPicPr>
          <p:cNvPr id="5" name="7-2-2_34">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42963" y="57912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6" grpId="0" uiExpand="1" build="p"/>
      <p:bldP spid="2" grpId="0" animBg="1"/>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01579" y="2408236"/>
            <a:ext cx="10969102" cy="666115"/>
          </a:xfrm>
          <a:prstGeom prst="rect">
            <a:avLst/>
          </a:prstGeom>
          <a:noFill/>
        </p:spPr>
        <p:txBody>
          <a:bodyPr wrap="square" rtlCol="0">
            <a:spAutoFit/>
          </a:bodyPr>
          <a:lstStyle/>
          <a:p>
            <a:pPr lvl="0" indent="0">
              <a:lnSpc>
                <a:spcPct val="110000"/>
              </a:lnSpc>
              <a:spcBef>
                <a:spcPts val="100"/>
              </a:spcBef>
              <a:spcAft>
                <a:spcPts val="100"/>
              </a:spcAft>
              <a:buSzPct val="100000"/>
              <a:buFont typeface="Wingdings" panose="05000000000000000000" charset="0"/>
              <a:buNone/>
            </a:pPr>
            <a:r>
              <a:rPr lang="en-US" altLang="zh-CN" b="1" dirty="0">
                <a:solidFill>
                  <a:srgbClr val="5BAE3E"/>
                </a:solidFill>
                <a:latin typeface="Calibri" panose="020F0502020204030204" charset="0"/>
                <a:cs typeface="Arial" panose="020B0604020202020204" pitchFamily="34" charset="0"/>
                <a:sym typeface="+mn-ea"/>
              </a:rPr>
              <a:t>② </a:t>
            </a:r>
            <a:r>
              <a:rPr lang="en-US" altLang="zh-CN" b="1" dirty="0">
                <a:solidFill>
                  <a:srgbClr val="5BAE3E"/>
                </a:solidFill>
                <a:latin typeface="Arial" panose="020B0604020202020204" pitchFamily="34" charset="0"/>
                <a:cs typeface="Arial" panose="020B0604020202020204" pitchFamily="34" charset="0"/>
                <a:sym typeface="+mn-ea"/>
              </a:rPr>
              <a:t>Temperature: </a:t>
            </a:r>
            <a:r>
              <a:rPr lang="en-US" altLang="zh-CN" sz="1600" dirty="0">
                <a:solidFill>
                  <a:schemeClr val="tx1"/>
                </a:solidFill>
                <a:latin typeface="Arial" panose="020B0604020202020204" pitchFamily="34" charset="0"/>
                <a:cs typeface="Arial" panose="020B0604020202020204" pitchFamily="34" charset="0"/>
                <a:sym typeface="+mn-ea"/>
              </a:rPr>
              <a:t>Temperature </a:t>
            </a:r>
            <a:r>
              <a:rPr lang="en-US" altLang="zh-CN" sz="1600" b="1" dirty="0">
                <a:solidFill>
                  <a:schemeClr val="tx1"/>
                </a:solidFill>
                <a:latin typeface="Arial" panose="020B0604020202020204" pitchFamily="34" charset="0"/>
                <a:cs typeface="Arial" panose="020B0604020202020204" pitchFamily="34" charset="0"/>
                <a:sym typeface="+mn-ea"/>
              </a:rPr>
              <a:t>regulates ethylene production</a:t>
            </a:r>
            <a:r>
              <a:rPr lang="en-US" altLang="zh-CN" sz="1600" dirty="0">
                <a:solidFill>
                  <a:schemeClr val="tx1"/>
                </a:solidFill>
                <a:latin typeface="Arial" panose="020B0604020202020204" pitchFamily="34" charset="0"/>
                <a:cs typeface="Arial" panose="020B0604020202020204" pitchFamily="34" charset="0"/>
                <a:sym typeface="+mn-ea"/>
              </a:rPr>
              <a:t> by </a:t>
            </a:r>
            <a:r>
              <a:rPr lang="en-US" altLang="zh-CN" sz="1600" b="1" dirty="0">
                <a:solidFill>
                  <a:schemeClr val="tx1"/>
                </a:solidFill>
                <a:latin typeface="Arial" panose="020B0604020202020204" pitchFamily="34" charset="0"/>
                <a:cs typeface="Arial" panose="020B0604020202020204" pitchFamily="34" charset="0"/>
                <a:sym typeface="+mn-ea"/>
              </a:rPr>
              <a:t>affecting biochemical reaction rates</a:t>
            </a:r>
            <a:r>
              <a:rPr lang="en-US" altLang="zh-CN" sz="1600" dirty="0">
                <a:solidFill>
                  <a:schemeClr val="tx1"/>
                </a:solidFill>
                <a:latin typeface="Arial" panose="020B0604020202020204" pitchFamily="34" charset="0"/>
                <a:cs typeface="Arial" panose="020B0604020202020204" pitchFamily="34" charset="0"/>
                <a:sym typeface="+mn-ea"/>
              </a:rPr>
              <a:t> in fruit and vegetable tissues.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6" name="文本框 5"/>
          <p:cNvSpPr txBox="1"/>
          <p:nvPr/>
        </p:nvSpPr>
        <p:spPr>
          <a:xfrm>
            <a:off x="601345" y="3141494"/>
            <a:ext cx="5546090" cy="3108960"/>
          </a:xfrm>
          <a:prstGeom prst="rect">
            <a:avLst/>
          </a:prstGeom>
          <a:noFill/>
        </p:spPr>
        <p:txBody>
          <a:bodyPr wrap="square" rtlCol="0">
            <a:no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High Temperature Inhibition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en-US" sz="1600" b="1" dirty="0">
                <a:solidFill>
                  <a:schemeClr val="tx1"/>
                </a:solidFill>
                <a:latin typeface="Arial" panose="020B0604020202020204" pitchFamily="34" charset="0"/>
                <a:cs typeface="Arial" panose="020B0604020202020204" pitchFamily="34" charset="0"/>
                <a:sym typeface="+mn-ea"/>
              </a:rPr>
              <a:t>&gt;35°</a:t>
            </a:r>
            <a:r>
              <a:rPr lang="en-US" altLang="zh-CN" sz="1600" b="1" dirty="0">
                <a:solidFill>
                  <a:schemeClr val="tx1"/>
                </a:solidFill>
                <a:latin typeface="Arial" panose="020B0604020202020204" pitchFamily="34" charset="0"/>
                <a:cs typeface="Arial" panose="020B0604020202020204" pitchFamily="34" charset="0"/>
                <a:sym typeface="+mn-ea"/>
              </a:rPr>
              <a:t>C, key biochemical conversions</a:t>
            </a:r>
            <a:r>
              <a:rPr lang="en-US" altLang="zh-CN" sz="1600" dirty="0">
                <a:solidFill>
                  <a:schemeClr val="tx1"/>
                </a:solidFill>
                <a:latin typeface="Arial" panose="020B0604020202020204" pitchFamily="34" charset="0"/>
                <a:cs typeface="Arial" panose="020B0604020202020204" pitchFamily="34" charset="0"/>
                <a:sym typeface="+mn-ea"/>
              </a:rPr>
              <a:t> in ethylene synthesis pathway </a:t>
            </a:r>
            <a:r>
              <a:rPr lang="en-US" altLang="zh-CN" sz="1600" b="1" dirty="0">
                <a:solidFill>
                  <a:schemeClr val="tx1"/>
                </a:solidFill>
                <a:latin typeface="Arial" panose="020B0604020202020204" pitchFamily="34" charset="0"/>
                <a:cs typeface="Arial" panose="020B0604020202020204" pitchFamily="34" charset="0"/>
                <a:sym typeface="+mn-ea"/>
              </a:rPr>
              <a:t>hindered → suppresses ethylene production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Example: Tomatoes</a:t>
            </a:r>
            <a:r>
              <a:rPr lang="en-US" altLang="zh-CN" sz="1600" dirty="0">
                <a:solidFill>
                  <a:schemeClr val="tx1"/>
                </a:solidFill>
                <a:latin typeface="Arial" panose="020B0604020202020204" pitchFamily="34" charset="0"/>
                <a:cs typeface="Arial" panose="020B0604020202020204" pitchFamily="34" charset="0"/>
                <a:sym typeface="+mn-ea"/>
              </a:rPr>
              <a:t> at such temperatures do </a:t>
            </a:r>
            <a:r>
              <a:rPr lang="en-US" altLang="zh-CN" sz="1600" b="1" dirty="0">
                <a:solidFill>
                  <a:schemeClr val="tx1"/>
                </a:solidFill>
                <a:latin typeface="Arial" panose="020B0604020202020204" pitchFamily="34" charset="0"/>
                <a:cs typeface="Arial" panose="020B0604020202020204" pitchFamily="34" charset="0"/>
                <a:sym typeface="+mn-ea"/>
              </a:rPr>
              <a:t>not exhibit typical ethylene production peak</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Heat treatments at 35–38°C suppress ethylene synthesis </a:t>
            </a:r>
            <a:r>
              <a:rPr lang="en-US" altLang="zh-CN" sz="1600" dirty="0">
                <a:solidFill>
                  <a:schemeClr val="tx1"/>
                </a:solidFill>
                <a:latin typeface="Arial" panose="020B0604020202020204" pitchFamily="34" charset="0"/>
                <a:cs typeface="Arial" panose="020B0604020202020204" pitchFamily="34" charset="0"/>
                <a:sym typeface="+mn-ea"/>
              </a:rPr>
              <a:t>and </a:t>
            </a:r>
            <a:r>
              <a:rPr lang="en-US" altLang="zh-CN" sz="1600" b="1" dirty="0">
                <a:solidFill>
                  <a:schemeClr val="tx1"/>
                </a:solidFill>
                <a:latin typeface="Arial" panose="020B0604020202020204" pitchFamily="34" charset="0"/>
                <a:cs typeface="Arial" panose="020B0604020202020204" pitchFamily="34" charset="0"/>
                <a:sym typeface="+mn-ea"/>
              </a:rPr>
              <a:t>postharvest ripening</a:t>
            </a:r>
            <a:r>
              <a:rPr lang="en-US" altLang="zh-CN" sz="1600" dirty="0">
                <a:solidFill>
                  <a:schemeClr val="tx1"/>
                </a:solidFill>
                <a:latin typeface="Arial" panose="020B0604020202020204" pitchFamily="34" charset="0"/>
                <a:cs typeface="Arial" panose="020B0604020202020204" pitchFamily="34" charset="0"/>
                <a:sym typeface="+mn-ea"/>
              </a:rPr>
              <a:t> in apples, tomatoes, apricots, etc.</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6378575" y="3141494"/>
            <a:ext cx="5448300" cy="3108960"/>
          </a:xfrm>
          <a:prstGeom prst="rect">
            <a:avLst/>
          </a:prstGeom>
          <a:noFill/>
        </p:spPr>
        <p:txBody>
          <a:bodyPr wrap="square" rtlCol="0">
            <a:no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Low Temperature Inhibition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Ethylene synthesis requires enzyme-mediated reactions.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Low temperatures reduce enzyme activity</a:t>
            </a:r>
            <a:r>
              <a:rPr lang="en-US" altLang="zh-CN" sz="1600" dirty="0">
                <a:solidFill>
                  <a:schemeClr val="tx1"/>
                </a:solidFill>
                <a:latin typeface="Arial" panose="020B0604020202020204" pitchFamily="34" charset="0"/>
                <a:cs typeface="Arial" panose="020B0604020202020204" pitchFamily="34" charset="0"/>
                <a:sym typeface="+mn-ea"/>
              </a:rPr>
              <a:t> → slow ethylene production.</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Optimal production </a:t>
            </a:r>
            <a:r>
              <a:rPr lang="en-US" altLang="zh-CN" sz="1600" dirty="0">
                <a:solidFill>
                  <a:schemeClr val="tx1"/>
                </a:solidFill>
                <a:latin typeface="Arial" panose="020B0604020202020204" pitchFamily="34" charset="0"/>
                <a:cs typeface="Arial" panose="020B0604020202020204" pitchFamily="34" charset="0"/>
                <a:sym typeface="+mn-ea"/>
              </a:rPr>
              <a:t>at</a:t>
            </a:r>
            <a:r>
              <a:rPr lang="en-US" altLang="zh-CN" sz="1600" b="1" dirty="0">
                <a:solidFill>
                  <a:schemeClr val="tx1"/>
                </a:solidFill>
                <a:latin typeface="Arial" panose="020B0604020202020204" pitchFamily="34" charset="0"/>
                <a:cs typeface="Arial" panose="020B0604020202020204" pitchFamily="34" charset="0"/>
                <a:sym typeface="+mn-ea"/>
              </a:rPr>
              <a:t> 20–25°C; minimal production </a:t>
            </a:r>
            <a:r>
              <a:rPr lang="en-US" altLang="zh-CN" sz="1600" dirty="0">
                <a:solidFill>
                  <a:schemeClr val="tx1"/>
                </a:solidFill>
                <a:latin typeface="Arial" panose="020B0604020202020204" pitchFamily="34" charset="0"/>
                <a:cs typeface="Arial" panose="020B0604020202020204" pitchFamily="34" charset="0"/>
                <a:sym typeface="+mn-ea"/>
              </a:rPr>
              <a:t>at</a:t>
            </a:r>
            <a:r>
              <a:rPr lang="en-US" altLang="zh-CN" sz="1600" b="1" dirty="0">
                <a:solidFill>
                  <a:schemeClr val="tx1"/>
                </a:solidFill>
                <a:latin typeface="Arial" panose="020B0604020202020204" pitchFamily="34" charset="0"/>
                <a:cs typeface="Arial" panose="020B0604020202020204" pitchFamily="34" charset="0"/>
                <a:sym typeface="+mn-ea"/>
              </a:rPr>
              <a:t> 0°C</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3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As </a:t>
            </a:r>
            <a:r>
              <a:rPr lang="en-US" altLang="zh-CN" sz="1600" b="1" dirty="0">
                <a:solidFill>
                  <a:schemeClr val="tx1"/>
                </a:solidFill>
                <a:latin typeface="Arial" panose="020B0604020202020204" pitchFamily="34" charset="0"/>
                <a:cs typeface="Arial" panose="020B0604020202020204" pitchFamily="34" charset="0"/>
                <a:sym typeface="+mn-ea"/>
              </a:rPr>
              <a:t>temperature rises</a:t>
            </a:r>
            <a:r>
              <a:rPr lang="en-US" altLang="zh-CN" sz="1600" dirty="0">
                <a:solidFill>
                  <a:schemeClr val="tx1"/>
                </a:solidFill>
                <a:latin typeface="Arial" panose="020B0604020202020204" pitchFamily="34" charset="0"/>
                <a:cs typeface="Arial" panose="020B0604020202020204" pitchFamily="34" charset="0"/>
                <a:sym typeface="+mn-ea"/>
              </a:rPr>
              <a:t> from low to moderate, </a:t>
            </a:r>
            <a:r>
              <a:rPr lang="en-US" altLang="zh-CN" sz="1600" b="1" dirty="0">
                <a:solidFill>
                  <a:schemeClr val="tx1"/>
                </a:solidFill>
                <a:latin typeface="Arial" panose="020B0604020202020204" pitchFamily="34" charset="0"/>
                <a:cs typeface="Arial" panose="020B0604020202020204" pitchFamily="34" charset="0"/>
                <a:sym typeface="+mn-ea"/>
              </a:rPr>
              <a:t>ethylene synthesis accelerates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3" name="矩形: 圆角 2"/>
          <p:cNvSpPr/>
          <p:nvPr/>
        </p:nvSpPr>
        <p:spPr>
          <a:xfrm>
            <a:off x="0" y="1791378"/>
            <a:ext cx="12192000" cy="594618"/>
          </a:xfrm>
          <a:prstGeom prst="roundRect">
            <a:avLst>
              <a:gd name="adj" fmla="val 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  : </a:t>
            </a:r>
            <a:r>
              <a:rPr lang="en-US" altLang="zh-CN" dirty="0">
                <a:solidFill>
                  <a:schemeClr val="bg1"/>
                </a:solidFill>
                <a:latin typeface="Arial" panose="020B0604020202020204" pitchFamily="34" charset="0"/>
                <a:cs typeface="Arial" panose="020B0604020202020204" pitchFamily="34" charset="0"/>
                <a:sym typeface="+mn-ea"/>
              </a:rPr>
              <a:t>Factors Influencing Ethylene Production and Its Control </a:t>
            </a:r>
            <a:endParaRPr lang="en-US" altLang="zh-CN" dirty="0">
              <a:solidFill>
                <a:schemeClr val="bg1"/>
              </a:solidFill>
              <a:latin typeface="Arial" panose="020B0604020202020204" pitchFamily="34" charset="0"/>
              <a:cs typeface="Arial" panose="020B0604020202020204" pitchFamily="34" charset="0"/>
              <a:sym typeface="+mn-ea"/>
            </a:endParaRPr>
          </a:p>
        </p:txBody>
      </p:sp>
      <p:pic>
        <p:nvPicPr>
          <p:cNvPr id="5" name="7-2-2_35">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2720638" y="6388100"/>
            <a:ext cx="487362"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21" grpId="0"/>
      <p:bldP spid="6" grpId="0" uiExpand="1" build="p"/>
      <p:bldP spid="1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5. Storage</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6" name="文本框 5"/>
          <p:cNvSpPr txBox="1"/>
          <p:nvPr/>
        </p:nvSpPr>
        <p:spPr>
          <a:xfrm>
            <a:off x="593089" y="3041410"/>
            <a:ext cx="11123989" cy="373380"/>
          </a:xfrm>
          <a:prstGeom prst="rect">
            <a:avLst/>
          </a:prstGeom>
          <a:noFill/>
        </p:spPr>
        <p:txBody>
          <a:bodyPr wrap="square" rtlCol="0">
            <a:spAutoFit/>
          </a:bodyPr>
          <a:lstStyle/>
          <a:p>
            <a:pPr marL="288290" lvl="0" indent="-288290">
              <a:lnSpc>
                <a:spcPct val="11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Low-temperature storage</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most critical and widely applied method</a:t>
            </a:r>
            <a:r>
              <a:rPr lang="en-US" altLang="zh-CN" sz="1600" dirty="0">
                <a:solidFill>
                  <a:schemeClr val="tx1"/>
                </a:solidFill>
                <a:latin typeface="Arial" panose="020B0604020202020204" pitchFamily="34" charset="0"/>
                <a:cs typeface="Arial" panose="020B0604020202020204" pitchFamily="34" charset="0"/>
                <a:sym typeface="+mn-ea"/>
              </a:rPr>
              <a:t> for maintaining fruit and vegetable quality.</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93089" y="3519565"/>
            <a:ext cx="5397422" cy="1384935"/>
          </a:xfrm>
          <a:prstGeom prst="rect">
            <a:avLst/>
          </a:prstGeom>
          <a:noFill/>
        </p:spPr>
        <p:txBody>
          <a:bodyPr wrap="square" rtlCol="0">
            <a:spAutoFit/>
          </a:bodyPr>
          <a:lstStyle/>
          <a:p>
            <a:pPr marL="288290" lvl="0" indent="-288290" fontAlgn="auto">
              <a:lnSpc>
                <a:spcPct val="120000"/>
              </a:lnSpc>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Benefits of Low-Temperature Storage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Reducing the respiration rate.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Minimizing water loss.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Suppressing ethylene synthesis and release.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90723" y="3519284"/>
            <a:ext cx="5123180" cy="1064260"/>
          </a:xfrm>
          <a:prstGeom prst="rect">
            <a:avLst/>
          </a:prstGeom>
          <a:noFill/>
        </p:spPr>
        <p:txBody>
          <a:bodyPr wrap="square" rtlCol="0">
            <a:spAutoFit/>
          </a:bodyPr>
          <a:lstStyle/>
          <a:p>
            <a:pPr marL="288290" lvl="0" indent="-288290" fontAlgn="auto">
              <a:lnSpc>
                <a:spcPct val="120000"/>
              </a:lnSpc>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Practical Applications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Cold chain logistics during transportation.</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Consumer-level refrigerated storage.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6814" y="1094823"/>
            <a:ext cx="4985839" cy="461665"/>
          </a:xfrm>
          <a:prstGeom prst="rect">
            <a:avLst/>
          </a:prstGeom>
          <a:noFill/>
        </p:spPr>
        <p:txBody>
          <a:bodyPr wrap="square" rtlCol="0">
            <a:spAutoFit/>
          </a:bodyPr>
          <a:lstStyle/>
          <a:p>
            <a:r>
              <a:rPr lang="en-US" altLang="zh-CN" sz="2400" b="1" dirty="0">
                <a:sym typeface="+mn-ea"/>
              </a:rPr>
              <a:t>(3) Gas Composition Control</a:t>
            </a:r>
            <a:endParaRPr lang="en-US" altLang="zh-CN" sz="2400" b="1" dirty="0">
              <a:sym typeface="+mn-ea"/>
            </a:endParaRPr>
          </a:p>
        </p:txBody>
      </p:sp>
      <p:sp>
        <p:nvSpPr>
          <p:cNvPr id="4" name="文本框 3"/>
          <p:cNvSpPr txBox="1"/>
          <p:nvPr/>
        </p:nvSpPr>
        <p:spPr>
          <a:xfrm>
            <a:off x="601579" y="2535884"/>
            <a:ext cx="10969102" cy="400751"/>
          </a:xfrm>
          <a:prstGeom prst="rect">
            <a:avLst/>
          </a:prstGeom>
          <a:noFill/>
        </p:spPr>
        <p:txBody>
          <a:bodyPr wrap="square" rtlCol="0">
            <a:spAutoFit/>
          </a:bodyPr>
          <a:lstStyle/>
          <a:p>
            <a:pPr lvl="0" indent="0">
              <a:lnSpc>
                <a:spcPct val="120000"/>
              </a:lnSpc>
              <a:spcBef>
                <a:spcPts val="200"/>
              </a:spcBef>
              <a:spcAft>
                <a:spcPts val="200"/>
              </a:spcAft>
              <a:buSzPct val="100000"/>
              <a:buFont typeface="Wingdings" panose="05000000000000000000" charset="0"/>
              <a:buNone/>
            </a:pPr>
            <a:r>
              <a:rPr lang="en-US" altLang="zh-CN" b="1" dirty="0">
                <a:solidFill>
                  <a:srgbClr val="5BAE3E"/>
                </a:solidFill>
                <a:latin typeface="Calibri" panose="020F0502020204030204" charset="0"/>
                <a:cs typeface="Arial" panose="020B0604020202020204" pitchFamily="34" charset="0"/>
                <a:sym typeface="+mn-ea"/>
              </a:rPr>
              <a:t>② </a:t>
            </a:r>
            <a:r>
              <a:rPr lang="en-US" altLang="zh-CN" b="1" dirty="0">
                <a:solidFill>
                  <a:srgbClr val="5BAE3E"/>
                </a:solidFill>
                <a:latin typeface="Arial" panose="020B0604020202020204" pitchFamily="34" charset="0"/>
                <a:cs typeface="Arial" panose="020B0604020202020204" pitchFamily="34" charset="0"/>
                <a:sym typeface="+mn-ea"/>
              </a:rPr>
              <a:t>Temperature: </a:t>
            </a:r>
            <a:r>
              <a:rPr lang="en-US" altLang="zh-CN" sz="1600" b="1" dirty="0">
                <a:solidFill>
                  <a:schemeClr val="tx1"/>
                </a:solidFill>
                <a:latin typeface="Arial" panose="020B0604020202020204" pitchFamily="34" charset="0"/>
                <a:cs typeface="Arial" panose="020B0604020202020204" pitchFamily="34" charset="0"/>
                <a:sym typeface="+mn-ea"/>
              </a:rPr>
              <a:t>Implication for Postharvest Preservation</a:t>
            </a:r>
            <a:endParaRPr lang="en-US" altLang="zh-CN" sz="1400" b="1" dirty="0">
              <a:solidFill>
                <a:schemeClr val="tx1"/>
              </a:solidFill>
              <a:latin typeface="Arial" panose="020B0604020202020204" pitchFamily="34" charset="0"/>
              <a:cs typeface="Arial" panose="020B0604020202020204" pitchFamily="34" charset="0"/>
              <a:sym typeface="+mn-ea"/>
            </a:endParaRPr>
          </a:p>
        </p:txBody>
      </p:sp>
      <p:grpSp>
        <p:nvGrpSpPr>
          <p:cNvPr id="10" name="组合 9"/>
          <p:cNvGrpSpPr/>
          <p:nvPr/>
        </p:nvGrpSpPr>
        <p:grpSpPr>
          <a:xfrm>
            <a:off x="0" y="5076190"/>
            <a:ext cx="12192000" cy="900000"/>
            <a:chOff x="0" y="5076190"/>
            <a:chExt cx="12192000" cy="900000"/>
          </a:xfrm>
        </p:grpSpPr>
        <p:sp>
          <p:nvSpPr>
            <p:cNvPr id="23" name="矩形 22"/>
            <p:cNvSpPr/>
            <p:nvPr/>
          </p:nvSpPr>
          <p:spPr>
            <a:xfrm>
              <a:off x="0" y="5076190"/>
              <a:ext cx="12192000" cy="900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grpSp>
          <p:nvGrpSpPr>
            <p:cNvPr id="24" name="组合 23"/>
            <p:cNvGrpSpPr/>
            <p:nvPr/>
          </p:nvGrpSpPr>
          <p:grpSpPr>
            <a:xfrm>
              <a:off x="726334" y="5298066"/>
              <a:ext cx="242571" cy="227648"/>
              <a:chOff x="-1265121" y="4511268"/>
              <a:chExt cx="485140" cy="455295"/>
            </a:xfrm>
          </p:grpSpPr>
          <p:sp>
            <p:nvSpPr>
              <p:cNvPr id="25" name="燕尾形 24"/>
              <p:cNvSpPr/>
              <p:nvPr/>
            </p:nvSpPr>
            <p:spPr>
              <a:xfrm>
                <a:off x="-1055571" y="4511268"/>
                <a:ext cx="275590" cy="455295"/>
              </a:xfrm>
              <a:prstGeom prst="chevron">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6" name="燕尾形 25"/>
              <p:cNvSpPr/>
              <p:nvPr/>
            </p:nvSpPr>
            <p:spPr>
              <a:xfrm>
                <a:off x="-1265121" y="4511268"/>
                <a:ext cx="275590" cy="455295"/>
              </a:xfrm>
              <a:prstGeom prst="chevron">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3" name="文本框 2"/>
            <p:cNvSpPr txBox="1"/>
            <p:nvPr/>
          </p:nvSpPr>
          <p:spPr>
            <a:xfrm>
              <a:off x="1014730" y="5163185"/>
              <a:ext cx="10520045" cy="755650"/>
            </a:xfrm>
            <a:prstGeom prst="rect">
              <a:avLst/>
            </a:prstGeom>
            <a:noFill/>
          </p:spPr>
          <p:txBody>
            <a:bodyPr wrap="square" rtlCol="0">
              <a:spAutoFit/>
            </a:bodyPr>
            <a:lstStyle/>
            <a:p>
              <a:pPr>
                <a:lnSpc>
                  <a:spcPct val="120000"/>
                </a:lnSpc>
              </a:pPr>
              <a:r>
                <a:rPr lang="en-US" altLang="zh-CN" dirty="0">
                  <a:solidFill>
                    <a:schemeClr val="bg1"/>
                  </a:solidFill>
                </a:rPr>
                <a:t>By controlling </a:t>
              </a:r>
              <a:r>
                <a:rPr lang="en-US" altLang="zh-CN" b="1" dirty="0">
                  <a:solidFill>
                    <a:schemeClr val="bg1"/>
                  </a:solidFill>
                </a:rPr>
                <a:t>temperature, respiration</a:t>
              </a:r>
              <a:r>
                <a:rPr lang="en-US" altLang="zh-CN" dirty="0">
                  <a:solidFill>
                    <a:schemeClr val="bg1"/>
                  </a:solidFill>
                </a:rPr>
                <a:t>, and </a:t>
              </a:r>
              <a:r>
                <a:rPr lang="en-US" altLang="zh-CN" b="1" dirty="0">
                  <a:solidFill>
                    <a:schemeClr val="bg1"/>
                  </a:solidFill>
                </a:rPr>
                <a:t>ethylene</a:t>
              </a:r>
              <a:r>
                <a:rPr lang="en-US" altLang="zh-CN" dirty="0">
                  <a:solidFill>
                    <a:schemeClr val="bg1"/>
                  </a:solidFill>
                </a:rPr>
                <a:t>, postharvest shelf life and quality can be effectively maintained.</a:t>
              </a:r>
              <a:endParaRPr lang="en-US" altLang="zh-CN" dirty="0">
                <a:solidFill>
                  <a:schemeClr val="bg1"/>
                </a:solidFill>
              </a:endParaRPr>
            </a:p>
          </p:txBody>
        </p:sp>
      </p:grpSp>
      <p:sp>
        <p:nvSpPr>
          <p:cNvPr id="7" name="矩形: 圆角 6"/>
          <p:cNvSpPr/>
          <p:nvPr/>
        </p:nvSpPr>
        <p:spPr>
          <a:xfrm>
            <a:off x="0" y="1791378"/>
            <a:ext cx="12192000" cy="594618"/>
          </a:xfrm>
          <a:prstGeom prst="roundRect">
            <a:avLst>
              <a:gd name="adj" fmla="val 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indent="0" algn="ctr">
              <a:buSzPct val="100000"/>
              <a:buFont typeface="Wingdings" panose="05000000000000000000" charset="0"/>
              <a:buNone/>
            </a:pPr>
            <a:r>
              <a:rPr lang="en-US" altLang="zh-CN" b="1" dirty="0">
                <a:solidFill>
                  <a:schemeClr val="bg1"/>
                </a:solidFill>
                <a:latin typeface="Arial" panose="020B0604020202020204" pitchFamily="34" charset="0"/>
                <a:cs typeface="Arial" panose="020B0604020202020204" pitchFamily="34" charset="0"/>
                <a:sym typeface="+mn-ea"/>
              </a:rPr>
              <a:t>Ethylene (C</a:t>
            </a:r>
            <a:r>
              <a:rPr lang="en-US" altLang="en-US" b="1" baseline="-25000" dirty="0">
                <a:solidFill>
                  <a:schemeClr val="bg1"/>
                </a:solidFill>
                <a:latin typeface="Arial" panose="020B0604020202020204" pitchFamily="34" charset="0"/>
                <a:cs typeface="Arial" panose="020B0604020202020204" pitchFamily="34" charset="0"/>
                <a:sym typeface="+mn-ea"/>
              </a:rPr>
              <a:t>2</a:t>
            </a:r>
            <a:r>
              <a:rPr lang="en-US" altLang="zh-CN" b="1" dirty="0">
                <a:solidFill>
                  <a:schemeClr val="bg1"/>
                </a:solidFill>
                <a:latin typeface="Arial" panose="020B0604020202020204" pitchFamily="34" charset="0"/>
                <a:cs typeface="Arial" panose="020B0604020202020204" pitchFamily="34" charset="0"/>
                <a:sym typeface="+mn-ea"/>
              </a:rPr>
              <a:t>H</a:t>
            </a:r>
            <a:r>
              <a:rPr lang="en-US" altLang="en-US" b="1" baseline="-25000" dirty="0">
                <a:solidFill>
                  <a:schemeClr val="bg1"/>
                </a:solidFill>
                <a:latin typeface="Arial" panose="020B0604020202020204" pitchFamily="34" charset="0"/>
                <a:cs typeface="Arial" panose="020B0604020202020204" pitchFamily="34" charset="0"/>
                <a:sym typeface="+mn-ea"/>
              </a:rPr>
              <a:t>4</a:t>
            </a:r>
            <a:r>
              <a:rPr lang="en-US" altLang="zh-CN" b="1" dirty="0">
                <a:solidFill>
                  <a:schemeClr val="bg1"/>
                </a:solidFill>
                <a:latin typeface="Arial" panose="020B0604020202020204" pitchFamily="34" charset="0"/>
                <a:cs typeface="Arial" panose="020B0604020202020204" pitchFamily="34" charset="0"/>
                <a:sym typeface="+mn-ea"/>
              </a:rPr>
              <a:t>)  : </a:t>
            </a:r>
            <a:r>
              <a:rPr lang="en-US" altLang="zh-CN" dirty="0">
                <a:solidFill>
                  <a:schemeClr val="bg1"/>
                </a:solidFill>
                <a:latin typeface="Arial" panose="020B0604020202020204" pitchFamily="34" charset="0"/>
                <a:cs typeface="Arial" panose="020B0604020202020204" pitchFamily="34" charset="0"/>
                <a:sym typeface="+mn-ea"/>
              </a:rPr>
              <a:t>Factors Influencing Ethylene Production and Its Control </a:t>
            </a:r>
            <a:endParaRPr lang="en-US" altLang="zh-CN" dirty="0">
              <a:solidFill>
                <a:schemeClr val="bg1"/>
              </a:solidFill>
              <a:latin typeface="Arial" panose="020B0604020202020204" pitchFamily="34" charset="0"/>
              <a:cs typeface="Arial" panose="020B0604020202020204" pitchFamily="34" charset="0"/>
              <a:sym typeface="+mn-ea"/>
            </a:endParaRPr>
          </a:p>
        </p:txBody>
      </p:sp>
      <p:pic>
        <p:nvPicPr>
          <p:cNvPr id="11" name="7-2-2_36">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42963" y="61309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6" grpId="0"/>
      <p:bldP spid="2" grpId="0" uiExpand="1" build="p"/>
      <p:bldP spid="5" grpId="0" uiExpand="1" build="p"/>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5151563" y="1830214"/>
            <a:ext cx="6345112" cy="3876150"/>
            <a:chOff x="5151563" y="1830214"/>
            <a:chExt cx="6345112" cy="3876150"/>
          </a:xfrm>
        </p:grpSpPr>
        <p:sp>
          <p:nvSpPr>
            <p:cNvPr id="25" name="圆角矩形 1"/>
            <p:cNvSpPr/>
            <p:nvPr/>
          </p:nvSpPr>
          <p:spPr>
            <a:xfrm>
              <a:off x="5151563" y="2526513"/>
              <a:ext cx="6344477" cy="3179851"/>
            </a:xfrm>
            <a:prstGeom prst="roundRect">
              <a:avLst>
                <a:gd name="adj" fmla="val 0"/>
              </a:avLst>
            </a:prstGeom>
            <a:solidFill>
              <a:srgbClr val="DEB855">
                <a:alpha val="10000"/>
              </a:srgb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sp>
          <p:nvSpPr>
            <p:cNvPr id="28" name="矩形 27"/>
            <p:cNvSpPr/>
            <p:nvPr/>
          </p:nvSpPr>
          <p:spPr>
            <a:xfrm>
              <a:off x="10574890" y="1830214"/>
              <a:ext cx="921785" cy="1701346"/>
            </a:xfrm>
            <a:prstGeom prst="rect">
              <a:avLst/>
            </a:prstGeom>
            <a:noFill/>
          </p:spPr>
          <p:txBody>
            <a:bodyPr wrap="none" lIns="0" tIns="0" rIns="0" bIns="0" rtlCol="0" anchor="t" anchorCtr="0">
              <a:noAutofit/>
            </a:bodyPr>
            <a:lstStyle/>
            <a:p>
              <a:pPr algn="ctr">
                <a:spcBef>
                  <a:spcPct val="0"/>
                </a:spcBef>
                <a:spcAft>
                  <a:spcPct val="0"/>
                </a:spcAft>
              </a:pPr>
              <a:r>
                <a:rPr lang="en-US" altLang="zh-CN" sz="11500" b="1" dirty="0">
                  <a:solidFill>
                    <a:srgbClr val="DEB855"/>
                  </a:solidFill>
                  <a:cs typeface="+mn-ea"/>
                  <a:sym typeface="+mn-ea"/>
                </a:rPr>
                <a:t>2</a:t>
              </a:r>
              <a:endParaRPr lang="en-US" altLang="zh-CN" sz="11500" b="1" dirty="0">
                <a:solidFill>
                  <a:srgbClr val="DEB855"/>
                </a:solidFill>
                <a:cs typeface="+mn-ea"/>
                <a:sym typeface="+mn-ea"/>
              </a:endParaRPr>
            </a:p>
          </p:txBody>
        </p:sp>
      </p:grpSp>
      <p:grpSp>
        <p:nvGrpSpPr>
          <p:cNvPr id="5" name="组合 4"/>
          <p:cNvGrpSpPr/>
          <p:nvPr/>
        </p:nvGrpSpPr>
        <p:grpSpPr>
          <a:xfrm>
            <a:off x="695326" y="1834122"/>
            <a:ext cx="4323259" cy="3872242"/>
            <a:chOff x="695326" y="1834122"/>
            <a:chExt cx="4323259" cy="3872242"/>
          </a:xfrm>
        </p:grpSpPr>
        <p:sp>
          <p:nvSpPr>
            <p:cNvPr id="9" name="圆角矩形 8"/>
            <p:cNvSpPr/>
            <p:nvPr/>
          </p:nvSpPr>
          <p:spPr>
            <a:xfrm>
              <a:off x="695326" y="2526513"/>
              <a:ext cx="4323259" cy="3179851"/>
            </a:xfrm>
            <a:prstGeom prst="roundRect">
              <a:avLst>
                <a:gd name="adj" fmla="val 0"/>
              </a:avLst>
            </a:prstGeom>
            <a:solidFill>
              <a:schemeClr val="accent1">
                <a:alpha val="10000"/>
              </a:schemeClr>
            </a:solidFill>
            <a:ln w="25400">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sp>
          <p:nvSpPr>
            <p:cNvPr id="24" name="矩形 23"/>
            <p:cNvSpPr/>
            <p:nvPr/>
          </p:nvSpPr>
          <p:spPr>
            <a:xfrm>
              <a:off x="4096800" y="1834122"/>
              <a:ext cx="921785" cy="1693531"/>
            </a:xfrm>
            <a:prstGeom prst="rect">
              <a:avLst/>
            </a:prstGeom>
            <a:noFill/>
          </p:spPr>
          <p:txBody>
            <a:bodyPr wrap="none" lIns="0" tIns="0" rIns="0" bIns="0" rtlCol="0" anchor="t" anchorCtr="0">
              <a:noAutofit/>
            </a:bodyPr>
            <a:lstStyle/>
            <a:p>
              <a:pPr algn="ctr">
                <a:spcBef>
                  <a:spcPct val="0"/>
                </a:spcBef>
                <a:spcAft>
                  <a:spcPct val="0"/>
                </a:spcAft>
              </a:pPr>
              <a:r>
                <a:rPr lang="en-US" altLang="zh-CN" sz="11500" b="1" dirty="0">
                  <a:solidFill>
                    <a:srgbClr val="5BAE3E"/>
                  </a:solidFill>
                  <a:cs typeface="+mn-ea"/>
                  <a:sym typeface="+mn-ea"/>
                </a:rPr>
                <a:t>1</a:t>
              </a:r>
              <a:endParaRPr lang="en-US" altLang="zh-CN" sz="11500" b="1" dirty="0">
                <a:solidFill>
                  <a:srgbClr val="5BAE3E"/>
                </a:solidFill>
                <a:cs typeface="+mn-ea"/>
                <a:sym typeface="+mn-ea"/>
              </a:endParaRPr>
            </a:p>
          </p:txBody>
        </p:sp>
      </p:gr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Summary</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2" name="矩形 21"/>
          <p:cNvSpPr/>
          <p:nvPr/>
        </p:nvSpPr>
        <p:spPr>
          <a:xfrm>
            <a:off x="938683" y="3351133"/>
            <a:ext cx="3638021" cy="1823720"/>
          </a:xfrm>
          <a:prstGeom prst="rect">
            <a:avLst/>
          </a:prstGeom>
          <a:noFill/>
        </p:spPr>
        <p:txBody>
          <a:bodyPr wrap="square" lIns="0" tIns="0" rIns="0" bIns="0" rtlCol="0" anchor="t" anchorCtr="0">
            <a:spAutoFit/>
          </a:bodyPr>
          <a:lstStyle/>
          <a:p>
            <a:pPr marL="285750" indent="-285750" fontAlgn="auto">
              <a:lnSpc>
                <a:spcPct val="140000"/>
              </a:lnSpc>
              <a:spcBef>
                <a:spcPts val="200"/>
              </a:spcBef>
              <a:spcAft>
                <a:spcPts val="600"/>
              </a:spcAft>
              <a:buFont typeface="Arial" panose="020B0604020202020204" pitchFamily="34" charset="0"/>
              <a:buChar char="•"/>
            </a:pPr>
            <a:r>
              <a:rPr lang="en-US" altLang="zh-CN" sz="1600" dirty="0">
                <a:ln>
                  <a:noFill/>
                  <a:prstDash val="sysDot"/>
                </a:ln>
                <a:solidFill>
                  <a:schemeClr val="tx1">
                    <a:lumMod val="85000"/>
                    <a:lumOff val="15000"/>
                  </a:schemeClr>
                </a:solidFill>
                <a:cs typeface="+mn-ea"/>
                <a:sym typeface="+mn-ea"/>
              </a:rPr>
              <a:t>Identify the mechanisms and influencing factors of postharvest quality deterioration.</a:t>
            </a:r>
            <a:endParaRPr lang="en-US" altLang="zh-CN" sz="1600" dirty="0">
              <a:ln>
                <a:noFill/>
                <a:prstDash val="sysDot"/>
              </a:ln>
              <a:solidFill>
                <a:schemeClr val="tx1">
                  <a:lumMod val="85000"/>
                  <a:lumOff val="15000"/>
                </a:schemeClr>
              </a:solidFill>
              <a:cs typeface="+mn-ea"/>
              <a:sym typeface="+mn-ea"/>
            </a:endParaRPr>
          </a:p>
          <a:p>
            <a:pPr marL="285750" indent="-285750" fontAlgn="auto">
              <a:lnSpc>
                <a:spcPct val="140000"/>
              </a:lnSpc>
              <a:spcBef>
                <a:spcPts val="200"/>
              </a:spcBef>
              <a:spcAft>
                <a:spcPts val="600"/>
              </a:spcAft>
              <a:buFont typeface="Arial" panose="020B0604020202020204" pitchFamily="34" charset="0"/>
              <a:buChar char="•"/>
            </a:pPr>
            <a:r>
              <a:rPr lang="en-US" altLang="zh-CN" sz="1600" dirty="0">
                <a:ln>
                  <a:noFill/>
                  <a:prstDash val="sysDot"/>
                </a:ln>
                <a:solidFill>
                  <a:schemeClr val="tx1">
                    <a:lumMod val="85000"/>
                    <a:lumOff val="15000"/>
                  </a:schemeClr>
                </a:solidFill>
                <a:cs typeface="+mn-ea"/>
                <a:sym typeface="+mn-ea"/>
              </a:rPr>
              <a:t>Develop targeted control strategies based on these mechanisms.</a:t>
            </a:r>
            <a:endParaRPr lang="en-US" altLang="zh-CN" sz="1600" dirty="0">
              <a:ln>
                <a:noFill/>
                <a:prstDash val="sysDot"/>
              </a:ln>
              <a:solidFill>
                <a:schemeClr val="tx1">
                  <a:lumMod val="85000"/>
                  <a:lumOff val="15000"/>
                </a:schemeClr>
              </a:solidFill>
              <a:cs typeface="+mn-ea"/>
              <a:sym typeface="+mn-ea"/>
            </a:endParaRPr>
          </a:p>
        </p:txBody>
      </p:sp>
      <p:sp>
        <p:nvSpPr>
          <p:cNvPr id="23" name="矩形 22"/>
          <p:cNvSpPr/>
          <p:nvPr/>
        </p:nvSpPr>
        <p:spPr>
          <a:xfrm>
            <a:off x="828304" y="2672318"/>
            <a:ext cx="3636000" cy="564204"/>
          </a:xfrm>
          <a:prstGeom prst="rect">
            <a:avLst/>
          </a:prstGeom>
          <a:noFill/>
        </p:spPr>
        <p:txBody>
          <a:bodyPr wrap="square" lIns="90000" tIns="46800" rIns="90000" bIns="0" rtlCol="0" anchor="ctr">
            <a:noAutofit/>
          </a:bodyPr>
          <a:lstStyle/>
          <a:p>
            <a:pPr>
              <a:spcBef>
                <a:spcPct val="0"/>
              </a:spcBef>
              <a:spcAft>
                <a:spcPct val="0"/>
              </a:spcAft>
            </a:pPr>
            <a:r>
              <a:rPr lang="en-US" altLang="zh-CN" b="1" dirty="0">
                <a:solidFill>
                  <a:srgbClr val="5BAE3E"/>
                </a:solidFill>
                <a:cs typeface="+mn-ea"/>
                <a:sym typeface="+mn-ea"/>
              </a:rPr>
              <a:t>Understanding Postharvest Quality Dynamics</a:t>
            </a:r>
            <a:endParaRPr lang="en-US" altLang="zh-CN" b="1" dirty="0">
              <a:solidFill>
                <a:srgbClr val="5BAE3E"/>
              </a:solidFill>
              <a:cs typeface="+mn-ea"/>
              <a:sym typeface="+mn-ea"/>
            </a:endParaRPr>
          </a:p>
        </p:txBody>
      </p:sp>
      <p:sp>
        <p:nvSpPr>
          <p:cNvPr id="26" name="矩形 25"/>
          <p:cNvSpPr/>
          <p:nvPr/>
        </p:nvSpPr>
        <p:spPr>
          <a:xfrm>
            <a:off x="5374344" y="3351133"/>
            <a:ext cx="5949329" cy="2270760"/>
          </a:xfrm>
          <a:prstGeom prst="rect">
            <a:avLst/>
          </a:prstGeom>
          <a:noFill/>
        </p:spPr>
        <p:txBody>
          <a:bodyPr wrap="square" lIns="0" tIns="0" rIns="0" bIns="0" rtlCol="0" anchor="t" anchorCtr="0">
            <a:spAutoFit/>
          </a:bodyPr>
          <a:lstStyle/>
          <a:p>
            <a:pPr marL="285750" indent="-285750" algn="l" fontAlgn="auto">
              <a:lnSpc>
                <a:spcPct val="140000"/>
              </a:lnSpc>
              <a:spcBef>
                <a:spcPts val="200"/>
              </a:spcBef>
              <a:spcAft>
                <a:spcPts val="600"/>
              </a:spcAft>
              <a:buClrTx/>
              <a:buSzTx/>
              <a:buFont typeface="Arial" panose="020B0604020202020204" pitchFamily="34" charset="0"/>
              <a:buChar char="•"/>
            </a:pPr>
            <a:r>
              <a:rPr lang="en-US" altLang="zh-CN" sz="1600" dirty="0">
                <a:ln>
                  <a:noFill/>
                  <a:prstDash val="sysDot"/>
                </a:ln>
                <a:solidFill>
                  <a:schemeClr val="tx1">
                    <a:lumMod val="85000"/>
                    <a:lumOff val="15000"/>
                  </a:schemeClr>
                </a:solidFill>
                <a:cs typeface="+mn-ea"/>
                <a:sym typeface="+mn-ea"/>
              </a:rPr>
              <a:t>Implement standardized practices across all stages: pre-cooling, grading, packaging, and storage.</a:t>
            </a:r>
            <a:endParaRPr lang="en-US" altLang="zh-CN" sz="1600" dirty="0">
              <a:ln>
                <a:noFill/>
                <a:prstDash val="sysDot"/>
              </a:ln>
              <a:solidFill>
                <a:schemeClr val="tx1">
                  <a:lumMod val="85000"/>
                  <a:lumOff val="15000"/>
                </a:schemeClr>
              </a:solidFill>
              <a:cs typeface="+mn-ea"/>
              <a:sym typeface="+mn-ea"/>
            </a:endParaRPr>
          </a:p>
          <a:p>
            <a:pPr marL="285750" indent="-285750" algn="l" fontAlgn="auto">
              <a:lnSpc>
                <a:spcPct val="140000"/>
              </a:lnSpc>
              <a:spcBef>
                <a:spcPts val="200"/>
              </a:spcBef>
              <a:spcAft>
                <a:spcPts val="600"/>
              </a:spcAft>
              <a:buClrTx/>
              <a:buSzTx/>
              <a:buFont typeface="Arial" panose="020B0604020202020204" pitchFamily="34" charset="0"/>
              <a:buChar char="•"/>
            </a:pPr>
            <a:r>
              <a:rPr lang="en-US" altLang="zh-CN" sz="1600" dirty="0">
                <a:ln>
                  <a:noFill/>
                  <a:prstDash val="sysDot"/>
                </a:ln>
                <a:solidFill>
                  <a:schemeClr val="tx1">
                    <a:lumMod val="85000"/>
                    <a:lumOff val="15000"/>
                  </a:schemeClr>
                </a:solidFill>
                <a:cs typeface="+mn-ea"/>
                <a:sym typeface="+mn-ea"/>
              </a:rPr>
              <a:t>Precisely regulate temperature, humidity, and gas composition.</a:t>
            </a:r>
            <a:endParaRPr lang="en-US" altLang="zh-CN" sz="1600" dirty="0">
              <a:ln>
                <a:noFill/>
                <a:prstDash val="sysDot"/>
              </a:ln>
              <a:solidFill>
                <a:schemeClr val="tx1">
                  <a:lumMod val="85000"/>
                  <a:lumOff val="15000"/>
                </a:schemeClr>
              </a:solidFill>
              <a:cs typeface="+mn-ea"/>
              <a:sym typeface="+mn-ea"/>
            </a:endParaRPr>
          </a:p>
          <a:p>
            <a:pPr marL="285750" indent="-285750" algn="l" fontAlgn="auto">
              <a:lnSpc>
                <a:spcPct val="140000"/>
              </a:lnSpc>
              <a:spcBef>
                <a:spcPts val="200"/>
              </a:spcBef>
              <a:spcAft>
                <a:spcPts val="600"/>
              </a:spcAft>
              <a:buClrTx/>
              <a:buSzTx/>
              <a:buFont typeface="Arial" panose="020B0604020202020204" pitchFamily="34" charset="0"/>
              <a:buChar char="•"/>
            </a:pPr>
            <a:r>
              <a:rPr lang="en-US" altLang="zh-CN" sz="1600" dirty="0">
                <a:ln>
                  <a:noFill/>
                  <a:prstDash val="sysDot"/>
                </a:ln>
                <a:solidFill>
                  <a:schemeClr val="tx1">
                    <a:lumMod val="85000"/>
                    <a:lumOff val="15000"/>
                  </a:schemeClr>
                </a:solidFill>
                <a:cs typeface="+mn-ea"/>
                <a:sym typeface="+mn-ea"/>
              </a:rPr>
              <a:t>Core goal: Reduce postharvest losses, maintain and improve product quality, and ensure stable storage and marketing conditions.</a:t>
            </a:r>
            <a:endParaRPr lang="en-US" altLang="zh-CN" sz="1600" dirty="0">
              <a:ln>
                <a:noFill/>
                <a:prstDash val="sysDot"/>
              </a:ln>
              <a:solidFill>
                <a:schemeClr val="tx1">
                  <a:lumMod val="85000"/>
                  <a:lumOff val="15000"/>
                </a:schemeClr>
              </a:solidFill>
              <a:cs typeface="+mn-ea"/>
              <a:sym typeface="+mn-ea"/>
            </a:endParaRPr>
          </a:p>
        </p:txBody>
      </p:sp>
      <p:sp>
        <p:nvSpPr>
          <p:cNvPr id="27" name="矩形 26"/>
          <p:cNvSpPr/>
          <p:nvPr/>
        </p:nvSpPr>
        <p:spPr>
          <a:xfrm>
            <a:off x="5278755" y="2672080"/>
            <a:ext cx="5040630" cy="564515"/>
          </a:xfrm>
          <a:prstGeom prst="rect">
            <a:avLst/>
          </a:prstGeom>
          <a:noFill/>
        </p:spPr>
        <p:txBody>
          <a:bodyPr wrap="square" lIns="90000" tIns="46800" rIns="90000" bIns="0" rtlCol="0" anchor="ctr">
            <a:noAutofit/>
          </a:bodyPr>
          <a:lstStyle/>
          <a:p>
            <a:pPr>
              <a:spcBef>
                <a:spcPct val="0"/>
              </a:spcBef>
              <a:spcAft>
                <a:spcPct val="0"/>
              </a:spcAft>
            </a:pPr>
            <a:r>
              <a:rPr lang="en-US" altLang="zh-CN" b="1" dirty="0">
                <a:solidFill>
                  <a:srgbClr val="DEB855"/>
                </a:solidFill>
                <a:cs typeface="+mn-ea"/>
                <a:sym typeface="+mn-ea"/>
              </a:rPr>
              <a:t>Standardizing Postharvest Handling Operations</a:t>
            </a:r>
            <a:endParaRPr lang="en-US" altLang="zh-CN" b="1" dirty="0">
              <a:solidFill>
                <a:srgbClr val="DEB855"/>
              </a:solidFill>
              <a:cs typeface="+mn-ea"/>
              <a:sym typeface="+mn-ea"/>
            </a:endParaRPr>
          </a:p>
        </p:txBody>
      </p:sp>
      <p:grpSp>
        <p:nvGrpSpPr>
          <p:cNvPr id="4" name="组合 3"/>
          <p:cNvGrpSpPr/>
          <p:nvPr/>
        </p:nvGrpSpPr>
        <p:grpSpPr>
          <a:xfrm>
            <a:off x="0" y="1151605"/>
            <a:ext cx="12192000" cy="900000"/>
            <a:chOff x="0" y="1151605"/>
            <a:chExt cx="12192000" cy="900000"/>
          </a:xfrm>
        </p:grpSpPr>
        <p:sp>
          <p:nvSpPr>
            <p:cNvPr id="3" name="矩形 2"/>
            <p:cNvSpPr/>
            <p:nvPr/>
          </p:nvSpPr>
          <p:spPr>
            <a:xfrm>
              <a:off x="0" y="1151605"/>
              <a:ext cx="12192000" cy="900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 name="文本框 1"/>
            <p:cNvSpPr txBox="1"/>
            <p:nvPr/>
          </p:nvSpPr>
          <p:spPr>
            <a:xfrm>
              <a:off x="2098158" y="1223780"/>
              <a:ext cx="7995684" cy="755650"/>
            </a:xfrm>
            <a:prstGeom prst="rect">
              <a:avLst/>
            </a:prstGeom>
            <a:noFill/>
          </p:spPr>
          <p:txBody>
            <a:bodyPr wrap="square" rtlCol="0">
              <a:spAutoFit/>
            </a:bodyPr>
            <a:lstStyle/>
            <a:p>
              <a:pPr algn="ctr">
                <a:lnSpc>
                  <a:spcPct val="120000"/>
                </a:lnSpc>
              </a:pPr>
              <a:r>
                <a:rPr lang="en-US" altLang="zh-CN" b="1" dirty="0">
                  <a:solidFill>
                    <a:schemeClr val="bg1"/>
                  </a:solidFill>
                </a:rPr>
                <a:t>Core postharvest preservation and loss-reduction technologies</a:t>
              </a:r>
              <a:endParaRPr lang="en-US" altLang="zh-CN" b="1" dirty="0">
                <a:solidFill>
                  <a:schemeClr val="bg1"/>
                </a:solidFill>
              </a:endParaRPr>
            </a:p>
            <a:p>
              <a:pPr algn="ctr">
                <a:lnSpc>
                  <a:spcPct val="120000"/>
                </a:lnSpc>
              </a:pPr>
              <a:r>
                <a:rPr lang="en-US" altLang="zh-CN" b="1" dirty="0">
                  <a:solidFill>
                    <a:schemeClr val="bg1"/>
                  </a:solidFill>
                </a:rPr>
                <a:t>Two key components</a:t>
              </a:r>
              <a:endParaRPr lang="en-US" altLang="zh-CN" b="1" dirty="0">
                <a:solidFill>
                  <a:schemeClr val="bg1"/>
                </a:solidFill>
              </a:endParaRPr>
            </a:p>
          </p:txBody>
        </p:sp>
      </p:grpSp>
      <p:pic>
        <p:nvPicPr>
          <p:cNvPr id="7" name="7-2-2_37">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79463" y="58975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8" grpId="0"/>
      <p:bldP spid="22" grpId="0" uiExpand="1" build="p"/>
      <p:bldP spid="23" grpId="0"/>
      <p:bldP spid="26" grpId="0" uiExpand="1" build="p"/>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399915"/>
            <a:ext cx="12192000" cy="245808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2455" y="2288273"/>
            <a:ext cx="11052176" cy="1064260"/>
          </a:xfrm>
          <a:prstGeom prst="rect">
            <a:avLst/>
          </a:prstGeom>
          <a:noFill/>
        </p:spPr>
        <p:txBody>
          <a:bodyPr wrap="square" rtlCol="0">
            <a:spAutoFit/>
          </a:bodyPr>
          <a:lstStyle/>
          <a:p>
            <a:pPr marL="288290" lvl="0" indent="-28575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Principle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Place fruits and vegetables in a </a:t>
            </a:r>
            <a:r>
              <a:rPr lang="en-US" altLang="zh-CN" sz="1600" b="1" dirty="0">
                <a:solidFill>
                  <a:schemeClr val="tx1"/>
                </a:solidFill>
                <a:latin typeface="Arial" panose="020B0604020202020204" pitchFamily="34" charset="0"/>
                <a:cs typeface="Arial" panose="020B0604020202020204" pitchFamily="34" charset="0"/>
                <a:sym typeface="+mn-ea"/>
              </a:rPr>
              <a:t>shaded, ventilated environment</a:t>
            </a:r>
            <a:r>
              <a:rPr lang="en-US" altLang="zh-CN" sz="1600" dirty="0">
                <a:solidFill>
                  <a:schemeClr val="tx1"/>
                </a:solidFill>
                <a:latin typeface="Arial" panose="020B0604020202020204" pitchFamily="34" charset="0"/>
                <a:cs typeface="Arial" panose="020B0604020202020204" pitchFamily="34" charset="0"/>
                <a:sym typeface="+mn-ea"/>
              </a:rPr>
              <a:t> and utilize </a:t>
            </a:r>
            <a:r>
              <a:rPr lang="en-US" altLang="zh-CN" sz="1600" b="1" dirty="0">
                <a:solidFill>
                  <a:schemeClr val="tx1"/>
                </a:solidFill>
                <a:latin typeface="Arial" panose="020B0604020202020204" pitchFamily="34" charset="0"/>
                <a:cs typeface="Arial" panose="020B0604020202020204" pitchFamily="34" charset="0"/>
                <a:sym typeface="+mn-ea"/>
              </a:rPr>
              <a:t>natural air circulation</a:t>
            </a:r>
            <a:r>
              <a:rPr lang="en-US" altLang="zh-CN" sz="1600" dirty="0">
                <a:solidFill>
                  <a:schemeClr val="tx1"/>
                </a:solidFill>
                <a:latin typeface="Arial" panose="020B0604020202020204" pitchFamily="34" charset="0"/>
                <a:cs typeface="Arial" panose="020B0604020202020204" pitchFamily="34" charset="0"/>
                <a:sym typeface="+mn-ea"/>
              </a:rPr>
              <a:t> → to </a:t>
            </a:r>
            <a:r>
              <a:rPr lang="en-US" altLang="zh-CN" sz="1600" b="1" dirty="0">
                <a:solidFill>
                  <a:schemeClr val="tx1"/>
                </a:solidFill>
                <a:latin typeface="Arial" panose="020B0604020202020204" pitchFamily="34" charset="0"/>
                <a:cs typeface="Arial" panose="020B0604020202020204" pitchFamily="34" charset="0"/>
                <a:sym typeface="+mn-ea"/>
              </a:rPr>
              <a:t>remove field heat</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92455" y="3523348"/>
            <a:ext cx="6305550" cy="769620"/>
          </a:xfrm>
          <a:prstGeom prst="rect">
            <a:avLst/>
          </a:prstGeom>
          <a:noFill/>
        </p:spPr>
        <p:txBody>
          <a:bodyPr wrap="square" rtlCol="0">
            <a:spAutoFit/>
          </a:bodyPr>
          <a:lstStyle/>
          <a:p>
            <a:pPr marL="288290" lvl="0" indent="-28575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Application Scale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Widely used by </a:t>
            </a:r>
            <a:r>
              <a:rPr lang="en-US" altLang="zh-CN" sz="1600" b="1" dirty="0">
                <a:solidFill>
                  <a:schemeClr val="tx1"/>
                </a:solidFill>
                <a:latin typeface="Arial" panose="020B0604020202020204" pitchFamily="34" charset="0"/>
                <a:cs typeface="Arial" panose="020B0604020202020204" pitchFamily="34" charset="0"/>
                <a:sym typeface="+mn-ea"/>
              </a:rPr>
              <a:t>small-to medium-scale growers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0" name="文本框 9"/>
          <p:cNvSpPr txBox="1"/>
          <p:nvPr/>
        </p:nvSpPr>
        <p:spPr>
          <a:xfrm>
            <a:off x="592455" y="4463783"/>
            <a:ext cx="6893560" cy="1410970"/>
          </a:xfrm>
          <a:prstGeom prst="rect">
            <a:avLst/>
          </a:prstGeom>
          <a:noFill/>
        </p:spPr>
        <p:txBody>
          <a:bodyPr wrap="square" rtlCol="0">
            <a:spAutoFit/>
          </a:bodyPr>
          <a:lstStyle/>
          <a:p>
            <a:pPr marL="288290" lvl="0" indent="-28575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Typical Practice</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Harvested produce placed </a:t>
            </a:r>
            <a:r>
              <a:rPr lang="en-US" altLang="zh-CN" sz="1600" b="1" dirty="0">
                <a:solidFill>
                  <a:schemeClr val="bg1"/>
                </a:solidFill>
                <a:latin typeface="Arial" panose="020B0604020202020204" pitchFamily="34" charset="0"/>
                <a:cs typeface="Arial" panose="020B0604020202020204" pitchFamily="34" charset="0"/>
                <a:sym typeface="+mn-ea"/>
              </a:rPr>
              <a:t>under trees,</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in shaded</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well-ventilated</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areas</a:t>
            </a:r>
            <a:r>
              <a:rPr lang="en-US" altLang="zh-CN" sz="1600" dirty="0">
                <a:solidFill>
                  <a:schemeClr val="bg1"/>
                </a:solidFill>
                <a:latin typeface="Arial" panose="020B0604020202020204" pitchFamily="34" charset="0"/>
                <a:cs typeface="Arial" panose="020B0604020202020204" pitchFamily="34" charset="0"/>
                <a:sym typeface="+mn-ea"/>
              </a:rPr>
              <a:t>, or under </a:t>
            </a:r>
            <a:r>
              <a:rPr lang="en-US" altLang="zh-CN" sz="1600" b="1" dirty="0">
                <a:solidFill>
                  <a:schemeClr val="bg1"/>
                </a:solidFill>
                <a:latin typeface="Arial" panose="020B0604020202020204" pitchFamily="34" charset="0"/>
                <a:cs typeface="Arial" panose="020B0604020202020204" pitchFamily="34" charset="0"/>
                <a:sym typeface="+mn-ea"/>
              </a:rPr>
              <a:t>temporary shade structures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Airflow facilitates gradual cooling.</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96814" y="1094823"/>
            <a:ext cx="4348165" cy="461665"/>
          </a:xfrm>
          <a:prstGeom prst="rect">
            <a:avLst/>
          </a:prstGeom>
          <a:noFill/>
        </p:spPr>
        <p:txBody>
          <a:bodyPr wrap="square" rtlCol="0">
            <a:spAutoFit/>
          </a:bodyPr>
          <a:lstStyle/>
          <a:p>
            <a:r>
              <a:rPr lang="en-US" altLang="zh-CN" sz="2400" b="1" dirty="0">
                <a:sym typeface="+mn-ea"/>
              </a:rPr>
              <a:t>(1) Precooling Methods</a:t>
            </a:r>
            <a:endParaRPr lang="en-US" altLang="zh-CN" sz="2400" b="1" dirty="0">
              <a:sym typeface="+mn-ea"/>
            </a:endParaRPr>
          </a:p>
        </p:txBody>
      </p:sp>
      <p:sp>
        <p:nvSpPr>
          <p:cNvPr id="4" name="矩形: 圆角 3"/>
          <p:cNvSpPr/>
          <p:nvPr/>
        </p:nvSpPr>
        <p:spPr>
          <a:xfrm>
            <a:off x="695326" y="1828800"/>
            <a:ext cx="3154780"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a:pPr>
            <a:r>
              <a:rPr lang="en-US" altLang="zh-CN" b="1" dirty="0">
                <a:solidFill>
                  <a:schemeClr val="bg1"/>
                </a:solidFill>
                <a:latin typeface="Arial" panose="020B0604020202020204" pitchFamily="34" charset="0"/>
                <a:cs typeface="Arial" panose="020B0604020202020204" pitchFamily="34" charset="0"/>
                <a:sym typeface="+mn-ea"/>
              </a:rPr>
              <a:t>Natural Precooling</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5" name="7-2-2_04">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47713" y="5748338"/>
            <a:ext cx="609600" cy="609600"/>
          </a:xfrm>
          <a:prstGeom prst="rect">
            <a:avLst/>
          </a:prstGeom>
        </p:spPr>
      </p:pic>
      <p:grpSp>
        <p:nvGrpSpPr>
          <p:cNvPr id="8" name="组合 7"/>
          <p:cNvGrpSpPr/>
          <p:nvPr/>
        </p:nvGrpSpPr>
        <p:grpSpPr>
          <a:xfrm>
            <a:off x="7651750" y="3352800"/>
            <a:ext cx="4088130" cy="2319020"/>
            <a:chOff x="7651750" y="3352800"/>
            <a:chExt cx="4088130" cy="2319020"/>
          </a:xfrm>
        </p:grpSpPr>
        <p:pic>
          <p:nvPicPr>
            <p:cNvPr id="11" name="图片 10"/>
            <p:cNvPicPr>
              <a:picLocks noChangeAspect="1"/>
            </p:cNvPicPr>
            <p:nvPr/>
          </p:nvPicPr>
          <p:blipFill>
            <a:blip r:embed="rId4"/>
            <a:stretch>
              <a:fillRect/>
            </a:stretch>
          </p:blipFill>
          <p:spPr>
            <a:xfrm>
              <a:off x="7651750" y="3352800"/>
              <a:ext cx="4088130" cy="2319020"/>
            </a:xfrm>
            <a:prstGeom prst="rect">
              <a:avLst/>
            </a:prstGeom>
          </p:spPr>
        </p:pic>
        <p:sp>
          <p:nvSpPr>
            <p:cNvPr id="7" name="文本框 6"/>
            <p:cNvSpPr txBox="1"/>
            <p:nvPr/>
          </p:nvSpPr>
          <p:spPr>
            <a:xfrm>
              <a:off x="7687945" y="3357245"/>
              <a:ext cx="1153160" cy="368300"/>
            </a:xfrm>
            <a:prstGeom prst="rect">
              <a:avLst/>
            </a:prstGeom>
            <a:noFill/>
          </p:spPr>
          <p:txBody>
            <a:bodyPr wrap="square" rtlCol="0">
              <a:spAutoFit/>
            </a:bodyPr>
            <a:lstStyle/>
            <a:p>
              <a:r>
                <a:rPr lang="en-US" altLang="zh-CN" dirty="0">
                  <a:solidFill>
                    <a:schemeClr val="bg1"/>
                  </a:solidFill>
                </a:rPr>
                <a:t>AI</a:t>
              </a:r>
              <a:r>
                <a:rPr lang="zh-CN" altLang="en-US" dirty="0">
                  <a:solidFill>
                    <a:schemeClr val="bg1"/>
                  </a:solidFill>
                </a:rPr>
                <a:t>生成</a:t>
              </a:r>
              <a:endParaRPr lang="zh-CN" altLang="en-US"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3" grpId="0" animBg="1"/>
      <p:bldP spid="15" grpId="0" uiExpand="1" build="p"/>
      <p:bldP spid="9" grpId="0" uiExpand="1" build="p"/>
      <p:bldP spid="10" grpId="0" uiExpand="1" build="p"/>
      <p:bldP spid="2" grpId="0"/>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3604437"/>
            <a:ext cx="12192000" cy="3253563"/>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4995" y="2393950"/>
            <a:ext cx="8538210" cy="1064260"/>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Advantages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Simple, low cost</a:t>
            </a:r>
            <a:r>
              <a:rPr lang="en-US" altLang="zh-CN" sz="1600" dirty="0">
                <a:solidFill>
                  <a:schemeClr val="tx1"/>
                </a:solidFill>
                <a:latin typeface="Arial" panose="020B0604020202020204" pitchFamily="34" charset="0"/>
                <a:cs typeface="Arial" panose="020B0604020202020204" pitchFamily="34" charset="0"/>
                <a:sym typeface="+mn-ea"/>
              </a:rPr>
              <a:t>, and requires no additional equipment investment.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Ideal for small-scale</a:t>
            </a:r>
            <a:r>
              <a:rPr lang="en-US" altLang="zh-CN" sz="1600" dirty="0">
                <a:solidFill>
                  <a:schemeClr val="tx1"/>
                </a:solidFill>
                <a:latin typeface="Arial" panose="020B0604020202020204" pitchFamily="34" charset="0"/>
                <a:cs typeface="Arial" panose="020B0604020202020204" pitchFamily="34" charset="0"/>
                <a:sym typeface="+mn-ea"/>
              </a:rPr>
              <a:t>, low-cost production systems.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1" name="文本框 20"/>
          <p:cNvSpPr txBox="1"/>
          <p:nvPr/>
        </p:nvSpPr>
        <p:spPr>
          <a:xfrm>
            <a:off x="593298" y="3693434"/>
            <a:ext cx="10903375" cy="1654175"/>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Limitations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Slow cooling rate </a:t>
            </a:r>
            <a:r>
              <a:rPr lang="en-US" altLang="zh-CN" sz="1600" dirty="0">
                <a:solidFill>
                  <a:schemeClr val="bg1"/>
                </a:solidFill>
                <a:latin typeface="Arial" panose="020B0604020202020204" pitchFamily="34" charset="0"/>
                <a:cs typeface="Arial" panose="020B0604020202020204" pitchFamily="34" charset="0"/>
                <a:sym typeface="+mn-ea"/>
              </a:rPr>
              <a:t>and</a:t>
            </a:r>
            <a:r>
              <a:rPr lang="en-US" altLang="zh-CN" sz="1600" b="1" dirty="0">
                <a:solidFill>
                  <a:schemeClr val="bg1"/>
                </a:solidFill>
                <a:latin typeface="Arial" panose="020B0604020202020204" pitchFamily="34" charset="0"/>
                <a:cs typeface="Arial" panose="020B0604020202020204" pitchFamily="34" charset="0"/>
                <a:sym typeface="+mn-ea"/>
              </a:rPr>
              <a:t> high dependence on weather conditions</a:t>
            </a:r>
            <a:r>
              <a:rPr lang="en-US" altLang="zh-CN" sz="1600" dirty="0">
                <a:solidFill>
                  <a:schemeClr val="bg1"/>
                </a:solidFill>
                <a:latin typeface="Arial" panose="020B0604020202020204" pitchFamily="34" charset="0"/>
                <a:cs typeface="Arial" panose="020B0604020202020204" pitchFamily="34" charset="0"/>
                <a:sym typeface="+mn-ea"/>
              </a:rPr>
              <a:t> → During </a:t>
            </a:r>
            <a:r>
              <a:rPr lang="en-US" altLang="zh-CN" sz="1600" b="1" dirty="0">
                <a:solidFill>
                  <a:schemeClr val="bg1"/>
                </a:solidFill>
                <a:latin typeface="Arial" panose="020B0604020202020204" pitchFamily="34" charset="0"/>
                <a:cs typeface="Arial" panose="020B0604020202020204" pitchFamily="34" charset="0"/>
                <a:sym typeface="+mn-ea"/>
              </a:rPr>
              <a:t>high-temperature, rainy, or overcast conditions: fail to achieve the desired cooling effect + accelerate produce deterioration</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Limited temperature control precision</a:t>
            </a:r>
            <a:r>
              <a:rPr lang="en-US" altLang="zh-CN" sz="1600" dirty="0">
                <a:solidFill>
                  <a:schemeClr val="bg1"/>
                </a:solidFill>
                <a:latin typeface="Arial" panose="020B0604020202020204" pitchFamily="34" charset="0"/>
                <a:cs typeface="Arial" panose="020B0604020202020204" pitchFamily="34" charset="0"/>
                <a:sym typeface="+mn-ea"/>
              </a:rPr>
              <a:t> → cannot reliably reduce produce temperature to the optimal storage range → </a:t>
            </a:r>
            <a:r>
              <a:rPr lang="en-US" altLang="zh-CN" sz="1600" b="1" dirty="0">
                <a:solidFill>
                  <a:schemeClr val="bg1"/>
                </a:solidFill>
                <a:latin typeface="Arial" panose="020B0604020202020204" pitchFamily="34" charset="0"/>
                <a:cs typeface="Arial" panose="020B0604020202020204" pitchFamily="34" charset="0"/>
                <a:sym typeface="+mn-ea"/>
              </a:rPr>
              <a:t>only suitable as an initial cooling step</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96814" y="1094823"/>
            <a:ext cx="4348165" cy="461665"/>
          </a:xfrm>
          <a:prstGeom prst="rect">
            <a:avLst/>
          </a:prstGeom>
          <a:noFill/>
        </p:spPr>
        <p:txBody>
          <a:bodyPr wrap="square" rtlCol="0">
            <a:spAutoFit/>
          </a:bodyPr>
          <a:lstStyle/>
          <a:p>
            <a:r>
              <a:rPr lang="en-US" altLang="zh-CN" sz="2400" b="1" dirty="0">
                <a:sym typeface="+mn-ea"/>
              </a:rPr>
              <a:t>(1) Precooling Methods</a:t>
            </a:r>
            <a:endParaRPr lang="en-US" altLang="zh-CN" sz="2400" b="1" dirty="0">
              <a:sym typeface="+mn-ea"/>
            </a:endParaRPr>
          </a:p>
        </p:txBody>
      </p:sp>
      <p:sp>
        <p:nvSpPr>
          <p:cNvPr id="4" name="矩形: 圆角 3"/>
          <p:cNvSpPr/>
          <p:nvPr/>
        </p:nvSpPr>
        <p:spPr>
          <a:xfrm>
            <a:off x="695326" y="1828800"/>
            <a:ext cx="3154780"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a:pPr>
            <a:r>
              <a:rPr lang="en-US" altLang="zh-CN" b="1" dirty="0">
                <a:solidFill>
                  <a:schemeClr val="bg1"/>
                </a:solidFill>
                <a:latin typeface="Arial" panose="020B0604020202020204" pitchFamily="34" charset="0"/>
                <a:cs typeface="Arial" panose="020B0604020202020204" pitchFamily="34" charset="0"/>
                <a:sym typeface="+mn-ea"/>
              </a:rPr>
              <a:t>Natural Precooling</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3" name="7-2-2_05">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58825" y="57912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9" grpId="0" animBg="1"/>
      <p:bldP spid="15" grpId="0" uiExpand="1" build="p"/>
      <p:bldP spid="21"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614530"/>
            <a:ext cx="12192000" cy="2243471"/>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8805" y="2328545"/>
            <a:ext cx="7439409" cy="1308100"/>
          </a:xfrm>
          <a:prstGeom prst="rect">
            <a:avLst/>
          </a:prstGeom>
          <a:noFill/>
        </p:spPr>
        <p:txBody>
          <a:bodyPr wrap="square" rtlCol="0">
            <a:spAutoFit/>
          </a:bodyPr>
          <a:lstStyle/>
          <a:p>
            <a:pPr marL="288290" lvl="0" indent="-28575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Application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Mainstream method </a:t>
            </a:r>
            <a:r>
              <a:rPr lang="en-US" altLang="zh-CN" sz="1600" b="1" dirty="0">
                <a:solidFill>
                  <a:schemeClr val="tx1"/>
                </a:solidFill>
                <a:latin typeface="Arial" panose="020B0604020202020204" pitchFamily="34" charset="0"/>
                <a:cs typeface="Arial" panose="020B0604020202020204" pitchFamily="34" charset="0"/>
                <a:sym typeface="+mn-ea"/>
              </a:rPr>
              <a:t>for high-value fruits and vegetables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Relies on </a:t>
            </a:r>
            <a:r>
              <a:rPr lang="en-US" altLang="zh-CN" sz="1600" b="1" dirty="0">
                <a:solidFill>
                  <a:schemeClr val="tx1"/>
                </a:solidFill>
                <a:latin typeface="Arial" panose="020B0604020202020204" pitchFamily="34" charset="0"/>
                <a:cs typeface="Arial" panose="020B0604020202020204" pitchFamily="34" charset="0"/>
                <a:sym typeface="+mn-ea"/>
              </a:rPr>
              <a:t>controlled refrigeration systems</a:t>
            </a:r>
            <a:r>
              <a:rPr lang="en-US" altLang="zh-CN" sz="1600" dirty="0">
                <a:solidFill>
                  <a:schemeClr val="tx1"/>
                </a:solidFill>
                <a:latin typeface="Arial" panose="020B0604020202020204" pitchFamily="34" charset="0"/>
                <a:cs typeface="Arial" panose="020B0604020202020204" pitchFamily="34" charset="0"/>
                <a:sym typeface="+mn-ea"/>
              </a:rPr>
              <a:t> to rapidly lower temperature.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Common techniques</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593299" y="4672335"/>
            <a:ext cx="10920730" cy="1308100"/>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Advantages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Rapid and precise temperature reduction, achieving the target range in a short time.</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Independent of external weather conditions.</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Effectively suppresses respiration and microbial growth.</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0" name="图片 9"/>
          <p:cNvPicPr>
            <a:picLocks noChangeAspect="1"/>
          </p:cNvPicPr>
          <p:nvPr/>
        </p:nvPicPr>
        <p:blipFill>
          <a:blip r:embed="rId1"/>
          <a:stretch>
            <a:fillRect/>
          </a:stretch>
        </p:blipFill>
        <p:spPr>
          <a:xfrm>
            <a:off x="8229599" y="3099193"/>
            <a:ext cx="3475815" cy="1772306"/>
          </a:xfrm>
          <a:prstGeom prst="rect">
            <a:avLst/>
          </a:prstGeom>
        </p:spPr>
      </p:pic>
      <p:sp>
        <p:nvSpPr>
          <p:cNvPr id="4" name="文本框 3"/>
          <p:cNvSpPr txBox="1"/>
          <p:nvPr/>
        </p:nvSpPr>
        <p:spPr>
          <a:xfrm>
            <a:off x="596814" y="1094823"/>
            <a:ext cx="4348165" cy="461665"/>
          </a:xfrm>
          <a:prstGeom prst="rect">
            <a:avLst/>
          </a:prstGeom>
          <a:noFill/>
        </p:spPr>
        <p:txBody>
          <a:bodyPr wrap="square" rtlCol="0">
            <a:spAutoFit/>
          </a:bodyPr>
          <a:lstStyle/>
          <a:p>
            <a:r>
              <a:rPr lang="en-US" altLang="zh-CN" sz="2400" b="1" dirty="0">
                <a:sym typeface="+mn-ea"/>
              </a:rPr>
              <a:t>(1) Precooling Methods</a:t>
            </a:r>
            <a:endParaRPr lang="en-US" altLang="zh-CN" sz="2400" b="1" dirty="0">
              <a:sym typeface="+mn-ea"/>
            </a:endParaRPr>
          </a:p>
        </p:txBody>
      </p:sp>
      <p:sp>
        <p:nvSpPr>
          <p:cNvPr id="5" name="矩形: 圆角 4"/>
          <p:cNvSpPr/>
          <p:nvPr/>
        </p:nvSpPr>
        <p:spPr>
          <a:xfrm>
            <a:off x="695325" y="1828800"/>
            <a:ext cx="3720263"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startAt="2"/>
            </a:pPr>
            <a:r>
              <a:rPr lang="en-US" altLang="zh-CN" b="1" dirty="0">
                <a:solidFill>
                  <a:schemeClr val="bg1"/>
                </a:solidFill>
                <a:latin typeface="Arial" panose="020B0604020202020204" pitchFamily="34" charset="0"/>
                <a:cs typeface="Arial" panose="020B0604020202020204" pitchFamily="34" charset="0"/>
                <a:sym typeface="+mn-ea"/>
              </a:rPr>
              <a:t>Cold Storage Precooling</a:t>
            </a:r>
            <a:endParaRPr lang="en-US" altLang="zh-CN" b="1" dirty="0">
              <a:solidFill>
                <a:schemeClr val="bg1"/>
              </a:solidFill>
              <a:latin typeface="Arial" panose="020B0604020202020204" pitchFamily="34" charset="0"/>
              <a:cs typeface="Arial" panose="020B0604020202020204" pitchFamily="34" charset="0"/>
              <a:sym typeface="+mn-ea"/>
            </a:endParaRPr>
          </a:p>
        </p:txBody>
      </p:sp>
      <p:sp>
        <p:nvSpPr>
          <p:cNvPr id="2" name="矩形: 圆角 1"/>
          <p:cNvSpPr/>
          <p:nvPr/>
        </p:nvSpPr>
        <p:spPr>
          <a:xfrm>
            <a:off x="1280177" y="3619544"/>
            <a:ext cx="4323181" cy="288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Forced-air cooling.</a:t>
            </a:r>
            <a:endParaRPr lang="en-US" altLang="zh-CN" sz="1400" b="1" dirty="0">
              <a:solidFill>
                <a:schemeClr val="tx1"/>
              </a:solidFill>
            </a:endParaRPr>
          </a:p>
        </p:txBody>
      </p:sp>
      <p:sp>
        <p:nvSpPr>
          <p:cNvPr id="6" name="矩形: 圆角 5"/>
          <p:cNvSpPr/>
          <p:nvPr/>
        </p:nvSpPr>
        <p:spPr>
          <a:xfrm>
            <a:off x="1280177" y="3939136"/>
            <a:ext cx="4323181" cy="288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b="1" dirty="0">
                <a:solidFill>
                  <a:schemeClr val="tx1"/>
                </a:solidFill>
              </a:rPr>
              <a:t>Pressure-differential precooling.</a:t>
            </a:r>
            <a:endParaRPr lang="en-US" altLang="zh-CN" sz="1400" b="1" dirty="0">
              <a:solidFill>
                <a:schemeClr val="tx1"/>
              </a:solidFill>
            </a:endParaRPr>
          </a:p>
        </p:txBody>
      </p:sp>
      <p:sp>
        <p:nvSpPr>
          <p:cNvPr id="7" name="矩形: 圆角 6"/>
          <p:cNvSpPr/>
          <p:nvPr/>
        </p:nvSpPr>
        <p:spPr>
          <a:xfrm>
            <a:off x="1280177" y="4258728"/>
            <a:ext cx="4323181" cy="288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tlCol="0" anchor="ctr"/>
          <a:lstStyle/>
          <a:p>
            <a:r>
              <a:rPr lang="en-US" altLang="zh-CN" sz="1400" dirty="0">
                <a:solidFill>
                  <a:schemeClr val="tx1"/>
                </a:solidFill>
              </a:rPr>
              <a:t>Parameters adjustable according to produce type.</a:t>
            </a:r>
            <a:endParaRPr lang="en-US" altLang="zh-CN" sz="1400" dirty="0">
              <a:solidFill>
                <a:schemeClr val="tx1"/>
              </a:solidFill>
            </a:endParaRPr>
          </a:p>
        </p:txBody>
      </p:sp>
      <p:pic>
        <p:nvPicPr>
          <p:cNvPr id="9" name="7-2-2_06">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36600" y="59086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childTnLst>
        </p:cTn>
      </p:par>
    </p:tnLst>
    <p:bldLst>
      <p:bldP spid="3" grpId="0" animBg="1"/>
      <p:bldP spid="15" grpId="0" uiExpand="1" build="p"/>
      <p:bldP spid="12" grpId="0" uiExpand="1" build="p"/>
      <p:bldP spid="5" grpId="0" animBg="1"/>
      <p:bldP spid="2"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942975" y="2820670"/>
            <a:ext cx="10474325" cy="1039772"/>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High upfront cost and energy consumption </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Construction or rental of cold storage facilities requires</a:t>
            </a:r>
            <a:r>
              <a:rPr lang="en-US" altLang="zh-CN" sz="1600" dirty="0">
                <a:solidFill>
                  <a:schemeClr val="tx1"/>
                </a:solidFill>
                <a:latin typeface="Arial" panose="020B0604020202020204" pitchFamily="34" charset="0"/>
                <a:cs typeface="Arial" panose="020B0604020202020204" pitchFamily="34" charset="0"/>
                <a:sym typeface="+mn-ea"/>
              </a:rPr>
              <a:t> significant investment.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Operating costs</a:t>
            </a:r>
            <a:r>
              <a:rPr lang="en-US" altLang="zh-CN" sz="1600" dirty="0">
                <a:solidFill>
                  <a:schemeClr val="tx1"/>
                </a:solidFill>
                <a:latin typeface="Arial" panose="020B0604020202020204" pitchFamily="34" charset="0"/>
                <a:cs typeface="Arial" panose="020B0604020202020204" pitchFamily="34" charset="0"/>
                <a:sym typeface="+mn-ea"/>
              </a:rPr>
              <a:t> increase overall production costs.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3" name="矩形 2"/>
          <p:cNvSpPr/>
          <p:nvPr/>
        </p:nvSpPr>
        <p:spPr>
          <a:xfrm rot="16200000">
            <a:off x="-934364" y="4138376"/>
            <a:ext cx="3348000" cy="7021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942975" y="3861105"/>
            <a:ext cx="10474282" cy="1014124"/>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Environmental considerations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Energy-efficient equipment </a:t>
            </a:r>
            <a:r>
              <a:rPr lang="en-US" altLang="zh-CN" sz="1600" dirty="0">
                <a:solidFill>
                  <a:schemeClr val="tx1"/>
                </a:solidFill>
                <a:latin typeface="Arial" panose="020B0604020202020204" pitchFamily="34" charset="0"/>
                <a:cs typeface="Arial" panose="020B0604020202020204" pitchFamily="34" charset="0"/>
                <a:sym typeface="+mn-ea"/>
              </a:rPr>
              <a:t>and </a:t>
            </a:r>
            <a:r>
              <a:rPr lang="en-US" altLang="zh-CN" sz="1600" b="1" dirty="0">
                <a:solidFill>
                  <a:schemeClr val="tx1"/>
                </a:solidFill>
                <a:latin typeface="Arial" panose="020B0604020202020204" pitchFamily="34" charset="0"/>
                <a:cs typeface="Arial" panose="020B0604020202020204" pitchFamily="34" charset="0"/>
                <a:sym typeface="+mn-ea"/>
              </a:rPr>
              <a:t>energy-saving technologies</a:t>
            </a:r>
            <a:r>
              <a:rPr lang="en-US" altLang="zh-CN" sz="1600" dirty="0">
                <a:solidFill>
                  <a:schemeClr val="tx1"/>
                </a:solidFill>
                <a:latin typeface="Arial" panose="020B0604020202020204" pitchFamily="34" charset="0"/>
                <a:cs typeface="Arial" panose="020B0604020202020204" pitchFamily="34" charset="0"/>
                <a:sym typeface="+mn-ea"/>
              </a:rPr>
              <a:t> should be prioritized to </a:t>
            </a:r>
            <a:r>
              <a:rPr lang="en-US" altLang="zh-CN" sz="1600" b="1" dirty="0">
                <a:solidFill>
                  <a:schemeClr val="tx1"/>
                </a:solidFill>
                <a:latin typeface="Arial" panose="020B0604020202020204" pitchFamily="34" charset="0"/>
                <a:cs typeface="Arial" panose="020B0604020202020204" pitchFamily="34" charset="0"/>
                <a:sym typeface="+mn-ea"/>
              </a:rPr>
              <a:t>minimize carbon emissions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942975" y="4875892"/>
            <a:ext cx="10474282" cy="1014124"/>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Risk of surface dehydration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Cold storage air is typically dry → </a:t>
            </a:r>
            <a:r>
              <a:rPr lang="en-US" altLang="zh-CN" sz="1600" b="1" dirty="0">
                <a:solidFill>
                  <a:schemeClr val="tx1"/>
                </a:solidFill>
                <a:latin typeface="Arial" panose="020B0604020202020204" pitchFamily="34" charset="0"/>
                <a:cs typeface="Arial" panose="020B0604020202020204" pitchFamily="34" charset="0"/>
                <a:sym typeface="+mn-ea"/>
              </a:rPr>
              <a:t>surface shriveling</a:t>
            </a:r>
            <a:r>
              <a:rPr lang="en-US" altLang="zh-CN" sz="1600" dirty="0">
                <a:solidFill>
                  <a:schemeClr val="tx1"/>
                </a:solidFill>
                <a:latin typeface="Arial" panose="020B0604020202020204" pitchFamily="34" charset="0"/>
                <a:cs typeface="Arial" panose="020B0604020202020204" pitchFamily="34" charset="0"/>
                <a:sym typeface="+mn-ea"/>
              </a:rPr>
              <a:t> if humidity control measures are not implemented → </a:t>
            </a:r>
            <a:r>
              <a:rPr lang="en-US" altLang="zh-CN" sz="1600" b="1" dirty="0">
                <a:solidFill>
                  <a:schemeClr val="tx1"/>
                </a:solidFill>
                <a:latin typeface="Arial" panose="020B0604020202020204" pitchFamily="34" charset="0"/>
                <a:cs typeface="Arial" panose="020B0604020202020204" pitchFamily="34" charset="0"/>
                <a:sym typeface="+mn-ea"/>
              </a:rPr>
              <a:t>negatively affecting visual quality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2" name="文本框 21"/>
          <p:cNvSpPr txBox="1"/>
          <p:nvPr/>
        </p:nvSpPr>
        <p:spPr>
          <a:xfrm>
            <a:off x="858754" y="2410288"/>
            <a:ext cx="2028825" cy="368300"/>
          </a:xfrm>
          <a:prstGeom prst="rect">
            <a:avLst/>
          </a:prstGeom>
          <a:noFill/>
        </p:spPr>
        <p:txBody>
          <a:bodyPr wrap="square" rtlCol="0">
            <a:spAutoFit/>
          </a:bodyPr>
          <a:lstStyle/>
          <a:p>
            <a:r>
              <a:rPr lang="en-US" altLang="zh-CN" b="1" dirty="0">
                <a:solidFill>
                  <a:srgbClr val="5BAE3E"/>
                </a:solidFill>
                <a:latin typeface="Arial" panose="020B0604020202020204" pitchFamily="34" charset="0"/>
                <a:cs typeface="Arial" panose="020B0604020202020204" pitchFamily="34" charset="0"/>
              </a:rPr>
              <a:t>Limitations</a:t>
            </a:r>
            <a:r>
              <a:rPr lang="en-US" altLang="zh-CN" dirty="0">
                <a:solidFill>
                  <a:srgbClr val="5BAE3E"/>
                </a:solidFill>
                <a:latin typeface="Arial" panose="020B0604020202020204" pitchFamily="34" charset="0"/>
                <a:cs typeface="Arial" panose="020B0604020202020204" pitchFamily="34" charset="0"/>
              </a:rPr>
              <a:t>:</a:t>
            </a:r>
            <a:endParaRPr lang="en-US" altLang="zh-CN" dirty="0">
              <a:solidFill>
                <a:srgbClr val="5BAE3E"/>
              </a:solidFill>
              <a:latin typeface="Arial" panose="020B0604020202020204" pitchFamily="34" charset="0"/>
              <a:cs typeface="Arial" panose="020B0604020202020204" pitchFamily="34" charset="0"/>
            </a:endParaRPr>
          </a:p>
        </p:txBody>
      </p:sp>
      <p:sp>
        <p:nvSpPr>
          <p:cNvPr id="2" name="文本框 1"/>
          <p:cNvSpPr txBox="1"/>
          <p:nvPr/>
        </p:nvSpPr>
        <p:spPr>
          <a:xfrm>
            <a:off x="596814" y="1094823"/>
            <a:ext cx="4348165" cy="461665"/>
          </a:xfrm>
          <a:prstGeom prst="rect">
            <a:avLst/>
          </a:prstGeom>
          <a:noFill/>
        </p:spPr>
        <p:txBody>
          <a:bodyPr wrap="square" rtlCol="0">
            <a:spAutoFit/>
          </a:bodyPr>
          <a:lstStyle/>
          <a:p>
            <a:r>
              <a:rPr lang="en-US" altLang="zh-CN" sz="2400" b="1" dirty="0">
                <a:sym typeface="+mn-ea"/>
              </a:rPr>
              <a:t>(1) Precooling Methods</a:t>
            </a:r>
            <a:endParaRPr lang="en-US" altLang="zh-CN" sz="2400" b="1" dirty="0">
              <a:sym typeface="+mn-ea"/>
            </a:endParaRPr>
          </a:p>
        </p:txBody>
      </p:sp>
      <p:sp>
        <p:nvSpPr>
          <p:cNvPr id="5" name="矩形: 圆角 4"/>
          <p:cNvSpPr/>
          <p:nvPr/>
        </p:nvSpPr>
        <p:spPr>
          <a:xfrm>
            <a:off x="695325" y="1828800"/>
            <a:ext cx="3720263"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0"/>
          <a:lstStyle/>
          <a:p>
            <a:pPr marL="342900" indent="-342900" algn="ctr">
              <a:lnSpc>
                <a:spcPct val="100000"/>
              </a:lnSpc>
              <a:buFont typeface="+mj-ea"/>
              <a:buAutoNum type="circleNumDbPlain" startAt="2"/>
            </a:pPr>
            <a:r>
              <a:rPr lang="en-US" altLang="zh-CN" b="1" dirty="0">
                <a:solidFill>
                  <a:schemeClr val="bg1"/>
                </a:solidFill>
                <a:latin typeface="Arial" panose="020B0604020202020204" pitchFamily="34" charset="0"/>
                <a:cs typeface="Arial" panose="020B0604020202020204" pitchFamily="34" charset="0"/>
                <a:sym typeface="+mn-ea"/>
              </a:rPr>
              <a:t>Cold Storage Precooling</a:t>
            </a:r>
            <a:endParaRPr lang="en-US" altLang="zh-CN" b="1" dirty="0">
              <a:solidFill>
                <a:schemeClr val="bg1"/>
              </a:solidFill>
              <a:latin typeface="Arial" panose="020B0604020202020204" pitchFamily="34" charset="0"/>
              <a:cs typeface="Arial" panose="020B0604020202020204" pitchFamily="34" charset="0"/>
              <a:sym typeface="+mn-ea"/>
            </a:endParaRPr>
          </a:p>
        </p:txBody>
      </p:sp>
      <p:grpSp>
        <p:nvGrpSpPr>
          <p:cNvPr id="9" name="组合 8"/>
          <p:cNvGrpSpPr/>
          <p:nvPr/>
        </p:nvGrpSpPr>
        <p:grpSpPr>
          <a:xfrm>
            <a:off x="0" y="6708278"/>
            <a:ext cx="12192000" cy="153627"/>
            <a:chOff x="147892" y="6347897"/>
            <a:chExt cx="11450808" cy="120769"/>
          </a:xfrm>
        </p:grpSpPr>
        <p:sp>
          <p:nvSpPr>
            <p:cNvPr id="23" name="矩形 22"/>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4" name="矩形 23"/>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4" name="7-2-2_07">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663575" y="56848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15" grpId="0" uiExpand="1" build="p"/>
      <p:bldP spid="3" grpId="0" animBg="1"/>
      <p:bldP spid="21" grpId="0" uiExpand="1" build="p"/>
      <p:bldP spid="6" grpId="0" uiExpand="1" build="p"/>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90080" y="3323036"/>
            <a:ext cx="6135573" cy="106426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Facility Location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Cold storage or precooling facilities </a:t>
            </a:r>
            <a:r>
              <a:rPr lang="en-US" altLang="zh-CN" sz="1600" b="1" dirty="0">
                <a:solidFill>
                  <a:schemeClr val="tx1"/>
                </a:solidFill>
                <a:latin typeface="Arial" panose="020B0604020202020204" pitchFamily="34" charset="0"/>
                <a:cs typeface="Arial" panose="020B0604020202020204" pitchFamily="34" charset="0"/>
                <a:sym typeface="+mn-ea"/>
              </a:rPr>
              <a:t>near or within the production sit</a:t>
            </a:r>
            <a:r>
              <a:rPr lang="en-US" altLang="zh-CN" sz="1600" dirty="0">
                <a:solidFill>
                  <a:schemeClr val="tx1"/>
                </a:solidFill>
                <a:latin typeface="Arial" panose="020B0604020202020204" pitchFamily="34" charset="0"/>
                <a:cs typeface="Arial" panose="020B0604020202020204" pitchFamily="34" charset="0"/>
                <a:sym typeface="+mn-ea"/>
              </a:rPr>
              <a:t>e → seamless “harvest–precool” integration.</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1" name="文本框 20"/>
          <p:cNvSpPr txBox="1"/>
          <p:nvPr/>
        </p:nvSpPr>
        <p:spPr>
          <a:xfrm>
            <a:off x="590080" y="2461059"/>
            <a:ext cx="10803824" cy="76962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Timing </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Conducted </a:t>
            </a:r>
            <a:r>
              <a:rPr lang="en-US" altLang="zh-CN" sz="1600" b="1" dirty="0">
                <a:solidFill>
                  <a:schemeClr val="tx1"/>
                </a:solidFill>
                <a:latin typeface="Arial" panose="020B0604020202020204" pitchFamily="34" charset="0"/>
                <a:cs typeface="Arial" panose="020B0604020202020204" pitchFamily="34" charset="0"/>
                <a:sym typeface="+mn-ea"/>
              </a:rPr>
              <a:t>as soon as possible after harvest</a:t>
            </a:r>
            <a:r>
              <a:rPr lang="en-US" altLang="zh-CN" sz="1600" dirty="0">
                <a:solidFill>
                  <a:schemeClr val="tx1"/>
                </a:solidFill>
                <a:latin typeface="Arial" panose="020B0604020202020204" pitchFamily="34" charset="0"/>
                <a:cs typeface="Arial" panose="020B0604020202020204" pitchFamily="34" charset="0"/>
                <a:sym typeface="+mn-ea"/>
              </a:rPr>
              <a:t> → minimize temperature rise and quality loss during transport.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0080" y="4479652"/>
            <a:ext cx="5887422" cy="106426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Impact of Delay </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Increase postharvest losses by </a:t>
            </a:r>
            <a:r>
              <a:rPr lang="en-US" altLang="zh-CN" sz="1600" b="1" dirty="0">
                <a:solidFill>
                  <a:schemeClr val="tx1"/>
                </a:solidFill>
                <a:latin typeface="Arial" panose="020B0604020202020204" pitchFamily="34" charset="0"/>
                <a:cs typeface="Arial" panose="020B0604020202020204" pitchFamily="34" charset="0"/>
                <a:sym typeface="+mn-ea"/>
              </a:rPr>
              <a:t>10–30%</a:t>
            </a:r>
            <a:r>
              <a:rPr lang="en-US" altLang="zh-CN" sz="1600" dirty="0">
                <a:solidFill>
                  <a:schemeClr val="tx1"/>
                </a:solidFill>
                <a:latin typeface="Arial" panose="020B0604020202020204" pitchFamily="34" charset="0"/>
                <a:cs typeface="Arial" panose="020B0604020202020204" pitchFamily="34" charset="0"/>
                <a:sym typeface="+mn-ea"/>
              </a:rPr>
              <a:t> → severely affecting commercial value.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7" name="文本框 6"/>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1" name="图片 10" descr="C:/Users/QX_HD/Downloads/北方根达菜介绍 (6).png北方根达菜介绍 (6)"/>
          <p:cNvPicPr>
            <a:picLocks noChangeAspect="1"/>
          </p:cNvPicPr>
          <p:nvPr/>
        </p:nvPicPr>
        <p:blipFill>
          <a:blip r:embed="rId1"/>
          <a:srcRect l="256" r="256"/>
          <a:stretch>
            <a:fillRect/>
          </a:stretch>
        </p:blipFill>
        <p:spPr>
          <a:xfrm>
            <a:off x="7105650" y="3399155"/>
            <a:ext cx="4391025" cy="2477770"/>
          </a:xfrm>
          <a:prstGeom prst="rect">
            <a:avLst/>
          </a:prstGeom>
        </p:spPr>
      </p:pic>
      <p:sp>
        <p:nvSpPr>
          <p:cNvPr id="2" name="文本框 1"/>
          <p:cNvSpPr txBox="1"/>
          <p:nvPr/>
        </p:nvSpPr>
        <p:spPr>
          <a:xfrm>
            <a:off x="596814" y="1094823"/>
            <a:ext cx="5079451" cy="461665"/>
          </a:xfrm>
          <a:prstGeom prst="rect">
            <a:avLst/>
          </a:prstGeom>
          <a:noFill/>
        </p:spPr>
        <p:txBody>
          <a:bodyPr wrap="square" rtlCol="0">
            <a:spAutoFit/>
          </a:bodyPr>
          <a:lstStyle/>
          <a:p>
            <a:r>
              <a:rPr lang="en-US" altLang="zh-CN" sz="2400" b="1" dirty="0">
                <a:sym typeface="+mn-ea"/>
              </a:rPr>
              <a:t>(2) Precooling Considerations</a:t>
            </a:r>
            <a:endParaRPr lang="en-US" altLang="zh-CN" sz="2400" b="1" dirty="0">
              <a:sym typeface="+mn-ea"/>
            </a:endParaRPr>
          </a:p>
        </p:txBody>
      </p:sp>
      <p:sp>
        <p:nvSpPr>
          <p:cNvPr id="4" name="矩形: 圆角 3"/>
          <p:cNvSpPr/>
          <p:nvPr/>
        </p:nvSpPr>
        <p:spPr>
          <a:xfrm>
            <a:off x="695325" y="1828800"/>
            <a:ext cx="3720263"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a:pPr>
            <a:r>
              <a:rPr lang="en-US" altLang="zh-CN" b="1" dirty="0">
                <a:solidFill>
                  <a:schemeClr val="bg1"/>
                </a:solidFill>
                <a:latin typeface="Arial" panose="020B0604020202020204" pitchFamily="34" charset="0"/>
                <a:cs typeface="Arial" panose="020B0604020202020204" pitchFamily="34" charset="0"/>
                <a:sym typeface="+mn-ea"/>
              </a:rPr>
              <a:t>Timely precooling</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3" name="7-2-2_0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20713" y="57594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2" grpId="0" uiExpand="1" build="p"/>
      <p:bldP spid="21" grpId="0" uiExpand="1" build="p"/>
      <p:bldP spid="6" grpId="0" uiExpand="1" build="p"/>
      <p:bldP spid="2"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82995" y="4980305"/>
            <a:ext cx="10594342" cy="988476"/>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Chilling Injury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Affects </a:t>
            </a:r>
            <a:r>
              <a:rPr lang="en-US" altLang="zh-CN" sz="1600" b="1" dirty="0">
                <a:solidFill>
                  <a:schemeClr val="tx1"/>
                </a:solidFill>
                <a:latin typeface="Arial" panose="020B0604020202020204" pitchFamily="34" charset="0"/>
                <a:cs typeface="Arial" panose="020B0604020202020204" pitchFamily="34" charset="0"/>
                <a:sym typeface="+mn-ea"/>
              </a:rPr>
              <a:t>tropical and subtropical produce</a:t>
            </a:r>
            <a:r>
              <a:rPr lang="en-US" altLang="zh-CN" sz="1600" dirty="0">
                <a:solidFill>
                  <a:schemeClr val="tx1"/>
                </a:solidFill>
                <a:latin typeface="Arial" panose="020B0604020202020204" pitchFamily="34" charset="0"/>
                <a:cs typeface="Arial" panose="020B0604020202020204" pitchFamily="34" charset="0"/>
                <a:sym typeface="+mn-ea"/>
              </a:rPr>
              <a:t> at temperatures </a:t>
            </a:r>
            <a:r>
              <a:rPr lang="en-US" altLang="zh-CN" sz="1600" b="1" dirty="0">
                <a:solidFill>
                  <a:schemeClr val="tx1"/>
                </a:solidFill>
                <a:latin typeface="Arial" panose="020B0604020202020204" pitchFamily="34" charset="0"/>
                <a:cs typeface="Arial" panose="020B0604020202020204" pitchFamily="34" charset="0"/>
                <a:sym typeface="+mn-ea"/>
              </a:rPr>
              <a:t>above freezing</a:t>
            </a:r>
            <a:r>
              <a:rPr lang="en-US" altLang="zh-CN" sz="1600" dirty="0">
                <a:solidFill>
                  <a:schemeClr val="tx1"/>
                </a:solidFill>
                <a:latin typeface="Arial" panose="020B0604020202020204" pitchFamily="34" charset="0"/>
                <a:cs typeface="Arial" panose="020B0604020202020204" pitchFamily="34" charset="0"/>
                <a:sym typeface="+mn-ea"/>
              </a:rPr>
              <a:t> but still </a:t>
            </a:r>
            <a:r>
              <a:rPr lang="en-US" altLang="zh-CN" sz="1600" b="1" dirty="0">
                <a:solidFill>
                  <a:schemeClr val="tx1"/>
                </a:solidFill>
                <a:latin typeface="Arial" panose="020B0604020202020204" pitchFamily="34" charset="0"/>
                <a:cs typeface="Arial" panose="020B0604020202020204" pitchFamily="34" charset="0"/>
                <a:sym typeface="+mn-ea"/>
              </a:rPr>
              <a:t>low enough to cause physiological damage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1" name="文本框 20"/>
          <p:cNvSpPr txBox="1"/>
          <p:nvPr/>
        </p:nvSpPr>
        <p:spPr>
          <a:xfrm>
            <a:off x="582995" y="2353333"/>
            <a:ext cx="11039509" cy="1579407"/>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Core Principle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Precooling temperature should </a:t>
            </a:r>
            <a:r>
              <a:rPr lang="en-US" altLang="zh-CN" sz="1600" b="1" dirty="0">
                <a:latin typeface="Arial" panose="020B0604020202020204" pitchFamily="34" charset="0"/>
                <a:cs typeface="Arial" panose="020B0604020202020204" pitchFamily="34" charset="0"/>
                <a:sym typeface="+mn-ea"/>
              </a:rPr>
              <a:t>NOT be excessively low</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Lower temperature to an appropriate range without causing chilling or freezing injury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Temperature settings must consider </a:t>
            </a:r>
            <a:r>
              <a:rPr lang="en-US" altLang="zh-CN" sz="1600" b="1" dirty="0">
                <a:solidFill>
                  <a:schemeClr val="tx1"/>
                </a:solidFill>
                <a:latin typeface="Arial" panose="020B0604020202020204" pitchFamily="34" charset="0"/>
                <a:cs typeface="Arial" panose="020B0604020202020204" pitchFamily="34" charset="0"/>
                <a:sym typeface="+mn-ea"/>
              </a:rPr>
              <a:t>biological characteristics</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tissue sensitivity</a:t>
            </a:r>
            <a:r>
              <a:rPr lang="en-US" altLang="zh-CN" sz="1600" dirty="0">
                <a:solidFill>
                  <a:schemeClr val="tx1"/>
                </a:solidFill>
                <a:latin typeface="Arial" panose="020B0604020202020204" pitchFamily="34" charset="0"/>
                <a:cs typeface="Arial" panose="020B0604020202020204" pitchFamily="34" charset="0"/>
                <a:sym typeface="+mn-ea"/>
              </a:rPr>
              <a:t> of different fruits and vegetables.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82995" y="3962284"/>
            <a:ext cx="10786847" cy="988476"/>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Freezing Injury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Frost damage </a:t>
            </a:r>
            <a:r>
              <a:rPr lang="en-US" altLang="zh-CN" sz="1600" dirty="0">
                <a:solidFill>
                  <a:schemeClr val="tx1"/>
                </a:solidFill>
                <a:latin typeface="Arial" panose="020B0604020202020204" pitchFamily="34" charset="0"/>
                <a:cs typeface="Arial" panose="020B0604020202020204" pitchFamily="34" charset="0"/>
                <a:sym typeface="+mn-ea"/>
              </a:rPr>
              <a:t>occurs when temperatures fall </a:t>
            </a:r>
            <a:r>
              <a:rPr lang="en-US" altLang="zh-CN" sz="1600" b="1" dirty="0">
                <a:solidFill>
                  <a:schemeClr val="tx1"/>
                </a:solidFill>
                <a:latin typeface="Arial" panose="020B0604020202020204" pitchFamily="34" charset="0"/>
                <a:cs typeface="Arial" panose="020B0604020202020204" pitchFamily="34" charset="0"/>
                <a:sym typeface="+mn-ea"/>
              </a:rPr>
              <a:t>below the freezing point (&lt;0°C)</a:t>
            </a:r>
            <a:r>
              <a:rPr lang="en-US" altLang="zh-CN" sz="1600" dirty="0">
                <a:solidFill>
                  <a:schemeClr val="tx1"/>
                </a:solidFill>
                <a:latin typeface="Arial" panose="020B0604020202020204" pitchFamily="34" charset="0"/>
                <a:cs typeface="Arial" panose="020B0604020202020204" pitchFamily="34" charset="0"/>
                <a:sym typeface="+mn-ea"/>
              </a:rPr>
              <a:t> → ice crystal formation and cellular rupture.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7" name="文本框 6"/>
          <p:cNvSpPr txBox="1"/>
          <p:nvPr/>
        </p:nvSpPr>
        <p:spPr>
          <a:xfrm>
            <a:off x="593299" y="431757"/>
            <a:ext cx="8539549" cy="58356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Precooling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96814" y="1094823"/>
            <a:ext cx="5079451" cy="461665"/>
          </a:xfrm>
          <a:prstGeom prst="rect">
            <a:avLst/>
          </a:prstGeom>
          <a:noFill/>
        </p:spPr>
        <p:txBody>
          <a:bodyPr wrap="square" rtlCol="0">
            <a:spAutoFit/>
          </a:bodyPr>
          <a:lstStyle/>
          <a:p>
            <a:r>
              <a:rPr lang="en-US" altLang="zh-CN" sz="2400" b="1" dirty="0">
                <a:sym typeface="+mn-ea"/>
              </a:rPr>
              <a:t>(2) Precooling Considerations</a:t>
            </a:r>
            <a:endParaRPr lang="en-US" altLang="zh-CN" sz="2400" b="1" dirty="0">
              <a:sym typeface="+mn-ea"/>
            </a:endParaRPr>
          </a:p>
        </p:txBody>
      </p:sp>
      <p:sp>
        <p:nvSpPr>
          <p:cNvPr id="4" name="矩形: 圆角 3"/>
          <p:cNvSpPr/>
          <p:nvPr/>
        </p:nvSpPr>
        <p:spPr>
          <a:xfrm>
            <a:off x="695325" y="1828800"/>
            <a:ext cx="4394033"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ea"/>
              <a:buAutoNum type="circleNumDbPlain" startAt="2"/>
            </a:pPr>
            <a:r>
              <a:rPr lang="en-US" altLang="zh-CN" b="1" dirty="0">
                <a:solidFill>
                  <a:schemeClr val="bg1"/>
                </a:solidFill>
                <a:latin typeface="Arial" panose="020B0604020202020204" pitchFamily="34" charset="0"/>
                <a:cs typeface="Arial" panose="020B0604020202020204" pitchFamily="34" charset="0"/>
                <a:sym typeface="+mn-ea"/>
              </a:rPr>
              <a:t>Accurate temperature control</a:t>
            </a:r>
            <a:endParaRPr lang="en-US" altLang="zh-CN" b="1" dirty="0">
              <a:solidFill>
                <a:schemeClr val="bg1"/>
              </a:solidFill>
              <a:latin typeface="Arial" panose="020B0604020202020204" pitchFamily="34" charset="0"/>
              <a:cs typeface="Arial" panose="020B0604020202020204" pitchFamily="34" charset="0"/>
              <a:sym typeface="+mn-ea"/>
            </a:endParaRPr>
          </a:p>
        </p:txBody>
      </p:sp>
      <p:grpSp>
        <p:nvGrpSpPr>
          <p:cNvPr id="5" name="组合 4"/>
          <p:cNvGrpSpPr/>
          <p:nvPr/>
        </p:nvGrpSpPr>
        <p:grpSpPr>
          <a:xfrm>
            <a:off x="0" y="6708278"/>
            <a:ext cx="12192000" cy="153627"/>
            <a:chOff x="147892" y="6347897"/>
            <a:chExt cx="11450808" cy="120769"/>
          </a:xfrm>
        </p:grpSpPr>
        <p:sp>
          <p:nvSpPr>
            <p:cNvPr id="8" name="矩形 7"/>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9" name="矩形 8"/>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3" name="7-2-2_09">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22325" y="57372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2" grpId="0" uiExpand="1" build="p"/>
      <p:bldP spid="21" grpId="0" uiExpand="1" build="p"/>
      <p:bldP spid="6" grpId="0" uiExpand="1" build="p"/>
      <p:bldP spid="4" grpId="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40492949_1*n_h_h_f*1_2_1_1"/>
  <p:tag name="KSO_WM_TEMPLATE_CATEGORY" val="diagram"/>
  <p:tag name="KSO_WM_TEMPLATE_INDEX" val="40492949"/>
  <p:tag name="KSO_WM_UNIT_LAYERLEVEL" val="1_1_1_1"/>
  <p:tag name="KSO_WM_TAG_VERSION" val="3.0"/>
  <p:tag name="KSO_WM_BEAUTIFY_FLAG" val="#wm#"/>
  <p:tag name="KSO_WM_UNIT_VALUE" val="51"/>
  <p:tag name="KSO_WM_DIAGRAM_VERSION" val="3"/>
  <p:tag name="KSO_WM_DIAGRAM_COLOR_TRICK" val="1"/>
  <p:tag name="KSO_WM_DIAGRAM_COLOR_TEXT_CAN_REMOVE" val="n"/>
  <p:tag name="KSO_WM_UNIT_PRESET_TEXT" val="单击此处添加文本，简明扼要地阐述您的观点。根据需要可酌情增减文字，以便观者准确地理解您传达的思想"/>
  <p:tag name="KSO_WM_UNIT_TEXT_FILL_FORE_SCHEMECOLOR_INDEX" val="1"/>
  <p:tag name="KSO_WM_UNIT_TEXT_FILL_TYPE" val="1"/>
  <p:tag name="KSO_WM_UNIT_TEXT_TYPE" val="1"/>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3_1"/>
  <p:tag name="KSO_WM_UNIT_ID" val="diagram40492949_1*n_h_h_a*1_2_3_1"/>
  <p:tag name="KSO_WM_TEMPLATE_CATEGORY" val="diagram"/>
  <p:tag name="KSO_WM_TEMPLATE_INDEX" val="40492949"/>
  <p:tag name="KSO_WM_UNIT_LAYERLEVEL" val="1_1_1_1"/>
  <p:tag name="KSO_WM_TAG_VERSION" val="3.0"/>
  <p:tag name="KSO_WM_BEAUTIFY_FLAG" val="#wm#"/>
  <p:tag name="KSO_WM_UNIT_VALUE" val="13"/>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UNIT_TEXT_TYPE" val="1"/>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3_1"/>
  <p:tag name="KSO_WM_UNIT_ID" val="diagram40492949_1*n_h_h_f*1_2_3_1"/>
  <p:tag name="KSO_WM_TEMPLATE_CATEGORY" val="diagram"/>
  <p:tag name="KSO_WM_TEMPLATE_INDEX" val="40492949"/>
  <p:tag name="KSO_WM_UNIT_LAYERLEVEL" val="1_1_1_1"/>
  <p:tag name="KSO_WM_TAG_VERSION" val="3.0"/>
  <p:tag name="KSO_WM_BEAUTIFY_FLAG" val="#wm#"/>
  <p:tag name="KSO_WM_UNIT_VALUE" val="51"/>
  <p:tag name="KSO_WM_DIAGRAM_VERSION" val="3"/>
  <p:tag name="KSO_WM_DIAGRAM_COLOR_TRICK" val="1"/>
  <p:tag name="KSO_WM_DIAGRAM_COLOR_TEXT_CAN_REMOVE" val="n"/>
  <p:tag name="KSO_WM_UNIT_PRESET_TEXT" val="简明扼要地阐述您的观点。根据需要可酌情增减文字，以便观者准确地理解您传达的思想。单击此处添加文本"/>
  <p:tag name="KSO_WM_UNIT_TEXT_FILL_FORE_SCHEMECOLOR_INDEX" val="1"/>
  <p:tag name="KSO_WM_UNIT_TEXT_FILL_TYPE" val="1"/>
  <p:tag name="KSO_WM_UNIT_TEXT_TYPE" val="1"/>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3.xml><?xml version="1.0" encoding="utf-8"?>
<p:tagLst xmlns:p="http://schemas.openxmlformats.org/presentationml/2006/main">
  <p:tag name="KSO_WM_DIAGRAM_VIRTUALLY_FRAME" val="{&quot;height&quot;:442.44448818897644,&quot;left&quot;:46.7,&quot;top&quot;:81.18055118110236,&quot;width&quot;:865.9067716535434}"/>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2_1"/>
  <p:tag name="KSO_WM_UNIT_ID" val="diagram40492949_1*n_h_i*1_2_1"/>
  <p:tag name="KSO_WM_TEMPLATE_CATEGORY" val="diagram"/>
  <p:tag name="KSO_WM_TEMPLATE_INDEX" val="40492949"/>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gradient&quot;:[{&quot;brightness&quot;:0,&quot;colorType&quot;:1,&quot;foreColorIndex&quot;:5,&quot;pos&quot;:0.17000000178813934,&quot;transparency&quot;:1},{&quot;brightness&quot;:0,&quot;colorType&quot;:1,&quot;foreColorIndex&quot;:5,&quot;pos&quot;:0.9399999976158142,&quot;transparency&quot;:0.5099999904632568}],&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40492949_1*n_h_i*1_1_1"/>
  <p:tag name="KSO_WM_TEMPLATE_CATEGORY" val="diagram"/>
  <p:tag name="KSO_WM_TEMPLATE_INDEX" val="40492949"/>
  <p:tag name="KSO_WM_UNIT_LAYERLEVEL" val="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gradient&quot;:[{&quot;brightness&quot;:0,&quot;colorType&quot;:1,&quot;foreColorIndex&quot;:5,&quot;pos&quot;:1,&quot;transparency&quot;:0.44999998807907104},{&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40492949_1*n_h_h_i*1_2_1_2"/>
  <p:tag name="KSO_WM_TEMPLATE_CATEGORY" val="diagram"/>
  <p:tag name="KSO_WM_TEMPLATE_INDEX" val="40492949"/>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gradient&quot;:[{&quot;brightness&quot;:0,&quot;colorType&quot;:1,&quot;foreColorIndex&quot;:5,&quot;pos&quot;:0.17000000178813934,&quot;transparency&quot;:0},{&quot;brightness&quot;:0.4000000059604645,&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40492949_1*n_h_i*1_1_2"/>
  <p:tag name="KSO_WM_TEMPLATE_CATEGORY" val="diagram"/>
  <p:tag name="KSO_WM_TEMPLATE_INDEX" val="40492949"/>
  <p:tag name="KSO_WM_UNIT_LAYERLEVEL" val="1_1_1"/>
  <p:tag name="KSO_WM_TAG_VERSION" val="3.0"/>
  <p:tag name="KSO_WM_BEAUTIFY_FLAG" val="#wm#"/>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4"/>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solid&quot;:{&quot;brightness&quot;:0.4000000059604645,&quot;colorType&quot;:1,&quot;foreColorIndex&quot;:5,&quot;transparency&quot;:0.8700000047683716},&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6000000238418579,&quot;colorType&quot;:2,&quot;rgb&quot;:&quot;#acdbff&quot;,&quot;transparency&quot;:0.9900000095367432},&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40492949_1*n_h_h_i*1_2_1_2"/>
  <p:tag name="KSO_WM_TEMPLATE_CATEGORY" val="diagram"/>
  <p:tag name="KSO_WM_TEMPLATE_INDEX" val="40492949"/>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gradient&quot;:[{&quot;brightness&quot;:0,&quot;colorType&quot;:1,&quot;foreColorIndex&quot;:5,&quot;pos&quot;:0.17000000178813934,&quot;transparency&quot;:0},{&quot;brightness&quot;:0.4000000059604645,&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40492949_1*n_h_h_i*1_2_1_2"/>
  <p:tag name="KSO_WM_TEMPLATE_CATEGORY" val="diagram"/>
  <p:tag name="KSO_WM_TEMPLATE_INDEX" val="40492949"/>
  <p:tag name="KSO_WM_UNIT_LAYERLEVEL" val="1_1_1_1"/>
  <p:tag name="KSO_WM_TAG_VERSION" val="3.0"/>
  <p:tag name="KSO_WM_BEAUTIFY_FLAG" val="#wm#"/>
  <p:tag name="KSO_WM_DIAGRAM_VERSION" val="3"/>
  <p:tag name="KSO_WM_DIAGRAM_COLOR_TRICK" val="1"/>
  <p:tag name="KSO_WM_DIAGRAM_COLOR_TEXT_CAN_REMOVE" val="n"/>
  <p:tag name="KSO_WM_UNIT_FILL_TYPE" val="3"/>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gradient&quot;:[{&quot;brightness&quot;:0,&quot;colorType&quot;:1,&quot;foreColorIndex&quot;:5,&quot;pos&quot;:0.17000000178813934,&quot;transparency&quot;:0},{&quot;brightness&quot;:0.4000000059604645,&quot;colorType&quot;:1,&quot;foreColorIndex&quot;:5,&quot;pos&quot;:0.899999976158142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DOCER_RESOURCE_TRACE_INFO" val="{&quot;id&quot;:&quot;50011449&quot;,&quot;origin&quot;:0,&quot;type&quot;:&quot;icons&quot;,&quot;user&quot;:&quot;1534164514&quot;}"/>
</p:tagLst>
</file>

<file path=ppt/tags/tag21.xml><?xml version="1.0" encoding="utf-8"?>
<p:tagLst xmlns:p="http://schemas.openxmlformats.org/presentationml/2006/main">
  <p:tag name="KSO_DOCER_RESOURCE_TRACE_INFO" val="{&quot;id&quot;:&quot;21588504&quot;,&quot;origin&quot;:0,&quot;type&quot;:&quot;icons&quot;,&quot;user&quot;:&quot;1534164514&quot;}"/>
</p:tagLst>
</file>

<file path=ppt/tags/tag22.xml><?xml version="1.0" encoding="utf-8"?>
<p:tagLst xmlns:p="http://schemas.openxmlformats.org/presentationml/2006/main">
  <p:tag name="KSO_DOCER_RESOURCE_TRACE_INFO" val="{&quot;id&quot;:&quot;20253091&quot;,&quot;origin&quot;:0,&quot;type&quot;:&quot;icons&quot;,&quot;user&quot;:&quot;1534164514&quot;}"/>
</p:tagLst>
</file>

<file path=ppt/tags/tag23.xml><?xml version="1.0" encoding="utf-8"?>
<p:tagLst xmlns:p="http://schemas.openxmlformats.org/presentationml/2006/main">
  <p:tag name="KSO_WM_DIAGRAM_VIRTUALLY_FRAME" val="{&quot;height&quot;:299.63,&quot;left&quot;:45.213149606299204,&quot;top&quot;:188.64732283464565,&quot;width&quot;:861.3868503937008}"/>
</p:tagLst>
</file>

<file path=ppt/tags/tag24.xml><?xml version="1.0" encoding="utf-8"?>
<p:tagLst xmlns:p="http://schemas.openxmlformats.org/presentationml/2006/main">
  <p:tag name="KSO_WM_DIAGRAM_VIRTUALLY_FRAME" val="{&quot;height&quot;:299.63,&quot;left&quot;:45.213149606299204,&quot;top&quot;:188.64732283464565,&quot;width&quot;:861.3868503937008}"/>
</p:tagLst>
</file>

<file path=ppt/tags/tag25.xml><?xml version="1.0" encoding="utf-8"?>
<p:tagLst xmlns:p="http://schemas.openxmlformats.org/presentationml/2006/main">
  <p:tag name="KSO_WM_DIAGRAM_VIRTUALLY_FRAME" val="{&quot;height&quot;:299.63,&quot;left&quot;:45.213149606299204,&quot;top&quot;:188.64732283464565,&quot;width&quot;:861.3868503937008}"/>
</p:tagLst>
</file>

<file path=ppt/tags/tag26.xml><?xml version="1.0" encoding="utf-8"?>
<p:tagLst xmlns:p="http://schemas.openxmlformats.org/presentationml/2006/main">
  <p:tag name="KSO_WM_DIAGRAM_VIRTUALLY_FRAME" val="{&quot;height&quot;:299.63,&quot;left&quot;:45.213149606299204,&quot;top&quot;:188.64732283464565,&quot;width&quot;:861.3868503937008}"/>
</p:tagLst>
</file>

<file path=ppt/tags/tag27.xml><?xml version="1.0" encoding="utf-8"?>
<p:tagLst xmlns:p="http://schemas.openxmlformats.org/presentationml/2006/main">
  <p:tag name="KSO_DOCER_RESOURCE_TRACE_INFO" val="{&quot;id&quot;:&quot;201204943&quot;,&quot;origin&quot;:0,&quot;type&quot;:&quot;pictures&quot;,&quot;user&quot;:&quot;1534164514&quot;}"/>
</p:tagLst>
</file>

<file path=ppt/tags/tag28.xml><?xml version="1.0" encoding="utf-8"?>
<p:tagLst xmlns:p="http://schemas.openxmlformats.org/presentationml/2006/main">
  <p:tag name="KSO_DOCER_RESOURCE_TRACE_INFO" val="{&quot;id&quot;:&quot;21542862&quot;,&quot;origin&quot;:0,&quot;type&quot;:&quot;icons&quot;,&quot;user&quot;:&quot;1534164514&quot;}"/>
</p:tagLst>
</file>

<file path=ppt/tags/tag29.xml><?xml version="1.0" encoding="utf-8"?>
<p:tagLst xmlns:p="http://schemas.openxmlformats.org/presentationml/2006/main">
  <p:tag name="KSO_DOCER_RESOURCE_TRACE_INFO" val="{&quot;id&quot;:&quot;50008846&quot;,&quot;origin&quot;:0,&quot;type&quot;:&quot;icons&quot;,&quot;user&quot;:&quot;1534164514&quot;}"/>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MD-PA" val="v1.0.0"/>
</p:tagLst>
</file>

<file path=ppt/tags/tag31.xml><?xml version="1.0" encoding="utf-8"?>
<p:tagLst xmlns:p="http://schemas.openxmlformats.org/presentationml/2006/main">
  <p:tag name="RESOURCE_RECORD_KEY" val="{&quot;70&quot;:[3318451,3312359,3322227,3313593,3323956,332200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2_1"/>
  <p:tag name="KSO_WM_UNIT_ID" val="diagram40492949_1*n_h_h_a*1_2_2_1"/>
  <p:tag name="KSO_WM_TEMPLATE_CATEGORY" val="diagram"/>
  <p:tag name="KSO_WM_TEMPLATE_INDEX" val="40492949"/>
  <p:tag name="KSO_WM_UNIT_LAYERLEVEL" val="1_1_1_1"/>
  <p:tag name="KSO_WM_TAG_VERSION" val="3.0"/>
  <p:tag name="KSO_WM_BEAUTIFY_FLAG" val="#wm#"/>
  <p:tag name="KSO_WM_UNIT_VALUE" val="20"/>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UNIT_TEXT_TYPE" val="1"/>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8.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40492949_1*n_h_h_f*1_2_2_1"/>
  <p:tag name="KSO_WM_TEMPLATE_CATEGORY" val="diagram"/>
  <p:tag name="KSO_WM_TEMPLATE_INDEX" val="40492949"/>
  <p:tag name="KSO_WM_UNIT_LAYERLEVEL" val="1_1_1_1"/>
  <p:tag name="KSO_WM_TAG_VERSION" val="3.0"/>
  <p:tag name="KSO_WM_BEAUTIFY_FLAG" val="#wm#"/>
  <p:tag name="KSO_WM_UNIT_VALUE" val="52"/>
  <p:tag name="KSO_WM_DIAGRAM_VERSION" val="3"/>
  <p:tag name="KSO_WM_DIAGRAM_COLOR_TRICK" val="1"/>
  <p:tag name="KSO_WM_DIAGRAM_COLOR_TEXT_CAN_REMOVE" val="n"/>
  <p:tag name="KSO_WM_UNIT_PRESET_TEXT" val="单击此处添加文本，简明扼要地阐述您的观点。根据需要可酌情增减文字，以便观者准确地理解您传达的思想"/>
  <p:tag name="KSO_WM_UNIT_TEXT_FILL_FORE_SCHEMECOLOR_INDEX" val="1"/>
  <p:tag name="KSO_WM_UNIT_TEXT_FILL_TYPE" val="1"/>
  <p:tag name="KSO_WM_UNIT_TEXT_TYPE" val="1"/>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1_1"/>
  <p:tag name="KSO_WM_UNIT_ID" val="diagram40492949_1*n_h_h_a*1_2_1_1"/>
  <p:tag name="KSO_WM_TEMPLATE_CATEGORY" val="diagram"/>
  <p:tag name="KSO_WM_TEMPLATE_INDEX" val="40492949"/>
  <p:tag name="KSO_WM_UNIT_LAYERLEVEL" val="1_1_1_1"/>
  <p:tag name="KSO_WM_TAG_VERSION" val="3.0"/>
  <p:tag name="KSO_WM_BEAUTIFY_FLAG" val="#wm#"/>
  <p:tag name="KSO_WM_UNIT_VALUE" val="13"/>
  <p:tag name="KSO_WM_DIAGRAM_VERSION" val="3"/>
  <p:tag name="KSO_WM_DIAGRAM_COLOR_TRICK" val="1"/>
  <p:tag name="KSO_WM_DIAGRAM_COLOR_TEXT_CAN_REMOVE" val="n"/>
  <p:tag name="KSO_WM_UNIT_PRESET_TEXT" val="单击添加标题"/>
  <p:tag name="KSO_WM_UNIT_TEXT_FILL_FORE_SCHEMECOLOR_INDEX" val="1"/>
  <p:tag name="KSO_WM_UNIT_TEXT_FILL_TYPE" val="1"/>
  <p:tag name="KSO_WM_UNIT_TEXT_TYPE" val="1"/>
  <p:tag name="KSO_WM_DIAGRAM_MAX_ITEMCNT" val="5"/>
  <p:tag name="KSO_WM_DIAGRAM_MIN_ITEMCNT" val="3"/>
  <p:tag name="KSO_WM_DIAGRAM_VIRTUALLY_FRAME" val="{&quot;height&quot;:442.44448818897644,&quot;left&quot;:46.7,&quot;top&quot;:81.18055118110236,&quot;width&quot;:865.906771653543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heme/theme1.xml><?xml version="1.0" encoding="utf-8"?>
<a:theme xmlns:a="http://schemas.openxmlformats.org/drawingml/2006/main" name="Office 主题​​">
  <a:themeElements>
    <a:clrScheme name="自定义 34">
      <a:dk1>
        <a:sysClr val="windowText" lastClr="000000"/>
      </a:dk1>
      <a:lt1>
        <a:sysClr val="window" lastClr="FFFFFF"/>
      </a:lt1>
      <a:dk2>
        <a:srgbClr val="44546A"/>
      </a:dk2>
      <a:lt2>
        <a:srgbClr val="E7E6E6"/>
      </a:lt2>
      <a:accent1>
        <a:srgbClr val="68AE77"/>
      </a:accent1>
      <a:accent2>
        <a:srgbClr val="8CF5D4"/>
      </a:accent2>
      <a:accent3>
        <a:srgbClr val="FFE8CB"/>
      </a:accent3>
      <a:accent4>
        <a:srgbClr val="57965F"/>
      </a:accent4>
      <a:accent5>
        <a:srgbClr val="6BEEB8"/>
      </a:accent5>
      <a:accent6>
        <a:srgbClr val="FDCCA4"/>
      </a:accent6>
      <a:hlink>
        <a:srgbClr val="0563C1"/>
      </a:hlink>
      <a:folHlink>
        <a:srgbClr val="954F72"/>
      </a:folHlink>
    </a:clrScheme>
    <a:fontScheme name="思源">
      <a:majorFont>
        <a:latin typeface="Arial Black"/>
        <a:ea typeface="思源宋体 Heavy"/>
        <a:cs typeface=""/>
      </a:majorFont>
      <a:minorFont>
        <a:latin typeface="Ari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19301</Words>
  <Application>WPS 演示</Application>
  <PresentationFormat>宽屏</PresentationFormat>
  <Paragraphs>610</Paragraphs>
  <Slides>37</Slides>
  <Notes>37</Notes>
  <HiddenSlides>0</HiddenSlides>
  <MMClips>35</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37</vt:i4>
      </vt:variant>
    </vt:vector>
  </HeadingPairs>
  <TitlesOfParts>
    <vt:vector size="55" baseType="lpstr">
      <vt:lpstr>Arial</vt:lpstr>
      <vt:lpstr>宋体</vt:lpstr>
      <vt:lpstr>Wingdings</vt:lpstr>
      <vt:lpstr>Segoe UI Black</vt:lpstr>
      <vt:lpstr>Open Sans</vt:lpstr>
      <vt:lpstr>字魂59号-创粗黑</vt:lpstr>
      <vt:lpstr>黑体</vt:lpstr>
      <vt:lpstr>Wingdings</vt:lpstr>
      <vt:lpstr>Calibri</vt:lpstr>
      <vt:lpstr>微软雅黑</vt:lpstr>
      <vt:lpstr>Arial Unicode MS</vt:lpstr>
      <vt:lpstr>思源宋体 Heavy</vt:lpstr>
      <vt:lpstr>Arial Black</vt:lpstr>
      <vt:lpstr>思源黑体 CN Normal</vt:lpstr>
      <vt:lpstr>等线</vt:lpstr>
      <vt:lpstr>思源黑体 CN Normal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V23767</dc:creator>
  <cp:lastModifiedBy>Lily</cp:lastModifiedBy>
  <cp:revision>309</cp:revision>
  <dcterms:created xsi:type="dcterms:W3CDTF">2022-02-05T08:07:00Z</dcterms:created>
  <dcterms:modified xsi:type="dcterms:W3CDTF">2026-07-31T01:40:40Z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E60A271442404DC29D5F0AAEA3CE6CC8_13</vt:lpwstr>
  </property>
  <property fmtid="{D5CDD505-2E9C-101B-9397-08002B2CF9AE}" pid="3" name="KSOProductBuildVer">
    <vt:lpwstr>2052-12.1.0.28043</vt:lpwstr>
  </property>
</Properties>
</file>