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
  </p:notesMasterIdLst>
  <p:handoutMasterIdLst>
    <p:handoutMasterId r:id="rId66"/>
  </p:handoutMasterIdLst>
  <p:sldIdLst>
    <p:sldId id="416" r:id="rId3"/>
    <p:sldId id="256" r:id="rId5"/>
    <p:sldId id="423" r:id="rId6"/>
    <p:sldId id="422" r:id="rId7"/>
    <p:sldId id="426" r:id="rId8"/>
    <p:sldId id="427" r:id="rId9"/>
    <p:sldId id="428" r:id="rId10"/>
    <p:sldId id="429" r:id="rId11"/>
    <p:sldId id="430" r:id="rId12"/>
    <p:sldId id="447" r:id="rId13"/>
    <p:sldId id="448" r:id="rId14"/>
    <p:sldId id="449" r:id="rId15"/>
    <p:sldId id="431" r:id="rId16"/>
    <p:sldId id="432" r:id="rId17"/>
    <p:sldId id="433" r:id="rId18"/>
    <p:sldId id="434" r:id="rId19"/>
    <p:sldId id="435" r:id="rId20"/>
    <p:sldId id="436" r:id="rId21"/>
    <p:sldId id="437" r:id="rId22"/>
    <p:sldId id="438" r:id="rId23"/>
    <p:sldId id="439" r:id="rId24"/>
    <p:sldId id="450" r:id="rId25"/>
    <p:sldId id="440" r:id="rId26"/>
    <p:sldId id="441" r:id="rId27"/>
    <p:sldId id="442" r:id="rId28"/>
    <p:sldId id="443" r:id="rId29"/>
    <p:sldId id="451" r:id="rId30"/>
    <p:sldId id="444" r:id="rId31"/>
    <p:sldId id="445" r:id="rId32"/>
    <p:sldId id="446" r:id="rId33"/>
    <p:sldId id="452" r:id="rId34"/>
    <p:sldId id="453" r:id="rId35"/>
    <p:sldId id="454" r:id="rId36"/>
    <p:sldId id="455" r:id="rId37"/>
    <p:sldId id="466" r:id="rId38"/>
    <p:sldId id="456" r:id="rId39"/>
    <p:sldId id="457" r:id="rId40"/>
    <p:sldId id="458" r:id="rId41"/>
    <p:sldId id="459" r:id="rId42"/>
    <p:sldId id="467" r:id="rId43"/>
    <p:sldId id="460" r:id="rId44"/>
    <p:sldId id="461" r:id="rId45"/>
    <p:sldId id="462" r:id="rId46"/>
    <p:sldId id="463" r:id="rId47"/>
    <p:sldId id="464" r:id="rId48"/>
    <p:sldId id="468" r:id="rId49"/>
    <p:sldId id="471" r:id="rId50"/>
    <p:sldId id="469" r:id="rId51"/>
    <p:sldId id="470" r:id="rId52"/>
    <p:sldId id="472" r:id="rId53"/>
    <p:sldId id="473" r:id="rId54"/>
    <p:sldId id="474" r:id="rId55"/>
    <p:sldId id="476" r:id="rId56"/>
    <p:sldId id="475" r:id="rId57"/>
    <p:sldId id="465" r:id="rId58"/>
    <p:sldId id="478" r:id="rId59"/>
    <p:sldId id="479" r:id="rId60"/>
    <p:sldId id="485" r:id="rId61"/>
    <p:sldId id="477" r:id="rId62"/>
    <p:sldId id="480" r:id="rId63"/>
    <p:sldId id="481" r:id="rId64"/>
    <p:sldId id="420" r:id="rId65"/>
  </p:sldIdLst>
  <p:sldSz cx="12192000" cy="6858000"/>
  <p:notesSz cx="6858000" cy="9144000"/>
  <p:custDataLst>
    <p:tags r:id="rId7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9" userDrawn="1">
          <p15:clr>
            <a:srgbClr val="A4A3A4"/>
          </p15:clr>
        </p15:guide>
        <p15:guide id="2" pos="373" userDrawn="1">
          <p15:clr>
            <a:srgbClr val="A4A3A4"/>
          </p15:clr>
        </p15:guide>
        <p15:guide id="3" pos="4897" userDrawn="1">
          <p15:clr>
            <a:srgbClr val="A4A3A4"/>
          </p15:clr>
        </p15:guide>
        <p15:guide id="4" pos="3840" userDrawn="1">
          <p15:clr>
            <a:srgbClr val="A4A3A4"/>
          </p15:clr>
        </p15:guide>
        <p15:guide id="5" orient="horz" pos="2348" userDrawn="1">
          <p15:clr>
            <a:srgbClr val="A4A3A4"/>
          </p15:clr>
        </p15:guide>
        <p15:guide id="6" pos="303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como RE" initials="GR" lastIdx="3" clrIdx="0"/>
  <p:cmAuthor id="2" name="M. Waid" initials="MW"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BC"/>
    <a:srgbClr val="00B485"/>
    <a:srgbClr val="F47847"/>
    <a:srgbClr val="2C7847"/>
    <a:srgbClr val="982B56"/>
    <a:srgbClr val="1A4262"/>
    <a:srgbClr val="B79F8D"/>
    <a:srgbClr val="008868"/>
    <a:srgbClr val="36B5BB"/>
    <a:srgbClr val="ECDF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8" autoAdjust="0"/>
    <p:restoredTop sz="93387" autoAdjust="0"/>
  </p:normalViewPr>
  <p:slideViewPr>
    <p:cSldViewPr snapToGrid="0" showGuides="1">
      <p:cViewPr varScale="1">
        <p:scale>
          <a:sx n="106" d="100"/>
          <a:sy n="106" d="100"/>
        </p:scale>
        <p:origin x="234" y="78"/>
      </p:cViewPr>
      <p:guideLst>
        <p:guide orient="horz" pos="1809"/>
        <p:guide pos="373"/>
        <p:guide pos="4897"/>
        <p:guide pos="3840"/>
        <p:guide orient="horz" pos="2348"/>
        <p:guide pos="3037"/>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1" Type="http://schemas.openxmlformats.org/officeDocument/2006/relationships/tags" Target="tags/tag1.xml"/><Relationship Id="rId70" Type="http://schemas.openxmlformats.org/officeDocument/2006/relationships/commentAuthors" Target="commentAuthors.xml"/><Relationship Id="rId7" Type="http://schemas.openxmlformats.org/officeDocument/2006/relationships/slide" Target="slides/slide4.xml"/><Relationship Id="rId69" Type="http://schemas.openxmlformats.org/officeDocument/2006/relationships/tableStyles" Target="tableStyles.xml"/><Relationship Id="rId68" Type="http://schemas.openxmlformats.org/officeDocument/2006/relationships/viewProps" Target="viewProps.xml"/><Relationship Id="rId67" Type="http://schemas.openxmlformats.org/officeDocument/2006/relationships/presProps" Target="presProps.xml"/><Relationship Id="rId66" Type="http://schemas.openxmlformats.org/officeDocument/2006/relationships/handoutMaster" Target="handoutMasters/handoutMaster1.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年度数据!$A$9:$C$9</c:f>
              <c:strCache>
                <c:ptCount val="1"/>
                <c:pt idx="0">
                  <c:v>煤炭消费量(万吨)</c:v>
                </c:pt>
              </c:strCache>
            </c:strRef>
          </c:tx>
          <c:spPr>
            <a:solidFill>
              <a:prstClr val="black"/>
            </a:solidFill>
            <a:ln>
              <a:solidFill>
                <a:prstClr val="black"/>
              </a:solidFill>
            </a:ln>
            <a:effectLst/>
          </c:spPr>
          <c:invertIfNegative val="0"/>
          <c:dLbls>
            <c:delete val="1"/>
          </c:dLbls>
          <c:cat>
            <c:strRef>
              <c:f>年度数据!$D$3:$U$3</c:f>
              <c:strCache>
                <c:ptCount val="18"/>
                <c:pt idx="0">
                  <c:v>2018年</c:v>
                </c:pt>
                <c:pt idx="1">
                  <c:v>2017年</c:v>
                </c:pt>
                <c:pt idx="2">
                  <c:v>2016年</c:v>
                </c:pt>
                <c:pt idx="3">
                  <c:v>2015年</c:v>
                </c:pt>
                <c:pt idx="4">
                  <c:v>2014年</c:v>
                </c:pt>
                <c:pt idx="5">
                  <c:v>2013年</c:v>
                </c:pt>
                <c:pt idx="6">
                  <c:v>2012年</c:v>
                </c:pt>
                <c:pt idx="7">
                  <c:v>2011年</c:v>
                </c:pt>
                <c:pt idx="8">
                  <c:v>2010年</c:v>
                </c:pt>
                <c:pt idx="9">
                  <c:v>2009年</c:v>
                </c:pt>
                <c:pt idx="10">
                  <c:v>2008年</c:v>
                </c:pt>
                <c:pt idx="11">
                  <c:v>2007年</c:v>
                </c:pt>
                <c:pt idx="12">
                  <c:v>2006年</c:v>
                </c:pt>
                <c:pt idx="13">
                  <c:v>2005年</c:v>
                </c:pt>
                <c:pt idx="14">
                  <c:v>2004年</c:v>
                </c:pt>
                <c:pt idx="15">
                  <c:v>2003年</c:v>
                </c:pt>
                <c:pt idx="16">
                  <c:v>2002年</c:v>
                </c:pt>
                <c:pt idx="17">
                  <c:v>2001年</c:v>
                </c:pt>
              </c:strCache>
            </c:strRef>
          </c:cat>
          <c:val>
            <c:numRef>
              <c:f>年度数据!$D$9:$U$9</c:f>
              <c:numCache>
                <c:formatCode>General</c:formatCode>
                <c:ptCount val="18"/>
                <c:pt idx="0">
                  <c:v>397452</c:v>
                </c:pt>
                <c:pt idx="1">
                  <c:v>391403</c:v>
                </c:pt>
                <c:pt idx="2">
                  <c:v>388820</c:v>
                </c:pt>
                <c:pt idx="3">
                  <c:v>399834</c:v>
                </c:pt>
                <c:pt idx="4">
                  <c:v>413633</c:v>
                </c:pt>
                <c:pt idx="5">
                  <c:v>424426</c:v>
                </c:pt>
                <c:pt idx="6">
                  <c:v>411727</c:v>
                </c:pt>
                <c:pt idx="7">
                  <c:v>388961</c:v>
                </c:pt>
                <c:pt idx="8">
                  <c:v>349008</c:v>
                </c:pt>
                <c:pt idx="9">
                  <c:v>325003</c:v>
                </c:pt>
                <c:pt idx="10">
                  <c:v>281095.92</c:v>
                </c:pt>
                <c:pt idx="11">
                  <c:v>272745.88</c:v>
                </c:pt>
                <c:pt idx="12">
                  <c:v>255065.45</c:v>
                </c:pt>
                <c:pt idx="13">
                  <c:v>243375</c:v>
                </c:pt>
                <c:pt idx="14">
                  <c:v>207561.29</c:v>
                </c:pt>
                <c:pt idx="15">
                  <c:v>180587.04</c:v>
                </c:pt>
                <c:pt idx="16">
                  <c:v>152282.66</c:v>
                </c:pt>
                <c:pt idx="17">
                  <c:v>144528.11</c:v>
                </c:pt>
              </c:numCache>
            </c:numRef>
          </c:val>
        </c:ser>
        <c:dLbls>
          <c:showLegendKey val="0"/>
          <c:showVal val="0"/>
          <c:showCatName val="0"/>
          <c:showSerName val="0"/>
          <c:showPercent val="0"/>
          <c:showBubbleSize val="0"/>
        </c:dLbls>
        <c:gapWidth val="150"/>
        <c:axId val="922182047"/>
        <c:axId val="888250159"/>
      </c:barChart>
      <c:catAx>
        <c:axId val="9221820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88250159"/>
        <c:crosses val="autoZero"/>
        <c:auto val="1"/>
        <c:lblAlgn val="ctr"/>
        <c:lblOffset val="100"/>
        <c:noMultiLvlLbl val="0"/>
      </c:catAx>
      <c:valAx>
        <c:axId val="88825015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922182047"/>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428945207999"/>
          <c:y val="0.031473675949719"/>
          <c:w val="0.78709385682677"/>
          <c:h val="0.830532575980951"/>
        </c:manualLayout>
      </c:layout>
      <c:barChart>
        <c:barDir val="col"/>
        <c:grouping val="clustered"/>
        <c:varyColors val="0"/>
        <c:ser>
          <c:idx val="1"/>
          <c:order val="1"/>
          <c:tx>
            <c:strRef>
              <c:f>Sheet1!$A$7</c:f>
              <c:strCache>
                <c:ptCount val="1"/>
                <c:pt idx="0">
                  <c:v>GDP（亿美元）</c:v>
                </c:pt>
              </c:strCache>
            </c:strRef>
          </c:tx>
          <c:spPr>
            <a:solidFill>
              <a:srgbClr val="C00000"/>
            </a:solidFill>
            <a:ln>
              <a:solidFill>
                <a:prstClr val="black"/>
              </a:solidFill>
            </a:ln>
            <a:effectLst/>
          </c:spPr>
          <c:invertIfNegative val="0"/>
          <c:dLbls>
            <c:delete val="1"/>
          </c:dLbls>
          <c:cat>
            <c:strRef>
              <c:f>Sheet1!$B$4:$BJ$4</c:f>
              <c:strCach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strCache>
            </c:strRef>
          </c:cat>
          <c:val>
            <c:numRef>
              <c:f>Sheet1!$B$7:$BJ$7</c:f>
              <c:numCache>
                <c:formatCode>General</c:formatCode>
                <c:ptCount val="61"/>
                <c:pt idx="0">
                  <c:v>13846.2817321367</c:v>
                </c:pt>
                <c:pt idx="1">
                  <c:v>14403.4218909871</c:v>
                </c:pt>
                <c:pt idx="2">
                  <c:v>15456.9687431313</c:v>
                </c:pt>
                <c:pt idx="3">
                  <c:v>16651.4091721554</c:v>
                </c:pt>
                <c:pt idx="4">
                  <c:v>18241.1736813059</c:v>
                </c:pt>
                <c:pt idx="5">
                  <c:v>19863.6833505512</c:v>
                </c:pt>
                <c:pt idx="6">
                  <c:v>21551.4119125072</c:v>
                </c:pt>
                <c:pt idx="7">
                  <c:v>22941.5851861292</c:v>
                </c:pt>
                <c:pt idx="8">
                  <c:v>24764.8996688155</c:v>
                </c:pt>
                <c:pt idx="9">
                  <c:v>27322.2811931781</c:v>
                </c:pt>
                <c:pt idx="10">
                  <c:v>29873.6765012982</c:v>
                </c:pt>
                <c:pt idx="11">
                  <c:v>33004.2765807991</c:v>
                </c:pt>
                <c:pt idx="12">
                  <c:v>38055.942190418</c:v>
                </c:pt>
                <c:pt idx="13">
                  <c:v>46379.3349207811</c:v>
                </c:pt>
                <c:pt idx="14">
                  <c:v>53453.5978307075</c:v>
                </c:pt>
                <c:pt idx="15">
                  <c:v>59544.1178854922</c:v>
                </c:pt>
                <c:pt idx="16">
                  <c:v>64794.0391256841</c:v>
                </c:pt>
                <c:pt idx="17">
                  <c:v>73286.1109565718</c:v>
                </c:pt>
                <c:pt idx="18">
                  <c:v>86323.4957512605</c:v>
                </c:pt>
                <c:pt idx="19">
                  <c:v>100284.133376705</c:v>
                </c:pt>
                <c:pt idx="20">
                  <c:v>112982.919126047</c:v>
                </c:pt>
                <c:pt idx="21">
                  <c:v>116952.429406308</c:v>
                </c:pt>
                <c:pt idx="22">
                  <c:v>115834.659228025</c:v>
                </c:pt>
                <c:pt idx="23">
                  <c:v>118150.320218903</c:v>
                </c:pt>
                <c:pt idx="24">
                  <c:v>122533.316602395</c:v>
                </c:pt>
                <c:pt idx="25">
                  <c:v>128746.277553744</c:v>
                </c:pt>
                <c:pt idx="26">
                  <c:v>152145.581271217</c:v>
                </c:pt>
                <c:pt idx="27">
                  <c:v>173077.809277292</c:v>
                </c:pt>
                <c:pt idx="28">
                  <c:v>193577.145335691</c:v>
                </c:pt>
                <c:pt idx="29">
                  <c:v>202080.710975451</c:v>
                </c:pt>
                <c:pt idx="30">
                  <c:v>227620.526532016</c:v>
                </c:pt>
                <c:pt idx="31">
                  <c:v>239321.156583158</c:v>
                </c:pt>
                <c:pt idx="32">
                  <c:v>254386.971410145</c:v>
                </c:pt>
                <c:pt idx="33">
                  <c:v>258546.413267081</c:v>
                </c:pt>
                <c:pt idx="34">
                  <c:v>277657.802677098</c:v>
                </c:pt>
                <c:pt idx="35">
                  <c:v>308839.852150301</c:v>
                </c:pt>
                <c:pt idx="36">
                  <c:v>315671.877797441</c:v>
                </c:pt>
                <c:pt idx="37">
                  <c:v>314615.499298392</c:v>
                </c:pt>
                <c:pt idx="38">
                  <c:v>314005.797895605</c:v>
                </c:pt>
                <c:pt idx="39">
                  <c:v>325827.693943082</c:v>
                </c:pt>
                <c:pt idx="40">
                  <c:v>336512.864094608</c:v>
                </c:pt>
                <c:pt idx="41">
                  <c:v>334471.711421024</c:v>
                </c:pt>
                <c:pt idx="42">
                  <c:v>347248.631496038</c:v>
                </c:pt>
                <c:pt idx="43">
                  <c:v>389477.725481382</c:v>
                </c:pt>
                <c:pt idx="44">
                  <c:v>438830.830911579</c:v>
                </c:pt>
                <c:pt idx="45">
                  <c:v>475352.514741323</c:v>
                </c:pt>
                <c:pt idx="46">
                  <c:v>515211.848058617</c:v>
                </c:pt>
                <c:pt idx="47">
                  <c:v>580585.243281657</c:v>
                </c:pt>
                <c:pt idx="48">
                  <c:v>637087.39202937</c:v>
                </c:pt>
                <c:pt idx="49">
                  <c:v>604367.22711805</c:v>
                </c:pt>
                <c:pt idx="50">
                  <c:v>661626.622885162</c:v>
                </c:pt>
                <c:pt idx="51">
                  <c:v>734798.565659829</c:v>
                </c:pt>
                <c:pt idx="52">
                  <c:v>751728.097592399</c:v>
                </c:pt>
                <c:pt idx="53">
                  <c:v>773319.083888192</c:v>
                </c:pt>
                <c:pt idx="54">
                  <c:v>794688.644870955</c:v>
                </c:pt>
                <c:pt idx="55">
                  <c:v>752336.017081287</c:v>
                </c:pt>
                <c:pt idx="56">
                  <c:v>764172.529321909</c:v>
                </c:pt>
                <c:pt idx="57">
                  <c:v>813267.245699798</c:v>
                </c:pt>
                <c:pt idx="58">
                  <c:v>863435.142502015</c:v>
                </c:pt>
                <c:pt idx="59">
                  <c:v>876077.738781489</c:v>
                </c:pt>
                <c:pt idx="60">
                  <c:v>847054.25882119</c:v>
                </c:pt>
              </c:numCache>
            </c:numRef>
          </c:val>
        </c:ser>
        <c:dLbls>
          <c:showLegendKey val="0"/>
          <c:showVal val="0"/>
          <c:showCatName val="0"/>
          <c:showSerName val="0"/>
          <c:showPercent val="0"/>
          <c:showBubbleSize val="0"/>
        </c:dLbls>
        <c:gapWidth val="269"/>
        <c:axId val="481402528"/>
        <c:axId val="477338640"/>
      </c:barChart>
      <c:lineChart>
        <c:grouping val="standard"/>
        <c:varyColors val="0"/>
        <c:ser>
          <c:idx val="0"/>
          <c:order val="0"/>
          <c:tx>
            <c:strRef>
              <c:f>Sheet1!$A$5</c:f>
              <c:strCache>
                <c:ptCount val="1"/>
                <c:pt idx="0">
                  <c:v>温室气体排放量 (千吨 CO2 当量)</c:v>
                </c:pt>
              </c:strCache>
            </c:strRef>
          </c:tx>
          <c:spPr>
            <a:ln w="38100" cap="rnd">
              <a:solidFill>
                <a:schemeClr val="accent6"/>
              </a:solidFill>
              <a:round/>
            </a:ln>
            <a:effectLst/>
          </c:spPr>
          <c:marker>
            <c:symbol val="none"/>
          </c:marker>
          <c:dLbls>
            <c:delete val="1"/>
          </c:dLbls>
          <c:cat>
            <c:strRef>
              <c:f>Sheet1!$B$4:$BJ$4</c:f>
              <c:strCach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strCache>
            </c:strRef>
          </c:cat>
          <c:val>
            <c:numRef>
              <c:f>Sheet1!$B$5:$BJ$5</c:f>
              <c:numCache>
                <c:formatCode>General</c:formatCode>
                <c:ptCount val="61"/>
                <c:pt idx="10">
                  <c:v>27057171.7995393</c:v>
                </c:pt>
                <c:pt idx="11">
                  <c:v>25652776.2792788</c:v>
                </c:pt>
                <c:pt idx="12">
                  <c:v>27508882.4620559</c:v>
                </c:pt>
                <c:pt idx="13">
                  <c:v>28423385.4850892</c:v>
                </c:pt>
                <c:pt idx="14">
                  <c:v>27783247.4449263</c:v>
                </c:pt>
                <c:pt idx="15">
                  <c:v>28245747.2515839</c:v>
                </c:pt>
                <c:pt idx="16">
                  <c:v>29669095.513181</c:v>
                </c:pt>
                <c:pt idx="17">
                  <c:v>30900189.2373864</c:v>
                </c:pt>
                <c:pt idx="18">
                  <c:v>31442011.2793285</c:v>
                </c:pt>
                <c:pt idx="19">
                  <c:v>32923407.1457213</c:v>
                </c:pt>
                <c:pt idx="20">
                  <c:v>32794095.6937495</c:v>
                </c:pt>
                <c:pt idx="21">
                  <c:v>31746296.0400461</c:v>
                </c:pt>
                <c:pt idx="22">
                  <c:v>33745859.0740204</c:v>
                </c:pt>
                <c:pt idx="23">
                  <c:v>33241117.3684698</c:v>
                </c:pt>
                <c:pt idx="24">
                  <c:v>31878367.2356042</c:v>
                </c:pt>
                <c:pt idx="25">
                  <c:v>31931144.3372082</c:v>
                </c:pt>
                <c:pt idx="26">
                  <c:v>32849036.7814554</c:v>
                </c:pt>
                <c:pt idx="27">
                  <c:v>34762053.6776419</c:v>
                </c:pt>
                <c:pt idx="28">
                  <c:v>34184147.3464339</c:v>
                </c:pt>
                <c:pt idx="29">
                  <c:v>34792835.4039915</c:v>
                </c:pt>
                <c:pt idx="30">
                  <c:v>29848570</c:v>
                </c:pt>
                <c:pt idx="31">
                  <c:v>30009210</c:v>
                </c:pt>
                <c:pt idx="32">
                  <c:v>29879100</c:v>
                </c:pt>
                <c:pt idx="33">
                  <c:v>29970470</c:v>
                </c:pt>
                <c:pt idx="34">
                  <c:v>30152090</c:v>
                </c:pt>
                <c:pt idx="35">
                  <c:v>30839910</c:v>
                </c:pt>
                <c:pt idx="36">
                  <c:v>31379670</c:v>
                </c:pt>
                <c:pt idx="37">
                  <c:v>31691800</c:v>
                </c:pt>
                <c:pt idx="38">
                  <c:v>31860170</c:v>
                </c:pt>
                <c:pt idx="39">
                  <c:v>32018180</c:v>
                </c:pt>
                <c:pt idx="40">
                  <c:v>32781530</c:v>
                </c:pt>
                <c:pt idx="41">
                  <c:v>33235280</c:v>
                </c:pt>
                <c:pt idx="42">
                  <c:v>33702380</c:v>
                </c:pt>
                <c:pt idx="43">
                  <c:v>34882860</c:v>
                </c:pt>
                <c:pt idx="44">
                  <c:v>36252860</c:v>
                </c:pt>
                <c:pt idx="45">
                  <c:v>37346260</c:v>
                </c:pt>
                <c:pt idx="46">
                  <c:v>38444310</c:v>
                </c:pt>
                <c:pt idx="47">
                  <c:v>39738280</c:v>
                </c:pt>
                <c:pt idx="48">
                  <c:v>40139260</c:v>
                </c:pt>
                <c:pt idx="49">
                  <c:v>39846770</c:v>
                </c:pt>
                <c:pt idx="50">
                  <c:v>41817500</c:v>
                </c:pt>
                <c:pt idx="51">
                  <c:v>43022060</c:v>
                </c:pt>
                <c:pt idx="52">
                  <c:v>43582450</c:v>
                </c:pt>
                <c:pt idx="53">
                  <c:v>44233530</c:v>
                </c:pt>
                <c:pt idx="54">
                  <c:v>44438190</c:v>
                </c:pt>
                <c:pt idx="55">
                  <c:v>44423270</c:v>
                </c:pt>
                <c:pt idx="56">
                  <c:v>44550150</c:v>
                </c:pt>
                <c:pt idx="57">
                  <c:v>45117640</c:v>
                </c:pt>
                <c:pt idx="58">
                  <c:v>45873850</c:v>
                </c:pt>
              </c:numCache>
            </c:numRef>
          </c:val>
          <c:smooth val="0"/>
        </c:ser>
        <c:dLbls>
          <c:showLegendKey val="0"/>
          <c:showVal val="0"/>
          <c:showCatName val="0"/>
          <c:showSerName val="0"/>
          <c:showPercent val="0"/>
          <c:showBubbleSize val="0"/>
        </c:dLbls>
        <c:marker val="0"/>
        <c:smooth val="0"/>
        <c:axId val="481442128"/>
        <c:axId val="477337808"/>
      </c:lineChart>
      <c:catAx>
        <c:axId val="4814421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cap="none" spc="0" normalizeH="0" baseline="0">
                <a:solidFill>
                  <a:schemeClr val="tx1">
                    <a:lumMod val="65000"/>
                    <a:lumOff val="35000"/>
                  </a:schemeClr>
                </a:solidFill>
                <a:latin typeface="+mn-lt"/>
                <a:ea typeface="+mn-ea"/>
                <a:cs typeface="+mn-cs"/>
              </a:defRPr>
            </a:pPr>
          </a:p>
        </c:txPr>
        <c:crossAx val="477337808"/>
        <c:crosses val="autoZero"/>
        <c:auto val="1"/>
        <c:lblAlgn val="ctr"/>
        <c:lblOffset val="100"/>
        <c:noMultiLvlLbl val="0"/>
      </c:catAx>
      <c:valAx>
        <c:axId val="47733780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481442128"/>
        <c:crosses val="autoZero"/>
        <c:crossBetween val="between"/>
      </c:valAx>
      <c:catAx>
        <c:axId val="481402528"/>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1195" b="0" i="0" u="none" strike="noStrike" kern="1200" cap="none" spc="0" normalizeH="0" baseline="0">
                <a:solidFill>
                  <a:schemeClr val="tx1">
                    <a:lumMod val="65000"/>
                    <a:lumOff val="35000"/>
                  </a:schemeClr>
                </a:solidFill>
                <a:latin typeface="+mn-lt"/>
                <a:ea typeface="+mn-ea"/>
                <a:cs typeface="+mn-cs"/>
              </a:defRPr>
            </a:pPr>
          </a:p>
        </c:txPr>
        <c:crossAx val="477338640"/>
        <c:crosses val="autoZero"/>
        <c:auto val="1"/>
        <c:lblAlgn val="ctr"/>
        <c:lblOffset val="100"/>
        <c:noMultiLvlLbl val="0"/>
      </c:catAx>
      <c:valAx>
        <c:axId val="477338640"/>
        <c:scaling>
          <c:orientation val="minMax"/>
        </c:scaling>
        <c:delete val="0"/>
        <c:axPos val="r"/>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481402528"/>
        <c:crosses val="max"/>
        <c:crossBetween val="between"/>
        <c:dispUnits>
          <c:builtInUnit val="tenThousands"/>
        </c:dispUnits>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638235143554"/>
          <c:y val="0.166909571086223"/>
          <c:w val="0.660943895978811"/>
          <c:h val="0.502607751242489"/>
        </c:manualLayout>
      </c:layout>
      <c:lineChart>
        <c:grouping val="standard"/>
        <c:varyColors val="0"/>
        <c:ser>
          <c:idx val="0"/>
          <c:order val="0"/>
          <c:tx>
            <c:strRef>
              <c:f>Sheet1!$A$3</c:f>
              <c:strCache>
                <c:ptCount val="1"/>
                <c:pt idx="0">
                  <c:v>GDP（2010年不变价美元）</c:v>
                </c:pt>
              </c:strCache>
            </c:strRef>
          </c:tx>
          <c:spPr>
            <a:ln w="28575" cap="rnd">
              <a:solidFill>
                <a:prstClr val="black"/>
              </a:solidFill>
              <a:round/>
            </a:ln>
            <a:effectLst/>
          </c:spPr>
          <c:marker>
            <c:symbol val="none"/>
          </c:marker>
          <c:dLbls>
            <c:delete val="1"/>
          </c:dLbls>
          <c:cat>
            <c:strRef>
              <c:f>Sheet1!$B$2:$BJ$2</c:f>
              <c:strCach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strCache>
            </c:strRef>
          </c:cat>
          <c:val>
            <c:numRef>
              <c:f>Sheet1!$B$3:$BJ$3</c:f>
              <c:numCache>
                <c:formatCode>0.00_ </c:formatCode>
                <c:ptCount val="61"/>
                <c:pt idx="0">
                  <c:v>730913039676.092</c:v>
                </c:pt>
                <c:pt idx="1">
                  <c:v>750480451121.434</c:v>
                </c:pt>
                <c:pt idx="2">
                  <c:v>758757572432.352</c:v>
                </c:pt>
                <c:pt idx="3">
                  <c:v>795742330123.935</c:v>
                </c:pt>
                <c:pt idx="4">
                  <c:v>839776000263.4</c:v>
                </c:pt>
                <c:pt idx="5">
                  <c:v>857765484759.369</c:v>
                </c:pt>
                <c:pt idx="6">
                  <c:v>871258997151.716</c:v>
                </c:pt>
                <c:pt idx="7">
                  <c:v>895536408170.661</c:v>
                </c:pt>
                <c:pt idx="8">
                  <c:v>944263291353.86</c:v>
                </c:pt>
                <c:pt idx="9">
                  <c:v>962431831454.024</c:v>
                </c:pt>
                <c:pt idx="10">
                  <c:v>994970207931.23</c:v>
                </c:pt>
                <c:pt idx="11">
                  <c:v>1029841101067.03</c:v>
                </c:pt>
                <c:pt idx="12">
                  <c:v>1074347410338.79</c:v>
                </c:pt>
                <c:pt idx="13">
                  <c:v>1144436207671.25</c:v>
                </c:pt>
                <c:pt idx="14">
                  <c:v>1116003788738.17</c:v>
                </c:pt>
                <c:pt idx="15">
                  <c:v>1099557804560.09</c:v>
                </c:pt>
                <c:pt idx="16">
                  <c:v>1131557863317.39</c:v>
                </c:pt>
                <c:pt idx="17">
                  <c:v>1159368732284.41</c:v>
                </c:pt>
                <c:pt idx="18">
                  <c:v>1208111613579.52</c:v>
                </c:pt>
                <c:pt idx="19">
                  <c:v>1253403918971.12</c:v>
                </c:pt>
                <c:pt idx="20">
                  <c:v>1227942675532.34</c:v>
                </c:pt>
                <c:pt idx="21">
                  <c:v>1218269633085.36</c:v>
                </c:pt>
                <c:pt idx="22">
                  <c:v>1242572786564.92</c:v>
                </c:pt>
                <c:pt idx="23">
                  <c:v>1295032425552.73</c:v>
                </c:pt>
                <c:pt idx="24">
                  <c:v>1324418072941.03</c:v>
                </c:pt>
                <c:pt idx="25">
                  <c:v>1379347186130.58</c:v>
                </c:pt>
                <c:pt idx="26">
                  <c:v>1422801320350.94</c:v>
                </c:pt>
                <c:pt idx="27">
                  <c:v>1499529272688.91</c:v>
                </c:pt>
                <c:pt idx="28">
                  <c:v>1585488493375.65</c:v>
                </c:pt>
                <c:pt idx="29">
                  <c:v>1626356088044.78</c:v>
                </c:pt>
                <c:pt idx="30">
                  <c:v>1638289565345.87</c:v>
                </c:pt>
                <c:pt idx="31">
                  <c:v>1620217238383.41</c:v>
                </c:pt>
                <c:pt idx="32">
                  <c:v>1626715639780.5</c:v>
                </c:pt>
                <c:pt idx="33">
                  <c:v>1667218108921.87</c:v>
                </c:pt>
                <c:pt idx="34">
                  <c:v>1731339469629.57</c:v>
                </c:pt>
                <c:pt idx="35">
                  <c:v>1775171272910.17</c:v>
                </c:pt>
                <c:pt idx="36">
                  <c:v>1819401633040.19</c:v>
                </c:pt>
                <c:pt idx="37">
                  <c:v>1909922231658.13</c:v>
                </c:pt>
                <c:pt idx="38">
                  <c:v>1980737775172.51</c:v>
                </c:pt>
                <c:pt idx="39">
                  <c:v>2046007078423.14</c:v>
                </c:pt>
                <c:pt idx="40">
                  <c:v>2117744535140.26</c:v>
                </c:pt>
                <c:pt idx="41">
                  <c:v>2175566069186.13</c:v>
                </c:pt>
                <c:pt idx="42">
                  <c:v>2222966092388.24</c:v>
                </c:pt>
                <c:pt idx="43">
                  <c:v>2296810396769.92</c:v>
                </c:pt>
                <c:pt idx="44">
                  <c:v>2349321871594.96</c:v>
                </c:pt>
                <c:pt idx="45">
                  <c:v>2418760584175.25</c:v>
                </c:pt>
                <c:pt idx="46">
                  <c:v>2483917165662.06</c:v>
                </c:pt>
                <c:pt idx="47">
                  <c:v>2542551914678.86</c:v>
                </c:pt>
                <c:pt idx="48">
                  <c:v>2535463784367.3</c:v>
                </c:pt>
                <c:pt idx="49">
                  <c:v>2431156088971.62</c:v>
                </c:pt>
                <c:pt idx="50">
                  <c:v>2481579504997.81</c:v>
                </c:pt>
                <c:pt idx="51">
                  <c:v>2513237223477.67</c:v>
                </c:pt>
                <c:pt idx="52">
                  <c:v>2549186468912.68</c:v>
                </c:pt>
                <c:pt idx="53">
                  <c:v>2604914574687.66</c:v>
                </c:pt>
                <c:pt idx="54">
                  <c:v>2679486211063.81</c:v>
                </c:pt>
                <c:pt idx="55">
                  <c:v>2742804332759.55</c:v>
                </c:pt>
                <c:pt idx="56">
                  <c:v>2790046007973.58</c:v>
                </c:pt>
                <c:pt idx="57">
                  <c:v>2838601442114.14</c:v>
                </c:pt>
                <c:pt idx="58">
                  <c:v>2874157497314.14</c:v>
                </c:pt>
                <c:pt idx="59">
                  <c:v>2913556871434.81</c:v>
                </c:pt>
                <c:pt idx="60">
                  <c:v>2628312650645.44</c:v>
                </c:pt>
              </c:numCache>
            </c:numRef>
          </c:val>
          <c:smooth val="0"/>
        </c:ser>
        <c:dLbls>
          <c:showLegendKey val="0"/>
          <c:showVal val="0"/>
          <c:showCatName val="0"/>
          <c:showSerName val="0"/>
          <c:showPercent val="0"/>
          <c:showBubbleSize val="0"/>
        </c:dLbls>
        <c:marker val="0"/>
        <c:smooth val="0"/>
        <c:axId val="801726080"/>
        <c:axId val="2112228752"/>
      </c:lineChart>
      <c:lineChart>
        <c:grouping val="standard"/>
        <c:varyColors val="0"/>
        <c:ser>
          <c:idx val="1"/>
          <c:order val="1"/>
          <c:tx>
            <c:strRef>
              <c:f>Sheet1!$A$4</c:f>
              <c:strCache>
                <c:ptCount val="1"/>
                <c:pt idx="0">
                  <c:v>二氧化碳排放量（千吨）</c:v>
                </c:pt>
              </c:strCache>
            </c:strRef>
          </c:tx>
          <c:spPr>
            <a:ln w="28575" cap="rnd">
              <a:solidFill>
                <a:srgbClr val="FF0000"/>
              </a:solidFill>
              <a:round/>
            </a:ln>
            <a:effectLst/>
          </c:spPr>
          <c:marker>
            <c:symbol val="none"/>
          </c:marker>
          <c:dLbls>
            <c:delete val="1"/>
          </c:dLbls>
          <c:cat>
            <c:strRef>
              <c:f>Sheet1!$B$2:$BJ$2</c:f>
              <c:strCach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strCache>
            </c:strRef>
          </c:cat>
          <c:val>
            <c:numRef>
              <c:f>Sheet1!$B$4:$BJ$4</c:f>
              <c:numCache>
                <c:formatCode>General</c:formatCode>
                <c:ptCount val="61"/>
                <c:pt idx="0">
                  <c:v>584299.78</c:v>
                </c:pt>
                <c:pt idx="1">
                  <c:v>588938.535</c:v>
                </c:pt>
                <c:pt idx="2">
                  <c:v>593360.937</c:v>
                </c:pt>
                <c:pt idx="3">
                  <c:v>603822.888</c:v>
                </c:pt>
                <c:pt idx="4">
                  <c:v>608355.3</c:v>
                </c:pt>
                <c:pt idx="5">
                  <c:v>622619.93</c:v>
                </c:pt>
                <c:pt idx="6">
                  <c:v>618564.228</c:v>
                </c:pt>
                <c:pt idx="7">
                  <c:v>592517.527</c:v>
                </c:pt>
                <c:pt idx="8">
                  <c:v>606969.174</c:v>
                </c:pt>
                <c:pt idx="9">
                  <c:v>628857.497</c:v>
                </c:pt>
                <c:pt idx="10">
                  <c:v>653063.364</c:v>
                </c:pt>
                <c:pt idx="11">
                  <c:v>660863.073</c:v>
                </c:pt>
                <c:pt idx="12">
                  <c:v>648486.948</c:v>
                </c:pt>
                <c:pt idx="13">
                  <c:v>660034.331</c:v>
                </c:pt>
                <c:pt idx="14">
                  <c:v>617607.141</c:v>
                </c:pt>
                <c:pt idx="15">
                  <c:v>603643.205</c:v>
                </c:pt>
                <c:pt idx="16">
                  <c:v>598912.775</c:v>
                </c:pt>
                <c:pt idx="17">
                  <c:v>604746.972</c:v>
                </c:pt>
                <c:pt idx="18">
                  <c:v>605084.336</c:v>
                </c:pt>
                <c:pt idx="19">
                  <c:v>644893.288</c:v>
                </c:pt>
                <c:pt idx="20">
                  <c:v>579290.658</c:v>
                </c:pt>
                <c:pt idx="21">
                  <c:v>560819.979</c:v>
                </c:pt>
                <c:pt idx="22">
                  <c:v>548520.861</c:v>
                </c:pt>
                <c:pt idx="23">
                  <c:v>545741.275</c:v>
                </c:pt>
                <c:pt idx="24">
                  <c:v>529335.117</c:v>
                </c:pt>
                <c:pt idx="25">
                  <c:v>559855.558</c:v>
                </c:pt>
                <c:pt idx="26">
                  <c:v>568777.369</c:v>
                </c:pt>
                <c:pt idx="27">
                  <c:v>571868.65</c:v>
                </c:pt>
                <c:pt idx="28">
                  <c:v>570464.189</c:v>
                </c:pt>
                <c:pt idx="29">
                  <c:v>581721.879</c:v>
                </c:pt>
                <c:pt idx="30">
                  <c:v>556690</c:v>
                </c:pt>
                <c:pt idx="31">
                  <c:v>570340</c:v>
                </c:pt>
                <c:pt idx="32">
                  <c:v>552980</c:v>
                </c:pt>
                <c:pt idx="33">
                  <c:v>540520</c:v>
                </c:pt>
                <c:pt idx="34">
                  <c:v>535390</c:v>
                </c:pt>
                <c:pt idx="35">
                  <c:v>524290</c:v>
                </c:pt>
                <c:pt idx="36">
                  <c:v>544660</c:v>
                </c:pt>
                <c:pt idx="37">
                  <c:v>522330</c:v>
                </c:pt>
                <c:pt idx="38">
                  <c:v>525030</c:v>
                </c:pt>
                <c:pt idx="39">
                  <c:v>522360</c:v>
                </c:pt>
                <c:pt idx="40">
                  <c:v>530120</c:v>
                </c:pt>
                <c:pt idx="41">
                  <c:v>544480</c:v>
                </c:pt>
                <c:pt idx="42">
                  <c:v>530230</c:v>
                </c:pt>
                <c:pt idx="43">
                  <c:v>542080</c:v>
                </c:pt>
                <c:pt idx="44">
                  <c:v>542320</c:v>
                </c:pt>
                <c:pt idx="45">
                  <c:v>540600</c:v>
                </c:pt>
                <c:pt idx="46">
                  <c:v>541640</c:v>
                </c:pt>
                <c:pt idx="47">
                  <c:v>529160</c:v>
                </c:pt>
                <c:pt idx="48">
                  <c:v>514410</c:v>
                </c:pt>
                <c:pt idx="49">
                  <c:v>465120</c:v>
                </c:pt>
                <c:pt idx="50">
                  <c:v>481790</c:v>
                </c:pt>
                <c:pt idx="51">
                  <c:v>444420</c:v>
                </c:pt>
                <c:pt idx="52">
                  <c:v>467080</c:v>
                </c:pt>
                <c:pt idx="53">
                  <c:v>453060</c:v>
                </c:pt>
                <c:pt idx="54">
                  <c:v>414850</c:v>
                </c:pt>
                <c:pt idx="55">
                  <c:v>400370</c:v>
                </c:pt>
                <c:pt idx="56">
                  <c:v>378890</c:v>
                </c:pt>
                <c:pt idx="57">
                  <c:v>366380</c:v>
                </c:pt>
                <c:pt idx="58">
                  <c:v>358800</c:v>
                </c:pt>
              </c:numCache>
            </c:numRef>
          </c:val>
          <c:smooth val="0"/>
        </c:ser>
        <c:dLbls>
          <c:showLegendKey val="0"/>
          <c:showVal val="0"/>
          <c:showCatName val="0"/>
          <c:showSerName val="0"/>
          <c:showPercent val="0"/>
          <c:showBubbleSize val="0"/>
        </c:dLbls>
        <c:marker val="0"/>
        <c:smooth val="0"/>
        <c:axId val="801735680"/>
        <c:axId val="2031817584"/>
      </c:lineChart>
      <c:catAx>
        <c:axId val="801726080"/>
        <c:scaling>
          <c:orientation val="minMax"/>
        </c:scaling>
        <c:delete val="0"/>
        <c:axPos val="b"/>
        <c:title>
          <c:tx>
            <c:rich>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r>
                  <a:rPr lang="zh-CN" altLang="en-US"/>
                  <a:t>年份</a:t>
                </a:r>
                <a:endParaRPr lang="zh-CN" altLang="en-US"/>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112228752"/>
        <c:crosses val="autoZero"/>
        <c:auto val="1"/>
        <c:lblAlgn val="ctr"/>
        <c:lblOffset val="100"/>
        <c:noMultiLvlLbl val="0"/>
      </c:catAx>
      <c:valAx>
        <c:axId val="2112228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t" anchorCtr="0"/>
              <a:lstStyle/>
              <a:p>
                <a:pPr>
                  <a:defRPr lang="zh-CN" sz="1000" b="0" i="0" u="none" strike="noStrike" kern="1200" baseline="0">
                    <a:solidFill>
                      <a:schemeClr val="tx1">
                        <a:lumMod val="65000"/>
                        <a:lumOff val="35000"/>
                      </a:schemeClr>
                    </a:solidFill>
                    <a:latin typeface="+mn-lt"/>
                    <a:ea typeface="+mn-ea"/>
                    <a:cs typeface="+mn-cs"/>
                  </a:defRPr>
                </a:pPr>
                <a:r>
                  <a:rPr lang="en-US" altLang="zh-CN"/>
                  <a:t>GDP</a:t>
                </a:r>
                <a:endParaRPr lang="zh-CN" altLang="en-US"/>
              </a:p>
            </c:rich>
          </c:tx>
          <c:layout>
            <c:manualLayout>
              <c:xMode val="edge"/>
              <c:yMode val="edge"/>
              <c:x val="0.140585213990076"/>
              <c:y val="0.0743496643129504"/>
            </c:manualLayout>
          </c:layout>
          <c:overlay val="0"/>
          <c:spPr>
            <a:noFill/>
            <a:ln>
              <a:noFill/>
            </a:ln>
            <a:effectLst/>
          </c:spPr>
        </c:title>
        <c:numFmt formatCode="0.00_ "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01726080"/>
        <c:crosses val="autoZero"/>
        <c:crossBetween val="between"/>
      </c:valAx>
      <c:catAx>
        <c:axId val="801735680"/>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031817584"/>
        <c:crosses val="autoZero"/>
        <c:auto val="1"/>
        <c:lblAlgn val="ctr"/>
        <c:lblOffset val="100"/>
        <c:noMultiLvlLbl val="0"/>
      </c:catAx>
      <c:valAx>
        <c:axId val="2031817584"/>
        <c:scaling>
          <c:orientation val="minMax"/>
        </c:scaling>
        <c:delete val="0"/>
        <c:axPos val="r"/>
        <c:title>
          <c:tx>
            <c:rich>
              <a:bodyPr rot="0" spcFirstLastPara="1" vertOverflow="ellipsis" vert="horz" wrap="square" anchor="t" anchorCtr="0"/>
              <a:lstStyle/>
              <a:p>
                <a:pPr>
                  <a:defRPr lang="zh-CN" sz="1000" b="0" i="0" u="none" strike="noStrike" kern="1200" baseline="0">
                    <a:solidFill>
                      <a:schemeClr val="tx1">
                        <a:lumMod val="65000"/>
                        <a:lumOff val="35000"/>
                      </a:schemeClr>
                    </a:solidFill>
                    <a:latin typeface="+mn-lt"/>
                    <a:ea typeface="+mn-ea"/>
                    <a:cs typeface="+mn-cs"/>
                  </a:defRPr>
                </a:pPr>
                <a:r>
                  <a:rPr lang="en-US" altLang="zh-CN"/>
                  <a:t>CO2</a:t>
                </a:r>
                <a:endParaRPr lang="zh-CN" altLang="en-US"/>
              </a:p>
            </c:rich>
          </c:tx>
          <c:layout>
            <c:manualLayout>
              <c:xMode val="edge"/>
              <c:yMode val="edge"/>
              <c:x val="0.913207414808762"/>
              <c:y val="0.0722078780632181"/>
            </c:manualLayout>
          </c:layout>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01735680"/>
        <c:crosses val="max"/>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r>
              <a:rPr lang="en-US" altLang="zh-CN" dirty="0"/>
              <a:t>CHINA GDP</a:t>
            </a:r>
            <a:r>
              <a:rPr lang="en-US" altLang="zh-CN" baseline="0" dirty="0"/>
              <a:t> and GHG Emission</a:t>
            </a:r>
            <a:endParaRPr lang="zh-CN" altLang="en-US" dirty="0"/>
          </a:p>
        </c:rich>
      </c:tx>
      <c:layout/>
      <c:overlay val="0"/>
      <c:spPr>
        <a:noFill/>
        <a:ln>
          <a:noFill/>
        </a:ln>
        <a:effectLst/>
      </c:spPr>
    </c:title>
    <c:autoTitleDeleted val="0"/>
    <c:plotArea>
      <c:layout>
        <c:manualLayout>
          <c:layoutTarget val="inner"/>
          <c:xMode val="edge"/>
          <c:yMode val="edge"/>
          <c:x val="0.0970494932133904"/>
          <c:y val="0.139523163704122"/>
          <c:w val="0.790334715318964"/>
          <c:h val="0.62196007968989"/>
        </c:manualLayout>
      </c:layout>
      <c:lineChart>
        <c:grouping val="standard"/>
        <c:varyColors val="0"/>
        <c:ser>
          <c:idx val="1"/>
          <c:order val="1"/>
          <c:tx>
            <c:strRef>
              <c:f>'中国 '!$A$3</c:f>
              <c:strCache>
                <c:ptCount val="1"/>
                <c:pt idx="0">
                  <c:v>GDP（2010年不变价美元）</c:v>
                </c:pt>
              </c:strCache>
            </c:strRef>
          </c:tx>
          <c:spPr>
            <a:ln w="28575" cap="rnd">
              <a:solidFill>
                <a:schemeClr val="accent1"/>
              </a:solidFill>
              <a:round/>
            </a:ln>
            <a:effectLst/>
          </c:spPr>
          <c:marker>
            <c:symbol val="none"/>
          </c:marker>
          <c:dLbls>
            <c:delete val="1"/>
          </c:dLbls>
          <c:cat>
            <c:strRef>
              <c:f>'中国 '!$B$1:$BJ$1</c:f>
              <c:strCach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strCache>
            </c:strRef>
          </c:cat>
          <c:val>
            <c:numRef>
              <c:f>'中国 '!$B$3:$BJ$3</c:f>
              <c:numCache>
                <c:formatCode>General</c:formatCode>
                <c:ptCount val="61"/>
                <c:pt idx="0">
                  <c:v>128048892199.842</c:v>
                </c:pt>
                <c:pt idx="1">
                  <c:v>93129959291.8923</c:v>
                </c:pt>
                <c:pt idx="2">
                  <c:v>87933307572.591</c:v>
                </c:pt>
                <c:pt idx="3">
                  <c:v>96990438248.4138</c:v>
                </c:pt>
                <c:pt idx="4">
                  <c:v>114623299916.352</c:v>
                </c:pt>
                <c:pt idx="5">
                  <c:v>134051949255.035</c:v>
                </c:pt>
                <c:pt idx="6">
                  <c:v>148328481856.291</c:v>
                </c:pt>
                <c:pt idx="7">
                  <c:v>139769928446.916</c:v>
                </c:pt>
                <c:pt idx="8">
                  <c:v>134039361391.576</c:v>
                </c:pt>
                <c:pt idx="9">
                  <c:v>156745629206.094</c:v>
                </c:pt>
                <c:pt idx="10">
                  <c:v>186997535637.001</c:v>
                </c:pt>
                <c:pt idx="11">
                  <c:v>200199561659.241</c:v>
                </c:pt>
                <c:pt idx="12">
                  <c:v>207827164954.964</c:v>
                </c:pt>
                <c:pt idx="13">
                  <c:v>223954552958.887</c:v>
                </c:pt>
                <c:pt idx="14">
                  <c:v>229127903133.337</c:v>
                </c:pt>
                <c:pt idx="15">
                  <c:v>249107856287.653</c:v>
                </c:pt>
                <c:pt idx="16">
                  <c:v>245196862937.084</c:v>
                </c:pt>
                <c:pt idx="17">
                  <c:v>263758265459.391</c:v>
                </c:pt>
                <c:pt idx="18">
                  <c:v>293631468552.653</c:v>
                </c:pt>
                <c:pt idx="19">
                  <c:v>315921986693.138</c:v>
                </c:pt>
                <c:pt idx="20">
                  <c:v>340671773267.911</c:v>
                </c:pt>
                <c:pt idx="21">
                  <c:v>358089507138.173</c:v>
                </c:pt>
                <c:pt idx="22">
                  <c:v>390378845910.266</c:v>
                </c:pt>
                <c:pt idx="23">
                  <c:v>432423438157.618</c:v>
                </c:pt>
                <c:pt idx="24">
                  <c:v>498115217836.818</c:v>
                </c:pt>
                <c:pt idx="25">
                  <c:v>565015466424.551</c:v>
                </c:pt>
                <c:pt idx="26">
                  <c:v>615584134632.382</c:v>
                </c:pt>
                <c:pt idx="27">
                  <c:v>687345410633.151</c:v>
                </c:pt>
                <c:pt idx="28">
                  <c:v>764483402199.455</c:v>
                </c:pt>
                <c:pt idx="29">
                  <c:v>796640130188.099</c:v>
                </c:pt>
                <c:pt idx="30">
                  <c:v>827870425787.969</c:v>
                </c:pt>
                <c:pt idx="31">
                  <c:v>904554292381.924</c:v>
                </c:pt>
                <c:pt idx="32">
                  <c:v>1033222885388.19</c:v>
                </c:pt>
                <c:pt idx="33">
                  <c:v>1176672753882.87</c:v>
                </c:pt>
                <c:pt idx="34">
                  <c:v>1330073305497.62</c:v>
                </c:pt>
                <c:pt idx="35">
                  <c:v>1475768928108.53</c:v>
                </c:pt>
                <c:pt idx="36">
                  <c:v>1622202937533.08</c:v>
                </c:pt>
                <c:pt idx="37">
                  <c:v>1772042252268.52</c:v>
                </c:pt>
                <c:pt idx="38">
                  <c:v>1911075833037.75</c:v>
                </c:pt>
                <c:pt idx="39">
                  <c:v>2057495803276.08</c:v>
                </c:pt>
                <c:pt idx="40">
                  <c:v>2232179118793.64</c:v>
                </c:pt>
                <c:pt idx="41">
                  <c:v>2418247620891.05</c:v>
                </c:pt>
                <c:pt idx="42">
                  <c:v>2639121430169.58</c:v>
                </c:pt>
                <c:pt idx="43">
                  <c:v>2904037243763.46</c:v>
                </c:pt>
                <c:pt idx="44">
                  <c:v>3197740575275.14</c:v>
                </c:pt>
                <c:pt idx="45">
                  <c:v>3562110060961.81</c:v>
                </c:pt>
                <c:pt idx="46">
                  <c:v>4015244502561.45</c:v>
                </c:pt>
                <c:pt idx="47">
                  <c:v>4586648363844.12</c:v>
                </c:pt>
                <c:pt idx="48">
                  <c:v>5029291070607.83</c:v>
                </c:pt>
                <c:pt idx="49">
                  <c:v>5501980339588.04</c:v>
                </c:pt>
                <c:pt idx="50">
                  <c:v>6087163874510.73</c:v>
                </c:pt>
                <c:pt idx="51">
                  <c:v>6668538680617.58</c:v>
                </c:pt>
                <c:pt idx="52">
                  <c:v>7192934987438.43</c:v>
                </c:pt>
                <c:pt idx="53">
                  <c:v>7751549114981.29</c:v>
                </c:pt>
                <c:pt idx="54">
                  <c:v>8327160831974.03</c:v>
                </c:pt>
                <c:pt idx="55">
                  <c:v>8913503612407.85</c:v>
                </c:pt>
                <c:pt idx="56">
                  <c:v>9523968278958.64</c:v>
                </c:pt>
                <c:pt idx="57">
                  <c:v>10185617478785.5</c:v>
                </c:pt>
                <c:pt idx="58">
                  <c:v>10873123622044.8</c:v>
                </c:pt>
                <c:pt idx="59">
                  <c:v>11520043405728.1</c:v>
                </c:pt>
                <c:pt idx="60">
                  <c:v>11785004404054.6</c:v>
                </c:pt>
              </c:numCache>
            </c:numRef>
          </c:val>
          <c:smooth val="0"/>
        </c:ser>
        <c:dLbls>
          <c:showLegendKey val="0"/>
          <c:showVal val="0"/>
          <c:showCatName val="0"/>
          <c:showSerName val="0"/>
          <c:showPercent val="0"/>
          <c:showBubbleSize val="0"/>
        </c:dLbls>
        <c:marker val="0"/>
        <c:smooth val="0"/>
        <c:axId val="824741215"/>
        <c:axId val="620187551"/>
      </c:lineChart>
      <c:lineChart>
        <c:grouping val="standard"/>
        <c:varyColors val="0"/>
        <c:ser>
          <c:idx val="0"/>
          <c:order val="0"/>
          <c:tx>
            <c:strRef>
              <c:f>'中国 '!$A$2</c:f>
              <c:strCache>
                <c:ptCount val="1"/>
                <c:pt idx="0">
                  <c:v>二氧化碳排放量（千吨）</c:v>
                </c:pt>
              </c:strCache>
            </c:strRef>
          </c:tx>
          <c:spPr>
            <a:ln w="28575" cap="rnd">
              <a:solidFill>
                <a:srgbClr val="FF0000"/>
              </a:solidFill>
              <a:round/>
            </a:ln>
            <a:effectLst/>
          </c:spPr>
          <c:marker>
            <c:symbol val="none"/>
          </c:marker>
          <c:dLbls>
            <c:delete val="1"/>
          </c:dLbls>
          <c:cat>
            <c:strRef>
              <c:f>'中国 '!$B$1:$BJ$1</c:f>
              <c:strCach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strCache>
            </c:strRef>
          </c:cat>
          <c:val>
            <c:numRef>
              <c:f>'中国 '!$B$2:$BJ$2</c:f>
              <c:numCache>
                <c:formatCode>General</c:formatCode>
                <c:ptCount val="61"/>
                <c:pt idx="0">
                  <c:v>780726.302</c:v>
                </c:pt>
                <c:pt idx="1">
                  <c:v>552066.85</c:v>
                </c:pt>
                <c:pt idx="2">
                  <c:v>440359.029</c:v>
                </c:pt>
                <c:pt idx="3">
                  <c:v>436695.696</c:v>
                </c:pt>
                <c:pt idx="4">
                  <c:v>436923.05</c:v>
                </c:pt>
                <c:pt idx="5">
                  <c:v>475972.933</c:v>
                </c:pt>
                <c:pt idx="6">
                  <c:v>522789.522</c:v>
                </c:pt>
                <c:pt idx="7">
                  <c:v>433234.048</c:v>
                </c:pt>
                <c:pt idx="8">
                  <c:v>468928.626</c:v>
                </c:pt>
                <c:pt idx="9">
                  <c:v>577237.138</c:v>
                </c:pt>
                <c:pt idx="10">
                  <c:v>771617.474</c:v>
                </c:pt>
                <c:pt idx="11">
                  <c:v>876633.02</c:v>
                </c:pt>
                <c:pt idx="12">
                  <c:v>931575.681</c:v>
                </c:pt>
                <c:pt idx="13">
                  <c:v>968542.708</c:v>
                </c:pt>
                <c:pt idx="14">
                  <c:v>988014.478</c:v>
                </c:pt>
                <c:pt idx="15">
                  <c:v>1145607.47</c:v>
                </c:pt>
                <c:pt idx="16">
                  <c:v>1196193.735</c:v>
                </c:pt>
                <c:pt idx="17">
                  <c:v>1310310.775</c:v>
                </c:pt>
                <c:pt idx="18">
                  <c:v>1462168.579</c:v>
                </c:pt>
                <c:pt idx="19">
                  <c:v>1494859.884</c:v>
                </c:pt>
                <c:pt idx="20">
                  <c:v>1467192.369</c:v>
                </c:pt>
                <c:pt idx="21">
                  <c:v>1451501.276</c:v>
                </c:pt>
                <c:pt idx="22">
                  <c:v>1580260.647</c:v>
                </c:pt>
                <c:pt idx="23">
                  <c:v>1667029.201</c:v>
                </c:pt>
                <c:pt idx="24">
                  <c:v>1814908.31</c:v>
                </c:pt>
                <c:pt idx="25">
                  <c:v>1966553.428</c:v>
                </c:pt>
                <c:pt idx="26">
                  <c:v>2068969.071</c:v>
                </c:pt>
                <c:pt idx="27">
                  <c:v>2209708.531</c:v>
                </c:pt>
                <c:pt idx="28">
                  <c:v>2369501.723</c:v>
                </c:pt>
                <c:pt idx="29">
                  <c:v>2408540.605</c:v>
                </c:pt>
                <c:pt idx="30">
                  <c:v>2173360</c:v>
                </c:pt>
                <c:pt idx="31">
                  <c:v>2302190</c:v>
                </c:pt>
                <c:pt idx="32">
                  <c:v>2418180</c:v>
                </c:pt>
                <c:pt idx="33">
                  <c:v>2643530</c:v>
                </c:pt>
                <c:pt idx="34">
                  <c:v>2763900</c:v>
                </c:pt>
                <c:pt idx="35">
                  <c:v>3084870</c:v>
                </c:pt>
                <c:pt idx="36">
                  <c:v>3064880</c:v>
                </c:pt>
                <c:pt idx="37">
                  <c:v>3128650</c:v>
                </c:pt>
                <c:pt idx="38">
                  <c:v>3232120</c:v>
                </c:pt>
                <c:pt idx="39">
                  <c:v>3149200</c:v>
                </c:pt>
                <c:pt idx="40">
                  <c:v>3344090</c:v>
                </c:pt>
                <c:pt idx="41">
                  <c:v>3526750</c:v>
                </c:pt>
                <c:pt idx="42">
                  <c:v>3808330</c:v>
                </c:pt>
                <c:pt idx="43">
                  <c:v>4413300</c:v>
                </c:pt>
                <c:pt idx="44">
                  <c:v>5121830</c:v>
                </c:pt>
                <c:pt idx="45">
                  <c:v>5819120</c:v>
                </c:pt>
                <c:pt idx="46">
                  <c:v>6431910</c:v>
                </c:pt>
                <c:pt idx="47">
                  <c:v>6988210</c:v>
                </c:pt>
                <c:pt idx="48">
                  <c:v>7195010</c:v>
                </c:pt>
                <c:pt idx="49">
                  <c:v>7715110</c:v>
                </c:pt>
                <c:pt idx="50">
                  <c:v>8470570</c:v>
                </c:pt>
                <c:pt idx="51">
                  <c:v>9278250</c:v>
                </c:pt>
                <c:pt idx="52">
                  <c:v>9533210</c:v>
                </c:pt>
                <c:pt idx="53">
                  <c:v>9936680</c:v>
                </c:pt>
                <c:pt idx="54">
                  <c:v>9894940</c:v>
                </c:pt>
                <c:pt idx="55">
                  <c:v>9830430</c:v>
                </c:pt>
                <c:pt idx="56">
                  <c:v>9814310</c:v>
                </c:pt>
                <c:pt idx="57">
                  <c:v>10017770</c:v>
                </c:pt>
                <c:pt idx="58">
                  <c:v>10313460</c:v>
                </c:pt>
              </c:numCache>
            </c:numRef>
          </c:val>
          <c:smooth val="0"/>
        </c:ser>
        <c:dLbls>
          <c:showLegendKey val="0"/>
          <c:showVal val="0"/>
          <c:showCatName val="0"/>
          <c:showSerName val="0"/>
          <c:showPercent val="0"/>
          <c:showBubbleSize val="0"/>
        </c:dLbls>
        <c:marker val="0"/>
        <c:smooth val="0"/>
        <c:axId val="824758815"/>
        <c:axId val="620176319"/>
      </c:lineChart>
      <c:catAx>
        <c:axId val="824741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620187551"/>
        <c:crosses val="autoZero"/>
        <c:auto val="1"/>
        <c:lblAlgn val="ctr"/>
        <c:lblOffset val="100"/>
        <c:noMultiLvlLbl val="0"/>
      </c:catAx>
      <c:valAx>
        <c:axId val="6201875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24741215"/>
        <c:crosses val="autoZero"/>
        <c:crossBetween val="between"/>
      </c:valAx>
      <c:catAx>
        <c:axId val="824758815"/>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620176319"/>
        <c:crosses val="autoZero"/>
        <c:auto val="1"/>
        <c:lblAlgn val="ctr"/>
        <c:lblOffset val="100"/>
        <c:noMultiLvlLbl val="0"/>
      </c:catAx>
      <c:valAx>
        <c:axId val="620176319"/>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24758815"/>
        <c:crosses val="max"/>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5"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3B4FE-D1FB-4EB8-86E9-B3A3E176F95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8F5AA-9C31-4ED1-824B-C860FDEFBFC3}"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82B5EE-AE52-4E9A-8EC8-6024C737824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F5AA-9C31-4ED1-824B-C860FDEFBFC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B2C8F5AA-9C31-4ED1-824B-C860FDEFBFC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p:spPr>
        <p:txBody>
          <a:bodyPr/>
          <a:lstStyle/>
          <a:p>
            <a:endParaRPr lang="en-GB"/>
          </a:p>
        </p:txBody>
      </p:sp>
      <p:sp>
        <p:nvSpPr>
          <p:cNvPr id="5" name="Footer Placeholder 4"/>
          <p:cNvSpPr>
            <a:spLocks noGrp="1"/>
          </p:cNvSpPr>
          <p:nvPr>
            <p:ph type="ftr" sz="quarter" idx="11"/>
          </p:nvPr>
        </p:nvSpPr>
        <p:spPr>
          <a:xfrm>
            <a:off x="4038600" y="6356350"/>
            <a:ext cx="4114800" cy="365125"/>
          </a:xfrm>
        </p:spPr>
        <p:txBody>
          <a:bodyPr/>
          <a:lstStyle/>
          <a:p>
            <a:endParaRPr lang="en-GB"/>
          </a:p>
        </p:txBody>
      </p:sp>
      <p:sp>
        <p:nvSpPr>
          <p:cNvPr id="6" name="Slide Number Placeholder 5"/>
          <p:cNvSpPr>
            <a:spLocks noGrp="1"/>
          </p:cNvSpPr>
          <p:nvPr>
            <p:ph type="sldNum" sz="quarter" idx="12"/>
          </p:nvPr>
        </p:nvSpPr>
        <p:spPr>
          <a:xfrm>
            <a:off x="8610600" y="6356350"/>
            <a:ext cx="2743200" cy="365125"/>
          </a:xfrm>
        </p:spPr>
        <p:txBody>
          <a:bodyPr/>
          <a:lstStyle/>
          <a:p>
            <a:fld id="{7F4C1676-8445-4D51-B6FB-DBF39B779976}" type="slidenum">
              <a:rPr lang="en-GB" smtClean="0"/>
            </a:fld>
            <a:endParaRPr lang="en-GB"/>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4000"/>
    </mc:Choice>
    <mc:Fallback>
      <p:transition spd="slow"/>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2.xml"/><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2.xml"/><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2.xml"/><Relationship Id="rId2" Type="http://schemas.openxmlformats.org/officeDocument/2006/relationships/image" Target="../media/image17.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2.xml"/><Relationship Id="rId2" Type="http://schemas.openxmlformats.org/officeDocument/2006/relationships/image" Target="../media/image18.png"/><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2.xml"/><Relationship Id="rId2" Type="http://schemas.openxmlformats.org/officeDocument/2006/relationships/image" Target="../media/image19.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2.xml"/><Relationship Id="rId2" Type="http://schemas.openxmlformats.org/officeDocument/2006/relationships/image" Target="../media/image20.png"/><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2.xml"/><Relationship Id="rId2" Type="http://schemas.openxmlformats.org/officeDocument/2006/relationships/image" Target="../media/image21.png"/><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2.xml"/><Relationship Id="rId2" Type="http://schemas.openxmlformats.org/officeDocument/2006/relationships/image" Target="../media/image22.png"/><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2.xml"/><Relationship Id="rId2" Type="http://schemas.openxmlformats.org/officeDocument/2006/relationships/image" Target="../media/image23.png"/><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2.xml"/><Relationship Id="rId2" Type="http://schemas.openxmlformats.org/officeDocument/2006/relationships/image" Target="../media/image24.png"/><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2.xml"/><Relationship Id="rId2" Type="http://schemas.openxmlformats.org/officeDocument/2006/relationships/image" Target="../media/image25.png"/><Relationship Id="rId1" Type="http://schemas.openxmlformats.org/officeDocument/2006/relationships/image" Target="../media/image3.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2.xml"/><Relationship Id="rId2" Type="http://schemas.openxmlformats.org/officeDocument/2006/relationships/image" Target="../media/image26.png"/><Relationship Id="rId1" Type="http://schemas.openxmlformats.org/officeDocument/2006/relationships/image" Target="../media/image3.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2.xml"/><Relationship Id="rId2" Type="http://schemas.openxmlformats.org/officeDocument/2006/relationships/image" Target="../media/image27.png"/><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2.xml"/><Relationship Id="rId2" Type="http://schemas.openxmlformats.org/officeDocument/2006/relationships/image" Target="../media/image28.png"/><Relationship Id="rId1" Type="http://schemas.openxmlformats.org/officeDocument/2006/relationships/image" Target="../media/image3.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2.xml"/><Relationship Id="rId2" Type="http://schemas.openxmlformats.org/officeDocument/2006/relationships/image" Target="../media/image29.png"/><Relationship Id="rId1"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2.xml"/><Relationship Id="rId2" Type="http://schemas.openxmlformats.org/officeDocument/2006/relationships/image" Target="../media/image30.png"/><Relationship Id="rId1" Type="http://schemas.openxmlformats.org/officeDocument/2006/relationships/image" Target="../media/image3.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12.xml"/><Relationship Id="rId2" Type="http://schemas.openxmlformats.org/officeDocument/2006/relationships/image" Target="../media/image3.png"/><Relationship Id="rId1" Type="http://schemas.openxmlformats.org/officeDocument/2006/relationships/image" Target="../media/image31.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12.xml"/><Relationship Id="rId2" Type="http://schemas.openxmlformats.org/officeDocument/2006/relationships/image" Target="../media/image32.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4.png"/><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41.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image" Target="../media/image39.png"/><Relationship Id="rId7" Type="http://schemas.openxmlformats.org/officeDocument/2006/relationships/image" Target="../media/image38.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3" Type="http://schemas.openxmlformats.org/officeDocument/2006/relationships/notesSlide" Target="../notesSlides/notesSlide41.xml"/><Relationship Id="rId12" Type="http://schemas.openxmlformats.org/officeDocument/2006/relationships/slideLayout" Target="../slideLayouts/slideLayout12.xml"/><Relationship Id="rId11" Type="http://schemas.openxmlformats.org/officeDocument/2006/relationships/image" Target="../media/image42.png"/><Relationship Id="rId10" Type="http://schemas.openxmlformats.org/officeDocument/2006/relationships/image" Target="../media/image41.png"/><Relationship Id="rId1" Type="http://schemas.openxmlformats.org/officeDocument/2006/relationships/image" Target="../media/image3.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12.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3.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2.xml"/><Relationship Id="rId2" Type="http://schemas.openxmlformats.org/officeDocument/2006/relationships/image" Target="../media/image45.png"/><Relationship Id="rId1" Type="http://schemas.openxmlformats.org/officeDocument/2006/relationships/image" Target="../media/image3.png"/></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44.xml"/><Relationship Id="rId5" Type="http://schemas.openxmlformats.org/officeDocument/2006/relationships/slideLayout" Target="../slideLayouts/slideLayout12.xml"/><Relationship Id="rId4" Type="http://schemas.openxmlformats.org/officeDocument/2006/relationships/image" Target="../media/image48.jpe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3.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12.xml"/><Relationship Id="rId2" Type="http://schemas.openxmlformats.org/officeDocument/2006/relationships/image" Target="../media/image49.jpeg"/><Relationship Id="rId1" Type="http://schemas.openxmlformats.org/officeDocument/2006/relationships/image" Target="../media/image3.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12.xml"/><Relationship Id="rId2" Type="http://schemas.openxmlformats.org/officeDocument/2006/relationships/image" Target="../media/image50.png"/><Relationship Id="rId1"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48.xml"/><Relationship Id="rId5" Type="http://schemas.openxmlformats.org/officeDocument/2006/relationships/slideLayout" Target="../slideLayouts/slideLayout12.xml"/><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7" Type="http://schemas.openxmlformats.org/officeDocument/2006/relationships/notesSlide" Target="../notesSlides/notesSlide50.xml"/><Relationship Id="rId6"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image" Target="../media/image3.png"/></Relationships>
</file>

<file path=ppt/slides/_rels/slide51.xml.rels><?xml version="1.0" encoding="UTF-8" standalone="yes"?>
<Relationships xmlns="http://schemas.openxmlformats.org/package/2006/relationships"><Relationship Id="rId8" Type="http://schemas.openxmlformats.org/officeDocument/2006/relationships/notesSlide" Target="../notesSlides/notesSlide51.xml"/><Relationship Id="rId7"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12.xml"/><Relationship Id="rId2" Type="http://schemas.openxmlformats.org/officeDocument/2006/relationships/image" Target="../media/image63.png"/><Relationship Id="rId1"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2.xml"/><Relationship Id="rId2" Type="http://schemas.openxmlformats.org/officeDocument/2006/relationships/image" Target="../media/image3.png"/><Relationship Id="rId1" Type="http://schemas.openxmlformats.org/officeDocument/2006/relationships/chart" Target="../charts/char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61.xml"/><Relationship Id="rId3" Type="http://schemas.openxmlformats.org/officeDocument/2006/relationships/slideLayout" Target="../slideLayouts/slideLayout12.xml"/><Relationship Id="rId2" Type="http://schemas.openxmlformats.org/officeDocument/2006/relationships/image" Target="../media/image64.png"/><Relationship Id="rId1" Type="http://schemas.openxmlformats.org/officeDocument/2006/relationships/image" Target="../media/image3.png"/></Relationships>
</file>

<file path=ppt/slides/_rels/slide62.xml.rels><?xml version="1.0" encoding="UTF-8" standalone="yes"?>
<Relationships xmlns="http://schemas.openxmlformats.org/package/2006/relationships"><Relationship Id="rId5" Type="http://schemas.openxmlformats.org/officeDocument/2006/relationships/notesSlide" Target="../notesSlides/notesSlide62.xml"/><Relationship Id="rId4" Type="http://schemas.openxmlformats.org/officeDocument/2006/relationships/slideLayout" Target="../slideLayouts/slideLayout7.xml"/><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2.xml"/><Relationship Id="rId2" Type="http://schemas.openxmlformats.org/officeDocument/2006/relationships/image" Target="../media/image3.png"/><Relationship Id="rId1" Type="http://schemas.openxmlformats.org/officeDocument/2006/relationships/chart" Target="../charts/chart2.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2.xml"/><Relationship Id="rId4" Type="http://schemas.openxmlformats.org/officeDocument/2006/relationships/image" Target="../media/image9.png"/><Relationship Id="rId3" Type="http://schemas.openxmlformats.org/officeDocument/2006/relationships/image" Target="../media/image3.png"/><Relationship Id="rId2" Type="http://schemas.openxmlformats.org/officeDocument/2006/relationships/chart" Target="../charts/chart4.xml"/><Relationship Id="rId1" Type="http://schemas.openxmlformats.org/officeDocument/2006/relationships/chart" Target="../charts/chart3.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2.xml"/><Relationship Id="rId2" Type="http://schemas.openxmlformats.org/officeDocument/2006/relationships/image" Target="../media/image10.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文本框 8"/>
          <p:cNvSpPr txBox="1"/>
          <p:nvPr/>
        </p:nvSpPr>
        <p:spPr>
          <a:xfrm>
            <a:off x="6003633" y="2246757"/>
            <a:ext cx="184730" cy="1311128"/>
          </a:xfrm>
          <a:prstGeom prst="rect">
            <a:avLst/>
          </a:prstGeom>
          <a:noFill/>
        </p:spPr>
        <p:txBody>
          <a:bodyPr wrap="none" rtlCol="0" anchor="t">
            <a:spAutoFit/>
          </a:bodyPr>
          <a:lstStyle/>
          <a:p>
            <a:pPr algn="ctr" fontAlgn="auto">
              <a:lnSpc>
                <a:spcPct val="90000"/>
              </a:lnSpc>
            </a:pPr>
            <a:br>
              <a:rPr lang="en-GB" sz="4400" dirty="0">
                <a:latin typeface="Open Sans" panose="020B0606030504020204" pitchFamily="34" charset="0"/>
                <a:ea typeface="Open Sans" panose="020B0606030504020204" pitchFamily="34" charset="0"/>
                <a:cs typeface="Open Sans" panose="020B0606030504020204" pitchFamily="34" charset="0"/>
                <a:sym typeface="+mn-ea"/>
              </a:rPr>
            </a:br>
            <a:endParaRPr lang="zh-CN" altLang="en-US" sz="4400" dirty="0"/>
          </a:p>
        </p:txBody>
      </p:sp>
      <p:sp>
        <p:nvSpPr>
          <p:cNvPr id="21" name="等腰三角形 20"/>
          <p:cNvSpPr/>
          <p:nvPr/>
        </p:nvSpPr>
        <p:spPr>
          <a:xfrm>
            <a:off x="-1" y="5835250"/>
            <a:ext cx="981075" cy="1022750"/>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pic>
        <p:nvPicPr>
          <p:cNvPr id="22" name="图片 21" descr="图形用户界面, 应用程序&#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2602" y="5244522"/>
            <a:ext cx="5967367" cy="1645936"/>
          </a:xfrm>
          <a:prstGeom prst="rect">
            <a:avLst/>
          </a:prstGeom>
        </p:spPr>
      </p:pic>
      <p:sp>
        <p:nvSpPr>
          <p:cNvPr id="3" name="文本框 2"/>
          <p:cNvSpPr txBox="1"/>
          <p:nvPr/>
        </p:nvSpPr>
        <p:spPr>
          <a:xfrm>
            <a:off x="208280" y="1612265"/>
            <a:ext cx="11280140" cy="1260475"/>
          </a:xfrm>
          <a:prstGeom prst="rect">
            <a:avLst/>
          </a:prstGeom>
          <a:noFill/>
        </p:spPr>
        <p:txBody>
          <a:bodyPr wrap="square" rtlCol="0">
            <a:spAutoFit/>
          </a:bodyPr>
          <a:p>
            <a:br>
              <a:rPr lang="en-US" altLang="zh-CN" dirty="0">
                <a:solidFill>
                  <a:srgbClr val="0070C0"/>
                </a:solidFill>
                <a:sym typeface="+mn-ea"/>
              </a:rPr>
            </a:br>
            <a:r>
              <a:rPr lang="en-US" altLang="zh-CN" sz="4000" kern="0" dirty="0">
                <a:solidFill>
                  <a:schemeClr val="accent1"/>
                </a:solidFill>
                <a:latin typeface="Noto Sans CJK JP Medium"/>
                <a:ea typeface="+mj-ea"/>
                <a:cs typeface="Noto Sans CJK JP Medium"/>
                <a:sym typeface="+mn-ea"/>
              </a:rPr>
              <a:t>CHINA RESPONGDING TO CLIMATE CHANGE</a:t>
            </a:r>
            <a:endParaRPr lang="zh-CN" altLang="en-US" dirty="0">
              <a:solidFill>
                <a:srgbClr val="0070C0"/>
              </a:solidFill>
            </a:endParaRPr>
          </a:p>
          <a:p>
            <a:endParaRPr lang="zh-CN" altLang="en-US" dirty="0">
              <a:solidFill>
                <a:srgbClr val="0070C0"/>
              </a:solidFill>
            </a:endParaRPr>
          </a:p>
        </p:txBody>
      </p:sp>
      <p:sp>
        <p:nvSpPr>
          <p:cNvPr id="5" name="文本框 4"/>
          <p:cNvSpPr txBox="1"/>
          <p:nvPr/>
        </p:nvSpPr>
        <p:spPr>
          <a:xfrm>
            <a:off x="1671320" y="3898265"/>
            <a:ext cx="8995410" cy="1345565"/>
          </a:xfrm>
          <a:prstGeom prst="rect">
            <a:avLst/>
          </a:prstGeom>
          <a:noFill/>
        </p:spPr>
        <p:txBody>
          <a:bodyPr wrap="square" rtlCol="0">
            <a:noAutofit/>
          </a:bodyPr>
          <a:p>
            <a:pPr indent="0" algn="ctr" fontAlgn="auto">
              <a:lnSpc>
                <a:spcPct val="150000"/>
              </a:lnSpc>
              <a:buClrTx/>
              <a:buSzTx/>
              <a:buNone/>
            </a:pPr>
            <a:r>
              <a:rPr lang="en-US" altLang="zh-CN" sz="2000" dirty="0">
                <a:solidFill>
                  <a:srgbClr val="0070C0"/>
                </a:solidFill>
                <a:sym typeface="+mn-ea"/>
              </a:rPr>
              <a:t>ZHANG ZHIQIANG </a:t>
            </a:r>
            <a:endParaRPr lang="en-US" altLang="zh-CN" sz="2000" dirty="0">
              <a:solidFill>
                <a:srgbClr val="0070C0"/>
              </a:solidFill>
            </a:endParaRPr>
          </a:p>
          <a:p>
            <a:pPr indent="0" algn="ctr" fontAlgn="auto">
              <a:lnSpc>
                <a:spcPct val="150000"/>
              </a:lnSpc>
              <a:buClrTx/>
              <a:buSzTx/>
              <a:buNone/>
            </a:pPr>
            <a:r>
              <a:rPr lang="en-US" altLang="zh-CN" sz="2000" dirty="0">
                <a:solidFill>
                  <a:srgbClr val="0070C0"/>
                </a:solidFill>
                <a:sym typeface="+mn-ea"/>
              </a:rPr>
              <a:t>NATIONAL CENTER FOR CLIMATE CHANGE STRATEGY AND INTERNATIONAL COOPERATION </a:t>
            </a:r>
            <a:endParaRPr lang="en-US" altLang="zh-CN" sz="2000" dirty="0">
              <a:solidFill>
                <a:srgbClr val="0070C0"/>
              </a:solidFill>
            </a:endParaRPr>
          </a:p>
          <a:p>
            <a:pPr indent="0" algn="ctr" fontAlgn="auto">
              <a:lnSpc>
                <a:spcPct val="150000"/>
              </a:lnSpc>
              <a:buClrTx/>
              <a:buSzTx/>
              <a:buNone/>
            </a:pPr>
            <a:r>
              <a:rPr lang="en-US" altLang="zh-CN" sz="2000" dirty="0">
                <a:solidFill>
                  <a:srgbClr val="0070C0"/>
                </a:solidFill>
                <a:sym typeface="+mn-ea"/>
              </a:rPr>
              <a:t>Nov 1st, 2023</a:t>
            </a:r>
            <a:endParaRPr lang="en-US" altLang="zh-CN" sz="2000" dirty="0">
              <a:solidFill>
                <a:srgbClr val="0070C0"/>
              </a:solidFill>
            </a:endParaRPr>
          </a:p>
          <a:p>
            <a:endParaRPr lang="en-US" altLang="zh-CN" sz="2000" dirty="0">
              <a:solidFill>
                <a:srgbClr val="0070C0"/>
              </a:solidFill>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8" name="object 5"/>
          <p:cNvSpPr txBox="1">
            <a:spLocks noGrp="1"/>
          </p:cNvSpPr>
          <p:nvPr/>
        </p:nvSpPr>
        <p:spPr>
          <a:xfrm>
            <a:off x="358775" y="1122044"/>
            <a:ext cx="6059487" cy="442595"/>
          </a:xfrm>
          <a:prstGeom prst="rect">
            <a:avLst/>
          </a:prstGeom>
        </p:spPr>
        <p:txBody>
          <a:bodyPr vert="horz" wrap="square" lIns="0" tIns="12065" rIns="0" bIns="0" rtlCol="0">
            <a:spAutoFit/>
          </a:bodyPr>
          <a:lstStyle>
            <a:lvl1pPr>
              <a:defRPr sz="2400" b="0" i="0">
                <a:solidFill>
                  <a:sysClr val="window" lastClr="FFFFFF"/>
                </a:solidFill>
                <a:latin typeface="Noto Sans CJK JP Medium"/>
                <a:ea typeface="+mn-ea"/>
                <a:cs typeface="Noto Sans CJK JP Medium"/>
              </a:defRPr>
            </a:lvl1pPr>
          </a:lstStyle>
          <a:p>
            <a:pPr marL="12700">
              <a:lnSpc>
                <a:spcPct val="100000"/>
              </a:lnSpc>
              <a:spcBef>
                <a:spcPts val="95"/>
              </a:spcBef>
            </a:pPr>
            <a:r>
              <a:rPr lang="en-US" altLang="zh-CN" sz="2800" spc="-5" dirty="0">
                <a:solidFill>
                  <a:srgbClr val="18948F"/>
                </a:solidFill>
              </a:rPr>
              <a:t>1. Background</a:t>
            </a:r>
            <a:endParaRPr sz="2800" dirty="0"/>
          </a:p>
        </p:txBody>
      </p:sp>
      <p:sp>
        <p:nvSpPr>
          <p:cNvPr id="2" name="object 2"/>
          <p:cNvSpPr/>
          <p:nvPr/>
        </p:nvSpPr>
        <p:spPr>
          <a:xfrm>
            <a:off x="213995" y="1572895"/>
            <a:ext cx="11797665" cy="5285105"/>
          </a:xfrm>
          <a:prstGeom prst="rect">
            <a:avLst/>
          </a:prstGeom>
          <a:blipFill>
            <a:blip r:embed="rId2" cstate="print"/>
            <a:stretch>
              <a:fillRect/>
            </a:stretch>
          </a:blipFill>
        </p:spPr>
        <p:txBody>
          <a:bodyPr wrap="square" lIns="0" tIns="0" rIns="0" bIns="0" rtlCol="0"/>
          <a:p/>
        </p:txBody>
      </p:sp>
      <p:sp>
        <p:nvSpPr>
          <p:cNvPr id="5" name="object 4"/>
          <p:cNvSpPr/>
          <p:nvPr/>
        </p:nvSpPr>
        <p:spPr>
          <a:xfrm>
            <a:off x="359663" y="1818385"/>
            <a:ext cx="4812792" cy="3064764"/>
          </a:xfrm>
          <a:prstGeom prst="rect">
            <a:avLst/>
          </a:prstGeom>
          <a:blipFill>
            <a:blip r:embed="rId3" cstate="print"/>
            <a:stretch>
              <a:fillRect/>
            </a:stretch>
          </a:blipFill>
        </p:spPr>
        <p:txBody>
          <a:bodyPr wrap="square" lIns="0" tIns="0" rIns="0" bIns="0" rtlCol="0"/>
          <a:p/>
        </p:txBody>
      </p:sp>
      <p:sp>
        <p:nvSpPr>
          <p:cNvPr id="9" name="object 3"/>
          <p:cNvSpPr txBox="1"/>
          <p:nvPr/>
        </p:nvSpPr>
        <p:spPr>
          <a:xfrm>
            <a:off x="5525135" y="1565275"/>
            <a:ext cx="6285865" cy="3749040"/>
          </a:xfrm>
          <a:prstGeom prst="rect">
            <a:avLst/>
          </a:prstGeom>
        </p:spPr>
        <p:txBody>
          <a:bodyPr vert="horz" wrap="square" lIns="0" tIns="21590" rIns="0" bIns="0" rtlCol="0">
            <a:noAutofit/>
          </a:bodyPr>
          <a:p>
            <a:pPr marL="298450" marR="5080" indent="-285750" algn="just">
              <a:spcBef>
                <a:spcPts val="170"/>
              </a:spcBef>
              <a:buFont typeface="Wingdings" panose="05000000000000000000"/>
              <a:buChar char=""/>
              <a:tabLst>
                <a:tab pos="298450" algn="l"/>
              </a:tabLst>
            </a:pPr>
            <a:r>
              <a:rPr lang="en-US" sz="1600" spc="-5" dirty="0">
                <a:latin typeface="UKIJ CJK"/>
                <a:cs typeface="UKIJ CJK"/>
              </a:rPr>
              <a:t>On September 22, 2020, President Xi announced on the 75th United Nations General </a:t>
            </a:r>
            <a:r>
              <a:rPr lang="en-US" altLang="zh-CN" sz="1600" spc="-5" dirty="0">
                <a:latin typeface="UKIJ CJK"/>
                <a:cs typeface="UKIJ CJK"/>
              </a:rPr>
              <a:t>A</a:t>
            </a:r>
            <a:r>
              <a:rPr lang="en-US" sz="1600" spc="-5" dirty="0">
                <a:latin typeface="UKIJ CJK"/>
                <a:cs typeface="UKIJ CJK"/>
              </a:rPr>
              <a:t>ssembly General </a:t>
            </a:r>
            <a:r>
              <a:rPr lang="en-US" altLang="zh-CN" sz="1600" spc="-5" dirty="0">
                <a:latin typeface="UKIJ CJK"/>
                <a:cs typeface="UKIJ CJK"/>
              </a:rPr>
              <a:t>D</a:t>
            </a:r>
            <a:r>
              <a:rPr lang="en-US" sz="1600" spc="-5" dirty="0">
                <a:latin typeface="UKIJ CJK"/>
                <a:cs typeface="UKIJ CJK"/>
              </a:rPr>
              <a:t>ebate, "China will enhance national contribution strength, adopt a more powerful policies and measures, </a:t>
            </a:r>
            <a:r>
              <a:rPr lang="en-US" altLang="zh-CN" sz="1600" spc="-5" dirty="0">
                <a:latin typeface="UKIJ CJK"/>
                <a:cs typeface="UKIJ CJK"/>
              </a:rPr>
              <a:t>achieve </a:t>
            </a:r>
            <a:r>
              <a:rPr lang="en-US" sz="1600" spc="-5" dirty="0">
                <a:latin typeface="UKIJ CJK"/>
                <a:cs typeface="UKIJ CJK"/>
              </a:rPr>
              <a:t>carbon dioxide emissions reach peak before 2030, strive to become carbon neutral before 2060, and then repeat in many major international occasion.</a:t>
            </a:r>
            <a:endParaRPr lang="en-US" sz="1600" spc="-5" dirty="0">
              <a:latin typeface="UKIJ CJK"/>
              <a:cs typeface="UKIJ CJK"/>
            </a:endParaRPr>
          </a:p>
          <a:p>
            <a:pPr marL="298450" marR="5080" indent="-285750" algn="just">
              <a:spcBef>
                <a:spcPts val="170"/>
              </a:spcBef>
              <a:buFont typeface="Wingdings" panose="05000000000000000000"/>
              <a:buChar char=""/>
              <a:tabLst>
                <a:tab pos="298450" algn="l"/>
              </a:tabLst>
            </a:pPr>
            <a:r>
              <a:rPr lang="en-US" sz="1600" spc="-5" dirty="0">
                <a:latin typeface="UKIJ CJK"/>
                <a:cs typeface="UKIJ CJK"/>
              </a:rPr>
              <a:t>On December 12, 2020, President Xi Jinping further announced at the Climate Ambition Summit that </a:t>
            </a:r>
            <a:r>
              <a:rPr lang="en-US" sz="1600" dirty="0">
                <a:latin typeface="UKIJ CJK"/>
                <a:cs typeface="UKIJ CJK"/>
                <a:sym typeface="+mn-ea"/>
              </a:rPr>
              <a:t>"</a:t>
            </a:r>
            <a:r>
              <a:rPr lang="en-US" sz="1600" spc="-5" dirty="0">
                <a:latin typeface="UKIJ CJK"/>
                <a:cs typeface="UKIJ CJK"/>
              </a:rPr>
              <a:t>By 2030, China will reduce carbon dioxide emissions per unit of GDP by more than 65% compared with 2005, and non-fossil energy will account for about 25% of its primary energy consumption. The forest stock will increase by 6 billion cubic meters over 2005, and the total capacity of wind and solar power generators will reach more than 1.2 billion kilowatts.</a:t>
            </a:r>
            <a:r>
              <a:rPr lang="en-US" sz="1600" dirty="0">
                <a:latin typeface="UKIJ CJK"/>
                <a:cs typeface="UKIJ CJK"/>
                <a:sym typeface="+mn-ea"/>
              </a:rPr>
              <a:t>"</a:t>
            </a:r>
            <a:endParaRPr lang="zh-CN" altLang="en-US" sz="1600" spc="-5" dirty="0">
              <a:latin typeface="UKIJ CJK"/>
              <a:cs typeface="UKIJ CJK"/>
            </a:endParaRPr>
          </a:p>
        </p:txBody>
      </p:sp>
      <p:sp>
        <p:nvSpPr>
          <p:cNvPr id="10" name="object 5"/>
          <p:cNvSpPr txBox="1"/>
          <p:nvPr/>
        </p:nvSpPr>
        <p:spPr>
          <a:xfrm>
            <a:off x="436880" y="5300980"/>
            <a:ext cx="11311255" cy="1459865"/>
          </a:xfrm>
          <a:prstGeom prst="rect">
            <a:avLst/>
          </a:prstGeom>
          <a:solidFill>
            <a:srgbClr val="18948F"/>
          </a:solidFill>
        </p:spPr>
        <p:txBody>
          <a:bodyPr vert="horz" wrap="square" lIns="0" tIns="72390" rIns="0" bIns="0" rtlCol="0">
            <a:noAutofit/>
          </a:bodyPr>
          <a:p>
            <a:pPr marL="238125" marR="240030" algn="just">
              <a:lnSpc>
                <a:spcPct val="110000"/>
              </a:lnSpc>
              <a:spcBef>
                <a:spcPts val="570"/>
              </a:spcBef>
            </a:pPr>
            <a:r>
              <a:rPr lang="en-US" sz="1600" b="0" spc="-5" dirty="0">
                <a:solidFill>
                  <a:srgbClr val="FFFFFF"/>
                </a:solidFill>
                <a:latin typeface="Noto Sans CJK JP Medium"/>
                <a:cs typeface="Noto Sans CJK JP Medium"/>
              </a:rPr>
              <a:t>President Xi’s declaration fully demonstrated China's positive response to climate change and the determination to promote the </a:t>
            </a:r>
            <a:r>
              <a:rPr lang="en-US" altLang="zh-CN" sz="1600" b="0" spc="-5" dirty="0">
                <a:solidFill>
                  <a:srgbClr val="FFFFFF"/>
                </a:solidFill>
                <a:latin typeface="Noto Sans CJK JP Medium"/>
                <a:cs typeface="Noto Sans CJK JP Medium"/>
              </a:rPr>
              <a:t>high quality </a:t>
            </a:r>
            <a:r>
              <a:rPr lang="en-US" sz="1600" b="0" spc="-5" dirty="0">
                <a:solidFill>
                  <a:srgbClr val="FFFFFF"/>
                </a:solidFill>
                <a:latin typeface="Noto Sans CJK JP Medium"/>
                <a:cs typeface="Noto Sans CJK JP Medium"/>
              </a:rPr>
              <a:t>development, embodies China’s best effort according to the national conditions and the ability to inject new political momentum for the global climate governance, received highly praise by international community, which will </a:t>
            </a:r>
            <a:r>
              <a:rPr lang="en-US" altLang="zh-CN" sz="1600" b="0" spc="-5" dirty="0">
                <a:solidFill>
                  <a:srgbClr val="FFFFFF"/>
                </a:solidFill>
                <a:latin typeface="Noto Sans CJK JP Medium"/>
                <a:cs typeface="Noto Sans CJK JP Medium"/>
              </a:rPr>
              <a:t>have a profound impact </a:t>
            </a:r>
            <a:r>
              <a:rPr lang="en-US" altLang="zh-CN" sz="1600" spc="-5" dirty="0">
                <a:solidFill>
                  <a:srgbClr val="FFFFFF"/>
                </a:solidFill>
                <a:latin typeface="Noto Sans CJK JP Medium"/>
                <a:cs typeface="Noto Sans CJK JP Medium"/>
              </a:rPr>
              <a:t>in </a:t>
            </a:r>
            <a:r>
              <a:rPr lang="en-US" sz="1600" b="0" spc="-5" dirty="0">
                <a:solidFill>
                  <a:srgbClr val="FFFFFF"/>
                </a:solidFill>
                <a:latin typeface="Noto Sans CJK JP Medium"/>
                <a:cs typeface="Noto Sans CJK JP Medium"/>
              </a:rPr>
              <a:t>economic and social development in China’s green transition</a:t>
            </a:r>
            <a:r>
              <a:rPr lang="en-US" sz="1600" spc="-5" dirty="0">
                <a:solidFill>
                  <a:srgbClr val="FFFFFF"/>
                </a:solidFill>
                <a:latin typeface="Noto Sans CJK JP Medium"/>
                <a:cs typeface="Noto Sans CJK JP Medium"/>
              </a:rPr>
              <a:t> for</a:t>
            </a:r>
            <a:r>
              <a:rPr lang="en-US" altLang="zh-CN" sz="1600" b="0" spc="-5" dirty="0">
                <a:solidFill>
                  <a:srgbClr val="FFFFFF"/>
                </a:solidFill>
                <a:latin typeface="Noto Sans CJK JP Medium"/>
                <a:cs typeface="Noto Sans CJK JP Medium"/>
              </a:rPr>
              <a:t> future decades </a:t>
            </a:r>
            <a:r>
              <a:rPr lang="en-US" sz="1600" b="0" spc="-5" dirty="0">
                <a:solidFill>
                  <a:srgbClr val="FFFFFF"/>
                </a:solidFill>
                <a:latin typeface="Noto Sans CJK JP Medium"/>
                <a:cs typeface="Noto Sans CJK JP Medium"/>
              </a:rPr>
              <a:t>.</a:t>
            </a:r>
            <a:endParaRPr sz="1600" dirty="0">
              <a:latin typeface="Noto Sans CJK JP Medium"/>
              <a:cs typeface="Noto Sans CJK JP Medium"/>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8" name="object 5"/>
          <p:cNvSpPr txBox="1">
            <a:spLocks noGrp="1"/>
          </p:cNvSpPr>
          <p:nvPr/>
        </p:nvSpPr>
        <p:spPr>
          <a:xfrm>
            <a:off x="358775" y="1122044"/>
            <a:ext cx="6059487" cy="451484"/>
          </a:xfrm>
          <a:prstGeom prst="rect">
            <a:avLst/>
          </a:prstGeom>
        </p:spPr>
        <p:txBody>
          <a:bodyPr vert="horz" wrap="square" lIns="0" tIns="12065" rIns="0" bIns="0" rtlCol="0">
            <a:spAutoFit/>
          </a:bodyPr>
          <a:lstStyle>
            <a:lvl1pPr>
              <a:defRPr sz="2400" b="0" i="0">
                <a:solidFill>
                  <a:sysClr val="window" lastClr="FFFFFF"/>
                </a:solidFill>
                <a:latin typeface="Noto Sans CJK JP Medium"/>
                <a:ea typeface="+mn-ea"/>
                <a:cs typeface="Noto Sans CJK JP Medium"/>
              </a:defRPr>
            </a:lvl1pPr>
          </a:lstStyle>
          <a:p>
            <a:pPr marL="12700">
              <a:lnSpc>
                <a:spcPct val="100000"/>
              </a:lnSpc>
              <a:spcBef>
                <a:spcPts val="95"/>
              </a:spcBef>
            </a:pPr>
            <a:r>
              <a:rPr lang="en-US" altLang="zh-CN" sz="2800" spc="-5" dirty="0">
                <a:solidFill>
                  <a:srgbClr val="18948F"/>
                </a:solidFill>
              </a:rPr>
              <a:t>1.Background</a:t>
            </a:r>
            <a:endParaRPr sz="2800" dirty="0"/>
          </a:p>
        </p:txBody>
      </p:sp>
      <p:sp>
        <p:nvSpPr>
          <p:cNvPr id="2" name="object 2"/>
          <p:cNvSpPr/>
          <p:nvPr/>
        </p:nvSpPr>
        <p:spPr>
          <a:xfrm>
            <a:off x="214312" y="1621472"/>
            <a:ext cx="11758612" cy="5086350"/>
          </a:xfrm>
          <a:prstGeom prst="rect">
            <a:avLst/>
          </a:prstGeom>
          <a:blipFill>
            <a:blip r:embed="rId2" cstate="print"/>
            <a:stretch>
              <a:fillRect/>
            </a:stretch>
          </a:blipFill>
        </p:spPr>
        <p:txBody>
          <a:bodyPr wrap="square" lIns="0" tIns="0" rIns="0" bIns="0" rtlCol="0"/>
          <a:p/>
        </p:txBody>
      </p:sp>
      <p:sp>
        <p:nvSpPr>
          <p:cNvPr id="4" name="object 3"/>
          <p:cNvSpPr txBox="1"/>
          <p:nvPr/>
        </p:nvSpPr>
        <p:spPr>
          <a:xfrm>
            <a:off x="514985" y="1670050"/>
            <a:ext cx="11159490" cy="2573020"/>
          </a:xfrm>
          <a:prstGeom prst="rect">
            <a:avLst/>
          </a:prstGeom>
        </p:spPr>
        <p:txBody>
          <a:bodyPr vert="horz" wrap="square" lIns="0" tIns="12700" rIns="0" bIns="0" rtlCol="0">
            <a:noAutofit/>
          </a:bodyPr>
          <a:p>
            <a:pPr marL="12700" marR="5080" algn="just">
              <a:spcBef>
                <a:spcPts val="100"/>
              </a:spcBef>
            </a:pPr>
            <a:r>
              <a:rPr lang="en-US" sz="1600" dirty="0">
                <a:latin typeface="UKIJ CJK"/>
                <a:cs typeface="UKIJ CJK"/>
              </a:rPr>
              <a:t>The carbon reduction is a comprehensive green transformation to promote economic and social development of total gripper, completes the carbon peak, carbon neutral, work as a reversed transmission mechanism to promote the development of high quality and ecological environment protection of the fundamental, unswervingly implement the strategy coping with climate change. To formulate carbon dioxide emissions by 2030 years ago the peak action plan, plan as a whole "difference" goals and tasks to tackle climate change, accelerate the construction and operation of the national carbon emissions trading market, to promote in the industry, energy, finance, investment, finance, price, environmental protection policy, technology and other aspects to form resultant force, to speed up the green low carbon development nurturing and expanding the new kinetic energy, We will translate concrete actions to achieve carbon peak and carbon neutrality into new opportunities to achieve fundamental changes in the pattern and path of development.</a:t>
            </a:r>
            <a:endParaRPr sz="1600" dirty="0">
              <a:latin typeface="UKIJ CJK"/>
              <a:cs typeface="UKIJ CJK"/>
            </a:endParaRPr>
          </a:p>
        </p:txBody>
      </p:sp>
      <p:sp>
        <p:nvSpPr>
          <p:cNvPr id="6" name="object 6"/>
          <p:cNvSpPr/>
          <p:nvPr/>
        </p:nvSpPr>
        <p:spPr>
          <a:xfrm>
            <a:off x="514731" y="4325620"/>
            <a:ext cx="3078479" cy="1886712"/>
          </a:xfrm>
          <a:prstGeom prst="rect">
            <a:avLst/>
          </a:prstGeom>
          <a:blipFill>
            <a:blip r:embed="rId3" cstate="print"/>
            <a:stretch>
              <a:fillRect/>
            </a:stretch>
          </a:blipFill>
        </p:spPr>
        <p:txBody>
          <a:bodyPr wrap="square" lIns="0" tIns="0" rIns="0" bIns="0" rtlCol="0"/>
          <a:p/>
        </p:txBody>
      </p:sp>
      <p:sp>
        <p:nvSpPr>
          <p:cNvPr id="7" name="object 4"/>
          <p:cNvSpPr/>
          <p:nvPr/>
        </p:nvSpPr>
        <p:spPr>
          <a:xfrm>
            <a:off x="4379976" y="4325620"/>
            <a:ext cx="3352800" cy="1886712"/>
          </a:xfrm>
          <a:prstGeom prst="rect">
            <a:avLst/>
          </a:prstGeom>
          <a:blipFill>
            <a:blip r:embed="rId4" cstate="print"/>
            <a:stretch>
              <a:fillRect/>
            </a:stretch>
          </a:blipFill>
        </p:spPr>
        <p:txBody>
          <a:bodyPr wrap="square" lIns="0" tIns="0" rIns="0" bIns="0" rtlCol="0"/>
          <a:p/>
        </p:txBody>
      </p:sp>
      <p:sp>
        <p:nvSpPr>
          <p:cNvPr id="11" name="object 5"/>
          <p:cNvSpPr/>
          <p:nvPr/>
        </p:nvSpPr>
        <p:spPr>
          <a:xfrm>
            <a:off x="8357996" y="4325620"/>
            <a:ext cx="3049524" cy="1885188"/>
          </a:xfrm>
          <a:prstGeom prst="rect">
            <a:avLst/>
          </a:prstGeom>
          <a:blipFill>
            <a:blip r:embed="rId5" cstate="print"/>
            <a:stretch>
              <a:fillRect/>
            </a:stretch>
          </a:blipFill>
        </p:spPr>
        <p:txBody>
          <a:bodyPr wrap="square" lIns="0" tIns="0" rIns="0" bIns="0" rtlCol="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4740400" y="4318608"/>
            <a:ext cx="2546985" cy="1013460"/>
          </a:xfrm>
          <a:prstGeom prst="rect">
            <a:avLst/>
          </a:prstGeom>
        </p:spPr>
        <p:txBody>
          <a:bodyPr wrap="none" lIns="91415" tIns="45708" rIns="91415" bIns="45708">
            <a:spAutoFit/>
          </a:bodyPr>
          <a:lstStyle/>
          <a:p>
            <a:pPr algn="l">
              <a:lnSpc>
                <a:spcPct val="150000"/>
              </a:lnSpc>
            </a:pPr>
            <a:r>
              <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rPr>
              <a:t>Mitigation</a:t>
            </a:r>
            <a:endPar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02</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timing>
    <p:tnLst>
      <p:par>
        <p:cTn id="1" dur="indefinite" restart="never" nodeType="tmRoot"/>
      </p:par>
    </p:tnLst>
    <p:bldLst>
      <p:bldP spid="31" grpId="0"/>
      <p:bldP spid="8" grpId="0" bldLvl="0" animBg="1"/>
      <p:bldP spid="8" grpId="1" bldLvl="0" animBg="1"/>
      <p:bldP spid="76" grpId="0" bldLvl="0" animBg="1"/>
      <p:bldP spid="77" grpId="0" bldLvl="0" animBg="1"/>
      <p:bldP spid="9" grpId="0" bldLvl="0" animBg="1"/>
      <p:bldP spid="9" grpId="1" bldLvl="0" animBg="1"/>
      <p:bldP spid="10" grpId="0" bldLvl="0" animBg="1"/>
      <p:bldP spid="10" grpId="1" bldLvl="0" animBg="1"/>
      <p:bldP spid="10" grpId="2" bldLvl="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object 2"/>
          <p:cNvSpPr/>
          <p:nvPr/>
        </p:nvSpPr>
        <p:spPr>
          <a:xfrm>
            <a:off x="401320" y="1605915"/>
            <a:ext cx="11341735" cy="4467225"/>
          </a:xfrm>
          <a:prstGeom prst="rect">
            <a:avLst/>
          </a:prstGeom>
          <a:noFill/>
          <a:ln>
            <a:noFill/>
          </a:ln>
          <a:extLst>
            <a:ext uri="{909E8E84-426E-40DD-AFC4-6F175D3DCCD1}">
              <a14:hiddenFill xmlns:a14="http://schemas.microsoft.com/office/drawing/2010/main">
                <a:blipFill>
                  <a:blip r:embed="rId2" cstate="print"/>
                  <a:stretch>
                    <a:fillRect/>
                  </a:stretch>
                </a:blipFill>
              </a14:hiddenFill>
            </a:ext>
          </a:extLst>
        </p:spPr>
        <p:txBody>
          <a:bodyPr wrap="square" lIns="0" tIns="0" rIns="0" bIns="0" rtlCol="0"/>
          <a:p>
            <a:pPr indent="457200" algn="just" fontAlgn="auto">
              <a:lnSpc>
                <a:spcPct val="150000"/>
              </a:lnSpc>
              <a:buFont typeface="Wingdings" panose="05000000000000000000" pitchFamily="2" charset="2"/>
              <a:buNone/>
            </a:pPr>
            <a:r>
              <a:rPr lang="en-US" sz="2000" dirty="0"/>
              <a:t>China has taken active measures to adjust its industrial and energy structures to promote energy efficiency, control non-carbon dioxide greenhouse gas emissions, enhance its ecosystems’ carbon sequestration capacity, and conduct pilot demonstrations to co-ordinate pollution reduction and carbon reduction efforts.</a:t>
            </a:r>
            <a:endParaRPr lang="en-US" sz="2000" dirty="0"/>
          </a:p>
          <a:p>
            <a:pPr indent="457200" algn="just" fontAlgn="auto">
              <a:lnSpc>
                <a:spcPct val="150000"/>
              </a:lnSpc>
              <a:buFont typeface="Wingdings" panose="05000000000000000000" pitchFamily="2" charset="2"/>
              <a:buNone/>
            </a:pPr>
            <a:endParaRPr sz="2000" dirty="0"/>
          </a:p>
        </p:txBody>
      </p:sp>
      <p:pic>
        <p:nvPicPr>
          <p:cNvPr id="5" name="图片 4"/>
          <p:cNvPicPr>
            <a:picLocks noChangeAspect="1"/>
          </p:cNvPicPr>
          <p:nvPr/>
        </p:nvPicPr>
        <p:blipFill>
          <a:blip r:embed="rId3"/>
          <a:stretch>
            <a:fillRect/>
          </a:stretch>
        </p:blipFill>
        <p:spPr>
          <a:xfrm>
            <a:off x="741680" y="4050665"/>
            <a:ext cx="10709592" cy="16707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804545" y="1382395"/>
            <a:ext cx="10086340" cy="4246245"/>
          </a:xfrm>
          <a:prstGeom prst="rect">
            <a:avLst/>
          </a:prstGeom>
          <a:noFill/>
        </p:spPr>
        <p:txBody>
          <a:bodyPr wrap="square" rtlCol="0" anchor="t">
            <a:spAutoFit/>
          </a:bodyPr>
          <a:p>
            <a:pPr algn="just" fontAlgn="auto">
              <a:spcAft>
                <a:spcPts val="600"/>
              </a:spcAft>
            </a:pPr>
            <a:r>
              <a:rPr lang="en-US" sz="2000" dirty="0">
                <a:solidFill>
                  <a:srgbClr val="C00000"/>
                </a:solidFill>
                <a:sym typeface="+mn-ea"/>
              </a:rPr>
              <a:t>2.1 To adjust industrial structure</a:t>
            </a:r>
            <a:endParaRPr lang="en-US" sz="2000" dirty="0">
              <a:solidFill>
                <a:srgbClr val="C00000"/>
              </a:solidFill>
            </a:endParaRPr>
          </a:p>
          <a:p>
            <a:pPr marL="514350" indent="-514350" algn="just" fontAlgn="auto">
              <a:spcAft>
                <a:spcPts val="600"/>
              </a:spcAft>
              <a:buFont typeface="Calibri" panose="020F0502020204030204"/>
              <a:buAutoNum type="romanUcPeriod"/>
            </a:pPr>
            <a:r>
              <a:rPr lang="en-US" sz="2000" dirty="0">
                <a:sym typeface="+mn-ea"/>
              </a:rPr>
              <a:t>China is vigorously developing green and low-carbon industries, promoting the construction of industrial clusters such as new energy, new energy vehicles and green environmental protection. It supports the development of green, low-carbon and high-quality industries, establishing a green manufacturing system. Meanwhile, China is strictly controlling the blind development of high-energy consumption, high-emission and low-level (“two highs and one low”) projects, and promoting energy-saving and carbon reduction technology upgrades in high-energy consumer industries. </a:t>
            </a:r>
            <a:endParaRPr lang="en-US" sz="2000" dirty="0"/>
          </a:p>
          <a:p>
            <a:pPr marL="514350" indent="-514350" algn="just" fontAlgn="auto">
              <a:spcAft>
                <a:spcPts val="600"/>
              </a:spcAft>
              <a:buFont typeface="Calibri" panose="020F0502020204030204"/>
              <a:buAutoNum type="romanUcPeriod"/>
            </a:pPr>
            <a:r>
              <a:rPr lang="en-US" sz="2000" dirty="0">
                <a:sym typeface="+mn-ea"/>
              </a:rPr>
              <a:t>In 2021, China’s production of new energy vehicles reached 3.677 million units, an increase of 152.5% compared to 2020, while its photovoltaic component production reached 182 gigawatts (GW), ranking first globally for 15 consecutive years.</a:t>
            </a:r>
            <a:endParaRPr lang="en-US" altLang="en-US" sz="2000" dirty="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占位符 2"/>
          <p:cNvSpPr>
            <a:spLocks noGrp="1"/>
          </p:cNvSpPr>
          <p:nvPr/>
        </p:nvSpPr>
        <p:spPr>
          <a:xfrm>
            <a:off x="457200" y="1066800"/>
            <a:ext cx="10667365" cy="4453890"/>
          </a:xfrm>
          <a:prstGeom prst="rect">
            <a:avLst/>
          </a:prstGeom>
        </p:spPr>
        <p:txBody>
          <a:bodyPr wrap="square" lIns="0" tIns="0" rIns="0" bIns="0">
            <a:sp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algn="just"/>
            <a:r>
              <a:rPr lang="en-US" altLang="zh-CN" sz="1600" b="0" i="0" dirty="0">
                <a:solidFill>
                  <a:srgbClr val="C00000"/>
                </a:solidFill>
                <a:effectLst/>
                <a:latin typeface="ali-55"/>
              </a:rPr>
              <a:t>2.2 To optimize its energy structure and improve energy efficiency</a:t>
            </a:r>
            <a:endParaRPr lang="en-US" altLang="zh-CN" sz="1600" b="0" i="0" dirty="0">
              <a:solidFill>
                <a:srgbClr val="C00000"/>
              </a:solidFill>
              <a:effectLst/>
              <a:latin typeface="ali-55"/>
            </a:endParaRPr>
          </a:p>
          <a:p>
            <a:pPr marL="400050" indent="-400050" algn="just">
              <a:buFont typeface="Calibri" panose="020F0502020204030204"/>
              <a:buAutoNum type="romanUcPeriod"/>
            </a:pPr>
            <a:r>
              <a:rPr lang="en-US" altLang="zh-CN" sz="1600" b="0" i="0" dirty="0">
                <a:solidFill>
                  <a:srgbClr val="24292F"/>
                </a:solidFill>
                <a:effectLst/>
                <a:latin typeface="ali-55"/>
              </a:rPr>
              <a:t>China is developing non-fossil energy sources, improving the clean use of fossil energy, promoting the clean and efficient centralized use of coal, implementing dual controls on energy consumption and intensity, promoting quality and efficiency improvements in the industrial sector, accelerating improvements in building energy efficiency, actively building a green, low-carbon comprehensive transportation system, carrying out green, low-carbon public institution actions, and fully enhancing energy-saving management capabilities.</a:t>
            </a:r>
            <a:endParaRPr lang="en-US" altLang="zh-CN" sz="1600" b="0" i="0" dirty="0">
              <a:solidFill>
                <a:srgbClr val="24292F"/>
              </a:solidFill>
              <a:effectLst/>
              <a:latin typeface="ali-55"/>
            </a:endParaRPr>
          </a:p>
          <a:p>
            <a:pPr marL="400050" indent="-400050" algn="just">
              <a:buFont typeface="Calibri" panose="020F0502020204030204"/>
              <a:buAutoNum type="romanUcPeriod"/>
            </a:pPr>
            <a:r>
              <a:rPr lang="en-US" altLang="zh-CN" sz="1600" b="0" i="0" dirty="0">
                <a:solidFill>
                  <a:srgbClr val="24292F"/>
                </a:solidFill>
                <a:effectLst/>
                <a:latin typeface="ali-55"/>
              </a:rPr>
              <a:t>In 2021, China’s non-fossil energy consumption reached 16.6%, with coal consumption accounting for 56.0%. China is accelerating the construction of new energy bases and plans to build 450 million kilowatts of large-scale wind and photovoltaic power bases in desert, Gobi, and barren areas, with 100 million kilowatts of projects already under construction. In 2021, China’s non-fossil energy power generation capacity surpassed that of coal-fired power plants for the first time, with a total renewable energy power generation capacity of 1.063 billion kilowatts, accounting for 44.8% of the total installed power generation capacity, of which hydropower, wind power, and solar power all exceeded 300 million kilowatts. Biomass power generation capacity is 37.98 million kilowatts, and China’s offshore wind power generation capacity has become the world’s largest.</a:t>
            </a:r>
            <a:endParaRPr lang="en-US" altLang="zh-CN" sz="1600" b="0" i="0" dirty="0">
              <a:solidFill>
                <a:srgbClr val="24292F"/>
              </a:solidFill>
              <a:effectLst/>
              <a:latin typeface="ali-55"/>
            </a:endParaRPr>
          </a:p>
          <a:p>
            <a:pPr marL="12700" marR="5080" algn="just" rtl="0">
              <a:lnSpc>
                <a:spcPct val="200000"/>
              </a:lnSpc>
              <a:spcBef>
                <a:spcPts val="170"/>
              </a:spcBef>
              <a:tabLst>
                <a:tab pos="298450" algn="l"/>
              </a:tabLst>
            </a:pPr>
            <a:endParaRPr lang="en-US" altLang="zh-CN" sz="1600" kern="1200" spc="-5" dirty="0">
              <a:solidFill>
                <a:sysClr val="windowText" lastClr="000000"/>
              </a:solidFill>
              <a:latin typeface="宋体" panose="02010600030101010101" pitchFamily="2" charset="-122"/>
              <a:ea typeface="宋体" panose="02010600030101010101" pitchFamily="2" charset="-122"/>
            </a:endParaRPr>
          </a:p>
        </p:txBody>
      </p:sp>
      <p:pic>
        <p:nvPicPr>
          <p:cNvPr id="5" name="图片 4"/>
          <p:cNvPicPr>
            <a:picLocks noChangeAspect="1"/>
          </p:cNvPicPr>
          <p:nvPr/>
        </p:nvPicPr>
        <p:blipFill>
          <a:blip r:embed="rId2"/>
          <a:stretch>
            <a:fillRect/>
          </a:stretch>
        </p:blipFill>
        <p:spPr>
          <a:xfrm>
            <a:off x="1566228" y="4984777"/>
            <a:ext cx="8838564" cy="17469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占位符 2"/>
          <p:cNvSpPr>
            <a:spLocks noGrp="1"/>
          </p:cNvSpPr>
          <p:nvPr/>
        </p:nvSpPr>
        <p:spPr>
          <a:xfrm>
            <a:off x="609600" y="1676400"/>
            <a:ext cx="10667365" cy="3601085"/>
          </a:xfrm>
          <a:prstGeom prst="rect">
            <a:avLst/>
          </a:prstGeom>
        </p:spPr>
        <p:txBody>
          <a:bodyPr wrap="square" lIns="0" tIns="0" rIns="0" bIns="0">
            <a:sp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r>
              <a:rPr lang="en-US" altLang="zh-CN" dirty="0">
                <a:solidFill>
                  <a:srgbClr val="C00000"/>
                </a:solidFill>
              </a:rPr>
              <a:t>2.3 To control non-carbon dioxide greenhouse gas emissions</a:t>
            </a:r>
            <a:endParaRPr lang="en-US" altLang="zh-CN" dirty="0">
              <a:solidFill>
                <a:srgbClr val="C00000"/>
              </a:solidFill>
            </a:endParaRPr>
          </a:p>
          <a:p>
            <a:endParaRPr lang="en-US" altLang="zh-CN" dirty="0">
              <a:solidFill>
                <a:srgbClr val="C00000"/>
              </a:solidFill>
            </a:endParaRPr>
          </a:p>
          <a:p>
            <a:pPr marL="400050" indent="-400050" algn="just">
              <a:buFont typeface="Calibri" panose="020F0502020204030204"/>
              <a:buAutoNum type="romanUcPeriod"/>
            </a:pPr>
            <a:r>
              <a:rPr lang="en-US" altLang="zh-CN" dirty="0">
                <a:solidFill>
                  <a:sysClr val="windowText" lastClr="000000"/>
                </a:solidFill>
              </a:rPr>
              <a:t>China has taken action on major sources such as energy, agriculture and waste, and has actively implemented control measures for non-carbon dioxide greenhouse gas emissions.</a:t>
            </a:r>
            <a:endParaRPr lang="en-US" altLang="zh-CN" dirty="0">
              <a:solidFill>
                <a:sysClr val="windowText" lastClr="000000"/>
              </a:solidFill>
            </a:endParaRPr>
          </a:p>
          <a:p>
            <a:pPr marL="400050" indent="-400050" algn="just">
              <a:buFont typeface="Calibri" panose="020F0502020204030204"/>
              <a:buAutoNum type="romanUcPeriod"/>
            </a:pPr>
            <a:endParaRPr lang="en-US" altLang="zh-CN" dirty="0">
              <a:solidFill>
                <a:sysClr val="windowText" lastClr="000000"/>
              </a:solidFill>
            </a:endParaRPr>
          </a:p>
          <a:p>
            <a:pPr marL="400050" indent="-400050" algn="just">
              <a:buFont typeface="Calibri" panose="020F0502020204030204"/>
              <a:buAutoNum type="romanUcPeriod"/>
            </a:pPr>
            <a:r>
              <a:rPr lang="en-US" altLang="zh-CN" dirty="0">
                <a:solidFill>
                  <a:sysClr val="windowText" lastClr="000000"/>
                </a:solidFill>
              </a:rPr>
              <a:t>China is improving relevant policies, standards and technical specifications for non-carbon dioxide greenhouse gas emission control, and strengthening methane management measures at the local, departmental, industrial, and enterprise levels.</a:t>
            </a:r>
            <a:endParaRPr lang="en-US" altLang="zh-CN" dirty="0">
              <a:solidFill>
                <a:sysClr val="windowText" lastClr="000000"/>
              </a:solidFill>
            </a:endParaRPr>
          </a:p>
          <a:p>
            <a:pPr marL="400050" indent="-400050" algn="just">
              <a:buFont typeface="Calibri" panose="020F0502020204030204"/>
              <a:buAutoNum type="romanUcPeriod"/>
            </a:pPr>
            <a:endParaRPr lang="en-US" altLang="zh-CN" dirty="0">
              <a:solidFill>
                <a:sysClr val="windowText" lastClr="000000"/>
              </a:solidFill>
            </a:endParaRPr>
          </a:p>
          <a:p>
            <a:pPr marL="400050" indent="-400050" algn="just">
              <a:buFont typeface="Calibri" panose="020F0502020204030204"/>
              <a:buAutoNum type="romanUcPeriod"/>
            </a:pPr>
            <a:r>
              <a:rPr lang="en-US" altLang="zh-CN" dirty="0">
                <a:solidFill>
                  <a:sysClr val="windowText" lastClr="000000"/>
                </a:solidFill>
              </a:rPr>
              <a:t>China is promoting the reduction and efficiency increase of chemical fertilizers to reduce nitrous oxide emissions in farmland. In 2020, national chemical fertilizers usage decreased by 12.3% compared to 2016, and soil testing and formula fertilization were conducted in 1.93 billion mu of farmland, an increase of 17.7% compared to 2015. </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占位符 2"/>
          <p:cNvSpPr>
            <a:spLocks noGrp="1"/>
          </p:cNvSpPr>
          <p:nvPr/>
        </p:nvSpPr>
        <p:spPr>
          <a:xfrm>
            <a:off x="228600" y="904211"/>
            <a:ext cx="11573826" cy="4126865"/>
          </a:xfrm>
          <a:prstGeom prst="rect">
            <a:avLst/>
          </a:prstGeom>
        </p:spPr>
        <p:txBody>
          <a:bodyPr wrap="square" lIns="0" tIns="0" rIns="0" bIns="0">
            <a:sp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marR="5080" algn="just" defTabSz="914400" rtl="0" fontAlgn="auto">
              <a:lnSpc>
                <a:spcPct val="150000"/>
              </a:lnSpc>
              <a:spcBef>
                <a:spcPts val="100"/>
              </a:spcBef>
              <a:tabLst>
                <a:tab pos="298450" algn="l"/>
              </a:tabLst>
            </a:pPr>
            <a:r>
              <a:rPr lang="en-US" altLang="zh-CN" dirty="0">
                <a:solidFill>
                  <a:srgbClr val="C00000"/>
                </a:solidFill>
              </a:rPr>
              <a:t>2.4 To enhance the carbon sequestration capacity of ecosystems</a:t>
            </a:r>
            <a:endParaRPr lang="en-US" altLang="zh-CN" dirty="0">
              <a:solidFill>
                <a:srgbClr val="C00000"/>
              </a:solidFill>
            </a:endParaRPr>
          </a:p>
          <a:p>
            <a:pPr marL="400050" marR="5080" indent="-400050" algn="just" defTabSz="914400" rtl="0" fontAlgn="auto">
              <a:lnSpc>
                <a:spcPct val="150000"/>
              </a:lnSpc>
              <a:spcBef>
                <a:spcPts val="100"/>
              </a:spcBef>
              <a:buFont typeface="Calibri" panose="020F0502020204030204"/>
              <a:buAutoNum type="romanUcPeriod"/>
              <a:tabLst>
                <a:tab pos="298450" algn="l"/>
              </a:tabLst>
            </a:pPr>
            <a:r>
              <a:rPr lang="en-US" altLang="zh-CN" sz="1400" dirty="0">
                <a:solidFill>
                  <a:sysClr val="windowText" lastClr="000000"/>
                </a:solidFill>
                <a:latin typeface="Calibri" panose="020F0502020204030204"/>
              </a:rPr>
              <a:t>China is improving its forest and grassland carbon sinks. In 2021, China completed 34.67 million mu of forest nurturing, restored 14 million mu of degraded forests, and planted 54 million mu of forests. Compared with the previous year, the number of forest fires, the area of damaged forests, and the area of damaged grasslands all decreased by 47%, 50% and 62%, respectively. </a:t>
            </a:r>
            <a:endParaRPr lang="en-US" altLang="zh-CN" sz="1400" dirty="0">
              <a:solidFill>
                <a:sysClr val="windowText" lastClr="000000"/>
              </a:solidFill>
              <a:latin typeface="Calibri" panose="020F0502020204030204"/>
            </a:endParaRPr>
          </a:p>
          <a:p>
            <a:pPr marL="400050" marR="5080" indent="-400050" algn="just" defTabSz="914400" rtl="0" fontAlgn="auto">
              <a:lnSpc>
                <a:spcPct val="150000"/>
              </a:lnSpc>
              <a:spcBef>
                <a:spcPts val="100"/>
              </a:spcBef>
              <a:buFont typeface="Calibri" panose="020F0502020204030204"/>
              <a:buAutoNum type="romanUcPeriod"/>
              <a:tabLst>
                <a:tab pos="298450" algn="l"/>
              </a:tabLst>
            </a:pPr>
            <a:r>
              <a:rPr lang="en-US" altLang="zh-CN" sz="1400" dirty="0">
                <a:solidFill>
                  <a:sysClr val="windowText" lastClr="000000"/>
                </a:solidFill>
                <a:latin typeface="Calibri" panose="020F0502020204030204"/>
              </a:rPr>
              <a:t>China also treated 21.6 million mu of desertified and rocky areas, continued to build nine national desertified land protected areas, and implemented afforestation tasks at the county level for the first time, with the aim of building a natural protected area system centered on national parks. </a:t>
            </a:r>
            <a:endParaRPr lang="en-US" altLang="zh-CN" sz="1400" dirty="0">
              <a:solidFill>
                <a:sysClr val="windowText" lastClr="000000"/>
              </a:solidFill>
              <a:latin typeface="Calibri" panose="020F0502020204030204"/>
            </a:endParaRPr>
          </a:p>
          <a:p>
            <a:pPr marL="400050" marR="5080" indent="-400050" algn="just" defTabSz="914400" rtl="0" fontAlgn="auto">
              <a:lnSpc>
                <a:spcPct val="150000"/>
              </a:lnSpc>
              <a:spcBef>
                <a:spcPts val="100"/>
              </a:spcBef>
              <a:buFont typeface="Calibri" panose="020F0502020204030204"/>
              <a:buAutoNum type="romanUcPeriod"/>
              <a:tabLst>
                <a:tab pos="298450" algn="l"/>
              </a:tabLst>
            </a:pPr>
            <a:r>
              <a:rPr lang="en-US" altLang="zh-CN" sz="1400" dirty="0">
                <a:solidFill>
                  <a:sysClr val="windowText" lastClr="000000"/>
                </a:solidFill>
                <a:latin typeface="Calibri" panose="020F0502020204030204"/>
              </a:rPr>
              <a:t>China has 194 cities designated as national forest cities, and its urban built-up green coverage has reached 42.4%, improving its living environment. </a:t>
            </a:r>
            <a:endParaRPr lang="en-US" altLang="zh-CN" sz="1400" dirty="0">
              <a:solidFill>
                <a:sysClr val="windowText" lastClr="000000"/>
              </a:solidFill>
              <a:latin typeface="Calibri" panose="020F0502020204030204"/>
            </a:endParaRPr>
          </a:p>
          <a:p>
            <a:pPr marL="400050" marR="5080" indent="-400050" algn="just" defTabSz="914400" rtl="0" fontAlgn="auto">
              <a:lnSpc>
                <a:spcPct val="150000"/>
              </a:lnSpc>
              <a:spcBef>
                <a:spcPts val="100"/>
              </a:spcBef>
              <a:buFont typeface="Calibri" panose="020F0502020204030204"/>
              <a:buAutoNum type="romanUcPeriod"/>
              <a:tabLst>
                <a:tab pos="298450" algn="l"/>
              </a:tabLst>
            </a:pPr>
            <a:r>
              <a:rPr lang="en-US" altLang="zh-CN" sz="1400" dirty="0">
                <a:solidFill>
                  <a:sysClr val="windowText" lastClr="000000"/>
                </a:solidFill>
                <a:latin typeface="Calibri" panose="020F0502020204030204"/>
              </a:rPr>
              <a:t>In 2021, the comprehensive vegetation cover of grasslands increased to 50.32%. In 2022, China proposed the action goal of "striving to plant, protect and restore 70 billion trees within 10 years."</a:t>
            </a:r>
            <a:endParaRPr lang="en-US" altLang="zh-CN" sz="1400" dirty="0">
              <a:solidFill>
                <a:sysClr val="windowText" lastClr="000000"/>
              </a:solidFill>
              <a:latin typeface="Calibri" panose="020F0502020204030204"/>
            </a:endParaRPr>
          </a:p>
          <a:p>
            <a:pPr marL="400050" marR="5080" indent="-400050" algn="just" defTabSz="914400" rtl="0" fontAlgn="auto">
              <a:lnSpc>
                <a:spcPct val="150000"/>
              </a:lnSpc>
              <a:spcBef>
                <a:spcPts val="100"/>
              </a:spcBef>
              <a:buFont typeface="Calibri" panose="020F0502020204030204"/>
              <a:buAutoNum type="romanUcPeriod"/>
              <a:tabLst>
                <a:tab pos="298450" algn="l"/>
              </a:tabLst>
            </a:pPr>
            <a:endParaRPr lang="en-US" altLang="zh-CN" dirty="0">
              <a:solidFill>
                <a:sysClr val="windowText" lastClr="000000"/>
              </a:solidFill>
            </a:endParaRPr>
          </a:p>
        </p:txBody>
      </p:sp>
      <p:pic>
        <p:nvPicPr>
          <p:cNvPr id="5" name="图片 4"/>
          <p:cNvPicPr>
            <a:picLocks noChangeAspect="1"/>
          </p:cNvPicPr>
          <p:nvPr/>
        </p:nvPicPr>
        <p:blipFill>
          <a:blip r:embed="rId2"/>
          <a:stretch>
            <a:fillRect/>
          </a:stretch>
        </p:blipFill>
        <p:spPr>
          <a:xfrm>
            <a:off x="2095500" y="4826635"/>
            <a:ext cx="8001000" cy="17342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占位符 2"/>
          <p:cNvSpPr>
            <a:spLocks noGrp="1"/>
          </p:cNvSpPr>
          <p:nvPr/>
        </p:nvSpPr>
        <p:spPr>
          <a:xfrm>
            <a:off x="306070" y="1025525"/>
            <a:ext cx="11579225" cy="5481955"/>
          </a:xfrm>
          <a:prstGeom prst="rect">
            <a:avLst/>
          </a:prstGeom>
        </p:spPr>
        <p:txBody>
          <a:bodyPr wrap="square" lIns="0" tIns="0" rIns="0" bIns="0">
            <a:sp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marL="12700" marR="5080" algn="just" rtl="0">
              <a:lnSpc>
                <a:spcPct val="200000"/>
              </a:lnSpc>
              <a:spcBef>
                <a:spcPts val="170"/>
              </a:spcBef>
              <a:tabLst>
                <a:tab pos="298450" algn="l"/>
              </a:tabLst>
            </a:pPr>
            <a:r>
              <a:rPr lang="en-US" altLang="zh-CN" sz="1600" b="0" i="0" dirty="0">
                <a:solidFill>
                  <a:srgbClr val="C00000"/>
                </a:solidFill>
                <a:effectLst/>
                <a:latin typeface="ali-55"/>
              </a:rPr>
              <a:t>2.5 To promote </a:t>
            </a:r>
            <a:r>
              <a:rPr lang="en-US" altLang="zh-CN" sz="1600" b="0" i="0" dirty="0" err="1">
                <a:solidFill>
                  <a:srgbClr val="C00000"/>
                </a:solidFill>
                <a:effectLst/>
                <a:latin typeface="ali-55"/>
              </a:rPr>
              <a:t>coordinated</a:t>
            </a:r>
            <a:r>
              <a:rPr lang="en-US" altLang="zh-CN" sz="1600" b="0" i="0" dirty="0">
                <a:solidFill>
                  <a:srgbClr val="C00000"/>
                </a:solidFill>
                <a:effectLst/>
                <a:latin typeface="ali-55"/>
              </a:rPr>
              <a:t> pollution reduction and carbon reduction efforts</a:t>
            </a:r>
            <a:endParaRPr lang="en-US" altLang="zh-CN" sz="1600" b="0" i="0" dirty="0">
              <a:solidFill>
                <a:srgbClr val="C00000"/>
              </a:solidFill>
              <a:effectLst/>
              <a:latin typeface="ali-55"/>
            </a:endParaRPr>
          </a:p>
          <a:p>
            <a:pPr marL="412750" marR="5080" indent="-400050" algn="just" rtl="0">
              <a:lnSpc>
                <a:spcPct val="200000"/>
              </a:lnSpc>
              <a:spcBef>
                <a:spcPts val="170"/>
              </a:spcBef>
              <a:buFont typeface="Calibri" panose="020F0502020204030204"/>
              <a:buAutoNum type="romanUcPeriod"/>
              <a:tabLst>
                <a:tab pos="298450" algn="l"/>
              </a:tabLst>
            </a:pPr>
            <a:r>
              <a:rPr lang="en-US" altLang="zh-CN" sz="1600" b="0" i="0" dirty="0">
                <a:solidFill>
                  <a:srgbClr val="24292F"/>
                </a:solidFill>
                <a:effectLst/>
                <a:latin typeface="ali-55"/>
              </a:rPr>
              <a:t>China is carrying out practices to reduce pollution and carbon emissions. During the implementation of the “Three-Year Action Plan to Win the Battle for Blue Sky”, the national emissions of sulfur dioxide, nitrogen oxide, and primary PM2.5 are estimated to have decreased by about 3.67 million tons, 2.1 million tons, and 1.25 million tons, respectively, while cumulative carbon dioxide emissions have been reduced by 510 million tons.</a:t>
            </a:r>
            <a:endParaRPr lang="en-US" altLang="zh-CN" sz="1600" b="0" i="0" dirty="0">
              <a:solidFill>
                <a:srgbClr val="24292F"/>
              </a:solidFill>
              <a:effectLst/>
              <a:latin typeface="ali-55"/>
            </a:endParaRPr>
          </a:p>
          <a:p>
            <a:pPr marL="412750" marR="5080" indent="-400050" algn="just" rtl="0">
              <a:lnSpc>
                <a:spcPct val="200000"/>
              </a:lnSpc>
              <a:spcBef>
                <a:spcPts val="170"/>
              </a:spcBef>
              <a:buFont typeface="Calibri" panose="020F0502020204030204"/>
              <a:buAutoNum type="romanUcPeriod"/>
              <a:tabLst>
                <a:tab pos="298450" algn="l"/>
              </a:tabLst>
            </a:pPr>
            <a:r>
              <a:rPr lang="en-US" altLang="zh-CN" sz="1600" b="0" i="0" dirty="0">
                <a:solidFill>
                  <a:srgbClr val="24292F"/>
                </a:solidFill>
                <a:effectLst/>
                <a:latin typeface="ali-55"/>
              </a:rPr>
              <a:t>Focusing on areas such as the Beijing-Tianjin-Hebei region and the </a:t>
            </a:r>
            <a:r>
              <a:rPr lang="en-US" altLang="zh-CN" sz="1600" b="0" i="0" dirty="0" err="1">
                <a:solidFill>
                  <a:srgbClr val="24292F"/>
                </a:solidFill>
                <a:effectLst/>
                <a:latin typeface="ali-55"/>
              </a:rPr>
              <a:t>Fenwei</a:t>
            </a:r>
            <a:r>
              <a:rPr lang="en-US" altLang="zh-CN" sz="1600" b="0" i="0" dirty="0">
                <a:solidFill>
                  <a:srgbClr val="24292F"/>
                </a:solidFill>
                <a:effectLst/>
                <a:latin typeface="ali-55"/>
              </a:rPr>
              <a:t> Plain, measures for clean heating in northern areas during winter are being continuously implemented, putting people’s warmth in winter as a top priority. Measures tailored to local conditions are promoting coal combustion control.</a:t>
            </a:r>
            <a:endParaRPr lang="en-US" altLang="zh-CN" sz="1600" b="0" i="0" dirty="0">
              <a:solidFill>
                <a:srgbClr val="24292F"/>
              </a:solidFill>
              <a:effectLst/>
              <a:latin typeface="ali-55"/>
            </a:endParaRPr>
          </a:p>
          <a:p>
            <a:pPr marL="412750" marR="5080" indent="-400050" algn="just" rtl="0">
              <a:lnSpc>
                <a:spcPct val="200000"/>
              </a:lnSpc>
              <a:spcBef>
                <a:spcPts val="170"/>
              </a:spcBef>
              <a:buFont typeface="Calibri" panose="020F0502020204030204"/>
              <a:buAutoNum type="romanUcPeriod"/>
              <a:tabLst>
                <a:tab pos="298450" algn="l"/>
              </a:tabLst>
            </a:pPr>
            <a:r>
              <a:rPr lang="en-US" altLang="zh-CN" sz="1600" b="0" i="0" dirty="0">
                <a:solidFill>
                  <a:srgbClr val="24292F"/>
                </a:solidFill>
                <a:effectLst/>
                <a:latin typeface="ali-55"/>
              </a:rPr>
              <a:t>By the end of 2021, about 27 million households in the region had completed coal combustion control measures, leading to a reduction in coal consumption of over 60 million tons, and nearly ending the use of loose coal for winter heating in some plain areas.</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占位符 2"/>
          <p:cNvSpPr>
            <a:spLocks noGrp="1"/>
          </p:cNvSpPr>
          <p:nvPr/>
        </p:nvSpPr>
        <p:spPr>
          <a:xfrm>
            <a:off x="328295" y="1025525"/>
            <a:ext cx="11607800" cy="3058795"/>
          </a:xfrm>
          <a:prstGeom prst="rect">
            <a:avLst/>
          </a:prstGeom>
        </p:spPr>
        <p:txBody>
          <a:bodyPr wrap="square" lIns="0" tIns="0" rIns="0" bIns="0">
            <a:no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algn="just"/>
            <a:r>
              <a:rPr lang="en-US" altLang="zh-CN" dirty="0">
                <a:solidFill>
                  <a:srgbClr val="C00000"/>
                </a:solidFill>
                <a:latin typeface="ali-55"/>
              </a:rPr>
              <a:t>2.6 </a:t>
            </a:r>
            <a:r>
              <a:rPr lang="en-US" altLang="zh-CN" b="0" i="0" dirty="0">
                <a:solidFill>
                  <a:srgbClr val="C00000"/>
                </a:solidFill>
                <a:effectLst/>
                <a:latin typeface="ali-55"/>
              </a:rPr>
              <a:t>China has carried out a rich variety of low-carbon pilot demonstration work in the energy, industry, construction, transportation, and financial sectors</a:t>
            </a:r>
            <a:endParaRPr lang="en-US" altLang="zh-CN" b="0" i="0" dirty="0">
              <a:solidFill>
                <a:srgbClr val="C00000"/>
              </a:solidFill>
              <a:effectLst/>
              <a:latin typeface="ali-55"/>
            </a:endParaRPr>
          </a:p>
          <a:p>
            <a:pPr marL="400050" indent="-400050" algn="just">
              <a:buFont typeface="Calibri" panose="020F0502020204030204"/>
              <a:buAutoNum type="romanUcPeriod"/>
            </a:pPr>
            <a:r>
              <a:rPr lang="en-US" altLang="zh-CN" b="0" i="0" dirty="0">
                <a:solidFill>
                  <a:srgbClr val="24292F"/>
                </a:solidFill>
                <a:effectLst/>
                <a:latin typeface="ali-55"/>
              </a:rPr>
              <a:t>Since 2010, China has conducted low-carbon pilots in 6 provinces and 81 cities, covering 31 provinces (autonomous regions and municipalities directly under the central government) and all 5 municipality-level cities, with the carbon intensity of the pilot provinces and cities declining faster than the national average.</a:t>
            </a:r>
            <a:endParaRPr lang="en-US" altLang="zh-CN" b="0" i="0" dirty="0">
              <a:solidFill>
                <a:srgbClr val="24292F"/>
              </a:solidFill>
              <a:effectLst/>
              <a:latin typeface="ali-55"/>
            </a:endParaRPr>
          </a:p>
          <a:p>
            <a:pPr marL="400050" indent="-400050" algn="just">
              <a:buFont typeface="Calibri" panose="020F0502020204030204"/>
              <a:buAutoNum type="romanUcPeriod"/>
            </a:pPr>
            <a:r>
              <a:rPr lang="en-US" altLang="zh-CN" b="0" i="0" dirty="0">
                <a:solidFill>
                  <a:srgbClr val="24292F"/>
                </a:solidFill>
                <a:effectLst/>
                <a:latin typeface="ali-55"/>
              </a:rPr>
              <a:t>Zhejiang Province’s </a:t>
            </a:r>
            <a:r>
              <a:rPr lang="en-US" altLang="zh-CN" b="0" i="0" dirty="0" err="1">
                <a:solidFill>
                  <a:srgbClr val="24292F"/>
                </a:solidFill>
                <a:effectLst/>
                <a:latin typeface="ali-55"/>
              </a:rPr>
              <a:t>Quzhou</a:t>
            </a:r>
            <a:r>
              <a:rPr lang="en-US" altLang="zh-CN" b="0" i="0" dirty="0">
                <a:solidFill>
                  <a:srgbClr val="24292F"/>
                </a:solidFill>
                <a:effectLst/>
                <a:latin typeface="ali-55"/>
              </a:rPr>
              <a:t> City took the lead in exploring digital carbon management, having established carbon accounts for 2.342 million enterprises and individuals, and innovatively developed carbon-account-based financial products.</a:t>
            </a:r>
            <a:endParaRPr lang="en-US" altLang="zh-CN" b="0" i="0" dirty="0">
              <a:solidFill>
                <a:srgbClr val="24292F"/>
              </a:solidFill>
              <a:effectLst/>
              <a:latin typeface="ali-55"/>
            </a:endParaRPr>
          </a:p>
          <a:p>
            <a:pPr marL="12700" marR="5080" algn="just" rtl="0">
              <a:lnSpc>
                <a:spcPct val="200000"/>
              </a:lnSpc>
              <a:spcBef>
                <a:spcPts val="170"/>
              </a:spcBef>
              <a:tabLst>
                <a:tab pos="298450" algn="l"/>
              </a:tabLst>
            </a:pPr>
            <a:endParaRPr lang="zh-CN" altLang="en-US" dirty="0"/>
          </a:p>
        </p:txBody>
      </p:sp>
      <p:pic>
        <p:nvPicPr>
          <p:cNvPr id="4" name="图片 3"/>
          <p:cNvPicPr>
            <a:picLocks noChangeAspect="1"/>
          </p:cNvPicPr>
          <p:nvPr/>
        </p:nvPicPr>
        <p:blipFill>
          <a:blip r:embed="rId2"/>
          <a:stretch>
            <a:fillRect/>
          </a:stretch>
        </p:blipFill>
        <p:spPr>
          <a:xfrm>
            <a:off x="2814955" y="3635375"/>
            <a:ext cx="6706235" cy="29991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791084" y="2189877"/>
            <a:ext cx="4882780" cy="690980"/>
            <a:chOff x="6405295" y="1197876"/>
            <a:chExt cx="4883417" cy="690818"/>
          </a:xfrm>
        </p:grpSpPr>
        <p:sp>
          <p:nvSpPr>
            <p:cNvPr id="61" name="文本框 13"/>
            <p:cNvSpPr txBox="1"/>
            <p:nvPr/>
          </p:nvSpPr>
          <p:spPr>
            <a:xfrm flipH="1">
              <a:off x="7263596" y="1277864"/>
              <a:ext cx="4025116" cy="506611"/>
            </a:xfrm>
            <a:prstGeom prst="rect">
              <a:avLst/>
            </a:prstGeom>
            <a:noFill/>
          </p:spPr>
          <p:txBody>
            <a:bodyPr wrap="square" rtlCol="0">
              <a:spAutoFit/>
            </a:bodyPr>
            <a:lstStyle/>
            <a:p>
              <a:pPr defTabSz="628650">
                <a:lnSpc>
                  <a:spcPct val="150000"/>
                </a:lnSpc>
                <a:defRPr/>
              </a:pPr>
              <a:r>
                <a:rPr lang="en-US" dirty="0">
                  <a:solidFill>
                    <a:schemeClr val="accent2"/>
                  </a:solidFill>
                  <a:latin typeface="Open Sans Regular" panose="020B0606030504020204" charset="0"/>
                  <a:ea typeface="微软雅黑" panose="020B0503020204020204" pitchFamily="34" charset="-122"/>
                  <a:cs typeface="Open Sans Regular" panose="020B0606030504020204" charset="0"/>
                  <a:sym typeface="+mn-ea"/>
                </a:rPr>
                <a:t>BACKGROUND</a:t>
              </a:r>
              <a:endParaRPr lang="en-US" altLang="zh-CN" kern="0" dirty="0">
                <a:solidFill>
                  <a:schemeClr val="accent2"/>
                </a:solidFill>
                <a:latin typeface="Open Sans Regular" panose="020B0606030504020204" charset="0"/>
                <a:ea typeface="微软雅黑" panose="020B0503020204020204" pitchFamily="34" charset="-122"/>
                <a:cs typeface="Open Sans Regular" panose="020B0606030504020204" charset="0"/>
                <a:sym typeface="+mn-ea"/>
              </a:endParaRPr>
            </a:p>
          </p:txBody>
        </p:sp>
        <p:grpSp>
          <p:nvGrpSpPr>
            <p:cNvPr id="62" name="组合 61"/>
            <p:cNvGrpSpPr/>
            <p:nvPr/>
          </p:nvGrpSpPr>
          <p:grpSpPr>
            <a:xfrm>
              <a:off x="6405295" y="1197876"/>
              <a:ext cx="690819" cy="690818"/>
              <a:chOff x="6405295" y="1197876"/>
              <a:chExt cx="690819" cy="690818"/>
            </a:xfrm>
          </p:grpSpPr>
          <p:sp>
            <p:nvSpPr>
              <p:cNvPr id="63" name="椭圆 62"/>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64" name="矩形 63"/>
              <p:cNvSpPr/>
              <p:nvPr/>
            </p:nvSpPr>
            <p:spPr>
              <a:xfrm>
                <a:off x="6461737" y="1288988"/>
                <a:ext cx="577925" cy="521848"/>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01</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65" name="组合 64"/>
          <p:cNvGrpSpPr/>
          <p:nvPr/>
        </p:nvGrpSpPr>
        <p:grpSpPr>
          <a:xfrm>
            <a:off x="7083300" y="2260364"/>
            <a:ext cx="4842776" cy="690978"/>
            <a:chOff x="6405295" y="1159785"/>
            <a:chExt cx="4843407" cy="690818"/>
          </a:xfrm>
        </p:grpSpPr>
        <p:sp>
          <p:nvSpPr>
            <p:cNvPr id="66" name="文本框 67"/>
            <p:cNvSpPr txBox="1"/>
            <p:nvPr/>
          </p:nvSpPr>
          <p:spPr>
            <a:xfrm flipH="1">
              <a:off x="7223586" y="1169306"/>
              <a:ext cx="4025116" cy="506613"/>
            </a:xfrm>
            <a:prstGeom prst="rect">
              <a:avLst/>
            </a:prstGeom>
            <a:noFill/>
          </p:spPr>
          <p:txBody>
            <a:bodyPr wrap="square" rtlCol="0">
              <a:spAutoFit/>
            </a:bodyPr>
            <a:lstStyle/>
            <a:p>
              <a:pPr defTabSz="628650">
                <a:lnSpc>
                  <a:spcPct val="150000"/>
                </a:lnSpc>
                <a:defRPr/>
              </a:pPr>
              <a:r>
                <a:rPr lang="en-US" dirty="0">
                  <a:solidFill>
                    <a:schemeClr val="accent2"/>
                  </a:solidFill>
                  <a:latin typeface="Open Sans Regular" panose="020B0606030504020204" charset="0"/>
                  <a:ea typeface="微软雅黑" panose="020B0503020204020204" pitchFamily="34" charset="-122"/>
                  <a:cs typeface="Open Sans Regular" panose="020B0606030504020204" charset="0"/>
                  <a:sym typeface="+mn-ea"/>
                </a:rPr>
                <a:t>MITIGATION</a:t>
              </a:r>
              <a:endParaRPr lang="en-US" altLang="zh-CN" kern="0" dirty="0">
                <a:solidFill>
                  <a:schemeClr val="accent2"/>
                </a:solidFill>
                <a:latin typeface="Open Sans Regular" panose="020B0606030504020204" charset="0"/>
                <a:ea typeface="微软雅黑" panose="020B0503020204020204" pitchFamily="34" charset="-122"/>
                <a:cs typeface="Open Sans Regular" panose="020B0606030504020204" charset="0"/>
                <a:sym typeface="+mn-ea"/>
              </a:endParaRPr>
            </a:p>
          </p:txBody>
        </p:sp>
        <p:grpSp>
          <p:nvGrpSpPr>
            <p:cNvPr id="67" name="组合 66"/>
            <p:cNvGrpSpPr/>
            <p:nvPr/>
          </p:nvGrpSpPr>
          <p:grpSpPr>
            <a:xfrm>
              <a:off x="6405295" y="1159785"/>
              <a:ext cx="690819" cy="690818"/>
              <a:chOff x="6405295" y="1159785"/>
              <a:chExt cx="690819" cy="690818"/>
            </a:xfrm>
          </p:grpSpPr>
          <p:sp>
            <p:nvSpPr>
              <p:cNvPr id="68" name="椭圆 67"/>
              <p:cNvSpPr/>
              <p:nvPr/>
            </p:nvSpPr>
            <p:spPr>
              <a:xfrm>
                <a:off x="6405295" y="1159785"/>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69" name="矩形 68"/>
              <p:cNvSpPr/>
              <p:nvPr/>
            </p:nvSpPr>
            <p:spPr>
              <a:xfrm>
                <a:off x="6461740" y="1238200"/>
                <a:ext cx="577925" cy="52184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02</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70" name="组合 69"/>
          <p:cNvGrpSpPr/>
          <p:nvPr/>
        </p:nvGrpSpPr>
        <p:grpSpPr>
          <a:xfrm>
            <a:off x="791084" y="3243777"/>
            <a:ext cx="4882781" cy="861693"/>
            <a:chOff x="6405295" y="1197876"/>
            <a:chExt cx="4883417" cy="861494"/>
          </a:xfrm>
        </p:grpSpPr>
        <p:sp>
          <p:nvSpPr>
            <p:cNvPr id="71" name="文本框 72"/>
            <p:cNvSpPr txBox="1"/>
            <p:nvPr/>
          </p:nvSpPr>
          <p:spPr>
            <a:xfrm flipH="1">
              <a:off x="7263596" y="1298816"/>
              <a:ext cx="4025116" cy="760554"/>
            </a:xfrm>
            <a:prstGeom prst="rect">
              <a:avLst/>
            </a:prstGeom>
            <a:noFill/>
          </p:spPr>
          <p:txBody>
            <a:bodyPr wrap="square" rtlCol="0">
              <a:spAutoFit/>
            </a:bodyPr>
            <a:lstStyle/>
            <a:p>
              <a:pPr defTabSz="628650">
                <a:lnSpc>
                  <a:spcPct val="150000"/>
                </a:lnSpc>
                <a:defRPr/>
              </a:pPr>
              <a:r>
                <a:rPr lang="en-US" dirty="0">
                  <a:solidFill>
                    <a:schemeClr val="accent2"/>
                  </a:solidFill>
                  <a:latin typeface="Open Sans Regular" panose="020B0606030504020204" charset="0"/>
                  <a:ea typeface="微软雅黑" panose="020B0503020204020204" pitchFamily="34" charset="-122"/>
                  <a:cs typeface="Open Sans Regular" panose="020B0606030504020204" charset="0"/>
                  <a:sym typeface="+mn-ea"/>
                </a:rPr>
                <a:t>ADAPTAION</a:t>
              </a:r>
              <a:endParaRPr lang="en-US" altLang="zh-CN" kern="0" dirty="0">
                <a:solidFill>
                  <a:schemeClr val="tx1">
                    <a:lumMod val="65000"/>
                    <a:lumOff val="35000"/>
                  </a:schemeClr>
                </a:solidFill>
                <a:latin typeface="Open Sans Regular" panose="020B0606030504020204" charset="0"/>
                <a:ea typeface="微软雅黑" panose="020B0503020204020204" pitchFamily="34" charset="-122"/>
                <a:cs typeface="Open Sans Regular" panose="020B0606030504020204" charset="0"/>
              </a:endParaRPr>
            </a:p>
            <a:p>
              <a:pPr defTabSz="628650">
                <a:lnSpc>
                  <a:spcPct val="150000"/>
                </a:lnSpc>
                <a:defRPr/>
              </a:pPr>
              <a:r>
                <a:rPr lang="en-US" altLang="zh-CN" sz="1100" kern="0" dirty="0">
                  <a:solidFill>
                    <a:schemeClr val="tx1">
                      <a:lumMod val="65000"/>
                      <a:lumOff val="35000"/>
                    </a:schemeClr>
                  </a:solidFill>
                  <a:latin typeface="Open Sans Regular" panose="020B0606030504020204" charset="0"/>
                  <a:ea typeface="微软雅黑" panose="020B0503020204020204" pitchFamily="34" charset="-122"/>
                  <a:cs typeface="Open Sans Regular" panose="020B0606030504020204" charset="0"/>
                </a:rPr>
                <a:t>.</a:t>
              </a:r>
              <a:endParaRPr lang="en-US" altLang="zh-CN" sz="1100" kern="0" dirty="0">
                <a:solidFill>
                  <a:schemeClr val="tx1">
                    <a:lumMod val="65000"/>
                    <a:lumOff val="35000"/>
                  </a:schemeClr>
                </a:solidFill>
                <a:latin typeface="Open Sans Regular" panose="020B0606030504020204" charset="0"/>
                <a:ea typeface="微软雅黑" panose="020B0503020204020204" pitchFamily="34" charset="-122"/>
                <a:cs typeface="Open Sans Regular" panose="020B0606030504020204" charset="0"/>
              </a:endParaRPr>
            </a:p>
          </p:txBody>
        </p:sp>
        <p:grpSp>
          <p:nvGrpSpPr>
            <p:cNvPr id="72" name="组合 71"/>
            <p:cNvGrpSpPr/>
            <p:nvPr/>
          </p:nvGrpSpPr>
          <p:grpSpPr>
            <a:xfrm>
              <a:off x="6405295" y="1197876"/>
              <a:ext cx="690819" cy="690818"/>
              <a:chOff x="6405295" y="1197876"/>
              <a:chExt cx="690819" cy="690818"/>
            </a:xfrm>
          </p:grpSpPr>
          <p:sp>
            <p:nvSpPr>
              <p:cNvPr id="73" name="椭圆 72"/>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74" name="矩形 73"/>
              <p:cNvSpPr/>
              <p:nvPr/>
            </p:nvSpPr>
            <p:spPr>
              <a:xfrm>
                <a:off x="6461740" y="1298332"/>
                <a:ext cx="577925" cy="52184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03</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75" name="组合 74"/>
          <p:cNvGrpSpPr/>
          <p:nvPr/>
        </p:nvGrpSpPr>
        <p:grpSpPr>
          <a:xfrm>
            <a:off x="7083301" y="3381421"/>
            <a:ext cx="4826266" cy="690978"/>
            <a:chOff x="6405295" y="1197876"/>
            <a:chExt cx="4826895" cy="690818"/>
          </a:xfrm>
        </p:grpSpPr>
        <p:sp>
          <p:nvSpPr>
            <p:cNvPr id="76" name="文本框 77"/>
            <p:cNvSpPr txBox="1"/>
            <p:nvPr/>
          </p:nvSpPr>
          <p:spPr>
            <a:xfrm flipH="1">
              <a:off x="7207074" y="1266438"/>
              <a:ext cx="4025116" cy="506613"/>
            </a:xfrm>
            <a:prstGeom prst="rect">
              <a:avLst/>
            </a:prstGeom>
            <a:noFill/>
          </p:spPr>
          <p:txBody>
            <a:bodyPr wrap="square" rtlCol="0">
              <a:spAutoFit/>
            </a:bodyPr>
            <a:lstStyle/>
            <a:p>
              <a:pPr defTabSz="628650">
                <a:lnSpc>
                  <a:spcPct val="150000"/>
                </a:lnSpc>
                <a:defRPr/>
              </a:pPr>
              <a:r>
                <a:rPr lang="en-US" dirty="0">
                  <a:solidFill>
                    <a:schemeClr val="accent2"/>
                  </a:solidFill>
                  <a:latin typeface="Open Sans Regular" panose="020B0606030504020204" charset="0"/>
                  <a:ea typeface="微软雅黑" panose="020B0503020204020204" pitchFamily="34" charset="-122"/>
                  <a:cs typeface="Open Sans Regular" panose="020B0606030504020204" charset="0"/>
                  <a:sym typeface="+mn-ea"/>
                </a:rPr>
                <a:t>SUPPORTING SYSTEM</a:t>
              </a:r>
              <a:endParaRPr lang="en-US" dirty="0">
                <a:solidFill>
                  <a:schemeClr val="accent2"/>
                </a:solidFill>
                <a:latin typeface="Open Sans Regular" panose="020B0606030504020204" charset="0"/>
                <a:ea typeface="微软雅黑" panose="020B0503020204020204" pitchFamily="34" charset="-122"/>
                <a:cs typeface="Open Sans Regular" panose="020B0606030504020204" charset="0"/>
                <a:sym typeface="+mn-ea"/>
              </a:endParaRPr>
            </a:p>
          </p:txBody>
        </p:sp>
        <p:grpSp>
          <p:nvGrpSpPr>
            <p:cNvPr id="77" name="组合 76"/>
            <p:cNvGrpSpPr/>
            <p:nvPr/>
          </p:nvGrpSpPr>
          <p:grpSpPr>
            <a:xfrm>
              <a:off x="6405295" y="1197876"/>
              <a:ext cx="690819" cy="690818"/>
              <a:chOff x="6405295" y="1197876"/>
              <a:chExt cx="690819" cy="690818"/>
            </a:xfrm>
          </p:grpSpPr>
          <p:sp>
            <p:nvSpPr>
              <p:cNvPr id="78" name="椭圆 77"/>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79" name="矩形 78"/>
              <p:cNvSpPr/>
              <p:nvPr/>
            </p:nvSpPr>
            <p:spPr>
              <a:xfrm>
                <a:off x="6461740" y="1266133"/>
                <a:ext cx="577925" cy="52184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04</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sp>
        <p:nvSpPr>
          <p:cNvPr id="98" name="任意多边形 97"/>
          <p:cNvSpPr/>
          <p:nvPr/>
        </p:nvSpPr>
        <p:spPr>
          <a:xfrm>
            <a:off x="4195622" y="-1146225"/>
            <a:ext cx="3578407" cy="3431569"/>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838200" dir="2700000" sx="90000" sy="9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9" name="文本框 2"/>
          <p:cNvSpPr txBox="1"/>
          <p:nvPr/>
        </p:nvSpPr>
        <p:spPr>
          <a:xfrm>
            <a:off x="4445353" y="982752"/>
            <a:ext cx="3112135" cy="1753235"/>
          </a:xfrm>
          <a:prstGeom prst="rect">
            <a:avLst/>
          </a:prstGeom>
          <a:noFill/>
        </p:spPr>
        <p:txBody>
          <a:bodyPr wrap="square" rtlCol="0">
            <a:spAutoFit/>
          </a:bodyPr>
          <a:lstStyle/>
          <a:p>
            <a:pPr algn="ctr">
              <a:lnSpc>
                <a:spcPct val="150000"/>
              </a:lnSpc>
              <a:defRPr/>
            </a:pPr>
            <a:r>
              <a:rPr lang="en-US" altLang="zh-CN"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rPr>
              <a:t>CONTENTS</a:t>
            </a:r>
            <a:endParaRPr lang="zh-CN" altLang="en-US"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endParaRPr>
          </a:p>
          <a:p>
            <a:pPr algn="ctr">
              <a:lnSpc>
                <a:spcPct val="150000"/>
              </a:lnSpc>
              <a:defRPr/>
            </a:pPr>
            <a:endParaRPr lang="en-US" altLang="zh-CN"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36" name="图片 3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pSp>
        <p:nvGrpSpPr>
          <p:cNvPr id="2" name="组合 1"/>
          <p:cNvGrpSpPr/>
          <p:nvPr/>
        </p:nvGrpSpPr>
        <p:grpSpPr>
          <a:xfrm>
            <a:off x="791086" y="4384086"/>
            <a:ext cx="4882781" cy="690978"/>
            <a:chOff x="6405295" y="1197876"/>
            <a:chExt cx="4883417" cy="690818"/>
          </a:xfrm>
        </p:grpSpPr>
        <p:sp>
          <p:nvSpPr>
            <p:cNvPr id="3" name="文本框 77"/>
            <p:cNvSpPr txBox="1"/>
            <p:nvPr/>
          </p:nvSpPr>
          <p:spPr>
            <a:xfrm flipH="1">
              <a:off x="7263596" y="1281674"/>
              <a:ext cx="4025116" cy="506613"/>
            </a:xfrm>
            <a:prstGeom prst="rect">
              <a:avLst/>
            </a:prstGeom>
            <a:noFill/>
          </p:spPr>
          <p:txBody>
            <a:bodyPr wrap="square" rtlCol="0">
              <a:spAutoFit/>
            </a:bodyPr>
            <a:p>
              <a:pPr defTabSz="628650">
                <a:lnSpc>
                  <a:spcPct val="150000"/>
                </a:lnSpc>
                <a:defRPr/>
              </a:pPr>
              <a:r>
                <a:rPr lang="en-US" dirty="0">
                  <a:solidFill>
                    <a:schemeClr val="accent2"/>
                  </a:solidFill>
                  <a:latin typeface="Open Sans Regular" panose="020B0606030504020204" charset="0"/>
                  <a:ea typeface="微软雅黑" panose="020B0503020204020204" pitchFamily="34" charset="-122"/>
                  <a:cs typeface="Open Sans Regular" panose="020B0606030504020204" charset="0"/>
                </a:rPr>
                <a:t>GLOBAL CLIMATE GOVERNANCE</a:t>
              </a:r>
              <a:endParaRPr lang="en-US" altLang="zh-CN" sz="1100" kern="0" dirty="0">
                <a:solidFill>
                  <a:schemeClr val="tx1">
                    <a:lumMod val="65000"/>
                    <a:lumOff val="35000"/>
                  </a:schemeClr>
                </a:solidFill>
                <a:latin typeface="Open Sans Regular" panose="020B0606030504020204" charset="0"/>
                <a:ea typeface="微软雅黑" panose="020B0503020204020204" pitchFamily="34" charset="-122"/>
                <a:cs typeface="Open Sans Regular" panose="020B0606030504020204" charset="0"/>
              </a:endParaRPr>
            </a:p>
          </p:txBody>
        </p:sp>
        <p:grpSp>
          <p:nvGrpSpPr>
            <p:cNvPr id="4" name="组合 3"/>
            <p:cNvGrpSpPr/>
            <p:nvPr/>
          </p:nvGrpSpPr>
          <p:grpSpPr>
            <a:xfrm>
              <a:off x="6405295" y="1197876"/>
              <a:ext cx="690819" cy="690818"/>
              <a:chOff x="6405295" y="1197876"/>
              <a:chExt cx="690819" cy="690818"/>
            </a:xfrm>
          </p:grpSpPr>
          <p:sp>
            <p:nvSpPr>
              <p:cNvPr id="5" name="椭圆 4"/>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6" name="矩形 5"/>
              <p:cNvSpPr/>
              <p:nvPr/>
            </p:nvSpPr>
            <p:spPr>
              <a:xfrm>
                <a:off x="6445228" y="1266133"/>
                <a:ext cx="610950" cy="521849"/>
              </a:xfrm>
              <a:prstGeom prst="rect">
                <a:avLst/>
              </a:prstGeom>
            </p:spPr>
            <p:txBody>
              <a:bodyPr wrap="none">
                <a:spAutoFit/>
              </a:bodyPr>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05</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7" name="组合 6"/>
          <p:cNvGrpSpPr/>
          <p:nvPr/>
        </p:nvGrpSpPr>
        <p:grpSpPr>
          <a:xfrm>
            <a:off x="7083301" y="4452666"/>
            <a:ext cx="4842776" cy="690978"/>
            <a:chOff x="6405295" y="1197876"/>
            <a:chExt cx="4843407" cy="690818"/>
          </a:xfrm>
        </p:grpSpPr>
        <p:sp>
          <p:nvSpPr>
            <p:cNvPr id="8" name="文本框 77"/>
            <p:cNvSpPr txBox="1"/>
            <p:nvPr/>
          </p:nvSpPr>
          <p:spPr>
            <a:xfrm flipH="1">
              <a:off x="7223586" y="1274691"/>
              <a:ext cx="4025116" cy="506613"/>
            </a:xfrm>
            <a:prstGeom prst="rect">
              <a:avLst/>
            </a:prstGeom>
            <a:noFill/>
          </p:spPr>
          <p:txBody>
            <a:bodyPr wrap="square" rtlCol="0">
              <a:spAutoFit/>
            </a:bodyPr>
            <a:lstStyle/>
            <a:p>
              <a:pPr defTabSz="628650">
                <a:lnSpc>
                  <a:spcPct val="150000"/>
                </a:lnSpc>
                <a:defRPr/>
              </a:pPr>
              <a:r>
                <a:rPr lang="en-US" dirty="0">
                  <a:solidFill>
                    <a:schemeClr val="accent2"/>
                  </a:solidFill>
                  <a:latin typeface="Open Sans Regular" panose="020B0606030504020204" charset="0"/>
                  <a:ea typeface="微软雅黑" panose="020B0503020204020204" pitchFamily="34" charset="-122"/>
                  <a:cs typeface="Open Sans Regular" panose="020B0606030504020204" charset="0"/>
                </a:rPr>
                <a:t>PROGRESS</a:t>
              </a:r>
              <a:endParaRPr lang="en-US" altLang="zh-CN" sz="1100" kern="0" dirty="0">
                <a:solidFill>
                  <a:schemeClr val="tx1">
                    <a:lumMod val="65000"/>
                    <a:lumOff val="35000"/>
                  </a:schemeClr>
                </a:solidFill>
                <a:latin typeface="Open Sans Regular" panose="020B0606030504020204" charset="0"/>
                <a:ea typeface="微软雅黑" panose="020B0503020204020204" pitchFamily="34" charset="-122"/>
                <a:cs typeface="Open Sans Regular" panose="020B0606030504020204" charset="0"/>
              </a:endParaRPr>
            </a:p>
          </p:txBody>
        </p:sp>
        <p:grpSp>
          <p:nvGrpSpPr>
            <p:cNvPr id="9" name="组合 8"/>
            <p:cNvGrpSpPr/>
            <p:nvPr/>
          </p:nvGrpSpPr>
          <p:grpSpPr>
            <a:xfrm>
              <a:off x="6405295" y="1197876"/>
              <a:ext cx="690819" cy="690818"/>
              <a:chOff x="6405295" y="1197876"/>
              <a:chExt cx="690819" cy="690818"/>
            </a:xfrm>
          </p:grpSpPr>
          <p:sp>
            <p:nvSpPr>
              <p:cNvPr id="10" name="椭圆 9"/>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11" name="矩形 10"/>
              <p:cNvSpPr/>
              <p:nvPr/>
            </p:nvSpPr>
            <p:spPr>
              <a:xfrm>
                <a:off x="6445228" y="1266133"/>
                <a:ext cx="610950" cy="52184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06</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12" name="组合 11"/>
          <p:cNvGrpSpPr/>
          <p:nvPr/>
        </p:nvGrpSpPr>
        <p:grpSpPr>
          <a:xfrm>
            <a:off x="791086" y="5565821"/>
            <a:ext cx="4882781" cy="690978"/>
            <a:chOff x="6405295" y="1197876"/>
            <a:chExt cx="4883417" cy="690818"/>
          </a:xfrm>
        </p:grpSpPr>
        <p:sp>
          <p:nvSpPr>
            <p:cNvPr id="13" name="文本框 77"/>
            <p:cNvSpPr txBox="1"/>
            <p:nvPr/>
          </p:nvSpPr>
          <p:spPr>
            <a:xfrm flipH="1">
              <a:off x="7263596" y="1266438"/>
              <a:ext cx="4025116" cy="506613"/>
            </a:xfrm>
            <a:prstGeom prst="rect">
              <a:avLst/>
            </a:prstGeom>
            <a:noFill/>
          </p:spPr>
          <p:txBody>
            <a:bodyPr wrap="square" rtlCol="0">
              <a:spAutoFit/>
            </a:bodyPr>
            <a:lstStyle/>
            <a:p>
              <a:pPr defTabSz="628650">
                <a:lnSpc>
                  <a:spcPct val="150000"/>
                </a:lnSpc>
                <a:defRPr/>
              </a:pPr>
              <a:r>
                <a:rPr lang="en-US" dirty="0">
                  <a:solidFill>
                    <a:schemeClr val="accent2"/>
                  </a:solidFill>
                  <a:latin typeface="Open Sans Regular" panose="020B0606030504020204" charset="0"/>
                  <a:ea typeface="微软雅黑" panose="020B0503020204020204" pitchFamily="34" charset="-122"/>
                  <a:cs typeface="Open Sans Regular" panose="020B0606030504020204" charset="0"/>
                </a:rPr>
                <a:t>CHALLENGE</a:t>
              </a:r>
              <a:r>
                <a:rPr lang="en-US" altLang="zh-CN" sz="1100" kern="0" dirty="0">
                  <a:solidFill>
                    <a:schemeClr val="tx1">
                      <a:lumMod val="65000"/>
                      <a:lumOff val="35000"/>
                    </a:schemeClr>
                  </a:solidFill>
                  <a:latin typeface="Open Sans Regular" panose="020B0606030504020204" charset="0"/>
                  <a:ea typeface="微软雅黑" panose="020B0503020204020204" pitchFamily="34" charset="-122"/>
                  <a:cs typeface="Open Sans Regular" panose="020B0606030504020204" charset="0"/>
                </a:rPr>
                <a:t>.</a:t>
              </a:r>
              <a:endParaRPr lang="en-US" altLang="zh-CN" sz="1100" kern="0" dirty="0">
                <a:solidFill>
                  <a:schemeClr val="tx1">
                    <a:lumMod val="65000"/>
                    <a:lumOff val="35000"/>
                  </a:schemeClr>
                </a:solidFill>
                <a:latin typeface="Open Sans Regular" panose="020B0606030504020204" charset="0"/>
                <a:ea typeface="微软雅黑" panose="020B0503020204020204" pitchFamily="34" charset="-122"/>
                <a:cs typeface="Open Sans Regular" panose="020B0606030504020204" charset="0"/>
              </a:endParaRPr>
            </a:p>
          </p:txBody>
        </p:sp>
        <p:grpSp>
          <p:nvGrpSpPr>
            <p:cNvPr id="14" name="组合 13"/>
            <p:cNvGrpSpPr/>
            <p:nvPr/>
          </p:nvGrpSpPr>
          <p:grpSpPr>
            <a:xfrm>
              <a:off x="6405295" y="1197876"/>
              <a:ext cx="690819" cy="690818"/>
              <a:chOff x="6405295" y="1197876"/>
              <a:chExt cx="690819" cy="690818"/>
            </a:xfrm>
          </p:grpSpPr>
          <p:sp>
            <p:nvSpPr>
              <p:cNvPr id="15" name="椭圆 14"/>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16" name="矩形 15"/>
              <p:cNvSpPr/>
              <p:nvPr/>
            </p:nvSpPr>
            <p:spPr>
              <a:xfrm>
                <a:off x="6454754" y="1266133"/>
                <a:ext cx="591897" cy="52184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07</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17" name="组合 16"/>
          <p:cNvGrpSpPr/>
          <p:nvPr/>
        </p:nvGrpSpPr>
        <p:grpSpPr>
          <a:xfrm>
            <a:off x="7083301" y="5592491"/>
            <a:ext cx="4859286" cy="690978"/>
            <a:chOff x="6405295" y="1197876"/>
            <a:chExt cx="4859919" cy="690818"/>
          </a:xfrm>
        </p:grpSpPr>
        <p:sp>
          <p:nvSpPr>
            <p:cNvPr id="18" name="文本框 77"/>
            <p:cNvSpPr txBox="1"/>
            <p:nvPr/>
          </p:nvSpPr>
          <p:spPr>
            <a:xfrm flipH="1">
              <a:off x="7240098" y="1246758"/>
              <a:ext cx="4025116" cy="506613"/>
            </a:xfrm>
            <a:prstGeom prst="rect">
              <a:avLst/>
            </a:prstGeom>
            <a:noFill/>
          </p:spPr>
          <p:txBody>
            <a:bodyPr wrap="square" rtlCol="0">
              <a:spAutoFit/>
            </a:bodyPr>
            <a:lstStyle/>
            <a:p>
              <a:pPr defTabSz="628650">
                <a:lnSpc>
                  <a:spcPct val="150000"/>
                </a:lnSpc>
                <a:defRPr/>
              </a:pPr>
              <a:r>
                <a:rPr lang="en-US" dirty="0">
                  <a:solidFill>
                    <a:schemeClr val="accent2"/>
                  </a:solidFill>
                  <a:latin typeface="Open Sans Regular" panose="020B0606030504020204" charset="0"/>
                  <a:ea typeface="微软雅黑" panose="020B0503020204020204" pitchFamily="34" charset="-122"/>
                  <a:cs typeface="Open Sans Regular" panose="020B0606030504020204" charset="0"/>
                </a:rPr>
                <a:t>POLICY FRAMEWORK</a:t>
              </a:r>
              <a:endParaRPr lang="en-US" altLang="zh-CN" sz="1100" kern="0" dirty="0">
                <a:solidFill>
                  <a:schemeClr val="tx1">
                    <a:lumMod val="65000"/>
                    <a:lumOff val="35000"/>
                  </a:schemeClr>
                </a:solidFill>
                <a:latin typeface="Open Sans Regular" panose="020B0606030504020204" charset="0"/>
                <a:ea typeface="微软雅黑" panose="020B0503020204020204" pitchFamily="34" charset="-122"/>
                <a:cs typeface="Open Sans Regular" panose="020B0606030504020204" charset="0"/>
              </a:endParaRPr>
            </a:p>
          </p:txBody>
        </p:sp>
        <p:grpSp>
          <p:nvGrpSpPr>
            <p:cNvPr id="19" name="组合 18"/>
            <p:cNvGrpSpPr/>
            <p:nvPr/>
          </p:nvGrpSpPr>
          <p:grpSpPr>
            <a:xfrm>
              <a:off x="6405295" y="1197876"/>
              <a:ext cx="690819" cy="690818"/>
              <a:chOff x="6405295" y="1197876"/>
              <a:chExt cx="690819" cy="690818"/>
            </a:xfrm>
          </p:grpSpPr>
          <p:sp>
            <p:nvSpPr>
              <p:cNvPr id="20" name="椭圆 19"/>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21" name="矩形 20"/>
              <p:cNvSpPr/>
              <p:nvPr/>
            </p:nvSpPr>
            <p:spPr>
              <a:xfrm>
                <a:off x="6445228" y="1266133"/>
                <a:ext cx="610950" cy="52184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08</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timing>
    <p:tnLst>
      <p:par>
        <p:cTn id="1" dur="indefinite" restart="never" nodeType="tmRoot"/>
      </p:par>
    </p:tnLst>
    <p:bldLst>
      <p:bldP spid="98" grpId="0" bldLvl="0" animBg="1"/>
      <p:bldP spid="98" grpId="1" bldLvl="0" animBg="1"/>
      <p:bldP spid="98" grpId="2" bldLvl="0" animBg="1"/>
      <p:bldP spid="99" grpId="0"/>
      <p:bldP spid="9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7" name="文本框 6"/>
          <p:cNvSpPr txBox="1"/>
          <p:nvPr/>
        </p:nvSpPr>
        <p:spPr>
          <a:xfrm>
            <a:off x="457200" y="1025525"/>
            <a:ext cx="6536690" cy="460375"/>
          </a:xfrm>
          <a:prstGeom prst="rect">
            <a:avLst/>
          </a:prstGeom>
          <a:noFill/>
        </p:spPr>
        <p:txBody>
          <a:bodyPr wrap="square">
            <a:noAutofit/>
          </a:bodyPr>
          <a:p>
            <a:pPr algn="l"/>
            <a:r>
              <a:rPr lang="en-US" altLang="zh-CN" b="0" i="0" dirty="0">
                <a:solidFill>
                  <a:srgbClr val="C00000"/>
                </a:solidFill>
                <a:effectLst/>
                <a:latin typeface="ali-55"/>
              </a:rPr>
              <a:t>2.7 The pilot construction of low-carbon industrial parks</a:t>
            </a:r>
            <a:endParaRPr lang="en-US" altLang="zh-CN" b="0" i="0" dirty="0">
              <a:solidFill>
                <a:srgbClr val="C00000"/>
              </a:solidFill>
              <a:effectLst/>
              <a:latin typeface="ali-55"/>
            </a:endParaRPr>
          </a:p>
        </p:txBody>
      </p:sp>
      <p:sp>
        <p:nvSpPr>
          <p:cNvPr id="2" name="文本占位符 2"/>
          <p:cNvSpPr>
            <a:spLocks noGrp="1"/>
          </p:cNvSpPr>
          <p:nvPr/>
        </p:nvSpPr>
        <p:spPr>
          <a:xfrm>
            <a:off x="551180" y="1485900"/>
            <a:ext cx="11214735" cy="2791460"/>
          </a:xfrm>
          <a:prstGeom prst="rect">
            <a:avLst/>
          </a:prstGeom>
        </p:spPr>
        <p:txBody>
          <a:bodyPr wrap="square" lIns="0" tIns="0" rIns="0" bIns="0">
            <a:sp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marL="400050" indent="-400050" algn="just">
              <a:buFont typeface="Calibri" panose="020F0502020204030204"/>
              <a:buAutoNum type="romanUcPeriod"/>
            </a:pPr>
            <a:r>
              <a:rPr lang="en-US" altLang="zh-CN" b="0" i="0" dirty="0">
                <a:solidFill>
                  <a:srgbClr val="24292F"/>
                </a:solidFill>
                <a:effectLst/>
                <a:latin typeface="ali-55"/>
              </a:rPr>
              <a:t>Implements major strategic plans such as promoting ecological civilization construction, developing main functional areas and new urbanization strategies, building resource-saving and environmentally friendly societies, and actively responding to climate change. The related concepts and requirements are integrated into the entire process of park planning, construction, operation management, and resident life.</a:t>
            </a:r>
            <a:endParaRPr lang="en-US" altLang="zh-CN" b="0" i="0" dirty="0">
              <a:solidFill>
                <a:srgbClr val="24292F"/>
              </a:solidFill>
              <a:effectLst/>
              <a:latin typeface="ali-55"/>
            </a:endParaRPr>
          </a:p>
          <a:p>
            <a:pPr marL="400050" indent="-400050" algn="just">
              <a:buFont typeface="Calibri" panose="020F0502020204030204"/>
              <a:buAutoNum type="romanUcPeriod"/>
            </a:pPr>
            <a:r>
              <a:rPr lang="en-US" altLang="zh-CN" b="0" i="0" dirty="0" err="1">
                <a:solidFill>
                  <a:srgbClr val="24292F"/>
                </a:solidFill>
                <a:effectLst/>
                <a:latin typeface="ali-55"/>
              </a:rPr>
              <a:t>Teda</a:t>
            </a:r>
            <a:r>
              <a:rPr lang="en-US" altLang="zh-CN" b="0" i="0" dirty="0">
                <a:solidFill>
                  <a:srgbClr val="24292F"/>
                </a:solidFill>
                <a:effectLst/>
                <a:latin typeface="ali-55"/>
              </a:rPr>
              <a:t> Industrial Park in Tianjin raises the quality of green development, optimizes spatial structure, improves urban functions, and constructs a development pattern where living space, production layout and ecological system complement each other.</a:t>
            </a:r>
            <a:endParaRPr lang="en-US" altLang="zh-CN" b="0" i="0" dirty="0">
              <a:solidFill>
                <a:srgbClr val="24292F"/>
              </a:solidFill>
              <a:effectLst/>
              <a:latin typeface="ali-55"/>
            </a:endParaRPr>
          </a:p>
          <a:p>
            <a:pPr marL="400050" marR="5080" indent="-400050" algn="just" rtl="0">
              <a:lnSpc>
                <a:spcPct val="200000"/>
              </a:lnSpc>
              <a:spcBef>
                <a:spcPts val="170"/>
              </a:spcBef>
              <a:buFont typeface="Calibri" panose="020F0502020204030204"/>
              <a:buAutoNum type="romanUcPeriod"/>
              <a:tabLst>
                <a:tab pos="298450" algn="l"/>
              </a:tabLst>
            </a:pPr>
            <a:endParaRPr lang="zh-CN" altLang="en-US" dirty="0"/>
          </a:p>
        </p:txBody>
      </p:sp>
      <p:pic>
        <p:nvPicPr>
          <p:cNvPr id="5" name="图片 4"/>
          <p:cNvPicPr>
            <a:picLocks noChangeAspect="1"/>
          </p:cNvPicPr>
          <p:nvPr/>
        </p:nvPicPr>
        <p:blipFill>
          <a:blip r:embed="rId2"/>
          <a:stretch>
            <a:fillRect/>
          </a:stretch>
        </p:blipFill>
        <p:spPr>
          <a:xfrm>
            <a:off x="1175385" y="3783965"/>
            <a:ext cx="9448800" cy="26548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占位符 2"/>
          <p:cNvSpPr>
            <a:spLocks noGrp="1"/>
          </p:cNvSpPr>
          <p:nvPr/>
        </p:nvSpPr>
        <p:spPr>
          <a:xfrm>
            <a:off x="162560" y="1553845"/>
            <a:ext cx="7150100" cy="5304155"/>
          </a:xfrm>
          <a:prstGeom prst="rect">
            <a:avLst/>
          </a:prstGeom>
        </p:spPr>
        <p:txBody>
          <a:bodyPr wrap="square" lIns="0" tIns="0" rIns="0" bIns="0">
            <a:no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marL="400050" indent="-400050" algn="just">
              <a:buFont typeface="Calibri" panose="020F0502020204030204"/>
              <a:buAutoNum type="romanUcPeriod"/>
            </a:pPr>
            <a:r>
              <a:rPr lang="en-US" altLang="zh-CN" b="0" i="0" dirty="0">
                <a:solidFill>
                  <a:srgbClr val="24292F"/>
                </a:solidFill>
                <a:effectLst/>
                <a:latin typeface="ali-55"/>
              </a:rPr>
              <a:t>Nine government departments, including the Ministry of Ecology and Environment, jointly issued the “Notice on the Publication of the List of Climate Investment and Financing Pilots” to create a favorable environment for exploring differentiated investment and financing models, organizational forms, service methods and management system innovations.</a:t>
            </a:r>
            <a:endParaRPr lang="en-US" altLang="zh-CN" b="0" i="0" dirty="0">
              <a:solidFill>
                <a:srgbClr val="24292F"/>
              </a:solidFill>
              <a:effectLst/>
              <a:latin typeface="ali-55"/>
            </a:endParaRPr>
          </a:p>
          <a:p>
            <a:pPr marL="400050" indent="-400050" algn="just">
              <a:buFont typeface="Calibri" panose="020F0502020204030204"/>
              <a:buAutoNum type="romanUcPeriod"/>
            </a:pPr>
            <a:r>
              <a:rPr lang="en-US" altLang="zh-CN" b="0" i="0" dirty="0">
                <a:solidFill>
                  <a:srgbClr val="24292F"/>
                </a:solidFill>
                <a:effectLst/>
                <a:latin typeface="ali-55"/>
              </a:rPr>
              <a:t>As of the end of 2021, 85.5 billion yuan of re-lending funds were issued through carbon emission reduction support tools, supporting financial institutions to issue 142.5 billion yuan in loans that meet the requirements in the carbon emission reduction field, driving an annual carbon emission reduction of 28.76 million tons of carbon dioxide equivalent.</a:t>
            </a:r>
            <a:endParaRPr lang="en-US" altLang="zh-CN" b="0" i="0" dirty="0">
              <a:solidFill>
                <a:srgbClr val="24292F"/>
              </a:solidFill>
              <a:effectLst/>
              <a:latin typeface="ali-55"/>
            </a:endParaRPr>
          </a:p>
          <a:p>
            <a:pPr marL="400050" indent="-400050" algn="just">
              <a:buFont typeface="Calibri" panose="020F0502020204030204"/>
              <a:buAutoNum type="romanUcPeriod"/>
            </a:pPr>
            <a:r>
              <a:rPr lang="en-US" altLang="zh-CN" b="0" i="0" dirty="0">
                <a:solidFill>
                  <a:srgbClr val="24292F"/>
                </a:solidFill>
                <a:effectLst/>
                <a:latin typeface="ali-55"/>
              </a:rPr>
              <a:t>In 2022, the </a:t>
            </a:r>
            <a:r>
              <a:rPr lang="en-US" altLang="zh-CN" b="0" i="0" dirty="0" err="1">
                <a:solidFill>
                  <a:srgbClr val="24292F"/>
                </a:solidFill>
                <a:effectLst/>
                <a:latin typeface="ali-55"/>
              </a:rPr>
              <a:t>Kashgar</a:t>
            </a:r>
            <a:r>
              <a:rPr lang="en-US" altLang="zh-CN" b="0" i="0" dirty="0">
                <a:solidFill>
                  <a:srgbClr val="24292F"/>
                </a:solidFill>
                <a:effectLst/>
                <a:latin typeface="ali-55"/>
              </a:rPr>
              <a:t> Branch of the China Development Bank extended a preferential loan of RMB 150 million to the </a:t>
            </a:r>
            <a:r>
              <a:rPr lang="en-US" altLang="zh-CN" b="0" i="0" dirty="0" err="1">
                <a:solidFill>
                  <a:srgbClr val="24292F"/>
                </a:solidFill>
                <a:effectLst/>
                <a:latin typeface="ali-55"/>
              </a:rPr>
              <a:t>Huadian</a:t>
            </a:r>
            <a:r>
              <a:rPr lang="en-US" altLang="zh-CN" b="0" i="0" dirty="0">
                <a:solidFill>
                  <a:srgbClr val="24292F"/>
                </a:solidFill>
                <a:effectLst/>
                <a:latin typeface="ali-55"/>
              </a:rPr>
              <a:t> Fuxin </a:t>
            </a:r>
            <a:r>
              <a:rPr lang="en-US" altLang="zh-CN" b="0" i="0" dirty="0" err="1">
                <a:solidFill>
                  <a:srgbClr val="24292F"/>
                </a:solidFill>
                <a:effectLst/>
                <a:latin typeface="ali-55"/>
              </a:rPr>
              <a:t>Yecheng</a:t>
            </a:r>
            <a:r>
              <a:rPr lang="en-US" altLang="zh-CN" b="0" i="0" dirty="0">
                <a:solidFill>
                  <a:srgbClr val="24292F"/>
                </a:solidFill>
                <a:effectLst/>
                <a:latin typeface="ali-55"/>
              </a:rPr>
              <a:t> New Energy Co., Ltd., receiving RMB 90 million in low-cost central bank fund support. This is the first carbon emission reduction support tool loan in </a:t>
            </a:r>
            <a:r>
              <a:rPr lang="en-US" altLang="zh-CN" b="0" i="0" dirty="0" err="1">
                <a:solidFill>
                  <a:srgbClr val="24292F"/>
                </a:solidFill>
                <a:effectLst/>
                <a:latin typeface="ali-55"/>
              </a:rPr>
              <a:t>Kashgar</a:t>
            </a:r>
            <a:r>
              <a:rPr lang="en-US" altLang="zh-CN" b="0" i="0" dirty="0">
                <a:solidFill>
                  <a:srgbClr val="24292F"/>
                </a:solidFill>
                <a:effectLst/>
                <a:latin typeface="ali-55"/>
              </a:rPr>
              <a:t>, Xinjiang.</a:t>
            </a:r>
            <a:endParaRPr lang="en-US" altLang="zh-CN" b="0" i="0" dirty="0">
              <a:solidFill>
                <a:srgbClr val="24292F"/>
              </a:solidFill>
              <a:effectLst/>
              <a:latin typeface="ali-55"/>
            </a:endParaRPr>
          </a:p>
          <a:p>
            <a:pPr marL="12700" marR="5080" algn="just" rtl="0">
              <a:lnSpc>
                <a:spcPct val="200000"/>
              </a:lnSpc>
              <a:spcBef>
                <a:spcPts val="170"/>
              </a:spcBef>
              <a:tabLst>
                <a:tab pos="298450" algn="l"/>
              </a:tabLst>
            </a:pPr>
            <a:endParaRPr lang="zh-CN" altLang="en-US" dirty="0"/>
          </a:p>
        </p:txBody>
      </p:sp>
      <p:pic>
        <p:nvPicPr>
          <p:cNvPr id="5" name="图片 4"/>
          <p:cNvPicPr>
            <a:picLocks noChangeAspect="1"/>
          </p:cNvPicPr>
          <p:nvPr/>
        </p:nvPicPr>
        <p:blipFill>
          <a:blip r:embed="rId2"/>
          <a:stretch>
            <a:fillRect/>
          </a:stretch>
        </p:blipFill>
        <p:spPr>
          <a:xfrm>
            <a:off x="7500650" y="1905000"/>
            <a:ext cx="4580860" cy="3581400"/>
          </a:xfrm>
          <a:prstGeom prst="rect">
            <a:avLst/>
          </a:prstGeom>
        </p:spPr>
      </p:pic>
      <p:sp>
        <p:nvSpPr>
          <p:cNvPr id="8" name="文本框 7"/>
          <p:cNvSpPr txBox="1"/>
          <p:nvPr/>
        </p:nvSpPr>
        <p:spPr>
          <a:xfrm>
            <a:off x="162560" y="915670"/>
            <a:ext cx="11466195" cy="645160"/>
          </a:xfrm>
          <a:prstGeom prst="rect">
            <a:avLst/>
          </a:prstGeom>
          <a:noFill/>
        </p:spPr>
        <p:txBody>
          <a:bodyPr wrap="square" rtlCol="0">
            <a:spAutoFit/>
          </a:bodyPr>
          <a:p>
            <a:pPr algn="l"/>
            <a:r>
              <a:rPr lang="en-US" altLang="zh-CN" dirty="0">
                <a:solidFill>
                  <a:srgbClr val="C00000"/>
                </a:solidFill>
                <a:effectLst/>
                <a:latin typeface="ali-55"/>
                <a:cs typeface="Noto Sans CJK JP Medium"/>
                <a:sym typeface="+mn-ea"/>
              </a:rPr>
              <a:t>2.8 China is strengthening climate-related investment and financing by launching climate investment and financing pilots</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4491480" y="4318608"/>
            <a:ext cx="2751455" cy="1013460"/>
          </a:xfrm>
          <a:prstGeom prst="rect">
            <a:avLst/>
          </a:prstGeom>
        </p:spPr>
        <p:txBody>
          <a:bodyPr wrap="none" lIns="91415" tIns="45708" rIns="91415" bIns="45708">
            <a:spAutoFit/>
          </a:bodyPr>
          <a:lstStyle/>
          <a:p>
            <a:pPr algn="l">
              <a:lnSpc>
                <a:spcPct val="150000"/>
              </a:lnSpc>
            </a:pPr>
            <a:r>
              <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rPr>
              <a:t>Adaptation</a:t>
            </a:r>
            <a:endPar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03</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timing>
    <p:tnLst>
      <p:par>
        <p:cTn id="1" dur="indefinite" restart="never" nodeType="tmRoot"/>
      </p:par>
    </p:tnLst>
    <p:bldLst>
      <p:bldP spid="31" grpId="0"/>
      <p:bldP spid="8" grpId="0" bldLvl="0" animBg="1"/>
      <p:bldP spid="8" grpId="1" bldLvl="0" animBg="1"/>
      <p:bldP spid="76" grpId="0" bldLvl="0" animBg="1"/>
      <p:bldP spid="77" grpId="0" bldLvl="0" animBg="1"/>
      <p:bldP spid="9" grpId="0" bldLvl="0" animBg="1"/>
      <p:bldP spid="9" grpId="1" bldLvl="0" animBg="1"/>
      <p:bldP spid="10" grpId="0" bldLvl="0" animBg="1"/>
      <p:bldP spid="10" grpId="1" bldLvl="0" animBg="1"/>
      <p:bldP spid="10" grpId="2" bldLvl="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占位符 2"/>
          <p:cNvSpPr>
            <a:spLocks noGrp="1"/>
          </p:cNvSpPr>
          <p:nvPr/>
        </p:nvSpPr>
        <p:spPr>
          <a:xfrm>
            <a:off x="304800" y="1142366"/>
            <a:ext cx="11048999" cy="5715635"/>
          </a:xfrm>
          <a:prstGeom prst="rect">
            <a:avLst/>
          </a:prstGeom>
        </p:spPr>
        <p:txBody>
          <a:bodyPr wrap="square" lIns="0" tIns="0" rIns="0" bIns="0">
            <a:sp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algn="just" fontAlgn="auto">
              <a:lnSpc>
                <a:spcPct val="120000"/>
              </a:lnSpc>
              <a:spcAft>
                <a:spcPts val="600"/>
              </a:spcAft>
            </a:pPr>
            <a:r>
              <a:rPr lang="en-US" altLang="zh-CN" sz="1600" b="0" i="0" dirty="0">
                <a:solidFill>
                  <a:srgbClr val="24292F"/>
                </a:solidFill>
                <a:effectLst/>
                <a:latin typeface="ali-55"/>
              </a:rPr>
              <a:t>China has been actively engaged in various climate adaptation work, including the development and implementation of the “National Strategy on Climate Adaptation 2035.” China aims to comprehensively integrate climate adaptation into the overall economic and social development agenda, strengthen climate monitoring and early warning and risk management. Efforts are also being made to enhance the ability of natural ecosystems and economic and social systems to adapt to climate change, improve the climate resilience of key vulnerable areas, and achieve positive results in climate adaptation work.</a:t>
            </a:r>
            <a:endParaRPr lang="en-US" altLang="zh-CN" sz="1600" b="0" i="0" dirty="0">
              <a:solidFill>
                <a:srgbClr val="24292F"/>
              </a:solidFill>
              <a:effectLst/>
              <a:latin typeface="ali-55"/>
            </a:endParaRPr>
          </a:p>
          <a:p>
            <a:pPr algn="just" fontAlgn="auto">
              <a:lnSpc>
                <a:spcPct val="120000"/>
              </a:lnSpc>
              <a:spcAft>
                <a:spcPts val="600"/>
              </a:spcAft>
            </a:pPr>
            <a:endParaRPr lang="en-US" altLang="zh-CN" sz="1600" b="0" i="0" dirty="0">
              <a:solidFill>
                <a:srgbClr val="24292F"/>
              </a:solidFill>
              <a:effectLst/>
              <a:latin typeface="ali-55"/>
            </a:endParaRPr>
          </a:p>
          <a:p>
            <a:pPr algn="just" fontAlgn="auto">
              <a:lnSpc>
                <a:spcPct val="120000"/>
              </a:lnSpc>
              <a:spcAft>
                <a:spcPts val="600"/>
              </a:spcAft>
            </a:pPr>
            <a:r>
              <a:rPr lang="en-US" altLang="zh-CN" sz="1600" b="0" i="0" dirty="0">
                <a:solidFill>
                  <a:srgbClr val="C00000"/>
                </a:solidFill>
                <a:effectLst/>
                <a:latin typeface="ali-55"/>
              </a:rPr>
              <a:t>3.1 China is strengthening climate monitoring and early warning, as well as risk management</a:t>
            </a:r>
            <a:endParaRPr lang="en-US" altLang="zh-CN" sz="1600" b="0" i="0" dirty="0">
              <a:solidFill>
                <a:srgbClr val="C00000"/>
              </a:solidFill>
              <a:effectLst/>
              <a:latin typeface="ali-55"/>
            </a:endParaRPr>
          </a:p>
          <a:p>
            <a:pPr marL="400050" indent="-400050" algn="just" fontAlgn="auto">
              <a:lnSpc>
                <a:spcPct val="120000"/>
              </a:lnSpc>
              <a:spcAft>
                <a:spcPts val="600"/>
              </a:spcAft>
              <a:buFont typeface="Calibri" panose="020F0502020204030204"/>
              <a:buAutoNum type="romanUcPeriod"/>
            </a:pPr>
            <a:r>
              <a:rPr lang="en-US" altLang="zh-CN" sz="1600" b="0" i="0" dirty="0">
                <a:solidFill>
                  <a:srgbClr val="24292F"/>
                </a:solidFill>
                <a:effectLst/>
                <a:latin typeface="ali-55"/>
              </a:rPr>
              <a:t>Efforts are being made to enhance the assessment of climate change impacts and risks, improve the level of assessment technology and basic capabilities, promote the construction of a climate change data center system and strengthen the assessment of climate change impacts and risks in sensitive areas and key regions. Comprehensive disaster prevention and mitigation capabilities are being strengthened, with a focus on disaster risk management, prevention and resolution of major risks, comprehensive management of natural disasters, and the construction of emergency response mechanisms and disposal capabilities.</a:t>
            </a:r>
            <a:endParaRPr lang="en-US" altLang="zh-CN" sz="1600" b="0" i="0" dirty="0">
              <a:solidFill>
                <a:srgbClr val="24292F"/>
              </a:solidFill>
              <a:effectLst/>
              <a:latin typeface="ali-55"/>
            </a:endParaRPr>
          </a:p>
          <a:p>
            <a:pPr marL="400050" indent="-400050" algn="just" fontAlgn="auto">
              <a:lnSpc>
                <a:spcPct val="120000"/>
              </a:lnSpc>
              <a:spcAft>
                <a:spcPts val="600"/>
              </a:spcAft>
              <a:buFont typeface="Calibri" panose="020F0502020204030204"/>
              <a:buAutoNum type="romanUcPeriod"/>
            </a:pPr>
            <a:r>
              <a:rPr lang="en-US" altLang="zh-CN" sz="1600" b="0" i="0" dirty="0">
                <a:solidFill>
                  <a:srgbClr val="24292F"/>
                </a:solidFill>
                <a:effectLst/>
                <a:latin typeface="ali-55"/>
              </a:rPr>
              <a:t>As of now, there are 12 forest and grassland fire prevention material reserve depots at the central level, 46 central flood and drought prevention and disaster relief material reserve warehouses and 55 central life-saving and disaster relief material reserve warehouses.</a:t>
            </a:r>
            <a:endParaRPr lang="en-US" altLang="zh-CN" sz="1600" b="0" i="0" dirty="0">
              <a:solidFill>
                <a:srgbClr val="24292F"/>
              </a:solidFill>
              <a:effectLst/>
              <a:latin typeface="ali-55"/>
            </a:endParaRPr>
          </a:p>
          <a:p>
            <a:pPr marL="12700" marR="5080" algn="just" rtl="0" fontAlgn="auto">
              <a:lnSpc>
                <a:spcPct val="120000"/>
              </a:lnSpc>
              <a:spcBef>
                <a:spcPts val="170"/>
              </a:spcBef>
              <a:spcAft>
                <a:spcPts val="600"/>
              </a:spcAft>
              <a:tabLst>
                <a:tab pos="298450" algn="l"/>
              </a:tabLst>
            </a:pPr>
            <a:endParaRPr lang="en-US" altLang="zh-CN" sz="1600" kern="1200" spc="-5" dirty="0">
              <a:solidFill>
                <a:sysClr val="windowText" lastClr="00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占位符 2"/>
          <p:cNvSpPr>
            <a:spLocks noGrp="1"/>
          </p:cNvSpPr>
          <p:nvPr/>
        </p:nvSpPr>
        <p:spPr>
          <a:xfrm>
            <a:off x="3427730" y="1066800"/>
            <a:ext cx="8562340" cy="5791200"/>
          </a:xfrm>
          <a:prstGeom prst="rect">
            <a:avLst/>
          </a:prstGeom>
        </p:spPr>
        <p:txBody>
          <a:bodyPr wrap="square" lIns="0" tIns="0" rIns="0" bIns="0">
            <a:no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marL="400050" indent="-400050" algn="just">
              <a:buFont typeface="Calibri" panose="020F0502020204030204"/>
              <a:buAutoNum type="romanUcPeriod"/>
            </a:pPr>
            <a:r>
              <a:rPr lang="en-US" altLang="zh-CN" b="0" i="0" dirty="0">
                <a:solidFill>
                  <a:srgbClr val="24292F"/>
                </a:solidFill>
                <a:effectLst/>
                <a:latin typeface="ali-55"/>
              </a:rPr>
              <a:t>Efforts were being made to coordinate the protection and comprehensive management of rivers, lakes, forests, mountains, farmlands, grasses, sands, and other natural ecosystems, optimize the national ecological security barrier, and deploy and implement 10 integrated protection and restoration projects for rivers, lakes, forests, farmlands, grasslands and sands in 2021. Climate adaptation work on land and sea is being simultaneously promoted, with a focus on improving the ability of natural ecosystems, such as water resources, land, and marine ecosystems, to adapt to climate change. </a:t>
            </a:r>
            <a:endParaRPr lang="en-US" altLang="zh-CN" b="0" i="0" dirty="0">
              <a:solidFill>
                <a:srgbClr val="24292F"/>
              </a:solidFill>
              <a:effectLst/>
              <a:latin typeface="ali-55"/>
            </a:endParaRPr>
          </a:p>
          <a:p>
            <a:pPr marL="400050" indent="-400050" algn="just">
              <a:buFont typeface="Calibri" panose="020F0502020204030204"/>
              <a:buAutoNum type="romanUcPeriod"/>
            </a:pPr>
            <a:r>
              <a:rPr lang="en-US" altLang="zh-CN" b="0" i="0" dirty="0">
                <a:solidFill>
                  <a:srgbClr val="24292F"/>
                </a:solidFill>
                <a:effectLst/>
                <a:latin typeface="ali-55"/>
              </a:rPr>
              <a:t>Support is being provided for coastal cities to implement 31 marine ecological protection and restoration projects targeting blue carbon ecosystems such as mangroves, salt marshes, and seagrass beds, and the “Blue Bay Remediation Action” is being carried out in coastal cities. A total of 1,966 national and provincial water consumption norms have been newly issued and implemented, and the fourth batch of 478 water-saving social construction compliant counties (districts), 262 water-saving universities, and 1,914 water conservancy units have been established. There are 168 public institutions and 15 irrigation districts recognized as water-saving leaders.</a:t>
            </a:r>
            <a:endParaRPr lang="en-US" altLang="zh-CN" b="0" i="0" dirty="0">
              <a:solidFill>
                <a:srgbClr val="24292F"/>
              </a:solidFill>
              <a:effectLst/>
              <a:latin typeface="ali-55"/>
            </a:endParaRPr>
          </a:p>
          <a:p>
            <a:pPr marL="400050" indent="-400050" algn="just">
              <a:buFont typeface="Calibri" panose="020F0502020204030204"/>
              <a:buAutoNum type="romanUcPeriod"/>
            </a:pPr>
            <a:r>
              <a:rPr lang="en-US" altLang="zh-CN" b="0" i="0" dirty="0" err="1">
                <a:solidFill>
                  <a:srgbClr val="24292F"/>
                </a:solidFill>
                <a:effectLst/>
                <a:latin typeface="ali-55"/>
              </a:rPr>
              <a:t>Dongzaigang</a:t>
            </a:r>
            <a:r>
              <a:rPr lang="en-US" altLang="zh-CN" b="0" i="0" dirty="0">
                <a:solidFill>
                  <a:srgbClr val="24292F"/>
                </a:solidFill>
                <a:effectLst/>
                <a:latin typeface="ali-55"/>
              </a:rPr>
              <a:t> Mangrove Protection Area in Hainan was established in January 1980, and was the first mangrove protection area in China.</a:t>
            </a:r>
            <a:endParaRPr lang="en-US" altLang="zh-CN" b="0" i="0" dirty="0">
              <a:solidFill>
                <a:srgbClr val="24292F"/>
              </a:solidFill>
              <a:effectLst/>
              <a:latin typeface="ali-55"/>
            </a:endParaRPr>
          </a:p>
          <a:p>
            <a:pPr marL="12700" marR="5080" algn="just" rtl="0">
              <a:lnSpc>
                <a:spcPct val="200000"/>
              </a:lnSpc>
              <a:spcBef>
                <a:spcPts val="170"/>
              </a:spcBef>
              <a:tabLst>
                <a:tab pos="298450" algn="l"/>
              </a:tabLst>
            </a:pPr>
            <a:endParaRPr lang="zh-CN" altLang="en-US" dirty="0"/>
          </a:p>
        </p:txBody>
      </p:sp>
      <p:pic>
        <p:nvPicPr>
          <p:cNvPr id="6" name="图片 5"/>
          <p:cNvPicPr>
            <a:picLocks noChangeAspect="1"/>
          </p:cNvPicPr>
          <p:nvPr/>
        </p:nvPicPr>
        <p:blipFill>
          <a:blip r:embed="rId2"/>
          <a:stretch>
            <a:fillRect/>
          </a:stretch>
        </p:blipFill>
        <p:spPr>
          <a:xfrm>
            <a:off x="183620" y="2461895"/>
            <a:ext cx="3098060" cy="3378107"/>
          </a:xfrm>
          <a:prstGeom prst="rect">
            <a:avLst/>
          </a:prstGeom>
        </p:spPr>
      </p:pic>
      <p:sp>
        <p:nvSpPr>
          <p:cNvPr id="8" name="文本框 7"/>
          <p:cNvSpPr txBox="1"/>
          <p:nvPr/>
        </p:nvSpPr>
        <p:spPr>
          <a:xfrm>
            <a:off x="0" y="965200"/>
            <a:ext cx="3427730" cy="1360170"/>
          </a:xfrm>
          <a:prstGeom prst="rect">
            <a:avLst/>
          </a:prstGeom>
          <a:noFill/>
        </p:spPr>
        <p:txBody>
          <a:bodyPr wrap="square" rtlCol="0">
            <a:noAutofit/>
          </a:bodyPr>
          <a:p>
            <a:pPr algn="just"/>
            <a:r>
              <a:rPr lang="en-US" altLang="zh-CN" dirty="0">
                <a:solidFill>
                  <a:srgbClr val="C00000"/>
                </a:solidFill>
                <a:effectLst/>
                <a:latin typeface="ali-55"/>
                <a:cs typeface="Noto Sans CJK JP Medium"/>
                <a:sym typeface="+mn-ea"/>
              </a:rPr>
              <a:t>3.2 China is enhancing the ability of natural ecosystems to adapt to climate change</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占位符 2"/>
          <p:cNvSpPr>
            <a:spLocks noGrp="1"/>
          </p:cNvSpPr>
          <p:nvPr/>
        </p:nvSpPr>
        <p:spPr>
          <a:xfrm>
            <a:off x="732790" y="1025842"/>
            <a:ext cx="10544810" cy="3776345"/>
          </a:xfrm>
          <a:prstGeom prst="rect">
            <a:avLst/>
          </a:prstGeom>
        </p:spPr>
        <p:txBody>
          <a:bodyPr wrap="square" lIns="0" tIns="0" rIns="0" bIns="0">
            <a:sp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algn="just" fontAlgn="auto">
              <a:spcAft>
                <a:spcPts val="600"/>
              </a:spcAft>
            </a:pPr>
            <a:r>
              <a:rPr lang="en-US" altLang="zh-CN" sz="1600" b="0" i="0" dirty="0">
                <a:solidFill>
                  <a:srgbClr val="C00000"/>
                </a:solidFill>
                <a:effectLst/>
                <a:latin typeface="ali-55"/>
              </a:rPr>
              <a:t>3.3 China is strengthening the adaptive capacity of economic and social systems to climate change</a:t>
            </a:r>
            <a:endParaRPr lang="en-US" altLang="zh-CN" sz="1600" b="0" i="0" dirty="0">
              <a:solidFill>
                <a:srgbClr val="C00000"/>
              </a:solidFill>
              <a:effectLst/>
              <a:latin typeface="ali-55"/>
            </a:endParaRPr>
          </a:p>
          <a:p>
            <a:pPr marL="400050" indent="-400050" algn="just" fontAlgn="auto">
              <a:spcAft>
                <a:spcPts val="600"/>
              </a:spcAft>
              <a:buFont typeface="Calibri" panose="020F0502020204030204"/>
              <a:buAutoNum type="romanUcPeriod"/>
            </a:pPr>
            <a:r>
              <a:rPr lang="en-US" altLang="zh-CN" sz="1600" b="0" i="0" dirty="0">
                <a:solidFill>
                  <a:srgbClr val="24292F"/>
                </a:solidFill>
                <a:effectLst/>
                <a:latin typeface="ali-55"/>
              </a:rPr>
              <a:t>Climate risk prevention is transitioning from natural ecosystems to economic and social systems, with a focus on key areas sensitive to the impacts of climate change and adherence to the integrated principles of mitigation, adaptation, and sustainable development to improve the climate resilience of economic and social systems.</a:t>
            </a:r>
            <a:endParaRPr lang="en-US" altLang="zh-CN" sz="1600" b="0" i="0" dirty="0">
              <a:solidFill>
                <a:srgbClr val="24292F"/>
              </a:solidFill>
              <a:effectLst/>
              <a:latin typeface="ali-55"/>
            </a:endParaRPr>
          </a:p>
          <a:p>
            <a:pPr marL="400050" indent="-400050" algn="just" fontAlgn="auto">
              <a:spcAft>
                <a:spcPts val="600"/>
              </a:spcAft>
              <a:buFont typeface="Calibri" panose="020F0502020204030204"/>
              <a:buAutoNum type="romanUcPeriod"/>
            </a:pPr>
            <a:r>
              <a:rPr lang="en-US" altLang="zh-CN" sz="1600" b="0" i="0" dirty="0">
                <a:solidFill>
                  <a:srgbClr val="24292F"/>
                </a:solidFill>
                <a:effectLst/>
                <a:latin typeface="ali-55"/>
              </a:rPr>
              <a:t>China is promoting 28 climate adaptive cities construction pilot projects, exploring management models that are suitable for local conditions for urban climate adaptation. Building on the experience from the construction of the sponge cities pilot projects in 30 cities, systematic and holistic promotion of sponge city construction demonstrations are being carried out in 45 cities since 2021.</a:t>
            </a:r>
            <a:endParaRPr lang="en-US" altLang="zh-CN" sz="1600" b="0" i="0" dirty="0">
              <a:solidFill>
                <a:srgbClr val="24292F"/>
              </a:solidFill>
              <a:effectLst/>
              <a:latin typeface="ali-55"/>
            </a:endParaRPr>
          </a:p>
          <a:p>
            <a:pPr marL="400050" indent="-400050" algn="just" fontAlgn="auto">
              <a:spcAft>
                <a:spcPts val="600"/>
              </a:spcAft>
              <a:buFont typeface="Calibri" panose="020F0502020204030204"/>
              <a:buAutoNum type="romanUcPeriod"/>
            </a:pPr>
            <a:r>
              <a:rPr lang="en-US" altLang="zh-CN" sz="1600" b="0" i="0" dirty="0">
                <a:solidFill>
                  <a:srgbClr val="24292F"/>
                </a:solidFill>
                <a:effectLst/>
                <a:latin typeface="ali-55"/>
              </a:rPr>
              <a:t>In the Lin-gang Special Area of Shanghai pilot zone, measures such as the renovation of parks, green spaces, waterways and reservoirs are being taken to improve the region’s ability to cope with heavy rain.</a:t>
            </a:r>
            <a:endParaRPr lang="en-US" altLang="zh-CN" sz="1600" b="0" i="0" dirty="0">
              <a:solidFill>
                <a:srgbClr val="24292F"/>
              </a:solidFill>
              <a:effectLst/>
              <a:latin typeface="ali-55"/>
            </a:endParaRPr>
          </a:p>
          <a:p>
            <a:pPr marL="12700" marR="5080" algn="just" rtl="0">
              <a:lnSpc>
                <a:spcPct val="200000"/>
              </a:lnSpc>
              <a:spcBef>
                <a:spcPts val="170"/>
              </a:spcBef>
              <a:tabLst>
                <a:tab pos="298450" algn="l"/>
              </a:tabLst>
            </a:pPr>
            <a:endParaRPr lang="zh-CN" altLang="en-US" sz="1600" dirty="0"/>
          </a:p>
        </p:txBody>
      </p:sp>
      <p:pic>
        <p:nvPicPr>
          <p:cNvPr id="5" name="图片 4"/>
          <p:cNvPicPr>
            <a:picLocks noChangeAspect="1"/>
          </p:cNvPicPr>
          <p:nvPr/>
        </p:nvPicPr>
        <p:blipFill>
          <a:blip r:embed="rId2"/>
          <a:stretch>
            <a:fillRect/>
          </a:stretch>
        </p:blipFill>
        <p:spPr>
          <a:xfrm>
            <a:off x="1967865" y="4022559"/>
            <a:ext cx="7467600" cy="28354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占位符 2"/>
          <p:cNvSpPr>
            <a:spLocks noGrp="1"/>
          </p:cNvSpPr>
          <p:nvPr/>
        </p:nvSpPr>
        <p:spPr>
          <a:xfrm>
            <a:off x="375390" y="1025525"/>
            <a:ext cx="7420610" cy="5992495"/>
          </a:xfrm>
          <a:prstGeom prst="rect">
            <a:avLst/>
          </a:prstGeom>
        </p:spPr>
        <p:txBody>
          <a:bodyPr wrap="square" lIns="0" tIns="0" rIns="0" bIns="0">
            <a:sp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algn="l" fontAlgn="auto">
              <a:spcAft>
                <a:spcPts val="600"/>
              </a:spcAft>
            </a:pPr>
            <a:r>
              <a:rPr lang="en-US" altLang="zh-CN" sz="1600" b="0" i="0" dirty="0">
                <a:solidFill>
                  <a:srgbClr val="C00000"/>
                </a:solidFill>
                <a:effectLst/>
                <a:latin typeface="ali-55"/>
              </a:rPr>
              <a:t>3.4 China is enhancing the climate resilience of key vulnerable areas</a:t>
            </a:r>
            <a:endParaRPr lang="en-US" altLang="zh-CN" sz="1600" b="0" i="0" dirty="0">
              <a:solidFill>
                <a:srgbClr val="C00000"/>
              </a:solidFill>
              <a:effectLst/>
              <a:latin typeface="ali-55"/>
            </a:endParaRPr>
          </a:p>
          <a:p>
            <a:pPr marL="400050" indent="-400050" algn="just" fontAlgn="auto">
              <a:spcAft>
                <a:spcPts val="600"/>
              </a:spcAft>
              <a:buFont typeface="Calibri" panose="020F0502020204030204"/>
              <a:buAutoNum type="romanUcPeriod"/>
            </a:pPr>
            <a:r>
              <a:rPr lang="en-US" altLang="zh-CN" sz="1600" b="0" i="0" dirty="0">
                <a:solidFill>
                  <a:srgbClr val="24292F"/>
                </a:solidFill>
                <a:effectLst/>
                <a:latin typeface="ali-55"/>
              </a:rPr>
              <a:t>Based on regional differences in natural resource distribution, resource and environment carrying capacity, and adaptation to climate change, efforts are being made to strengthen climate resource conditions, climate change impact and risk assessment, scientific and orderly allocation of agricultural, ecological, urban and other functional spaces, and enhance the adaptation capacity of different functional areas such as agricultural production areas, key ecological functional areas, and urban areas to improve national spatial security resilience.</a:t>
            </a:r>
            <a:endParaRPr lang="en-US" altLang="zh-CN" sz="1600" b="0" i="0" dirty="0">
              <a:solidFill>
                <a:srgbClr val="24292F"/>
              </a:solidFill>
              <a:effectLst/>
              <a:latin typeface="ali-55"/>
            </a:endParaRPr>
          </a:p>
          <a:p>
            <a:pPr marL="400050" indent="-400050" algn="just" fontAlgn="auto">
              <a:spcAft>
                <a:spcPts val="600"/>
              </a:spcAft>
              <a:buFont typeface="Calibri" panose="020F0502020204030204"/>
              <a:buAutoNum type="romanUcPeriod"/>
            </a:pPr>
            <a:r>
              <a:rPr lang="en-US" altLang="zh-CN" sz="1600" b="0" i="0" dirty="0">
                <a:solidFill>
                  <a:srgbClr val="24292F"/>
                </a:solidFill>
                <a:effectLst/>
                <a:latin typeface="ali-55"/>
              </a:rPr>
              <a:t>Efforts are being made to conduct regional climate risk assessments, develop demonstration areas, and layout and implement key demonstration projects. The national strategy on climate adaptation is being integrated into the major national regional development strategies including Beijing-Tianjin-Hebei coordinated development, Yangtze River Economic Belt, Guangdong-Hong Kong-Macau Greater Bay Area construction, Yangtze River Delta integration, Yellow River basin ecological protection, and high-quality development to form a regional coordinated adaptation pattern. Adaptation work is being carried out in key areas such as the Qinghai-Tibet Plateau.</a:t>
            </a:r>
            <a:endParaRPr lang="en-US" altLang="zh-CN" sz="1600" b="0" i="0" dirty="0">
              <a:solidFill>
                <a:srgbClr val="24292F"/>
              </a:solidFill>
              <a:effectLst/>
              <a:latin typeface="ali-55"/>
            </a:endParaRPr>
          </a:p>
          <a:p>
            <a:pPr marL="400050" indent="-400050" algn="just" fontAlgn="auto">
              <a:spcAft>
                <a:spcPts val="600"/>
              </a:spcAft>
              <a:buFont typeface="Calibri" panose="020F0502020204030204"/>
              <a:buAutoNum type="romanUcPeriod"/>
            </a:pPr>
            <a:r>
              <a:rPr lang="en-US" altLang="zh-CN" sz="1600" b="0" i="0" dirty="0">
                <a:solidFill>
                  <a:srgbClr val="24292F"/>
                </a:solidFill>
                <a:effectLst/>
                <a:latin typeface="ali-55"/>
              </a:rPr>
              <a:t>In 2017, China launched the second comprehensive scientific expedition and research on the Qinghai-Tibet Plateau.</a:t>
            </a:r>
            <a:endParaRPr lang="en-US" altLang="zh-CN" sz="1600" b="0" i="0" dirty="0">
              <a:solidFill>
                <a:srgbClr val="24292F"/>
              </a:solidFill>
              <a:effectLst/>
              <a:latin typeface="ali-55"/>
            </a:endParaRPr>
          </a:p>
          <a:p>
            <a:pPr marL="12700" marR="5080" algn="just" rtl="0" fontAlgn="auto">
              <a:lnSpc>
                <a:spcPct val="200000"/>
              </a:lnSpc>
              <a:spcBef>
                <a:spcPts val="170"/>
              </a:spcBef>
              <a:spcAft>
                <a:spcPts val="600"/>
              </a:spcAft>
              <a:tabLst>
                <a:tab pos="298450" algn="l"/>
              </a:tabLst>
            </a:pPr>
            <a:endParaRPr lang="en-US" altLang="zh-CN" sz="1600" kern="1200" spc="-5" dirty="0">
              <a:solidFill>
                <a:sysClr val="windowText" lastClr="000000"/>
              </a:solidFill>
              <a:latin typeface="宋体" panose="02010600030101010101" pitchFamily="2" charset="-122"/>
              <a:ea typeface="宋体" panose="02010600030101010101" pitchFamily="2" charset="-122"/>
            </a:endParaRPr>
          </a:p>
        </p:txBody>
      </p:sp>
      <p:pic>
        <p:nvPicPr>
          <p:cNvPr id="5" name="图片 4"/>
          <p:cNvPicPr>
            <a:picLocks noChangeAspect="1"/>
          </p:cNvPicPr>
          <p:nvPr/>
        </p:nvPicPr>
        <p:blipFill>
          <a:blip r:embed="rId2"/>
          <a:stretch>
            <a:fillRect/>
          </a:stretch>
        </p:blipFill>
        <p:spPr>
          <a:xfrm>
            <a:off x="8046318" y="1487104"/>
            <a:ext cx="3558941" cy="441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3799965" y="4318608"/>
            <a:ext cx="4656455" cy="1013460"/>
          </a:xfrm>
          <a:prstGeom prst="rect">
            <a:avLst/>
          </a:prstGeom>
        </p:spPr>
        <p:txBody>
          <a:bodyPr wrap="none" lIns="91415" tIns="45708" rIns="91415" bIns="45708">
            <a:spAutoFit/>
          </a:bodyPr>
          <a:lstStyle/>
          <a:p>
            <a:pPr algn="l">
              <a:lnSpc>
                <a:spcPct val="150000"/>
              </a:lnSpc>
            </a:pPr>
            <a:r>
              <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rPr>
              <a:t>Supporting System</a:t>
            </a:r>
            <a:endPar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04</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timing>
    <p:tnLst>
      <p:par>
        <p:cTn id="1" dur="indefinite" restart="never" nodeType="tmRoot"/>
      </p:par>
    </p:tnLst>
    <p:bldLst>
      <p:bldP spid="31" grpId="0"/>
      <p:bldP spid="8" grpId="0" bldLvl="0" animBg="1"/>
      <p:bldP spid="8" grpId="1" bldLvl="0" animBg="1"/>
      <p:bldP spid="76" grpId="0" bldLvl="0" animBg="1"/>
      <p:bldP spid="77" grpId="0" bldLvl="0" animBg="1"/>
      <p:bldP spid="9" grpId="0" bldLvl="0" animBg="1"/>
      <p:bldP spid="9" grpId="1" bldLvl="0" animBg="1"/>
      <p:bldP spid="10" grpId="0" bldLvl="0" animBg="1"/>
      <p:bldP spid="10" grpId="1" bldLvl="0" animBg="1"/>
      <p:bldP spid="10" grpId="2" bldLvl="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占位符 2"/>
          <p:cNvSpPr>
            <a:spLocks noGrp="1"/>
          </p:cNvSpPr>
          <p:nvPr/>
        </p:nvSpPr>
        <p:spPr>
          <a:xfrm>
            <a:off x="464820" y="1089025"/>
            <a:ext cx="10667365" cy="5315585"/>
          </a:xfrm>
          <a:prstGeom prst="rect">
            <a:avLst/>
          </a:prstGeom>
        </p:spPr>
        <p:txBody>
          <a:bodyPr wrap="square" lIns="0" tIns="0" rIns="0" bIns="0">
            <a:sp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algn="just" fontAlgn="auto">
              <a:lnSpc>
                <a:spcPct val="150000"/>
              </a:lnSpc>
            </a:pPr>
            <a:r>
              <a:rPr lang="en-US" altLang="zh-CN" sz="1600" b="0" i="0" dirty="0">
                <a:solidFill>
                  <a:srgbClr val="24292F"/>
                </a:solidFill>
                <a:effectLst/>
                <a:latin typeface="ali-55"/>
              </a:rPr>
              <a:t>Since 2021, achieving positive results in legislation and standards, economic policies, national carbon emissions trading market (hereinafter referred to as the “national carbon market”) construction, technology innovation support, talent training and capacity building, and green and low-carbon initiatives.</a:t>
            </a:r>
            <a:endParaRPr lang="en-US" altLang="zh-CN" sz="1600" b="0" i="0" dirty="0">
              <a:solidFill>
                <a:srgbClr val="24292F"/>
              </a:solidFill>
              <a:effectLst/>
              <a:latin typeface="ali-55"/>
            </a:endParaRPr>
          </a:p>
          <a:p>
            <a:pPr algn="just" fontAlgn="auto">
              <a:lnSpc>
                <a:spcPct val="150000"/>
              </a:lnSpc>
            </a:pPr>
            <a:endParaRPr lang="en-US" altLang="zh-CN" sz="1600" b="0" i="0" dirty="0">
              <a:solidFill>
                <a:srgbClr val="24292F"/>
              </a:solidFill>
              <a:effectLst/>
              <a:latin typeface="ali-55"/>
            </a:endParaRPr>
          </a:p>
          <a:p>
            <a:pPr algn="just" fontAlgn="auto">
              <a:lnSpc>
                <a:spcPct val="150000"/>
              </a:lnSpc>
            </a:pPr>
            <a:r>
              <a:rPr lang="en-US" altLang="zh-CN" sz="1600" b="0" i="0" dirty="0">
                <a:solidFill>
                  <a:srgbClr val="C00000"/>
                </a:solidFill>
                <a:effectLst/>
                <a:latin typeface="ali-55"/>
              </a:rPr>
              <a:t>4.1 Legislation is being advanced to promote the development of the national carbon market system</a:t>
            </a:r>
            <a:endParaRPr lang="en-US" altLang="zh-CN" sz="1600" b="0" i="0" dirty="0">
              <a:solidFill>
                <a:srgbClr val="C00000"/>
              </a:solidFill>
              <a:effectLst/>
              <a:latin typeface="ali-55"/>
            </a:endParaRPr>
          </a:p>
          <a:p>
            <a:pPr algn="just" fontAlgn="auto">
              <a:lnSpc>
                <a:spcPct val="150000"/>
              </a:lnSpc>
            </a:pPr>
            <a:endParaRPr lang="en-US" altLang="zh-CN" sz="1600" b="0" i="0" dirty="0">
              <a:solidFill>
                <a:srgbClr val="C00000"/>
              </a:solidFill>
              <a:effectLst/>
              <a:latin typeface="ali-55"/>
            </a:endParaRPr>
          </a:p>
          <a:p>
            <a:pPr marL="400050" indent="-400050" algn="just" fontAlgn="auto">
              <a:lnSpc>
                <a:spcPct val="150000"/>
              </a:lnSpc>
              <a:buFont typeface="Calibri" panose="020F0502020204030204"/>
              <a:buAutoNum type="romanUcPeriod"/>
            </a:pPr>
            <a:r>
              <a:rPr lang="en-US" altLang="zh-CN" sz="1600" b="0" i="0" dirty="0">
                <a:solidFill>
                  <a:srgbClr val="24292F"/>
                </a:solidFill>
                <a:effectLst/>
                <a:latin typeface="ali-55"/>
              </a:rPr>
              <a:t>The national carbon market system is being constructed, consisting of departmental regulations, normative documents, technical specifications, and other components. On February 1, 2021, the “Management Measures for Carbon Emission Trading (Trial)” was implemented, establishing a matching system for carbon emission rights registration, trading, settlement, enterprise greenhouse gas emission accounting report verification, and other systems. Efforts are being made to accelerate the revision of the “Interim Measures for Voluntary Greenhouse Gas Emissions Trading” and relevant technical specifications.</a:t>
            </a:r>
            <a:endParaRPr lang="en-US" altLang="zh-CN" sz="1600" b="0" i="0" dirty="0">
              <a:solidFill>
                <a:srgbClr val="24292F"/>
              </a:solidFill>
              <a:effectLst/>
              <a:latin typeface="ali-55"/>
            </a:endParaRPr>
          </a:p>
          <a:p>
            <a:pPr marL="12700" marR="5080" algn="just" rtl="0">
              <a:lnSpc>
                <a:spcPct val="200000"/>
              </a:lnSpc>
              <a:spcBef>
                <a:spcPts val="170"/>
              </a:spcBef>
              <a:tabLst>
                <a:tab pos="298450" algn="l"/>
              </a:tabLst>
            </a:pPr>
            <a:endParaRPr lang="en-US" altLang="zh-CN" sz="1600" kern="1200" spc="-5" dirty="0">
              <a:solidFill>
                <a:sysClr val="windowText" lastClr="00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占位符 2"/>
          <p:cNvSpPr>
            <a:spLocks noGrp="1"/>
          </p:cNvSpPr>
          <p:nvPr/>
        </p:nvSpPr>
        <p:spPr>
          <a:xfrm>
            <a:off x="533401" y="1143000"/>
            <a:ext cx="10210800" cy="4824095"/>
          </a:xfrm>
          <a:prstGeom prst="rect">
            <a:avLst/>
          </a:prstGeom>
        </p:spPr>
        <p:txBody>
          <a:bodyPr wrap="square" lIns="0" tIns="0" rIns="0" bIns="0">
            <a:sp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algn="l" fontAlgn="auto">
              <a:spcAft>
                <a:spcPts val="600"/>
              </a:spcAft>
            </a:pPr>
            <a:r>
              <a:rPr lang="en-US" altLang="zh-CN" sz="1600" b="0" i="0" dirty="0">
                <a:solidFill>
                  <a:srgbClr val="C00000"/>
                </a:solidFill>
                <a:effectLst/>
                <a:latin typeface="ali-55"/>
              </a:rPr>
              <a:t>4.2 China has implemented economic policies to address climate change</a:t>
            </a:r>
            <a:endParaRPr lang="en-US" altLang="zh-CN" sz="1600" b="0" i="0" dirty="0">
              <a:solidFill>
                <a:srgbClr val="C00000"/>
              </a:solidFill>
              <a:effectLst/>
              <a:latin typeface="ali-55"/>
            </a:endParaRPr>
          </a:p>
          <a:p>
            <a:pPr marL="400050" indent="-400050" algn="just" fontAlgn="auto">
              <a:lnSpc>
                <a:spcPct val="120000"/>
              </a:lnSpc>
              <a:spcAft>
                <a:spcPts val="600"/>
              </a:spcAft>
              <a:buFont typeface="Calibri" panose="020F0502020204030204"/>
              <a:buAutoNum type="romanUcPeriod"/>
            </a:pPr>
            <a:r>
              <a:rPr lang="en-US" altLang="zh-CN" sz="1600" b="0" i="0" dirty="0">
                <a:solidFill>
                  <a:srgbClr val="24292F"/>
                </a:solidFill>
                <a:effectLst/>
                <a:latin typeface="ali-55"/>
              </a:rPr>
              <a:t>The establishment of a sound green finance standard system, financial subsidies based on fixed electricity prices for renewable energy generation, and a comprehensive system of financial support policies for new energy vehicles. Funds have been arranged for air pollution prevention and control, key ecological protection and restoration, marine ecological protection and restoration, forest and grassland ecological protection and restoration, and other purposes. The government is actively improving its green procurement policies and accelerating electricity pricing mechanism reform.</a:t>
            </a:r>
            <a:endParaRPr lang="en-US" altLang="zh-CN" sz="1600" b="0" i="0" dirty="0">
              <a:solidFill>
                <a:srgbClr val="24292F"/>
              </a:solidFill>
              <a:effectLst/>
              <a:latin typeface="ali-55"/>
            </a:endParaRPr>
          </a:p>
          <a:p>
            <a:pPr marL="400050" indent="-400050" algn="just" fontAlgn="auto">
              <a:lnSpc>
                <a:spcPct val="120000"/>
              </a:lnSpc>
              <a:spcAft>
                <a:spcPts val="600"/>
              </a:spcAft>
              <a:buFont typeface="Calibri" panose="020F0502020204030204"/>
              <a:buAutoNum type="romanUcPeriod"/>
            </a:pPr>
            <a:r>
              <a:rPr lang="en-US" altLang="zh-CN" sz="1600" b="0" i="0" dirty="0">
                <a:solidFill>
                  <a:srgbClr val="24292F"/>
                </a:solidFill>
                <a:effectLst/>
                <a:latin typeface="ali-55"/>
              </a:rPr>
              <a:t>By the end of 2021, the balance of green loans issued by financial institutions reached RMB 15.9 trillion, a year-on-year growth of 33%, including a loan balance of RMB 4.2 trillion for the clean energy industry, including wind and solar power, a year-on-year growth of 31.7%, and the balance of green bonds issued domestically in China reached RMB 1.1 trillion, a year-on-year growth of 33.2%. In 2021, various entities issued carbon neutral bonds worth RMB 274.3 billion. As of the end of 2021, 222 engineering projects were included in the government’s green procurement pilot program, with an investment of nearly RMB 100 billion and a cumulative purchase of green building materials worth RMB 5.3 billion.</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4607050" y="4318608"/>
            <a:ext cx="3006090" cy="1013460"/>
          </a:xfrm>
          <a:prstGeom prst="rect">
            <a:avLst/>
          </a:prstGeom>
        </p:spPr>
        <p:txBody>
          <a:bodyPr wrap="none" lIns="91415" tIns="45708" rIns="91415" bIns="45708">
            <a:spAutoFit/>
          </a:bodyPr>
          <a:lstStyle/>
          <a:p>
            <a:pPr algn="l">
              <a:lnSpc>
                <a:spcPct val="150000"/>
              </a:lnSpc>
            </a:pPr>
            <a:r>
              <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rPr>
              <a:t>Background</a:t>
            </a:r>
            <a:endPar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01</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timing>
    <p:tnLst>
      <p:par>
        <p:cTn id="1" dur="indefinite" restart="never" nodeType="tmRoot"/>
      </p:par>
    </p:tnLst>
    <p:bldLst>
      <p:bldP spid="31" grpId="0"/>
      <p:bldP spid="8" grpId="0" bldLvl="0" animBg="1"/>
      <p:bldP spid="8" grpId="1" bldLvl="0" animBg="1"/>
      <p:bldP spid="76" grpId="0" bldLvl="0" animBg="1"/>
      <p:bldP spid="77" grpId="0" bldLvl="0" animBg="1"/>
      <p:bldP spid="9" grpId="0" bldLvl="0" animBg="1"/>
      <p:bldP spid="9" grpId="1" bldLvl="0" animBg="1"/>
      <p:bldP spid="10" grpId="0" bldLvl="0" animBg="1"/>
      <p:bldP spid="10" grpId="1" bldLvl="0" animBg="1"/>
      <p:bldP spid="10" grpId="2" bldLvl="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占位符 2"/>
          <p:cNvSpPr>
            <a:spLocks noGrp="1"/>
          </p:cNvSpPr>
          <p:nvPr/>
        </p:nvSpPr>
        <p:spPr>
          <a:xfrm>
            <a:off x="388090" y="990601"/>
            <a:ext cx="10965710" cy="3622675"/>
          </a:xfrm>
          <a:prstGeom prst="rect">
            <a:avLst/>
          </a:prstGeom>
        </p:spPr>
        <p:txBody>
          <a:bodyPr wrap="square" lIns="0" tIns="0" rIns="0" bIns="0">
            <a:sp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algn="l"/>
            <a:r>
              <a:rPr lang="en-US" altLang="zh-CN" b="0" i="0" dirty="0">
                <a:solidFill>
                  <a:srgbClr val="C00000"/>
                </a:solidFill>
                <a:effectLst/>
                <a:latin typeface="ali-55"/>
              </a:rPr>
              <a:t>4.3 China is actively and steadily advancing the construction of the national carbon market</a:t>
            </a:r>
            <a:endParaRPr lang="en-US" altLang="zh-CN" b="0" i="0" dirty="0">
              <a:solidFill>
                <a:srgbClr val="C00000"/>
              </a:solidFill>
              <a:effectLst/>
              <a:latin typeface="ali-55"/>
            </a:endParaRPr>
          </a:p>
          <a:p>
            <a:pPr marL="400050" indent="-400050" algn="just">
              <a:buFont typeface="Calibri" panose="020F0502020204030204"/>
              <a:buAutoNum type="romanUcPeriod"/>
            </a:pPr>
            <a:r>
              <a:rPr lang="en-US" altLang="zh-CN" b="0" i="0" dirty="0">
                <a:solidFill>
                  <a:srgbClr val="24292F"/>
                </a:solidFill>
                <a:effectLst/>
                <a:latin typeface="ali-55"/>
              </a:rPr>
              <a:t>The initial system of the national carbon market has been built, which consists of departmental regulations, normative documents, technical specifications, etc. The national carbon market is showing initial effects in incentivizing and constraining emissions, improving enterprise awareness and abilities to reduce emissions, and promoting greenhouse gas emission reductions and green and low-carbon transformation.</a:t>
            </a:r>
            <a:endParaRPr lang="en-US" altLang="zh-CN" b="0" i="0" dirty="0">
              <a:solidFill>
                <a:srgbClr val="24292F"/>
              </a:solidFill>
              <a:effectLst/>
              <a:latin typeface="ali-55"/>
            </a:endParaRPr>
          </a:p>
          <a:p>
            <a:pPr marL="400050" indent="-400050" algn="just">
              <a:buFont typeface="Calibri" panose="020F0502020204030204"/>
              <a:buAutoNum type="romanUcPeriod"/>
            </a:pPr>
            <a:r>
              <a:rPr lang="en-US" altLang="zh-CN" b="0" i="0" dirty="0">
                <a:solidFill>
                  <a:srgbClr val="24292F"/>
                </a:solidFill>
                <a:effectLst/>
                <a:latin typeface="ali-55"/>
              </a:rPr>
              <a:t>China launched the national carbon market on July 16, 2021, which is the largest carbon market globally in terms of its coverage of emissions. During the first compliance period of the national carbon market, which lasted for 114 trading days, the total trading volume of carbon emission quotas reached 179 million tons, with a total trading value of RMB 7.66 billion and a compliance rate of 99.5%.</a:t>
            </a:r>
            <a:endParaRPr lang="en-US" altLang="zh-CN" b="0" i="0" dirty="0">
              <a:solidFill>
                <a:srgbClr val="24292F"/>
              </a:solidFill>
              <a:effectLst/>
              <a:latin typeface="ali-55"/>
            </a:endParaRPr>
          </a:p>
          <a:p>
            <a:pPr marL="12700" marR="5080" algn="just" rtl="0">
              <a:lnSpc>
                <a:spcPct val="200000"/>
              </a:lnSpc>
              <a:spcBef>
                <a:spcPts val="170"/>
              </a:spcBef>
              <a:tabLst>
                <a:tab pos="298450" algn="l"/>
              </a:tabLst>
            </a:pPr>
            <a:endParaRPr lang="zh-CN" altLang="en-US" dirty="0"/>
          </a:p>
        </p:txBody>
      </p:sp>
      <p:pic>
        <p:nvPicPr>
          <p:cNvPr id="5" name="图片 4"/>
          <p:cNvPicPr>
            <a:picLocks noChangeAspect="1"/>
          </p:cNvPicPr>
          <p:nvPr/>
        </p:nvPicPr>
        <p:blipFill>
          <a:blip r:embed="rId2"/>
          <a:stretch>
            <a:fillRect/>
          </a:stretch>
        </p:blipFill>
        <p:spPr>
          <a:xfrm>
            <a:off x="5703570" y="3890645"/>
            <a:ext cx="6096000" cy="2967355"/>
          </a:xfrm>
          <a:prstGeom prst="rect">
            <a:avLst/>
          </a:prstGeom>
        </p:spPr>
      </p:pic>
      <p:sp>
        <p:nvSpPr>
          <p:cNvPr id="8" name="文本框 7"/>
          <p:cNvSpPr txBox="1"/>
          <p:nvPr/>
        </p:nvSpPr>
        <p:spPr>
          <a:xfrm>
            <a:off x="319405" y="4019550"/>
            <a:ext cx="5384165" cy="2658745"/>
          </a:xfrm>
          <a:prstGeom prst="rect">
            <a:avLst/>
          </a:prstGeom>
          <a:noFill/>
        </p:spPr>
        <p:txBody>
          <a:bodyPr wrap="square" rtlCol="0">
            <a:noAutofit/>
          </a:bodyPr>
          <a:p>
            <a:pPr indent="0" algn="just">
              <a:buClrTx/>
              <a:buSzTx/>
              <a:buFont typeface="Calibri" panose="020F0502020204030204"/>
              <a:buNone/>
            </a:pPr>
            <a:r>
              <a:rPr lang="en-US" altLang="zh-CN" dirty="0">
                <a:solidFill>
                  <a:srgbClr val="24292F"/>
                </a:solidFill>
                <a:effectLst/>
                <a:latin typeface="ali-55"/>
                <a:cs typeface="Noto Sans CJK JP Medium"/>
                <a:sym typeface="+mn-ea"/>
              </a:rPr>
              <a:t>III. Local pilot carbon markets have been      operating smoothly, with Beijing, Tianjin,  Shanghai, Chongqing, Guangdong, Hubei, and Shenzhen running pilot carbon markets covering more than 20 industries and almost 3,000 key emitting units. As of July 8, 2022, the cumulative trading volume of quotas in the pilot carbon markets had reached 537 million tons, with a trading value of RMB 13.676 billion.</a:t>
            </a:r>
            <a:endParaRPr lang="en-US" altLang="zh-CN" dirty="0">
              <a:solidFill>
                <a:srgbClr val="24292F"/>
              </a:solidFill>
              <a:effectLst/>
              <a:latin typeface="ali-55"/>
              <a:cs typeface="Noto Sans CJK JP Medium"/>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占位符 2"/>
          <p:cNvSpPr>
            <a:spLocks noGrp="1"/>
          </p:cNvSpPr>
          <p:nvPr/>
        </p:nvSpPr>
        <p:spPr>
          <a:xfrm>
            <a:off x="228600" y="1355725"/>
            <a:ext cx="8305800" cy="4662805"/>
          </a:xfrm>
          <a:prstGeom prst="rect">
            <a:avLst/>
          </a:prstGeom>
        </p:spPr>
        <p:txBody>
          <a:bodyPr wrap="square" lIns="0" tIns="0" rIns="0" bIns="0">
            <a:sp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algn="l"/>
            <a:r>
              <a:rPr lang="en-US" altLang="zh-CN" sz="1600" b="0" i="0" dirty="0">
                <a:solidFill>
                  <a:srgbClr val="C00000"/>
                </a:solidFill>
                <a:effectLst/>
                <a:latin typeface="ali-55"/>
              </a:rPr>
              <a:t>4.4 China is accelerating the construction of the greenhouse gas statistical accounting and monitoring system</a:t>
            </a:r>
            <a:endParaRPr lang="en-US" altLang="zh-CN" sz="1600" b="0" i="0" dirty="0">
              <a:solidFill>
                <a:srgbClr val="C00000"/>
              </a:solidFill>
              <a:effectLst/>
              <a:latin typeface="ali-55"/>
            </a:endParaRPr>
          </a:p>
          <a:p>
            <a:pPr algn="l" fontAlgn="auto">
              <a:spcAft>
                <a:spcPts val="600"/>
              </a:spcAft>
            </a:pPr>
            <a:endParaRPr lang="en-US" altLang="zh-CN" sz="1600" b="0" i="0" dirty="0">
              <a:solidFill>
                <a:srgbClr val="C00000"/>
              </a:solidFill>
              <a:effectLst/>
              <a:latin typeface="ali-55"/>
            </a:endParaRPr>
          </a:p>
          <a:p>
            <a:pPr marL="400050" indent="-400050" algn="just" fontAlgn="auto">
              <a:spcAft>
                <a:spcPts val="600"/>
              </a:spcAft>
              <a:buFont typeface="Calibri" panose="020F0502020204030204"/>
              <a:buAutoNum type="romanUcPeriod"/>
            </a:pPr>
            <a:r>
              <a:rPr lang="en-US" altLang="zh-CN" sz="1600" b="0" i="0" dirty="0">
                <a:solidFill>
                  <a:srgbClr val="24292F"/>
                </a:solidFill>
                <a:effectLst/>
                <a:latin typeface="ali-55"/>
              </a:rPr>
              <a:t>A multi-level carbon emission statistical accounting system covering national, local, industry, enterprise, facility, and product levels has been established, focusing on key industries, cities, and regions. Carbon monitoring and evaluation pilot work has been carried out, and energy-saving and emission-reduction statistical monitoring has been actively implemented.</a:t>
            </a:r>
            <a:endParaRPr lang="en-US" altLang="zh-CN" sz="1600" b="0" i="0" dirty="0">
              <a:solidFill>
                <a:srgbClr val="24292F"/>
              </a:solidFill>
              <a:effectLst/>
              <a:latin typeface="ali-55"/>
            </a:endParaRPr>
          </a:p>
          <a:p>
            <a:pPr marL="400050" indent="-400050" algn="just" fontAlgn="auto">
              <a:spcAft>
                <a:spcPts val="600"/>
              </a:spcAft>
              <a:buFont typeface="Calibri" panose="020F0502020204030204"/>
              <a:buAutoNum type="romanUcPeriod"/>
            </a:pPr>
            <a:r>
              <a:rPr lang="en-US" altLang="zh-CN" sz="1600" b="0" i="0" dirty="0">
                <a:solidFill>
                  <a:srgbClr val="24292F"/>
                </a:solidFill>
                <a:effectLst/>
                <a:latin typeface="ali-55"/>
              </a:rPr>
              <a:t>Pilot monitoring has been conducted in five key industries, including thermal power, steel production, oil and gas exploration, coal mining, and waste treatment, at the industry level. Construction and operation of online energy monitoring systems for key energy-consuming enterprises are being strengthened.</a:t>
            </a:r>
            <a:endParaRPr lang="en-US" altLang="zh-CN" sz="1600" b="0" i="0" dirty="0">
              <a:solidFill>
                <a:srgbClr val="24292F"/>
              </a:solidFill>
              <a:effectLst/>
              <a:latin typeface="ali-55"/>
            </a:endParaRPr>
          </a:p>
          <a:p>
            <a:pPr marL="400050" indent="-400050" algn="just" fontAlgn="auto">
              <a:spcAft>
                <a:spcPts val="600"/>
              </a:spcAft>
              <a:buFont typeface="Calibri" panose="020F0502020204030204"/>
              <a:buAutoNum type="romanUcPeriod"/>
            </a:pPr>
            <a:r>
              <a:rPr lang="en-US" altLang="zh-CN" sz="1600" b="0" i="0" dirty="0">
                <a:solidFill>
                  <a:srgbClr val="24292F"/>
                </a:solidFill>
                <a:effectLst/>
                <a:latin typeface="ali-55"/>
              </a:rPr>
              <a:t>In addition, efforts are being made to strengthen the monitoring and evaluation of marine climate change responses, promote synergies between marine pollution reduction and climate change response, and sustainably reduce the eutrophication level of coastal waters by reducing and controlling the discharge of pollutants such as nitrogen and phosphorus.</a:t>
            </a:r>
            <a:endParaRPr lang="en-US" altLang="zh-CN" sz="1600" b="0" i="0" dirty="0">
              <a:solidFill>
                <a:srgbClr val="24292F"/>
              </a:solidFill>
              <a:effectLst/>
              <a:latin typeface="ali-55"/>
            </a:endParaRPr>
          </a:p>
        </p:txBody>
      </p:sp>
      <p:pic>
        <p:nvPicPr>
          <p:cNvPr id="5" name="图片 4"/>
          <p:cNvPicPr>
            <a:picLocks noChangeAspect="1"/>
          </p:cNvPicPr>
          <p:nvPr/>
        </p:nvPicPr>
        <p:blipFill>
          <a:blip r:embed="rId2"/>
          <a:stretch>
            <a:fillRect/>
          </a:stretch>
        </p:blipFill>
        <p:spPr>
          <a:xfrm>
            <a:off x="8995410" y="1084580"/>
            <a:ext cx="2632392" cy="56592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占位符 2"/>
          <p:cNvSpPr>
            <a:spLocks noGrp="1"/>
          </p:cNvSpPr>
          <p:nvPr/>
        </p:nvSpPr>
        <p:spPr>
          <a:xfrm>
            <a:off x="118110" y="1397000"/>
            <a:ext cx="8224520" cy="5343525"/>
          </a:xfrm>
          <a:prstGeom prst="rect">
            <a:avLst/>
          </a:prstGeom>
        </p:spPr>
        <p:txBody>
          <a:bodyPr wrap="square" lIns="0" tIns="0" rIns="0" bIns="0">
            <a:no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marL="400050" indent="-400050" algn="just">
              <a:buFont typeface="Calibri" panose="020F0502020204030204"/>
              <a:buAutoNum type="romanUcPeriod"/>
            </a:pPr>
            <a:r>
              <a:rPr lang="en-US" altLang="zh-CN" b="0" i="0" dirty="0">
                <a:solidFill>
                  <a:srgbClr val="24292F"/>
                </a:solidFill>
                <a:effectLst/>
                <a:latin typeface="ali-55"/>
              </a:rPr>
              <a:t>Research and development of critical low-carbon, zero-carbon, and negative-carbon technologies in areas such as energy, industry, construction, and transportation are being promoted. Basic scientific and technological research on climate change is being carried out, and the “14th Five-Year Plan” for technological innovation in the energy sector has been formulated and released.</a:t>
            </a:r>
            <a:endParaRPr lang="en-US" altLang="zh-CN" b="0" i="0" dirty="0">
              <a:solidFill>
                <a:srgbClr val="24292F"/>
              </a:solidFill>
              <a:effectLst/>
              <a:latin typeface="ali-55"/>
            </a:endParaRPr>
          </a:p>
          <a:p>
            <a:pPr marL="400050" indent="-400050" algn="just">
              <a:buFont typeface="Calibri" panose="020F0502020204030204"/>
              <a:buAutoNum type="romanUcPeriod"/>
            </a:pPr>
            <a:r>
              <a:rPr lang="en-US" altLang="zh-CN" b="0" i="0" dirty="0">
                <a:solidFill>
                  <a:srgbClr val="24292F"/>
                </a:solidFill>
                <a:effectLst/>
                <a:latin typeface="ali-55"/>
              </a:rPr>
              <a:t>CCUS technology projects are distributed across 19 provinces in China, covering a diverse range of industries and types of carbon capture and utilization. Thirteen pure capture demonstration projects involving power plants and cement plants have a total carbon capture capacity of 856,500 tons/year, and 11 carbon dioxide geological utilization and sequestration projects have a capacity of 1,821,000 tons/year, of which carbon dioxide utilization to increase oil recovery has a capacity of approximately 1,540,000 tons/year.</a:t>
            </a:r>
            <a:endParaRPr lang="en-US" altLang="zh-CN" b="0" i="0" dirty="0">
              <a:solidFill>
                <a:srgbClr val="24292F"/>
              </a:solidFill>
              <a:effectLst/>
              <a:latin typeface="ali-55"/>
            </a:endParaRPr>
          </a:p>
          <a:p>
            <a:pPr marL="400050" indent="-400050" algn="just">
              <a:buFont typeface="Calibri" panose="020F0502020204030204"/>
              <a:buAutoNum type="romanUcPeriod"/>
            </a:pPr>
            <a:r>
              <a:rPr lang="en-US" altLang="zh-CN" b="0" i="0" dirty="0">
                <a:solidFill>
                  <a:srgbClr val="24292F"/>
                </a:solidFill>
                <a:effectLst/>
                <a:latin typeface="ali-55"/>
              </a:rPr>
              <a:t>The </a:t>
            </a:r>
            <a:r>
              <a:rPr lang="en-US" altLang="zh-CN" b="0" i="0" dirty="0" err="1">
                <a:solidFill>
                  <a:srgbClr val="24292F"/>
                </a:solidFill>
                <a:effectLst/>
                <a:latin typeface="ali-55"/>
              </a:rPr>
              <a:t>Yulin</a:t>
            </a:r>
            <a:r>
              <a:rPr lang="en-US" altLang="zh-CN" b="0" i="0" dirty="0">
                <a:solidFill>
                  <a:srgbClr val="24292F"/>
                </a:solidFill>
                <a:effectLst/>
                <a:latin typeface="ali-55"/>
              </a:rPr>
              <a:t> Coal Chemical Company of Shaanxi </a:t>
            </a:r>
            <a:r>
              <a:rPr lang="en-US" altLang="zh-CN" b="0" i="0" dirty="0" err="1">
                <a:solidFill>
                  <a:srgbClr val="24292F"/>
                </a:solidFill>
                <a:effectLst/>
                <a:latin typeface="ali-55"/>
              </a:rPr>
              <a:t>Yanchang</a:t>
            </a:r>
            <a:r>
              <a:rPr lang="en-US" altLang="zh-CN" b="0" i="0" dirty="0">
                <a:solidFill>
                  <a:srgbClr val="24292F"/>
                </a:solidFill>
                <a:effectLst/>
                <a:latin typeface="ali-55"/>
              </a:rPr>
              <a:t> Petroleum Group has implemented a 300,000-ton/year carbon capture project, with a capture energy consumption of 1.36 GJ/ton and a capture cost of RMB 105/ton. It can reduce carbon dioxide emissions by 300,000 tons per year.</a:t>
            </a:r>
            <a:endParaRPr lang="en-US" altLang="zh-CN" b="0" i="0" dirty="0">
              <a:solidFill>
                <a:srgbClr val="24292F"/>
              </a:solidFill>
              <a:effectLst/>
              <a:latin typeface="ali-55"/>
            </a:endParaRPr>
          </a:p>
          <a:p>
            <a:pPr marL="12700" marR="5080" algn="just" rtl="0">
              <a:lnSpc>
                <a:spcPct val="200000"/>
              </a:lnSpc>
              <a:spcBef>
                <a:spcPts val="170"/>
              </a:spcBef>
              <a:tabLst>
                <a:tab pos="298450" algn="l"/>
              </a:tabLst>
            </a:pPr>
            <a:endParaRPr lang="zh-CN" altLang="en-US" dirty="0"/>
          </a:p>
        </p:txBody>
      </p:sp>
      <p:pic>
        <p:nvPicPr>
          <p:cNvPr id="5" name="图片 4"/>
          <p:cNvPicPr>
            <a:picLocks noChangeAspect="1"/>
          </p:cNvPicPr>
          <p:nvPr/>
        </p:nvPicPr>
        <p:blipFill>
          <a:blip r:embed="rId2"/>
          <a:stretch>
            <a:fillRect/>
          </a:stretch>
        </p:blipFill>
        <p:spPr>
          <a:xfrm>
            <a:off x="8572500" y="2677160"/>
            <a:ext cx="3467100" cy="3114040"/>
          </a:xfrm>
          <a:prstGeom prst="rect">
            <a:avLst/>
          </a:prstGeom>
        </p:spPr>
      </p:pic>
      <p:sp>
        <p:nvSpPr>
          <p:cNvPr id="8" name="文本框 7"/>
          <p:cNvSpPr txBox="1"/>
          <p:nvPr/>
        </p:nvSpPr>
        <p:spPr>
          <a:xfrm>
            <a:off x="351155" y="1025525"/>
            <a:ext cx="10546715" cy="368300"/>
          </a:xfrm>
          <a:prstGeom prst="rect">
            <a:avLst/>
          </a:prstGeom>
          <a:noFill/>
        </p:spPr>
        <p:txBody>
          <a:bodyPr wrap="square" rtlCol="0">
            <a:spAutoFit/>
          </a:bodyPr>
          <a:p>
            <a:r>
              <a:rPr lang="en-US" altLang="zh-CN" dirty="0">
                <a:solidFill>
                  <a:srgbClr val="C00000"/>
                </a:solidFill>
                <a:effectLst/>
                <a:latin typeface="ali-55"/>
                <a:cs typeface="Noto Sans CJK JP Medium"/>
              </a:rPr>
              <a:t>4.5 China is strengthening its support for technological innovation to address climate change</a:t>
            </a:r>
            <a:endParaRPr lang="en-US" altLang="zh-CN" dirty="0">
              <a:solidFill>
                <a:srgbClr val="C00000"/>
              </a:solidFill>
              <a:effectLst/>
              <a:latin typeface="ali-55"/>
              <a:cs typeface="Noto Sans CJK JP Medium"/>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占位符 2"/>
          <p:cNvSpPr>
            <a:spLocks noGrp="1"/>
          </p:cNvSpPr>
          <p:nvPr/>
        </p:nvSpPr>
        <p:spPr>
          <a:xfrm>
            <a:off x="256540" y="1019175"/>
            <a:ext cx="8246745" cy="5751195"/>
          </a:xfrm>
          <a:prstGeom prst="rect">
            <a:avLst/>
          </a:prstGeom>
        </p:spPr>
        <p:txBody>
          <a:bodyPr wrap="square" lIns="0" tIns="0" rIns="0" bIns="0">
            <a:no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algn="l" fontAlgn="auto">
              <a:spcAft>
                <a:spcPts val="600"/>
              </a:spcAft>
            </a:pPr>
            <a:r>
              <a:rPr lang="en-US" altLang="zh-CN" b="0" i="0" dirty="0">
                <a:solidFill>
                  <a:srgbClr val="C00000"/>
                </a:solidFill>
                <a:effectLst/>
                <a:latin typeface="ali-55"/>
              </a:rPr>
              <a:t>4.6 China is enhancing capacity building to address climate change</a:t>
            </a:r>
            <a:endParaRPr lang="en-US" altLang="zh-CN" b="0" i="0" dirty="0">
              <a:solidFill>
                <a:srgbClr val="C00000"/>
              </a:solidFill>
              <a:effectLst/>
              <a:latin typeface="ali-55"/>
            </a:endParaRPr>
          </a:p>
          <a:p>
            <a:pPr marL="400050" indent="-400050" algn="just" fontAlgn="auto">
              <a:spcAft>
                <a:spcPts val="600"/>
              </a:spcAft>
              <a:buFont typeface="Calibri" panose="020F0502020204030204"/>
              <a:buAutoNum type="romanUcPeriod"/>
            </a:pPr>
            <a:r>
              <a:rPr lang="en-US" altLang="zh-CN" b="0" i="0" dirty="0">
                <a:solidFill>
                  <a:srgbClr val="24292F"/>
                </a:solidFill>
                <a:effectLst/>
                <a:latin typeface="ali-55"/>
              </a:rPr>
              <a:t>Support is being provided for institutions to establish relevant degree-granting programs and for the establishment of new professions, such as “carbon emission administrators” and “carbon management engineers,” which have been added to the national occupational classification system. Training for government officials, enterprises, and professionals at all levels in various fields to address climate change is being strengthened.</a:t>
            </a:r>
            <a:endParaRPr lang="en-US" altLang="zh-CN" b="0" i="0" dirty="0">
              <a:solidFill>
                <a:srgbClr val="24292F"/>
              </a:solidFill>
              <a:effectLst/>
              <a:latin typeface="ali-55"/>
            </a:endParaRPr>
          </a:p>
          <a:p>
            <a:pPr marL="400050" indent="-400050" algn="just" fontAlgn="auto">
              <a:spcAft>
                <a:spcPts val="600"/>
              </a:spcAft>
              <a:buFont typeface="Calibri" panose="020F0502020204030204"/>
              <a:buAutoNum type="romanUcPeriod"/>
            </a:pPr>
            <a:r>
              <a:rPr lang="en-US" altLang="zh-CN" b="0" i="0" dirty="0">
                <a:solidFill>
                  <a:srgbClr val="24292F"/>
                </a:solidFill>
                <a:effectLst/>
                <a:latin typeface="ali-55"/>
              </a:rPr>
              <a:t>Since 2018, training centers, industry associations, and research institutions in related provinces and cities have conducted over 60 national carbon market capacity building training sessions and events. In 2022, two special training sessions on carbon emission data quality management were held, with a total of 17,800 participants, and the training video was viewed over 100,000 times.</a:t>
            </a:r>
            <a:endParaRPr lang="en-US" altLang="zh-CN" b="0" i="0" dirty="0">
              <a:solidFill>
                <a:srgbClr val="24292F"/>
              </a:solidFill>
              <a:effectLst/>
              <a:latin typeface="ali-55"/>
            </a:endParaRPr>
          </a:p>
          <a:p>
            <a:pPr marL="400050" indent="-400050" algn="just" fontAlgn="auto">
              <a:spcAft>
                <a:spcPts val="600"/>
              </a:spcAft>
              <a:buFont typeface="Calibri" panose="020F0502020204030204"/>
              <a:buAutoNum type="romanUcPeriod"/>
            </a:pPr>
            <a:r>
              <a:rPr lang="en-US" altLang="zh-CN" b="0" i="0" dirty="0">
                <a:solidFill>
                  <a:srgbClr val="24292F"/>
                </a:solidFill>
                <a:effectLst/>
                <a:latin typeface="ali-55"/>
              </a:rPr>
              <a:t>In December 2020, the China-UK Low Carbon College of Shanghai Jiao Tong University held a training course on “Leadership Capacity Building for Climate Change and Low-Carbon Development.”</a:t>
            </a:r>
            <a:endParaRPr lang="en-US" altLang="zh-CN" b="0" i="0" dirty="0">
              <a:solidFill>
                <a:srgbClr val="24292F"/>
              </a:solidFill>
              <a:effectLst/>
              <a:latin typeface="ali-55"/>
            </a:endParaRPr>
          </a:p>
          <a:p>
            <a:pPr marL="12700" marR="5080" algn="just" rtl="0" fontAlgn="auto">
              <a:lnSpc>
                <a:spcPct val="200000"/>
              </a:lnSpc>
              <a:spcBef>
                <a:spcPts val="170"/>
              </a:spcBef>
              <a:spcAft>
                <a:spcPts val="600"/>
              </a:spcAft>
              <a:tabLst>
                <a:tab pos="298450" algn="l"/>
              </a:tabLst>
            </a:pPr>
            <a:endParaRPr lang="zh-CN" altLang="en-US" dirty="0"/>
          </a:p>
        </p:txBody>
      </p:sp>
      <p:pic>
        <p:nvPicPr>
          <p:cNvPr id="5" name="图片 4"/>
          <p:cNvPicPr>
            <a:picLocks noChangeAspect="1"/>
          </p:cNvPicPr>
          <p:nvPr/>
        </p:nvPicPr>
        <p:blipFill>
          <a:blip r:embed="rId2"/>
          <a:stretch>
            <a:fillRect/>
          </a:stretch>
        </p:blipFill>
        <p:spPr>
          <a:xfrm>
            <a:off x="8610600" y="2672569"/>
            <a:ext cx="3268025" cy="2438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占位符 2"/>
          <p:cNvSpPr>
            <a:spLocks noGrp="1"/>
          </p:cNvSpPr>
          <p:nvPr/>
        </p:nvSpPr>
        <p:spPr>
          <a:xfrm>
            <a:off x="3973830" y="1468755"/>
            <a:ext cx="7994650" cy="5281295"/>
          </a:xfrm>
          <a:prstGeom prst="rect">
            <a:avLst/>
          </a:prstGeom>
        </p:spPr>
        <p:txBody>
          <a:bodyPr wrap="square" lIns="0" tIns="0" rIns="0" bIns="0">
            <a:no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marL="400050" indent="-400050" algn="just">
              <a:buFont typeface="Calibri" panose="020F0502020204030204"/>
              <a:buAutoNum type="romanUcPeriod"/>
            </a:pPr>
            <a:r>
              <a:rPr lang="en-US" altLang="zh-CN" b="0" i="0" dirty="0">
                <a:solidFill>
                  <a:srgbClr val="24292F"/>
                </a:solidFill>
                <a:effectLst/>
                <a:latin typeface="ali-55"/>
              </a:rPr>
              <a:t>Long-term campaigns such as the “National Energy Saving Publicity Week,” “National Low-carbon Day,” and “June 5th Environment Day” have been organized, with a focus on practical themes, education, forums, popular science, and other activities. The whole society has been mobilized to participate, and companies, including central enterprises in the oil, electricity, transportation, construction, and communication industries, have taken active actions and issued green and low-carbon initiatives.</a:t>
            </a:r>
            <a:endParaRPr lang="en-US" altLang="zh-CN" b="0" i="0" dirty="0">
              <a:solidFill>
                <a:srgbClr val="24292F"/>
              </a:solidFill>
              <a:effectLst/>
              <a:latin typeface="ali-55"/>
            </a:endParaRPr>
          </a:p>
          <a:p>
            <a:pPr marL="400050" indent="-400050" algn="just">
              <a:buFont typeface="Calibri" panose="020F0502020204030204"/>
              <a:buAutoNum type="romanUcPeriod"/>
            </a:pPr>
            <a:r>
              <a:rPr lang="en-US" altLang="zh-CN" b="0" i="0" dirty="0">
                <a:solidFill>
                  <a:srgbClr val="24292F"/>
                </a:solidFill>
                <a:effectLst/>
                <a:latin typeface="ali-55"/>
              </a:rPr>
              <a:t>Local governments in Guangdong, Shenzhen, Chengdu, and other cities have introduced carbon-inclusive management measures. On October 22, 2021, Chongqing launched the “Carbon Benefit Platform,” which integrates carbon compliance, carbon neutrality, and carbon inclusiveness. The Southern Power Grid Shenzhen Power Supply Bureau, Shenzhen Ecological Environment Bureau, and Shenzhen Emissions Trading Exchange jointly launched the first domestic low-carbon electricity application for residents, called the “Carbon Benefit” app.</a:t>
            </a:r>
            <a:endParaRPr lang="en-US" altLang="zh-CN" b="0" i="0" dirty="0">
              <a:solidFill>
                <a:srgbClr val="24292F"/>
              </a:solidFill>
              <a:effectLst/>
              <a:latin typeface="ali-55"/>
            </a:endParaRPr>
          </a:p>
          <a:p>
            <a:pPr marL="400050" indent="-400050" algn="just">
              <a:buFont typeface="Calibri" panose="020F0502020204030204"/>
              <a:buAutoNum type="romanUcPeriod"/>
            </a:pPr>
            <a:r>
              <a:rPr lang="en-US" altLang="zh-CN" b="0" i="0" dirty="0">
                <a:solidFill>
                  <a:srgbClr val="24292F"/>
                </a:solidFill>
                <a:effectLst/>
                <a:latin typeface="ali-55"/>
              </a:rPr>
              <a:t>The 10th “National Low-carbon Day” was held in Jinan, Shandong Province on June 15, 2022.</a:t>
            </a:r>
            <a:endParaRPr lang="en-US" altLang="zh-CN" b="0" i="0" dirty="0">
              <a:solidFill>
                <a:srgbClr val="24292F"/>
              </a:solidFill>
              <a:effectLst/>
              <a:latin typeface="ali-55"/>
            </a:endParaRPr>
          </a:p>
          <a:p>
            <a:pPr marL="12700" marR="5080" algn="just" rtl="0">
              <a:lnSpc>
                <a:spcPct val="200000"/>
              </a:lnSpc>
              <a:spcBef>
                <a:spcPts val="170"/>
              </a:spcBef>
              <a:tabLst>
                <a:tab pos="298450" algn="l"/>
              </a:tabLst>
            </a:pPr>
            <a:endParaRPr lang="zh-CN" altLang="en-US" dirty="0"/>
          </a:p>
        </p:txBody>
      </p:sp>
      <p:pic>
        <p:nvPicPr>
          <p:cNvPr id="5" name="图片 4"/>
          <p:cNvPicPr>
            <a:picLocks noChangeAspect="1"/>
          </p:cNvPicPr>
          <p:nvPr/>
        </p:nvPicPr>
        <p:blipFill>
          <a:blip r:embed="rId2"/>
          <a:stretch>
            <a:fillRect/>
          </a:stretch>
        </p:blipFill>
        <p:spPr>
          <a:xfrm>
            <a:off x="154305" y="2209800"/>
            <a:ext cx="3657600" cy="3188646"/>
          </a:xfrm>
          <a:prstGeom prst="rect">
            <a:avLst/>
          </a:prstGeom>
        </p:spPr>
      </p:pic>
      <p:sp>
        <p:nvSpPr>
          <p:cNvPr id="9" name="文本框 8"/>
          <p:cNvSpPr txBox="1"/>
          <p:nvPr/>
        </p:nvSpPr>
        <p:spPr>
          <a:xfrm>
            <a:off x="263525" y="1061720"/>
            <a:ext cx="7935595" cy="368300"/>
          </a:xfrm>
          <a:prstGeom prst="rect">
            <a:avLst/>
          </a:prstGeom>
          <a:noFill/>
        </p:spPr>
        <p:txBody>
          <a:bodyPr wrap="square" rtlCol="0">
            <a:spAutoFit/>
          </a:bodyPr>
          <a:p>
            <a:pPr algn="l"/>
            <a:r>
              <a:rPr lang="en-US" altLang="zh-CN" dirty="0">
                <a:solidFill>
                  <a:srgbClr val="C00000"/>
                </a:solidFill>
                <a:effectLst/>
                <a:latin typeface="ali-55"/>
                <a:cs typeface="Noto Sans CJK JP Medium"/>
                <a:sym typeface="+mn-ea"/>
              </a:rPr>
              <a:t>4.7 China is carrying out a nationwide green and low-carbon action</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2660775" y="4318608"/>
            <a:ext cx="6618605" cy="1013460"/>
          </a:xfrm>
          <a:prstGeom prst="rect">
            <a:avLst/>
          </a:prstGeom>
        </p:spPr>
        <p:txBody>
          <a:bodyPr wrap="none" lIns="91415" tIns="45708" rIns="91415" bIns="45708">
            <a:spAutoFit/>
          </a:bodyPr>
          <a:lstStyle/>
          <a:p>
            <a:pPr algn="l">
              <a:lnSpc>
                <a:spcPct val="150000"/>
              </a:lnSpc>
            </a:pPr>
            <a:r>
              <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rPr>
              <a:t>Global Climate Governance</a:t>
            </a:r>
            <a:endPar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05</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timing>
    <p:tnLst>
      <p:par>
        <p:cTn id="1" dur="indefinite" restart="never" nodeType="tmRoot"/>
      </p:par>
    </p:tnLst>
    <p:bldLst>
      <p:bldP spid="31" grpId="0"/>
      <p:bldP spid="8" grpId="0" bldLvl="0" animBg="1"/>
      <p:bldP spid="8" grpId="1" bldLvl="0" animBg="1"/>
      <p:bldP spid="76" grpId="0" bldLvl="0" animBg="1"/>
      <p:bldP spid="77" grpId="0" bldLvl="0" animBg="1"/>
      <p:bldP spid="9" grpId="0" bldLvl="0" animBg="1"/>
      <p:bldP spid="9" grpId="1" bldLvl="0" animBg="1"/>
      <p:bldP spid="10" grpId="0" bldLvl="0" animBg="1"/>
      <p:bldP spid="10" grpId="1" bldLvl="0" animBg="1"/>
      <p:bldP spid="10" grpId="2" bldLvl="0" animBg="1"/>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占位符 2"/>
          <p:cNvSpPr>
            <a:spLocks noGrp="1"/>
          </p:cNvSpPr>
          <p:nvPr/>
        </p:nvSpPr>
        <p:spPr>
          <a:xfrm>
            <a:off x="421640" y="1069340"/>
            <a:ext cx="11220450" cy="4505325"/>
          </a:xfrm>
          <a:prstGeom prst="rect">
            <a:avLst/>
          </a:prstGeom>
        </p:spPr>
        <p:txBody>
          <a:bodyPr wrap="square" lIns="0" tIns="0" rIns="0" bIns="0">
            <a:no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algn="l"/>
            <a:endParaRPr lang="en-US" altLang="zh-CN" b="0" i="0" dirty="0">
              <a:solidFill>
                <a:srgbClr val="24292F"/>
              </a:solidFill>
              <a:effectLst/>
              <a:latin typeface="ali-55"/>
            </a:endParaRPr>
          </a:p>
          <a:p>
            <a:pPr algn="l"/>
            <a:r>
              <a:rPr lang="en-US" altLang="zh-CN" b="0" i="0" dirty="0">
                <a:solidFill>
                  <a:srgbClr val="C00000"/>
                </a:solidFill>
                <a:effectLst/>
                <a:latin typeface="ali-55"/>
              </a:rPr>
              <a:t>5. China actively participates in global climate governance. </a:t>
            </a:r>
            <a:endParaRPr lang="en-US" altLang="zh-CN" b="0" i="0" dirty="0">
              <a:solidFill>
                <a:srgbClr val="C00000"/>
              </a:solidFill>
              <a:effectLst/>
              <a:latin typeface="ali-55"/>
            </a:endParaRPr>
          </a:p>
          <a:p>
            <a:pPr algn="l"/>
            <a:endParaRPr lang="en-US" altLang="zh-CN" b="0" i="0" dirty="0">
              <a:solidFill>
                <a:srgbClr val="24292F"/>
              </a:solidFill>
              <a:effectLst/>
              <a:latin typeface="ali-55"/>
            </a:endParaRPr>
          </a:p>
          <a:p>
            <a:pPr algn="l"/>
            <a:endParaRPr lang="en-US" altLang="zh-CN" b="0" i="0" dirty="0">
              <a:solidFill>
                <a:srgbClr val="24292F"/>
              </a:solidFill>
              <a:effectLst/>
              <a:latin typeface="ali-55"/>
            </a:endParaRPr>
          </a:p>
          <a:p>
            <a:pPr indent="457200" algn="just" fontAlgn="auto">
              <a:lnSpc>
                <a:spcPct val="150000"/>
              </a:lnSpc>
              <a:extLst>
                <a:ext uri="{35155182-B16C-46BC-9424-99874614C6A1}">
                  <wpsdc:indentchars xmlns:wpsdc="http://www.wps.cn/officeDocument/2017/drawingmlCustomData" val="200" checksum="59296752"/>
                </a:ext>
              </a:extLst>
            </a:pPr>
            <a:r>
              <a:rPr lang="en-US" altLang="zh-CN" b="0" i="0" dirty="0">
                <a:solidFill>
                  <a:srgbClr val="24292F"/>
                </a:solidFill>
                <a:effectLst/>
                <a:latin typeface="ali-55"/>
              </a:rPr>
              <a:t>The country attaches great importance to international cooperation on climate change, firmly upholds multilateralism, and steadfastly supports the multilateral process to address climate change. China plays a constructive role in international climate change negotiations, engages in dialogue and exchanges, and promotes practical cooperation with various parties. It also actively advances South-South climate change cooperation and green Belt and Road construction, and puts forward a global development initiative to promote the establishment of a fair, reasonable, cooperative and win-win global climate governance system.</a:t>
            </a:r>
            <a:endParaRPr lang="en-US" altLang="zh-CN" b="0" i="0" dirty="0">
              <a:solidFill>
                <a:srgbClr val="24292F"/>
              </a:solidFill>
              <a:effectLst/>
              <a:latin typeface="ali-55"/>
            </a:endParaRPr>
          </a:p>
          <a:p>
            <a:pPr marL="12700" marR="5080" algn="just" rtl="0">
              <a:lnSpc>
                <a:spcPct val="200000"/>
              </a:lnSpc>
              <a:spcBef>
                <a:spcPts val="170"/>
              </a:spcBef>
              <a:tabLst>
                <a:tab pos="298450" algn="l"/>
              </a:tabLst>
            </a:pP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占位符 2"/>
          <p:cNvSpPr>
            <a:spLocks noGrp="1"/>
          </p:cNvSpPr>
          <p:nvPr/>
        </p:nvSpPr>
        <p:spPr>
          <a:xfrm>
            <a:off x="76200" y="914400"/>
            <a:ext cx="8642350" cy="5556885"/>
          </a:xfrm>
          <a:prstGeom prst="rect">
            <a:avLst/>
          </a:prstGeom>
        </p:spPr>
        <p:txBody>
          <a:bodyPr wrap="square" lIns="0" tIns="0" rIns="0" bIns="0">
            <a:no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algn="l"/>
            <a:endParaRPr lang="en-US" altLang="zh-CN" b="0" i="0" dirty="0">
              <a:solidFill>
                <a:srgbClr val="24292F"/>
              </a:solidFill>
              <a:effectLst/>
              <a:latin typeface="ali-55"/>
            </a:endParaRPr>
          </a:p>
          <a:p>
            <a:pPr algn="l"/>
            <a:r>
              <a:rPr lang="en-US" altLang="zh-CN" b="0" i="0" dirty="0">
                <a:solidFill>
                  <a:srgbClr val="C00000"/>
                </a:solidFill>
                <a:effectLst/>
                <a:latin typeface="ali-55"/>
              </a:rPr>
              <a:t>5.1 China deepens high-level exchanges on climate change</a:t>
            </a:r>
            <a:endParaRPr lang="en-US" altLang="zh-CN" b="0" i="0" dirty="0">
              <a:solidFill>
                <a:srgbClr val="C00000"/>
              </a:solidFill>
              <a:effectLst/>
              <a:latin typeface="ali-55"/>
            </a:endParaRPr>
          </a:p>
          <a:p>
            <a:pPr algn="l" fontAlgn="auto">
              <a:spcAft>
                <a:spcPts val="600"/>
              </a:spcAft>
            </a:pPr>
            <a:endParaRPr lang="en-US" altLang="zh-CN" b="0" i="0" dirty="0">
              <a:solidFill>
                <a:srgbClr val="C00000"/>
              </a:solidFill>
              <a:effectLst/>
              <a:latin typeface="ali-55"/>
            </a:endParaRPr>
          </a:p>
          <a:p>
            <a:pPr marL="400050" indent="-400050" algn="just" fontAlgn="auto">
              <a:spcAft>
                <a:spcPts val="600"/>
              </a:spcAft>
              <a:buFont typeface="Calibri" panose="020F0502020204030204"/>
              <a:buAutoNum type="romanUcPeriod"/>
            </a:pPr>
            <a:r>
              <a:rPr lang="en-US" altLang="zh-CN" b="0" i="0" dirty="0">
                <a:solidFill>
                  <a:srgbClr val="24292F"/>
                </a:solidFill>
                <a:effectLst/>
                <a:latin typeface="ali-55"/>
              </a:rPr>
              <a:t>In 2021, President Xi Jinping delivered important speeches on many occasions in the international community, promoting significant progress in global climate governance. China has also promoted high-level dialogue and exchanges, and converged political consensus.</a:t>
            </a:r>
            <a:endParaRPr lang="en-US" altLang="zh-CN" b="0" i="0" dirty="0">
              <a:solidFill>
                <a:srgbClr val="24292F"/>
              </a:solidFill>
              <a:effectLst/>
              <a:latin typeface="ali-55"/>
            </a:endParaRPr>
          </a:p>
          <a:p>
            <a:pPr marL="400050" indent="-400050" algn="just" fontAlgn="auto">
              <a:spcAft>
                <a:spcPts val="600"/>
              </a:spcAft>
              <a:buFont typeface="Calibri" panose="020F0502020204030204"/>
              <a:buAutoNum type="romanUcPeriod"/>
            </a:pPr>
            <a:r>
              <a:rPr lang="en-US" altLang="zh-CN" b="0" i="0" dirty="0">
                <a:solidFill>
                  <a:srgbClr val="24292F"/>
                </a:solidFill>
                <a:effectLst/>
                <a:latin typeface="ali-55"/>
              </a:rPr>
              <a:t>In November, President Xi Jinping delivered a written speech to the Leaders Summit of the 26th Conference of the Parties (COP26) to the United Nations Framework Convention on Climate Change, proposing three main points of maintaining multilateral consensus, focusing on pragmatic action, and accelerating green transformation, injecting strong political momentum into the positive outcome of COP26. Chinese and foreign institutions actively participate in the related activities of the United Nations Climate Change Conference in China.</a:t>
            </a:r>
            <a:endParaRPr lang="en-US" altLang="zh-CN" b="0" i="0" dirty="0">
              <a:solidFill>
                <a:srgbClr val="24292F"/>
              </a:solidFill>
              <a:effectLst/>
              <a:latin typeface="ali-55"/>
            </a:endParaRPr>
          </a:p>
          <a:p>
            <a:pPr marL="12700" marR="5080" algn="just" rtl="0">
              <a:lnSpc>
                <a:spcPct val="200000"/>
              </a:lnSpc>
              <a:spcBef>
                <a:spcPts val="170"/>
              </a:spcBef>
              <a:tabLst>
                <a:tab pos="298450" algn="l"/>
              </a:tabLst>
            </a:pPr>
            <a:endParaRPr lang="zh-CN" altLang="en-US" dirty="0"/>
          </a:p>
        </p:txBody>
      </p:sp>
      <p:pic>
        <p:nvPicPr>
          <p:cNvPr id="5" name="图片 4"/>
          <p:cNvPicPr>
            <a:picLocks noChangeAspect="1"/>
          </p:cNvPicPr>
          <p:nvPr/>
        </p:nvPicPr>
        <p:blipFill>
          <a:blip r:embed="rId2"/>
          <a:stretch>
            <a:fillRect/>
          </a:stretch>
        </p:blipFill>
        <p:spPr>
          <a:xfrm>
            <a:off x="9066212" y="2209800"/>
            <a:ext cx="2904808" cy="2819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7389495" y="4777740"/>
            <a:ext cx="4385945" cy="2080260"/>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占位符 2"/>
          <p:cNvSpPr>
            <a:spLocks noGrp="1"/>
          </p:cNvSpPr>
          <p:nvPr/>
        </p:nvSpPr>
        <p:spPr>
          <a:xfrm>
            <a:off x="252730" y="1025525"/>
            <a:ext cx="11718290" cy="4684395"/>
          </a:xfrm>
          <a:prstGeom prst="rect">
            <a:avLst/>
          </a:prstGeom>
        </p:spPr>
        <p:txBody>
          <a:bodyPr wrap="square" lIns="0" tIns="0" rIns="0" bIns="0">
            <a:sp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algn="l"/>
            <a:r>
              <a:rPr lang="en-US" altLang="zh-CN" b="0" i="0" dirty="0">
                <a:solidFill>
                  <a:srgbClr val="C00000"/>
                </a:solidFill>
                <a:effectLst/>
                <a:latin typeface="ali-55"/>
              </a:rPr>
              <a:t>5.2 China is promoting multilateral and bilateral climate change negotiations</a:t>
            </a:r>
            <a:endParaRPr lang="en-US" altLang="zh-CN" b="0" i="0" dirty="0">
              <a:solidFill>
                <a:srgbClr val="C00000"/>
              </a:solidFill>
              <a:effectLst/>
              <a:latin typeface="ali-55"/>
            </a:endParaRPr>
          </a:p>
          <a:p>
            <a:pPr marL="400050" indent="-400050" algn="just" fontAlgn="auto">
              <a:spcAft>
                <a:spcPts val="600"/>
              </a:spcAft>
              <a:buFont typeface="Calibri" panose="020F0502020204030204"/>
              <a:buAutoNum type="romanUcPeriod"/>
            </a:pPr>
            <a:r>
              <a:rPr lang="en-US" altLang="zh-CN" b="0" i="0" dirty="0">
                <a:solidFill>
                  <a:srgbClr val="24292F"/>
                </a:solidFill>
                <a:effectLst/>
                <a:latin typeface="ali-55"/>
              </a:rPr>
              <a:t>The country participates fully and extensively in the main channels of international negotiations such as the Convention and its Paris Agreement, actively engages in negotiations through channels outside the Convention, and collaboratively promotes the multilateral process for climate change.</a:t>
            </a:r>
            <a:endParaRPr lang="en-US" altLang="zh-CN" b="0" i="0" dirty="0">
              <a:solidFill>
                <a:srgbClr val="24292F"/>
              </a:solidFill>
              <a:effectLst/>
              <a:latin typeface="ali-55"/>
            </a:endParaRPr>
          </a:p>
          <a:p>
            <a:pPr marL="400050" indent="-400050" algn="just" fontAlgn="auto">
              <a:spcAft>
                <a:spcPts val="600"/>
              </a:spcAft>
              <a:buFont typeface="Calibri" panose="020F0502020204030204"/>
              <a:buAutoNum type="romanUcPeriod"/>
            </a:pPr>
            <a:r>
              <a:rPr lang="en-US" altLang="zh-CN" b="0" i="0" dirty="0">
                <a:solidFill>
                  <a:srgbClr val="24292F"/>
                </a:solidFill>
                <a:effectLst/>
                <a:latin typeface="ali-55"/>
              </a:rPr>
              <a:t>China attends COP and participates comprehensively in the negotiations on various issues, contributing Chinese wisdom to achieve a comprehensive package of balanced outcomes at the Conference. It also participates actively in negotiations on key issues at meetings of subsidiary bodies of the Convention, monthly consultations on COP presidency-related negotiation issues, coordination meetings of the “Like-Minded Developing Countries” group, and negotiations on climate change issues of the Group of 77 and China. China maintains coordination on key issues and plays a positive role. It actively participates in climate change-related dialogues and negotiations through multiple channels, such as the G20, IPCC, IMO, APEC, WTO, and ICAO.</a:t>
            </a:r>
            <a:endParaRPr lang="en-US" altLang="zh-CN" b="0" i="0" dirty="0">
              <a:solidFill>
                <a:srgbClr val="24292F"/>
              </a:solidFill>
              <a:effectLst/>
              <a:latin typeface="ali-55"/>
            </a:endParaRPr>
          </a:p>
          <a:p>
            <a:pPr marL="400050" indent="-400050" algn="just" fontAlgn="auto">
              <a:spcAft>
                <a:spcPts val="600"/>
              </a:spcAft>
              <a:buFont typeface="Calibri" panose="020F0502020204030204"/>
              <a:buAutoNum type="romanUcPeriod"/>
            </a:pPr>
            <a:r>
              <a:rPr lang="en-US" altLang="zh-CN" b="0" i="0" dirty="0">
                <a:solidFill>
                  <a:srgbClr val="24292F"/>
                </a:solidFill>
                <a:effectLst/>
                <a:latin typeface="ali-55"/>
              </a:rPr>
              <a:t>On May 13, 2022, the BRICS High-Level Meeting on Climate Change was held in a virtual video</a:t>
            </a:r>
            <a:r>
              <a:rPr lang="zh-CN" altLang="en-US" b="0" i="0" dirty="0">
                <a:solidFill>
                  <a:srgbClr val="24292F"/>
                </a:solidFill>
                <a:effectLst/>
                <a:latin typeface="ali-55"/>
              </a:rPr>
              <a:t> </a:t>
            </a:r>
            <a:r>
              <a:rPr lang="en-US" altLang="zh-CN" b="0" i="0" dirty="0">
                <a:solidFill>
                  <a:srgbClr val="24292F"/>
                </a:solidFill>
                <a:effectLst/>
                <a:latin typeface="ali-55"/>
              </a:rPr>
              <a:t>meeting.</a:t>
            </a:r>
            <a:endParaRPr lang="en-US" altLang="zh-CN" b="0" i="0" dirty="0">
              <a:solidFill>
                <a:srgbClr val="24292F"/>
              </a:solidFill>
              <a:effectLst/>
              <a:latin typeface="ali-55"/>
            </a:endParaRPr>
          </a:p>
          <a:p>
            <a:pPr marL="12700" marR="5080" algn="just" rtl="0">
              <a:lnSpc>
                <a:spcPct val="200000"/>
              </a:lnSpc>
              <a:spcBef>
                <a:spcPts val="170"/>
              </a:spcBef>
              <a:tabLst>
                <a:tab pos="298450" algn="l"/>
              </a:tabLst>
            </a:pP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占位符 2"/>
          <p:cNvSpPr>
            <a:spLocks noGrp="1"/>
          </p:cNvSpPr>
          <p:nvPr/>
        </p:nvSpPr>
        <p:spPr>
          <a:xfrm>
            <a:off x="327660" y="1025525"/>
            <a:ext cx="11417300" cy="3301365"/>
          </a:xfrm>
          <a:prstGeom prst="rect">
            <a:avLst/>
          </a:prstGeom>
        </p:spPr>
        <p:txBody>
          <a:bodyPr wrap="square" lIns="0" tIns="0" rIns="0" bIns="0">
            <a:no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algn="l"/>
            <a:r>
              <a:rPr lang="en-US" altLang="zh-CN" b="0" i="0" dirty="0">
                <a:solidFill>
                  <a:srgbClr val="C00000"/>
                </a:solidFill>
                <a:effectLst/>
                <a:latin typeface="ali-55"/>
              </a:rPr>
              <a:t>5.3 China is strengthening practical cooperation to address climate change</a:t>
            </a:r>
            <a:endParaRPr lang="en-US" altLang="zh-CN" b="0" i="0" dirty="0">
              <a:solidFill>
                <a:srgbClr val="C00000"/>
              </a:solidFill>
              <a:effectLst/>
              <a:latin typeface="ali-55"/>
            </a:endParaRPr>
          </a:p>
          <a:p>
            <a:pPr marL="400050" indent="-400050" algn="just" fontAlgn="auto">
              <a:spcAft>
                <a:spcPts val="600"/>
              </a:spcAft>
              <a:buFont typeface="Calibri" panose="020F0502020204030204"/>
              <a:buAutoNum type="romanUcPeriod"/>
            </a:pPr>
            <a:r>
              <a:rPr lang="en-US" altLang="zh-CN" b="0" i="0" dirty="0">
                <a:solidFill>
                  <a:srgbClr val="24292F"/>
                </a:solidFill>
                <a:effectLst/>
                <a:latin typeface="ali-55"/>
              </a:rPr>
              <a:t>It deepens the double multilateral cooperation mechanism in the climate field, actively carries out South-South cooperation in low-carbon demonstration area construction, climate change mitigation and adaptation projects, and capacity building, and works together to create practical cooperation for the “Green Silk Road”.</a:t>
            </a:r>
            <a:endParaRPr lang="en-US" altLang="zh-CN" b="0" i="0" dirty="0">
              <a:solidFill>
                <a:srgbClr val="24292F"/>
              </a:solidFill>
              <a:effectLst/>
              <a:latin typeface="ali-55"/>
            </a:endParaRPr>
          </a:p>
          <a:p>
            <a:pPr marL="400050" indent="-400050" algn="just" fontAlgn="auto">
              <a:spcAft>
                <a:spcPts val="600"/>
              </a:spcAft>
              <a:buFont typeface="Calibri" panose="020F0502020204030204"/>
              <a:buAutoNum type="romanUcPeriod"/>
            </a:pPr>
            <a:r>
              <a:rPr lang="en-US" altLang="zh-CN" b="0" i="0" dirty="0">
                <a:solidFill>
                  <a:srgbClr val="24292F"/>
                </a:solidFill>
                <a:effectLst/>
                <a:latin typeface="ali-55"/>
              </a:rPr>
              <a:t>China is promoting the co-construction of nature-based solutions. It conducts the China-UK Dialogue on Climate Change, implements the China-EU Climate Change Flagship Program, works with Germany on the Climate Partnership, Nationally Determined Contributions, Carbon Market, Low Carbon Transportation, and the Comprehensive Action Plan for Low-Carbon and Resilient City and Spatial Planning (China Part) projects, cooperates with Norway on the Carbon Emission Trading System, launches the China-Switzerland Zero Carbon Building Project, and promotes exchanges and cooperation in energy transition, clean energy technology, and industrial green low-carbon development with the EU, Germany, ASEAN, the UK, Finland, Denmark, Japan, South Korea, New Zealand, Singapore, South Africa, Uruguay, and other countries.</a:t>
            </a:r>
            <a:endParaRPr lang="en-US" altLang="zh-CN" b="0" i="0" dirty="0">
              <a:solidFill>
                <a:srgbClr val="24292F"/>
              </a:solidFill>
              <a:effectLst/>
              <a:latin typeface="ali-55"/>
            </a:endParaRPr>
          </a:p>
          <a:p>
            <a:pPr marL="12700" marR="5080" algn="just" rtl="0">
              <a:lnSpc>
                <a:spcPct val="200000"/>
              </a:lnSpc>
              <a:spcBef>
                <a:spcPts val="170"/>
              </a:spcBef>
              <a:tabLst>
                <a:tab pos="298450" algn="l"/>
              </a:tabLst>
            </a:pPr>
            <a:endParaRPr lang="zh-CN" altLang="en-US" dirty="0"/>
          </a:p>
        </p:txBody>
      </p:sp>
      <p:pic>
        <p:nvPicPr>
          <p:cNvPr id="5" name="图片 4"/>
          <p:cNvPicPr>
            <a:picLocks noChangeAspect="1"/>
          </p:cNvPicPr>
          <p:nvPr/>
        </p:nvPicPr>
        <p:blipFill>
          <a:blip r:embed="rId2"/>
          <a:stretch>
            <a:fillRect/>
          </a:stretch>
        </p:blipFill>
        <p:spPr>
          <a:xfrm>
            <a:off x="8728710" y="4705350"/>
            <a:ext cx="2954655" cy="2054860"/>
          </a:xfrm>
          <a:prstGeom prst="rect">
            <a:avLst/>
          </a:prstGeom>
        </p:spPr>
      </p:pic>
      <p:sp>
        <p:nvSpPr>
          <p:cNvPr id="8" name="文本框 7"/>
          <p:cNvSpPr txBox="1"/>
          <p:nvPr/>
        </p:nvSpPr>
        <p:spPr>
          <a:xfrm>
            <a:off x="259080" y="5011420"/>
            <a:ext cx="8286750" cy="1120140"/>
          </a:xfrm>
          <a:prstGeom prst="rect">
            <a:avLst/>
          </a:prstGeom>
          <a:noFill/>
        </p:spPr>
        <p:txBody>
          <a:bodyPr wrap="square" rtlCol="0">
            <a:noAutofit/>
          </a:bodyPr>
          <a:p>
            <a:pPr algn="just"/>
            <a:r>
              <a:rPr lang="en-US" altLang="zh-CN" dirty="0">
                <a:solidFill>
                  <a:srgbClr val="24292F"/>
                </a:solidFill>
                <a:effectLst/>
                <a:latin typeface="ali-55"/>
                <a:sym typeface="+mn-ea"/>
              </a:rPr>
              <a:t>III. In April 2019, the Ministry of Ecology and Environment jointly  established the Belt and Road Green Development International Alliance with more than 150 partners from over 40 countries.</a:t>
            </a:r>
            <a:endParaRPr lang="en-US" altLang="zh-CN" b="0" i="0" dirty="0">
              <a:solidFill>
                <a:srgbClr val="24292F"/>
              </a:solidFill>
              <a:effectLst/>
              <a:latin typeface="ali-55"/>
            </a:endParaRPr>
          </a:p>
          <a:p>
            <a:pPr algn="just"/>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5" name="内容占位符 2"/>
          <p:cNvSpPr>
            <a:spLocks noGrp="1"/>
          </p:cNvSpPr>
          <p:nvPr/>
        </p:nvSpPr>
        <p:spPr>
          <a:xfrm>
            <a:off x="304800" y="1025525"/>
            <a:ext cx="8117840" cy="3769995"/>
          </a:xfrm>
          <a:prstGeom prst="rect">
            <a:avLst/>
          </a:prstGeom>
        </p:spPr>
        <p:txBody>
          <a:bodyPr wrap="square" lIns="0" tIns="0" rIns="0" bIns="0">
            <a:normAutofit lnSpcReduction="10000"/>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endParaRPr kumimoji="1" lang="en-US" altLang="zh-CN" sz="2400" dirty="0"/>
          </a:p>
          <a:p>
            <a:r>
              <a:rPr kumimoji="1" lang="en-US" altLang="zh-CN" sz="3600" dirty="0"/>
              <a:t>China is vulnerable to climate. </a:t>
            </a:r>
            <a:endParaRPr kumimoji="1" lang="en-US" altLang="zh-CN" sz="3600" dirty="0"/>
          </a:p>
          <a:p>
            <a:endParaRPr kumimoji="1" lang="en-US" altLang="zh-CN" sz="2800" dirty="0"/>
          </a:p>
          <a:p>
            <a:pPr marL="457200" indent="-457200" fontAlgn="auto">
              <a:lnSpc>
                <a:spcPct val="150000"/>
              </a:lnSpc>
              <a:buFont typeface="Wingdings" panose="05000000000000000000" pitchFamily="2" charset="2"/>
              <a:buChar char="p"/>
            </a:pPr>
            <a:r>
              <a:rPr kumimoji="1" lang="en-US" altLang="zh-CN" sz="2800" dirty="0">
                <a:solidFill>
                  <a:sysClr val="windowText" lastClr="000000"/>
                </a:solidFill>
              </a:rPr>
              <a:t>Pollution </a:t>
            </a:r>
            <a:endParaRPr kumimoji="1" lang="en-US" altLang="zh-CN" sz="2800" dirty="0">
              <a:solidFill>
                <a:sysClr val="windowText" lastClr="000000"/>
              </a:solidFill>
            </a:endParaRPr>
          </a:p>
          <a:p>
            <a:pPr marL="457200" indent="-457200" fontAlgn="auto">
              <a:lnSpc>
                <a:spcPct val="150000"/>
              </a:lnSpc>
              <a:buFont typeface="Wingdings" panose="05000000000000000000" pitchFamily="2" charset="2"/>
              <a:buChar char="p"/>
            </a:pPr>
            <a:r>
              <a:rPr kumimoji="1" lang="en-US" altLang="zh-CN" sz="2800" dirty="0">
                <a:solidFill>
                  <a:sysClr val="windowText" lastClr="000000"/>
                </a:solidFill>
              </a:rPr>
              <a:t>Environment </a:t>
            </a:r>
            <a:endParaRPr kumimoji="1" lang="en-US" altLang="zh-CN" sz="2800" dirty="0">
              <a:solidFill>
                <a:sysClr val="windowText" lastClr="000000"/>
              </a:solidFill>
            </a:endParaRPr>
          </a:p>
          <a:p>
            <a:pPr marL="457200" indent="-457200" fontAlgn="auto">
              <a:lnSpc>
                <a:spcPct val="150000"/>
              </a:lnSpc>
              <a:buFont typeface="Wingdings" panose="05000000000000000000" pitchFamily="2" charset="2"/>
              <a:buChar char="p"/>
            </a:pPr>
            <a:r>
              <a:rPr kumimoji="1" lang="en-US" altLang="zh-CN" sz="2800" dirty="0">
                <a:solidFill>
                  <a:sysClr val="windowText" lastClr="000000"/>
                </a:solidFill>
              </a:rPr>
              <a:t>Climate change</a:t>
            </a:r>
            <a:endParaRPr kumimoji="1" lang="en-US" altLang="zh-CN" sz="2800" dirty="0">
              <a:solidFill>
                <a:sysClr val="windowText" lastClr="000000"/>
              </a:solidFill>
            </a:endParaRPr>
          </a:p>
          <a:p>
            <a:pPr marL="457200" indent="-457200" fontAlgn="auto">
              <a:lnSpc>
                <a:spcPct val="150000"/>
              </a:lnSpc>
              <a:buFont typeface="Wingdings" panose="05000000000000000000" pitchFamily="2" charset="2"/>
              <a:buChar char="p"/>
            </a:pPr>
            <a:r>
              <a:rPr kumimoji="1" lang="en-US" altLang="zh-CN" sz="2800" dirty="0">
                <a:solidFill>
                  <a:sysClr val="windowText" lastClr="000000"/>
                </a:solidFill>
              </a:rPr>
              <a:t>Extremely weather </a:t>
            </a:r>
            <a:endParaRPr kumimoji="1" lang="en-US" altLang="zh-CN" sz="2800" dirty="0">
              <a:solidFill>
                <a:sysClr val="windowText" lastClr="000000"/>
              </a:solidFill>
            </a:endParaRPr>
          </a:p>
        </p:txBody>
      </p:sp>
      <p:pic>
        <p:nvPicPr>
          <p:cNvPr id="6" name="图片 5"/>
          <p:cNvPicPr>
            <a:picLocks noChangeAspect="1"/>
          </p:cNvPicPr>
          <p:nvPr/>
        </p:nvPicPr>
        <p:blipFill>
          <a:blip r:embed="rId2"/>
          <a:stretch>
            <a:fillRect/>
          </a:stretch>
        </p:blipFill>
        <p:spPr>
          <a:xfrm>
            <a:off x="5638800" y="2314470"/>
            <a:ext cx="6101816" cy="39173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4878195" y="4318608"/>
            <a:ext cx="2272030" cy="1013460"/>
          </a:xfrm>
          <a:prstGeom prst="rect">
            <a:avLst/>
          </a:prstGeom>
        </p:spPr>
        <p:txBody>
          <a:bodyPr wrap="none" lIns="91415" tIns="45708" rIns="91415" bIns="45708">
            <a:spAutoFit/>
          </a:bodyPr>
          <a:lstStyle/>
          <a:p>
            <a:pPr algn="l">
              <a:lnSpc>
                <a:spcPct val="150000"/>
              </a:lnSpc>
            </a:pPr>
            <a:r>
              <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rPr>
              <a:t>Progress</a:t>
            </a:r>
            <a:endPar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06</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timing>
    <p:tnLst>
      <p:par>
        <p:cTn id="1" dur="indefinite" restart="never" nodeType="tmRoot"/>
      </p:par>
    </p:tnLst>
    <p:bldLst>
      <p:bldP spid="31" grpId="0"/>
      <p:bldP spid="8" grpId="0" bldLvl="0" animBg="1"/>
      <p:bldP spid="8" grpId="1" bldLvl="0" animBg="1"/>
      <p:bldP spid="76" grpId="0" bldLvl="0" animBg="1"/>
      <p:bldP spid="77" grpId="0" bldLvl="0" animBg="1"/>
      <p:bldP spid="9" grpId="0" bldLvl="0" animBg="1"/>
      <p:bldP spid="9" grpId="1" bldLvl="0" animBg="1"/>
      <p:bldP spid="10" grpId="0" bldLvl="0" animBg="1"/>
      <p:bldP spid="10" grpId="1" bldLvl="0" animBg="1"/>
      <p:bldP spid="10" grpId="2" bldLvl="0" animBg="1"/>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object 3"/>
          <p:cNvSpPr txBox="1"/>
          <p:nvPr/>
        </p:nvSpPr>
        <p:spPr>
          <a:xfrm>
            <a:off x="218440" y="937260"/>
            <a:ext cx="10417175" cy="356235"/>
          </a:xfrm>
          <a:prstGeom prst="rect">
            <a:avLst/>
          </a:prstGeom>
        </p:spPr>
        <p:txBody>
          <a:bodyPr vert="horz" wrap="square" lIns="0" tIns="12065" rIns="0" bIns="0" rtlCol="0">
            <a:noAutofit/>
          </a:bodyPr>
          <a:p>
            <a:pPr marL="12700">
              <a:lnSpc>
                <a:spcPct val="100000"/>
              </a:lnSpc>
              <a:spcBef>
                <a:spcPts val="95"/>
              </a:spcBef>
            </a:pPr>
            <a:r>
              <a:rPr lang="en-US" sz="2000" b="0" dirty="0">
                <a:solidFill>
                  <a:srgbClr val="C00000"/>
                </a:solidFill>
                <a:latin typeface="Noto Sans CJK JP Medium"/>
                <a:cs typeface="Noto Sans CJK JP Medium"/>
              </a:rPr>
              <a:t>6.1 E</a:t>
            </a:r>
            <a:r>
              <a:rPr lang="en-US" sz="2000" spc="-5" dirty="0">
                <a:solidFill>
                  <a:srgbClr val="C00000"/>
                </a:solidFill>
                <a:latin typeface="Noto Sans CJK JP Medium"/>
                <a:cs typeface="Noto Sans CJK JP Medium"/>
              </a:rPr>
              <a:t>xceeded the 2020 targets for addressing climate change ahead of schedule</a:t>
            </a:r>
            <a:endParaRPr sz="2000" dirty="0">
              <a:solidFill>
                <a:srgbClr val="C00000"/>
              </a:solidFill>
              <a:latin typeface="Noto Sans CJK JP Medium"/>
              <a:cs typeface="Noto Sans CJK JP Medium"/>
            </a:endParaRPr>
          </a:p>
        </p:txBody>
      </p:sp>
      <p:sp>
        <p:nvSpPr>
          <p:cNvPr id="12" name="object 4"/>
          <p:cNvSpPr txBox="1"/>
          <p:nvPr/>
        </p:nvSpPr>
        <p:spPr>
          <a:xfrm>
            <a:off x="1366520" y="1293495"/>
            <a:ext cx="4566285" cy="506095"/>
          </a:xfrm>
          <a:prstGeom prst="rect">
            <a:avLst/>
          </a:prstGeom>
        </p:spPr>
        <p:txBody>
          <a:bodyPr vert="horz" wrap="square" lIns="0" tIns="13335" rIns="0" bIns="0" rtlCol="0">
            <a:noAutofit/>
          </a:bodyPr>
          <a:p>
            <a:pPr marL="12700" marR="5080">
              <a:lnSpc>
                <a:spcPct val="100000"/>
              </a:lnSpc>
              <a:spcBef>
                <a:spcPts val="105"/>
              </a:spcBef>
            </a:pPr>
            <a:r>
              <a:rPr lang="en-US" sz="1600" spc="5" dirty="0">
                <a:latin typeface="UKIJ CJK"/>
                <a:cs typeface="UKIJ CJK"/>
              </a:rPr>
              <a:t>China was the first developing country to release the National Climate Change Plan.</a:t>
            </a:r>
            <a:endParaRPr sz="1600" dirty="0">
              <a:latin typeface="UKIJ CJK"/>
              <a:cs typeface="UKIJ CJK"/>
            </a:endParaRPr>
          </a:p>
        </p:txBody>
      </p:sp>
      <p:sp>
        <p:nvSpPr>
          <p:cNvPr id="13" name="object 5"/>
          <p:cNvSpPr txBox="1"/>
          <p:nvPr/>
        </p:nvSpPr>
        <p:spPr>
          <a:xfrm>
            <a:off x="1366520" y="2058670"/>
            <a:ext cx="4951095" cy="533400"/>
          </a:xfrm>
          <a:prstGeom prst="rect">
            <a:avLst/>
          </a:prstGeom>
        </p:spPr>
        <p:txBody>
          <a:bodyPr vert="horz" wrap="square" lIns="0" tIns="13335" rIns="0" bIns="0" rtlCol="0">
            <a:noAutofit/>
          </a:bodyPr>
          <a:p>
            <a:pPr marL="12700" marR="5080">
              <a:lnSpc>
                <a:spcPct val="100000"/>
              </a:lnSpc>
              <a:spcBef>
                <a:spcPts val="105"/>
              </a:spcBef>
            </a:pPr>
            <a:r>
              <a:rPr lang="en-US" altLang="zh-CN" sz="1600" spc="5" dirty="0">
                <a:latin typeface="UKIJ CJK"/>
                <a:cs typeface="UKIJ CJK"/>
              </a:rPr>
              <a:t>China</a:t>
            </a:r>
            <a:r>
              <a:rPr lang="en-US" sz="1600" spc="5" dirty="0">
                <a:latin typeface="UKIJ CJK"/>
                <a:cs typeface="UKIJ CJK"/>
              </a:rPr>
              <a:t> set the goal of reducing carbon dioxide intensity per unit of GDP by 40-45% from the 2005 level by 2020.</a:t>
            </a:r>
            <a:endParaRPr sz="1600" dirty="0">
              <a:latin typeface="UKIJ CJK"/>
              <a:cs typeface="UKIJ CJK"/>
            </a:endParaRPr>
          </a:p>
        </p:txBody>
      </p:sp>
      <p:sp>
        <p:nvSpPr>
          <p:cNvPr id="14" name="object 6"/>
          <p:cNvSpPr txBox="1"/>
          <p:nvPr/>
        </p:nvSpPr>
        <p:spPr>
          <a:xfrm>
            <a:off x="1366520" y="2876550"/>
            <a:ext cx="5213985" cy="1240155"/>
          </a:xfrm>
          <a:prstGeom prst="rect">
            <a:avLst/>
          </a:prstGeom>
        </p:spPr>
        <p:txBody>
          <a:bodyPr vert="horz" wrap="square" lIns="0" tIns="13335" rIns="0" bIns="0" rtlCol="0">
            <a:noAutofit/>
          </a:bodyPr>
          <a:p>
            <a:pPr marL="12700" marR="5080">
              <a:lnSpc>
                <a:spcPct val="100000"/>
              </a:lnSpc>
              <a:spcBef>
                <a:spcPts val="105"/>
              </a:spcBef>
            </a:pPr>
            <a:r>
              <a:rPr lang="en-US" altLang="zh-CN" sz="1600" spc="5" dirty="0">
                <a:latin typeface="UKIJ CJK"/>
                <a:cs typeface="UKIJ CJK"/>
              </a:rPr>
              <a:t>China</a:t>
            </a:r>
            <a:r>
              <a:rPr lang="en-US" sz="1600" spc="5" dirty="0">
                <a:latin typeface="UKIJ CJK"/>
                <a:cs typeface="UKIJ CJK"/>
              </a:rPr>
              <a:t> put forward nationally determined contribution targets such as peaking carbon dioxide emissions around 2030 and striving for an early peak and reducing carbon intensity by 60-65% from 2005 levels and submit them to the United Nations.</a:t>
            </a:r>
            <a:endParaRPr sz="1600" dirty="0">
              <a:latin typeface="UKIJ CJK"/>
              <a:cs typeface="UKIJ CJK"/>
            </a:endParaRPr>
          </a:p>
        </p:txBody>
      </p:sp>
      <p:sp>
        <p:nvSpPr>
          <p:cNvPr id="18" name="object 18"/>
          <p:cNvSpPr txBox="1"/>
          <p:nvPr/>
        </p:nvSpPr>
        <p:spPr>
          <a:xfrm>
            <a:off x="1366520" y="4277360"/>
            <a:ext cx="5356860" cy="2438400"/>
          </a:xfrm>
          <a:prstGeom prst="rect">
            <a:avLst/>
          </a:prstGeom>
        </p:spPr>
        <p:txBody>
          <a:bodyPr vert="horz" wrap="square" lIns="0" tIns="13335" rIns="0" bIns="0" rtlCol="0">
            <a:noAutofit/>
          </a:bodyPr>
          <a:p>
            <a:pPr marL="12700" marR="5080">
              <a:lnSpc>
                <a:spcPct val="100000"/>
              </a:lnSpc>
              <a:spcBef>
                <a:spcPts val="105"/>
              </a:spcBef>
            </a:pPr>
            <a:r>
              <a:rPr lang="en-US" sz="1600" spc="5" dirty="0">
                <a:latin typeface="UKIJ CJK"/>
                <a:cs typeface="UKIJ CJK"/>
              </a:rPr>
              <a:t>By the end of 2021, China‘s carbon dioxide emissions per unit of GDP had dropped by 50.3% , compared with 2015 and 2005, and non-fossil energy accounted for 16.6 percent of energy consumption. It has achieved a sustained and substantial reduction in carbon intensity and continuous optimization of energy structure, reversed the situation of rapid growth of carbon dioxide emissions, and laid a good foundation for the implementation of carbon peak goal and carbon-neutral vision.</a:t>
            </a:r>
            <a:endParaRPr sz="1600" dirty="0">
              <a:latin typeface="UKIJ CJK"/>
              <a:cs typeface="UKIJ CJK"/>
            </a:endParaRPr>
          </a:p>
        </p:txBody>
      </p:sp>
      <p:sp>
        <p:nvSpPr>
          <p:cNvPr id="15" name="object 8"/>
          <p:cNvSpPr txBox="1"/>
          <p:nvPr/>
        </p:nvSpPr>
        <p:spPr>
          <a:xfrm>
            <a:off x="441960" y="1431290"/>
            <a:ext cx="602615" cy="219075"/>
          </a:xfrm>
          <a:prstGeom prst="rect">
            <a:avLst/>
          </a:prstGeom>
        </p:spPr>
        <p:txBody>
          <a:bodyPr vert="horz" wrap="square" lIns="0" tIns="13335" rIns="0" bIns="0" rtlCol="0">
            <a:noAutofit/>
          </a:bodyPr>
          <a:p>
            <a:pPr marL="12700">
              <a:lnSpc>
                <a:spcPct val="100000"/>
              </a:lnSpc>
              <a:spcBef>
                <a:spcPts val="105"/>
              </a:spcBef>
            </a:pPr>
            <a:r>
              <a:rPr sz="1400" b="0" spc="60" dirty="0">
                <a:latin typeface="Noto Sans CJK JP Medium"/>
                <a:cs typeface="Noto Sans CJK JP Medium"/>
              </a:rPr>
              <a:t>200</a:t>
            </a:r>
            <a:r>
              <a:rPr sz="1400" b="0" spc="65" dirty="0">
                <a:latin typeface="Noto Sans CJK JP Medium"/>
                <a:cs typeface="Noto Sans CJK JP Medium"/>
              </a:rPr>
              <a:t>7</a:t>
            </a:r>
            <a:endParaRPr sz="1400">
              <a:latin typeface="Noto Sans CJK JP Medium"/>
              <a:cs typeface="Noto Sans CJK JP Medium"/>
            </a:endParaRPr>
          </a:p>
        </p:txBody>
      </p:sp>
      <p:sp>
        <p:nvSpPr>
          <p:cNvPr id="16" name="object 7"/>
          <p:cNvSpPr/>
          <p:nvPr/>
        </p:nvSpPr>
        <p:spPr>
          <a:xfrm>
            <a:off x="374650" y="1200150"/>
            <a:ext cx="669925" cy="662940"/>
          </a:xfrm>
          <a:prstGeom prst="rect">
            <a:avLst/>
          </a:prstGeom>
          <a:blipFill>
            <a:blip r:embed="rId2" cstate="print"/>
            <a:stretch>
              <a:fillRect/>
            </a:stretch>
          </a:blipFill>
        </p:spPr>
        <p:txBody>
          <a:bodyPr wrap="square" lIns="0" tIns="0" rIns="0" bIns="0" rtlCol="0"/>
          <a:p/>
        </p:txBody>
      </p:sp>
      <p:sp>
        <p:nvSpPr>
          <p:cNvPr id="17" name="object 9"/>
          <p:cNvSpPr/>
          <p:nvPr/>
        </p:nvSpPr>
        <p:spPr>
          <a:xfrm>
            <a:off x="387350" y="2148205"/>
            <a:ext cx="669925" cy="662940"/>
          </a:xfrm>
          <a:prstGeom prst="rect">
            <a:avLst/>
          </a:prstGeom>
          <a:blipFill>
            <a:blip r:embed="rId3" cstate="print"/>
            <a:stretch>
              <a:fillRect/>
            </a:stretch>
          </a:blipFill>
        </p:spPr>
        <p:txBody>
          <a:bodyPr wrap="square" lIns="0" tIns="0" rIns="0" bIns="0" rtlCol="0"/>
          <a:p/>
        </p:txBody>
      </p:sp>
      <p:sp>
        <p:nvSpPr>
          <p:cNvPr id="19" name="object 10"/>
          <p:cNvSpPr txBox="1"/>
          <p:nvPr/>
        </p:nvSpPr>
        <p:spPr>
          <a:xfrm>
            <a:off x="441960" y="2347595"/>
            <a:ext cx="523875" cy="228600"/>
          </a:xfrm>
          <a:prstGeom prst="rect">
            <a:avLst/>
          </a:prstGeom>
        </p:spPr>
        <p:txBody>
          <a:bodyPr vert="horz" wrap="square" lIns="0" tIns="13335" rIns="0" bIns="0" rtlCol="0">
            <a:noAutofit/>
          </a:bodyPr>
          <a:p>
            <a:pPr marL="12700">
              <a:lnSpc>
                <a:spcPct val="100000"/>
              </a:lnSpc>
              <a:spcBef>
                <a:spcPts val="105"/>
              </a:spcBef>
            </a:pPr>
            <a:r>
              <a:rPr sz="1400" b="0" spc="60" dirty="0">
                <a:latin typeface="Noto Sans CJK JP Medium"/>
                <a:cs typeface="Noto Sans CJK JP Medium"/>
              </a:rPr>
              <a:t>200</a:t>
            </a:r>
            <a:r>
              <a:rPr sz="1400" b="0" spc="65" dirty="0">
                <a:latin typeface="Noto Sans CJK JP Medium"/>
                <a:cs typeface="Noto Sans CJK JP Medium"/>
              </a:rPr>
              <a:t>9</a:t>
            </a:r>
            <a:endParaRPr sz="1400">
              <a:latin typeface="Noto Sans CJK JP Medium"/>
              <a:cs typeface="Noto Sans CJK JP Medium"/>
            </a:endParaRPr>
          </a:p>
        </p:txBody>
      </p:sp>
      <p:sp>
        <p:nvSpPr>
          <p:cNvPr id="20" name="object 12"/>
          <p:cNvSpPr txBox="1"/>
          <p:nvPr/>
        </p:nvSpPr>
        <p:spPr>
          <a:xfrm>
            <a:off x="441960" y="3341370"/>
            <a:ext cx="523875" cy="228600"/>
          </a:xfrm>
          <a:prstGeom prst="rect">
            <a:avLst/>
          </a:prstGeom>
        </p:spPr>
        <p:txBody>
          <a:bodyPr vert="horz" wrap="square" lIns="0" tIns="13335" rIns="0" bIns="0" rtlCol="0">
            <a:noAutofit/>
          </a:bodyPr>
          <a:p>
            <a:pPr marL="12700">
              <a:lnSpc>
                <a:spcPct val="100000"/>
              </a:lnSpc>
              <a:spcBef>
                <a:spcPts val="105"/>
              </a:spcBef>
            </a:pPr>
            <a:r>
              <a:rPr sz="1400" b="0" spc="60" dirty="0">
                <a:latin typeface="Noto Sans CJK JP Medium"/>
                <a:cs typeface="Noto Sans CJK JP Medium"/>
              </a:rPr>
              <a:t>201</a:t>
            </a:r>
            <a:r>
              <a:rPr sz="1400" b="0" spc="65" dirty="0">
                <a:latin typeface="Noto Sans CJK JP Medium"/>
                <a:cs typeface="Noto Sans CJK JP Medium"/>
              </a:rPr>
              <a:t>5</a:t>
            </a:r>
            <a:endParaRPr sz="1400">
              <a:latin typeface="Noto Sans CJK JP Medium"/>
              <a:cs typeface="Noto Sans CJK JP Medium"/>
            </a:endParaRPr>
          </a:p>
        </p:txBody>
      </p:sp>
      <p:sp>
        <p:nvSpPr>
          <p:cNvPr id="21" name="object 11"/>
          <p:cNvSpPr/>
          <p:nvPr/>
        </p:nvSpPr>
        <p:spPr>
          <a:xfrm>
            <a:off x="387464" y="3085465"/>
            <a:ext cx="669696" cy="661670"/>
          </a:xfrm>
          <a:prstGeom prst="rect">
            <a:avLst/>
          </a:prstGeom>
          <a:blipFill>
            <a:blip r:embed="rId4" cstate="print"/>
            <a:stretch>
              <a:fillRect/>
            </a:stretch>
          </a:blipFill>
        </p:spPr>
        <p:txBody>
          <a:bodyPr wrap="square" lIns="0" tIns="0" rIns="0" bIns="0" rtlCol="0"/>
          <a:p/>
        </p:txBody>
      </p:sp>
      <p:sp>
        <p:nvSpPr>
          <p:cNvPr id="22" name="object 16"/>
          <p:cNvSpPr txBox="1"/>
          <p:nvPr/>
        </p:nvSpPr>
        <p:spPr>
          <a:xfrm>
            <a:off x="441960" y="4497705"/>
            <a:ext cx="523875" cy="228600"/>
          </a:xfrm>
          <a:prstGeom prst="rect">
            <a:avLst/>
          </a:prstGeom>
        </p:spPr>
        <p:txBody>
          <a:bodyPr vert="horz" wrap="square" lIns="0" tIns="13335" rIns="0" bIns="0" rtlCol="0">
            <a:noAutofit/>
          </a:bodyPr>
          <a:p>
            <a:pPr marL="12700">
              <a:lnSpc>
                <a:spcPct val="100000"/>
              </a:lnSpc>
              <a:spcBef>
                <a:spcPts val="105"/>
              </a:spcBef>
            </a:pPr>
            <a:r>
              <a:rPr sz="1400" b="0" spc="60" dirty="0">
                <a:latin typeface="Noto Sans CJK JP Medium"/>
                <a:cs typeface="Noto Sans CJK JP Medium"/>
              </a:rPr>
              <a:t>20</a:t>
            </a:r>
            <a:r>
              <a:rPr lang="en-US" sz="1400" b="0" spc="60" dirty="0">
                <a:latin typeface="Noto Sans CJK JP Medium"/>
                <a:cs typeface="Noto Sans CJK JP Medium"/>
              </a:rPr>
              <a:t>21</a:t>
            </a:r>
            <a:endParaRPr sz="1400" dirty="0">
              <a:latin typeface="Noto Sans CJK JP Medium"/>
              <a:cs typeface="Noto Sans CJK JP Medium"/>
            </a:endParaRPr>
          </a:p>
        </p:txBody>
      </p:sp>
      <p:sp>
        <p:nvSpPr>
          <p:cNvPr id="23" name="object 15"/>
          <p:cNvSpPr/>
          <p:nvPr/>
        </p:nvSpPr>
        <p:spPr>
          <a:xfrm>
            <a:off x="374650" y="4323080"/>
            <a:ext cx="680720" cy="661670"/>
          </a:xfrm>
          <a:prstGeom prst="rect">
            <a:avLst/>
          </a:prstGeom>
          <a:blipFill>
            <a:blip r:embed="rId5" cstate="print"/>
            <a:stretch>
              <a:fillRect/>
            </a:stretch>
          </a:blipFill>
        </p:spPr>
        <p:txBody>
          <a:bodyPr wrap="square" lIns="0" tIns="0" rIns="0" bIns="0" rtlCol="0"/>
          <a:p/>
        </p:txBody>
      </p:sp>
      <p:sp>
        <p:nvSpPr>
          <p:cNvPr id="24" name="object 13"/>
          <p:cNvSpPr/>
          <p:nvPr/>
        </p:nvSpPr>
        <p:spPr>
          <a:xfrm>
            <a:off x="706132" y="1927910"/>
            <a:ext cx="7620" cy="186055"/>
          </a:xfrm>
          <a:custGeom>
            <a:avLst/>
            <a:gdLst/>
            <a:ahLst/>
            <a:cxnLst/>
            <a:rect l="l" t="t" r="r" b="b"/>
            <a:pathLst>
              <a:path w="7619" h="186055">
                <a:moveTo>
                  <a:pt x="7620" y="185661"/>
                </a:moveTo>
                <a:lnTo>
                  <a:pt x="0" y="185661"/>
                </a:lnTo>
                <a:lnTo>
                  <a:pt x="0" y="0"/>
                </a:lnTo>
                <a:lnTo>
                  <a:pt x="7620" y="0"/>
                </a:lnTo>
                <a:lnTo>
                  <a:pt x="7620" y="185661"/>
                </a:lnTo>
                <a:close/>
              </a:path>
            </a:pathLst>
          </a:custGeom>
          <a:solidFill>
            <a:srgbClr val="BEBEBE"/>
          </a:solidFill>
        </p:spPr>
        <p:txBody>
          <a:bodyPr wrap="square" lIns="0" tIns="0" rIns="0" bIns="0" rtlCol="0"/>
          <a:p/>
        </p:txBody>
      </p:sp>
      <p:grpSp>
        <p:nvGrpSpPr>
          <p:cNvPr id="27" name="object 19"/>
          <p:cNvGrpSpPr/>
          <p:nvPr/>
        </p:nvGrpSpPr>
        <p:grpSpPr>
          <a:xfrm>
            <a:off x="7057593" y="3658247"/>
            <a:ext cx="3815079" cy="2532380"/>
            <a:chOff x="7057593" y="3658247"/>
            <a:chExt cx="3815079" cy="2532380"/>
          </a:xfrm>
        </p:grpSpPr>
        <p:sp>
          <p:nvSpPr>
            <p:cNvPr id="28" name="object 20"/>
            <p:cNvSpPr/>
            <p:nvPr/>
          </p:nvSpPr>
          <p:spPr>
            <a:xfrm>
              <a:off x="7103630" y="3658247"/>
              <a:ext cx="3769360" cy="2486660"/>
            </a:xfrm>
            <a:custGeom>
              <a:avLst/>
              <a:gdLst/>
              <a:ahLst/>
              <a:cxnLst/>
              <a:rect l="l" t="t" r="r" b="b"/>
              <a:pathLst>
                <a:path w="3769359" h="2486660">
                  <a:moveTo>
                    <a:pt x="3764038" y="2486113"/>
                  </a:moveTo>
                  <a:lnTo>
                    <a:pt x="4762" y="2486113"/>
                  </a:lnTo>
                  <a:lnTo>
                    <a:pt x="3301" y="2485885"/>
                  </a:lnTo>
                  <a:lnTo>
                    <a:pt x="1968" y="2485199"/>
                  </a:lnTo>
                  <a:lnTo>
                    <a:pt x="914" y="2484145"/>
                  </a:lnTo>
                  <a:lnTo>
                    <a:pt x="241" y="2482824"/>
                  </a:lnTo>
                  <a:lnTo>
                    <a:pt x="0" y="2481351"/>
                  </a:lnTo>
                  <a:lnTo>
                    <a:pt x="0" y="4762"/>
                  </a:lnTo>
                  <a:lnTo>
                    <a:pt x="4762" y="0"/>
                  </a:lnTo>
                  <a:lnTo>
                    <a:pt x="3764038" y="0"/>
                  </a:lnTo>
                  <a:lnTo>
                    <a:pt x="3768801" y="4762"/>
                  </a:lnTo>
                  <a:lnTo>
                    <a:pt x="9525" y="4762"/>
                  </a:lnTo>
                  <a:lnTo>
                    <a:pt x="4762" y="9525"/>
                  </a:lnTo>
                  <a:lnTo>
                    <a:pt x="9525" y="9525"/>
                  </a:lnTo>
                  <a:lnTo>
                    <a:pt x="9525" y="2476588"/>
                  </a:lnTo>
                  <a:lnTo>
                    <a:pt x="4762" y="2476588"/>
                  </a:lnTo>
                  <a:lnTo>
                    <a:pt x="9525" y="2481351"/>
                  </a:lnTo>
                  <a:lnTo>
                    <a:pt x="3768801" y="2481351"/>
                  </a:lnTo>
                  <a:lnTo>
                    <a:pt x="3768559" y="2482824"/>
                  </a:lnTo>
                  <a:lnTo>
                    <a:pt x="3767886" y="2484145"/>
                  </a:lnTo>
                  <a:lnTo>
                    <a:pt x="3766832" y="2485199"/>
                  </a:lnTo>
                  <a:lnTo>
                    <a:pt x="3765499" y="2485885"/>
                  </a:lnTo>
                  <a:lnTo>
                    <a:pt x="3764038" y="2486113"/>
                  </a:lnTo>
                  <a:close/>
                </a:path>
                <a:path w="3769359" h="2486660">
                  <a:moveTo>
                    <a:pt x="9525" y="9525"/>
                  </a:moveTo>
                  <a:lnTo>
                    <a:pt x="4762" y="9525"/>
                  </a:lnTo>
                  <a:lnTo>
                    <a:pt x="9525" y="4762"/>
                  </a:lnTo>
                  <a:lnTo>
                    <a:pt x="9525" y="9525"/>
                  </a:lnTo>
                  <a:close/>
                </a:path>
                <a:path w="3769359" h="2486660">
                  <a:moveTo>
                    <a:pt x="3759276" y="9525"/>
                  </a:moveTo>
                  <a:lnTo>
                    <a:pt x="9525" y="9525"/>
                  </a:lnTo>
                  <a:lnTo>
                    <a:pt x="9525" y="4762"/>
                  </a:lnTo>
                  <a:lnTo>
                    <a:pt x="3759276" y="4762"/>
                  </a:lnTo>
                  <a:lnTo>
                    <a:pt x="3759276" y="9525"/>
                  </a:lnTo>
                  <a:close/>
                </a:path>
                <a:path w="3769359" h="2486660">
                  <a:moveTo>
                    <a:pt x="3759276" y="2481351"/>
                  </a:moveTo>
                  <a:lnTo>
                    <a:pt x="3759276" y="4762"/>
                  </a:lnTo>
                  <a:lnTo>
                    <a:pt x="3764038" y="9525"/>
                  </a:lnTo>
                  <a:lnTo>
                    <a:pt x="3768801" y="9525"/>
                  </a:lnTo>
                  <a:lnTo>
                    <a:pt x="3768801" y="2476588"/>
                  </a:lnTo>
                  <a:lnTo>
                    <a:pt x="3764038" y="2476588"/>
                  </a:lnTo>
                  <a:lnTo>
                    <a:pt x="3759276" y="2481351"/>
                  </a:lnTo>
                  <a:close/>
                </a:path>
                <a:path w="3769359" h="2486660">
                  <a:moveTo>
                    <a:pt x="3768801" y="9525"/>
                  </a:moveTo>
                  <a:lnTo>
                    <a:pt x="3764038" y="9525"/>
                  </a:lnTo>
                  <a:lnTo>
                    <a:pt x="3759276" y="4762"/>
                  </a:lnTo>
                  <a:lnTo>
                    <a:pt x="3768801" y="4762"/>
                  </a:lnTo>
                  <a:lnTo>
                    <a:pt x="3768801" y="9525"/>
                  </a:lnTo>
                  <a:close/>
                </a:path>
                <a:path w="3769359" h="2486660">
                  <a:moveTo>
                    <a:pt x="9525" y="2481351"/>
                  </a:moveTo>
                  <a:lnTo>
                    <a:pt x="4762" y="2476588"/>
                  </a:lnTo>
                  <a:lnTo>
                    <a:pt x="9525" y="2476588"/>
                  </a:lnTo>
                  <a:lnTo>
                    <a:pt x="9525" y="2481351"/>
                  </a:lnTo>
                  <a:close/>
                </a:path>
                <a:path w="3769359" h="2486660">
                  <a:moveTo>
                    <a:pt x="3759276" y="2481351"/>
                  </a:moveTo>
                  <a:lnTo>
                    <a:pt x="9525" y="2481351"/>
                  </a:lnTo>
                  <a:lnTo>
                    <a:pt x="9525" y="2476588"/>
                  </a:lnTo>
                  <a:lnTo>
                    <a:pt x="3759276" y="2476588"/>
                  </a:lnTo>
                  <a:lnTo>
                    <a:pt x="3759276" y="2481351"/>
                  </a:lnTo>
                  <a:close/>
                </a:path>
                <a:path w="3769359" h="2486660">
                  <a:moveTo>
                    <a:pt x="3768801" y="2481351"/>
                  </a:moveTo>
                  <a:lnTo>
                    <a:pt x="3759276" y="2481351"/>
                  </a:lnTo>
                  <a:lnTo>
                    <a:pt x="3764038" y="2476588"/>
                  </a:lnTo>
                  <a:lnTo>
                    <a:pt x="3768801" y="2476588"/>
                  </a:lnTo>
                  <a:lnTo>
                    <a:pt x="3768801" y="2481351"/>
                  </a:lnTo>
                  <a:close/>
                </a:path>
              </a:pathLst>
            </a:custGeom>
            <a:solidFill>
              <a:srgbClr val="000000"/>
            </a:solidFill>
          </p:spPr>
          <p:txBody>
            <a:bodyPr wrap="square" lIns="0" tIns="0" rIns="0" bIns="0" rtlCol="0"/>
            <a:p/>
          </p:txBody>
        </p:sp>
        <p:sp>
          <p:nvSpPr>
            <p:cNvPr id="29" name="object 21"/>
            <p:cNvSpPr/>
            <p:nvPr/>
          </p:nvSpPr>
          <p:spPr>
            <a:xfrm>
              <a:off x="7057593" y="3659199"/>
              <a:ext cx="3814445" cy="2531745"/>
            </a:xfrm>
            <a:custGeom>
              <a:avLst/>
              <a:gdLst/>
              <a:ahLst/>
              <a:cxnLst/>
              <a:rect l="l" t="t" r="r" b="b"/>
              <a:pathLst>
                <a:path w="3814445" h="2531745">
                  <a:moveTo>
                    <a:pt x="3813886" y="2480399"/>
                  </a:moveTo>
                  <a:lnTo>
                    <a:pt x="3810063" y="2480399"/>
                  </a:lnTo>
                  <a:lnTo>
                    <a:pt x="3810063" y="2476589"/>
                  </a:lnTo>
                  <a:lnTo>
                    <a:pt x="54610" y="2476589"/>
                  </a:lnTo>
                  <a:lnTo>
                    <a:pt x="54610" y="3810"/>
                  </a:lnTo>
                  <a:lnTo>
                    <a:pt x="50800" y="3810"/>
                  </a:lnTo>
                  <a:lnTo>
                    <a:pt x="50800" y="0"/>
                  </a:lnTo>
                  <a:lnTo>
                    <a:pt x="0" y="0"/>
                  </a:lnTo>
                  <a:lnTo>
                    <a:pt x="0" y="7620"/>
                  </a:lnTo>
                  <a:lnTo>
                    <a:pt x="47002" y="7620"/>
                  </a:lnTo>
                  <a:lnTo>
                    <a:pt x="47002" y="309575"/>
                  </a:lnTo>
                  <a:lnTo>
                    <a:pt x="0" y="309575"/>
                  </a:lnTo>
                  <a:lnTo>
                    <a:pt x="0" y="317195"/>
                  </a:lnTo>
                  <a:lnTo>
                    <a:pt x="47002" y="317195"/>
                  </a:lnTo>
                  <a:lnTo>
                    <a:pt x="47002" y="619137"/>
                  </a:lnTo>
                  <a:lnTo>
                    <a:pt x="0" y="619137"/>
                  </a:lnTo>
                  <a:lnTo>
                    <a:pt x="0" y="626757"/>
                  </a:lnTo>
                  <a:lnTo>
                    <a:pt x="47002" y="626757"/>
                  </a:lnTo>
                  <a:lnTo>
                    <a:pt x="47002" y="928712"/>
                  </a:lnTo>
                  <a:lnTo>
                    <a:pt x="0" y="928712"/>
                  </a:lnTo>
                  <a:lnTo>
                    <a:pt x="0" y="936332"/>
                  </a:lnTo>
                  <a:lnTo>
                    <a:pt x="47002" y="936332"/>
                  </a:lnTo>
                  <a:lnTo>
                    <a:pt x="47002" y="1238288"/>
                  </a:lnTo>
                  <a:lnTo>
                    <a:pt x="0" y="1238288"/>
                  </a:lnTo>
                  <a:lnTo>
                    <a:pt x="0" y="1245908"/>
                  </a:lnTo>
                  <a:lnTo>
                    <a:pt x="47002" y="1245908"/>
                  </a:lnTo>
                  <a:lnTo>
                    <a:pt x="47002" y="1547863"/>
                  </a:lnTo>
                  <a:lnTo>
                    <a:pt x="0" y="1547863"/>
                  </a:lnTo>
                  <a:lnTo>
                    <a:pt x="0" y="1555483"/>
                  </a:lnTo>
                  <a:lnTo>
                    <a:pt x="47002" y="1555483"/>
                  </a:lnTo>
                  <a:lnTo>
                    <a:pt x="47002" y="1857438"/>
                  </a:lnTo>
                  <a:lnTo>
                    <a:pt x="0" y="1857438"/>
                  </a:lnTo>
                  <a:lnTo>
                    <a:pt x="0" y="1865058"/>
                  </a:lnTo>
                  <a:lnTo>
                    <a:pt x="47002" y="1865058"/>
                  </a:lnTo>
                  <a:lnTo>
                    <a:pt x="47002" y="2167013"/>
                  </a:lnTo>
                  <a:lnTo>
                    <a:pt x="0" y="2167013"/>
                  </a:lnTo>
                  <a:lnTo>
                    <a:pt x="0" y="2174633"/>
                  </a:lnTo>
                  <a:lnTo>
                    <a:pt x="47002" y="2174633"/>
                  </a:lnTo>
                  <a:lnTo>
                    <a:pt x="47002" y="2476589"/>
                  </a:lnTo>
                  <a:lnTo>
                    <a:pt x="0" y="2476589"/>
                  </a:lnTo>
                  <a:lnTo>
                    <a:pt x="0" y="2484209"/>
                  </a:lnTo>
                  <a:lnTo>
                    <a:pt x="47002" y="2484209"/>
                  </a:lnTo>
                  <a:lnTo>
                    <a:pt x="47002" y="2531199"/>
                  </a:lnTo>
                  <a:lnTo>
                    <a:pt x="54610" y="2531199"/>
                  </a:lnTo>
                  <a:lnTo>
                    <a:pt x="54610" y="2484209"/>
                  </a:lnTo>
                  <a:lnTo>
                    <a:pt x="422922" y="2484209"/>
                  </a:lnTo>
                  <a:lnTo>
                    <a:pt x="422922" y="2531199"/>
                  </a:lnTo>
                  <a:lnTo>
                    <a:pt x="430542" y="2531199"/>
                  </a:lnTo>
                  <a:lnTo>
                    <a:pt x="430542" y="2484209"/>
                  </a:lnTo>
                  <a:lnTo>
                    <a:pt x="798842" y="2484209"/>
                  </a:lnTo>
                  <a:lnTo>
                    <a:pt x="798842" y="2531199"/>
                  </a:lnTo>
                  <a:lnTo>
                    <a:pt x="806475" y="2531199"/>
                  </a:lnTo>
                  <a:lnTo>
                    <a:pt x="806475" y="2484209"/>
                  </a:lnTo>
                  <a:lnTo>
                    <a:pt x="1174775" y="2484209"/>
                  </a:lnTo>
                  <a:lnTo>
                    <a:pt x="1174775" y="2531199"/>
                  </a:lnTo>
                  <a:lnTo>
                    <a:pt x="1182395" y="2531199"/>
                  </a:lnTo>
                  <a:lnTo>
                    <a:pt x="1182395" y="2484209"/>
                  </a:lnTo>
                  <a:lnTo>
                    <a:pt x="1550695" y="2484209"/>
                  </a:lnTo>
                  <a:lnTo>
                    <a:pt x="1550695" y="2531199"/>
                  </a:lnTo>
                  <a:lnTo>
                    <a:pt x="1558328" y="2531199"/>
                  </a:lnTo>
                  <a:lnTo>
                    <a:pt x="1558328" y="2484209"/>
                  </a:lnTo>
                  <a:lnTo>
                    <a:pt x="1926628" y="2484209"/>
                  </a:lnTo>
                  <a:lnTo>
                    <a:pt x="1926628" y="2531199"/>
                  </a:lnTo>
                  <a:lnTo>
                    <a:pt x="1934248" y="2531199"/>
                  </a:lnTo>
                  <a:lnTo>
                    <a:pt x="1934248" y="2484209"/>
                  </a:lnTo>
                  <a:lnTo>
                    <a:pt x="2302560" y="2484209"/>
                  </a:lnTo>
                  <a:lnTo>
                    <a:pt x="2302560" y="2531199"/>
                  </a:lnTo>
                  <a:lnTo>
                    <a:pt x="2310180" y="2531199"/>
                  </a:lnTo>
                  <a:lnTo>
                    <a:pt x="2310180" y="2484209"/>
                  </a:lnTo>
                  <a:lnTo>
                    <a:pt x="2678480" y="2484209"/>
                  </a:lnTo>
                  <a:lnTo>
                    <a:pt x="2678480" y="2531199"/>
                  </a:lnTo>
                  <a:lnTo>
                    <a:pt x="2686100" y="2531199"/>
                  </a:lnTo>
                  <a:lnTo>
                    <a:pt x="2686100" y="2484209"/>
                  </a:lnTo>
                  <a:lnTo>
                    <a:pt x="3054413" y="2484209"/>
                  </a:lnTo>
                  <a:lnTo>
                    <a:pt x="3054413" y="2531199"/>
                  </a:lnTo>
                  <a:lnTo>
                    <a:pt x="3062033" y="2531199"/>
                  </a:lnTo>
                  <a:lnTo>
                    <a:pt x="3062033" y="2484209"/>
                  </a:lnTo>
                  <a:lnTo>
                    <a:pt x="3430333" y="2484209"/>
                  </a:lnTo>
                  <a:lnTo>
                    <a:pt x="3430333" y="2531199"/>
                  </a:lnTo>
                  <a:lnTo>
                    <a:pt x="3437953" y="2531199"/>
                  </a:lnTo>
                  <a:lnTo>
                    <a:pt x="3437953" y="2484209"/>
                  </a:lnTo>
                  <a:lnTo>
                    <a:pt x="3806266" y="2484209"/>
                  </a:lnTo>
                  <a:lnTo>
                    <a:pt x="3806266" y="2531199"/>
                  </a:lnTo>
                  <a:lnTo>
                    <a:pt x="3813886" y="2531199"/>
                  </a:lnTo>
                  <a:lnTo>
                    <a:pt x="3813886" y="2480399"/>
                  </a:lnTo>
                  <a:close/>
                </a:path>
              </a:pathLst>
            </a:custGeom>
            <a:solidFill>
              <a:srgbClr val="888888"/>
            </a:solidFill>
          </p:spPr>
          <p:txBody>
            <a:bodyPr wrap="square" lIns="0" tIns="0" rIns="0" bIns="0" rtlCol="0"/>
            <a:p/>
          </p:txBody>
        </p:sp>
        <p:sp>
          <p:nvSpPr>
            <p:cNvPr id="30" name="object 22"/>
            <p:cNvSpPr/>
            <p:nvPr/>
          </p:nvSpPr>
          <p:spPr>
            <a:xfrm>
              <a:off x="7260642" y="3930662"/>
              <a:ext cx="3454779" cy="458406"/>
            </a:xfrm>
            <a:prstGeom prst="rect">
              <a:avLst/>
            </a:prstGeom>
            <a:blipFill>
              <a:blip r:embed="rId6" cstate="print"/>
              <a:stretch>
                <a:fillRect/>
              </a:stretch>
            </a:blipFill>
          </p:spPr>
          <p:txBody>
            <a:bodyPr wrap="square" lIns="0" tIns="0" rIns="0" bIns="0" rtlCol="0"/>
            <a:p/>
          </p:txBody>
        </p:sp>
        <p:sp>
          <p:nvSpPr>
            <p:cNvPr id="31" name="object 23"/>
            <p:cNvSpPr/>
            <p:nvPr/>
          </p:nvSpPr>
          <p:spPr>
            <a:xfrm>
              <a:off x="7260640" y="5518784"/>
              <a:ext cx="3454781" cy="532701"/>
            </a:xfrm>
            <a:prstGeom prst="rect">
              <a:avLst/>
            </a:prstGeom>
            <a:blipFill>
              <a:blip r:embed="rId7" cstate="print"/>
              <a:stretch>
                <a:fillRect/>
              </a:stretch>
            </a:blipFill>
          </p:spPr>
          <p:txBody>
            <a:bodyPr wrap="square" lIns="0" tIns="0" rIns="0" bIns="0" rtlCol="0"/>
            <a:p/>
          </p:txBody>
        </p:sp>
      </p:grpSp>
      <p:grpSp>
        <p:nvGrpSpPr>
          <p:cNvPr id="32" name="object 52"/>
          <p:cNvGrpSpPr/>
          <p:nvPr/>
        </p:nvGrpSpPr>
        <p:grpSpPr>
          <a:xfrm>
            <a:off x="7089978" y="1297686"/>
            <a:ext cx="3815715" cy="1953895"/>
            <a:chOff x="7055053" y="1039241"/>
            <a:chExt cx="3815715" cy="1953895"/>
          </a:xfrm>
        </p:grpSpPr>
        <p:sp>
          <p:nvSpPr>
            <p:cNvPr id="33" name="object 53"/>
            <p:cNvSpPr/>
            <p:nvPr/>
          </p:nvSpPr>
          <p:spPr>
            <a:xfrm>
              <a:off x="7101090" y="1039241"/>
              <a:ext cx="3769995" cy="1908175"/>
            </a:xfrm>
            <a:custGeom>
              <a:avLst/>
              <a:gdLst/>
              <a:ahLst/>
              <a:cxnLst/>
              <a:rect l="l" t="t" r="r" b="b"/>
              <a:pathLst>
                <a:path w="3769995" h="1908175">
                  <a:moveTo>
                    <a:pt x="3764622" y="1907730"/>
                  </a:moveTo>
                  <a:lnTo>
                    <a:pt x="4762" y="1907730"/>
                  </a:lnTo>
                  <a:lnTo>
                    <a:pt x="3289" y="1907501"/>
                  </a:lnTo>
                  <a:lnTo>
                    <a:pt x="1955" y="1906816"/>
                  </a:lnTo>
                  <a:lnTo>
                    <a:pt x="901" y="1905762"/>
                  </a:lnTo>
                  <a:lnTo>
                    <a:pt x="228" y="1904441"/>
                  </a:lnTo>
                  <a:lnTo>
                    <a:pt x="0" y="1902968"/>
                  </a:lnTo>
                  <a:lnTo>
                    <a:pt x="0" y="4762"/>
                  </a:lnTo>
                  <a:lnTo>
                    <a:pt x="4762" y="0"/>
                  </a:lnTo>
                  <a:lnTo>
                    <a:pt x="3764622" y="0"/>
                  </a:lnTo>
                  <a:lnTo>
                    <a:pt x="3769385" y="4762"/>
                  </a:lnTo>
                  <a:lnTo>
                    <a:pt x="9525" y="4762"/>
                  </a:lnTo>
                  <a:lnTo>
                    <a:pt x="4762" y="9525"/>
                  </a:lnTo>
                  <a:lnTo>
                    <a:pt x="9525" y="9525"/>
                  </a:lnTo>
                  <a:lnTo>
                    <a:pt x="9525" y="1898205"/>
                  </a:lnTo>
                  <a:lnTo>
                    <a:pt x="4762" y="1898205"/>
                  </a:lnTo>
                  <a:lnTo>
                    <a:pt x="9525" y="1902968"/>
                  </a:lnTo>
                  <a:lnTo>
                    <a:pt x="3769385" y="1902968"/>
                  </a:lnTo>
                  <a:lnTo>
                    <a:pt x="3769144" y="1904441"/>
                  </a:lnTo>
                  <a:lnTo>
                    <a:pt x="3768471" y="1905762"/>
                  </a:lnTo>
                  <a:lnTo>
                    <a:pt x="3767416" y="1906816"/>
                  </a:lnTo>
                  <a:lnTo>
                    <a:pt x="3766083" y="1907501"/>
                  </a:lnTo>
                  <a:lnTo>
                    <a:pt x="3764622" y="1907730"/>
                  </a:lnTo>
                  <a:close/>
                </a:path>
                <a:path w="3769995" h="1908175">
                  <a:moveTo>
                    <a:pt x="9525" y="9525"/>
                  </a:moveTo>
                  <a:lnTo>
                    <a:pt x="4762" y="9525"/>
                  </a:lnTo>
                  <a:lnTo>
                    <a:pt x="9525" y="4762"/>
                  </a:lnTo>
                  <a:lnTo>
                    <a:pt x="9525" y="9525"/>
                  </a:lnTo>
                  <a:close/>
                </a:path>
                <a:path w="3769995" h="1908175">
                  <a:moveTo>
                    <a:pt x="3759860" y="9525"/>
                  </a:moveTo>
                  <a:lnTo>
                    <a:pt x="9525" y="9525"/>
                  </a:lnTo>
                  <a:lnTo>
                    <a:pt x="9525" y="4762"/>
                  </a:lnTo>
                  <a:lnTo>
                    <a:pt x="3759860" y="4762"/>
                  </a:lnTo>
                  <a:lnTo>
                    <a:pt x="3759860" y="9525"/>
                  </a:lnTo>
                  <a:close/>
                </a:path>
                <a:path w="3769995" h="1908175">
                  <a:moveTo>
                    <a:pt x="3759860" y="1902968"/>
                  </a:moveTo>
                  <a:lnTo>
                    <a:pt x="3759860" y="4762"/>
                  </a:lnTo>
                  <a:lnTo>
                    <a:pt x="3764622" y="9525"/>
                  </a:lnTo>
                  <a:lnTo>
                    <a:pt x="3769385" y="9525"/>
                  </a:lnTo>
                  <a:lnTo>
                    <a:pt x="3769385" y="1898205"/>
                  </a:lnTo>
                  <a:lnTo>
                    <a:pt x="3764622" y="1898205"/>
                  </a:lnTo>
                  <a:lnTo>
                    <a:pt x="3759860" y="1902968"/>
                  </a:lnTo>
                  <a:close/>
                </a:path>
                <a:path w="3769995" h="1908175">
                  <a:moveTo>
                    <a:pt x="3769385" y="9525"/>
                  </a:moveTo>
                  <a:lnTo>
                    <a:pt x="3764622" y="9525"/>
                  </a:lnTo>
                  <a:lnTo>
                    <a:pt x="3759860" y="4762"/>
                  </a:lnTo>
                  <a:lnTo>
                    <a:pt x="3769385" y="4762"/>
                  </a:lnTo>
                  <a:lnTo>
                    <a:pt x="3769385" y="9525"/>
                  </a:lnTo>
                  <a:close/>
                </a:path>
                <a:path w="3769995" h="1908175">
                  <a:moveTo>
                    <a:pt x="9525" y="1902968"/>
                  </a:moveTo>
                  <a:lnTo>
                    <a:pt x="4762" y="1898205"/>
                  </a:lnTo>
                  <a:lnTo>
                    <a:pt x="9525" y="1898205"/>
                  </a:lnTo>
                  <a:lnTo>
                    <a:pt x="9525" y="1902968"/>
                  </a:lnTo>
                  <a:close/>
                </a:path>
                <a:path w="3769995" h="1908175">
                  <a:moveTo>
                    <a:pt x="3759860" y="1902968"/>
                  </a:moveTo>
                  <a:lnTo>
                    <a:pt x="9525" y="1902968"/>
                  </a:lnTo>
                  <a:lnTo>
                    <a:pt x="9525" y="1898205"/>
                  </a:lnTo>
                  <a:lnTo>
                    <a:pt x="3759860" y="1898205"/>
                  </a:lnTo>
                  <a:lnTo>
                    <a:pt x="3759860" y="1902968"/>
                  </a:lnTo>
                  <a:close/>
                </a:path>
                <a:path w="3769995" h="1908175">
                  <a:moveTo>
                    <a:pt x="3769385" y="1902967"/>
                  </a:moveTo>
                  <a:lnTo>
                    <a:pt x="3759860" y="1902968"/>
                  </a:lnTo>
                  <a:lnTo>
                    <a:pt x="3764622" y="1898205"/>
                  </a:lnTo>
                  <a:lnTo>
                    <a:pt x="3769385" y="1898205"/>
                  </a:lnTo>
                  <a:lnTo>
                    <a:pt x="3769385" y="1902967"/>
                  </a:lnTo>
                  <a:close/>
                </a:path>
              </a:pathLst>
            </a:custGeom>
            <a:solidFill>
              <a:srgbClr val="000000"/>
            </a:solidFill>
          </p:spPr>
          <p:txBody>
            <a:bodyPr wrap="square" lIns="0" tIns="0" rIns="0" bIns="0" rtlCol="0"/>
            <a:p/>
          </p:txBody>
        </p:sp>
        <p:sp>
          <p:nvSpPr>
            <p:cNvPr id="34" name="object 54"/>
            <p:cNvSpPr/>
            <p:nvPr/>
          </p:nvSpPr>
          <p:spPr>
            <a:xfrm>
              <a:off x="7055053" y="1044003"/>
              <a:ext cx="3815079" cy="1949450"/>
            </a:xfrm>
            <a:custGeom>
              <a:avLst/>
              <a:gdLst/>
              <a:ahLst/>
              <a:cxnLst/>
              <a:rect l="l" t="t" r="r" b="b"/>
              <a:pathLst>
                <a:path w="3815079" h="1949450">
                  <a:moveTo>
                    <a:pt x="3814470" y="1898205"/>
                  </a:moveTo>
                  <a:lnTo>
                    <a:pt x="3810660" y="1898205"/>
                  </a:lnTo>
                  <a:lnTo>
                    <a:pt x="3810660" y="1894395"/>
                  </a:lnTo>
                  <a:lnTo>
                    <a:pt x="54610" y="1894395"/>
                  </a:lnTo>
                  <a:lnTo>
                    <a:pt x="54610" y="0"/>
                  </a:lnTo>
                  <a:lnTo>
                    <a:pt x="46990" y="0"/>
                  </a:lnTo>
                  <a:lnTo>
                    <a:pt x="46990" y="122732"/>
                  </a:lnTo>
                  <a:lnTo>
                    <a:pt x="0" y="122732"/>
                  </a:lnTo>
                  <a:lnTo>
                    <a:pt x="0" y="130352"/>
                  </a:lnTo>
                  <a:lnTo>
                    <a:pt x="46990" y="130352"/>
                  </a:lnTo>
                  <a:lnTo>
                    <a:pt x="46990" y="375831"/>
                  </a:lnTo>
                  <a:lnTo>
                    <a:pt x="0" y="375831"/>
                  </a:lnTo>
                  <a:lnTo>
                    <a:pt x="0" y="383451"/>
                  </a:lnTo>
                  <a:lnTo>
                    <a:pt x="46990" y="383451"/>
                  </a:lnTo>
                  <a:lnTo>
                    <a:pt x="46990" y="628929"/>
                  </a:lnTo>
                  <a:lnTo>
                    <a:pt x="0" y="628929"/>
                  </a:lnTo>
                  <a:lnTo>
                    <a:pt x="0" y="636549"/>
                  </a:lnTo>
                  <a:lnTo>
                    <a:pt x="46990" y="636549"/>
                  </a:lnTo>
                  <a:lnTo>
                    <a:pt x="46990" y="882015"/>
                  </a:lnTo>
                  <a:lnTo>
                    <a:pt x="0" y="882015"/>
                  </a:lnTo>
                  <a:lnTo>
                    <a:pt x="0" y="889635"/>
                  </a:lnTo>
                  <a:lnTo>
                    <a:pt x="46990" y="889635"/>
                  </a:lnTo>
                  <a:lnTo>
                    <a:pt x="46990" y="1135113"/>
                  </a:lnTo>
                  <a:lnTo>
                    <a:pt x="0" y="1135113"/>
                  </a:lnTo>
                  <a:lnTo>
                    <a:pt x="0" y="1142733"/>
                  </a:lnTo>
                  <a:lnTo>
                    <a:pt x="46990" y="1142733"/>
                  </a:lnTo>
                  <a:lnTo>
                    <a:pt x="46990" y="1388211"/>
                  </a:lnTo>
                  <a:lnTo>
                    <a:pt x="0" y="1388211"/>
                  </a:lnTo>
                  <a:lnTo>
                    <a:pt x="0" y="1395831"/>
                  </a:lnTo>
                  <a:lnTo>
                    <a:pt x="46990" y="1395831"/>
                  </a:lnTo>
                  <a:lnTo>
                    <a:pt x="46990" y="1641297"/>
                  </a:lnTo>
                  <a:lnTo>
                    <a:pt x="0" y="1641297"/>
                  </a:lnTo>
                  <a:lnTo>
                    <a:pt x="0" y="1648917"/>
                  </a:lnTo>
                  <a:lnTo>
                    <a:pt x="46990" y="1648917"/>
                  </a:lnTo>
                  <a:lnTo>
                    <a:pt x="46990" y="1894395"/>
                  </a:lnTo>
                  <a:lnTo>
                    <a:pt x="0" y="1894395"/>
                  </a:lnTo>
                  <a:lnTo>
                    <a:pt x="0" y="1902015"/>
                  </a:lnTo>
                  <a:lnTo>
                    <a:pt x="46990" y="1902015"/>
                  </a:lnTo>
                  <a:lnTo>
                    <a:pt x="46990" y="1949005"/>
                  </a:lnTo>
                  <a:lnTo>
                    <a:pt x="54610" y="1949005"/>
                  </a:lnTo>
                  <a:lnTo>
                    <a:pt x="54610" y="1902015"/>
                  </a:lnTo>
                  <a:lnTo>
                    <a:pt x="422973" y="1902015"/>
                  </a:lnTo>
                  <a:lnTo>
                    <a:pt x="422973" y="1949005"/>
                  </a:lnTo>
                  <a:lnTo>
                    <a:pt x="430593" y="1949005"/>
                  </a:lnTo>
                  <a:lnTo>
                    <a:pt x="430593" y="1902015"/>
                  </a:lnTo>
                  <a:lnTo>
                    <a:pt x="798957" y="1902015"/>
                  </a:lnTo>
                  <a:lnTo>
                    <a:pt x="798957" y="1949005"/>
                  </a:lnTo>
                  <a:lnTo>
                    <a:pt x="806577" y="1949005"/>
                  </a:lnTo>
                  <a:lnTo>
                    <a:pt x="806577" y="1902015"/>
                  </a:lnTo>
                  <a:lnTo>
                    <a:pt x="1174940" y="1902015"/>
                  </a:lnTo>
                  <a:lnTo>
                    <a:pt x="1174940" y="1949005"/>
                  </a:lnTo>
                  <a:lnTo>
                    <a:pt x="1182560" y="1949005"/>
                  </a:lnTo>
                  <a:lnTo>
                    <a:pt x="1182560" y="1902015"/>
                  </a:lnTo>
                  <a:lnTo>
                    <a:pt x="1550924" y="1902015"/>
                  </a:lnTo>
                  <a:lnTo>
                    <a:pt x="1550924" y="1949005"/>
                  </a:lnTo>
                  <a:lnTo>
                    <a:pt x="1558556" y="1949005"/>
                  </a:lnTo>
                  <a:lnTo>
                    <a:pt x="1558556" y="1902015"/>
                  </a:lnTo>
                  <a:lnTo>
                    <a:pt x="1926920" y="1902015"/>
                  </a:lnTo>
                  <a:lnTo>
                    <a:pt x="1926920" y="1949005"/>
                  </a:lnTo>
                  <a:lnTo>
                    <a:pt x="1934540" y="1949005"/>
                  </a:lnTo>
                  <a:lnTo>
                    <a:pt x="1934540" y="1902015"/>
                  </a:lnTo>
                  <a:lnTo>
                    <a:pt x="2302903" y="1902015"/>
                  </a:lnTo>
                  <a:lnTo>
                    <a:pt x="2302903" y="1949005"/>
                  </a:lnTo>
                  <a:lnTo>
                    <a:pt x="2310523" y="1949005"/>
                  </a:lnTo>
                  <a:lnTo>
                    <a:pt x="2310523" y="1902015"/>
                  </a:lnTo>
                  <a:lnTo>
                    <a:pt x="2678887" y="1902015"/>
                  </a:lnTo>
                  <a:lnTo>
                    <a:pt x="2678887" y="1949005"/>
                  </a:lnTo>
                  <a:lnTo>
                    <a:pt x="2686507" y="1949005"/>
                  </a:lnTo>
                  <a:lnTo>
                    <a:pt x="2686507" y="1902015"/>
                  </a:lnTo>
                  <a:lnTo>
                    <a:pt x="3054870" y="1902015"/>
                  </a:lnTo>
                  <a:lnTo>
                    <a:pt x="3054870" y="1949005"/>
                  </a:lnTo>
                  <a:lnTo>
                    <a:pt x="3062490" y="1949005"/>
                  </a:lnTo>
                  <a:lnTo>
                    <a:pt x="3062490" y="1902015"/>
                  </a:lnTo>
                  <a:lnTo>
                    <a:pt x="3430854" y="1902015"/>
                  </a:lnTo>
                  <a:lnTo>
                    <a:pt x="3430854" y="1949005"/>
                  </a:lnTo>
                  <a:lnTo>
                    <a:pt x="3438474" y="1949005"/>
                  </a:lnTo>
                  <a:lnTo>
                    <a:pt x="3438474" y="1902015"/>
                  </a:lnTo>
                  <a:lnTo>
                    <a:pt x="3806850" y="1902015"/>
                  </a:lnTo>
                  <a:lnTo>
                    <a:pt x="3806850" y="1949005"/>
                  </a:lnTo>
                  <a:lnTo>
                    <a:pt x="3814470" y="1949005"/>
                  </a:lnTo>
                  <a:lnTo>
                    <a:pt x="3814470" y="1898205"/>
                  </a:lnTo>
                  <a:close/>
                </a:path>
              </a:pathLst>
            </a:custGeom>
            <a:solidFill>
              <a:srgbClr val="888888"/>
            </a:solidFill>
          </p:spPr>
          <p:txBody>
            <a:bodyPr wrap="square" lIns="0" tIns="0" rIns="0" bIns="0" rtlCol="0"/>
            <a:p/>
          </p:txBody>
        </p:sp>
        <p:sp>
          <p:nvSpPr>
            <p:cNvPr id="35" name="object 55"/>
            <p:cNvSpPr/>
            <p:nvPr/>
          </p:nvSpPr>
          <p:spPr>
            <a:xfrm>
              <a:off x="7258126" y="2058619"/>
              <a:ext cx="3455301" cy="818070"/>
            </a:xfrm>
            <a:prstGeom prst="rect">
              <a:avLst/>
            </a:prstGeom>
            <a:blipFill>
              <a:blip r:embed="rId8" cstate="print"/>
              <a:stretch>
                <a:fillRect/>
              </a:stretch>
            </a:blipFill>
          </p:spPr>
          <p:txBody>
            <a:bodyPr wrap="square" lIns="0" tIns="0" rIns="0" bIns="0" rtlCol="0"/>
            <a:p/>
          </p:txBody>
        </p:sp>
      </p:grpSp>
      <p:sp>
        <p:nvSpPr>
          <p:cNvPr id="62" name="object 62"/>
          <p:cNvSpPr txBox="1"/>
          <p:nvPr/>
        </p:nvSpPr>
        <p:spPr>
          <a:xfrm>
            <a:off x="6579870" y="1303020"/>
            <a:ext cx="455295" cy="1948815"/>
          </a:xfrm>
          <a:prstGeom prst="rect">
            <a:avLst/>
          </a:prstGeom>
        </p:spPr>
        <p:txBody>
          <a:bodyPr vert="horz" wrap="square" lIns="0" tIns="12065" rIns="0" bIns="0" rtlCol="0">
            <a:noAutofit/>
          </a:bodyPr>
          <a:p>
            <a:pPr marL="12700">
              <a:lnSpc>
                <a:spcPct val="100000"/>
              </a:lnSpc>
              <a:spcBef>
                <a:spcPts val="95"/>
              </a:spcBef>
            </a:pPr>
            <a:r>
              <a:rPr sz="1000" spc="-5" dirty="0">
                <a:latin typeface="Arial" panose="020B0604020202020204"/>
                <a:cs typeface="Arial" panose="020B0604020202020204"/>
              </a:rPr>
              <a:t>14.00%</a:t>
            </a:r>
            <a:endParaRPr sz="1000">
              <a:latin typeface="Arial" panose="020B0604020202020204"/>
              <a:cs typeface="Arial" panose="020B0604020202020204"/>
            </a:endParaRPr>
          </a:p>
          <a:p>
            <a:pPr marL="12700">
              <a:lnSpc>
                <a:spcPct val="100000"/>
              </a:lnSpc>
              <a:spcBef>
                <a:spcPts val="790"/>
              </a:spcBef>
            </a:pPr>
            <a:r>
              <a:rPr sz="1000" spc="-5" dirty="0">
                <a:latin typeface="Arial" panose="020B0604020202020204"/>
                <a:cs typeface="Arial" panose="020B0604020202020204"/>
              </a:rPr>
              <a:t>12.00%</a:t>
            </a:r>
            <a:endParaRPr sz="1000">
              <a:latin typeface="Arial" panose="020B0604020202020204"/>
              <a:cs typeface="Arial" panose="020B0604020202020204"/>
            </a:endParaRPr>
          </a:p>
          <a:p>
            <a:pPr marL="12700">
              <a:lnSpc>
                <a:spcPct val="100000"/>
              </a:lnSpc>
              <a:spcBef>
                <a:spcPts val="795"/>
              </a:spcBef>
            </a:pPr>
            <a:r>
              <a:rPr sz="1000" spc="-5" dirty="0">
                <a:latin typeface="Arial" panose="020B0604020202020204"/>
                <a:cs typeface="Arial" panose="020B0604020202020204"/>
              </a:rPr>
              <a:t>10.00%</a:t>
            </a:r>
            <a:endParaRPr sz="1000">
              <a:latin typeface="Arial" panose="020B0604020202020204"/>
              <a:cs typeface="Arial" panose="020B0604020202020204"/>
            </a:endParaRPr>
          </a:p>
          <a:p>
            <a:pPr marL="83185">
              <a:lnSpc>
                <a:spcPct val="100000"/>
              </a:lnSpc>
              <a:spcBef>
                <a:spcPts val="795"/>
              </a:spcBef>
            </a:pPr>
            <a:r>
              <a:rPr sz="1000" spc="-5" dirty="0">
                <a:latin typeface="Arial" panose="020B0604020202020204"/>
                <a:cs typeface="Arial" panose="020B0604020202020204"/>
              </a:rPr>
              <a:t>8.00%</a:t>
            </a:r>
            <a:endParaRPr sz="1000">
              <a:latin typeface="Arial" panose="020B0604020202020204"/>
              <a:cs typeface="Arial" panose="020B0604020202020204"/>
            </a:endParaRPr>
          </a:p>
          <a:p>
            <a:pPr marL="83185">
              <a:lnSpc>
                <a:spcPct val="100000"/>
              </a:lnSpc>
              <a:spcBef>
                <a:spcPts val="790"/>
              </a:spcBef>
            </a:pPr>
            <a:r>
              <a:rPr sz="1000" spc="-5" dirty="0">
                <a:latin typeface="Arial" panose="020B0604020202020204"/>
                <a:cs typeface="Arial" panose="020B0604020202020204"/>
              </a:rPr>
              <a:t>6.00%</a:t>
            </a:r>
            <a:endParaRPr sz="1000">
              <a:latin typeface="Arial" panose="020B0604020202020204"/>
              <a:cs typeface="Arial" panose="020B0604020202020204"/>
            </a:endParaRPr>
          </a:p>
          <a:p>
            <a:pPr marL="83185">
              <a:lnSpc>
                <a:spcPct val="100000"/>
              </a:lnSpc>
              <a:spcBef>
                <a:spcPts val="795"/>
              </a:spcBef>
            </a:pPr>
            <a:r>
              <a:rPr sz="1000" spc="-5" dirty="0">
                <a:latin typeface="Arial" panose="020B0604020202020204"/>
                <a:cs typeface="Arial" panose="020B0604020202020204"/>
              </a:rPr>
              <a:t>4.00%</a:t>
            </a:r>
            <a:endParaRPr sz="1000">
              <a:latin typeface="Arial" panose="020B0604020202020204"/>
              <a:cs typeface="Arial" panose="020B0604020202020204"/>
            </a:endParaRPr>
          </a:p>
          <a:p>
            <a:pPr marL="83185">
              <a:lnSpc>
                <a:spcPct val="100000"/>
              </a:lnSpc>
              <a:spcBef>
                <a:spcPts val="790"/>
              </a:spcBef>
            </a:pPr>
            <a:r>
              <a:rPr sz="1000" spc="-5" dirty="0">
                <a:latin typeface="Arial" panose="020B0604020202020204"/>
                <a:cs typeface="Arial" panose="020B0604020202020204"/>
              </a:rPr>
              <a:t>2.00%</a:t>
            </a:r>
            <a:endParaRPr sz="1000">
              <a:latin typeface="Arial" panose="020B0604020202020204"/>
              <a:cs typeface="Arial" panose="020B0604020202020204"/>
            </a:endParaRPr>
          </a:p>
          <a:p>
            <a:pPr marL="83185">
              <a:lnSpc>
                <a:spcPct val="100000"/>
              </a:lnSpc>
              <a:spcBef>
                <a:spcPts val="795"/>
              </a:spcBef>
            </a:pPr>
            <a:r>
              <a:rPr sz="1000" spc="-5" dirty="0">
                <a:latin typeface="Arial" panose="020B0604020202020204"/>
                <a:cs typeface="Arial" panose="020B0604020202020204"/>
              </a:rPr>
              <a:t>0.00%</a:t>
            </a:r>
            <a:endParaRPr sz="1000">
              <a:latin typeface="Arial" panose="020B0604020202020204"/>
              <a:cs typeface="Arial" panose="020B0604020202020204"/>
            </a:endParaRPr>
          </a:p>
        </p:txBody>
      </p:sp>
      <p:sp>
        <p:nvSpPr>
          <p:cNvPr id="63" name="object 63"/>
          <p:cNvSpPr txBox="1"/>
          <p:nvPr/>
        </p:nvSpPr>
        <p:spPr>
          <a:xfrm>
            <a:off x="7136130" y="3235960"/>
            <a:ext cx="4792345" cy="458470"/>
          </a:xfrm>
          <a:prstGeom prst="rect">
            <a:avLst/>
          </a:prstGeom>
        </p:spPr>
        <p:txBody>
          <a:bodyPr vert="horz" wrap="square" lIns="0" tIns="24130" rIns="0" bIns="0" rtlCol="0">
            <a:noAutofit/>
          </a:bodyPr>
          <a:p>
            <a:pPr marL="12700">
              <a:lnSpc>
                <a:spcPct val="100000"/>
              </a:lnSpc>
              <a:spcBef>
                <a:spcPts val="190"/>
              </a:spcBef>
            </a:pPr>
            <a:r>
              <a:rPr sz="1000" spc="-5" dirty="0">
                <a:latin typeface="Arial" panose="020B0604020202020204"/>
                <a:cs typeface="Arial" panose="020B0604020202020204"/>
              </a:rPr>
              <a:t>2010</a:t>
            </a:r>
            <a:r>
              <a:rPr sz="1000" spc="185" dirty="0">
                <a:latin typeface="Arial" panose="020B0604020202020204"/>
                <a:cs typeface="Arial" panose="020B0604020202020204"/>
              </a:rPr>
              <a:t> </a:t>
            </a:r>
            <a:r>
              <a:rPr sz="1000" spc="-5" dirty="0">
                <a:latin typeface="Arial" panose="020B0604020202020204"/>
                <a:cs typeface="Arial" panose="020B0604020202020204"/>
              </a:rPr>
              <a:t>2011</a:t>
            </a:r>
            <a:r>
              <a:rPr sz="1000" spc="185" dirty="0">
                <a:latin typeface="Arial" panose="020B0604020202020204"/>
                <a:cs typeface="Arial" panose="020B0604020202020204"/>
              </a:rPr>
              <a:t> </a:t>
            </a:r>
            <a:r>
              <a:rPr sz="1000" spc="-5" dirty="0">
                <a:latin typeface="Arial" panose="020B0604020202020204"/>
                <a:cs typeface="Arial" panose="020B0604020202020204"/>
              </a:rPr>
              <a:t>2012</a:t>
            </a:r>
            <a:r>
              <a:rPr sz="1000" spc="185" dirty="0">
                <a:latin typeface="Arial" panose="020B0604020202020204"/>
                <a:cs typeface="Arial" panose="020B0604020202020204"/>
              </a:rPr>
              <a:t> </a:t>
            </a:r>
            <a:r>
              <a:rPr sz="1000" spc="-5" dirty="0">
                <a:latin typeface="Arial" panose="020B0604020202020204"/>
                <a:cs typeface="Arial" panose="020B0604020202020204"/>
              </a:rPr>
              <a:t>2013</a:t>
            </a:r>
            <a:r>
              <a:rPr sz="1000" spc="190" dirty="0">
                <a:latin typeface="Arial" panose="020B0604020202020204"/>
                <a:cs typeface="Arial" panose="020B0604020202020204"/>
              </a:rPr>
              <a:t> </a:t>
            </a:r>
            <a:r>
              <a:rPr sz="1000" spc="-5" dirty="0">
                <a:latin typeface="Arial" panose="020B0604020202020204"/>
                <a:cs typeface="Arial" panose="020B0604020202020204"/>
              </a:rPr>
              <a:t>2014</a:t>
            </a:r>
            <a:r>
              <a:rPr sz="1000" spc="185" dirty="0">
                <a:latin typeface="Arial" panose="020B0604020202020204"/>
                <a:cs typeface="Arial" panose="020B0604020202020204"/>
              </a:rPr>
              <a:t> </a:t>
            </a:r>
            <a:r>
              <a:rPr sz="1000" spc="-5" dirty="0">
                <a:latin typeface="Arial" panose="020B0604020202020204"/>
                <a:cs typeface="Arial" panose="020B0604020202020204"/>
              </a:rPr>
              <a:t>2015</a:t>
            </a:r>
            <a:r>
              <a:rPr sz="1000" spc="185" dirty="0">
                <a:latin typeface="Arial" panose="020B0604020202020204"/>
                <a:cs typeface="Arial" panose="020B0604020202020204"/>
              </a:rPr>
              <a:t> </a:t>
            </a:r>
            <a:r>
              <a:rPr sz="1000" spc="-5" dirty="0">
                <a:latin typeface="Arial" panose="020B0604020202020204"/>
                <a:cs typeface="Arial" panose="020B0604020202020204"/>
              </a:rPr>
              <a:t>2016</a:t>
            </a:r>
            <a:r>
              <a:rPr sz="1000" spc="190" dirty="0">
                <a:latin typeface="Arial" panose="020B0604020202020204"/>
                <a:cs typeface="Arial" panose="020B0604020202020204"/>
              </a:rPr>
              <a:t> </a:t>
            </a:r>
            <a:r>
              <a:rPr sz="1000" spc="-5" dirty="0">
                <a:latin typeface="Arial" panose="020B0604020202020204"/>
                <a:cs typeface="Arial" panose="020B0604020202020204"/>
              </a:rPr>
              <a:t>2017</a:t>
            </a:r>
            <a:r>
              <a:rPr sz="1000" spc="185" dirty="0">
                <a:latin typeface="Arial" panose="020B0604020202020204"/>
                <a:cs typeface="Arial" panose="020B0604020202020204"/>
              </a:rPr>
              <a:t> </a:t>
            </a:r>
            <a:r>
              <a:rPr sz="1000" spc="-5" dirty="0">
                <a:latin typeface="Arial" panose="020B0604020202020204"/>
                <a:cs typeface="Arial" panose="020B0604020202020204"/>
              </a:rPr>
              <a:t>2018</a:t>
            </a:r>
            <a:r>
              <a:rPr sz="1000" spc="185" dirty="0">
                <a:latin typeface="Arial" panose="020B0604020202020204"/>
                <a:cs typeface="Arial" panose="020B0604020202020204"/>
              </a:rPr>
              <a:t> </a:t>
            </a:r>
            <a:r>
              <a:rPr sz="1000" spc="-5" dirty="0">
                <a:latin typeface="Arial" panose="020B0604020202020204"/>
                <a:cs typeface="Arial" panose="020B0604020202020204"/>
              </a:rPr>
              <a:t>2019</a:t>
            </a:r>
            <a:endParaRPr lang="en-US" sz="1000" spc="-5" dirty="0">
              <a:latin typeface="Arial" panose="020B0604020202020204"/>
              <a:cs typeface="Arial" panose="020B0604020202020204"/>
            </a:endParaRPr>
          </a:p>
          <a:p>
            <a:pPr marL="12700">
              <a:lnSpc>
                <a:spcPct val="100000"/>
              </a:lnSpc>
              <a:spcBef>
                <a:spcPts val="190"/>
              </a:spcBef>
            </a:pPr>
            <a:r>
              <a:rPr lang="en-US" altLang="zh-CN" sz="1200" dirty="0">
                <a:latin typeface="Noto Sans CJK JP Medium"/>
                <a:cs typeface="Noto Sans CJK JP Medium"/>
              </a:rPr>
              <a:t>Table 1 </a:t>
            </a:r>
            <a:r>
              <a:rPr lang="en-US" sz="1200" dirty="0">
                <a:latin typeface="Noto Sans CJK JP Medium"/>
                <a:cs typeface="Noto Sans CJK JP Medium"/>
              </a:rPr>
              <a:t>Reduction rate of carbon intensity from 2010 to 2019</a:t>
            </a:r>
            <a:endParaRPr sz="1200" dirty="0">
              <a:latin typeface="Noto Sans CJK JP Medium"/>
              <a:cs typeface="Noto Sans CJK JP Medium"/>
            </a:endParaRPr>
          </a:p>
        </p:txBody>
      </p:sp>
      <p:sp>
        <p:nvSpPr>
          <p:cNvPr id="51" name="object 51"/>
          <p:cNvSpPr txBox="1"/>
          <p:nvPr/>
        </p:nvSpPr>
        <p:spPr>
          <a:xfrm>
            <a:off x="7136130" y="6181725"/>
            <a:ext cx="3912870" cy="422910"/>
          </a:xfrm>
          <a:prstGeom prst="rect">
            <a:avLst/>
          </a:prstGeom>
        </p:spPr>
        <p:txBody>
          <a:bodyPr vert="horz" wrap="square" lIns="0" tIns="34925" rIns="0" bIns="0" rtlCol="0">
            <a:noAutofit/>
          </a:bodyPr>
          <a:p>
            <a:pPr marL="12700">
              <a:lnSpc>
                <a:spcPct val="100000"/>
              </a:lnSpc>
              <a:spcBef>
                <a:spcPts val="275"/>
              </a:spcBef>
            </a:pPr>
            <a:r>
              <a:rPr sz="1000" spc="-5" dirty="0">
                <a:latin typeface="Arial" panose="020B0604020202020204"/>
                <a:cs typeface="Arial" panose="020B0604020202020204"/>
              </a:rPr>
              <a:t>2010</a:t>
            </a:r>
            <a:r>
              <a:rPr sz="1000" spc="185" dirty="0">
                <a:latin typeface="Arial" panose="020B0604020202020204"/>
                <a:cs typeface="Arial" panose="020B0604020202020204"/>
              </a:rPr>
              <a:t> </a:t>
            </a:r>
            <a:r>
              <a:rPr sz="1000" spc="-5" dirty="0">
                <a:latin typeface="Arial" panose="020B0604020202020204"/>
                <a:cs typeface="Arial" panose="020B0604020202020204"/>
              </a:rPr>
              <a:t>2011</a:t>
            </a:r>
            <a:r>
              <a:rPr sz="1000" spc="185" dirty="0">
                <a:latin typeface="Arial" panose="020B0604020202020204"/>
                <a:cs typeface="Arial" panose="020B0604020202020204"/>
              </a:rPr>
              <a:t> </a:t>
            </a:r>
            <a:r>
              <a:rPr sz="1000" spc="-5" dirty="0">
                <a:latin typeface="Arial" panose="020B0604020202020204"/>
                <a:cs typeface="Arial" panose="020B0604020202020204"/>
              </a:rPr>
              <a:t>2012</a:t>
            </a:r>
            <a:r>
              <a:rPr sz="1000" spc="185" dirty="0">
                <a:latin typeface="Arial" panose="020B0604020202020204"/>
                <a:cs typeface="Arial" panose="020B0604020202020204"/>
              </a:rPr>
              <a:t> </a:t>
            </a:r>
            <a:r>
              <a:rPr sz="1000" spc="-5" dirty="0">
                <a:latin typeface="Arial" panose="020B0604020202020204"/>
                <a:cs typeface="Arial" panose="020B0604020202020204"/>
              </a:rPr>
              <a:t>2013</a:t>
            </a:r>
            <a:r>
              <a:rPr sz="1000" spc="190" dirty="0">
                <a:latin typeface="Arial" panose="020B0604020202020204"/>
                <a:cs typeface="Arial" panose="020B0604020202020204"/>
              </a:rPr>
              <a:t> </a:t>
            </a:r>
            <a:r>
              <a:rPr sz="1000" spc="-5" dirty="0">
                <a:latin typeface="Arial" panose="020B0604020202020204"/>
                <a:cs typeface="Arial" panose="020B0604020202020204"/>
              </a:rPr>
              <a:t>2014</a:t>
            </a:r>
            <a:r>
              <a:rPr sz="1000" spc="185" dirty="0">
                <a:latin typeface="Arial" panose="020B0604020202020204"/>
                <a:cs typeface="Arial" panose="020B0604020202020204"/>
              </a:rPr>
              <a:t> </a:t>
            </a:r>
            <a:r>
              <a:rPr sz="1000" spc="-5" dirty="0">
                <a:latin typeface="Arial" panose="020B0604020202020204"/>
                <a:cs typeface="Arial" panose="020B0604020202020204"/>
              </a:rPr>
              <a:t>2015</a:t>
            </a:r>
            <a:r>
              <a:rPr sz="1000" spc="185" dirty="0">
                <a:latin typeface="Arial" panose="020B0604020202020204"/>
                <a:cs typeface="Arial" panose="020B0604020202020204"/>
              </a:rPr>
              <a:t> </a:t>
            </a:r>
            <a:r>
              <a:rPr sz="1000" spc="-5" dirty="0">
                <a:latin typeface="Arial" panose="020B0604020202020204"/>
                <a:cs typeface="Arial" panose="020B0604020202020204"/>
              </a:rPr>
              <a:t>2016</a:t>
            </a:r>
            <a:r>
              <a:rPr sz="1000" spc="190" dirty="0">
                <a:latin typeface="Arial" panose="020B0604020202020204"/>
                <a:cs typeface="Arial" panose="020B0604020202020204"/>
              </a:rPr>
              <a:t> </a:t>
            </a:r>
            <a:r>
              <a:rPr sz="1000" spc="-5" dirty="0">
                <a:latin typeface="Arial" panose="020B0604020202020204"/>
                <a:cs typeface="Arial" panose="020B0604020202020204"/>
              </a:rPr>
              <a:t>2017</a:t>
            </a:r>
            <a:r>
              <a:rPr sz="1000" spc="185" dirty="0">
                <a:latin typeface="Arial" panose="020B0604020202020204"/>
                <a:cs typeface="Arial" panose="020B0604020202020204"/>
              </a:rPr>
              <a:t> </a:t>
            </a:r>
            <a:r>
              <a:rPr sz="1000" spc="-5" dirty="0">
                <a:latin typeface="Arial" panose="020B0604020202020204"/>
                <a:cs typeface="Arial" panose="020B0604020202020204"/>
              </a:rPr>
              <a:t>2018</a:t>
            </a:r>
            <a:r>
              <a:rPr sz="1000" spc="185" dirty="0">
                <a:latin typeface="Arial" panose="020B0604020202020204"/>
                <a:cs typeface="Arial" panose="020B0604020202020204"/>
              </a:rPr>
              <a:t> </a:t>
            </a:r>
            <a:r>
              <a:rPr sz="1000" spc="-5" dirty="0">
                <a:latin typeface="Arial" panose="020B0604020202020204"/>
                <a:cs typeface="Arial" panose="020B0604020202020204"/>
              </a:rPr>
              <a:t>2019</a:t>
            </a:r>
            <a:endParaRPr lang="en-US" sz="1000" dirty="0">
              <a:latin typeface="Arial" panose="020B0604020202020204"/>
              <a:cs typeface="Arial" panose="020B0604020202020204"/>
            </a:endParaRPr>
          </a:p>
          <a:p>
            <a:pPr marL="12700">
              <a:lnSpc>
                <a:spcPct val="100000"/>
              </a:lnSpc>
              <a:spcBef>
                <a:spcPts val="275"/>
              </a:spcBef>
            </a:pPr>
            <a:r>
              <a:rPr lang="en-US" sz="1200" b="0" spc="5" dirty="0">
                <a:latin typeface="Noto Sans CJK JP Medium"/>
                <a:cs typeface="Noto Sans CJK JP Medium"/>
              </a:rPr>
              <a:t>Table 2  </a:t>
            </a:r>
            <a:r>
              <a:rPr lang="en-US" sz="1200" dirty="0">
                <a:latin typeface="Noto Sans CJK JP Medium"/>
                <a:cs typeface="Noto Sans CJK JP Medium"/>
              </a:rPr>
              <a:t>Structure of energy consumption from 2010 to 2019</a:t>
            </a:r>
            <a:endParaRPr sz="1200" dirty="0">
              <a:latin typeface="Noto Sans CJK JP Medium"/>
              <a:cs typeface="Noto Sans CJK JP Medium"/>
            </a:endParaRPr>
          </a:p>
        </p:txBody>
      </p:sp>
      <p:sp>
        <p:nvSpPr>
          <p:cNvPr id="36" name="object 24"/>
          <p:cNvSpPr txBox="1"/>
          <p:nvPr/>
        </p:nvSpPr>
        <p:spPr>
          <a:xfrm>
            <a:off x="7078243" y="3694442"/>
            <a:ext cx="1563370" cy="177165"/>
          </a:xfrm>
          <a:prstGeom prst="rect">
            <a:avLst/>
          </a:prstGeom>
        </p:spPr>
        <p:txBody>
          <a:bodyPr vert="horz" wrap="square" lIns="0" tIns="12065" rIns="0" bIns="0" rtlCol="0">
            <a:spAutoFit/>
          </a:bodyPr>
          <a:p>
            <a:pPr marL="38100">
              <a:lnSpc>
                <a:spcPct val="100000"/>
              </a:lnSpc>
              <a:spcBef>
                <a:spcPts val="95"/>
              </a:spcBef>
            </a:pPr>
            <a:r>
              <a:rPr sz="1500" spc="-7" baseline="-14000" dirty="0">
                <a:latin typeface="Arial" panose="020B0604020202020204"/>
                <a:cs typeface="Arial" panose="020B0604020202020204"/>
              </a:rPr>
              <a:t>69.2%</a:t>
            </a:r>
            <a:r>
              <a:rPr sz="1500" spc="-240" baseline="-14000" dirty="0">
                <a:latin typeface="Arial" panose="020B0604020202020204"/>
                <a:cs typeface="Arial" panose="020B0604020202020204"/>
              </a:rPr>
              <a:t> </a:t>
            </a:r>
            <a:r>
              <a:rPr sz="1000" spc="-5" dirty="0">
                <a:latin typeface="Arial" panose="020B0604020202020204"/>
                <a:cs typeface="Arial" panose="020B0604020202020204"/>
              </a:rPr>
              <a:t>70.2%</a:t>
            </a:r>
            <a:r>
              <a:rPr sz="1000" spc="-160" dirty="0">
                <a:latin typeface="Arial" panose="020B0604020202020204"/>
                <a:cs typeface="Arial" panose="020B0604020202020204"/>
              </a:rPr>
              <a:t> </a:t>
            </a:r>
            <a:r>
              <a:rPr sz="1500" spc="-7" baseline="-22000" dirty="0">
                <a:latin typeface="Arial" panose="020B0604020202020204"/>
                <a:cs typeface="Arial" panose="020B0604020202020204"/>
              </a:rPr>
              <a:t>68.5%</a:t>
            </a:r>
            <a:r>
              <a:rPr sz="1500" spc="-240" baseline="-22000" dirty="0">
                <a:latin typeface="Arial" panose="020B0604020202020204"/>
                <a:cs typeface="Arial" panose="020B0604020202020204"/>
              </a:rPr>
              <a:t> </a:t>
            </a:r>
            <a:r>
              <a:rPr sz="1500" spc="-7" baseline="-39000" dirty="0">
                <a:latin typeface="Arial" panose="020B0604020202020204"/>
                <a:cs typeface="Arial" panose="020B0604020202020204"/>
              </a:rPr>
              <a:t>67.4%</a:t>
            </a:r>
            <a:endParaRPr sz="1500" baseline="-39000">
              <a:latin typeface="Arial" panose="020B0604020202020204"/>
              <a:cs typeface="Arial" panose="020B0604020202020204"/>
            </a:endParaRPr>
          </a:p>
        </p:txBody>
      </p:sp>
      <p:sp>
        <p:nvSpPr>
          <p:cNvPr id="37" name="object 25"/>
          <p:cNvSpPr txBox="1"/>
          <p:nvPr/>
        </p:nvSpPr>
        <p:spPr>
          <a:xfrm>
            <a:off x="8581949" y="3836847"/>
            <a:ext cx="1187450" cy="177165"/>
          </a:xfrm>
          <a:prstGeom prst="rect">
            <a:avLst/>
          </a:prstGeom>
        </p:spPr>
        <p:txBody>
          <a:bodyPr vert="horz" wrap="square" lIns="0" tIns="12065" rIns="0" bIns="0" rtlCol="0">
            <a:spAutoFit/>
          </a:bodyPr>
          <a:p>
            <a:pPr marL="38100">
              <a:lnSpc>
                <a:spcPct val="100000"/>
              </a:lnSpc>
              <a:spcBef>
                <a:spcPts val="95"/>
              </a:spcBef>
            </a:pPr>
            <a:r>
              <a:rPr sz="1000" spc="-5" dirty="0">
                <a:latin typeface="Arial" panose="020B0604020202020204"/>
                <a:cs typeface="Arial" panose="020B0604020202020204"/>
              </a:rPr>
              <a:t>65.6%</a:t>
            </a:r>
            <a:r>
              <a:rPr sz="1000" spc="-165" dirty="0">
                <a:latin typeface="Arial" panose="020B0604020202020204"/>
                <a:cs typeface="Arial" panose="020B0604020202020204"/>
              </a:rPr>
              <a:t> </a:t>
            </a:r>
            <a:r>
              <a:rPr sz="1500" spc="-7" baseline="-25000" dirty="0">
                <a:latin typeface="Arial" panose="020B0604020202020204"/>
                <a:cs typeface="Arial" panose="020B0604020202020204"/>
              </a:rPr>
              <a:t>63.7%</a:t>
            </a:r>
            <a:r>
              <a:rPr sz="1500" spc="-247" baseline="-25000" dirty="0">
                <a:latin typeface="Arial" panose="020B0604020202020204"/>
                <a:cs typeface="Arial" panose="020B0604020202020204"/>
              </a:rPr>
              <a:t> </a:t>
            </a:r>
            <a:r>
              <a:rPr sz="1500" spc="-7" baseline="-50000" dirty="0">
                <a:latin typeface="Arial" panose="020B0604020202020204"/>
                <a:cs typeface="Arial" panose="020B0604020202020204"/>
              </a:rPr>
              <a:t>62.0%</a:t>
            </a:r>
            <a:endParaRPr sz="1500" baseline="-50000">
              <a:latin typeface="Arial" panose="020B0604020202020204"/>
              <a:cs typeface="Arial" panose="020B0604020202020204"/>
            </a:endParaRPr>
          </a:p>
        </p:txBody>
      </p:sp>
      <p:sp>
        <p:nvSpPr>
          <p:cNvPr id="38" name="object 26"/>
          <p:cNvSpPr txBox="1"/>
          <p:nvPr/>
        </p:nvSpPr>
        <p:spPr>
          <a:xfrm>
            <a:off x="9709721" y="3997833"/>
            <a:ext cx="1187450" cy="177165"/>
          </a:xfrm>
          <a:prstGeom prst="rect">
            <a:avLst/>
          </a:prstGeom>
        </p:spPr>
        <p:txBody>
          <a:bodyPr vert="horz" wrap="square" lIns="0" tIns="12065" rIns="0" bIns="0" rtlCol="0">
            <a:spAutoFit/>
          </a:bodyPr>
          <a:p>
            <a:pPr marL="38100">
              <a:lnSpc>
                <a:spcPct val="100000"/>
              </a:lnSpc>
              <a:spcBef>
                <a:spcPts val="95"/>
              </a:spcBef>
            </a:pPr>
            <a:r>
              <a:rPr sz="1000" spc="-5" dirty="0">
                <a:latin typeface="Arial" panose="020B0604020202020204"/>
                <a:cs typeface="Arial" panose="020B0604020202020204"/>
              </a:rPr>
              <a:t>60.4%</a:t>
            </a:r>
            <a:r>
              <a:rPr sz="1000" spc="-165" dirty="0">
                <a:latin typeface="Arial" panose="020B0604020202020204"/>
                <a:cs typeface="Arial" panose="020B0604020202020204"/>
              </a:rPr>
              <a:t> </a:t>
            </a:r>
            <a:r>
              <a:rPr sz="1500" spc="-7" baseline="-17000" dirty="0">
                <a:latin typeface="Arial" panose="020B0604020202020204"/>
                <a:cs typeface="Arial" panose="020B0604020202020204"/>
              </a:rPr>
              <a:t>59.2%</a:t>
            </a:r>
            <a:r>
              <a:rPr sz="1500" spc="-247" baseline="-17000" dirty="0">
                <a:latin typeface="Arial" panose="020B0604020202020204"/>
                <a:cs typeface="Arial" panose="020B0604020202020204"/>
              </a:rPr>
              <a:t> </a:t>
            </a:r>
            <a:r>
              <a:rPr sz="1500" spc="-7" baseline="-36000" dirty="0">
                <a:latin typeface="Arial" panose="020B0604020202020204"/>
                <a:cs typeface="Arial" panose="020B0604020202020204"/>
              </a:rPr>
              <a:t>57.7%</a:t>
            </a:r>
            <a:endParaRPr sz="1500" baseline="-36000">
              <a:latin typeface="Arial" panose="020B0604020202020204"/>
              <a:cs typeface="Arial" panose="020B0604020202020204"/>
            </a:endParaRPr>
          </a:p>
        </p:txBody>
      </p:sp>
      <p:sp>
        <p:nvSpPr>
          <p:cNvPr id="39" name="object 28"/>
          <p:cNvSpPr txBox="1"/>
          <p:nvPr/>
        </p:nvSpPr>
        <p:spPr>
          <a:xfrm>
            <a:off x="7233920" y="5962650"/>
            <a:ext cx="3628390" cy="196850"/>
          </a:xfrm>
          <a:prstGeom prst="rect">
            <a:avLst/>
          </a:prstGeom>
        </p:spPr>
        <p:txBody>
          <a:bodyPr vert="horz" wrap="square" lIns="0" tIns="12065" rIns="0" bIns="0" rtlCol="0">
            <a:noAutofit/>
          </a:bodyPr>
          <a:p>
            <a:pPr marL="38100">
              <a:lnSpc>
                <a:spcPct val="100000"/>
              </a:lnSpc>
              <a:spcBef>
                <a:spcPts val="95"/>
              </a:spcBef>
            </a:pPr>
            <a:r>
              <a:rPr sz="1500" spc="-7" baseline="-8000" dirty="0">
                <a:latin typeface="Arial" panose="020B0604020202020204"/>
                <a:cs typeface="Arial" panose="020B0604020202020204"/>
              </a:rPr>
              <a:t>4.0%</a:t>
            </a:r>
            <a:r>
              <a:rPr sz="1500" spc="187" baseline="-8000" dirty="0">
                <a:latin typeface="Arial" panose="020B0604020202020204"/>
                <a:cs typeface="Arial" panose="020B0604020202020204"/>
              </a:rPr>
              <a:t> </a:t>
            </a:r>
            <a:r>
              <a:rPr sz="1500" spc="-7" baseline="3000" dirty="0">
                <a:latin typeface="Arial" panose="020B0604020202020204"/>
                <a:cs typeface="Arial" panose="020B0604020202020204"/>
              </a:rPr>
              <a:t>4.6%</a:t>
            </a:r>
            <a:r>
              <a:rPr sz="1500" spc="104" baseline="3000" dirty="0">
                <a:latin typeface="Arial" panose="020B0604020202020204"/>
                <a:cs typeface="Arial" panose="020B0604020202020204"/>
              </a:rPr>
              <a:t> </a:t>
            </a:r>
            <a:r>
              <a:rPr sz="1500" spc="-44" baseline="-8000" dirty="0">
                <a:latin typeface="Arial" panose="020B0604020202020204"/>
                <a:cs typeface="Arial" panose="020B0604020202020204"/>
              </a:rPr>
              <a:t>4.8%</a:t>
            </a:r>
            <a:r>
              <a:rPr sz="1500" spc="-44" baseline="-33000" dirty="0">
                <a:latin typeface="Arial" panose="020B0604020202020204"/>
                <a:cs typeface="Arial" panose="020B0604020202020204"/>
              </a:rPr>
              <a:t>5.3%</a:t>
            </a:r>
            <a:r>
              <a:rPr sz="1500" spc="225" baseline="-33000" dirty="0">
                <a:latin typeface="Arial" panose="020B0604020202020204"/>
                <a:cs typeface="Arial" panose="020B0604020202020204"/>
              </a:rPr>
              <a:t> </a:t>
            </a:r>
            <a:r>
              <a:rPr sz="1500" spc="-7" baseline="-28000" dirty="0">
                <a:latin typeface="Arial" panose="020B0604020202020204"/>
                <a:cs typeface="Arial" panose="020B0604020202020204"/>
              </a:rPr>
              <a:t>5.7%</a:t>
            </a:r>
            <a:r>
              <a:rPr sz="1500" spc="195" baseline="-28000" dirty="0">
                <a:latin typeface="Arial" panose="020B0604020202020204"/>
                <a:cs typeface="Arial" panose="020B0604020202020204"/>
              </a:rPr>
              <a:t> </a:t>
            </a:r>
            <a:r>
              <a:rPr sz="1500" spc="-7" baseline="-25000" dirty="0">
                <a:latin typeface="Arial" panose="020B0604020202020204"/>
                <a:cs typeface="Arial" panose="020B0604020202020204"/>
              </a:rPr>
              <a:t>5.9%</a:t>
            </a:r>
            <a:r>
              <a:rPr sz="1500" spc="187" baseline="-25000" dirty="0">
                <a:latin typeface="Arial" panose="020B0604020202020204"/>
                <a:cs typeface="Arial" panose="020B0604020202020204"/>
              </a:rPr>
              <a:t> </a:t>
            </a:r>
            <a:r>
              <a:rPr sz="1500" spc="-7" baseline="-22000" dirty="0">
                <a:latin typeface="Arial" panose="020B0604020202020204"/>
                <a:cs typeface="Arial" panose="020B0604020202020204"/>
              </a:rPr>
              <a:t>6.2%</a:t>
            </a:r>
            <a:r>
              <a:rPr sz="1500" spc="195" baseline="-22000" dirty="0">
                <a:latin typeface="Arial" panose="020B0604020202020204"/>
                <a:cs typeface="Arial" panose="020B0604020202020204"/>
              </a:rPr>
              <a:t> </a:t>
            </a:r>
            <a:r>
              <a:rPr sz="1500" spc="-7" baseline="-11000" dirty="0">
                <a:latin typeface="Arial" panose="020B0604020202020204"/>
                <a:cs typeface="Arial" panose="020B0604020202020204"/>
              </a:rPr>
              <a:t>7.0%</a:t>
            </a:r>
            <a:r>
              <a:rPr sz="1500" spc="187" baseline="-11000" dirty="0">
                <a:latin typeface="Arial" panose="020B0604020202020204"/>
                <a:cs typeface="Arial" panose="020B0604020202020204"/>
              </a:rPr>
              <a:t> </a:t>
            </a:r>
            <a:r>
              <a:rPr sz="1000" spc="-5" dirty="0">
                <a:latin typeface="Arial" panose="020B0604020202020204"/>
                <a:cs typeface="Arial" panose="020B0604020202020204"/>
              </a:rPr>
              <a:t>7.8%</a:t>
            </a:r>
            <a:r>
              <a:rPr sz="1000" spc="130" dirty="0">
                <a:latin typeface="Arial" panose="020B0604020202020204"/>
                <a:cs typeface="Arial" panose="020B0604020202020204"/>
              </a:rPr>
              <a:t> </a:t>
            </a:r>
            <a:r>
              <a:rPr sz="1500" spc="-7" baseline="3000" dirty="0">
                <a:latin typeface="Arial" panose="020B0604020202020204"/>
                <a:cs typeface="Arial" panose="020B0604020202020204"/>
              </a:rPr>
              <a:t>8.1%</a:t>
            </a:r>
            <a:endParaRPr sz="1500" baseline="3000">
              <a:latin typeface="Arial" panose="020B0604020202020204"/>
              <a:cs typeface="Arial" panose="020B0604020202020204"/>
            </a:endParaRPr>
          </a:p>
        </p:txBody>
      </p:sp>
      <p:sp>
        <p:nvSpPr>
          <p:cNvPr id="40" name="object 30"/>
          <p:cNvSpPr txBox="1"/>
          <p:nvPr/>
        </p:nvSpPr>
        <p:spPr>
          <a:xfrm>
            <a:off x="8334552" y="5571820"/>
            <a:ext cx="2604770" cy="177165"/>
          </a:xfrm>
          <a:prstGeom prst="rect">
            <a:avLst/>
          </a:prstGeom>
        </p:spPr>
        <p:txBody>
          <a:bodyPr vert="horz" wrap="square" lIns="0" tIns="12065" rIns="0" bIns="0" rtlCol="0">
            <a:spAutoFit/>
          </a:bodyPr>
          <a:p>
            <a:pPr marL="38100">
              <a:lnSpc>
                <a:spcPct val="100000"/>
              </a:lnSpc>
              <a:spcBef>
                <a:spcPts val="95"/>
              </a:spcBef>
            </a:pPr>
            <a:r>
              <a:rPr sz="1500" spc="-7" baseline="-42000" dirty="0">
                <a:latin typeface="Arial" panose="020B0604020202020204"/>
                <a:cs typeface="Arial" panose="020B0604020202020204"/>
              </a:rPr>
              <a:t>10.2%</a:t>
            </a:r>
            <a:r>
              <a:rPr sz="1500" spc="-232" baseline="-42000" dirty="0">
                <a:latin typeface="Arial" panose="020B0604020202020204"/>
                <a:cs typeface="Arial" panose="020B0604020202020204"/>
              </a:rPr>
              <a:t> </a:t>
            </a:r>
            <a:r>
              <a:rPr sz="1500" spc="-7" baseline="-33000" dirty="0">
                <a:latin typeface="Arial" panose="020B0604020202020204"/>
                <a:cs typeface="Arial" panose="020B0604020202020204"/>
              </a:rPr>
              <a:t>11.3%</a:t>
            </a:r>
            <a:r>
              <a:rPr sz="1500" spc="-225" baseline="-33000" dirty="0">
                <a:latin typeface="Arial" panose="020B0604020202020204"/>
                <a:cs typeface="Arial" panose="020B0604020202020204"/>
              </a:rPr>
              <a:t> </a:t>
            </a:r>
            <a:r>
              <a:rPr sz="1500" spc="-7" baseline="-19000" dirty="0">
                <a:latin typeface="Arial" panose="020B0604020202020204"/>
                <a:cs typeface="Arial" panose="020B0604020202020204"/>
              </a:rPr>
              <a:t>12.1%</a:t>
            </a:r>
            <a:r>
              <a:rPr sz="1500" spc="-225" baseline="-19000" dirty="0">
                <a:latin typeface="Arial" panose="020B0604020202020204"/>
                <a:cs typeface="Arial" panose="020B0604020202020204"/>
              </a:rPr>
              <a:t> </a:t>
            </a:r>
            <a:r>
              <a:rPr sz="1500" spc="-7" baseline="-6000" dirty="0">
                <a:latin typeface="Arial" panose="020B0604020202020204"/>
                <a:cs typeface="Arial" panose="020B0604020202020204"/>
              </a:rPr>
              <a:t>13.3%</a:t>
            </a:r>
            <a:r>
              <a:rPr sz="1500" spc="-225" baseline="-6000" dirty="0">
                <a:latin typeface="Arial" panose="020B0604020202020204"/>
                <a:cs typeface="Arial" panose="020B0604020202020204"/>
              </a:rPr>
              <a:t> </a:t>
            </a:r>
            <a:r>
              <a:rPr sz="1000" spc="-35" dirty="0">
                <a:latin typeface="Arial" panose="020B0604020202020204"/>
                <a:cs typeface="Arial" panose="020B0604020202020204"/>
              </a:rPr>
              <a:t>13.8%</a:t>
            </a:r>
            <a:r>
              <a:rPr sz="1500" spc="-52" baseline="3000" dirty="0">
                <a:latin typeface="Arial" panose="020B0604020202020204"/>
                <a:cs typeface="Arial" panose="020B0604020202020204"/>
              </a:rPr>
              <a:t>14.3%</a:t>
            </a:r>
            <a:r>
              <a:rPr sz="1500" spc="-52" baseline="14000" dirty="0">
                <a:latin typeface="Arial" panose="020B0604020202020204"/>
                <a:cs typeface="Arial" panose="020B0604020202020204"/>
              </a:rPr>
              <a:t>15.3%</a:t>
            </a:r>
            <a:endParaRPr sz="1500" baseline="14000">
              <a:latin typeface="Arial" panose="020B0604020202020204"/>
              <a:cs typeface="Arial" panose="020B0604020202020204"/>
            </a:endParaRPr>
          </a:p>
        </p:txBody>
      </p:sp>
      <p:sp>
        <p:nvSpPr>
          <p:cNvPr id="41" name="object 29"/>
          <p:cNvSpPr txBox="1"/>
          <p:nvPr/>
        </p:nvSpPr>
        <p:spPr>
          <a:xfrm>
            <a:off x="7175410" y="5692508"/>
            <a:ext cx="1165225" cy="177165"/>
          </a:xfrm>
          <a:prstGeom prst="rect">
            <a:avLst/>
          </a:prstGeom>
        </p:spPr>
        <p:txBody>
          <a:bodyPr vert="horz" wrap="square" lIns="0" tIns="12065" rIns="0" bIns="0" rtlCol="0">
            <a:spAutoFit/>
          </a:bodyPr>
          <a:p>
            <a:pPr marL="38100">
              <a:lnSpc>
                <a:spcPct val="100000"/>
              </a:lnSpc>
              <a:spcBef>
                <a:spcPts val="95"/>
              </a:spcBef>
              <a:tabLst>
                <a:tab pos="457200" algn="l"/>
              </a:tabLst>
            </a:pPr>
            <a:r>
              <a:rPr sz="1000" spc="-5" dirty="0">
                <a:latin typeface="Arial" panose="020B0604020202020204"/>
                <a:cs typeface="Arial" panose="020B0604020202020204"/>
              </a:rPr>
              <a:t>9…	</a:t>
            </a:r>
            <a:r>
              <a:rPr sz="1500" spc="-7" baseline="-17000" dirty="0">
                <a:latin typeface="Arial" panose="020B0604020202020204"/>
                <a:cs typeface="Arial" panose="020B0604020202020204"/>
              </a:rPr>
              <a:t>8.4%</a:t>
            </a:r>
            <a:r>
              <a:rPr sz="1500" spc="30" baseline="-17000" dirty="0">
                <a:latin typeface="Arial" panose="020B0604020202020204"/>
                <a:cs typeface="Arial" panose="020B0604020202020204"/>
              </a:rPr>
              <a:t> </a:t>
            </a:r>
            <a:r>
              <a:rPr sz="1500" spc="-7" baseline="6000" dirty="0">
                <a:latin typeface="Arial" panose="020B0604020202020204"/>
                <a:cs typeface="Arial" panose="020B0604020202020204"/>
              </a:rPr>
              <a:t>9.7%</a:t>
            </a:r>
            <a:endParaRPr sz="1500" baseline="6000">
              <a:latin typeface="Arial" panose="020B0604020202020204"/>
              <a:cs typeface="Arial" panose="020B0604020202020204"/>
            </a:endParaRPr>
          </a:p>
        </p:txBody>
      </p:sp>
      <p:sp>
        <p:nvSpPr>
          <p:cNvPr id="42" name="object 27"/>
          <p:cNvSpPr txBox="1"/>
          <p:nvPr/>
        </p:nvSpPr>
        <p:spPr>
          <a:xfrm>
            <a:off x="7078243" y="5301132"/>
            <a:ext cx="3819525" cy="177165"/>
          </a:xfrm>
          <a:prstGeom prst="rect">
            <a:avLst/>
          </a:prstGeom>
        </p:spPr>
        <p:txBody>
          <a:bodyPr vert="horz" wrap="square" lIns="0" tIns="12065" rIns="0" bIns="0" rtlCol="0">
            <a:spAutoFit/>
          </a:bodyPr>
          <a:p>
            <a:pPr marL="38100">
              <a:lnSpc>
                <a:spcPct val="100000"/>
              </a:lnSpc>
              <a:spcBef>
                <a:spcPts val="95"/>
              </a:spcBef>
            </a:pPr>
            <a:r>
              <a:rPr sz="1500" spc="-7" baseline="-11000" dirty="0">
                <a:latin typeface="Arial" panose="020B0604020202020204"/>
                <a:cs typeface="Arial" panose="020B0604020202020204"/>
              </a:rPr>
              <a:t>17.4%</a:t>
            </a:r>
            <a:r>
              <a:rPr sz="1500" spc="-225" baseline="-11000" dirty="0">
                <a:latin typeface="Arial" panose="020B0604020202020204"/>
                <a:cs typeface="Arial" panose="020B0604020202020204"/>
              </a:rPr>
              <a:t> </a:t>
            </a:r>
            <a:r>
              <a:rPr sz="1500" spc="-7" baseline="-19000" dirty="0">
                <a:latin typeface="Arial" panose="020B0604020202020204"/>
                <a:cs typeface="Arial" panose="020B0604020202020204"/>
              </a:rPr>
              <a:t>16.8%</a:t>
            </a:r>
            <a:r>
              <a:rPr sz="1500" spc="-225" baseline="-19000" dirty="0">
                <a:latin typeface="Arial" panose="020B0604020202020204"/>
                <a:cs typeface="Arial" panose="020B0604020202020204"/>
              </a:rPr>
              <a:t> </a:t>
            </a:r>
            <a:r>
              <a:rPr sz="1500" spc="-7" baseline="-17000" dirty="0">
                <a:latin typeface="Arial" panose="020B0604020202020204"/>
                <a:cs typeface="Arial" panose="020B0604020202020204"/>
              </a:rPr>
              <a:t>17.0%</a:t>
            </a:r>
            <a:r>
              <a:rPr sz="1500" spc="-225" baseline="-17000" dirty="0">
                <a:latin typeface="Arial" panose="020B0604020202020204"/>
                <a:cs typeface="Arial" panose="020B0604020202020204"/>
              </a:rPr>
              <a:t> </a:t>
            </a:r>
            <a:r>
              <a:rPr sz="1500" spc="-7" baseline="-17000" dirty="0">
                <a:latin typeface="Arial" panose="020B0604020202020204"/>
                <a:cs typeface="Arial" panose="020B0604020202020204"/>
              </a:rPr>
              <a:t>17.1%</a:t>
            </a:r>
            <a:r>
              <a:rPr sz="1500" spc="-225" baseline="-17000" dirty="0">
                <a:latin typeface="Arial" panose="020B0604020202020204"/>
                <a:cs typeface="Arial" panose="020B0604020202020204"/>
              </a:rPr>
              <a:t> </a:t>
            </a:r>
            <a:r>
              <a:rPr sz="1500" spc="-7" baseline="-11000" dirty="0">
                <a:latin typeface="Arial" panose="020B0604020202020204"/>
                <a:cs typeface="Arial" panose="020B0604020202020204"/>
              </a:rPr>
              <a:t>17.4%</a:t>
            </a:r>
            <a:r>
              <a:rPr sz="1500" spc="-225" baseline="-11000" dirty="0">
                <a:latin typeface="Arial" panose="020B0604020202020204"/>
                <a:cs typeface="Arial" panose="020B0604020202020204"/>
              </a:rPr>
              <a:t> </a:t>
            </a:r>
            <a:r>
              <a:rPr sz="1000" spc="-5" dirty="0">
                <a:latin typeface="Arial" panose="020B0604020202020204"/>
                <a:cs typeface="Arial" panose="020B0604020202020204"/>
              </a:rPr>
              <a:t>18.3%</a:t>
            </a:r>
            <a:r>
              <a:rPr sz="1000" spc="-150" dirty="0">
                <a:latin typeface="Arial" panose="020B0604020202020204"/>
                <a:cs typeface="Arial" panose="020B0604020202020204"/>
              </a:rPr>
              <a:t> </a:t>
            </a:r>
            <a:r>
              <a:rPr sz="1500" spc="-7" baseline="3000" dirty="0">
                <a:latin typeface="Arial" panose="020B0604020202020204"/>
                <a:cs typeface="Arial" panose="020B0604020202020204"/>
              </a:rPr>
              <a:t>18.5%</a:t>
            </a:r>
            <a:r>
              <a:rPr sz="1500" spc="-225" baseline="3000" dirty="0">
                <a:latin typeface="Arial" panose="020B0604020202020204"/>
                <a:cs typeface="Arial" panose="020B0604020202020204"/>
              </a:rPr>
              <a:t> </a:t>
            </a:r>
            <a:r>
              <a:rPr sz="1500" spc="-7" baseline="6000" dirty="0">
                <a:latin typeface="Arial" panose="020B0604020202020204"/>
                <a:cs typeface="Arial" panose="020B0604020202020204"/>
              </a:rPr>
              <a:t>18.8%</a:t>
            </a:r>
            <a:r>
              <a:rPr sz="1500" spc="-217" baseline="6000" dirty="0">
                <a:latin typeface="Arial" panose="020B0604020202020204"/>
                <a:cs typeface="Arial" panose="020B0604020202020204"/>
              </a:rPr>
              <a:t> </a:t>
            </a:r>
            <a:r>
              <a:rPr sz="1500" spc="-7" baseline="6000" dirty="0">
                <a:latin typeface="Arial" panose="020B0604020202020204"/>
                <a:cs typeface="Arial" panose="020B0604020202020204"/>
              </a:rPr>
              <a:t>18.7%</a:t>
            </a:r>
            <a:r>
              <a:rPr sz="1500" spc="-225" baseline="6000" dirty="0">
                <a:latin typeface="Arial" panose="020B0604020202020204"/>
                <a:cs typeface="Arial" panose="020B0604020202020204"/>
              </a:rPr>
              <a:t> </a:t>
            </a:r>
            <a:r>
              <a:rPr sz="1500" spc="-7" baseline="8000" dirty="0">
                <a:latin typeface="Arial" panose="020B0604020202020204"/>
                <a:cs typeface="Arial" panose="020B0604020202020204"/>
              </a:rPr>
              <a:t>18.9%</a:t>
            </a:r>
            <a:endParaRPr sz="1500" baseline="8000">
              <a:latin typeface="Arial" panose="020B0604020202020204"/>
              <a:cs typeface="Arial" panose="020B0604020202020204"/>
            </a:endParaRPr>
          </a:p>
        </p:txBody>
      </p:sp>
      <p:sp>
        <p:nvSpPr>
          <p:cNvPr id="43" name="object 31"/>
          <p:cNvSpPr txBox="1"/>
          <p:nvPr/>
        </p:nvSpPr>
        <p:spPr>
          <a:xfrm>
            <a:off x="6723595" y="6045530"/>
            <a:ext cx="314325" cy="177165"/>
          </a:xfrm>
          <a:prstGeom prst="rect">
            <a:avLst/>
          </a:prstGeom>
        </p:spPr>
        <p:txBody>
          <a:bodyPr vert="horz" wrap="square" lIns="0" tIns="12065" rIns="0" bIns="0" rtlCol="0">
            <a:spAutoFit/>
          </a:bodyPr>
          <a:p>
            <a:pPr marL="12700">
              <a:lnSpc>
                <a:spcPct val="100000"/>
              </a:lnSpc>
              <a:spcBef>
                <a:spcPts val="95"/>
              </a:spcBef>
            </a:pPr>
            <a:r>
              <a:rPr sz="1000" spc="-5" dirty="0">
                <a:latin typeface="Arial" panose="020B0604020202020204"/>
                <a:cs typeface="Arial" panose="020B0604020202020204"/>
              </a:rPr>
              <a:t>0.0%</a:t>
            </a:r>
            <a:endParaRPr sz="1000">
              <a:latin typeface="Arial" panose="020B0604020202020204"/>
              <a:cs typeface="Arial" panose="020B0604020202020204"/>
            </a:endParaRPr>
          </a:p>
        </p:txBody>
      </p:sp>
      <p:sp>
        <p:nvSpPr>
          <p:cNvPr id="44" name="object 39"/>
          <p:cNvSpPr txBox="1"/>
          <p:nvPr/>
        </p:nvSpPr>
        <p:spPr>
          <a:xfrm>
            <a:off x="6653110" y="3569665"/>
            <a:ext cx="384810" cy="177165"/>
          </a:xfrm>
          <a:prstGeom prst="rect">
            <a:avLst/>
          </a:prstGeom>
        </p:spPr>
        <p:txBody>
          <a:bodyPr vert="horz" wrap="square" lIns="0" tIns="12065" rIns="0" bIns="0" rtlCol="0">
            <a:spAutoFit/>
          </a:bodyPr>
          <a:p>
            <a:pPr marL="12700">
              <a:lnSpc>
                <a:spcPct val="100000"/>
              </a:lnSpc>
              <a:spcBef>
                <a:spcPts val="95"/>
              </a:spcBef>
            </a:pPr>
            <a:r>
              <a:rPr sz="1000" spc="-5" dirty="0">
                <a:latin typeface="Arial" panose="020B0604020202020204"/>
                <a:cs typeface="Arial" panose="020B0604020202020204"/>
              </a:rPr>
              <a:t>80.0%</a:t>
            </a:r>
            <a:endParaRPr sz="1000">
              <a:latin typeface="Arial" panose="020B0604020202020204"/>
              <a:cs typeface="Arial" panose="020B0604020202020204"/>
            </a:endParaRPr>
          </a:p>
        </p:txBody>
      </p:sp>
      <p:sp>
        <p:nvSpPr>
          <p:cNvPr id="45" name="object 38"/>
          <p:cNvSpPr txBox="1"/>
          <p:nvPr/>
        </p:nvSpPr>
        <p:spPr>
          <a:xfrm>
            <a:off x="6653110" y="3878275"/>
            <a:ext cx="384810" cy="177165"/>
          </a:xfrm>
          <a:prstGeom prst="rect">
            <a:avLst/>
          </a:prstGeom>
        </p:spPr>
        <p:txBody>
          <a:bodyPr vert="horz" wrap="square" lIns="0" tIns="12065" rIns="0" bIns="0" rtlCol="0">
            <a:spAutoFit/>
          </a:bodyPr>
          <a:p>
            <a:pPr marL="12700">
              <a:lnSpc>
                <a:spcPct val="100000"/>
              </a:lnSpc>
              <a:spcBef>
                <a:spcPts val="95"/>
              </a:spcBef>
            </a:pPr>
            <a:r>
              <a:rPr sz="1000" spc="-5" dirty="0">
                <a:latin typeface="Arial" panose="020B0604020202020204"/>
                <a:cs typeface="Arial" panose="020B0604020202020204"/>
              </a:rPr>
              <a:t>70.0%</a:t>
            </a:r>
            <a:endParaRPr sz="1000">
              <a:latin typeface="Arial" panose="020B0604020202020204"/>
              <a:cs typeface="Arial" panose="020B0604020202020204"/>
            </a:endParaRPr>
          </a:p>
        </p:txBody>
      </p:sp>
      <p:sp>
        <p:nvSpPr>
          <p:cNvPr id="46" name="object 37"/>
          <p:cNvSpPr txBox="1"/>
          <p:nvPr/>
        </p:nvSpPr>
        <p:spPr>
          <a:xfrm>
            <a:off x="6653110" y="4188155"/>
            <a:ext cx="384810" cy="177165"/>
          </a:xfrm>
          <a:prstGeom prst="rect">
            <a:avLst/>
          </a:prstGeom>
        </p:spPr>
        <p:txBody>
          <a:bodyPr vert="horz" wrap="square" lIns="0" tIns="12065" rIns="0" bIns="0" rtlCol="0">
            <a:spAutoFit/>
          </a:bodyPr>
          <a:p>
            <a:pPr marL="12700">
              <a:lnSpc>
                <a:spcPct val="100000"/>
              </a:lnSpc>
              <a:spcBef>
                <a:spcPts val="95"/>
              </a:spcBef>
            </a:pPr>
            <a:r>
              <a:rPr sz="1000" spc="-5" dirty="0">
                <a:latin typeface="Arial" panose="020B0604020202020204"/>
                <a:cs typeface="Arial" panose="020B0604020202020204"/>
              </a:rPr>
              <a:t>60.0%</a:t>
            </a:r>
            <a:endParaRPr sz="1000">
              <a:latin typeface="Arial" panose="020B0604020202020204"/>
              <a:cs typeface="Arial" panose="020B0604020202020204"/>
            </a:endParaRPr>
          </a:p>
        </p:txBody>
      </p:sp>
      <p:sp>
        <p:nvSpPr>
          <p:cNvPr id="47" name="object 36"/>
          <p:cNvSpPr txBox="1"/>
          <p:nvPr/>
        </p:nvSpPr>
        <p:spPr>
          <a:xfrm>
            <a:off x="6653110" y="4497400"/>
            <a:ext cx="384810" cy="177165"/>
          </a:xfrm>
          <a:prstGeom prst="rect">
            <a:avLst/>
          </a:prstGeom>
        </p:spPr>
        <p:txBody>
          <a:bodyPr vert="horz" wrap="square" lIns="0" tIns="12065" rIns="0" bIns="0" rtlCol="0">
            <a:spAutoFit/>
          </a:bodyPr>
          <a:p>
            <a:pPr marL="12700">
              <a:lnSpc>
                <a:spcPct val="100000"/>
              </a:lnSpc>
              <a:spcBef>
                <a:spcPts val="95"/>
              </a:spcBef>
            </a:pPr>
            <a:r>
              <a:rPr sz="1000" spc="-5" dirty="0">
                <a:latin typeface="Arial" panose="020B0604020202020204"/>
                <a:cs typeface="Arial" panose="020B0604020202020204"/>
              </a:rPr>
              <a:t>50.0%</a:t>
            </a:r>
            <a:endParaRPr sz="1000">
              <a:latin typeface="Arial" panose="020B0604020202020204"/>
              <a:cs typeface="Arial" panose="020B0604020202020204"/>
            </a:endParaRPr>
          </a:p>
        </p:txBody>
      </p:sp>
      <p:sp>
        <p:nvSpPr>
          <p:cNvPr id="48" name="object 35"/>
          <p:cNvSpPr txBox="1"/>
          <p:nvPr/>
        </p:nvSpPr>
        <p:spPr>
          <a:xfrm>
            <a:off x="6653110" y="4807280"/>
            <a:ext cx="384810" cy="177165"/>
          </a:xfrm>
          <a:prstGeom prst="rect">
            <a:avLst/>
          </a:prstGeom>
        </p:spPr>
        <p:txBody>
          <a:bodyPr vert="horz" wrap="square" lIns="0" tIns="12065" rIns="0" bIns="0" rtlCol="0">
            <a:spAutoFit/>
          </a:bodyPr>
          <a:p>
            <a:pPr marL="12700">
              <a:lnSpc>
                <a:spcPct val="100000"/>
              </a:lnSpc>
              <a:spcBef>
                <a:spcPts val="95"/>
              </a:spcBef>
            </a:pPr>
            <a:r>
              <a:rPr sz="1000" spc="-5" dirty="0">
                <a:latin typeface="Arial" panose="020B0604020202020204"/>
                <a:cs typeface="Arial" panose="020B0604020202020204"/>
              </a:rPr>
              <a:t>40.0%</a:t>
            </a:r>
            <a:endParaRPr sz="1000">
              <a:latin typeface="Arial" panose="020B0604020202020204"/>
              <a:cs typeface="Arial" panose="020B0604020202020204"/>
            </a:endParaRPr>
          </a:p>
        </p:txBody>
      </p:sp>
      <p:sp>
        <p:nvSpPr>
          <p:cNvPr id="49" name="object 34"/>
          <p:cNvSpPr txBox="1"/>
          <p:nvPr/>
        </p:nvSpPr>
        <p:spPr>
          <a:xfrm>
            <a:off x="6653110" y="5116525"/>
            <a:ext cx="384810" cy="177165"/>
          </a:xfrm>
          <a:prstGeom prst="rect">
            <a:avLst/>
          </a:prstGeom>
        </p:spPr>
        <p:txBody>
          <a:bodyPr vert="horz" wrap="square" lIns="0" tIns="12065" rIns="0" bIns="0" rtlCol="0">
            <a:spAutoFit/>
          </a:bodyPr>
          <a:p>
            <a:pPr marL="12700">
              <a:lnSpc>
                <a:spcPct val="100000"/>
              </a:lnSpc>
              <a:spcBef>
                <a:spcPts val="95"/>
              </a:spcBef>
            </a:pPr>
            <a:r>
              <a:rPr sz="1000" spc="-5" dirty="0">
                <a:latin typeface="Arial" panose="020B0604020202020204"/>
                <a:cs typeface="Arial" panose="020B0604020202020204"/>
              </a:rPr>
              <a:t>30.0%</a:t>
            </a:r>
            <a:endParaRPr sz="1000">
              <a:latin typeface="Arial" panose="020B0604020202020204"/>
              <a:cs typeface="Arial" panose="020B0604020202020204"/>
            </a:endParaRPr>
          </a:p>
        </p:txBody>
      </p:sp>
      <p:sp>
        <p:nvSpPr>
          <p:cNvPr id="50" name="object 33"/>
          <p:cNvSpPr txBox="1"/>
          <p:nvPr/>
        </p:nvSpPr>
        <p:spPr>
          <a:xfrm>
            <a:off x="6653110" y="5426405"/>
            <a:ext cx="384810" cy="177165"/>
          </a:xfrm>
          <a:prstGeom prst="rect">
            <a:avLst/>
          </a:prstGeom>
        </p:spPr>
        <p:txBody>
          <a:bodyPr vert="horz" wrap="square" lIns="0" tIns="12065" rIns="0" bIns="0" rtlCol="0">
            <a:spAutoFit/>
          </a:bodyPr>
          <a:p>
            <a:pPr marL="12700">
              <a:lnSpc>
                <a:spcPct val="100000"/>
              </a:lnSpc>
              <a:spcBef>
                <a:spcPts val="95"/>
              </a:spcBef>
            </a:pPr>
            <a:r>
              <a:rPr sz="1000" spc="-5" dirty="0">
                <a:latin typeface="Arial" panose="020B0604020202020204"/>
                <a:cs typeface="Arial" panose="020B0604020202020204"/>
              </a:rPr>
              <a:t>20.0%</a:t>
            </a:r>
            <a:endParaRPr sz="1000">
              <a:latin typeface="Arial" panose="020B0604020202020204"/>
              <a:cs typeface="Arial" panose="020B0604020202020204"/>
            </a:endParaRPr>
          </a:p>
        </p:txBody>
      </p:sp>
      <p:sp>
        <p:nvSpPr>
          <p:cNvPr id="56" name="object 32"/>
          <p:cNvSpPr txBox="1"/>
          <p:nvPr/>
        </p:nvSpPr>
        <p:spPr>
          <a:xfrm>
            <a:off x="6653110" y="5735650"/>
            <a:ext cx="384810" cy="177165"/>
          </a:xfrm>
          <a:prstGeom prst="rect">
            <a:avLst/>
          </a:prstGeom>
        </p:spPr>
        <p:txBody>
          <a:bodyPr vert="horz" wrap="square" lIns="0" tIns="12065" rIns="0" bIns="0" rtlCol="0">
            <a:spAutoFit/>
          </a:bodyPr>
          <a:p>
            <a:pPr marL="12700">
              <a:lnSpc>
                <a:spcPct val="100000"/>
              </a:lnSpc>
              <a:spcBef>
                <a:spcPts val="95"/>
              </a:spcBef>
            </a:pPr>
            <a:r>
              <a:rPr sz="1000" spc="-5" dirty="0">
                <a:latin typeface="Arial" panose="020B0604020202020204"/>
                <a:cs typeface="Arial" panose="020B0604020202020204"/>
              </a:rPr>
              <a:t>10.0%</a:t>
            </a:r>
            <a:endParaRPr sz="1000">
              <a:latin typeface="Arial" panose="020B0604020202020204"/>
              <a:cs typeface="Arial" panose="020B0604020202020204"/>
            </a:endParaRPr>
          </a:p>
        </p:txBody>
      </p:sp>
      <p:sp>
        <p:nvSpPr>
          <p:cNvPr id="8" name="object 13"/>
          <p:cNvSpPr/>
          <p:nvPr/>
        </p:nvSpPr>
        <p:spPr>
          <a:xfrm>
            <a:off x="698512" y="2876600"/>
            <a:ext cx="7620" cy="186055"/>
          </a:xfrm>
          <a:custGeom>
            <a:avLst/>
            <a:gdLst/>
            <a:ahLst/>
            <a:cxnLst/>
            <a:rect l="l" t="t" r="r" b="b"/>
            <a:pathLst>
              <a:path w="7619" h="186055">
                <a:moveTo>
                  <a:pt x="7620" y="185661"/>
                </a:moveTo>
                <a:lnTo>
                  <a:pt x="0" y="185661"/>
                </a:lnTo>
                <a:lnTo>
                  <a:pt x="0" y="0"/>
                </a:lnTo>
                <a:lnTo>
                  <a:pt x="7620" y="0"/>
                </a:lnTo>
                <a:lnTo>
                  <a:pt x="7620" y="185661"/>
                </a:lnTo>
                <a:close/>
              </a:path>
            </a:pathLst>
          </a:custGeom>
          <a:solidFill>
            <a:srgbClr val="BEBEBE"/>
          </a:solidFill>
        </p:spPr>
        <p:txBody>
          <a:bodyPr wrap="square" lIns="0" tIns="0" rIns="0" bIns="0" rtlCol="0"/>
          <a:p/>
        </p:txBody>
      </p:sp>
      <p:sp>
        <p:nvSpPr>
          <p:cNvPr id="52" name="object 13"/>
          <p:cNvSpPr/>
          <p:nvPr/>
        </p:nvSpPr>
        <p:spPr>
          <a:xfrm>
            <a:off x="713752" y="3930700"/>
            <a:ext cx="7620" cy="186055"/>
          </a:xfrm>
          <a:custGeom>
            <a:avLst/>
            <a:gdLst/>
            <a:ahLst/>
            <a:cxnLst/>
            <a:rect l="l" t="t" r="r" b="b"/>
            <a:pathLst>
              <a:path w="7619" h="186055">
                <a:moveTo>
                  <a:pt x="7620" y="185661"/>
                </a:moveTo>
                <a:lnTo>
                  <a:pt x="0" y="185661"/>
                </a:lnTo>
                <a:lnTo>
                  <a:pt x="0" y="0"/>
                </a:lnTo>
                <a:lnTo>
                  <a:pt x="7620" y="0"/>
                </a:lnTo>
                <a:lnTo>
                  <a:pt x="7620" y="185661"/>
                </a:lnTo>
                <a:close/>
              </a:path>
            </a:pathLst>
          </a:custGeom>
          <a:solidFill>
            <a:srgbClr val="BEBEBE"/>
          </a:solidFill>
        </p:spPr>
        <p:txBody>
          <a:bodyPr wrap="square" lIns="0" tIns="0" rIns="0" bIns="0" rtlCol="0"/>
          <a:p/>
        </p:txBody>
      </p:sp>
      <p:grpSp>
        <p:nvGrpSpPr>
          <p:cNvPr id="55" name="object 40"/>
          <p:cNvGrpSpPr/>
          <p:nvPr/>
        </p:nvGrpSpPr>
        <p:grpSpPr>
          <a:xfrm>
            <a:off x="11013846" y="5245011"/>
            <a:ext cx="273050" cy="71755"/>
            <a:chOff x="11013846" y="5245011"/>
            <a:chExt cx="273050" cy="71755"/>
          </a:xfrm>
        </p:grpSpPr>
        <p:sp>
          <p:nvSpPr>
            <p:cNvPr id="57" name="object 41"/>
            <p:cNvSpPr/>
            <p:nvPr/>
          </p:nvSpPr>
          <p:spPr>
            <a:xfrm>
              <a:off x="11013846" y="5271198"/>
              <a:ext cx="273050" cy="19050"/>
            </a:xfrm>
            <a:custGeom>
              <a:avLst/>
              <a:gdLst/>
              <a:ahLst/>
              <a:cxnLst/>
              <a:rect l="l" t="t" r="r" b="b"/>
              <a:pathLst>
                <a:path w="273050" h="19050">
                  <a:moveTo>
                    <a:pt x="263461" y="19050"/>
                  </a:moveTo>
                  <a:lnTo>
                    <a:pt x="9461" y="19050"/>
                  </a:lnTo>
                  <a:lnTo>
                    <a:pt x="7175" y="18770"/>
                  </a:lnTo>
                  <a:lnTo>
                    <a:pt x="0" y="10667"/>
                  </a:lnTo>
                  <a:lnTo>
                    <a:pt x="0" y="8381"/>
                  </a:lnTo>
                  <a:lnTo>
                    <a:pt x="9461" y="0"/>
                  </a:lnTo>
                  <a:lnTo>
                    <a:pt x="263461" y="0"/>
                  </a:lnTo>
                  <a:lnTo>
                    <a:pt x="272910" y="8381"/>
                  </a:lnTo>
                  <a:lnTo>
                    <a:pt x="272910" y="10667"/>
                  </a:lnTo>
                  <a:lnTo>
                    <a:pt x="263461" y="19050"/>
                  </a:lnTo>
                  <a:close/>
                </a:path>
              </a:pathLst>
            </a:custGeom>
            <a:solidFill>
              <a:srgbClr val="5F95E6"/>
            </a:solidFill>
          </p:spPr>
          <p:txBody>
            <a:bodyPr wrap="square" lIns="0" tIns="0" rIns="0" bIns="0" rtlCol="0"/>
            <a:p/>
          </p:txBody>
        </p:sp>
        <p:sp>
          <p:nvSpPr>
            <p:cNvPr id="58" name="object 42"/>
            <p:cNvSpPr/>
            <p:nvPr/>
          </p:nvSpPr>
          <p:spPr>
            <a:xfrm>
              <a:off x="11114582" y="5245011"/>
              <a:ext cx="71437" cy="71437"/>
            </a:xfrm>
            <a:prstGeom prst="rect">
              <a:avLst/>
            </a:prstGeom>
            <a:blipFill>
              <a:blip r:embed="rId9" cstate="print"/>
              <a:stretch>
                <a:fillRect/>
              </a:stretch>
            </a:blipFill>
          </p:spPr>
          <p:txBody>
            <a:bodyPr wrap="square" lIns="0" tIns="0" rIns="0" bIns="0" rtlCol="0"/>
            <a:p/>
          </p:txBody>
        </p:sp>
      </p:grpSp>
      <p:sp>
        <p:nvSpPr>
          <p:cNvPr id="59" name="object 48"/>
          <p:cNvSpPr txBox="1"/>
          <p:nvPr/>
        </p:nvSpPr>
        <p:spPr>
          <a:xfrm>
            <a:off x="11297628" y="5203888"/>
            <a:ext cx="229235" cy="148590"/>
          </a:xfrm>
          <a:prstGeom prst="rect">
            <a:avLst/>
          </a:prstGeom>
        </p:spPr>
        <p:txBody>
          <a:bodyPr vert="horz" wrap="square" lIns="0" tIns="13335" rIns="0" bIns="0" rtlCol="0">
            <a:spAutoFit/>
          </a:bodyPr>
          <a:p>
            <a:pPr marL="12700">
              <a:lnSpc>
                <a:spcPct val="100000"/>
              </a:lnSpc>
              <a:spcBef>
                <a:spcPts val="105"/>
              </a:spcBef>
            </a:pPr>
            <a:r>
              <a:rPr sz="800" dirty="0">
                <a:latin typeface="UKIJ CJK"/>
                <a:cs typeface="UKIJ CJK"/>
              </a:rPr>
              <a:t>煤</a:t>
            </a:r>
            <a:r>
              <a:rPr sz="800" spc="5" dirty="0">
                <a:latin typeface="UKIJ CJK"/>
                <a:cs typeface="UKIJ CJK"/>
              </a:rPr>
              <a:t>炭</a:t>
            </a:r>
            <a:endParaRPr sz="800">
              <a:latin typeface="UKIJ CJK"/>
              <a:cs typeface="UKIJ CJK"/>
            </a:endParaRPr>
          </a:p>
        </p:txBody>
      </p:sp>
      <p:sp>
        <p:nvSpPr>
          <p:cNvPr id="66" name="object 49"/>
          <p:cNvSpPr txBox="1"/>
          <p:nvPr/>
        </p:nvSpPr>
        <p:spPr>
          <a:xfrm>
            <a:off x="11014075" y="5426710"/>
            <a:ext cx="602615" cy="185420"/>
          </a:xfrm>
          <a:prstGeom prst="rect">
            <a:avLst/>
          </a:prstGeom>
        </p:spPr>
        <p:txBody>
          <a:bodyPr vert="horz" wrap="square" lIns="0" tIns="12065" rIns="0" bIns="0" rtlCol="0">
            <a:noAutofit/>
          </a:bodyPr>
          <a:p>
            <a:pPr marL="12700">
              <a:lnSpc>
                <a:spcPts val="1015"/>
              </a:lnSpc>
              <a:spcBef>
                <a:spcPts val="95"/>
              </a:spcBef>
              <a:tabLst>
                <a:tab pos="316865" algn="l"/>
              </a:tabLst>
            </a:pPr>
            <a:r>
              <a:rPr sz="1000" u="heavy" spc="-5" dirty="0">
                <a:uFill>
                  <a:solidFill>
                    <a:srgbClr val="57B6E4"/>
                  </a:solidFill>
                </a:uFill>
                <a:latin typeface="Times New Roman" panose="02020603050405020304"/>
                <a:cs typeface="Times New Roman" panose="02020603050405020304"/>
              </a:rPr>
              <a:t> 	</a:t>
            </a:r>
            <a:r>
              <a:rPr sz="800" dirty="0">
                <a:latin typeface="UKIJ CJK"/>
                <a:cs typeface="UKIJ CJK"/>
              </a:rPr>
              <a:t>油</a:t>
            </a:r>
            <a:r>
              <a:rPr sz="800" spc="5" dirty="0">
                <a:latin typeface="UKIJ CJK"/>
                <a:cs typeface="UKIJ CJK"/>
              </a:rPr>
              <a:t>品</a:t>
            </a:r>
            <a:r>
              <a:rPr lang="en-US" sz="800" spc="5" dirty="0">
                <a:latin typeface="UKIJ CJK"/>
                <a:cs typeface="UKIJ CJK"/>
              </a:rPr>
              <a:t> </a:t>
            </a:r>
            <a:endParaRPr lang="en-US" sz="800" spc="5" dirty="0">
              <a:latin typeface="UKIJ CJK"/>
              <a:cs typeface="UKIJ CJK"/>
            </a:endParaRPr>
          </a:p>
        </p:txBody>
      </p:sp>
      <p:sp>
        <p:nvSpPr>
          <p:cNvPr id="67" name="object 43"/>
          <p:cNvSpPr/>
          <p:nvPr/>
        </p:nvSpPr>
        <p:spPr>
          <a:xfrm>
            <a:off x="11109960" y="5518785"/>
            <a:ext cx="76200" cy="85090"/>
          </a:xfrm>
          <a:custGeom>
            <a:avLst/>
            <a:gdLst/>
            <a:ahLst/>
            <a:cxnLst/>
            <a:rect l="l" t="t" r="r" b="b"/>
            <a:pathLst>
              <a:path w="71754" h="71754">
                <a:moveTo>
                  <a:pt x="67627" y="71437"/>
                </a:moveTo>
                <a:lnTo>
                  <a:pt x="3810" y="71437"/>
                </a:lnTo>
                <a:lnTo>
                  <a:pt x="2349" y="71145"/>
                </a:lnTo>
                <a:lnTo>
                  <a:pt x="1117" y="70319"/>
                </a:lnTo>
                <a:lnTo>
                  <a:pt x="292" y="69075"/>
                </a:lnTo>
                <a:lnTo>
                  <a:pt x="0" y="67614"/>
                </a:lnTo>
                <a:lnTo>
                  <a:pt x="0" y="3810"/>
                </a:lnTo>
                <a:lnTo>
                  <a:pt x="292" y="2349"/>
                </a:lnTo>
                <a:lnTo>
                  <a:pt x="1117" y="1104"/>
                </a:lnTo>
                <a:lnTo>
                  <a:pt x="2349" y="279"/>
                </a:lnTo>
                <a:lnTo>
                  <a:pt x="3810" y="0"/>
                </a:lnTo>
                <a:lnTo>
                  <a:pt x="67627" y="0"/>
                </a:lnTo>
                <a:lnTo>
                  <a:pt x="69088" y="279"/>
                </a:lnTo>
                <a:lnTo>
                  <a:pt x="70319" y="1104"/>
                </a:lnTo>
                <a:lnTo>
                  <a:pt x="71145" y="2349"/>
                </a:lnTo>
                <a:lnTo>
                  <a:pt x="71437" y="3810"/>
                </a:lnTo>
                <a:lnTo>
                  <a:pt x="7620" y="3810"/>
                </a:lnTo>
                <a:lnTo>
                  <a:pt x="3810" y="7607"/>
                </a:lnTo>
                <a:lnTo>
                  <a:pt x="7620" y="7607"/>
                </a:lnTo>
                <a:lnTo>
                  <a:pt x="7620" y="63817"/>
                </a:lnTo>
                <a:lnTo>
                  <a:pt x="3810" y="63817"/>
                </a:lnTo>
                <a:lnTo>
                  <a:pt x="7620" y="67614"/>
                </a:lnTo>
                <a:lnTo>
                  <a:pt x="71437" y="67614"/>
                </a:lnTo>
                <a:lnTo>
                  <a:pt x="71145" y="69075"/>
                </a:lnTo>
                <a:lnTo>
                  <a:pt x="70319" y="70319"/>
                </a:lnTo>
                <a:lnTo>
                  <a:pt x="69088" y="71145"/>
                </a:lnTo>
                <a:lnTo>
                  <a:pt x="67627" y="71437"/>
                </a:lnTo>
                <a:close/>
              </a:path>
              <a:path w="71754" h="71754">
                <a:moveTo>
                  <a:pt x="7620" y="7607"/>
                </a:moveTo>
                <a:lnTo>
                  <a:pt x="3810" y="7607"/>
                </a:lnTo>
                <a:lnTo>
                  <a:pt x="7620" y="3810"/>
                </a:lnTo>
                <a:lnTo>
                  <a:pt x="7620" y="7607"/>
                </a:lnTo>
                <a:close/>
              </a:path>
              <a:path w="71754" h="71754">
                <a:moveTo>
                  <a:pt x="63817" y="7607"/>
                </a:moveTo>
                <a:lnTo>
                  <a:pt x="7620" y="7607"/>
                </a:lnTo>
                <a:lnTo>
                  <a:pt x="7620" y="3810"/>
                </a:lnTo>
                <a:lnTo>
                  <a:pt x="63817" y="3810"/>
                </a:lnTo>
                <a:lnTo>
                  <a:pt x="63817" y="7607"/>
                </a:lnTo>
                <a:close/>
              </a:path>
              <a:path w="71754" h="71754">
                <a:moveTo>
                  <a:pt x="63817" y="67614"/>
                </a:moveTo>
                <a:lnTo>
                  <a:pt x="63817" y="3810"/>
                </a:lnTo>
                <a:lnTo>
                  <a:pt x="67627" y="7607"/>
                </a:lnTo>
                <a:lnTo>
                  <a:pt x="71437" y="7607"/>
                </a:lnTo>
                <a:lnTo>
                  <a:pt x="71437" y="63817"/>
                </a:lnTo>
                <a:lnTo>
                  <a:pt x="67627" y="63817"/>
                </a:lnTo>
                <a:lnTo>
                  <a:pt x="63817" y="67614"/>
                </a:lnTo>
                <a:close/>
              </a:path>
              <a:path w="71754" h="71754">
                <a:moveTo>
                  <a:pt x="71437" y="7607"/>
                </a:moveTo>
                <a:lnTo>
                  <a:pt x="67627" y="7607"/>
                </a:lnTo>
                <a:lnTo>
                  <a:pt x="63817" y="3810"/>
                </a:lnTo>
                <a:lnTo>
                  <a:pt x="71437" y="3810"/>
                </a:lnTo>
                <a:lnTo>
                  <a:pt x="71437" y="7607"/>
                </a:lnTo>
                <a:close/>
              </a:path>
              <a:path w="71754" h="71754">
                <a:moveTo>
                  <a:pt x="7620" y="67614"/>
                </a:moveTo>
                <a:lnTo>
                  <a:pt x="3810" y="63817"/>
                </a:lnTo>
                <a:lnTo>
                  <a:pt x="7620" y="63817"/>
                </a:lnTo>
                <a:lnTo>
                  <a:pt x="7620" y="67614"/>
                </a:lnTo>
                <a:close/>
              </a:path>
              <a:path w="71754" h="71754">
                <a:moveTo>
                  <a:pt x="63817" y="67614"/>
                </a:moveTo>
                <a:lnTo>
                  <a:pt x="7620" y="67614"/>
                </a:lnTo>
                <a:lnTo>
                  <a:pt x="7620" y="63817"/>
                </a:lnTo>
                <a:lnTo>
                  <a:pt x="63817" y="63817"/>
                </a:lnTo>
                <a:lnTo>
                  <a:pt x="63817" y="67614"/>
                </a:lnTo>
                <a:close/>
              </a:path>
              <a:path w="71754" h="71754">
                <a:moveTo>
                  <a:pt x="71437" y="67614"/>
                </a:moveTo>
                <a:lnTo>
                  <a:pt x="63817" y="67614"/>
                </a:lnTo>
                <a:lnTo>
                  <a:pt x="67627" y="63817"/>
                </a:lnTo>
                <a:lnTo>
                  <a:pt x="71437" y="63817"/>
                </a:lnTo>
                <a:lnTo>
                  <a:pt x="71437" y="67614"/>
                </a:lnTo>
                <a:close/>
              </a:path>
            </a:pathLst>
          </a:custGeom>
          <a:solidFill>
            <a:srgbClr val="57B6E4"/>
          </a:solidFill>
        </p:spPr>
        <p:txBody>
          <a:bodyPr wrap="square" lIns="0" tIns="0" rIns="0" bIns="0" rtlCol="0"/>
          <a:p/>
        </p:txBody>
      </p:sp>
      <p:grpSp>
        <p:nvGrpSpPr>
          <p:cNvPr id="68" name="object 44"/>
          <p:cNvGrpSpPr/>
          <p:nvPr/>
        </p:nvGrpSpPr>
        <p:grpSpPr>
          <a:xfrm>
            <a:off x="11024641" y="5749201"/>
            <a:ext cx="273050" cy="71755"/>
            <a:chOff x="11013846" y="5610771"/>
            <a:chExt cx="273050" cy="71755"/>
          </a:xfrm>
        </p:grpSpPr>
        <p:sp>
          <p:nvSpPr>
            <p:cNvPr id="69" name="object 45"/>
            <p:cNvSpPr/>
            <p:nvPr/>
          </p:nvSpPr>
          <p:spPr>
            <a:xfrm>
              <a:off x="11013846" y="5636958"/>
              <a:ext cx="273050" cy="19050"/>
            </a:xfrm>
            <a:custGeom>
              <a:avLst/>
              <a:gdLst/>
              <a:ahLst/>
              <a:cxnLst/>
              <a:rect l="l" t="t" r="r" b="b"/>
              <a:pathLst>
                <a:path w="273050" h="19050">
                  <a:moveTo>
                    <a:pt x="263461" y="19050"/>
                  </a:moveTo>
                  <a:lnTo>
                    <a:pt x="9461" y="19050"/>
                  </a:lnTo>
                  <a:lnTo>
                    <a:pt x="7175" y="18770"/>
                  </a:lnTo>
                  <a:lnTo>
                    <a:pt x="0" y="10667"/>
                  </a:lnTo>
                  <a:lnTo>
                    <a:pt x="0" y="8381"/>
                  </a:lnTo>
                  <a:lnTo>
                    <a:pt x="9461" y="0"/>
                  </a:lnTo>
                  <a:lnTo>
                    <a:pt x="263461" y="0"/>
                  </a:lnTo>
                  <a:lnTo>
                    <a:pt x="272910" y="8381"/>
                  </a:lnTo>
                  <a:lnTo>
                    <a:pt x="272910" y="10667"/>
                  </a:lnTo>
                  <a:lnTo>
                    <a:pt x="263461" y="19050"/>
                  </a:lnTo>
                  <a:close/>
                </a:path>
              </a:pathLst>
            </a:custGeom>
            <a:solidFill>
              <a:srgbClr val="55C994"/>
            </a:solidFill>
          </p:spPr>
          <p:txBody>
            <a:bodyPr wrap="square" lIns="0" tIns="0" rIns="0" bIns="0" rtlCol="0"/>
            <a:p/>
          </p:txBody>
        </p:sp>
        <p:sp>
          <p:nvSpPr>
            <p:cNvPr id="70" name="object 46"/>
            <p:cNvSpPr/>
            <p:nvPr/>
          </p:nvSpPr>
          <p:spPr>
            <a:xfrm>
              <a:off x="11114620" y="5610771"/>
              <a:ext cx="71374" cy="71437"/>
            </a:xfrm>
            <a:prstGeom prst="rect">
              <a:avLst/>
            </a:prstGeom>
            <a:blipFill>
              <a:blip r:embed="rId10" cstate="print"/>
              <a:stretch>
                <a:fillRect/>
              </a:stretch>
            </a:blipFill>
          </p:spPr>
          <p:txBody>
            <a:bodyPr wrap="square" lIns="0" tIns="0" rIns="0" bIns="0" rtlCol="0"/>
            <a:p/>
          </p:txBody>
        </p:sp>
      </p:grpSp>
      <p:sp>
        <p:nvSpPr>
          <p:cNvPr id="71" name="文本框 70"/>
          <p:cNvSpPr txBox="1"/>
          <p:nvPr/>
        </p:nvSpPr>
        <p:spPr>
          <a:xfrm>
            <a:off x="11297920" y="5692775"/>
            <a:ext cx="523875" cy="177165"/>
          </a:xfrm>
          <a:prstGeom prst="rect">
            <a:avLst/>
          </a:prstGeom>
          <a:noFill/>
        </p:spPr>
        <p:txBody>
          <a:bodyPr wrap="square" rtlCol="0" anchor="t">
            <a:noAutofit/>
          </a:bodyPr>
          <a:p>
            <a:r>
              <a:rPr sz="800" spc="-5" dirty="0">
                <a:solidFill>
                  <a:sysClr val="windowText" lastClr="000000"/>
                </a:solidFill>
                <a:latin typeface="UKIJ CJK"/>
                <a:ea typeface="+mn-ea"/>
                <a:cs typeface="UKIJ CJK"/>
                <a:sym typeface="+mn-ea"/>
              </a:rPr>
              <a:t>天然</a:t>
            </a:r>
            <a:r>
              <a:rPr sz="800" spc="5" dirty="0">
                <a:solidFill>
                  <a:sysClr val="windowText" lastClr="000000"/>
                </a:solidFill>
                <a:latin typeface="UKIJ CJK"/>
                <a:ea typeface="+mn-ea"/>
                <a:cs typeface="UKIJ CJK"/>
                <a:sym typeface="+mn-ea"/>
              </a:rPr>
              <a:t>气</a:t>
            </a:r>
            <a:endParaRPr lang="zh-CN" altLang="en-US" sz="800" spc="5" dirty="0">
              <a:solidFill>
                <a:sysClr val="windowText" lastClr="000000"/>
              </a:solidFill>
              <a:latin typeface="UKIJ CJK"/>
              <a:ea typeface="+mn-ea"/>
              <a:cs typeface="UKIJ CJK"/>
              <a:sym typeface="+mn-ea"/>
            </a:endParaRPr>
          </a:p>
        </p:txBody>
      </p:sp>
      <p:sp>
        <p:nvSpPr>
          <p:cNvPr id="72" name="文本框 71"/>
          <p:cNvSpPr txBox="1"/>
          <p:nvPr/>
        </p:nvSpPr>
        <p:spPr>
          <a:xfrm>
            <a:off x="10939145" y="5869940"/>
            <a:ext cx="513080" cy="76200"/>
          </a:xfrm>
          <a:prstGeom prst="rect">
            <a:avLst/>
          </a:prstGeom>
          <a:noFill/>
        </p:spPr>
        <p:txBody>
          <a:bodyPr wrap="square" rtlCol="0" anchor="t">
            <a:noAutofit/>
          </a:bodyPr>
          <a:p>
            <a:r>
              <a:rPr sz="1500" u="heavy" spc="-7" baseline="3000" dirty="0">
                <a:solidFill>
                  <a:sysClr val="windowText" lastClr="000000"/>
                </a:solidFill>
                <a:uFill>
                  <a:solidFill>
                    <a:srgbClr val="FFB954"/>
                  </a:solidFill>
                </a:uFill>
                <a:latin typeface="Times New Roman" panose="02020603050405020304"/>
                <a:ea typeface="+mn-ea"/>
                <a:cs typeface="Times New Roman" panose="02020603050405020304"/>
                <a:sym typeface="+mn-ea"/>
              </a:rPr>
              <a:t>	</a:t>
            </a:r>
            <a:endParaRPr lang="zh-CN" altLang="en-US" sz="1500" u="heavy" spc="-7" baseline="3000" dirty="0">
              <a:solidFill>
                <a:sysClr val="windowText" lastClr="000000"/>
              </a:solidFill>
              <a:uFill>
                <a:solidFill>
                  <a:srgbClr val="FFB954"/>
                </a:solidFill>
              </a:uFill>
              <a:latin typeface="Times New Roman" panose="02020603050405020304"/>
              <a:ea typeface="+mn-ea"/>
              <a:cs typeface="Times New Roman" panose="02020603050405020304"/>
              <a:sym typeface="+mn-ea"/>
            </a:endParaRPr>
          </a:p>
        </p:txBody>
      </p:sp>
      <p:sp>
        <p:nvSpPr>
          <p:cNvPr id="73" name="object 47"/>
          <p:cNvSpPr/>
          <p:nvPr/>
        </p:nvSpPr>
        <p:spPr>
          <a:xfrm>
            <a:off x="11125200" y="5975350"/>
            <a:ext cx="76200" cy="76200"/>
          </a:xfrm>
          <a:prstGeom prst="rect">
            <a:avLst/>
          </a:prstGeom>
          <a:blipFill>
            <a:blip r:embed="rId11" cstate="print"/>
            <a:stretch>
              <a:fillRect/>
            </a:stretch>
          </a:blipFill>
        </p:spPr>
        <p:txBody>
          <a:bodyPr wrap="square" lIns="0" tIns="0" rIns="0" bIns="0" rtlCol="0"/>
          <a:p/>
        </p:txBody>
      </p:sp>
      <p:sp>
        <p:nvSpPr>
          <p:cNvPr id="74" name="文本框 73"/>
          <p:cNvSpPr txBox="1"/>
          <p:nvPr/>
        </p:nvSpPr>
        <p:spPr>
          <a:xfrm>
            <a:off x="11297920" y="5946140"/>
            <a:ext cx="796290" cy="186690"/>
          </a:xfrm>
          <a:prstGeom prst="rect">
            <a:avLst/>
          </a:prstGeom>
          <a:noFill/>
        </p:spPr>
        <p:txBody>
          <a:bodyPr wrap="square" rtlCol="0" anchor="t">
            <a:noAutofit/>
          </a:bodyPr>
          <a:p>
            <a:r>
              <a:rPr lang="zh-CN" altLang="en-US" sz="800" spc="5" dirty="0">
                <a:solidFill>
                  <a:sysClr val="windowText" lastClr="000000"/>
                </a:solidFill>
                <a:latin typeface="UKIJ CJK"/>
                <a:ea typeface="宋体" panose="02010600030101010101" pitchFamily="2" charset="-122"/>
                <a:cs typeface="UKIJ CJK"/>
                <a:sym typeface="+mn-ea"/>
              </a:rPr>
              <a:t>非化石能源</a:t>
            </a:r>
            <a:endParaRPr lang="zh-CN" altLang="en-US" sz="800" spc="5" dirty="0">
              <a:solidFill>
                <a:sysClr val="windowText" lastClr="000000"/>
              </a:solidFill>
              <a:latin typeface="UKIJ CJK"/>
              <a:ea typeface="宋体" panose="02010600030101010101" pitchFamily="2" charset="-122"/>
              <a:cs typeface="UKIJ CJK"/>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object 4"/>
          <p:cNvSpPr txBox="1"/>
          <p:nvPr/>
        </p:nvSpPr>
        <p:spPr>
          <a:xfrm>
            <a:off x="276225" y="1025524"/>
            <a:ext cx="9893300" cy="319959"/>
          </a:xfrm>
          <a:prstGeom prst="rect">
            <a:avLst/>
          </a:prstGeom>
        </p:spPr>
        <p:txBody>
          <a:bodyPr vert="horz" wrap="square" lIns="0" tIns="12065" rIns="0" bIns="0" rtlCol="0">
            <a:spAutoFit/>
          </a:bodyPr>
          <a:p>
            <a:pPr marL="12700">
              <a:lnSpc>
                <a:spcPct val="100000"/>
              </a:lnSpc>
              <a:spcBef>
                <a:spcPts val="95"/>
              </a:spcBef>
            </a:pPr>
            <a:r>
              <a:rPr lang="en-US" sz="2000" b="0" dirty="0">
                <a:solidFill>
                  <a:srgbClr val="C00000"/>
                </a:solidFill>
                <a:latin typeface="Noto Sans CJK JP Medium"/>
                <a:cs typeface="Noto Sans CJK JP Medium"/>
              </a:rPr>
              <a:t>6.2 </a:t>
            </a:r>
            <a:r>
              <a:rPr lang="en-US" sz="2000" spc="-5" dirty="0">
                <a:solidFill>
                  <a:srgbClr val="C00000"/>
                </a:solidFill>
                <a:latin typeface="Noto Sans CJK JP Medium"/>
                <a:cs typeface="Noto Sans CJK JP Medium"/>
              </a:rPr>
              <a:t>Obvious results have been achieved in key areas and industries</a:t>
            </a:r>
            <a:endParaRPr sz="2000" dirty="0">
              <a:solidFill>
                <a:srgbClr val="C00000"/>
              </a:solidFill>
              <a:latin typeface="Noto Sans CJK JP Medium"/>
              <a:cs typeface="Noto Sans CJK JP Medium"/>
            </a:endParaRPr>
          </a:p>
        </p:txBody>
      </p:sp>
      <p:sp>
        <p:nvSpPr>
          <p:cNvPr id="9" name="object 9"/>
          <p:cNvSpPr/>
          <p:nvPr/>
        </p:nvSpPr>
        <p:spPr>
          <a:xfrm>
            <a:off x="401002" y="1548650"/>
            <a:ext cx="3467569" cy="2321864"/>
          </a:xfrm>
          <a:prstGeom prst="rect">
            <a:avLst/>
          </a:prstGeom>
          <a:blipFill>
            <a:blip r:embed="rId2" cstate="print"/>
            <a:stretch>
              <a:fillRect/>
            </a:stretch>
          </a:blipFill>
        </p:spPr>
        <p:txBody>
          <a:bodyPr wrap="square" lIns="0" tIns="0" rIns="0" bIns="0" rtlCol="0"/>
          <a:p/>
        </p:txBody>
      </p:sp>
      <p:sp>
        <p:nvSpPr>
          <p:cNvPr id="8" name="object 8"/>
          <p:cNvSpPr/>
          <p:nvPr/>
        </p:nvSpPr>
        <p:spPr>
          <a:xfrm>
            <a:off x="401002" y="4393323"/>
            <a:ext cx="3469208" cy="1964766"/>
          </a:xfrm>
          <a:prstGeom prst="rect">
            <a:avLst/>
          </a:prstGeom>
          <a:blipFill>
            <a:blip r:embed="rId3" cstate="print"/>
            <a:stretch>
              <a:fillRect/>
            </a:stretch>
          </a:blipFill>
        </p:spPr>
        <p:txBody>
          <a:bodyPr wrap="square" lIns="0" tIns="0" rIns="0" bIns="0" rtlCol="0"/>
          <a:p/>
        </p:txBody>
      </p:sp>
      <p:sp>
        <p:nvSpPr>
          <p:cNvPr id="5" name="object 5"/>
          <p:cNvSpPr txBox="1"/>
          <p:nvPr/>
        </p:nvSpPr>
        <p:spPr>
          <a:xfrm>
            <a:off x="4818062" y="1549077"/>
            <a:ext cx="4888231" cy="1736373"/>
          </a:xfrm>
          <a:prstGeom prst="rect">
            <a:avLst/>
          </a:prstGeom>
        </p:spPr>
        <p:txBody>
          <a:bodyPr vert="horz" wrap="square" lIns="0" tIns="12700" rIns="0" bIns="0" rtlCol="0">
            <a:spAutoFit/>
          </a:bodyPr>
          <a:p>
            <a:pPr marL="298450" marR="5080" indent="-285750" algn="just">
              <a:spcBef>
                <a:spcPts val="100"/>
              </a:spcBef>
              <a:buFont typeface="Wingdings" panose="05000000000000000000"/>
              <a:buChar char=""/>
              <a:tabLst>
                <a:tab pos="298450" algn="l"/>
              </a:tabLst>
            </a:pPr>
            <a:r>
              <a:rPr lang="en-US" sz="1600" spc="-5" dirty="0">
                <a:latin typeface="UKIJ CJK"/>
                <a:cs typeface="UKIJ CJK"/>
              </a:rPr>
              <a:t>For many years, China has ranked first in the world in renewable energy investment, installation capacity, power generation and technology patents. The development of green and low-carbon industries such as new energy vehicles is at the forefront of the world, and China has become a leader in the development of non-fossil energy sources in the world.</a:t>
            </a:r>
            <a:endParaRPr sz="1600" dirty="0">
              <a:latin typeface="UKIJ CJK"/>
              <a:cs typeface="UKIJ CJK"/>
            </a:endParaRPr>
          </a:p>
        </p:txBody>
      </p:sp>
      <p:sp>
        <p:nvSpPr>
          <p:cNvPr id="6" name="object 6"/>
          <p:cNvSpPr txBox="1"/>
          <p:nvPr/>
        </p:nvSpPr>
        <p:spPr>
          <a:xfrm>
            <a:off x="4817745" y="4393565"/>
            <a:ext cx="5083175" cy="1243965"/>
          </a:xfrm>
          <a:prstGeom prst="rect">
            <a:avLst/>
          </a:prstGeom>
        </p:spPr>
        <p:txBody>
          <a:bodyPr vert="horz" wrap="square" lIns="0" tIns="12700" rIns="0" bIns="0" rtlCol="0">
            <a:noAutofit/>
          </a:bodyPr>
          <a:p>
            <a:pPr marL="298450" marR="5080" indent="-285750" algn="just">
              <a:spcBef>
                <a:spcPts val="100"/>
              </a:spcBef>
              <a:buFont typeface="Wingdings" panose="05000000000000000000"/>
              <a:buChar char=""/>
              <a:tabLst>
                <a:tab pos="298450" algn="l"/>
              </a:tabLst>
            </a:pPr>
            <a:r>
              <a:rPr lang="en-US" sz="1600" spc="-5" dirty="0">
                <a:latin typeface="UKIJ CJK"/>
                <a:cs typeface="UKIJ CJK"/>
              </a:rPr>
              <a:t>In 2018, China's forest area and forest stock reached 3.31 billion acres and 17.56 billion cubic meters, an increase of 41.1 million hectares and 4.5 billion cubic meters over 2005, making China the world's largest growth country in forest resources over the same period.</a:t>
            </a:r>
            <a:endParaRPr sz="1600" dirty="0">
              <a:latin typeface="UKIJ CJK"/>
              <a:cs typeface="UKIJ CJK"/>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9" name="object 9"/>
          <p:cNvSpPr txBox="1"/>
          <p:nvPr/>
        </p:nvSpPr>
        <p:spPr>
          <a:xfrm>
            <a:off x="130176" y="1025524"/>
            <a:ext cx="10972800" cy="319959"/>
          </a:xfrm>
          <a:prstGeom prst="rect">
            <a:avLst/>
          </a:prstGeom>
        </p:spPr>
        <p:txBody>
          <a:bodyPr vert="horz" wrap="square" lIns="0" tIns="12065" rIns="0" bIns="0" rtlCol="0">
            <a:spAutoFit/>
          </a:bodyPr>
          <a:p>
            <a:pPr marL="12700">
              <a:lnSpc>
                <a:spcPct val="100000"/>
              </a:lnSpc>
              <a:spcBef>
                <a:spcPts val="95"/>
              </a:spcBef>
            </a:pPr>
            <a:r>
              <a:rPr lang="en-US" sz="2000" b="1" dirty="0">
                <a:solidFill>
                  <a:srgbClr val="C00000"/>
                </a:solidFill>
                <a:latin typeface="Noto Sans CJK JP Medium"/>
                <a:cs typeface="Noto Sans CJK JP Medium"/>
              </a:rPr>
              <a:t>6.3 </a:t>
            </a:r>
            <a:r>
              <a:rPr lang="en-US" sz="2000" b="1" spc="-5" dirty="0">
                <a:solidFill>
                  <a:srgbClr val="C00000"/>
                </a:solidFill>
                <a:latin typeface="Noto Sans CJK JP Medium"/>
                <a:cs typeface="Noto Sans CJK JP Medium"/>
              </a:rPr>
              <a:t>Local low-carbon development models are initially emerging </a:t>
            </a:r>
            <a:endParaRPr sz="2000" b="1" dirty="0">
              <a:solidFill>
                <a:srgbClr val="C00000"/>
              </a:solidFill>
              <a:latin typeface="Noto Sans CJK JP Medium"/>
              <a:cs typeface="Noto Sans CJK JP Medium"/>
            </a:endParaRPr>
          </a:p>
        </p:txBody>
      </p:sp>
      <p:grpSp>
        <p:nvGrpSpPr>
          <p:cNvPr id="4" name="object 4"/>
          <p:cNvGrpSpPr/>
          <p:nvPr/>
        </p:nvGrpSpPr>
        <p:grpSpPr>
          <a:xfrm>
            <a:off x="3227387" y="908050"/>
            <a:ext cx="8964930" cy="5949950"/>
            <a:chOff x="3227387" y="908050"/>
            <a:chExt cx="8964930" cy="5949950"/>
          </a:xfrm>
        </p:grpSpPr>
        <p:sp>
          <p:nvSpPr>
            <p:cNvPr id="5" name="object 5"/>
            <p:cNvSpPr/>
            <p:nvPr/>
          </p:nvSpPr>
          <p:spPr>
            <a:xfrm>
              <a:off x="3227387" y="908050"/>
              <a:ext cx="8964930" cy="5949950"/>
            </a:xfrm>
            <a:custGeom>
              <a:avLst/>
              <a:gdLst/>
              <a:ahLst/>
              <a:cxnLst/>
              <a:rect l="l" t="t" r="r" b="b"/>
              <a:pathLst>
                <a:path w="8964930" h="5949950">
                  <a:moveTo>
                    <a:pt x="8964612" y="5949950"/>
                  </a:moveTo>
                  <a:lnTo>
                    <a:pt x="0" y="5949950"/>
                  </a:lnTo>
                  <a:lnTo>
                    <a:pt x="3958539" y="0"/>
                  </a:lnTo>
                  <a:lnTo>
                    <a:pt x="8964612" y="0"/>
                  </a:lnTo>
                  <a:lnTo>
                    <a:pt x="8964612" y="5949950"/>
                  </a:lnTo>
                  <a:close/>
                </a:path>
              </a:pathLst>
            </a:custGeom>
            <a:solidFill>
              <a:srgbClr val="028457">
                <a:alpha val="23098"/>
              </a:srgbClr>
            </a:solidFill>
          </p:spPr>
          <p:txBody>
            <a:bodyPr wrap="square" lIns="0" tIns="0" rIns="0" bIns="0" rtlCol="0"/>
            <a:p/>
          </p:txBody>
        </p:sp>
        <p:sp>
          <p:nvSpPr>
            <p:cNvPr id="6" name="object 6"/>
            <p:cNvSpPr/>
            <p:nvPr/>
          </p:nvSpPr>
          <p:spPr>
            <a:xfrm>
              <a:off x="4354067" y="2423160"/>
              <a:ext cx="3662172" cy="2057400"/>
            </a:xfrm>
            <a:prstGeom prst="rect">
              <a:avLst/>
            </a:prstGeom>
            <a:blipFill>
              <a:blip r:embed="rId2" cstate="print"/>
              <a:stretch>
                <a:fillRect/>
              </a:stretch>
            </a:blipFill>
          </p:spPr>
          <p:txBody>
            <a:bodyPr wrap="square" lIns="0" tIns="0" rIns="0" bIns="0" rtlCol="0"/>
            <a:p/>
          </p:txBody>
        </p:sp>
      </p:grpSp>
      <p:sp>
        <p:nvSpPr>
          <p:cNvPr id="7" name="object 7"/>
          <p:cNvSpPr txBox="1"/>
          <p:nvPr/>
        </p:nvSpPr>
        <p:spPr>
          <a:xfrm>
            <a:off x="8196580" y="2590800"/>
            <a:ext cx="3538220" cy="2475230"/>
          </a:xfrm>
          <a:prstGeom prst="rect">
            <a:avLst/>
          </a:prstGeom>
        </p:spPr>
        <p:txBody>
          <a:bodyPr vert="horz" wrap="square" lIns="0" tIns="12700" rIns="0" bIns="0" rtlCol="0">
            <a:noAutofit/>
          </a:bodyPr>
          <a:p>
            <a:pPr marL="298450" marR="5080" indent="-285750" algn="just">
              <a:spcBef>
                <a:spcPts val="100"/>
              </a:spcBef>
              <a:buFont typeface="Wingdings" panose="05000000000000000000"/>
              <a:buChar char=""/>
              <a:tabLst>
                <a:tab pos="298450" algn="l"/>
              </a:tabLst>
            </a:pPr>
            <a:r>
              <a:rPr lang="en-US" sz="1600" dirty="0">
                <a:latin typeface="UKIJ CJK"/>
                <a:cs typeface="UKIJ CJK"/>
              </a:rPr>
              <a:t>Three batches of low-carbon pilot projects have been carried out in 87 provinces and cities and 28 climate-resilient cities. Positive progress has also been made in low-carbon cities (towns), low-carbon industrial parks, low-carbon communities, and near-zero carbon emission demonstration projects, forming a comprehensive and multi-level low-carbon pilot system.</a:t>
            </a:r>
            <a:endParaRPr sz="1600" dirty="0">
              <a:latin typeface="UKIJ CJK"/>
              <a:cs typeface="UKIJ CJK"/>
            </a:endParaRPr>
          </a:p>
        </p:txBody>
      </p:sp>
      <p:sp>
        <p:nvSpPr>
          <p:cNvPr id="2" name="object 2"/>
          <p:cNvSpPr txBox="1"/>
          <p:nvPr/>
        </p:nvSpPr>
        <p:spPr>
          <a:xfrm>
            <a:off x="469265" y="1542229"/>
            <a:ext cx="3644265" cy="1243930"/>
          </a:xfrm>
          <a:prstGeom prst="rect">
            <a:avLst/>
          </a:prstGeom>
        </p:spPr>
        <p:txBody>
          <a:bodyPr vert="horz" wrap="square" lIns="0" tIns="12700" rIns="0" bIns="0" rtlCol="0">
            <a:spAutoFit/>
          </a:bodyPr>
          <a:p>
            <a:pPr marL="298450" marR="5080" indent="-285750" algn="just">
              <a:spcBef>
                <a:spcPts val="100"/>
              </a:spcBef>
              <a:buFont typeface="Wingdings" panose="05000000000000000000"/>
              <a:buChar char=""/>
              <a:tabLst>
                <a:tab pos="298450" algn="l"/>
              </a:tabLst>
            </a:pPr>
            <a:r>
              <a:rPr lang="en-US" sz="1600" dirty="0">
                <a:latin typeface="UKIJ CJK"/>
                <a:cs typeface="UKIJ CJK"/>
              </a:rPr>
              <a:t>Both the 12th Five-Year Plan and the 13th Five-Year Plan have incorporated carbon intensity reduction as a binding target, which has been broken down and implemented at the local level</a:t>
            </a:r>
            <a:endParaRPr sz="1600" dirty="0">
              <a:latin typeface="UKIJ CJK"/>
              <a:cs typeface="UKIJ CJK"/>
            </a:endParaRPr>
          </a:p>
        </p:txBody>
      </p:sp>
      <p:sp>
        <p:nvSpPr>
          <p:cNvPr id="8" name="object 3"/>
          <p:cNvSpPr txBox="1"/>
          <p:nvPr/>
        </p:nvSpPr>
        <p:spPr>
          <a:xfrm>
            <a:off x="507365" y="4034730"/>
            <a:ext cx="3644265" cy="1490152"/>
          </a:xfrm>
          <a:prstGeom prst="rect">
            <a:avLst/>
          </a:prstGeom>
        </p:spPr>
        <p:txBody>
          <a:bodyPr vert="horz" wrap="square" lIns="0" tIns="12700" rIns="0" bIns="0" rtlCol="0">
            <a:spAutoFit/>
          </a:bodyPr>
          <a:p>
            <a:pPr marL="298450" marR="5080" indent="-285750" algn="just">
              <a:spcBef>
                <a:spcPts val="100"/>
              </a:spcBef>
              <a:buFont typeface="Wingdings" panose="05000000000000000000"/>
              <a:buChar char=""/>
              <a:tabLst>
                <a:tab pos="298450" algn="l"/>
              </a:tabLst>
            </a:pPr>
            <a:r>
              <a:rPr lang="en-US" sz="1600" dirty="0">
                <a:latin typeface="UKIJ CJK"/>
                <a:cs typeface="UKIJ CJK"/>
              </a:rPr>
              <a:t>All 31 provinces (autonomous regions and municipalities directly under the central government) have released their implementation plans or plans for controlling greenhouse gas emissions during the 13th Five-Year Plan period.</a:t>
            </a:r>
            <a:endParaRPr sz="1600" dirty="0">
              <a:latin typeface="UKIJ CJK"/>
              <a:cs typeface="UKIJ CJK"/>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object 2"/>
          <p:cNvSpPr txBox="1"/>
          <p:nvPr/>
        </p:nvSpPr>
        <p:spPr>
          <a:xfrm>
            <a:off x="193041" y="1025524"/>
            <a:ext cx="9715499" cy="319959"/>
          </a:xfrm>
          <a:prstGeom prst="rect">
            <a:avLst/>
          </a:prstGeom>
        </p:spPr>
        <p:txBody>
          <a:bodyPr vert="horz" wrap="square" lIns="0" tIns="12065" rIns="0" bIns="0" rtlCol="0">
            <a:spAutoFit/>
          </a:bodyPr>
          <a:p>
            <a:pPr marL="12700">
              <a:lnSpc>
                <a:spcPct val="100000"/>
              </a:lnSpc>
              <a:spcBef>
                <a:spcPts val="95"/>
              </a:spcBef>
            </a:pPr>
            <a:r>
              <a:rPr lang="en-US" sz="2000" dirty="0">
                <a:solidFill>
                  <a:srgbClr val="C00000"/>
                </a:solidFill>
                <a:latin typeface="Noto Sans CJK JP Medium"/>
                <a:cs typeface="Noto Sans CJK JP Medium"/>
              </a:rPr>
              <a:t>6.4  </a:t>
            </a:r>
            <a:r>
              <a:rPr lang="en-US" altLang="zh-CN" sz="2000" dirty="0">
                <a:solidFill>
                  <a:srgbClr val="C00000"/>
                </a:solidFill>
              </a:rPr>
              <a:t>The construction of the national carbon market is advancing steadily </a:t>
            </a:r>
            <a:endParaRPr sz="2000" dirty="0">
              <a:solidFill>
                <a:srgbClr val="C00000"/>
              </a:solidFill>
              <a:latin typeface="Noto Sans CJK JP Medium"/>
              <a:cs typeface="Noto Sans CJK JP Medium"/>
            </a:endParaRPr>
          </a:p>
        </p:txBody>
      </p:sp>
      <p:sp>
        <p:nvSpPr>
          <p:cNvPr id="4" name="object 4"/>
          <p:cNvSpPr txBox="1"/>
          <p:nvPr/>
        </p:nvSpPr>
        <p:spPr>
          <a:xfrm>
            <a:off x="1484947" y="1435099"/>
            <a:ext cx="4989830" cy="998350"/>
          </a:xfrm>
          <a:prstGeom prst="rect">
            <a:avLst/>
          </a:prstGeom>
        </p:spPr>
        <p:txBody>
          <a:bodyPr vert="horz" wrap="square" lIns="0" tIns="13335" rIns="0" bIns="0" rtlCol="0">
            <a:spAutoFit/>
          </a:bodyPr>
          <a:p>
            <a:pPr marL="12700" marR="5080">
              <a:lnSpc>
                <a:spcPct val="100000"/>
              </a:lnSpc>
              <a:spcBef>
                <a:spcPts val="105"/>
              </a:spcBef>
            </a:pPr>
            <a:r>
              <a:rPr lang="en-US" sz="1600" spc="5" dirty="0">
                <a:latin typeface="UKIJ CJK"/>
                <a:cs typeface="UKIJ CJK"/>
              </a:rPr>
              <a:t>Carbon emission trading p</a:t>
            </a:r>
            <a:r>
              <a:rPr lang="en-US" altLang="zh-CN" sz="1600" spc="5" dirty="0">
                <a:latin typeface="UKIJ CJK"/>
                <a:cs typeface="UKIJ CJK"/>
              </a:rPr>
              <a:t>ilot </a:t>
            </a:r>
            <a:r>
              <a:rPr lang="en-US" sz="1600" spc="5" dirty="0">
                <a:latin typeface="UKIJ CJK"/>
                <a:cs typeface="UKIJ CJK"/>
              </a:rPr>
              <a:t>was carried out in seven provinces and cities: Beijing, Tianjin, Shanghai, Chongqing, Hubei, Guangdong and Shenzhen, covering nearly 3,000 key emitters.</a:t>
            </a:r>
            <a:endParaRPr sz="1600" dirty="0">
              <a:latin typeface="UKIJ CJK"/>
              <a:cs typeface="UKIJ CJK"/>
            </a:endParaRPr>
          </a:p>
        </p:txBody>
      </p:sp>
      <p:sp>
        <p:nvSpPr>
          <p:cNvPr id="5" name="object 5"/>
          <p:cNvSpPr txBox="1"/>
          <p:nvPr/>
        </p:nvSpPr>
        <p:spPr>
          <a:xfrm>
            <a:off x="1484778" y="2496979"/>
            <a:ext cx="4989830" cy="752129"/>
          </a:xfrm>
          <a:prstGeom prst="rect">
            <a:avLst/>
          </a:prstGeom>
        </p:spPr>
        <p:txBody>
          <a:bodyPr vert="horz" wrap="square" lIns="0" tIns="13335" rIns="0" bIns="0" rtlCol="0">
            <a:spAutoFit/>
          </a:bodyPr>
          <a:p>
            <a:pPr marL="12700" marR="5080">
              <a:lnSpc>
                <a:spcPct val="100000"/>
              </a:lnSpc>
              <a:spcBef>
                <a:spcPts val="105"/>
              </a:spcBef>
            </a:pPr>
            <a:r>
              <a:rPr lang="en-US" sz="1600" spc="5" dirty="0">
                <a:latin typeface="UKIJ CJK"/>
                <a:cs typeface="UKIJ CJK"/>
              </a:rPr>
              <a:t>In December, the &lt;National Carbon Emission Trading Market Construction Plan (Power Generation Industry)&gt; was officially released.</a:t>
            </a:r>
            <a:endParaRPr sz="1600" dirty="0">
              <a:latin typeface="UKIJ CJK"/>
              <a:cs typeface="UKIJ CJK"/>
            </a:endParaRPr>
          </a:p>
        </p:txBody>
      </p:sp>
      <p:sp>
        <p:nvSpPr>
          <p:cNvPr id="7" name="object 7"/>
          <p:cNvSpPr txBox="1"/>
          <p:nvPr/>
        </p:nvSpPr>
        <p:spPr>
          <a:xfrm>
            <a:off x="591820" y="1530350"/>
            <a:ext cx="586105" cy="240030"/>
          </a:xfrm>
          <a:prstGeom prst="rect">
            <a:avLst/>
          </a:prstGeom>
        </p:spPr>
        <p:txBody>
          <a:bodyPr vert="horz" wrap="square" lIns="0" tIns="13335" rIns="0" bIns="0" rtlCol="0">
            <a:noAutofit/>
          </a:bodyPr>
          <a:p>
            <a:pPr marL="12700">
              <a:lnSpc>
                <a:spcPct val="100000"/>
              </a:lnSpc>
              <a:spcBef>
                <a:spcPts val="105"/>
              </a:spcBef>
            </a:pPr>
            <a:r>
              <a:rPr sz="1400" b="0" spc="60" dirty="0">
                <a:latin typeface="Noto Sans CJK JP Medium"/>
                <a:cs typeface="Noto Sans CJK JP Medium"/>
              </a:rPr>
              <a:t>201</a:t>
            </a:r>
            <a:r>
              <a:rPr sz="1400" b="0" spc="65" dirty="0">
                <a:latin typeface="Noto Sans CJK JP Medium"/>
                <a:cs typeface="Noto Sans CJK JP Medium"/>
              </a:rPr>
              <a:t>1</a:t>
            </a:r>
            <a:endParaRPr sz="1400">
              <a:latin typeface="Noto Sans CJK JP Medium"/>
              <a:cs typeface="Noto Sans CJK JP Medium"/>
            </a:endParaRPr>
          </a:p>
        </p:txBody>
      </p:sp>
      <p:sp>
        <p:nvSpPr>
          <p:cNvPr id="6" name="object 6"/>
          <p:cNvSpPr/>
          <p:nvPr/>
        </p:nvSpPr>
        <p:spPr>
          <a:xfrm>
            <a:off x="517321" y="1342390"/>
            <a:ext cx="680808" cy="664210"/>
          </a:xfrm>
          <a:prstGeom prst="rect">
            <a:avLst/>
          </a:prstGeom>
          <a:blipFill>
            <a:blip r:embed="rId2" cstate="print"/>
            <a:stretch>
              <a:fillRect/>
            </a:stretch>
          </a:blipFill>
        </p:spPr>
        <p:txBody>
          <a:bodyPr wrap="square" lIns="0" tIns="0" rIns="0" bIns="0" rtlCol="0"/>
          <a:p/>
        </p:txBody>
      </p:sp>
      <p:sp>
        <p:nvSpPr>
          <p:cNvPr id="10" name="object 9"/>
          <p:cNvSpPr txBox="1"/>
          <p:nvPr/>
        </p:nvSpPr>
        <p:spPr>
          <a:xfrm>
            <a:off x="592455" y="2544445"/>
            <a:ext cx="572770" cy="240030"/>
          </a:xfrm>
          <a:prstGeom prst="rect">
            <a:avLst/>
          </a:prstGeom>
        </p:spPr>
        <p:txBody>
          <a:bodyPr vert="horz" wrap="square" lIns="0" tIns="13335" rIns="0" bIns="0" rtlCol="0">
            <a:noAutofit/>
          </a:bodyPr>
          <a:p>
            <a:pPr marL="12700">
              <a:lnSpc>
                <a:spcPct val="100000"/>
              </a:lnSpc>
              <a:spcBef>
                <a:spcPts val="105"/>
              </a:spcBef>
            </a:pPr>
            <a:r>
              <a:rPr sz="1400" b="0" spc="60" dirty="0">
                <a:latin typeface="Noto Sans CJK JP Medium"/>
                <a:cs typeface="Noto Sans CJK JP Medium"/>
              </a:rPr>
              <a:t>201</a:t>
            </a:r>
            <a:r>
              <a:rPr sz="1400" b="0" spc="65" dirty="0">
                <a:latin typeface="Noto Sans CJK JP Medium"/>
                <a:cs typeface="Noto Sans CJK JP Medium"/>
              </a:rPr>
              <a:t>7</a:t>
            </a:r>
            <a:endParaRPr sz="1400" dirty="0">
              <a:latin typeface="Noto Sans CJK JP Medium"/>
              <a:cs typeface="Noto Sans CJK JP Medium"/>
            </a:endParaRPr>
          </a:p>
        </p:txBody>
      </p:sp>
      <p:sp>
        <p:nvSpPr>
          <p:cNvPr id="11" name="object 8"/>
          <p:cNvSpPr/>
          <p:nvPr/>
        </p:nvSpPr>
        <p:spPr>
          <a:xfrm>
            <a:off x="517525" y="2323465"/>
            <a:ext cx="680720" cy="663575"/>
          </a:xfrm>
          <a:prstGeom prst="rect">
            <a:avLst/>
          </a:prstGeom>
          <a:blipFill>
            <a:blip r:embed="rId3" cstate="print"/>
            <a:stretch>
              <a:fillRect/>
            </a:stretch>
          </a:blipFill>
        </p:spPr>
        <p:txBody>
          <a:bodyPr wrap="square" lIns="0" tIns="0" rIns="0" bIns="0" rtlCol="0"/>
          <a:p/>
        </p:txBody>
      </p:sp>
      <p:sp>
        <p:nvSpPr>
          <p:cNvPr id="14" name="object 14"/>
          <p:cNvSpPr/>
          <p:nvPr/>
        </p:nvSpPr>
        <p:spPr>
          <a:xfrm>
            <a:off x="685800" y="3452309"/>
            <a:ext cx="5562600" cy="2872292"/>
          </a:xfrm>
          <a:prstGeom prst="rect">
            <a:avLst/>
          </a:prstGeom>
          <a:blipFill>
            <a:blip r:embed="rId4" cstate="print"/>
            <a:stretch>
              <a:fillRect/>
            </a:stretch>
          </a:blipFill>
        </p:spPr>
        <p:txBody>
          <a:bodyPr wrap="square" lIns="0" tIns="0" rIns="0" bIns="0" rtlCol="0"/>
          <a:p/>
        </p:txBody>
      </p:sp>
      <p:sp>
        <p:nvSpPr>
          <p:cNvPr id="12" name="object 3"/>
          <p:cNvSpPr/>
          <p:nvPr/>
        </p:nvSpPr>
        <p:spPr>
          <a:xfrm>
            <a:off x="6814502" y="1301102"/>
            <a:ext cx="19050" cy="5556885"/>
          </a:xfrm>
          <a:custGeom>
            <a:avLst/>
            <a:gdLst/>
            <a:ahLst/>
            <a:cxnLst/>
            <a:rect l="l" t="t" r="r" b="b"/>
            <a:pathLst>
              <a:path w="19050" h="5556884">
                <a:moveTo>
                  <a:pt x="7619" y="5556275"/>
                </a:moveTo>
                <a:lnTo>
                  <a:pt x="0" y="5556250"/>
                </a:lnTo>
                <a:lnTo>
                  <a:pt x="11112" y="0"/>
                </a:lnTo>
                <a:lnTo>
                  <a:pt x="18732" y="25"/>
                </a:lnTo>
                <a:lnTo>
                  <a:pt x="7619" y="5556275"/>
                </a:lnTo>
                <a:close/>
              </a:path>
            </a:pathLst>
          </a:custGeom>
          <a:solidFill>
            <a:srgbClr val="0070C0"/>
          </a:solidFill>
        </p:spPr>
        <p:txBody>
          <a:bodyPr wrap="square" lIns="0" tIns="0" rIns="0" bIns="0" rtlCol="0"/>
          <a:p/>
        </p:txBody>
      </p:sp>
      <p:grpSp>
        <p:nvGrpSpPr>
          <p:cNvPr id="16" name="object 10"/>
          <p:cNvGrpSpPr/>
          <p:nvPr/>
        </p:nvGrpSpPr>
        <p:grpSpPr>
          <a:xfrm>
            <a:off x="7172960" y="1530350"/>
            <a:ext cx="4539615" cy="5175885"/>
            <a:chOff x="7346950" y="1257300"/>
            <a:chExt cx="4365625" cy="4543425"/>
          </a:xfrm>
          <a:solidFill>
            <a:srgbClr val="0070C0"/>
          </a:solidFill>
        </p:grpSpPr>
        <p:sp>
          <p:nvSpPr>
            <p:cNvPr id="17" name="object 11"/>
            <p:cNvSpPr/>
            <p:nvPr/>
          </p:nvSpPr>
          <p:spPr>
            <a:xfrm>
              <a:off x="7356348" y="1266444"/>
              <a:ext cx="4346575" cy="4525010"/>
            </a:xfrm>
            <a:custGeom>
              <a:avLst/>
              <a:gdLst/>
              <a:ahLst/>
              <a:cxnLst/>
              <a:rect l="l" t="t" r="r" b="b"/>
              <a:pathLst>
                <a:path w="4346575" h="4525010">
                  <a:moveTo>
                    <a:pt x="4346448" y="4524756"/>
                  </a:moveTo>
                  <a:lnTo>
                    <a:pt x="0" y="4524756"/>
                  </a:lnTo>
                  <a:lnTo>
                    <a:pt x="0" y="0"/>
                  </a:lnTo>
                  <a:lnTo>
                    <a:pt x="4346448" y="0"/>
                  </a:lnTo>
                  <a:lnTo>
                    <a:pt x="4346448" y="4524756"/>
                  </a:lnTo>
                  <a:close/>
                </a:path>
              </a:pathLst>
            </a:custGeom>
            <a:grpFill/>
          </p:spPr>
          <p:txBody>
            <a:bodyPr wrap="square" lIns="0" tIns="0" rIns="0" bIns="0" rtlCol="0"/>
            <a:p/>
          </p:txBody>
        </p:sp>
        <p:sp>
          <p:nvSpPr>
            <p:cNvPr id="18" name="object 12"/>
            <p:cNvSpPr/>
            <p:nvPr/>
          </p:nvSpPr>
          <p:spPr>
            <a:xfrm>
              <a:off x="7346950" y="1257300"/>
              <a:ext cx="4365625" cy="4543425"/>
            </a:xfrm>
            <a:custGeom>
              <a:avLst/>
              <a:gdLst/>
              <a:ahLst/>
              <a:cxnLst/>
              <a:rect l="l" t="t" r="r" b="b"/>
              <a:pathLst>
                <a:path w="4365625" h="4543425">
                  <a:moveTo>
                    <a:pt x="4365625" y="4543425"/>
                  </a:moveTo>
                  <a:lnTo>
                    <a:pt x="0" y="4543425"/>
                  </a:lnTo>
                  <a:lnTo>
                    <a:pt x="0" y="0"/>
                  </a:lnTo>
                  <a:lnTo>
                    <a:pt x="4365625" y="0"/>
                  </a:lnTo>
                  <a:lnTo>
                    <a:pt x="4365625" y="9525"/>
                  </a:lnTo>
                  <a:lnTo>
                    <a:pt x="19050" y="9525"/>
                  </a:lnTo>
                  <a:lnTo>
                    <a:pt x="9525" y="19050"/>
                  </a:lnTo>
                  <a:lnTo>
                    <a:pt x="19050" y="19050"/>
                  </a:lnTo>
                  <a:lnTo>
                    <a:pt x="19050" y="4524375"/>
                  </a:lnTo>
                  <a:lnTo>
                    <a:pt x="9525" y="4524375"/>
                  </a:lnTo>
                  <a:lnTo>
                    <a:pt x="19050" y="4533900"/>
                  </a:lnTo>
                  <a:lnTo>
                    <a:pt x="4365625" y="4533900"/>
                  </a:lnTo>
                  <a:lnTo>
                    <a:pt x="4365625" y="4543425"/>
                  </a:lnTo>
                  <a:close/>
                </a:path>
                <a:path w="4365625" h="4543425">
                  <a:moveTo>
                    <a:pt x="19050" y="19050"/>
                  </a:moveTo>
                  <a:lnTo>
                    <a:pt x="9525" y="19050"/>
                  </a:lnTo>
                  <a:lnTo>
                    <a:pt x="19050" y="9525"/>
                  </a:lnTo>
                  <a:lnTo>
                    <a:pt x="19050" y="19050"/>
                  </a:lnTo>
                  <a:close/>
                </a:path>
                <a:path w="4365625" h="4543425">
                  <a:moveTo>
                    <a:pt x="4346575" y="19050"/>
                  </a:moveTo>
                  <a:lnTo>
                    <a:pt x="19050" y="19050"/>
                  </a:lnTo>
                  <a:lnTo>
                    <a:pt x="19050" y="9525"/>
                  </a:lnTo>
                  <a:lnTo>
                    <a:pt x="4346575" y="9525"/>
                  </a:lnTo>
                  <a:lnTo>
                    <a:pt x="4346575" y="19050"/>
                  </a:lnTo>
                  <a:close/>
                </a:path>
                <a:path w="4365625" h="4543425">
                  <a:moveTo>
                    <a:pt x="4346575" y="4533900"/>
                  </a:moveTo>
                  <a:lnTo>
                    <a:pt x="4346575" y="9525"/>
                  </a:lnTo>
                  <a:lnTo>
                    <a:pt x="4356100" y="19050"/>
                  </a:lnTo>
                  <a:lnTo>
                    <a:pt x="4365625" y="19050"/>
                  </a:lnTo>
                  <a:lnTo>
                    <a:pt x="4365625" y="4524375"/>
                  </a:lnTo>
                  <a:lnTo>
                    <a:pt x="4356100" y="4524375"/>
                  </a:lnTo>
                  <a:lnTo>
                    <a:pt x="4346575" y="4533900"/>
                  </a:lnTo>
                  <a:close/>
                </a:path>
                <a:path w="4365625" h="4543425">
                  <a:moveTo>
                    <a:pt x="4365625" y="19050"/>
                  </a:moveTo>
                  <a:lnTo>
                    <a:pt x="4356100" y="19050"/>
                  </a:lnTo>
                  <a:lnTo>
                    <a:pt x="4346575" y="9525"/>
                  </a:lnTo>
                  <a:lnTo>
                    <a:pt x="4365625" y="9525"/>
                  </a:lnTo>
                  <a:lnTo>
                    <a:pt x="4365625" y="19050"/>
                  </a:lnTo>
                  <a:close/>
                </a:path>
                <a:path w="4365625" h="4543425">
                  <a:moveTo>
                    <a:pt x="19050" y="4533900"/>
                  </a:moveTo>
                  <a:lnTo>
                    <a:pt x="9525" y="4524375"/>
                  </a:lnTo>
                  <a:lnTo>
                    <a:pt x="19050" y="4524375"/>
                  </a:lnTo>
                  <a:lnTo>
                    <a:pt x="19050" y="4533900"/>
                  </a:lnTo>
                  <a:close/>
                </a:path>
                <a:path w="4365625" h="4543425">
                  <a:moveTo>
                    <a:pt x="4346575" y="4533900"/>
                  </a:moveTo>
                  <a:lnTo>
                    <a:pt x="19050" y="4533900"/>
                  </a:lnTo>
                  <a:lnTo>
                    <a:pt x="19050" y="4524375"/>
                  </a:lnTo>
                  <a:lnTo>
                    <a:pt x="4346575" y="4524375"/>
                  </a:lnTo>
                  <a:lnTo>
                    <a:pt x="4346575" y="4533900"/>
                  </a:lnTo>
                  <a:close/>
                </a:path>
                <a:path w="4365625" h="4543425">
                  <a:moveTo>
                    <a:pt x="4365625" y="4533900"/>
                  </a:moveTo>
                  <a:lnTo>
                    <a:pt x="4346575" y="4533900"/>
                  </a:lnTo>
                  <a:lnTo>
                    <a:pt x="4356100" y="4524375"/>
                  </a:lnTo>
                  <a:lnTo>
                    <a:pt x="4365625" y="4524375"/>
                  </a:lnTo>
                  <a:lnTo>
                    <a:pt x="4365625" y="4533900"/>
                  </a:lnTo>
                  <a:close/>
                </a:path>
              </a:pathLst>
            </a:custGeom>
            <a:grpFill/>
          </p:spPr>
          <p:txBody>
            <a:bodyPr wrap="square" lIns="0" tIns="0" rIns="0" bIns="0" rtlCol="0"/>
            <a:p/>
          </p:txBody>
        </p:sp>
      </p:grpSp>
      <p:sp>
        <p:nvSpPr>
          <p:cNvPr id="19" name="object 13"/>
          <p:cNvSpPr txBox="1"/>
          <p:nvPr/>
        </p:nvSpPr>
        <p:spPr>
          <a:xfrm>
            <a:off x="7417435" y="1419225"/>
            <a:ext cx="4346575" cy="3772535"/>
          </a:xfrm>
          <a:prstGeom prst="rect">
            <a:avLst/>
          </a:prstGeom>
        </p:spPr>
        <p:txBody>
          <a:bodyPr vert="horz" wrap="square" lIns="0" tIns="0" rIns="0" bIns="0" rtlCol="0">
            <a:noAutofit/>
          </a:bodyPr>
          <a:p>
            <a:endParaRPr sz="1600" dirty="0">
              <a:latin typeface="Times New Roman" panose="02020603050405020304"/>
              <a:cs typeface="Times New Roman" panose="02020603050405020304"/>
            </a:endParaRPr>
          </a:p>
          <a:p>
            <a:pPr marL="377190" marR="257175" indent="-285750">
              <a:buFont typeface="Wingdings" panose="05000000000000000000"/>
              <a:buChar char=""/>
              <a:tabLst>
                <a:tab pos="377190" algn="l"/>
                <a:tab pos="377825" algn="l"/>
              </a:tabLst>
            </a:pPr>
            <a:r>
              <a:rPr lang="en-US" sz="1600" spc="-5" dirty="0">
                <a:solidFill>
                  <a:srgbClr val="FFFFFF"/>
                </a:solidFill>
                <a:latin typeface="Noto Sans CJK JP Medium"/>
                <a:cs typeface="Noto Sans CJK JP Medium"/>
              </a:rPr>
              <a:t>Guidelines for reporting carbon emissions in 24 industries and 13 national standards for carbon emissions accounting have been released.</a:t>
            </a:r>
            <a:endParaRPr sz="1600" dirty="0">
              <a:latin typeface="Noto Sans CJK JP Medium"/>
              <a:cs typeface="Noto Sans CJK JP Medium"/>
            </a:endParaRPr>
          </a:p>
          <a:p>
            <a:pPr marL="377190" marR="100965" indent="-285750">
              <a:buFont typeface="Wingdings" panose="05000000000000000000"/>
              <a:buChar char=""/>
              <a:tabLst>
                <a:tab pos="377190" algn="l"/>
                <a:tab pos="377825" algn="l"/>
              </a:tabLst>
            </a:pPr>
            <a:r>
              <a:rPr lang="en-US" sz="1600" spc="-5" dirty="0">
                <a:solidFill>
                  <a:srgbClr val="FFFFFF"/>
                </a:solidFill>
                <a:latin typeface="Noto Sans CJK JP Medium"/>
                <a:cs typeface="Noto Sans CJK JP Medium"/>
              </a:rPr>
              <a:t>Continuously organize and carry out the formulation of historical carbon emission reporting, verification and monitoring plans of key emitters.</a:t>
            </a:r>
            <a:endParaRPr sz="1600" dirty="0">
              <a:latin typeface="Noto Sans CJK JP Medium"/>
              <a:cs typeface="Noto Sans CJK JP Medium"/>
            </a:endParaRPr>
          </a:p>
          <a:p>
            <a:pPr marL="377190" marR="100965" indent="-285750">
              <a:buFont typeface="Wingdings" panose="05000000000000000000"/>
              <a:buChar char=""/>
              <a:tabLst>
                <a:tab pos="377190" algn="l"/>
                <a:tab pos="377825" algn="l"/>
              </a:tabLst>
            </a:pPr>
            <a:r>
              <a:rPr lang="en-US" sz="1600" spc="-5" dirty="0">
                <a:solidFill>
                  <a:srgbClr val="FFFFFF"/>
                </a:solidFill>
                <a:latin typeface="Noto Sans CJK JP Medium"/>
                <a:cs typeface="Noto Sans CJK JP Medium"/>
              </a:rPr>
              <a:t>Steady progress has been made in building a unified national carbon market system, infrastructure and capacity.</a:t>
            </a:r>
            <a:endParaRPr sz="1600" dirty="0">
              <a:latin typeface="Noto Sans CJK JP Medium"/>
              <a:cs typeface="Noto Sans CJK JP Medium"/>
            </a:endParaRPr>
          </a:p>
          <a:p>
            <a:pPr marL="377190" marR="100965" indent="-285750">
              <a:buFont typeface="Wingdings" panose="05000000000000000000"/>
              <a:buChar char=""/>
              <a:tabLst>
                <a:tab pos="377190" algn="l"/>
                <a:tab pos="377825" algn="l"/>
              </a:tabLst>
            </a:pPr>
            <a:r>
              <a:rPr lang="en-US" sz="1600" spc="-5" dirty="0">
                <a:solidFill>
                  <a:srgbClr val="FFFFFF"/>
                </a:solidFill>
                <a:latin typeface="Noto Sans CJK JP Medium"/>
                <a:cs typeface="Noto Sans CJK JP Medium"/>
              </a:rPr>
              <a:t>By the end of 2020, China had issued the Measures for the Administration of National Carbon Emission Trading (Trial), marking the start of the first implementation period of the national carbon market and entering a new stage of development.</a:t>
            </a:r>
            <a:endParaRPr sz="1600" dirty="0">
              <a:latin typeface="Noto Sans CJK JP Medium"/>
              <a:cs typeface="Noto Sans CJK JP Medium"/>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object 2"/>
          <p:cNvSpPr txBox="1"/>
          <p:nvPr/>
        </p:nvSpPr>
        <p:spPr>
          <a:xfrm>
            <a:off x="76201" y="1025524"/>
            <a:ext cx="11582400" cy="319959"/>
          </a:xfrm>
          <a:prstGeom prst="rect">
            <a:avLst/>
          </a:prstGeom>
        </p:spPr>
        <p:txBody>
          <a:bodyPr vert="horz" wrap="square" lIns="0" tIns="12065" rIns="0" bIns="0" rtlCol="0">
            <a:spAutoFit/>
          </a:bodyPr>
          <a:p>
            <a:pPr marL="12700">
              <a:lnSpc>
                <a:spcPct val="100000"/>
              </a:lnSpc>
              <a:spcBef>
                <a:spcPts val="95"/>
              </a:spcBef>
            </a:pPr>
            <a:r>
              <a:rPr lang="en-US" sz="2000" b="0" dirty="0">
                <a:solidFill>
                  <a:srgbClr val="C00000"/>
                </a:solidFill>
                <a:latin typeface="Noto Sans CJK JP Medium"/>
                <a:cs typeface="Noto Sans CJK JP Medium"/>
              </a:rPr>
              <a:t>6.5 </a:t>
            </a:r>
            <a:r>
              <a:rPr lang="en-US" altLang="zh-CN" sz="2000" dirty="0">
                <a:solidFill>
                  <a:srgbClr val="C00000"/>
                </a:solidFill>
              </a:rPr>
              <a:t>Significantly enhanced influence and guidance in global climate governance </a:t>
            </a:r>
            <a:endParaRPr sz="2000" dirty="0">
              <a:solidFill>
                <a:srgbClr val="C00000"/>
              </a:solidFill>
              <a:latin typeface="Noto Sans CJK JP Medium"/>
              <a:cs typeface="Noto Sans CJK JP Medium"/>
            </a:endParaRPr>
          </a:p>
        </p:txBody>
      </p:sp>
      <p:sp>
        <p:nvSpPr>
          <p:cNvPr id="5" name="object 5"/>
          <p:cNvSpPr txBox="1"/>
          <p:nvPr/>
        </p:nvSpPr>
        <p:spPr>
          <a:xfrm>
            <a:off x="76835" y="1407795"/>
            <a:ext cx="11988800" cy="913130"/>
          </a:xfrm>
          <a:prstGeom prst="rect">
            <a:avLst/>
          </a:prstGeom>
          <a:solidFill>
            <a:srgbClr val="18948F"/>
          </a:solidFill>
        </p:spPr>
        <p:txBody>
          <a:bodyPr vert="horz" wrap="square" lIns="0" tIns="174625" rIns="0" bIns="0" rtlCol="0">
            <a:spAutoFit/>
          </a:bodyPr>
          <a:p>
            <a:pPr marL="90805">
              <a:lnSpc>
                <a:spcPct val="100000"/>
              </a:lnSpc>
              <a:spcBef>
                <a:spcPts val="405"/>
              </a:spcBef>
            </a:pPr>
            <a:r>
              <a:rPr lang="en-US" sz="1600" dirty="0">
                <a:latin typeface="Noto Sans CJK JP Medium"/>
                <a:cs typeface="Noto Sans CJK JP Medium"/>
              </a:rPr>
              <a:t>With the personal participation and direct promotion of President Xi Jinping, China has made historic contribution &lt;Paris Agreement&gt;.President Xi Jinping personally presented China's instrument of ratification of the Paris Agreement to the then UN Secretary General Ban Ki-moon, which promoted the&lt;Paris Agreement&gt; rapid into force.</a:t>
            </a:r>
            <a:endParaRPr sz="1600" dirty="0">
              <a:latin typeface="Noto Sans CJK JP Medium"/>
              <a:cs typeface="Noto Sans CJK JP Medium"/>
            </a:endParaRPr>
          </a:p>
        </p:txBody>
      </p:sp>
      <p:sp>
        <p:nvSpPr>
          <p:cNvPr id="6" name="object 3"/>
          <p:cNvSpPr txBox="1"/>
          <p:nvPr/>
        </p:nvSpPr>
        <p:spPr>
          <a:xfrm>
            <a:off x="152400" y="2557335"/>
            <a:ext cx="3581400" cy="4198585"/>
          </a:xfrm>
          <a:prstGeom prst="rect">
            <a:avLst/>
          </a:prstGeom>
        </p:spPr>
        <p:txBody>
          <a:bodyPr vert="horz" wrap="square" lIns="0" tIns="12700" rIns="0" bIns="0" rtlCol="0">
            <a:spAutoFit/>
          </a:bodyPr>
          <a:p>
            <a:pPr marL="298450" marR="5080" indent="-285750" algn="just">
              <a:spcBef>
                <a:spcPts val="100"/>
              </a:spcBef>
              <a:buFont typeface="Wingdings" panose="05000000000000000000"/>
              <a:buChar char=""/>
              <a:tabLst>
                <a:tab pos="298450" algn="l"/>
              </a:tabLst>
            </a:pPr>
            <a:r>
              <a:rPr lang="en-US" altLang="zh-CN" sz="1600" spc="-5" dirty="0">
                <a:latin typeface="UKIJ CJK"/>
                <a:cs typeface="UKIJ CJK"/>
              </a:rPr>
              <a:t>China </a:t>
            </a:r>
            <a:r>
              <a:rPr lang="en-US" sz="1600" spc="-5" dirty="0">
                <a:latin typeface="UKIJ CJK"/>
                <a:cs typeface="UKIJ CJK"/>
              </a:rPr>
              <a:t>take part in organizing all departments and institutions to participate in UN international negotiations on climate change, and work for the establishment of a global climate governance system that is fair, reasonable and win-win through cooperation.</a:t>
            </a:r>
            <a:endParaRPr sz="1600" dirty="0">
              <a:latin typeface="UKIJ CJK"/>
              <a:cs typeface="UKIJ CJK"/>
            </a:endParaRPr>
          </a:p>
          <a:p>
            <a:pPr marL="298450" marR="5080" indent="-285750" algn="just">
              <a:buFont typeface="Wingdings" panose="05000000000000000000"/>
              <a:buChar char=""/>
              <a:tabLst>
                <a:tab pos="298450" algn="l"/>
              </a:tabLst>
            </a:pPr>
            <a:r>
              <a:rPr lang="en-US" sz="1600" spc="-5" dirty="0">
                <a:latin typeface="UKIJ CJK"/>
                <a:cs typeface="UKIJ CJK"/>
              </a:rPr>
              <a:t>Cooperation and exchanges with other countries in the field of climate change have deepened.</a:t>
            </a:r>
            <a:endParaRPr sz="1600" dirty="0">
              <a:latin typeface="UKIJ CJK"/>
              <a:cs typeface="UKIJ CJK"/>
            </a:endParaRPr>
          </a:p>
          <a:p>
            <a:pPr marL="298450" marR="5080" indent="-285750" algn="just">
              <a:buFont typeface="Wingdings" panose="05000000000000000000"/>
              <a:buChar char=""/>
              <a:tabLst>
                <a:tab pos="298450" algn="l"/>
              </a:tabLst>
            </a:pPr>
            <a:r>
              <a:rPr lang="en-US" sz="1600" spc="-5" dirty="0">
                <a:latin typeface="UKIJ CJK"/>
                <a:cs typeface="UKIJ CJK"/>
              </a:rPr>
              <a:t>Participated and host the BASIC Ministerial Meeting on Climate Change and the Coordination Meeting on Climate Change Negotiations among Developing Countries with Similar Positions.</a:t>
            </a:r>
            <a:endParaRPr sz="1600" dirty="0">
              <a:latin typeface="UKIJ CJK"/>
              <a:cs typeface="UKIJ CJK"/>
            </a:endParaRPr>
          </a:p>
        </p:txBody>
      </p:sp>
      <p:sp>
        <p:nvSpPr>
          <p:cNvPr id="7" name="object 4"/>
          <p:cNvSpPr/>
          <p:nvPr/>
        </p:nvSpPr>
        <p:spPr>
          <a:xfrm>
            <a:off x="3943985" y="2438400"/>
            <a:ext cx="4114800" cy="3952875"/>
          </a:xfrm>
          <a:prstGeom prst="rect">
            <a:avLst/>
          </a:prstGeom>
          <a:blipFill>
            <a:blip r:embed="rId2" cstate="print"/>
            <a:stretch>
              <a:fillRect/>
            </a:stretch>
          </a:blipFill>
        </p:spPr>
        <p:txBody>
          <a:bodyPr wrap="square" lIns="0" tIns="0" rIns="0" bIns="0" rtlCol="0"/>
          <a:p/>
        </p:txBody>
      </p:sp>
      <p:sp>
        <p:nvSpPr>
          <p:cNvPr id="8" name="object 6"/>
          <p:cNvSpPr txBox="1"/>
          <p:nvPr/>
        </p:nvSpPr>
        <p:spPr>
          <a:xfrm>
            <a:off x="8058150" y="2383155"/>
            <a:ext cx="3981450" cy="4444365"/>
          </a:xfrm>
          <a:prstGeom prst="rect">
            <a:avLst/>
          </a:prstGeom>
        </p:spPr>
        <p:txBody>
          <a:bodyPr vert="horz" wrap="square" lIns="0" tIns="12700" rIns="0" bIns="0" rtlCol="0">
            <a:spAutoFit/>
          </a:bodyPr>
          <a:p>
            <a:pPr marL="298450" marR="5080" indent="-285750" algn="just">
              <a:spcBef>
                <a:spcPts val="100"/>
              </a:spcBef>
              <a:buFont typeface="Wingdings" panose="05000000000000000000"/>
              <a:buChar char=""/>
              <a:tabLst>
                <a:tab pos="298450" algn="l"/>
              </a:tabLst>
            </a:pPr>
            <a:r>
              <a:rPr lang="en-US" sz="1600" spc="-5" dirty="0">
                <a:latin typeface="UKIJ CJK"/>
                <a:cs typeface="UKIJ CJK"/>
              </a:rPr>
              <a:t>Participated in the launch of the Global Adaptation Committee and promoted the establishment of the China office of the Global Adaptation Centre.</a:t>
            </a:r>
            <a:endParaRPr sz="1600" dirty="0">
              <a:latin typeface="UKIJ CJK"/>
              <a:cs typeface="UKIJ CJK"/>
            </a:endParaRPr>
          </a:p>
          <a:p>
            <a:pPr marL="298450" marR="5080" indent="-285750" algn="just">
              <a:buFont typeface="Wingdings" panose="05000000000000000000"/>
              <a:buChar char=""/>
              <a:tabLst>
                <a:tab pos="298450" algn="l"/>
              </a:tabLst>
            </a:pPr>
            <a:r>
              <a:rPr lang="en-US" sz="1600" spc="-5" dirty="0">
                <a:latin typeface="UKIJ CJK"/>
                <a:cs typeface="UKIJ CJK"/>
              </a:rPr>
              <a:t>Organize the preparation of the </a:t>
            </a:r>
            <a:r>
              <a:rPr lang="en-US" altLang="zh-CN" sz="1600" spc="-5" dirty="0">
                <a:latin typeface="UKIJ CJK"/>
                <a:cs typeface="UKIJ CJK"/>
              </a:rPr>
              <a:t>&lt;</a:t>
            </a:r>
            <a:r>
              <a:rPr lang="en-US" sz="1600" spc="-5" dirty="0">
                <a:latin typeface="UKIJ CJK"/>
                <a:cs typeface="UKIJ CJK"/>
              </a:rPr>
              <a:t>Achievements and New Goals and Measures for the Implementation of China’s Nationally Determined Contributions&gt; and &lt;China's Long-term Development Strategy for Low Greenhouse Gas Emission in the Middle of the Century&gt;, which will be submitted to the Secretariat of the United Nations Framework Convention on Climate Change for approval in accordance with relevant procedures.</a:t>
            </a:r>
            <a:endParaRPr sz="1600" dirty="0">
              <a:latin typeface="UKIJ CJK"/>
              <a:cs typeface="UKIJ CJK"/>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object 3"/>
          <p:cNvSpPr/>
          <p:nvPr/>
        </p:nvSpPr>
        <p:spPr>
          <a:xfrm>
            <a:off x="2525033" y="1143000"/>
            <a:ext cx="7677911" cy="4799076"/>
          </a:xfrm>
          <a:prstGeom prst="rect">
            <a:avLst/>
          </a:prstGeom>
          <a:blipFill>
            <a:blip r:embed="rId2" cstate="print"/>
            <a:stretch>
              <a:fillRect/>
            </a:stretch>
          </a:blipFill>
        </p:spPr>
        <p:txBody>
          <a:bodyPr wrap="square" lIns="0" tIns="0" rIns="0" bIns="0" rtlCol="0"/>
          <a:p/>
        </p:txBody>
      </p:sp>
      <p:sp>
        <p:nvSpPr>
          <p:cNvPr id="4" name="object 4"/>
          <p:cNvSpPr txBox="1"/>
          <p:nvPr/>
        </p:nvSpPr>
        <p:spPr>
          <a:xfrm>
            <a:off x="304801" y="4635607"/>
            <a:ext cx="2594546" cy="997709"/>
          </a:xfrm>
          <a:prstGeom prst="rect">
            <a:avLst/>
          </a:prstGeom>
        </p:spPr>
        <p:txBody>
          <a:bodyPr vert="horz" wrap="square" lIns="0" tIns="12700" rIns="0" bIns="0" rtlCol="0">
            <a:spAutoFit/>
          </a:bodyPr>
          <a:p>
            <a:pPr marL="12700">
              <a:lnSpc>
                <a:spcPct val="100000"/>
              </a:lnSpc>
              <a:spcBef>
                <a:spcPts val="100"/>
              </a:spcBef>
            </a:pPr>
            <a:r>
              <a:rPr lang="en-US" sz="1600" dirty="0">
                <a:latin typeface="UKIJ CJK"/>
                <a:cs typeface="UKIJ CJK"/>
              </a:rPr>
              <a:t>Since 2012, China has signed 38 memorandums of understanding on cooperation with 35 developing countries</a:t>
            </a:r>
            <a:endParaRPr sz="1600" dirty="0">
              <a:latin typeface="UKIJ CJK"/>
              <a:cs typeface="UKIJ CJK"/>
            </a:endParaRPr>
          </a:p>
        </p:txBody>
      </p:sp>
      <p:sp>
        <p:nvSpPr>
          <p:cNvPr id="5" name="object 6"/>
          <p:cNvSpPr txBox="1"/>
          <p:nvPr/>
        </p:nvSpPr>
        <p:spPr>
          <a:xfrm>
            <a:off x="1447800" y="3252785"/>
            <a:ext cx="2532100" cy="997709"/>
          </a:xfrm>
          <a:prstGeom prst="rect">
            <a:avLst/>
          </a:prstGeom>
        </p:spPr>
        <p:txBody>
          <a:bodyPr vert="horz" wrap="square" lIns="0" tIns="12700" rIns="0" bIns="0" rtlCol="0">
            <a:spAutoFit/>
          </a:bodyPr>
          <a:p>
            <a:pPr marL="12700" marR="5080" algn="just">
              <a:lnSpc>
                <a:spcPct val="100000"/>
              </a:lnSpc>
              <a:spcBef>
                <a:spcPts val="100"/>
              </a:spcBef>
            </a:pPr>
            <a:r>
              <a:rPr lang="en-US" sz="1600" dirty="0">
                <a:latin typeface="UKIJ CJK"/>
                <a:cs typeface="UKIJ CJK"/>
              </a:rPr>
              <a:t>A total of 49 training sessions on South-South cooperation on climate change have been held in China</a:t>
            </a:r>
            <a:endParaRPr sz="1600" dirty="0">
              <a:latin typeface="UKIJ CJK"/>
              <a:cs typeface="UKIJ CJK"/>
            </a:endParaRPr>
          </a:p>
        </p:txBody>
      </p:sp>
      <p:sp>
        <p:nvSpPr>
          <p:cNvPr id="7" name="object 5"/>
          <p:cNvSpPr txBox="1"/>
          <p:nvPr/>
        </p:nvSpPr>
        <p:spPr>
          <a:xfrm>
            <a:off x="5257800" y="3581400"/>
            <a:ext cx="2594546" cy="751488"/>
          </a:xfrm>
          <a:prstGeom prst="rect">
            <a:avLst/>
          </a:prstGeom>
        </p:spPr>
        <p:txBody>
          <a:bodyPr vert="horz" wrap="square" lIns="0" tIns="12700" rIns="0" bIns="0" rtlCol="0">
            <a:spAutoFit/>
          </a:bodyPr>
          <a:p>
            <a:pPr marL="12700" marR="5080" algn="just">
              <a:lnSpc>
                <a:spcPct val="100000"/>
              </a:lnSpc>
              <a:spcBef>
                <a:spcPts val="100"/>
              </a:spcBef>
            </a:pPr>
            <a:r>
              <a:rPr lang="en-US" sz="1600" dirty="0">
                <a:latin typeface="UKIJ CJK"/>
                <a:cs typeface="UKIJ CJK"/>
              </a:rPr>
              <a:t>A total of 1.2 billion yuan has been allocated for South-South cooperation on climate change</a:t>
            </a:r>
            <a:endParaRPr sz="1600" dirty="0">
              <a:latin typeface="UKIJ CJK"/>
              <a:cs typeface="UKIJ CJK"/>
            </a:endParaRPr>
          </a:p>
        </p:txBody>
      </p:sp>
      <p:sp>
        <p:nvSpPr>
          <p:cNvPr id="8" name="object 7"/>
          <p:cNvSpPr txBox="1"/>
          <p:nvPr/>
        </p:nvSpPr>
        <p:spPr>
          <a:xfrm>
            <a:off x="5105400" y="1524000"/>
            <a:ext cx="3147191" cy="997585"/>
          </a:xfrm>
          <a:prstGeom prst="rect">
            <a:avLst/>
          </a:prstGeom>
        </p:spPr>
        <p:txBody>
          <a:bodyPr vert="horz" wrap="square" lIns="0" tIns="12700" rIns="0" bIns="0" rtlCol="0">
            <a:spAutoFit/>
          </a:bodyPr>
          <a:p>
            <a:pPr marL="12700" marR="5080" algn="just">
              <a:lnSpc>
                <a:spcPct val="100000"/>
              </a:lnSpc>
              <a:spcBef>
                <a:spcPts val="100"/>
              </a:spcBef>
            </a:pPr>
            <a:r>
              <a:rPr lang="en-US" sz="1600" dirty="0">
                <a:latin typeface="UKIJ CJK"/>
                <a:cs typeface="UKIJ CJK"/>
              </a:rPr>
              <a:t>Training about 2,000 officials and technicians in the field of climate change for more than 120 developing countries</a:t>
            </a:r>
            <a:endParaRPr sz="1600" dirty="0">
              <a:latin typeface="UKIJ CJK"/>
              <a:cs typeface="UKIJ CJK"/>
            </a:endParaRPr>
          </a:p>
        </p:txBody>
      </p:sp>
      <p:sp>
        <p:nvSpPr>
          <p:cNvPr id="9" name="object 8"/>
          <p:cNvSpPr txBox="1"/>
          <p:nvPr/>
        </p:nvSpPr>
        <p:spPr>
          <a:xfrm>
            <a:off x="9130246" y="1874917"/>
            <a:ext cx="2985554" cy="1490152"/>
          </a:xfrm>
          <a:prstGeom prst="rect">
            <a:avLst/>
          </a:prstGeom>
        </p:spPr>
        <p:txBody>
          <a:bodyPr vert="horz" wrap="square" lIns="0" tIns="12700" rIns="0" bIns="0" rtlCol="0">
            <a:spAutoFit/>
          </a:bodyPr>
          <a:p>
            <a:pPr marL="12700" marR="5080">
              <a:lnSpc>
                <a:spcPct val="100000"/>
              </a:lnSpc>
              <a:spcBef>
                <a:spcPts val="100"/>
              </a:spcBef>
            </a:pPr>
            <a:r>
              <a:rPr lang="en-US" sz="1600" dirty="0">
                <a:latin typeface="UKIJ CJK"/>
                <a:cs typeface="UKIJ CJK"/>
              </a:rPr>
              <a:t>It has effectively helped African countries, small island countries and the least developed countries to enhance their capacity to cope with climate change, which has been widely praised</a:t>
            </a:r>
            <a:endParaRPr sz="1600" dirty="0">
              <a:latin typeface="UKIJ CJK"/>
              <a:cs typeface="UKIJ CJK"/>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4878195" y="4318608"/>
            <a:ext cx="2504440" cy="1013460"/>
          </a:xfrm>
          <a:prstGeom prst="rect">
            <a:avLst/>
          </a:prstGeom>
        </p:spPr>
        <p:txBody>
          <a:bodyPr wrap="none" lIns="91415" tIns="45708" rIns="91415" bIns="45708">
            <a:spAutoFit/>
          </a:bodyPr>
          <a:lstStyle/>
          <a:p>
            <a:pPr algn="l">
              <a:lnSpc>
                <a:spcPct val="150000"/>
              </a:lnSpc>
            </a:pPr>
            <a:r>
              <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rPr>
              <a:t>Challenge</a:t>
            </a:r>
            <a:endPar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07</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timing>
    <p:tnLst>
      <p:par>
        <p:cTn id="1" dur="indefinite" restart="never" nodeType="tmRoot"/>
      </p:par>
    </p:tnLst>
    <p:bldLst>
      <p:bldP spid="31" grpId="0"/>
      <p:bldP spid="8" grpId="0" bldLvl="0" animBg="1"/>
      <p:bldP spid="8" grpId="1" bldLvl="0" animBg="1"/>
      <p:bldP spid="76" grpId="0" bldLvl="0" animBg="1"/>
      <p:bldP spid="77" grpId="0" bldLvl="0" animBg="1"/>
      <p:bldP spid="9" grpId="0" bldLvl="0" animBg="1"/>
      <p:bldP spid="9" grpId="1" bldLvl="0" animBg="1"/>
      <p:bldP spid="10" grpId="0" bldLvl="0" animBg="1"/>
      <p:bldP spid="10" grpId="1" bldLvl="0" animBg="1"/>
      <p:bldP spid="10" grpId="2" bldLvl="0" animBg="1"/>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pSp>
        <p:nvGrpSpPr>
          <p:cNvPr id="2" name="object 3"/>
          <p:cNvGrpSpPr/>
          <p:nvPr/>
        </p:nvGrpSpPr>
        <p:grpSpPr>
          <a:xfrm>
            <a:off x="-32084" y="1110996"/>
            <a:ext cx="12192000" cy="2901950"/>
            <a:chOff x="0" y="1110996"/>
            <a:chExt cx="12192000" cy="2901950"/>
          </a:xfrm>
        </p:grpSpPr>
        <p:sp>
          <p:nvSpPr>
            <p:cNvPr id="4" name="object 4"/>
            <p:cNvSpPr/>
            <p:nvPr/>
          </p:nvSpPr>
          <p:spPr>
            <a:xfrm>
              <a:off x="315468" y="1115568"/>
              <a:ext cx="11603736" cy="2433828"/>
            </a:xfrm>
            <a:prstGeom prst="rect">
              <a:avLst/>
            </a:prstGeom>
            <a:blipFill>
              <a:blip r:embed="rId2" cstate="print"/>
              <a:stretch>
                <a:fillRect/>
              </a:stretch>
            </a:blipFill>
          </p:spPr>
          <p:txBody>
            <a:bodyPr wrap="square" lIns="0" tIns="0" rIns="0" bIns="0" rtlCol="0"/>
            <a:p/>
          </p:txBody>
        </p:sp>
        <p:sp>
          <p:nvSpPr>
            <p:cNvPr id="5" name="object 5"/>
            <p:cNvSpPr/>
            <p:nvPr/>
          </p:nvSpPr>
          <p:spPr>
            <a:xfrm>
              <a:off x="0" y="1117600"/>
              <a:ext cx="12192000" cy="2425700"/>
            </a:xfrm>
            <a:custGeom>
              <a:avLst/>
              <a:gdLst/>
              <a:ahLst/>
              <a:cxnLst/>
              <a:rect l="l" t="t" r="r" b="b"/>
              <a:pathLst>
                <a:path w="12192000" h="2425700">
                  <a:moveTo>
                    <a:pt x="1263396" y="584200"/>
                  </a:moveTo>
                  <a:lnTo>
                    <a:pt x="1149553" y="584200"/>
                  </a:lnTo>
                  <a:lnTo>
                    <a:pt x="1190599" y="558800"/>
                  </a:lnTo>
                  <a:lnTo>
                    <a:pt x="1190599" y="50800"/>
                  </a:lnTo>
                  <a:lnTo>
                    <a:pt x="1152575" y="0"/>
                  </a:lnTo>
                  <a:lnTo>
                    <a:pt x="1259370" y="0"/>
                  </a:lnTo>
                  <a:lnTo>
                    <a:pt x="1221828" y="50800"/>
                  </a:lnTo>
                  <a:lnTo>
                    <a:pt x="1221828" y="558800"/>
                  </a:lnTo>
                  <a:lnTo>
                    <a:pt x="1263396" y="584200"/>
                  </a:lnTo>
                  <a:close/>
                </a:path>
                <a:path w="12192000" h="2425700">
                  <a:moveTo>
                    <a:pt x="2485707" y="584200"/>
                  </a:moveTo>
                  <a:lnTo>
                    <a:pt x="2371864" y="584200"/>
                  </a:lnTo>
                  <a:lnTo>
                    <a:pt x="2411234" y="558800"/>
                  </a:lnTo>
                  <a:lnTo>
                    <a:pt x="2411234" y="50800"/>
                  </a:lnTo>
                  <a:lnTo>
                    <a:pt x="2374950" y="0"/>
                  </a:lnTo>
                  <a:lnTo>
                    <a:pt x="2481732" y="0"/>
                  </a:lnTo>
                  <a:lnTo>
                    <a:pt x="2442464" y="50800"/>
                  </a:lnTo>
                  <a:lnTo>
                    <a:pt x="2442464" y="558800"/>
                  </a:lnTo>
                  <a:lnTo>
                    <a:pt x="2485707" y="584200"/>
                  </a:lnTo>
                  <a:close/>
                </a:path>
                <a:path w="12192000" h="2425700">
                  <a:moveTo>
                    <a:pt x="3708006" y="584200"/>
                  </a:moveTo>
                  <a:lnTo>
                    <a:pt x="3594163" y="584200"/>
                  </a:lnTo>
                  <a:lnTo>
                    <a:pt x="3634257" y="558800"/>
                  </a:lnTo>
                  <a:lnTo>
                    <a:pt x="3634257" y="50800"/>
                  </a:lnTo>
                  <a:lnTo>
                    <a:pt x="3597313" y="0"/>
                  </a:lnTo>
                  <a:lnTo>
                    <a:pt x="3704107" y="0"/>
                  </a:lnTo>
                  <a:lnTo>
                    <a:pt x="3665486" y="50800"/>
                  </a:lnTo>
                  <a:lnTo>
                    <a:pt x="3665486" y="558800"/>
                  </a:lnTo>
                  <a:lnTo>
                    <a:pt x="3708006" y="584200"/>
                  </a:lnTo>
                  <a:close/>
                </a:path>
                <a:path w="12192000" h="2425700">
                  <a:moveTo>
                    <a:pt x="4930305" y="584200"/>
                  </a:moveTo>
                  <a:lnTo>
                    <a:pt x="4816475" y="584200"/>
                  </a:lnTo>
                  <a:lnTo>
                    <a:pt x="4857254" y="558800"/>
                  </a:lnTo>
                  <a:lnTo>
                    <a:pt x="4857254" y="50800"/>
                  </a:lnTo>
                  <a:lnTo>
                    <a:pt x="4819675" y="0"/>
                  </a:lnTo>
                  <a:lnTo>
                    <a:pt x="4926469" y="0"/>
                  </a:lnTo>
                  <a:lnTo>
                    <a:pt x="4888484" y="50800"/>
                  </a:lnTo>
                  <a:lnTo>
                    <a:pt x="4888484" y="558800"/>
                  </a:lnTo>
                  <a:lnTo>
                    <a:pt x="4930305" y="584200"/>
                  </a:lnTo>
                  <a:close/>
                </a:path>
                <a:path w="12192000" h="2425700">
                  <a:moveTo>
                    <a:pt x="6152616" y="584200"/>
                  </a:moveTo>
                  <a:lnTo>
                    <a:pt x="6038773" y="584200"/>
                  </a:lnTo>
                  <a:lnTo>
                    <a:pt x="6080277" y="558800"/>
                  </a:lnTo>
                  <a:lnTo>
                    <a:pt x="6080277" y="50800"/>
                  </a:lnTo>
                  <a:lnTo>
                    <a:pt x="6042050" y="0"/>
                  </a:lnTo>
                  <a:lnTo>
                    <a:pt x="6148832" y="0"/>
                  </a:lnTo>
                  <a:lnTo>
                    <a:pt x="6111506" y="50800"/>
                  </a:lnTo>
                  <a:lnTo>
                    <a:pt x="6111506" y="558800"/>
                  </a:lnTo>
                  <a:lnTo>
                    <a:pt x="6152616" y="584200"/>
                  </a:lnTo>
                  <a:close/>
                </a:path>
                <a:path w="12192000" h="2425700">
                  <a:moveTo>
                    <a:pt x="7374915" y="584200"/>
                  </a:moveTo>
                  <a:lnTo>
                    <a:pt x="7261072" y="584200"/>
                  </a:lnTo>
                  <a:lnTo>
                    <a:pt x="7303287" y="558800"/>
                  </a:lnTo>
                  <a:lnTo>
                    <a:pt x="7303287" y="50800"/>
                  </a:lnTo>
                  <a:lnTo>
                    <a:pt x="7264412" y="0"/>
                  </a:lnTo>
                  <a:lnTo>
                    <a:pt x="7371207" y="0"/>
                  </a:lnTo>
                  <a:lnTo>
                    <a:pt x="7334516" y="50800"/>
                  </a:lnTo>
                  <a:lnTo>
                    <a:pt x="7334516" y="558800"/>
                  </a:lnTo>
                  <a:lnTo>
                    <a:pt x="7374915" y="584200"/>
                  </a:lnTo>
                  <a:close/>
                </a:path>
                <a:path w="12192000" h="2425700">
                  <a:moveTo>
                    <a:pt x="8597226" y="584200"/>
                  </a:moveTo>
                  <a:lnTo>
                    <a:pt x="8483384" y="584200"/>
                  </a:lnTo>
                  <a:lnTo>
                    <a:pt x="8526310" y="558800"/>
                  </a:lnTo>
                  <a:lnTo>
                    <a:pt x="8526310" y="50800"/>
                  </a:lnTo>
                  <a:lnTo>
                    <a:pt x="8486775" y="0"/>
                  </a:lnTo>
                  <a:lnTo>
                    <a:pt x="8593569" y="0"/>
                  </a:lnTo>
                  <a:lnTo>
                    <a:pt x="8557539" y="50800"/>
                  </a:lnTo>
                  <a:lnTo>
                    <a:pt x="8557539" y="558800"/>
                  </a:lnTo>
                  <a:lnTo>
                    <a:pt x="8597226" y="584200"/>
                  </a:lnTo>
                  <a:close/>
                </a:path>
                <a:path w="12192000" h="2425700">
                  <a:moveTo>
                    <a:pt x="9819525" y="584200"/>
                  </a:moveTo>
                  <a:lnTo>
                    <a:pt x="9705682" y="584200"/>
                  </a:lnTo>
                  <a:lnTo>
                    <a:pt x="9749320" y="558800"/>
                  </a:lnTo>
                  <a:lnTo>
                    <a:pt x="9749320" y="50800"/>
                  </a:lnTo>
                  <a:lnTo>
                    <a:pt x="9709150" y="0"/>
                  </a:lnTo>
                  <a:lnTo>
                    <a:pt x="9815944" y="0"/>
                  </a:lnTo>
                  <a:lnTo>
                    <a:pt x="9780549" y="50800"/>
                  </a:lnTo>
                  <a:lnTo>
                    <a:pt x="9780549" y="558800"/>
                  </a:lnTo>
                  <a:lnTo>
                    <a:pt x="9819525" y="584200"/>
                  </a:lnTo>
                  <a:close/>
                </a:path>
                <a:path w="12192000" h="2425700">
                  <a:moveTo>
                    <a:pt x="11041837" y="584200"/>
                  </a:moveTo>
                  <a:lnTo>
                    <a:pt x="10927994" y="584200"/>
                  </a:lnTo>
                  <a:lnTo>
                    <a:pt x="10972342" y="558800"/>
                  </a:lnTo>
                  <a:lnTo>
                    <a:pt x="10972342" y="50800"/>
                  </a:lnTo>
                  <a:lnTo>
                    <a:pt x="10931512" y="0"/>
                  </a:lnTo>
                  <a:lnTo>
                    <a:pt x="11038306" y="0"/>
                  </a:lnTo>
                  <a:lnTo>
                    <a:pt x="11003559" y="50800"/>
                  </a:lnTo>
                  <a:lnTo>
                    <a:pt x="11003559" y="558800"/>
                  </a:lnTo>
                  <a:lnTo>
                    <a:pt x="11041837" y="584200"/>
                  </a:lnTo>
                  <a:close/>
                </a:path>
                <a:path w="12192000" h="2425700">
                  <a:moveTo>
                    <a:pt x="4686" y="647700"/>
                  </a:moveTo>
                  <a:lnTo>
                    <a:pt x="0" y="647700"/>
                  </a:lnTo>
                  <a:lnTo>
                    <a:pt x="0" y="546100"/>
                  </a:lnTo>
                  <a:lnTo>
                    <a:pt x="4686" y="546100"/>
                  </a:lnTo>
                  <a:lnTo>
                    <a:pt x="61607" y="584200"/>
                  </a:lnTo>
                  <a:lnTo>
                    <a:pt x="12192000" y="584200"/>
                  </a:lnTo>
                  <a:lnTo>
                    <a:pt x="12192000" y="609600"/>
                  </a:lnTo>
                  <a:lnTo>
                    <a:pt x="61607" y="609600"/>
                  </a:lnTo>
                  <a:lnTo>
                    <a:pt x="4686" y="647700"/>
                  </a:lnTo>
                  <a:close/>
                </a:path>
                <a:path w="12192000" h="2425700">
                  <a:moveTo>
                    <a:pt x="12192000" y="584200"/>
                  </a:moveTo>
                  <a:lnTo>
                    <a:pt x="12132081" y="584200"/>
                  </a:lnTo>
                  <a:lnTo>
                    <a:pt x="12189002" y="546100"/>
                  </a:lnTo>
                  <a:lnTo>
                    <a:pt x="12192000" y="546100"/>
                  </a:lnTo>
                  <a:lnTo>
                    <a:pt x="12192000" y="584200"/>
                  </a:lnTo>
                  <a:close/>
                </a:path>
                <a:path w="12192000" h="2425700">
                  <a:moveTo>
                    <a:pt x="1260094" y="1193800"/>
                  </a:moveTo>
                  <a:lnTo>
                    <a:pt x="1152855" y="1193800"/>
                  </a:lnTo>
                  <a:lnTo>
                    <a:pt x="1190599" y="1168400"/>
                  </a:lnTo>
                  <a:lnTo>
                    <a:pt x="1190599" y="635000"/>
                  </a:lnTo>
                  <a:lnTo>
                    <a:pt x="1149553" y="609600"/>
                  </a:lnTo>
                  <a:lnTo>
                    <a:pt x="1263396" y="609600"/>
                  </a:lnTo>
                  <a:lnTo>
                    <a:pt x="1221828" y="635000"/>
                  </a:lnTo>
                  <a:lnTo>
                    <a:pt x="1221828" y="1168400"/>
                  </a:lnTo>
                  <a:lnTo>
                    <a:pt x="1260094" y="1193800"/>
                  </a:lnTo>
                  <a:close/>
                </a:path>
                <a:path w="12192000" h="2425700">
                  <a:moveTo>
                    <a:pt x="2482405" y="1193800"/>
                  </a:moveTo>
                  <a:lnTo>
                    <a:pt x="2375166" y="1193800"/>
                  </a:lnTo>
                  <a:lnTo>
                    <a:pt x="2411234" y="1168400"/>
                  </a:lnTo>
                  <a:lnTo>
                    <a:pt x="2411234" y="635000"/>
                  </a:lnTo>
                  <a:lnTo>
                    <a:pt x="2371864" y="609600"/>
                  </a:lnTo>
                  <a:lnTo>
                    <a:pt x="2485707" y="609600"/>
                  </a:lnTo>
                  <a:lnTo>
                    <a:pt x="2442464" y="647700"/>
                  </a:lnTo>
                  <a:lnTo>
                    <a:pt x="2442464" y="1168400"/>
                  </a:lnTo>
                  <a:lnTo>
                    <a:pt x="2482405" y="1193800"/>
                  </a:lnTo>
                  <a:close/>
                </a:path>
                <a:path w="12192000" h="2425700">
                  <a:moveTo>
                    <a:pt x="3704704" y="1193800"/>
                  </a:moveTo>
                  <a:lnTo>
                    <a:pt x="3597465" y="1193800"/>
                  </a:lnTo>
                  <a:lnTo>
                    <a:pt x="3634257" y="1168400"/>
                  </a:lnTo>
                  <a:lnTo>
                    <a:pt x="3634257" y="635000"/>
                  </a:lnTo>
                  <a:lnTo>
                    <a:pt x="3594176" y="609600"/>
                  </a:lnTo>
                  <a:lnTo>
                    <a:pt x="3708006" y="609600"/>
                  </a:lnTo>
                  <a:lnTo>
                    <a:pt x="3665486" y="647700"/>
                  </a:lnTo>
                  <a:lnTo>
                    <a:pt x="3665486" y="1168400"/>
                  </a:lnTo>
                  <a:lnTo>
                    <a:pt x="3704704" y="1193800"/>
                  </a:lnTo>
                  <a:close/>
                </a:path>
                <a:path w="12192000" h="2425700">
                  <a:moveTo>
                    <a:pt x="4927015" y="1193800"/>
                  </a:moveTo>
                  <a:lnTo>
                    <a:pt x="4819764" y="1193800"/>
                  </a:lnTo>
                  <a:lnTo>
                    <a:pt x="4857254" y="1168400"/>
                  </a:lnTo>
                  <a:lnTo>
                    <a:pt x="4857254" y="635000"/>
                  </a:lnTo>
                  <a:lnTo>
                    <a:pt x="4816475" y="609600"/>
                  </a:lnTo>
                  <a:lnTo>
                    <a:pt x="4930305" y="609600"/>
                  </a:lnTo>
                  <a:lnTo>
                    <a:pt x="4888484" y="635000"/>
                  </a:lnTo>
                  <a:lnTo>
                    <a:pt x="4888484" y="1168400"/>
                  </a:lnTo>
                  <a:lnTo>
                    <a:pt x="4927015" y="1193800"/>
                  </a:lnTo>
                  <a:close/>
                </a:path>
                <a:path w="12192000" h="2425700">
                  <a:moveTo>
                    <a:pt x="6149314" y="1193800"/>
                  </a:moveTo>
                  <a:lnTo>
                    <a:pt x="6042063" y="1193800"/>
                  </a:lnTo>
                  <a:lnTo>
                    <a:pt x="6080277" y="1168400"/>
                  </a:lnTo>
                  <a:lnTo>
                    <a:pt x="6080277" y="635000"/>
                  </a:lnTo>
                  <a:lnTo>
                    <a:pt x="6038773" y="609600"/>
                  </a:lnTo>
                  <a:lnTo>
                    <a:pt x="6152603" y="609600"/>
                  </a:lnTo>
                  <a:lnTo>
                    <a:pt x="6111506" y="635000"/>
                  </a:lnTo>
                  <a:lnTo>
                    <a:pt x="6111506" y="1168400"/>
                  </a:lnTo>
                  <a:lnTo>
                    <a:pt x="6149314" y="1193800"/>
                  </a:lnTo>
                  <a:close/>
                </a:path>
                <a:path w="12192000" h="2425700">
                  <a:moveTo>
                    <a:pt x="7371613" y="1193800"/>
                  </a:moveTo>
                  <a:lnTo>
                    <a:pt x="7264374" y="1193800"/>
                  </a:lnTo>
                  <a:lnTo>
                    <a:pt x="7303287" y="1168400"/>
                  </a:lnTo>
                  <a:lnTo>
                    <a:pt x="7303287" y="635000"/>
                  </a:lnTo>
                  <a:lnTo>
                    <a:pt x="7261072" y="609600"/>
                  </a:lnTo>
                  <a:lnTo>
                    <a:pt x="7374915" y="609600"/>
                  </a:lnTo>
                  <a:lnTo>
                    <a:pt x="7334516" y="635000"/>
                  </a:lnTo>
                  <a:lnTo>
                    <a:pt x="7334516" y="1168400"/>
                  </a:lnTo>
                  <a:lnTo>
                    <a:pt x="7371613" y="1193800"/>
                  </a:lnTo>
                  <a:close/>
                </a:path>
                <a:path w="12192000" h="2425700">
                  <a:moveTo>
                    <a:pt x="8593924" y="1193800"/>
                  </a:moveTo>
                  <a:lnTo>
                    <a:pt x="8486673" y="1193800"/>
                  </a:lnTo>
                  <a:lnTo>
                    <a:pt x="8526310" y="1168400"/>
                  </a:lnTo>
                  <a:lnTo>
                    <a:pt x="8526310" y="647700"/>
                  </a:lnTo>
                  <a:lnTo>
                    <a:pt x="8483384" y="609600"/>
                  </a:lnTo>
                  <a:lnTo>
                    <a:pt x="8597214" y="609600"/>
                  </a:lnTo>
                  <a:lnTo>
                    <a:pt x="8557539" y="635000"/>
                  </a:lnTo>
                  <a:lnTo>
                    <a:pt x="8557539" y="1168400"/>
                  </a:lnTo>
                  <a:lnTo>
                    <a:pt x="8593924" y="1193800"/>
                  </a:lnTo>
                  <a:close/>
                </a:path>
                <a:path w="12192000" h="2425700">
                  <a:moveTo>
                    <a:pt x="9816223" y="1193800"/>
                  </a:moveTo>
                  <a:lnTo>
                    <a:pt x="9708984" y="1193800"/>
                  </a:lnTo>
                  <a:lnTo>
                    <a:pt x="9749320" y="1168400"/>
                  </a:lnTo>
                  <a:lnTo>
                    <a:pt x="9749320" y="647700"/>
                  </a:lnTo>
                  <a:lnTo>
                    <a:pt x="9705682" y="609600"/>
                  </a:lnTo>
                  <a:lnTo>
                    <a:pt x="9819525" y="609600"/>
                  </a:lnTo>
                  <a:lnTo>
                    <a:pt x="9780549" y="635000"/>
                  </a:lnTo>
                  <a:lnTo>
                    <a:pt x="9780549" y="1168400"/>
                  </a:lnTo>
                  <a:lnTo>
                    <a:pt x="9816223" y="1193800"/>
                  </a:lnTo>
                  <a:close/>
                </a:path>
                <a:path w="12192000" h="2425700">
                  <a:moveTo>
                    <a:pt x="11038535" y="1193800"/>
                  </a:moveTo>
                  <a:lnTo>
                    <a:pt x="10931283" y="1193800"/>
                  </a:lnTo>
                  <a:lnTo>
                    <a:pt x="10972342" y="1168400"/>
                  </a:lnTo>
                  <a:lnTo>
                    <a:pt x="10972342" y="647700"/>
                  </a:lnTo>
                  <a:lnTo>
                    <a:pt x="10927994" y="609600"/>
                  </a:lnTo>
                  <a:lnTo>
                    <a:pt x="11041824" y="609600"/>
                  </a:lnTo>
                  <a:lnTo>
                    <a:pt x="11003559" y="635000"/>
                  </a:lnTo>
                  <a:lnTo>
                    <a:pt x="11003559" y="1168400"/>
                  </a:lnTo>
                  <a:lnTo>
                    <a:pt x="11038535" y="1193800"/>
                  </a:lnTo>
                  <a:close/>
                </a:path>
                <a:path w="12192000" h="2425700">
                  <a:moveTo>
                    <a:pt x="12192000" y="647700"/>
                  </a:moveTo>
                  <a:lnTo>
                    <a:pt x="12189002" y="647700"/>
                  </a:lnTo>
                  <a:lnTo>
                    <a:pt x="12132081" y="609600"/>
                  </a:lnTo>
                  <a:lnTo>
                    <a:pt x="12192000" y="609600"/>
                  </a:lnTo>
                  <a:lnTo>
                    <a:pt x="12192000" y="647700"/>
                  </a:lnTo>
                  <a:close/>
                </a:path>
                <a:path w="12192000" h="2425700">
                  <a:moveTo>
                    <a:pt x="4686" y="1270000"/>
                  </a:moveTo>
                  <a:lnTo>
                    <a:pt x="0" y="1257300"/>
                  </a:lnTo>
                  <a:lnTo>
                    <a:pt x="0" y="1168400"/>
                  </a:lnTo>
                  <a:lnTo>
                    <a:pt x="4686" y="1155700"/>
                  </a:lnTo>
                  <a:lnTo>
                    <a:pt x="58305" y="1193800"/>
                  </a:lnTo>
                  <a:lnTo>
                    <a:pt x="12192000" y="1193800"/>
                  </a:lnTo>
                  <a:lnTo>
                    <a:pt x="12192000" y="1219200"/>
                  </a:lnTo>
                  <a:lnTo>
                    <a:pt x="64909" y="1219200"/>
                  </a:lnTo>
                  <a:lnTo>
                    <a:pt x="4686" y="1270000"/>
                  </a:lnTo>
                  <a:close/>
                </a:path>
                <a:path w="12192000" h="2425700">
                  <a:moveTo>
                    <a:pt x="12192000" y="1193800"/>
                  </a:moveTo>
                  <a:lnTo>
                    <a:pt x="12135383" y="1193800"/>
                  </a:lnTo>
                  <a:lnTo>
                    <a:pt x="12189002" y="1155700"/>
                  </a:lnTo>
                  <a:lnTo>
                    <a:pt x="12192000" y="1155700"/>
                  </a:lnTo>
                  <a:lnTo>
                    <a:pt x="12192000" y="1193800"/>
                  </a:lnTo>
                  <a:close/>
                </a:path>
                <a:path w="12192000" h="2425700">
                  <a:moveTo>
                    <a:pt x="1256804" y="1816100"/>
                  </a:moveTo>
                  <a:lnTo>
                    <a:pt x="1156157" y="1816100"/>
                  </a:lnTo>
                  <a:lnTo>
                    <a:pt x="1190599" y="1790700"/>
                  </a:lnTo>
                  <a:lnTo>
                    <a:pt x="1190599" y="1257300"/>
                  </a:lnTo>
                  <a:lnTo>
                    <a:pt x="1146251" y="1219200"/>
                  </a:lnTo>
                  <a:lnTo>
                    <a:pt x="1266698" y="1219200"/>
                  </a:lnTo>
                  <a:lnTo>
                    <a:pt x="1221828" y="1257300"/>
                  </a:lnTo>
                  <a:lnTo>
                    <a:pt x="1221828" y="1790700"/>
                  </a:lnTo>
                  <a:lnTo>
                    <a:pt x="1256804" y="1816100"/>
                  </a:lnTo>
                  <a:close/>
                </a:path>
                <a:path w="12192000" h="2425700">
                  <a:moveTo>
                    <a:pt x="2479103" y="1816100"/>
                  </a:moveTo>
                  <a:lnTo>
                    <a:pt x="2378456" y="1816100"/>
                  </a:lnTo>
                  <a:lnTo>
                    <a:pt x="2411234" y="1790700"/>
                  </a:lnTo>
                  <a:lnTo>
                    <a:pt x="2411234" y="1257300"/>
                  </a:lnTo>
                  <a:lnTo>
                    <a:pt x="2368562" y="1219200"/>
                  </a:lnTo>
                  <a:lnTo>
                    <a:pt x="2488996" y="1219200"/>
                  </a:lnTo>
                  <a:lnTo>
                    <a:pt x="2442464" y="1257300"/>
                  </a:lnTo>
                  <a:lnTo>
                    <a:pt x="2442464" y="1778000"/>
                  </a:lnTo>
                  <a:lnTo>
                    <a:pt x="2479103" y="1816100"/>
                  </a:lnTo>
                  <a:close/>
                </a:path>
                <a:path w="12192000" h="2425700">
                  <a:moveTo>
                    <a:pt x="3701402" y="1816100"/>
                  </a:moveTo>
                  <a:lnTo>
                    <a:pt x="3600767" y="1816100"/>
                  </a:lnTo>
                  <a:lnTo>
                    <a:pt x="3634257" y="1790700"/>
                  </a:lnTo>
                  <a:lnTo>
                    <a:pt x="3634257" y="1257300"/>
                  </a:lnTo>
                  <a:lnTo>
                    <a:pt x="3590874" y="1219200"/>
                  </a:lnTo>
                  <a:lnTo>
                    <a:pt x="3711308" y="1219200"/>
                  </a:lnTo>
                  <a:lnTo>
                    <a:pt x="3665486" y="1257300"/>
                  </a:lnTo>
                  <a:lnTo>
                    <a:pt x="3665486" y="1778000"/>
                  </a:lnTo>
                  <a:lnTo>
                    <a:pt x="3701402" y="1816100"/>
                  </a:lnTo>
                  <a:close/>
                </a:path>
                <a:path w="12192000" h="2425700">
                  <a:moveTo>
                    <a:pt x="4923713" y="1816100"/>
                  </a:moveTo>
                  <a:lnTo>
                    <a:pt x="4823066" y="1816100"/>
                  </a:lnTo>
                  <a:lnTo>
                    <a:pt x="4857254" y="1790700"/>
                  </a:lnTo>
                  <a:lnTo>
                    <a:pt x="4857254" y="1257300"/>
                  </a:lnTo>
                  <a:lnTo>
                    <a:pt x="4813173" y="1219200"/>
                  </a:lnTo>
                  <a:lnTo>
                    <a:pt x="4933607" y="1219200"/>
                  </a:lnTo>
                  <a:lnTo>
                    <a:pt x="4888484" y="1257300"/>
                  </a:lnTo>
                  <a:lnTo>
                    <a:pt x="4888484" y="1790700"/>
                  </a:lnTo>
                  <a:lnTo>
                    <a:pt x="4923713" y="1816100"/>
                  </a:lnTo>
                  <a:close/>
                </a:path>
                <a:path w="12192000" h="2425700">
                  <a:moveTo>
                    <a:pt x="6146012" y="1816100"/>
                  </a:moveTo>
                  <a:lnTo>
                    <a:pt x="6045365" y="1816100"/>
                  </a:lnTo>
                  <a:lnTo>
                    <a:pt x="6080277" y="1790700"/>
                  </a:lnTo>
                  <a:lnTo>
                    <a:pt x="6080277" y="1257300"/>
                  </a:lnTo>
                  <a:lnTo>
                    <a:pt x="6035471" y="1219200"/>
                  </a:lnTo>
                  <a:lnTo>
                    <a:pt x="6155905" y="1219200"/>
                  </a:lnTo>
                  <a:lnTo>
                    <a:pt x="6111506" y="1257300"/>
                  </a:lnTo>
                  <a:lnTo>
                    <a:pt x="6111506" y="1790700"/>
                  </a:lnTo>
                  <a:lnTo>
                    <a:pt x="6146012" y="1816100"/>
                  </a:lnTo>
                  <a:close/>
                </a:path>
                <a:path w="12192000" h="2425700">
                  <a:moveTo>
                    <a:pt x="7368324" y="1816100"/>
                  </a:moveTo>
                  <a:lnTo>
                    <a:pt x="7267676" y="1816100"/>
                  </a:lnTo>
                  <a:lnTo>
                    <a:pt x="7303287" y="1778000"/>
                  </a:lnTo>
                  <a:lnTo>
                    <a:pt x="7303287" y="1257300"/>
                  </a:lnTo>
                  <a:lnTo>
                    <a:pt x="7257783" y="1219200"/>
                  </a:lnTo>
                  <a:lnTo>
                    <a:pt x="7378217" y="1219200"/>
                  </a:lnTo>
                  <a:lnTo>
                    <a:pt x="7334516" y="1257300"/>
                  </a:lnTo>
                  <a:lnTo>
                    <a:pt x="7334516" y="1790700"/>
                  </a:lnTo>
                  <a:lnTo>
                    <a:pt x="7368324" y="1816100"/>
                  </a:lnTo>
                  <a:close/>
                </a:path>
                <a:path w="12192000" h="2425700">
                  <a:moveTo>
                    <a:pt x="8590622" y="1816100"/>
                  </a:moveTo>
                  <a:lnTo>
                    <a:pt x="8489975" y="1816100"/>
                  </a:lnTo>
                  <a:lnTo>
                    <a:pt x="8526310" y="1778000"/>
                  </a:lnTo>
                  <a:lnTo>
                    <a:pt x="8526310" y="1257300"/>
                  </a:lnTo>
                  <a:lnTo>
                    <a:pt x="8480082" y="1219200"/>
                  </a:lnTo>
                  <a:lnTo>
                    <a:pt x="8600516" y="1219200"/>
                  </a:lnTo>
                  <a:lnTo>
                    <a:pt x="8557539" y="1257300"/>
                  </a:lnTo>
                  <a:lnTo>
                    <a:pt x="8557539" y="1790700"/>
                  </a:lnTo>
                  <a:lnTo>
                    <a:pt x="8590622" y="1816100"/>
                  </a:lnTo>
                  <a:close/>
                </a:path>
                <a:path w="12192000" h="2425700">
                  <a:moveTo>
                    <a:pt x="9812934" y="1816100"/>
                  </a:moveTo>
                  <a:lnTo>
                    <a:pt x="9712286" y="1816100"/>
                  </a:lnTo>
                  <a:lnTo>
                    <a:pt x="9749320" y="1778000"/>
                  </a:lnTo>
                  <a:lnTo>
                    <a:pt x="9749320" y="1257300"/>
                  </a:lnTo>
                  <a:lnTo>
                    <a:pt x="9702380" y="1219200"/>
                  </a:lnTo>
                  <a:lnTo>
                    <a:pt x="9822827" y="1219200"/>
                  </a:lnTo>
                  <a:lnTo>
                    <a:pt x="9780549" y="1257300"/>
                  </a:lnTo>
                  <a:lnTo>
                    <a:pt x="9780549" y="1790700"/>
                  </a:lnTo>
                  <a:lnTo>
                    <a:pt x="9812934" y="1816100"/>
                  </a:lnTo>
                  <a:close/>
                </a:path>
                <a:path w="12192000" h="2425700">
                  <a:moveTo>
                    <a:pt x="11039944" y="1816100"/>
                  </a:moveTo>
                  <a:lnTo>
                    <a:pt x="10929874" y="1816100"/>
                  </a:lnTo>
                  <a:lnTo>
                    <a:pt x="10972342" y="1778000"/>
                  </a:lnTo>
                  <a:lnTo>
                    <a:pt x="10972342" y="1257300"/>
                  </a:lnTo>
                  <a:lnTo>
                    <a:pt x="10924692" y="1219200"/>
                  </a:lnTo>
                  <a:lnTo>
                    <a:pt x="11045126" y="1219200"/>
                  </a:lnTo>
                  <a:lnTo>
                    <a:pt x="11003559" y="1257300"/>
                  </a:lnTo>
                  <a:lnTo>
                    <a:pt x="11003559" y="1778000"/>
                  </a:lnTo>
                  <a:lnTo>
                    <a:pt x="11039944" y="1816100"/>
                  </a:lnTo>
                  <a:close/>
                </a:path>
                <a:path w="12192000" h="2425700">
                  <a:moveTo>
                    <a:pt x="12192000" y="1270000"/>
                  </a:moveTo>
                  <a:lnTo>
                    <a:pt x="12189002" y="1270000"/>
                  </a:lnTo>
                  <a:lnTo>
                    <a:pt x="12128779" y="1219200"/>
                  </a:lnTo>
                  <a:lnTo>
                    <a:pt x="12192000" y="1219200"/>
                  </a:lnTo>
                  <a:lnTo>
                    <a:pt x="12192000" y="1270000"/>
                  </a:lnTo>
                  <a:close/>
                </a:path>
                <a:path w="12192000" h="2425700">
                  <a:moveTo>
                    <a:pt x="4686" y="1879600"/>
                  </a:moveTo>
                  <a:lnTo>
                    <a:pt x="0" y="1879600"/>
                  </a:lnTo>
                  <a:lnTo>
                    <a:pt x="0" y="1778000"/>
                  </a:lnTo>
                  <a:lnTo>
                    <a:pt x="4686" y="1778000"/>
                  </a:lnTo>
                  <a:lnTo>
                    <a:pt x="55003" y="1816100"/>
                  </a:lnTo>
                  <a:lnTo>
                    <a:pt x="12192000" y="1816100"/>
                  </a:lnTo>
                  <a:lnTo>
                    <a:pt x="12192000" y="1828800"/>
                  </a:lnTo>
                  <a:lnTo>
                    <a:pt x="68211" y="1828800"/>
                  </a:lnTo>
                  <a:lnTo>
                    <a:pt x="4686" y="1879600"/>
                  </a:lnTo>
                  <a:close/>
                </a:path>
                <a:path w="12192000" h="2425700">
                  <a:moveTo>
                    <a:pt x="12192000" y="1816100"/>
                  </a:moveTo>
                  <a:lnTo>
                    <a:pt x="12138685" y="1816100"/>
                  </a:lnTo>
                  <a:lnTo>
                    <a:pt x="12189002" y="1778000"/>
                  </a:lnTo>
                  <a:lnTo>
                    <a:pt x="12192000" y="1778000"/>
                  </a:lnTo>
                  <a:lnTo>
                    <a:pt x="12192000" y="1816100"/>
                  </a:lnTo>
                  <a:close/>
                </a:path>
                <a:path w="12192000" h="2425700">
                  <a:moveTo>
                    <a:pt x="1259382" y="2425700"/>
                  </a:moveTo>
                  <a:lnTo>
                    <a:pt x="1152588" y="2425700"/>
                  </a:lnTo>
                  <a:lnTo>
                    <a:pt x="1190599" y="2374900"/>
                  </a:lnTo>
                  <a:lnTo>
                    <a:pt x="1190599" y="1866900"/>
                  </a:lnTo>
                  <a:lnTo>
                    <a:pt x="1142961" y="1828800"/>
                  </a:lnTo>
                  <a:lnTo>
                    <a:pt x="1269987" y="1828800"/>
                  </a:lnTo>
                  <a:lnTo>
                    <a:pt x="1221828" y="1866900"/>
                  </a:lnTo>
                  <a:lnTo>
                    <a:pt x="1221828" y="2374900"/>
                  </a:lnTo>
                  <a:lnTo>
                    <a:pt x="1259382" y="2425700"/>
                  </a:lnTo>
                  <a:close/>
                </a:path>
                <a:path w="12192000" h="2425700">
                  <a:moveTo>
                    <a:pt x="2481732" y="2425700"/>
                  </a:moveTo>
                  <a:lnTo>
                    <a:pt x="2374938" y="2425700"/>
                  </a:lnTo>
                  <a:lnTo>
                    <a:pt x="2411234" y="2374900"/>
                  </a:lnTo>
                  <a:lnTo>
                    <a:pt x="2411234" y="1866900"/>
                  </a:lnTo>
                  <a:lnTo>
                    <a:pt x="2365260" y="1828800"/>
                  </a:lnTo>
                  <a:lnTo>
                    <a:pt x="2492298" y="1828800"/>
                  </a:lnTo>
                  <a:lnTo>
                    <a:pt x="2442464" y="1866900"/>
                  </a:lnTo>
                  <a:lnTo>
                    <a:pt x="2442464" y="2374900"/>
                  </a:lnTo>
                  <a:lnTo>
                    <a:pt x="2481732" y="2425700"/>
                  </a:lnTo>
                  <a:close/>
                </a:path>
                <a:path w="12192000" h="2425700">
                  <a:moveTo>
                    <a:pt x="3704107" y="2425700"/>
                  </a:moveTo>
                  <a:lnTo>
                    <a:pt x="3597313" y="2425700"/>
                  </a:lnTo>
                  <a:lnTo>
                    <a:pt x="3634257" y="2374900"/>
                  </a:lnTo>
                  <a:lnTo>
                    <a:pt x="3634257" y="1866900"/>
                  </a:lnTo>
                  <a:lnTo>
                    <a:pt x="3587572" y="1828800"/>
                  </a:lnTo>
                  <a:lnTo>
                    <a:pt x="3714597" y="1828800"/>
                  </a:lnTo>
                  <a:lnTo>
                    <a:pt x="3665486" y="1866900"/>
                  </a:lnTo>
                  <a:lnTo>
                    <a:pt x="3665486" y="2374900"/>
                  </a:lnTo>
                  <a:lnTo>
                    <a:pt x="3704107" y="2425700"/>
                  </a:lnTo>
                  <a:close/>
                </a:path>
                <a:path w="12192000" h="2425700">
                  <a:moveTo>
                    <a:pt x="4926469" y="2425700"/>
                  </a:moveTo>
                  <a:lnTo>
                    <a:pt x="4819675" y="2425700"/>
                  </a:lnTo>
                  <a:lnTo>
                    <a:pt x="4857254" y="2374900"/>
                  </a:lnTo>
                  <a:lnTo>
                    <a:pt x="4857254" y="1866900"/>
                  </a:lnTo>
                  <a:lnTo>
                    <a:pt x="4809871" y="1828800"/>
                  </a:lnTo>
                  <a:lnTo>
                    <a:pt x="4936909" y="1828800"/>
                  </a:lnTo>
                  <a:lnTo>
                    <a:pt x="4888484" y="1866900"/>
                  </a:lnTo>
                  <a:lnTo>
                    <a:pt x="4888484" y="2374900"/>
                  </a:lnTo>
                  <a:lnTo>
                    <a:pt x="4926469" y="2425700"/>
                  </a:lnTo>
                  <a:close/>
                </a:path>
                <a:path w="12192000" h="2425700">
                  <a:moveTo>
                    <a:pt x="6148832" y="2425700"/>
                  </a:moveTo>
                  <a:lnTo>
                    <a:pt x="6042050" y="2425700"/>
                  </a:lnTo>
                  <a:lnTo>
                    <a:pt x="6080277" y="2374900"/>
                  </a:lnTo>
                  <a:lnTo>
                    <a:pt x="6080277" y="1866900"/>
                  </a:lnTo>
                  <a:lnTo>
                    <a:pt x="6032169" y="1828800"/>
                  </a:lnTo>
                  <a:lnTo>
                    <a:pt x="6159207" y="1828800"/>
                  </a:lnTo>
                  <a:lnTo>
                    <a:pt x="6111506" y="1866900"/>
                  </a:lnTo>
                  <a:lnTo>
                    <a:pt x="6111506" y="2374900"/>
                  </a:lnTo>
                  <a:lnTo>
                    <a:pt x="6148832" y="2425700"/>
                  </a:lnTo>
                  <a:close/>
                </a:path>
                <a:path w="12192000" h="2425700">
                  <a:moveTo>
                    <a:pt x="7371207" y="2425700"/>
                  </a:moveTo>
                  <a:lnTo>
                    <a:pt x="7264412" y="2425700"/>
                  </a:lnTo>
                  <a:lnTo>
                    <a:pt x="7303287" y="2374900"/>
                  </a:lnTo>
                  <a:lnTo>
                    <a:pt x="7303287" y="1866900"/>
                  </a:lnTo>
                  <a:lnTo>
                    <a:pt x="7254481" y="1828800"/>
                  </a:lnTo>
                  <a:lnTo>
                    <a:pt x="7381506" y="1828800"/>
                  </a:lnTo>
                  <a:lnTo>
                    <a:pt x="7334516" y="1866900"/>
                  </a:lnTo>
                  <a:lnTo>
                    <a:pt x="7334516" y="2374900"/>
                  </a:lnTo>
                  <a:lnTo>
                    <a:pt x="7371207" y="2425700"/>
                  </a:lnTo>
                  <a:close/>
                </a:path>
                <a:path w="12192000" h="2425700">
                  <a:moveTo>
                    <a:pt x="8593569" y="2425700"/>
                  </a:moveTo>
                  <a:lnTo>
                    <a:pt x="8486775" y="2425700"/>
                  </a:lnTo>
                  <a:lnTo>
                    <a:pt x="8526310" y="2374900"/>
                  </a:lnTo>
                  <a:lnTo>
                    <a:pt x="8526310" y="1866900"/>
                  </a:lnTo>
                  <a:lnTo>
                    <a:pt x="8476780" y="1828800"/>
                  </a:lnTo>
                  <a:lnTo>
                    <a:pt x="8603818" y="1828800"/>
                  </a:lnTo>
                  <a:lnTo>
                    <a:pt x="8557539" y="1866900"/>
                  </a:lnTo>
                  <a:lnTo>
                    <a:pt x="8557539" y="2374900"/>
                  </a:lnTo>
                  <a:lnTo>
                    <a:pt x="8593569" y="2425700"/>
                  </a:lnTo>
                  <a:close/>
                </a:path>
                <a:path w="12192000" h="2425700">
                  <a:moveTo>
                    <a:pt x="9815944" y="2425700"/>
                  </a:moveTo>
                  <a:lnTo>
                    <a:pt x="9709150" y="2425700"/>
                  </a:lnTo>
                  <a:lnTo>
                    <a:pt x="9749320" y="2362200"/>
                  </a:lnTo>
                  <a:lnTo>
                    <a:pt x="9749320" y="1866900"/>
                  </a:lnTo>
                  <a:lnTo>
                    <a:pt x="9699091" y="1828800"/>
                  </a:lnTo>
                  <a:lnTo>
                    <a:pt x="9826129" y="1828800"/>
                  </a:lnTo>
                  <a:lnTo>
                    <a:pt x="9780549" y="1866900"/>
                  </a:lnTo>
                  <a:lnTo>
                    <a:pt x="9780549" y="2374900"/>
                  </a:lnTo>
                  <a:lnTo>
                    <a:pt x="9815944" y="2425700"/>
                  </a:lnTo>
                  <a:close/>
                </a:path>
                <a:path w="12192000" h="2425700">
                  <a:moveTo>
                    <a:pt x="11038306" y="2425700"/>
                  </a:moveTo>
                  <a:lnTo>
                    <a:pt x="10931512" y="2425700"/>
                  </a:lnTo>
                  <a:lnTo>
                    <a:pt x="10972342" y="2362200"/>
                  </a:lnTo>
                  <a:lnTo>
                    <a:pt x="10972342" y="1866900"/>
                  </a:lnTo>
                  <a:lnTo>
                    <a:pt x="10921390" y="1828800"/>
                  </a:lnTo>
                  <a:lnTo>
                    <a:pt x="11048428" y="1828800"/>
                  </a:lnTo>
                  <a:lnTo>
                    <a:pt x="11003559" y="1866900"/>
                  </a:lnTo>
                  <a:lnTo>
                    <a:pt x="11003559" y="2374900"/>
                  </a:lnTo>
                  <a:lnTo>
                    <a:pt x="11038306" y="2425700"/>
                  </a:lnTo>
                  <a:close/>
                </a:path>
                <a:path w="12192000" h="2425700">
                  <a:moveTo>
                    <a:pt x="12192000" y="1879600"/>
                  </a:moveTo>
                  <a:lnTo>
                    <a:pt x="12189002" y="1879600"/>
                  </a:lnTo>
                  <a:lnTo>
                    <a:pt x="12125477" y="1828800"/>
                  </a:lnTo>
                  <a:lnTo>
                    <a:pt x="12192000" y="1828800"/>
                  </a:lnTo>
                  <a:lnTo>
                    <a:pt x="12192000" y="1879600"/>
                  </a:lnTo>
                  <a:close/>
                </a:path>
              </a:pathLst>
            </a:custGeom>
            <a:solidFill>
              <a:srgbClr val="FFFFFF"/>
            </a:solidFill>
          </p:spPr>
          <p:txBody>
            <a:bodyPr wrap="square" lIns="0" tIns="0" rIns="0" bIns="0" rtlCol="0"/>
            <a:p/>
          </p:txBody>
        </p:sp>
        <p:sp>
          <p:nvSpPr>
            <p:cNvPr id="6" name="object 6"/>
            <p:cNvSpPr/>
            <p:nvPr/>
          </p:nvSpPr>
          <p:spPr>
            <a:xfrm>
              <a:off x="6120384" y="1110996"/>
              <a:ext cx="5800725" cy="2433955"/>
            </a:xfrm>
            <a:custGeom>
              <a:avLst/>
              <a:gdLst/>
              <a:ahLst/>
              <a:cxnLst/>
              <a:rect l="l" t="t" r="r" b="b"/>
              <a:pathLst>
                <a:path w="5800725" h="2433954">
                  <a:moveTo>
                    <a:pt x="5800344" y="2433828"/>
                  </a:moveTo>
                  <a:lnTo>
                    <a:pt x="0" y="2433828"/>
                  </a:lnTo>
                  <a:lnTo>
                    <a:pt x="0" y="0"/>
                  </a:lnTo>
                  <a:lnTo>
                    <a:pt x="5800344" y="0"/>
                  </a:lnTo>
                  <a:lnTo>
                    <a:pt x="5800344" y="2433828"/>
                  </a:lnTo>
                  <a:close/>
                </a:path>
              </a:pathLst>
            </a:custGeom>
            <a:solidFill>
              <a:srgbClr val="1AA2AA">
                <a:alpha val="70199"/>
              </a:srgbClr>
            </a:solidFill>
          </p:spPr>
          <p:txBody>
            <a:bodyPr wrap="square" lIns="0" tIns="0" rIns="0" bIns="0" rtlCol="0"/>
            <a:p/>
          </p:txBody>
        </p:sp>
        <p:sp>
          <p:nvSpPr>
            <p:cNvPr id="8" name="object 7"/>
            <p:cNvSpPr/>
            <p:nvPr/>
          </p:nvSpPr>
          <p:spPr>
            <a:xfrm>
              <a:off x="313943" y="1114044"/>
              <a:ext cx="5782310" cy="2433955"/>
            </a:xfrm>
            <a:custGeom>
              <a:avLst/>
              <a:gdLst/>
              <a:ahLst/>
              <a:cxnLst/>
              <a:rect l="l" t="t" r="r" b="b"/>
              <a:pathLst>
                <a:path w="5782310" h="2433954">
                  <a:moveTo>
                    <a:pt x="5782056" y="2433828"/>
                  </a:moveTo>
                  <a:lnTo>
                    <a:pt x="0" y="2433828"/>
                  </a:lnTo>
                  <a:lnTo>
                    <a:pt x="0" y="0"/>
                  </a:lnTo>
                  <a:lnTo>
                    <a:pt x="5782056" y="0"/>
                  </a:lnTo>
                  <a:lnTo>
                    <a:pt x="5782056" y="2433828"/>
                  </a:lnTo>
                  <a:close/>
                </a:path>
              </a:pathLst>
            </a:custGeom>
            <a:solidFill>
              <a:srgbClr val="1F74AC">
                <a:alpha val="70199"/>
              </a:srgbClr>
            </a:solidFill>
          </p:spPr>
          <p:txBody>
            <a:bodyPr wrap="square" lIns="0" tIns="0" rIns="0" bIns="0" rtlCol="0"/>
            <a:p/>
          </p:txBody>
        </p:sp>
        <p:sp>
          <p:nvSpPr>
            <p:cNvPr id="10" name="object 8"/>
            <p:cNvSpPr/>
            <p:nvPr/>
          </p:nvSpPr>
          <p:spPr>
            <a:xfrm>
              <a:off x="8610600" y="3076371"/>
              <a:ext cx="933450" cy="935989"/>
            </a:xfrm>
            <a:prstGeom prst="rect">
              <a:avLst/>
            </a:prstGeom>
            <a:blipFill>
              <a:blip r:embed="rId3" cstate="print"/>
              <a:stretch>
                <a:fillRect/>
              </a:stretch>
            </a:blipFill>
          </p:spPr>
          <p:txBody>
            <a:bodyPr wrap="square" lIns="0" tIns="0" rIns="0" bIns="0" rtlCol="0"/>
            <a:p/>
          </p:txBody>
        </p:sp>
      </p:grpSp>
      <p:sp>
        <p:nvSpPr>
          <p:cNvPr id="11" name="object 11"/>
          <p:cNvSpPr/>
          <p:nvPr/>
        </p:nvSpPr>
        <p:spPr>
          <a:xfrm>
            <a:off x="2736865" y="3062401"/>
            <a:ext cx="936609" cy="934719"/>
          </a:xfrm>
          <a:prstGeom prst="rect">
            <a:avLst/>
          </a:prstGeom>
          <a:blipFill>
            <a:blip r:embed="rId4" cstate="print"/>
            <a:stretch>
              <a:fillRect/>
            </a:stretch>
          </a:blipFill>
        </p:spPr>
        <p:txBody>
          <a:bodyPr wrap="square" lIns="0" tIns="0" rIns="0" bIns="0" rtlCol="0"/>
          <a:p/>
        </p:txBody>
      </p:sp>
      <p:sp>
        <p:nvSpPr>
          <p:cNvPr id="12" name="object 9"/>
          <p:cNvSpPr txBox="1"/>
          <p:nvPr/>
        </p:nvSpPr>
        <p:spPr>
          <a:xfrm>
            <a:off x="318770" y="1111250"/>
            <a:ext cx="5801360" cy="1385570"/>
          </a:xfrm>
          <a:prstGeom prst="rect">
            <a:avLst/>
          </a:prstGeom>
        </p:spPr>
        <p:txBody>
          <a:bodyPr vert="horz" wrap="square" lIns="0" tIns="0" rIns="0" bIns="0" rtlCol="0">
            <a:spAutoFit/>
          </a:bodyPr>
          <a:p>
            <a:pPr>
              <a:lnSpc>
                <a:spcPct val="100000"/>
              </a:lnSpc>
              <a:spcBef>
                <a:spcPts val="45"/>
              </a:spcBef>
            </a:pPr>
            <a:endParaRPr sz="4200" dirty="0">
              <a:latin typeface="Times New Roman" panose="02020603050405020304"/>
              <a:cs typeface="Times New Roman" panose="02020603050405020304"/>
            </a:endParaRPr>
          </a:p>
          <a:p>
            <a:pPr marL="26035">
              <a:lnSpc>
                <a:spcPct val="100000"/>
              </a:lnSpc>
              <a:spcBef>
                <a:spcPts val="5"/>
              </a:spcBef>
            </a:pPr>
            <a:r>
              <a:rPr lang="en-US" sz="2400" dirty="0">
                <a:solidFill>
                  <a:srgbClr val="FFFFFF"/>
                </a:solidFill>
                <a:latin typeface="Noto Sans CJK JP Medium"/>
                <a:cs typeface="Noto Sans CJK JP Medium"/>
              </a:rPr>
              <a:t>2035 Vision Target: Steady and Decrease after Carbon Emissions Peak</a:t>
            </a:r>
            <a:endParaRPr sz="2400" dirty="0">
              <a:latin typeface="Noto Sans CJK JP Medium"/>
              <a:cs typeface="Noto Sans CJK JP Medium"/>
            </a:endParaRPr>
          </a:p>
        </p:txBody>
      </p:sp>
      <p:sp>
        <p:nvSpPr>
          <p:cNvPr id="13" name="object 10"/>
          <p:cNvSpPr txBox="1"/>
          <p:nvPr/>
        </p:nvSpPr>
        <p:spPr>
          <a:xfrm>
            <a:off x="6120130" y="1111250"/>
            <a:ext cx="5800725" cy="1005840"/>
          </a:xfrm>
          <a:prstGeom prst="rect">
            <a:avLst/>
          </a:prstGeom>
        </p:spPr>
        <p:txBody>
          <a:bodyPr vert="horz" wrap="square" lIns="0" tIns="0" rIns="0" bIns="0" rtlCol="0">
            <a:noAutofit/>
          </a:bodyPr>
          <a:p>
            <a:pPr>
              <a:lnSpc>
                <a:spcPct val="100000"/>
              </a:lnSpc>
              <a:spcBef>
                <a:spcPts val="55"/>
              </a:spcBef>
            </a:pPr>
            <a:endParaRPr sz="4150" dirty="0">
              <a:latin typeface="Times New Roman" panose="02020603050405020304"/>
              <a:cs typeface="Times New Roman" panose="02020603050405020304"/>
            </a:endParaRPr>
          </a:p>
          <a:p>
            <a:pPr marR="22225" algn="ctr">
              <a:lnSpc>
                <a:spcPct val="100000"/>
              </a:lnSpc>
            </a:pPr>
            <a:r>
              <a:rPr lang="en-US" sz="2400" dirty="0">
                <a:solidFill>
                  <a:srgbClr val="FFFFFF"/>
                </a:solidFill>
                <a:latin typeface="Noto Sans CJK JP Medium"/>
                <a:cs typeface="Noto Sans CJK JP Medium"/>
              </a:rPr>
              <a:t>Finishing Carbon Peak and Carbon Neutrality</a:t>
            </a:r>
            <a:endParaRPr sz="2400" dirty="0">
              <a:latin typeface="Noto Sans CJK JP Medium"/>
              <a:cs typeface="Noto Sans CJK JP Medium"/>
            </a:endParaRPr>
          </a:p>
        </p:txBody>
      </p:sp>
      <p:sp>
        <p:nvSpPr>
          <p:cNvPr id="14" name="object 12"/>
          <p:cNvSpPr txBox="1"/>
          <p:nvPr/>
        </p:nvSpPr>
        <p:spPr>
          <a:xfrm>
            <a:off x="430069" y="3890768"/>
            <a:ext cx="10927080" cy="2967355"/>
          </a:xfrm>
          <a:prstGeom prst="rect">
            <a:avLst/>
          </a:prstGeom>
        </p:spPr>
        <p:txBody>
          <a:bodyPr vert="horz" wrap="square" lIns="0" tIns="12700" rIns="0" bIns="0" rtlCol="0">
            <a:spAutoFit/>
          </a:bodyPr>
          <a:p>
            <a:pPr marL="12700" marR="5080" indent="0" algn="just" fontAlgn="auto">
              <a:lnSpc>
                <a:spcPct val="150000"/>
              </a:lnSpc>
              <a:spcBef>
                <a:spcPts val="100"/>
              </a:spcBef>
            </a:pPr>
            <a:r>
              <a:rPr lang="en-US" sz="1600" dirty="0">
                <a:latin typeface="UKIJ CJK"/>
                <a:cs typeface="UKIJ CJK"/>
              </a:rPr>
              <a:t>The Fifth Plenary Session of the 19th Central Committee of the Communist Party of China included the long-term goal of "stabilizing while reducing carbon emissions after reaching a peak" in 2035, and required "formulating an action plan for reaching a peak of carbon emissions by 2030". 2020 central economic work conference will reach the peak carbon, carbon neutral work next year as one of the eight key tasks, requirements "to carbon emissions by 2030 years ago the peak action" "speed up the construction of the national carbon emissions trading market", fully embodies the party central committee and the State Council to deal with climate change unprecedented attaches great importance to the work, China's efforts to address climate change have entered a new stage of development.</a:t>
            </a:r>
            <a:endParaRPr sz="1600" dirty="0">
              <a:latin typeface="UKIJ CJK"/>
              <a:cs typeface="UKIJ CJK"/>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内容占位符 2"/>
          <p:cNvSpPr>
            <a:spLocks noGrp="1"/>
          </p:cNvSpPr>
          <p:nvPr/>
        </p:nvSpPr>
        <p:spPr>
          <a:xfrm>
            <a:off x="246106" y="1143000"/>
            <a:ext cx="11699788" cy="4592119"/>
          </a:xfrm>
          <a:prstGeom prst="rect">
            <a:avLst/>
          </a:prstGeom>
        </p:spPr>
        <p:txBody>
          <a:bodyPr wrap="square" lIns="0" tIns="0" rIns="0" bIns="0">
            <a:norm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marL="342900" indent="-342900">
              <a:buFont typeface="Calibri" panose="020F0502020204030204"/>
              <a:buAutoNum type="arabicPeriod"/>
            </a:pPr>
            <a:r>
              <a:rPr lang="en-US" altLang="zh-CN" sz="1600" b="0" i="0" dirty="0">
                <a:solidFill>
                  <a:srgbClr val="24292F"/>
                </a:solidFill>
                <a:effectLst/>
                <a:latin typeface="ali-55"/>
              </a:rPr>
              <a:t>Carbon Peak and Carbon Neutrality Work Leading Group</a:t>
            </a:r>
            <a:endParaRPr lang="en-US" altLang="zh-CN" sz="1600" b="0" i="0" dirty="0">
              <a:solidFill>
                <a:srgbClr val="24292F"/>
              </a:solidFill>
              <a:effectLst/>
              <a:latin typeface="ali-55"/>
            </a:endParaRPr>
          </a:p>
          <a:p>
            <a:pPr marL="342900" indent="-342900">
              <a:buFont typeface="Calibri" panose="020F0502020204030204"/>
              <a:buAutoNum type="arabicPeriod"/>
            </a:pPr>
            <a:r>
              <a:rPr kumimoji="1" lang="en-US" altLang="zh-CN" sz="1600" dirty="0">
                <a:solidFill>
                  <a:sysClr val="windowText" lastClr="000000"/>
                </a:solidFill>
              </a:rPr>
              <a:t>1+N Policy  framework </a:t>
            </a:r>
            <a:endParaRPr kumimoji="1" lang="en-US" altLang="zh-CN" sz="1600" dirty="0">
              <a:solidFill>
                <a:sysClr val="windowText" lastClr="000000"/>
              </a:solidFill>
            </a:endParaRPr>
          </a:p>
          <a:p>
            <a:pPr lvl="1"/>
            <a:r>
              <a:rPr lang="en-US" altLang="zh-CN" b="1" dirty="0"/>
              <a:t>1</a:t>
            </a:r>
            <a:r>
              <a:rPr lang="zh-CN" altLang="en-US" b="1" dirty="0"/>
              <a:t>：</a:t>
            </a:r>
            <a:r>
              <a:rPr lang="en-US" altLang="zh-CN" b="1" dirty="0"/>
              <a:t>working guidance for carbon dioxide peaking and carbon neutrality in full and faithful implement of the new development before 2030</a:t>
            </a:r>
            <a:endParaRPr lang="en-US" altLang="zh-CN" b="1" dirty="0"/>
          </a:p>
          <a:p>
            <a:pPr lvl="1"/>
            <a:r>
              <a:rPr lang="en-US" altLang="zh-CN" b="1" dirty="0"/>
              <a:t>Action plan for carbon dioxide peaking before  2030</a:t>
            </a:r>
            <a:endParaRPr lang="en-US" altLang="zh-CN" b="1" dirty="0"/>
          </a:p>
          <a:p>
            <a:pPr lvl="1"/>
            <a:endParaRPr lang="zh-CN" altLang="zh-CN" dirty="0"/>
          </a:p>
          <a:p>
            <a:pPr lvl="1"/>
            <a:r>
              <a:rPr lang="en-US" altLang="zh-CN" dirty="0"/>
              <a:t>N:</a:t>
            </a:r>
            <a:r>
              <a:rPr lang="zh-CN" altLang="en-US" dirty="0"/>
              <a:t> </a:t>
            </a:r>
            <a:r>
              <a:rPr lang="en-US" altLang="zh-CN" dirty="0"/>
              <a:t>Steel</a:t>
            </a:r>
            <a:endParaRPr lang="en-US" altLang="zh-CN" dirty="0"/>
          </a:p>
          <a:p>
            <a:pPr lvl="1"/>
            <a:endParaRPr lang="en-US" altLang="zh-CN" dirty="0"/>
          </a:p>
          <a:p>
            <a:pPr lvl="1"/>
            <a:r>
              <a:rPr lang="en-US" altLang="zh-CN" dirty="0"/>
              <a:t>Chemical</a:t>
            </a:r>
            <a:endParaRPr lang="en-US" altLang="zh-CN" dirty="0"/>
          </a:p>
          <a:p>
            <a:pPr lvl="1"/>
            <a:r>
              <a:rPr lang="en-US" altLang="zh-CN" dirty="0"/>
              <a:t>Cement </a:t>
            </a:r>
            <a:endParaRPr lang="en-US" altLang="zh-CN" dirty="0"/>
          </a:p>
          <a:p>
            <a:pPr lvl="1"/>
            <a:r>
              <a:rPr lang="en-US" altLang="zh-CN" dirty="0"/>
              <a:t>Aviation</a:t>
            </a:r>
            <a:endParaRPr lang="en-US" altLang="zh-CN" dirty="0"/>
          </a:p>
          <a:p>
            <a:pPr lvl="1"/>
            <a:r>
              <a:rPr lang="en-US" altLang="zh-CN" dirty="0"/>
              <a:t>……</a:t>
            </a:r>
            <a:endParaRPr lang="en-US" altLang="zh-CN" dirty="0"/>
          </a:p>
          <a:p>
            <a:pPr lvl="1"/>
            <a:endParaRPr lang="zh-CN" altLang="zh-CN" dirty="0"/>
          </a:p>
          <a:p>
            <a:endParaRPr kumimoji="1" lang="zh-CN" altLang="en-US" dirty="0"/>
          </a:p>
        </p:txBody>
      </p:sp>
      <p:sp>
        <p:nvSpPr>
          <p:cNvPr id="6" name="箭头: 右 5"/>
          <p:cNvSpPr/>
          <p:nvPr/>
        </p:nvSpPr>
        <p:spPr>
          <a:xfrm>
            <a:off x="1905000" y="3548380"/>
            <a:ext cx="963930" cy="914400"/>
          </a:xfrm>
          <a:prstGeom prst="rightArrow">
            <a:avLst/>
          </a:prstGeom>
          <a:solidFill>
            <a:srgbClr val="3494BA"/>
          </a:solidFill>
          <a:ln w="25400" cap="flat" cmpd="sng" algn="ctr">
            <a:solidFill>
              <a:srgbClr val="3494BA">
                <a:shade val="50000"/>
              </a:srgbClr>
            </a:solid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graphicFrame>
        <p:nvGraphicFramePr>
          <p:cNvPr id="7" name="表格 6"/>
          <p:cNvGraphicFramePr>
            <a:graphicFrameLocks noGrp="1"/>
          </p:cNvGraphicFramePr>
          <p:nvPr/>
        </p:nvGraphicFramePr>
        <p:xfrm>
          <a:off x="3200400" y="2667000"/>
          <a:ext cx="8610600" cy="3285490"/>
        </p:xfrm>
        <a:graphic>
          <a:graphicData uri="http://schemas.openxmlformats.org/drawingml/2006/table">
            <a:tbl>
              <a:tblPr>
                <a:effectLst/>
                <a:tableStyleId>{5940675A-B579-460E-94D1-54222C63F5DA}</a:tableStyleId>
              </a:tblPr>
              <a:tblGrid>
                <a:gridCol w="3950335"/>
                <a:gridCol w="3666328"/>
                <a:gridCol w="993936"/>
              </a:tblGrid>
              <a:tr h="254014">
                <a:tc>
                  <a:txBody>
                    <a:bodyPr/>
                    <a:p>
                      <a:pPr algn="ctr" fontAlgn="ctr"/>
                      <a:r>
                        <a:rPr lang="en-US" sz="1600" b="1" u="none" strike="noStrike" dirty="0">
                          <a:solidFill>
                            <a:sysClr val="windowText" lastClr="000000"/>
                          </a:solidFill>
                          <a:effectLst/>
                          <a:latin typeface="Calibri" panose="020F0502020204030204" charset="0"/>
                        </a:rPr>
                        <a:t>indicator</a:t>
                      </a:r>
                      <a:endParaRPr lang="en-US" sz="1600" b="1"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c>
                  <a:txBody>
                    <a:bodyPr/>
                    <a:p>
                      <a:pPr algn="ctr" fontAlgn="ctr"/>
                      <a:r>
                        <a:rPr lang="en-US" sz="1600" b="1" u="none" strike="noStrike" dirty="0">
                          <a:solidFill>
                            <a:sysClr val="windowText" lastClr="000000"/>
                          </a:solidFill>
                          <a:effectLst/>
                          <a:latin typeface="Calibri" panose="020F0502020204030204" charset="0"/>
                        </a:rPr>
                        <a:t>goal</a:t>
                      </a:r>
                      <a:endParaRPr lang="en-US" sz="1600" b="1"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c>
                  <a:txBody>
                    <a:bodyPr/>
                    <a:p>
                      <a:pPr algn="ctr" fontAlgn="ctr"/>
                      <a:r>
                        <a:rPr lang="en-US" sz="1600" b="1" u="none" strike="noStrike" dirty="0">
                          <a:solidFill>
                            <a:sysClr val="windowText" lastClr="000000"/>
                          </a:solidFill>
                          <a:effectLst/>
                          <a:latin typeface="Calibri" panose="020F0502020204030204" charset="0"/>
                        </a:rPr>
                        <a:t>year</a:t>
                      </a:r>
                      <a:endParaRPr lang="en-US" sz="1600" b="1"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r>
              <a:tr h="254014">
                <a:tc rowSpan="2">
                  <a:txBody>
                    <a:bodyPr/>
                    <a:p>
                      <a:pPr algn="ctr" fontAlgn="ctr"/>
                      <a:r>
                        <a:rPr lang="en-US" sz="1600" u="none" strike="noStrike" dirty="0">
                          <a:solidFill>
                            <a:sysClr val="windowText" lastClr="000000"/>
                          </a:solidFill>
                          <a:effectLst/>
                          <a:latin typeface="Calibri" panose="020F0502020204030204" charset="0"/>
                        </a:rPr>
                        <a:t>energy consumption per unit of GDP</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c>
                  <a:txBody>
                    <a:bodyPr/>
                    <a:p>
                      <a:pPr algn="l" fontAlgn="ctr"/>
                      <a:r>
                        <a:rPr lang="en-US" sz="1600" u="none" strike="noStrike" dirty="0">
                          <a:solidFill>
                            <a:sysClr val="windowText" lastClr="000000"/>
                          </a:solidFill>
                          <a:effectLst/>
                          <a:latin typeface="Calibri" panose="020F0502020204030204" charset="0"/>
                        </a:rPr>
                        <a:t>reduce 13.5% compare to  2020</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c>
                  <a:txBody>
                    <a:bodyPr/>
                    <a:p>
                      <a:pPr algn="ctr" fontAlgn="ctr"/>
                      <a:r>
                        <a:rPr lang="en-US" altLang="zh-CN" sz="1600" u="none" strike="noStrike" dirty="0">
                          <a:solidFill>
                            <a:sysClr val="windowText" lastClr="000000"/>
                          </a:solidFill>
                          <a:effectLst/>
                          <a:latin typeface="Calibri" panose="020F0502020204030204" charset="0"/>
                          <a:ea typeface="宋体" panose="02010600030101010101" pitchFamily="2" charset="-122"/>
                        </a:rPr>
                        <a:t>2025</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r>
              <a:tr h="254014">
                <a:tc vMerge="1">
                  <a:tcPr/>
                </a:tc>
                <a:tc>
                  <a:txBody>
                    <a:bodyPr/>
                    <a:p>
                      <a:pPr algn="l" fontAlgn="ctr"/>
                      <a:r>
                        <a:rPr lang="en-US" sz="1600" u="none" strike="noStrike">
                          <a:solidFill>
                            <a:sysClr val="windowText" lastClr="000000"/>
                          </a:solidFill>
                          <a:effectLst/>
                          <a:latin typeface="Calibri" panose="020F0502020204030204" charset="0"/>
                        </a:rPr>
                        <a:t>decrease significantly</a:t>
                      </a:r>
                      <a:endParaRPr lang="en-US" sz="1600" b="0" i="0" u="none" strike="noStrike">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c>
                  <a:txBody>
                    <a:bodyPr/>
                    <a:p>
                      <a:pPr algn="ctr" fontAlgn="ctr"/>
                      <a:r>
                        <a:rPr lang="en-US" altLang="zh-CN" sz="1600" u="none" strike="noStrike" dirty="0">
                          <a:solidFill>
                            <a:sysClr val="windowText" lastClr="000000"/>
                          </a:solidFill>
                          <a:effectLst/>
                          <a:latin typeface="Calibri" panose="020F0502020204030204" charset="0"/>
                          <a:ea typeface="宋体" panose="02010600030101010101" pitchFamily="2" charset="-122"/>
                        </a:rPr>
                        <a:t>2030</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r>
              <a:tr h="254014">
                <a:tc rowSpan="2">
                  <a:txBody>
                    <a:bodyPr/>
                    <a:p>
                      <a:pPr algn="ctr" fontAlgn="ctr"/>
                      <a:r>
                        <a:rPr lang="en-US" sz="1600" u="none" strike="noStrike" dirty="0">
                          <a:solidFill>
                            <a:sysClr val="windowText" lastClr="000000"/>
                          </a:solidFill>
                          <a:effectLst/>
                          <a:latin typeface="Calibri" panose="020F0502020204030204" charset="0"/>
                        </a:rPr>
                        <a:t>CO2 emission per unit of GDP</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c>
                  <a:txBody>
                    <a:bodyPr/>
                    <a:p>
                      <a:pPr algn="l" fontAlgn="ctr"/>
                      <a:r>
                        <a:rPr lang="en-US" sz="1600" u="none" strike="noStrike">
                          <a:solidFill>
                            <a:sysClr val="windowText" lastClr="000000"/>
                          </a:solidFill>
                          <a:effectLst/>
                          <a:latin typeface="Calibri" panose="020F0502020204030204" charset="0"/>
                        </a:rPr>
                        <a:t>decrease of 18% compare to 2020</a:t>
                      </a:r>
                      <a:endParaRPr lang="en-US" sz="1600" b="0" i="0" u="none" strike="noStrike">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c>
                  <a:txBody>
                    <a:bodyPr/>
                    <a:p>
                      <a:pPr algn="ctr" fontAlgn="ctr"/>
                      <a:r>
                        <a:rPr lang="en-US" altLang="zh-CN" sz="1600" u="none" strike="noStrike" dirty="0">
                          <a:solidFill>
                            <a:sysClr val="windowText" lastClr="000000"/>
                          </a:solidFill>
                          <a:effectLst/>
                          <a:latin typeface="Calibri" panose="020F0502020204030204" charset="0"/>
                          <a:ea typeface="宋体" panose="02010600030101010101" pitchFamily="2" charset="-122"/>
                        </a:rPr>
                        <a:t>2025</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r>
              <a:tr h="254014">
                <a:tc vMerge="1">
                  <a:tcPr/>
                </a:tc>
                <a:tc>
                  <a:txBody>
                    <a:bodyPr/>
                    <a:p>
                      <a:pPr algn="l" fontAlgn="ctr"/>
                      <a:r>
                        <a:rPr lang="en-US" sz="1600" u="none" strike="noStrike" dirty="0">
                          <a:solidFill>
                            <a:sysClr val="windowText" lastClr="000000"/>
                          </a:solidFill>
                          <a:effectLst/>
                          <a:latin typeface="Calibri" panose="020F0502020204030204" charset="0"/>
                        </a:rPr>
                        <a:t>decrease of 65% compare to 2005</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c>
                  <a:txBody>
                    <a:bodyPr/>
                    <a:p>
                      <a:pPr algn="ctr" fontAlgn="ctr"/>
                      <a:r>
                        <a:rPr lang="en-US" altLang="zh-CN" sz="1600" u="none" strike="noStrike" dirty="0">
                          <a:solidFill>
                            <a:sysClr val="windowText" lastClr="000000"/>
                          </a:solidFill>
                          <a:effectLst/>
                          <a:latin typeface="Calibri" panose="020F0502020204030204" charset="0"/>
                          <a:ea typeface="宋体" panose="02010600030101010101" pitchFamily="2" charset="-122"/>
                        </a:rPr>
                        <a:t>2030</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r>
              <a:tr h="254014">
                <a:tc rowSpan="3">
                  <a:txBody>
                    <a:bodyPr/>
                    <a:p>
                      <a:pPr algn="ctr" fontAlgn="ctr"/>
                      <a:r>
                        <a:rPr lang="en-US" sz="1600" u="none" strike="noStrike" dirty="0">
                          <a:solidFill>
                            <a:sysClr val="windowText" lastClr="000000"/>
                          </a:solidFill>
                          <a:effectLst/>
                          <a:latin typeface="Calibri" panose="020F0502020204030204" charset="0"/>
                        </a:rPr>
                        <a:t>proportion of non-fossil fuel consumption</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c>
                  <a:txBody>
                    <a:bodyPr/>
                    <a:p>
                      <a:pPr algn="l" fontAlgn="ctr"/>
                      <a:r>
                        <a:rPr lang="en-US" sz="1600" u="none" strike="noStrike" dirty="0">
                          <a:solidFill>
                            <a:sysClr val="windowText" lastClr="000000"/>
                          </a:solidFill>
                          <a:effectLst/>
                          <a:latin typeface="Calibri" panose="020F0502020204030204" charset="0"/>
                        </a:rPr>
                        <a:t>about 20%</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c>
                  <a:txBody>
                    <a:bodyPr/>
                    <a:p>
                      <a:pPr algn="ctr" fontAlgn="ctr"/>
                      <a:r>
                        <a:rPr lang="en-US" altLang="zh-CN" sz="1600" u="none" strike="noStrike" dirty="0">
                          <a:solidFill>
                            <a:sysClr val="windowText" lastClr="000000"/>
                          </a:solidFill>
                          <a:effectLst/>
                          <a:latin typeface="Calibri" panose="020F0502020204030204" charset="0"/>
                          <a:ea typeface="宋体" panose="02010600030101010101" pitchFamily="2" charset="-122"/>
                        </a:rPr>
                        <a:t>2025</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r>
              <a:tr h="254014">
                <a:tc vMerge="1">
                  <a:tcPr/>
                </a:tc>
                <a:tc>
                  <a:txBody>
                    <a:bodyPr/>
                    <a:p>
                      <a:pPr algn="l" fontAlgn="ctr"/>
                      <a:r>
                        <a:rPr lang="en-US" sz="1600" u="none" strike="noStrike" dirty="0">
                          <a:solidFill>
                            <a:sysClr val="windowText" lastClr="000000"/>
                          </a:solidFill>
                          <a:effectLst/>
                          <a:latin typeface="Calibri" panose="020F0502020204030204" charset="0"/>
                        </a:rPr>
                        <a:t>about 25%</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c>
                  <a:txBody>
                    <a:bodyPr/>
                    <a:p>
                      <a:pPr algn="ctr" fontAlgn="ctr"/>
                      <a:r>
                        <a:rPr lang="en-US" altLang="zh-CN" sz="1600" u="none" strike="noStrike" dirty="0">
                          <a:solidFill>
                            <a:sysClr val="windowText" lastClr="000000"/>
                          </a:solidFill>
                          <a:effectLst/>
                          <a:latin typeface="Calibri" panose="020F0502020204030204" charset="0"/>
                          <a:ea typeface="宋体" panose="02010600030101010101" pitchFamily="2" charset="-122"/>
                        </a:rPr>
                        <a:t>2030</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r>
              <a:tr h="254014">
                <a:tc vMerge="1">
                  <a:tcPr/>
                </a:tc>
                <a:tc>
                  <a:txBody>
                    <a:bodyPr/>
                    <a:p>
                      <a:pPr algn="l" fontAlgn="ctr"/>
                      <a:r>
                        <a:rPr lang="en-US" sz="1600" u="none" strike="noStrike" dirty="0">
                          <a:solidFill>
                            <a:sysClr val="windowText" lastClr="000000"/>
                          </a:solidFill>
                          <a:effectLst/>
                          <a:latin typeface="Calibri" panose="020F0502020204030204" charset="0"/>
                        </a:rPr>
                        <a:t>about 80%</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c>
                  <a:txBody>
                    <a:bodyPr/>
                    <a:p>
                      <a:pPr algn="ctr" fontAlgn="ctr"/>
                      <a:r>
                        <a:rPr lang="en-US" altLang="zh-CN" sz="1600" u="none" strike="noStrike" dirty="0">
                          <a:solidFill>
                            <a:sysClr val="windowText" lastClr="000000"/>
                          </a:solidFill>
                          <a:effectLst/>
                          <a:latin typeface="Calibri" panose="020F0502020204030204" charset="0"/>
                          <a:ea typeface="宋体" panose="02010600030101010101" pitchFamily="2" charset="-122"/>
                        </a:rPr>
                        <a:t>2060</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r>
              <a:tr h="254014">
                <a:tc rowSpan="2">
                  <a:txBody>
                    <a:bodyPr/>
                    <a:p>
                      <a:pPr algn="ctr" fontAlgn="ctr"/>
                      <a:r>
                        <a:rPr lang="en-US" sz="1600" u="none" strike="noStrike" dirty="0">
                          <a:solidFill>
                            <a:sysClr val="windowText" lastClr="000000"/>
                          </a:solidFill>
                          <a:effectLst/>
                          <a:latin typeface="Calibri" panose="020F0502020204030204" charset="0"/>
                        </a:rPr>
                        <a:t>energy  efficiency </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c>
                  <a:txBody>
                    <a:bodyPr/>
                    <a:p>
                      <a:pPr algn="l" fontAlgn="ctr"/>
                      <a:r>
                        <a:rPr lang="en-US" sz="1600" u="none" strike="noStrike" dirty="0">
                          <a:solidFill>
                            <a:sysClr val="windowText" lastClr="000000"/>
                          </a:solidFill>
                          <a:effectLst/>
                          <a:latin typeface="Calibri" panose="020F0502020204030204" charset="0"/>
                        </a:rPr>
                        <a:t>increase  significantly</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c>
                  <a:txBody>
                    <a:bodyPr/>
                    <a:p>
                      <a:pPr algn="ctr" fontAlgn="ctr"/>
                      <a:r>
                        <a:rPr lang="en-US" altLang="zh-CN" sz="1600" u="none" strike="noStrike" dirty="0">
                          <a:solidFill>
                            <a:sysClr val="windowText" lastClr="000000"/>
                          </a:solidFill>
                          <a:effectLst/>
                          <a:latin typeface="Calibri" panose="020F0502020204030204" charset="0"/>
                          <a:ea typeface="宋体" panose="02010600030101010101" pitchFamily="2" charset="-122"/>
                        </a:rPr>
                        <a:t>2030</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r>
              <a:tr h="254014">
                <a:tc vMerge="1">
                  <a:tcPr/>
                </a:tc>
                <a:tc>
                  <a:txBody>
                    <a:bodyPr/>
                    <a:p>
                      <a:pPr algn="l" fontAlgn="ctr"/>
                      <a:r>
                        <a:rPr lang="en-US" sz="1600" u="none" strike="noStrike" dirty="0">
                          <a:solidFill>
                            <a:sysClr val="windowText" lastClr="000000"/>
                          </a:solidFill>
                          <a:effectLst/>
                          <a:latin typeface="Calibri" panose="020F0502020204030204" charset="0"/>
                        </a:rPr>
                        <a:t>achieved international advanced standard</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c>
                  <a:txBody>
                    <a:bodyPr/>
                    <a:p>
                      <a:pPr algn="ctr" fontAlgn="ctr"/>
                      <a:r>
                        <a:rPr lang="en-US" altLang="zh-CN" sz="1600" u="none" strike="noStrike" dirty="0">
                          <a:solidFill>
                            <a:sysClr val="windowText" lastClr="000000"/>
                          </a:solidFill>
                          <a:effectLst/>
                          <a:latin typeface="Calibri" panose="020F0502020204030204" charset="0"/>
                          <a:ea typeface="宋体" panose="02010600030101010101" pitchFamily="2" charset="-122"/>
                        </a:rPr>
                        <a:t>2060</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r>
              <a:tr h="254014">
                <a:tc rowSpan="2">
                  <a:txBody>
                    <a:bodyPr/>
                    <a:p>
                      <a:pPr algn="ctr" fontAlgn="ctr"/>
                      <a:r>
                        <a:rPr lang="en-US" sz="1600" u="none" strike="noStrike">
                          <a:solidFill>
                            <a:sysClr val="windowText" lastClr="000000"/>
                          </a:solidFill>
                          <a:effectLst/>
                          <a:latin typeface="Calibri" panose="020F0502020204030204" charset="0"/>
                        </a:rPr>
                        <a:t>carbon sink</a:t>
                      </a:r>
                      <a:endParaRPr lang="en-US" sz="1600" b="0" i="0" u="none" strike="noStrike">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c>
                  <a:txBody>
                    <a:bodyPr/>
                    <a:p>
                      <a:pPr algn="l" fontAlgn="ctr"/>
                      <a:r>
                        <a:rPr lang="en-US" sz="1600" u="none" strike="noStrike" dirty="0">
                          <a:solidFill>
                            <a:sysClr val="windowText" lastClr="000000"/>
                          </a:solidFill>
                          <a:effectLst/>
                          <a:latin typeface="Calibri" panose="020F0502020204030204" charset="0"/>
                        </a:rPr>
                        <a:t>The forest coverage has reached 24.1%.</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c>
                  <a:txBody>
                    <a:bodyPr/>
                    <a:p>
                      <a:pPr algn="ctr" fontAlgn="ctr"/>
                      <a:r>
                        <a:rPr lang="en-US" altLang="zh-CN" sz="1600" u="none" strike="noStrike" dirty="0">
                          <a:solidFill>
                            <a:sysClr val="windowText" lastClr="000000"/>
                          </a:solidFill>
                          <a:effectLst/>
                          <a:latin typeface="Calibri" panose="020F0502020204030204" charset="0"/>
                          <a:ea typeface="宋体" panose="02010600030101010101" pitchFamily="2" charset="-122"/>
                        </a:rPr>
                        <a:t>2025</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r>
              <a:tr h="254014">
                <a:tc vMerge="1">
                  <a:tcPr/>
                </a:tc>
                <a:tc>
                  <a:txBody>
                    <a:bodyPr/>
                    <a:p>
                      <a:pPr algn="l" fontAlgn="ctr"/>
                      <a:r>
                        <a:rPr lang="en-US" sz="1600" u="none" strike="noStrike" dirty="0">
                          <a:solidFill>
                            <a:sysClr val="windowText" lastClr="000000"/>
                          </a:solidFill>
                          <a:effectLst/>
                          <a:latin typeface="Calibri" panose="020F0502020204030204" charset="0"/>
                        </a:rPr>
                        <a:t>The forest coverage has reached 25%.</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c>
                  <a:txBody>
                    <a:bodyPr/>
                    <a:p>
                      <a:pPr algn="ctr" fontAlgn="ctr"/>
                      <a:r>
                        <a:rPr lang="en-US" altLang="zh-CN" sz="1600" u="none" strike="noStrike" dirty="0">
                          <a:solidFill>
                            <a:sysClr val="windowText" lastClr="000000"/>
                          </a:solidFill>
                          <a:effectLst/>
                          <a:latin typeface="Calibri" panose="020F0502020204030204" charset="0"/>
                          <a:ea typeface="宋体" panose="02010600030101010101" pitchFamily="2" charset="-122"/>
                        </a:rPr>
                        <a:t>2030</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3824" marR="3824" marT="382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3494BA">
                        <a:tint val="20000"/>
                      </a:srgb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30" y="1644614"/>
            <a:ext cx="3812036" cy="25653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查看源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230" y="4288107"/>
            <a:ext cx="3812036" cy="24086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北京 雾霾 的图像结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7984" y="1644614"/>
            <a:ext cx="3539242" cy="25653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北京 大裤衩 的图像结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7985" y="4288107"/>
            <a:ext cx="3539241" cy="2410235"/>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p:cNvSpPr txBox="1"/>
          <p:nvPr/>
        </p:nvSpPr>
        <p:spPr>
          <a:xfrm>
            <a:off x="8275320" y="1195070"/>
            <a:ext cx="1520190" cy="449580"/>
          </a:xfrm>
          <a:prstGeom prst="rect">
            <a:avLst/>
          </a:prstGeom>
          <a:noFill/>
        </p:spPr>
        <p:txBody>
          <a:bodyPr wrap="square" rtlCol="0">
            <a:noAutofit/>
          </a:bodyPr>
          <a:p>
            <a:r>
              <a:rPr kumimoji="1" lang="en-US" altLang="zh-CN" sz="2400" dirty="0"/>
              <a:t>Beijing</a:t>
            </a:r>
            <a:endParaRPr kumimoji="1" lang="zh-CN" altLang="en-US" sz="2400" dirty="0"/>
          </a:p>
        </p:txBody>
      </p:sp>
      <p:sp>
        <p:nvSpPr>
          <p:cNvPr id="12" name="文本框 11"/>
          <p:cNvSpPr txBox="1"/>
          <p:nvPr/>
        </p:nvSpPr>
        <p:spPr>
          <a:xfrm>
            <a:off x="3176954" y="1182946"/>
            <a:ext cx="1594339" cy="461665"/>
          </a:xfrm>
          <a:prstGeom prst="rect">
            <a:avLst/>
          </a:prstGeom>
          <a:noFill/>
        </p:spPr>
        <p:txBody>
          <a:bodyPr wrap="square" rtlCol="0">
            <a:spAutoFit/>
          </a:bodyPr>
          <a:p>
            <a:r>
              <a:rPr kumimoji="1" lang="en-US" altLang="zh-CN" sz="2400" dirty="0"/>
              <a:t>London</a:t>
            </a:r>
            <a:endParaRPr kumimoji="1" lang="zh-CN" altLang="en-US" sz="2400" dirty="0"/>
          </a:p>
        </p:txBody>
      </p:sp>
      <p:sp>
        <p:nvSpPr>
          <p:cNvPr id="6" name="文本框 5"/>
          <p:cNvSpPr txBox="1"/>
          <p:nvPr/>
        </p:nvSpPr>
        <p:spPr>
          <a:xfrm>
            <a:off x="293370" y="2931795"/>
            <a:ext cx="1348105" cy="645795"/>
          </a:xfrm>
          <a:prstGeom prst="rect">
            <a:avLst/>
          </a:prstGeom>
          <a:noFill/>
        </p:spPr>
        <p:txBody>
          <a:bodyPr wrap="square" rtlCol="0">
            <a:noAutofit/>
          </a:bodyPr>
          <a:p>
            <a:r>
              <a:rPr kumimoji="1" lang="en-US" altLang="zh-CN" sz="3600" dirty="0">
                <a:solidFill>
                  <a:srgbClr val="FF0000"/>
                </a:solidFill>
              </a:rPr>
              <a:t>past</a:t>
            </a:r>
            <a:endParaRPr kumimoji="1" lang="zh-CN" altLang="en-US" sz="3600" dirty="0">
              <a:solidFill>
                <a:srgbClr val="FF0000"/>
              </a:solidFill>
            </a:endParaRPr>
          </a:p>
        </p:txBody>
      </p:sp>
      <p:sp>
        <p:nvSpPr>
          <p:cNvPr id="7" name="文本框 6"/>
          <p:cNvSpPr txBox="1"/>
          <p:nvPr/>
        </p:nvSpPr>
        <p:spPr>
          <a:xfrm>
            <a:off x="293077" y="5248010"/>
            <a:ext cx="1125415" cy="646331"/>
          </a:xfrm>
          <a:prstGeom prst="rect">
            <a:avLst/>
          </a:prstGeom>
          <a:noFill/>
        </p:spPr>
        <p:txBody>
          <a:bodyPr wrap="square" rtlCol="0">
            <a:spAutoFit/>
          </a:bodyPr>
          <a:p>
            <a:r>
              <a:rPr kumimoji="1" lang="en-US" altLang="zh-CN" sz="3600" dirty="0">
                <a:solidFill>
                  <a:srgbClr val="FF0000"/>
                </a:solidFill>
              </a:rPr>
              <a:t>now</a:t>
            </a:r>
            <a:endParaRPr kumimoji="1" lang="zh-CN" altLang="en-US" sz="36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object 4"/>
          <p:cNvSpPr txBox="1"/>
          <p:nvPr/>
        </p:nvSpPr>
        <p:spPr>
          <a:xfrm>
            <a:off x="120650" y="1025525"/>
            <a:ext cx="11693525" cy="674370"/>
          </a:xfrm>
          <a:prstGeom prst="rect">
            <a:avLst/>
          </a:prstGeom>
        </p:spPr>
        <p:txBody>
          <a:bodyPr vert="horz" wrap="square" lIns="0" tIns="12065" rIns="0" bIns="0" rtlCol="0">
            <a:noAutofit/>
          </a:bodyPr>
          <a:p>
            <a:pPr marL="615950" marR="5080" indent="-603250">
              <a:lnSpc>
                <a:spcPct val="100000"/>
              </a:lnSpc>
              <a:spcBef>
                <a:spcPts val="95"/>
              </a:spcBef>
            </a:pPr>
            <a:r>
              <a:rPr lang="en-US" altLang="zh-CN" dirty="0">
                <a:solidFill>
                  <a:srgbClr val="C00000"/>
                </a:solidFill>
              </a:rPr>
              <a:t>7.1 The role of climate change in the overall strategy of China's modernization drive has been significantly improved</a:t>
            </a:r>
            <a:endParaRPr sz="1600" dirty="0">
              <a:solidFill>
                <a:srgbClr val="C00000"/>
              </a:solidFill>
              <a:latin typeface="Noto Sans CJK JP Medium"/>
              <a:cs typeface="Noto Sans CJK JP Medium"/>
            </a:endParaRPr>
          </a:p>
        </p:txBody>
      </p:sp>
      <p:sp>
        <p:nvSpPr>
          <p:cNvPr id="2" name="object 2"/>
          <p:cNvSpPr/>
          <p:nvPr/>
        </p:nvSpPr>
        <p:spPr>
          <a:xfrm>
            <a:off x="121602" y="1588770"/>
            <a:ext cx="11266487" cy="2754153"/>
          </a:xfrm>
          <a:prstGeom prst="rect">
            <a:avLst/>
          </a:prstGeom>
          <a:blipFill>
            <a:blip r:embed="rId2" cstate="print"/>
            <a:stretch>
              <a:fillRect/>
            </a:stretch>
          </a:blipFill>
        </p:spPr>
        <p:txBody>
          <a:bodyPr wrap="square" lIns="0" tIns="0" rIns="0" bIns="0" rtlCol="0"/>
          <a:p/>
        </p:txBody>
      </p:sp>
      <p:sp>
        <p:nvSpPr>
          <p:cNvPr id="5" name="object 5"/>
          <p:cNvSpPr txBox="1"/>
          <p:nvPr/>
        </p:nvSpPr>
        <p:spPr>
          <a:xfrm>
            <a:off x="305276" y="1905635"/>
            <a:ext cx="10897870" cy="2121093"/>
          </a:xfrm>
          <a:prstGeom prst="rect">
            <a:avLst/>
          </a:prstGeom>
        </p:spPr>
        <p:txBody>
          <a:bodyPr vert="horz" wrap="square" lIns="0" tIns="12700" rIns="0" bIns="0" rtlCol="0">
            <a:spAutoFit/>
          </a:bodyPr>
          <a:p>
            <a:pPr marL="298450" marR="5080" indent="-285750" algn="just">
              <a:spcBef>
                <a:spcPts val="100"/>
              </a:spcBef>
              <a:buFont typeface="Wingdings" panose="05000000000000000000"/>
              <a:buChar char=""/>
              <a:tabLst>
                <a:tab pos="298450" algn="l"/>
              </a:tabLst>
            </a:pPr>
            <a:r>
              <a:rPr lang="en-US" sz="1600" dirty="0">
                <a:latin typeface="UKIJ CJK"/>
                <a:cs typeface="UKIJ CJK"/>
              </a:rPr>
              <a:t>The goal of reaching the carbon peak and the vision of carbon neutrality are important strategic arrangements for China government to take climate change as the overall consideration of both domestic and international situations, push for high-quality development and gain the diplomatic initiative from a strategic and long-term perspective.</a:t>
            </a:r>
            <a:endParaRPr sz="1600" dirty="0">
              <a:latin typeface="UKIJ CJK"/>
              <a:cs typeface="UKIJ CJK"/>
            </a:endParaRPr>
          </a:p>
          <a:p>
            <a:pPr marL="298450" indent="-285750" algn="just">
              <a:spcBef>
                <a:spcPts val="1460"/>
              </a:spcBef>
              <a:buFont typeface="Wingdings" panose="05000000000000000000"/>
              <a:buChar char=""/>
              <a:tabLst>
                <a:tab pos="298450" algn="l"/>
              </a:tabLst>
            </a:pPr>
            <a:r>
              <a:rPr lang="en-US" sz="1600" dirty="0">
                <a:latin typeface="UKIJ CJK"/>
                <a:cs typeface="UKIJ CJK"/>
              </a:rPr>
              <a:t>It is not only a solemn commitment to the international community, but also the goal and direction of China's comprehensive green transformation in economic and social development.</a:t>
            </a:r>
            <a:endParaRPr sz="1600" dirty="0">
              <a:latin typeface="UKIJ CJK"/>
              <a:cs typeface="UKIJ CJK"/>
            </a:endParaRPr>
          </a:p>
          <a:p>
            <a:pPr marL="298450" indent="-285750" algn="just">
              <a:spcBef>
                <a:spcPts val="1460"/>
              </a:spcBef>
              <a:buFont typeface="Wingdings" panose="05000000000000000000"/>
              <a:buChar char=""/>
              <a:tabLst>
                <a:tab pos="298450" algn="l"/>
              </a:tabLst>
            </a:pPr>
            <a:r>
              <a:rPr lang="en-US" sz="1600" dirty="0">
                <a:latin typeface="UKIJ CJK"/>
                <a:cs typeface="UKIJ CJK"/>
              </a:rPr>
              <a:t>Addressing climate change plays a pivotal role in the strategic deployment of a new development stage, a new development philosophy and a new development pattern.</a:t>
            </a:r>
            <a:endParaRPr sz="1600" dirty="0">
              <a:latin typeface="UKIJ CJK"/>
              <a:cs typeface="UKIJ CJK"/>
            </a:endParaRPr>
          </a:p>
        </p:txBody>
      </p:sp>
      <p:grpSp>
        <p:nvGrpSpPr>
          <p:cNvPr id="6" name="object 6"/>
          <p:cNvGrpSpPr/>
          <p:nvPr/>
        </p:nvGrpSpPr>
        <p:grpSpPr>
          <a:xfrm>
            <a:off x="609442" y="4419600"/>
            <a:ext cx="3190280" cy="1980470"/>
            <a:chOff x="906780" y="3934967"/>
            <a:chExt cx="2929255" cy="1765300"/>
          </a:xfrm>
        </p:grpSpPr>
        <p:sp>
          <p:nvSpPr>
            <p:cNvPr id="7" name="object 7"/>
            <p:cNvSpPr/>
            <p:nvPr/>
          </p:nvSpPr>
          <p:spPr>
            <a:xfrm>
              <a:off x="906780" y="3934967"/>
              <a:ext cx="2929255" cy="1765300"/>
            </a:xfrm>
            <a:custGeom>
              <a:avLst/>
              <a:gdLst/>
              <a:ahLst/>
              <a:cxnLst/>
              <a:rect l="l" t="t" r="r" b="b"/>
              <a:pathLst>
                <a:path w="2929254" h="1765300">
                  <a:moveTo>
                    <a:pt x="2929127" y="1764791"/>
                  </a:moveTo>
                  <a:lnTo>
                    <a:pt x="0" y="1764791"/>
                  </a:lnTo>
                  <a:lnTo>
                    <a:pt x="0" y="0"/>
                  </a:lnTo>
                  <a:lnTo>
                    <a:pt x="2929127" y="0"/>
                  </a:lnTo>
                  <a:lnTo>
                    <a:pt x="2929127" y="1764791"/>
                  </a:lnTo>
                  <a:close/>
                </a:path>
              </a:pathLst>
            </a:custGeom>
            <a:solidFill>
              <a:srgbClr val="18948F"/>
            </a:solidFill>
          </p:spPr>
          <p:txBody>
            <a:bodyPr wrap="square" lIns="0" tIns="0" rIns="0" bIns="0" rtlCol="0"/>
            <a:p/>
          </p:txBody>
        </p:sp>
        <p:sp>
          <p:nvSpPr>
            <p:cNvPr id="8" name="object 8"/>
            <p:cNvSpPr/>
            <p:nvPr/>
          </p:nvSpPr>
          <p:spPr>
            <a:xfrm>
              <a:off x="1132332" y="3934967"/>
              <a:ext cx="2478023" cy="1763268"/>
            </a:xfrm>
            <a:prstGeom prst="rect">
              <a:avLst/>
            </a:prstGeom>
            <a:blipFill>
              <a:blip r:embed="rId3" cstate="print"/>
              <a:stretch>
                <a:fillRect/>
              </a:stretch>
            </a:blipFill>
          </p:spPr>
          <p:txBody>
            <a:bodyPr wrap="square" lIns="0" tIns="0" rIns="0" bIns="0" rtlCol="0"/>
            <a:p/>
          </p:txBody>
        </p:sp>
      </p:grpSp>
      <p:grpSp>
        <p:nvGrpSpPr>
          <p:cNvPr id="12" name="object 12"/>
          <p:cNvGrpSpPr/>
          <p:nvPr/>
        </p:nvGrpSpPr>
        <p:grpSpPr>
          <a:xfrm>
            <a:off x="4288591" y="4419600"/>
            <a:ext cx="3190280" cy="1982502"/>
            <a:chOff x="4613147" y="3934967"/>
            <a:chExt cx="2929255" cy="1765300"/>
          </a:xfrm>
        </p:grpSpPr>
        <p:sp>
          <p:nvSpPr>
            <p:cNvPr id="13" name="object 13"/>
            <p:cNvSpPr/>
            <p:nvPr/>
          </p:nvSpPr>
          <p:spPr>
            <a:xfrm>
              <a:off x="4613147" y="3934967"/>
              <a:ext cx="2929255" cy="1765300"/>
            </a:xfrm>
            <a:custGeom>
              <a:avLst/>
              <a:gdLst/>
              <a:ahLst/>
              <a:cxnLst/>
              <a:rect l="l" t="t" r="r" b="b"/>
              <a:pathLst>
                <a:path w="2929254" h="1765300">
                  <a:moveTo>
                    <a:pt x="2929128" y="1764791"/>
                  </a:moveTo>
                  <a:lnTo>
                    <a:pt x="0" y="1764791"/>
                  </a:lnTo>
                  <a:lnTo>
                    <a:pt x="0" y="0"/>
                  </a:lnTo>
                  <a:lnTo>
                    <a:pt x="2929128" y="0"/>
                  </a:lnTo>
                  <a:lnTo>
                    <a:pt x="2929128" y="1764791"/>
                  </a:lnTo>
                  <a:close/>
                </a:path>
              </a:pathLst>
            </a:custGeom>
            <a:solidFill>
              <a:srgbClr val="18948F"/>
            </a:solidFill>
          </p:spPr>
          <p:txBody>
            <a:bodyPr wrap="square" lIns="0" tIns="0" rIns="0" bIns="0" rtlCol="0"/>
            <a:p/>
          </p:txBody>
        </p:sp>
        <p:sp>
          <p:nvSpPr>
            <p:cNvPr id="14" name="object 14"/>
            <p:cNvSpPr/>
            <p:nvPr/>
          </p:nvSpPr>
          <p:spPr>
            <a:xfrm>
              <a:off x="4863083" y="3934967"/>
              <a:ext cx="2429256" cy="1763268"/>
            </a:xfrm>
            <a:prstGeom prst="rect">
              <a:avLst/>
            </a:prstGeom>
            <a:blipFill>
              <a:blip r:embed="rId4" cstate="print"/>
              <a:stretch>
                <a:fillRect/>
              </a:stretch>
            </a:blipFill>
          </p:spPr>
          <p:txBody>
            <a:bodyPr wrap="square" lIns="0" tIns="0" rIns="0" bIns="0" rtlCol="0"/>
            <a:p/>
          </p:txBody>
        </p:sp>
      </p:grpSp>
      <p:grpSp>
        <p:nvGrpSpPr>
          <p:cNvPr id="9" name="object 9"/>
          <p:cNvGrpSpPr/>
          <p:nvPr/>
        </p:nvGrpSpPr>
        <p:grpSpPr>
          <a:xfrm>
            <a:off x="8077201" y="4419600"/>
            <a:ext cx="3084830" cy="1984534"/>
            <a:chOff x="8308847" y="3934967"/>
            <a:chExt cx="2929255" cy="1765300"/>
          </a:xfrm>
        </p:grpSpPr>
        <p:sp>
          <p:nvSpPr>
            <p:cNvPr id="10" name="object 10"/>
            <p:cNvSpPr/>
            <p:nvPr/>
          </p:nvSpPr>
          <p:spPr>
            <a:xfrm>
              <a:off x="8308847" y="3934967"/>
              <a:ext cx="2929255" cy="1765300"/>
            </a:xfrm>
            <a:custGeom>
              <a:avLst/>
              <a:gdLst/>
              <a:ahLst/>
              <a:cxnLst/>
              <a:rect l="l" t="t" r="r" b="b"/>
              <a:pathLst>
                <a:path w="2929254" h="1765300">
                  <a:moveTo>
                    <a:pt x="2929128" y="1764791"/>
                  </a:moveTo>
                  <a:lnTo>
                    <a:pt x="0" y="1764791"/>
                  </a:lnTo>
                  <a:lnTo>
                    <a:pt x="0" y="0"/>
                  </a:lnTo>
                  <a:lnTo>
                    <a:pt x="2929128" y="0"/>
                  </a:lnTo>
                  <a:lnTo>
                    <a:pt x="2929128" y="1764791"/>
                  </a:lnTo>
                  <a:close/>
                </a:path>
              </a:pathLst>
            </a:custGeom>
            <a:solidFill>
              <a:srgbClr val="18948F"/>
            </a:solidFill>
          </p:spPr>
          <p:txBody>
            <a:bodyPr wrap="square" lIns="0" tIns="0" rIns="0" bIns="0" rtlCol="0"/>
            <a:p/>
          </p:txBody>
        </p:sp>
        <p:sp>
          <p:nvSpPr>
            <p:cNvPr id="11" name="object 11"/>
            <p:cNvSpPr/>
            <p:nvPr/>
          </p:nvSpPr>
          <p:spPr>
            <a:xfrm>
              <a:off x="8497823" y="3934967"/>
              <a:ext cx="2549652" cy="1763268"/>
            </a:xfrm>
            <a:prstGeom prst="rect">
              <a:avLst/>
            </a:prstGeom>
            <a:blipFill>
              <a:blip r:embed="rId5" cstate="print"/>
              <a:stretch>
                <a:fillRect/>
              </a:stretch>
            </a:blipFill>
          </p:spPr>
          <p:txBody>
            <a:bodyPr wrap="square" lIns="0" tIns="0" rIns="0" bIns="0" rtlCol="0"/>
            <a:p/>
          </p:txBody>
        </p:sp>
      </p:gr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object 4"/>
          <p:cNvSpPr txBox="1"/>
          <p:nvPr/>
        </p:nvSpPr>
        <p:spPr>
          <a:xfrm>
            <a:off x="447368" y="1025525"/>
            <a:ext cx="11179809" cy="565785"/>
          </a:xfrm>
          <a:prstGeom prst="rect">
            <a:avLst/>
          </a:prstGeom>
        </p:spPr>
        <p:txBody>
          <a:bodyPr vert="horz" wrap="square" lIns="0" tIns="12065" rIns="0" bIns="0" rtlCol="0">
            <a:spAutoFit/>
          </a:bodyPr>
          <a:p>
            <a:pPr marL="615950" marR="5080" indent="-603250">
              <a:lnSpc>
                <a:spcPct val="100000"/>
              </a:lnSpc>
              <a:spcBef>
                <a:spcPts val="95"/>
              </a:spcBef>
            </a:pPr>
            <a:r>
              <a:rPr lang="en-US" altLang="zh-CN" dirty="0">
                <a:solidFill>
                  <a:srgbClr val="C00000"/>
                </a:solidFill>
              </a:rPr>
              <a:t>7.2 The role of climate change in promoting high-quality economic development has been significantly enhanced </a:t>
            </a:r>
            <a:endParaRPr sz="1600" dirty="0">
              <a:solidFill>
                <a:srgbClr val="C00000"/>
              </a:solidFill>
              <a:latin typeface="Noto Sans CJK JP Medium"/>
              <a:cs typeface="Noto Sans CJK JP Medium"/>
            </a:endParaRPr>
          </a:p>
        </p:txBody>
      </p:sp>
      <p:grpSp>
        <p:nvGrpSpPr>
          <p:cNvPr id="6" name="object 6"/>
          <p:cNvGrpSpPr/>
          <p:nvPr/>
        </p:nvGrpSpPr>
        <p:grpSpPr>
          <a:xfrm>
            <a:off x="900683" y="1891283"/>
            <a:ext cx="4518660" cy="3846829"/>
            <a:chOff x="900683" y="1891283"/>
            <a:chExt cx="4518660" cy="3846829"/>
          </a:xfrm>
        </p:grpSpPr>
        <p:sp>
          <p:nvSpPr>
            <p:cNvPr id="7" name="object 7"/>
            <p:cNvSpPr/>
            <p:nvPr/>
          </p:nvSpPr>
          <p:spPr>
            <a:xfrm>
              <a:off x="2055875" y="1891283"/>
              <a:ext cx="2208276" cy="1903476"/>
            </a:xfrm>
            <a:prstGeom prst="rect">
              <a:avLst/>
            </a:prstGeom>
            <a:blipFill>
              <a:blip r:embed="rId2" cstate="print"/>
              <a:stretch>
                <a:fillRect/>
              </a:stretch>
            </a:blipFill>
          </p:spPr>
          <p:txBody>
            <a:bodyPr wrap="square" lIns="0" tIns="0" rIns="0" bIns="0" rtlCol="0"/>
            <a:p/>
          </p:txBody>
        </p:sp>
        <p:sp>
          <p:nvSpPr>
            <p:cNvPr id="8" name="object 8"/>
            <p:cNvSpPr/>
            <p:nvPr/>
          </p:nvSpPr>
          <p:spPr>
            <a:xfrm>
              <a:off x="2055875" y="3834383"/>
              <a:ext cx="2208276" cy="1903476"/>
            </a:xfrm>
            <a:prstGeom prst="rect">
              <a:avLst/>
            </a:prstGeom>
            <a:blipFill>
              <a:blip r:embed="rId3" cstate="print"/>
              <a:stretch>
                <a:fillRect/>
              </a:stretch>
            </a:blipFill>
          </p:spPr>
          <p:txBody>
            <a:bodyPr wrap="square" lIns="0" tIns="0" rIns="0" bIns="0" rtlCol="0"/>
            <a:p/>
          </p:txBody>
        </p:sp>
        <p:sp>
          <p:nvSpPr>
            <p:cNvPr id="9" name="object 9"/>
            <p:cNvSpPr/>
            <p:nvPr/>
          </p:nvSpPr>
          <p:spPr>
            <a:xfrm>
              <a:off x="900683" y="1911095"/>
              <a:ext cx="2206752" cy="3806952"/>
            </a:xfrm>
            <a:prstGeom prst="rect">
              <a:avLst/>
            </a:prstGeom>
            <a:blipFill>
              <a:blip r:embed="rId4" cstate="print"/>
              <a:stretch>
                <a:fillRect/>
              </a:stretch>
            </a:blipFill>
          </p:spPr>
          <p:txBody>
            <a:bodyPr wrap="square" lIns="0" tIns="0" rIns="0" bIns="0" rtlCol="0"/>
            <a:p/>
          </p:txBody>
        </p:sp>
        <p:sp>
          <p:nvSpPr>
            <p:cNvPr id="10" name="object 10"/>
            <p:cNvSpPr/>
            <p:nvPr/>
          </p:nvSpPr>
          <p:spPr>
            <a:xfrm>
              <a:off x="3212591" y="1917191"/>
              <a:ext cx="2206752" cy="3806952"/>
            </a:xfrm>
            <a:prstGeom prst="rect">
              <a:avLst/>
            </a:prstGeom>
            <a:blipFill>
              <a:blip r:embed="rId5" cstate="print"/>
              <a:stretch>
                <a:fillRect/>
              </a:stretch>
            </a:blipFill>
          </p:spPr>
          <p:txBody>
            <a:bodyPr wrap="square" lIns="0" tIns="0" rIns="0" bIns="0" rtlCol="0"/>
            <a:p/>
          </p:txBody>
        </p:sp>
      </p:grpSp>
      <p:sp>
        <p:nvSpPr>
          <p:cNvPr id="5" name="object 2"/>
          <p:cNvSpPr/>
          <p:nvPr/>
        </p:nvSpPr>
        <p:spPr>
          <a:xfrm>
            <a:off x="5626735" y="1749425"/>
            <a:ext cx="6302375" cy="4961890"/>
          </a:xfrm>
          <a:prstGeom prst="rect">
            <a:avLst/>
          </a:prstGeom>
          <a:blipFill>
            <a:blip r:embed="rId6" cstate="print"/>
            <a:stretch>
              <a:fillRect/>
            </a:stretch>
          </a:blipFill>
        </p:spPr>
        <p:txBody>
          <a:bodyPr wrap="square" lIns="0" tIns="0" rIns="0" bIns="0" rtlCol="0"/>
          <a:p/>
        </p:txBody>
      </p:sp>
      <p:sp>
        <p:nvSpPr>
          <p:cNvPr id="11" name="object 5"/>
          <p:cNvSpPr txBox="1"/>
          <p:nvPr/>
        </p:nvSpPr>
        <p:spPr>
          <a:xfrm>
            <a:off x="5754370" y="1917065"/>
            <a:ext cx="5969000" cy="3562350"/>
          </a:xfrm>
          <a:prstGeom prst="rect">
            <a:avLst/>
          </a:prstGeom>
        </p:spPr>
        <p:txBody>
          <a:bodyPr vert="horz" wrap="square" lIns="0" tIns="12700" rIns="0" bIns="0" rtlCol="0">
            <a:noAutofit/>
          </a:bodyPr>
          <a:p>
            <a:pPr marL="298450" marR="5080" indent="-285750" algn="just">
              <a:spcBef>
                <a:spcPts val="100"/>
              </a:spcBef>
              <a:buFont typeface="Wingdings" panose="05000000000000000000"/>
              <a:buChar char=""/>
              <a:tabLst>
                <a:tab pos="298450" algn="l"/>
              </a:tabLst>
            </a:pPr>
            <a:r>
              <a:rPr lang="en-US" dirty="0">
                <a:latin typeface="UKIJ CJK"/>
                <a:cs typeface="UKIJ CJK"/>
              </a:rPr>
              <a:t>China has embarked on a new journey to fully build a modern socialist country and is in a critical period of marching toward the second centenary goal. We must unswervingly transform the development model.</a:t>
            </a:r>
            <a:endParaRPr dirty="0">
              <a:latin typeface="UKIJ CJK"/>
              <a:cs typeface="UKIJ CJK"/>
            </a:endParaRPr>
          </a:p>
          <a:p>
            <a:pPr marL="298450" marR="5080" indent="-285750" algn="just">
              <a:spcBef>
                <a:spcPts val="600"/>
              </a:spcBef>
              <a:buFont typeface="Wingdings" panose="05000000000000000000"/>
              <a:buChar char=""/>
              <a:tabLst>
                <a:tab pos="298450" algn="l"/>
              </a:tabLst>
            </a:pPr>
            <a:r>
              <a:rPr lang="en-US" dirty="0">
                <a:latin typeface="UKIJ CJK"/>
                <a:cs typeface="UKIJ CJK"/>
              </a:rPr>
              <a:t>The more action on climate change, fully tap the new economic system innovation and development of new technologies, new forms and, in various fields to leather brings huge potential to reduce emissions, increase the whole society's awareness of low carbon development, and is reversed transmission mechanism, to promote the development of high quality is the fundamental of ecological environment protection, is to promote economic and social development of comprehensive green transformation of gripper.</a:t>
            </a:r>
            <a:endParaRPr lang="en-US" dirty="0">
              <a:latin typeface="UKIJ CJK"/>
              <a:cs typeface="UKIJ CJK"/>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0" name="object 10"/>
          <p:cNvSpPr txBox="1"/>
          <p:nvPr/>
        </p:nvSpPr>
        <p:spPr>
          <a:xfrm>
            <a:off x="247967" y="1025255"/>
            <a:ext cx="10632757" cy="319405"/>
          </a:xfrm>
          <a:prstGeom prst="rect">
            <a:avLst/>
          </a:prstGeom>
        </p:spPr>
        <p:txBody>
          <a:bodyPr vert="horz" wrap="square" lIns="0" tIns="12065" rIns="0" bIns="0" rtlCol="0">
            <a:spAutoFit/>
          </a:bodyPr>
          <a:p>
            <a:pPr marL="615950" marR="5080" indent="-603250">
              <a:lnSpc>
                <a:spcPct val="100000"/>
              </a:lnSpc>
              <a:spcBef>
                <a:spcPts val="95"/>
              </a:spcBef>
            </a:pPr>
            <a:r>
              <a:rPr lang="en-US" altLang="zh-CN" sz="2000" dirty="0">
                <a:solidFill>
                  <a:srgbClr val="C00000"/>
                </a:solidFill>
              </a:rPr>
              <a:t>7.3 The role of climate change in the country's diplomacy is more prominent</a:t>
            </a:r>
            <a:endParaRPr sz="2000" dirty="0">
              <a:solidFill>
                <a:srgbClr val="C00000"/>
              </a:solidFill>
              <a:latin typeface="Noto Sans CJK JP Medium"/>
              <a:cs typeface="Noto Sans CJK JP Medium"/>
            </a:endParaRPr>
          </a:p>
        </p:txBody>
      </p:sp>
      <p:sp>
        <p:nvSpPr>
          <p:cNvPr id="6" name="object 6"/>
          <p:cNvSpPr txBox="1"/>
          <p:nvPr/>
        </p:nvSpPr>
        <p:spPr>
          <a:xfrm>
            <a:off x="469265" y="1520044"/>
            <a:ext cx="11226800" cy="1222258"/>
          </a:xfrm>
          <a:prstGeom prst="rect">
            <a:avLst/>
          </a:prstGeom>
        </p:spPr>
        <p:txBody>
          <a:bodyPr vert="horz" wrap="square" lIns="0" tIns="12700" rIns="0" bIns="0" rtlCol="0">
            <a:spAutoFit/>
          </a:bodyPr>
          <a:p>
            <a:pPr marL="12700" marR="5080" algn="just">
              <a:lnSpc>
                <a:spcPct val="120000"/>
              </a:lnSpc>
              <a:spcBef>
                <a:spcPts val="100"/>
              </a:spcBef>
            </a:pPr>
            <a:r>
              <a:rPr lang="en-US" sz="1600" dirty="0">
                <a:latin typeface="UKIJ CJK"/>
                <a:cs typeface="UKIJ CJK"/>
              </a:rPr>
              <a:t>The world today is undergoing profound changes unseen in a century. The international political situation and pattern have undergone profound changes since the COVID-19 epidemic. Combined with the impact of the Biden administration, the status of climate change in the global and major country diplomacy agenda is rising rapidly.</a:t>
            </a:r>
            <a:endParaRPr lang="en-US" altLang="zh-CN" sz="1600" dirty="0">
              <a:latin typeface="UKIJ CJK"/>
              <a:cs typeface="UKIJ CJK"/>
            </a:endParaRPr>
          </a:p>
          <a:p>
            <a:pPr marL="12700" marR="5080">
              <a:lnSpc>
                <a:spcPct val="120000"/>
              </a:lnSpc>
              <a:spcBef>
                <a:spcPts val="100"/>
              </a:spcBef>
            </a:pPr>
            <a:endParaRPr sz="1800" dirty="0">
              <a:latin typeface="UKIJ CJK"/>
              <a:cs typeface="UKIJ CJK"/>
            </a:endParaRPr>
          </a:p>
        </p:txBody>
      </p:sp>
      <p:grpSp>
        <p:nvGrpSpPr>
          <p:cNvPr id="2" name="object 2"/>
          <p:cNvGrpSpPr/>
          <p:nvPr/>
        </p:nvGrpSpPr>
        <p:grpSpPr>
          <a:xfrm>
            <a:off x="390143" y="2592323"/>
            <a:ext cx="11445240" cy="1920239"/>
            <a:chOff x="390143" y="2592323"/>
            <a:chExt cx="11445240" cy="1920239"/>
          </a:xfrm>
        </p:grpSpPr>
        <p:sp>
          <p:nvSpPr>
            <p:cNvPr id="4" name="object 3"/>
            <p:cNvSpPr/>
            <p:nvPr/>
          </p:nvSpPr>
          <p:spPr>
            <a:xfrm>
              <a:off x="390143" y="2592323"/>
              <a:ext cx="11445240" cy="1920239"/>
            </a:xfrm>
            <a:custGeom>
              <a:avLst/>
              <a:gdLst/>
              <a:ahLst/>
              <a:cxnLst/>
              <a:rect l="l" t="t" r="r" b="b"/>
              <a:pathLst>
                <a:path w="11445240" h="1920239">
                  <a:moveTo>
                    <a:pt x="11125200" y="1920239"/>
                  </a:moveTo>
                  <a:lnTo>
                    <a:pt x="320040" y="1920239"/>
                  </a:lnTo>
                  <a:lnTo>
                    <a:pt x="272851" y="1916942"/>
                  </a:lnTo>
                  <a:lnTo>
                    <a:pt x="227794" y="1906997"/>
                  </a:lnTo>
                  <a:lnTo>
                    <a:pt x="185365" y="1890902"/>
                  </a:lnTo>
                  <a:lnTo>
                    <a:pt x="146059" y="1869153"/>
                  </a:lnTo>
                  <a:lnTo>
                    <a:pt x="110372" y="1842243"/>
                  </a:lnTo>
                  <a:lnTo>
                    <a:pt x="78799" y="1810670"/>
                  </a:lnTo>
                  <a:lnTo>
                    <a:pt x="51836" y="1774929"/>
                  </a:lnTo>
                  <a:lnTo>
                    <a:pt x="29979" y="1735516"/>
                  </a:lnTo>
                  <a:lnTo>
                    <a:pt x="13723" y="1692926"/>
                  </a:lnTo>
                  <a:lnTo>
                    <a:pt x="3565" y="1647656"/>
                  </a:lnTo>
                  <a:lnTo>
                    <a:pt x="0" y="1600200"/>
                  </a:lnTo>
                  <a:lnTo>
                    <a:pt x="0" y="320039"/>
                  </a:lnTo>
                  <a:lnTo>
                    <a:pt x="3565" y="272772"/>
                  </a:lnTo>
                  <a:lnTo>
                    <a:pt x="13723" y="227653"/>
                  </a:lnTo>
                  <a:lnTo>
                    <a:pt x="29979" y="185176"/>
                  </a:lnTo>
                  <a:lnTo>
                    <a:pt x="51836" y="145839"/>
                  </a:lnTo>
                  <a:lnTo>
                    <a:pt x="78799" y="110135"/>
                  </a:lnTo>
                  <a:lnTo>
                    <a:pt x="110372" y="78563"/>
                  </a:lnTo>
                  <a:lnTo>
                    <a:pt x="146059" y="51615"/>
                  </a:lnTo>
                  <a:lnTo>
                    <a:pt x="185365" y="29790"/>
                  </a:lnTo>
                  <a:lnTo>
                    <a:pt x="227794" y="13582"/>
                  </a:lnTo>
                  <a:lnTo>
                    <a:pt x="272851" y="3486"/>
                  </a:lnTo>
                  <a:lnTo>
                    <a:pt x="320040" y="0"/>
                  </a:lnTo>
                  <a:lnTo>
                    <a:pt x="11125200" y="0"/>
                  </a:lnTo>
                  <a:lnTo>
                    <a:pt x="11172341" y="3486"/>
                  </a:lnTo>
                  <a:lnTo>
                    <a:pt x="11217360" y="13582"/>
                  </a:lnTo>
                  <a:lnTo>
                    <a:pt x="11259761" y="29790"/>
                  </a:lnTo>
                  <a:lnTo>
                    <a:pt x="11299048" y="51615"/>
                  </a:lnTo>
                  <a:lnTo>
                    <a:pt x="11334726" y="78563"/>
                  </a:lnTo>
                  <a:lnTo>
                    <a:pt x="11366299" y="110135"/>
                  </a:lnTo>
                  <a:lnTo>
                    <a:pt x="11393271" y="145839"/>
                  </a:lnTo>
                  <a:lnTo>
                    <a:pt x="11415147" y="185176"/>
                  </a:lnTo>
                  <a:lnTo>
                    <a:pt x="11431431" y="227653"/>
                  </a:lnTo>
                  <a:lnTo>
                    <a:pt x="11441627" y="272772"/>
                  </a:lnTo>
                  <a:lnTo>
                    <a:pt x="11445240" y="320039"/>
                  </a:lnTo>
                  <a:lnTo>
                    <a:pt x="11445240" y="1600200"/>
                  </a:lnTo>
                  <a:lnTo>
                    <a:pt x="11441627" y="1647656"/>
                  </a:lnTo>
                  <a:lnTo>
                    <a:pt x="11431431" y="1692926"/>
                  </a:lnTo>
                  <a:lnTo>
                    <a:pt x="11415147" y="1735516"/>
                  </a:lnTo>
                  <a:lnTo>
                    <a:pt x="11393271" y="1774929"/>
                  </a:lnTo>
                  <a:lnTo>
                    <a:pt x="11366299" y="1810670"/>
                  </a:lnTo>
                  <a:lnTo>
                    <a:pt x="11334726" y="1842243"/>
                  </a:lnTo>
                  <a:lnTo>
                    <a:pt x="11299048" y="1869153"/>
                  </a:lnTo>
                  <a:lnTo>
                    <a:pt x="11259761" y="1890902"/>
                  </a:lnTo>
                  <a:lnTo>
                    <a:pt x="11217360" y="1906997"/>
                  </a:lnTo>
                  <a:lnTo>
                    <a:pt x="11172341" y="1916942"/>
                  </a:lnTo>
                  <a:lnTo>
                    <a:pt x="11125200" y="1920239"/>
                  </a:lnTo>
                  <a:close/>
                </a:path>
              </a:pathLst>
            </a:custGeom>
            <a:solidFill>
              <a:srgbClr val="D9D9D9"/>
            </a:solidFill>
          </p:spPr>
          <p:txBody>
            <a:bodyPr wrap="square" lIns="0" tIns="0" rIns="0" bIns="0" rtlCol="0"/>
            <a:p/>
          </p:txBody>
        </p:sp>
        <p:sp>
          <p:nvSpPr>
            <p:cNvPr id="5" name="object 4"/>
            <p:cNvSpPr/>
            <p:nvPr/>
          </p:nvSpPr>
          <p:spPr>
            <a:xfrm>
              <a:off x="690562" y="2803524"/>
              <a:ext cx="2390775" cy="469900"/>
            </a:xfrm>
            <a:custGeom>
              <a:avLst/>
              <a:gdLst/>
              <a:ahLst/>
              <a:cxnLst/>
              <a:rect l="l" t="t" r="r" b="b"/>
              <a:pathLst>
                <a:path w="2390775" h="469900">
                  <a:moveTo>
                    <a:pt x="2390775" y="4762"/>
                  </a:moveTo>
                  <a:lnTo>
                    <a:pt x="2386012" y="0"/>
                  </a:lnTo>
                  <a:lnTo>
                    <a:pt x="4762" y="0"/>
                  </a:lnTo>
                  <a:lnTo>
                    <a:pt x="0" y="4762"/>
                  </a:lnTo>
                  <a:lnTo>
                    <a:pt x="0" y="465137"/>
                  </a:lnTo>
                  <a:lnTo>
                    <a:pt x="4762" y="469900"/>
                  </a:lnTo>
                  <a:lnTo>
                    <a:pt x="2386012" y="469900"/>
                  </a:lnTo>
                  <a:lnTo>
                    <a:pt x="2390775" y="465137"/>
                  </a:lnTo>
                  <a:lnTo>
                    <a:pt x="2390775" y="460375"/>
                  </a:lnTo>
                  <a:lnTo>
                    <a:pt x="2390775" y="9525"/>
                  </a:lnTo>
                  <a:lnTo>
                    <a:pt x="2390775" y="4762"/>
                  </a:lnTo>
                  <a:close/>
                </a:path>
              </a:pathLst>
            </a:custGeom>
            <a:solidFill>
              <a:srgbClr val="18948F"/>
            </a:solidFill>
          </p:spPr>
          <p:txBody>
            <a:bodyPr wrap="square" lIns="0" tIns="0" rIns="0" bIns="0" rtlCol="0"/>
            <a:p/>
          </p:txBody>
        </p:sp>
      </p:grpSp>
      <p:sp>
        <p:nvSpPr>
          <p:cNvPr id="8" name="object 8"/>
          <p:cNvSpPr txBox="1"/>
          <p:nvPr/>
        </p:nvSpPr>
        <p:spPr>
          <a:xfrm>
            <a:off x="533400" y="2816860"/>
            <a:ext cx="3724910" cy="399415"/>
          </a:xfrm>
          <a:prstGeom prst="rect">
            <a:avLst/>
          </a:prstGeom>
        </p:spPr>
        <p:txBody>
          <a:bodyPr vert="horz" wrap="square" lIns="0" tIns="29845" rIns="0" bIns="0" rtlCol="0">
            <a:noAutofit/>
          </a:bodyPr>
          <a:lstStyle>
            <a:defPPr>
              <a:defRPr lang="zh-CN"/>
            </a:defPPr>
            <a:lvl1pPr marL="392430">
              <a:lnSpc>
                <a:spcPct val="100000"/>
              </a:lnSpc>
              <a:spcBef>
                <a:spcPts val="235"/>
              </a:spcBef>
              <a:defRPr sz="2400" b="0" spc="10">
                <a:solidFill>
                  <a:srgbClr val="FFFFFF"/>
                </a:solidFill>
                <a:latin typeface="Noto Sans CJK JP Medium"/>
                <a:cs typeface="Noto Sans CJK JP Medium"/>
              </a:defRPr>
            </a:lvl1pPr>
          </a:lstStyle>
          <a:p>
            <a:r>
              <a:rPr lang="en-US" altLang="zh-CN" dirty="0"/>
              <a:t>BY 2020</a:t>
            </a:r>
            <a:endParaRPr dirty="0"/>
          </a:p>
        </p:txBody>
      </p:sp>
      <p:sp>
        <p:nvSpPr>
          <p:cNvPr id="9" name="object 9"/>
          <p:cNvSpPr txBox="1"/>
          <p:nvPr/>
        </p:nvSpPr>
        <p:spPr>
          <a:xfrm>
            <a:off x="838200" y="3391110"/>
            <a:ext cx="10591800" cy="744435"/>
          </a:xfrm>
          <a:prstGeom prst="rect">
            <a:avLst/>
          </a:prstGeom>
        </p:spPr>
        <p:txBody>
          <a:bodyPr vert="horz" wrap="square" lIns="0" tIns="5715" rIns="0" bIns="0" rtlCol="0">
            <a:spAutoFit/>
          </a:bodyPr>
          <a:p>
            <a:pPr marL="12700" marR="5080" algn="just">
              <a:spcBef>
                <a:spcPts val="45"/>
              </a:spcBef>
            </a:pPr>
            <a:r>
              <a:rPr lang="en-US" sz="1600" dirty="0">
                <a:latin typeface="UKIJ CJK"/>
                <a:cs typeface="UKIJ CJK"/>
              </a:rPr>
              <a:t>Economies that account for 65 percent of global greenhouse gas emissions and 75 percent of global economic output have made carbon-neutral commitments, and a new growth path featuring low-carbon development has become the main direction of the global transition.</a:t>
            </a:r>
            <a:endParaRPr sz="1600" dirty="0">
              <a:latin typeface="UKIJ CJK"/>
              <a:cs typeface="UKIJ CJK"/>
            </a:endParaRPr>
          </a:p>
        </p:txBody>
      </p:sp>
      <p:sp>
        <p:nvSpPr>
          <p:cNvPr id="7" name="object 7"/>
          <p:cNvSpPr txBox="1"/>
          <p:nvPr/>
        </p:nvSpPr>
        <p:spPr>
          <a:xfrm>
            <a:off x="390143" y="4985268"/>
            <a:ext cx="11430000" cy="855362"/>
          </a:xfrm>
          <a:prstGeom prst="rect">
            <a:avLst/>
          </a:prstGeom>
          <a:solidFill>
            <a:srgbClr val="18948F"/>
          </a:solidFill>
        </p:spPr>
        <p:txBody>
          <a:bodyPr vert="horz" wrap="square" lIns="0" tIns="115570" rIns="0" bIns="0" rtlCol="0">
            <a:spAutoFit/>
          </a:bodyPr>
          <a:p>
            <a:pPr marL="160020" marR="288925" algn="just">
              <a:spcBef>
                <a:spcPts val="910"/>
              </a:spcBef>
            </a:pPr>
            <a:r>
              <a:rPr lang="en-US" sz="1600" dirty="0">
                <a:solidFill>
                  <a:srgbClr val="FFFFFF"/>
                </a:solidFill>
                <a:latin typeface="Noto Sans CJK JP Medium"/>
                <a:cs typeface="Noto Sans CJK JP Medium"/>
              </a:rPr>
              <a:t>Addressing climate change is an important area for China to participate in global governance, conduct diplomacy, and enhance its international influence and voice. It is also an important platform for China to uphold multilateralism and promote the building of a community with a shared future for mankind.</a:t>
            </a:r>
            <a:endParaRPr sz="1600" dirty="0">
              <a:latin typeface="Noto Sans CJK JP Medium"/>
              <a:cs typeface="Noto Sans CJK JP Medium"/>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3963795" y="4318608"/>
            <a:ext cx="4368800" cy="1013460"/>
          </a:xfrm>
          <a:prstGeom prst="rect">
            <a:avLst/>
          </a:prstGeom>
        </p:spPr>
        <p:txBody>
          <a:bodyPr wrap="none" lIns="91415" tIns="45708" rIns="91415" bIns="45708">
            <a:spAutoFit/>
          </a:bodyPr>
          <a:lstStyle/>
          <a:p>
            <a:pPr algn="l">
              <a:lnSpc>
                <a:spcPct val="150000"/>
              </a:lnSpc>
            </a:pPr>
            <a:r>
              <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rPr>
              <a:t>Policy Framework</a:t>
            </a:r>
            <a:endPar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08</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timing>
    <p:tnLst>
      <p:par>
        <p:cTn id="1" dur="indefinite" restart="never" nodeType="tmRoot"/>
      </p:par>
    </p:tnLst>
    <p:bldLst>
      <p:bldP spid="31" grpId="0"/>
      <p:bldP spid="8" grpId="0" bldLvl="0" animBg="1"/>
      <p:bldP spid="8" grpId="1" bldLvl="0" animBg="1"/>
      <p:bldP spid="76" grpId="0" bldLvl="0" animBg="1"/>
      <p:bldP spid="77" grpId="0" bldLvl="0" animBg="1"/>
      <p:bldP spid="9" grpId="0" bldLvl="0" animBg="1"/>
      <p:bldP spid="9" grpId="1" bldLvl="0" animBg="1"/>
      <p:bldP spid="10" grpId="0" bldLvl="0" animBg="1"/>
      <p:bldP spid="10" grpId="1" bldLvl="0" animBg="1"/>
      <p:bldP spid="10" grpId="2" bldLvl="0" animBg="1"/>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pSp>
        <p:nvGrpSpPr>
          <p:cNvPr id="13" name="object 13"/>
          <p:cNvGrpSpPr/>
          <p:nvPr/>
        </p:nvGrpSpPr>
        <p:grpSpPr>
          <a:xfrm>
            <a:off x="145415" y="1764030"/>
            <a:ext cx="3841750" cy="3627120"/>
            <a:chOff x="275590" y="2069464"/>
            <a:chExt cx="3576320" cy="3538220"/>
          </a:xfrm>
        </p:grpSpPr>
        <p:sp>
          <p:nvSpPr>
            <p:cNvPr id="14" name="object 14"/>
            <p:cNvSpPr/>
            <p:nvPr/>
          </p:nvSpPr>
          <p:spPr>
            <a:xfrm>
              <a:off x="275590" y="2069464"/>
              <a:ext cx="3576320" cy="3538220"/>
            </a:xfrm>
            <a:custGeom>
              <a:avLst/>
              <a:gdLst/>
              <a:ahLst/>
              <a:cxnLst/>
              <a:rect l="l" t="t" r="r" b="b"/>
              <a:pathLst>
                <a:path w="3576320" h="3538220">
                  <a:moveTo>
                    <a:pt x="152" y="1791944"/>
                  </a:moveTo>
                  <a:lnTo>
                    <a:pt x="0" y="1769046"/>
                  </a:lnTo>
                  <a:lnTo>
                    <a:pt x="7620" y="1769084"/>
                  </a:lnTo>
                  <a:lnTo>
                    <a:pt x="7759" y="1791906"/>
                  </a:lnTo>
                  <a:lnTo>
                    <a:pt x="152" y="1791944"/>
                  </a:lnTo>
                  <a:close/>
                </a:path>
                <a:path w="3576320" h="3538220">
                  <a:moveTo>
                    <a:pt x="7620" y="1769135"/>
                  </a:moveTo>
                  <a:close/>
                </a:path>
                <a:path w="3576320" h="3538220">
                  <a:moveTo>
                    <a:pt x="7670" y="1761464"/>
                  </a:moveTo>
                  <a:lnTo>
                    <a:pt x="50" y="1761426"/>
                  </a:lnTo>
                  <a:lnTo>
                    <a:pt x="152" y="1746250"/>
                  </a:lnTo>
                  <a:lnTo>
                    <a:pt x="292" y="1738515"/>
                  </a:lnTo>
                  <a:lnTo>
                    <a:pt x="7912" y="1738655"/>
                  </a:lnTo>
                  <a:lnTo>
                    <a:pt x="7759" y="1746313"/>
                  </a:lnTo>
                  <a:lnTo>
                    <a:pt x="7670" y="1761464"/>
                  </a:lnTo>
                  <a:close/>
                </a:path>
                <a:path w="3576320" h="3538220">
                  <a:moveTo>
                    <a:pt x="8064" y="1731048"/>
                  </a:moveTo>
                  <a:lnTo>
                    <a:pt x="444" y="1730895"/>
                  </a:lnTo>
                  <a:lnTo>
                    <a:pt x="584" y="1723453"/>
                  </a:lnTo>
                  <a:lnTo>
                    <a:pt x="1079" y="1707997"/>
                  </a:lnTo>
                  <a:lnTo>
                    <a:pt x="8699" y="1708238"/>
                  </a:lnTo>
                  <a:lnTo>
                    <a:pt x="8203" y="1723669"/>
                  </a:lnTo>
                  <a:lnTo>
                    <a:pt x="8064" y="1731048"/>
                  </a:lnTo>
                  <a:close/>
                </a:path>
                <a:path w="3576320" h="3538220">
                  <a:moveTo>
                    <a:pt x="8940" y="1700669"/>
                  </a:moveTo>
                  <a:lnTo>
                    <a:pt x="1333" y="1700326"/>
                  </a:lnTo>
                  <a:lnTo>
                    <a:pt x="2362" y="1677441"/>
                  </a:lnTo>
                  <a:lnTo>
                    <a:pt x="9969" y="1677885"/>
                  </a:lnTo>
                  <a:lnTo>
                    <a:pt x="8940" y="1700669"/>
                  </a:lnTo>
                  <a:close/>
                </a:path>
                <a:path w="3576320" h="3538220">
                  <a:moveTo>
                    <a:pt x="9941" y="1678482"/>
                  </a:moveTo>
                  <a:close/>
                </a:path>
                <a:path w="3576320" h="3538220">
                  <a:moveTo>
                    <a:pt x="10414" y="1670278"/>
                  </a:moveTo>
                  <a:lnTo>
                    <a:pt x="2806" y="1669834"/>
                  </a:lnTo>
                  <a:lnTo>
                    <a:pt x="3632" y="1655495"/>
                  </a:lnTo>
                  <a:lnTo>
                    <a:pt x="4229" y="1646974"/>
                  </a:lnTo>
                  <a:lnTo>
                    <a:pt x="11823" y="1647507"/>
                  </a:lnTo>
                  <a:lnTo>
                    <a:pt x="11236" y="1656003"/>
                  </a:lnTo>
                  <a:lnTo>
                    <a:pt x="10414" y="1670278"/>
                  </a:lnTo>
                  <a:close/>
                </a:path>
                <a:path w="3576320" h="3538220">
                  <a:moveTo>
                    <a:pt x="11236" y="1656003"/>
                  </a:moveTo>
                  <a:close/>
                </a:path>
                <a:path w="3576320" h="3538220">
                  <a:moveTo>
                    <a:pt x="12369" y="1639912"/>
                  </a:moveTo>
                  <a:lnTo>
                    <a:pt x="4762" y="1639379"/>
                  </a:lnTo>
                  <a:lnTo>
                    <a:pt x="5219" y="1632991"/>
                  </a:lnTo>
                  <a:lnTo>
                    <a:pt x="6591" y="1616544"/>
                  </a:lnTo>
                  <a:lnTo>
                    <a:pt x="14173" y="1617167"/>
                  </a:lnTo>
                  <a:lnTo>
                    <a:pt x="12810" y="1633601"/>
                  </a:lnTo>
                  <a:lnTo>
                    <a:pt x="12369" y="1639912"/>
                  </a:lnTo>
                  <a:close/>
                </a:path>
                <a:path w="3576320" h="3538220">
                  <a:moveTo>
                    <a:pt x="14833" y="1609623"/>
                  </a:moveTo>
                  <a:lnTo>
                    <a:pt x="7239" y="1608899"/>
                  </a:lnTo>
                  <a:lnTo>
                    <a:pt x="9232" y="1588223"/>
                  </a:lnTo>
                  <a:lnTo>
                    <a:pt x="9461" y="1586102"/>
                  </a:lnTo>
                  <a:lnTo>
                    <a:pt x="17043" y="1586928"/>
                  </a:lnTo>
                  <a:lnTo>
                    <a:pt x="16809" y="1589036"/>
                  </a:lnTo>
                  <a:lnTo>
                    <a:pt x="14833" y="1609623"/>
                  </a:lnTo>
                  <a:close/>
                </a:path>
                <a:path w="3576320" h="3538220">
                  <a:moveTo>
                    <a:pt x="17868" y="1579346"/>
                  </a:moveTo>
                  <a:lnTo>
                    <a:pt x="10287" y="1578521"/>
                  </a:lnTo>
                  <a:lnTo>
                    <a:pt x="11658" y="1565973"/>
                  </a:lnTo>
                  <a:lnTo>
                    <a:pt x="12903" y="1555762"/>
                  </a:lnTo>
                  <a:lnTo>
                    <a:pt x="20472" y="1556689"/>
                  </a:lnTo>
                  <a:lnTo>
                    <a:pt x="19223" y="1566862"/>
                  </a:lnTo>
                  <a:lnTo>
                    <a:pt x="17868" y="1579346"/>
                  </a:lnTo>
                  <a:close/>
                </a:path>
                <a:path w="3576320" h="3538220">
                  <a:moveTo>
                    <a:pt x="21386" y="1549120"/>
                  </a:moveTo>
                  <a:lnTo>
                    <a:pt x="13830" y="1548206"/>
                  </a:lnTo>
                  <a:lnTo>
                    <a:pt x="14363" y="1543786"/>
                  </a:lnTo>
                  <a:lnTo>
                    <a:pt x="16840" y="1525485"/>
                  </a:lnTo>
                  <a:lnTo>
                    <a:pt x="24384" y="1526514"/>
                  </a:lnTo>
                  <a:lnTo>
                    <a:pt x="21926" y="1544789"/>
                  </a:lnTo>
                  <a:lnTo>
                    <a:pt x="21386" y="1549120"/>
                  </a:lnTo>
                  <a:close/>
                </a:path>
                <a:path w="3576320" h="3538220">
                  <a:moveTo>
                    <a:pt x="21926" y="1544789"/>
                  </a:moveTo>
                  <a:close/>
                </a:path>
                <a:path w="3576320" h="3538220">
                  <a:moveTo>
                    <a:pt x="25450" y="1519008"/>
                  </a:moveTo>
                  <a:lnTo>
                    <a:pt x="17907" y="1517904"/>
                  </a:lnTo>
                  <a:lnTo>
                    <a:pt x="20599" y="1499692"/>
                  </a:lnTo>
                  <a:lnTo>
                    <a:pt x="21323" y="1495247"/>
                  </a:lnTo>
                  <a:lnTo>
                    <a:pt x="28841" y="1496453"/>
                  </a:lnTo>
                  <a:lnTo>
                    <a:pt x="28137" y="1500873"/>
                  </a:lnTo>
                  <a:lnTo>
                    <a:pt x="25450" y="1519008"/>
                  </a:lnTo>
                  <a:close/>
                </a:path>
                <a:path w="3576320" h="3538220">
                  <a:moveTo>
                    <a:pt x="28137" y="1500873"/>
                  </a:moveTo>
                  <a:close/>
                </a:path>
                <a:path w="3576320" h="3538220">
                  <a:moveTo>
                    <a:pt x="30048" y="1488935"/>
                  </a:moveTo>
                  <a:lnTo>
                    <a:pt x="22529" y="1487716"/>
                  </a:lnTo>
                  <a:lnTo>
                    <a:pt x="24130" y="1477772"/>
                  </a:lnTo>
                  <a:lnTo>
                    <a:pt x="26327" y="1465135"/>
                  </a:lnTo>
                  <a:lnTo>
                    <a:pt x="33832" y="1466443"/>
                  </a:lnTo>
                  <a:lnTo>
                    <a:pt x="31640" y="1479054"/>
                  </a:lnTo>
                  <a:lnTo>
                    <a:pt x="30048" y="1488935"/>
                  </a:lnTo>
                  <a:close/>
                </a:path>
                <a:path w="3576320" h="3538220">
                  <a:moveTo>
                    <a:pt x="35140" y="1458925"/>
                  </a:moveTo>
                  <a:lnTo>
                    <a:pt x="27635" y="1457629"/>
                  </a:lnTo>
                  <a:lnTo>
                    <a:pt x="27927" y="1455940"/>
                  </a:lnTo>
                  <a:lnTo>
                    <a:pt x="31826" y="1435100"/>
                  </a:lnTo>
                  <a:lnTo>
                    <a:pt x="39319" y="1436509"/>
                  </a:lnTo>
                  <a:lnTo>
                    <a:pt x="35140" y="1458925"/>
                  </a:lnTo>
                  <a:close/>
                </a:path>
                <a:path w="3576320" h="3538220">
                  <a:moveTo>
                    <a:pt x="35424" y="1457325"/>
                  </a:moveTo>
                  <a:close/>
                </a:path>
                <a:path w="3576320" h="3538220">
                  <a:moveTo>
                    <a:pt x="40792" y="1429080"/>
                  </a:moveTo>
                  <a:lnTo>
                    <a:pt x="33324" y="1427581"/>
                  </a:lnTo>
                  <a:lnTo>
                    <a:pt x="36334" y="1412570"/>
                  </a:lnTo>
                  <a:lnTo>
                    <a:pt x="37922" y="1405140"/>
                  </a:lnTo>
                  <a:lnTo>
                    <a:pt x="45364" y="1406728"/>
                  </a:lnTo>
                  <a:lnTo>
                    <a:pt x="43794" y="1414132"/>
                  </a:lnTo>
                  <a:lnTo>
                    <a:pt x="40792" y="1429080"/>
                  </a:lnTo>
                  <a:close/>
                </a:path>
                <a:path w="3576320" h="3538220">
                  <a:moveTo>
                    <a:pt x="43794" y="1414132"/>
                  </a:moveTo>
                  <a:close/>
                </a:path>
                <a:path w="3576320" h="3538220">
                  <a:moveTo>
                    <a:pt x="46964" y="1399273"/>
                  </a:moveTo>
                  <a:lnTo>
                    <a:pt x="39509" y="1397685"/>
                  </a:lnTo>
                  <a:lnTo>
                    <a:pt x="40932" y="1391018"/>
                  </a:lnTo>
                  <a:lnTo>
                    <a:pt x="44488" y="1375321"/>
                  </a:lnTo>
                  <a:lnTo>
                    <a:pt x="51917" y="1377010"/>
                  </a:lnTo>
                  <a:lnTo>
                    <a:pt x="48363" y="1392682"/>
                  </a:lnTo>
                  <a:lnTo>
                    <a:pt x="46964" y="1399273"/>
                  </a:lnTo>
                  <a:close/>
                </a:path>
                <a:path w="3576320" h="3538220">
                  <a:moveTo>
                    <a:pt x="48363" y="1392682"/>
                  </a:moveTo>
                  <a:close/>
                </a:path>
                <a:path w="3576320" h="3538220">
                  <a:moveTo>
                    <a:pt x="53619" y="1369631"/>
                  </a:moveTo>
                  <a:lnTo>
                    <a:pt x="46202" y="1367853"/>
                  </a:lnTo>
                  <a:lnTo>
                    <a:pt x="50914" y="1348219"/>
                  </a:lnTo>
                  <a:lnTo>
                    <a:pt x="51587" y="1345590"/>
                  </a:lnTo>
                  <a:lnTo>
                    <a:pt x="58966" y="1347457"/>
                  </a:lnTo>
                  <a:lnTo>
                    <a:pt x="58306" y="1350073"/>
                  </a:lnTo>
                  <a:lnTo>
                    <a:pt x="53619" y="1369631"/>
                  </a:lnTo>
                  <a:close/>
                </a:path>
                <a:path w="3576320" h="3538220">
                  <a:moveTo>
                    <a:pt x="58316" y="1350032"/>
                  </a:moveTo>
                  <a:close/>
                </a:path>
                <a:path w="3576320" h="3538220">
                  <a:moveTo>
                    <a:pt x="58306" y="1350073"/>
                  </a:moveTo>
                  <a:close/>
                </a:path>
                <a:path w="3576320" h="3538220">
                  <a:moveTo>
                    <a:pt x="60845" y="1340065"/>
                  </a:moveTo>
                  <a:lnTo>
                    <a:pt x="53454" y="1338199"/>
                  </a:lnTo>
                  <a:lnTo>
                    <a:pt x="56299" y="1326972"/>
                  </a:lnTo>
                  <a:lnTo>
                    <a:pt x="59220" y="1316024"/>
                  </a:lnTo>
                  <a:lnTo>
                    <a:pt x="66586" y="1317993"/>
                  </a:lnTo>
                  <a:lnTo>
                    <a:pt x="63664" y="1328915"/>
                  </a:lnTo>
                  <a:lnTo>
                    <a:pt x="60845" y="1340065"/>
                  </a:lnTo>
                  <a:close/>
                </a:path>
                <a:path w="3576320" h="3538220">
                  <a:moveTo>
                    <a:pt x="63665" y="1328915"/>
                  </a:moveTo>
                  <a:close/>
                </a:path>
                <a:path w="3576320" h="3538220">
                  <a:moveTo>
                    <a:pt x="68541" y="1310627"/>
                  </a:moveTo>
                  <a:lnTo>
                    <a:pt x="61188" y="1308671"/>
                  </a:lnTo>
                  <a:lnTo>
                    <a:pt x="61937" y="1305826"/>
                  </a:lnTo>
                  <a:lnTo>
                    <a:pt x="67335" y="1286598"/>
                  </a:lnTo>
                  <a:lnTo>
                    <a:pt x="74663" y="1288656"/>
                  </a:lnTo>
                  <a:lnTo>
                    <a:pt x="69281" y="1307858"/>
                  </a:lnTo>
                  <a:lnTo>
                    <a:pt x="68541" y="1310627"/>
                  </a:lnTo>
                  <a:close/>
                </a:path>
                <a:path w="3576320" h="3538220">
                  <a:moveTo>
                    <a:pt x="69281" y="1307858"/>
                  </a:moveTo>
                  <a:close/>
                </a:path>
                <a:path w="3576320" h="3538220">
                  <a:moveTo>
                    <a:pt x="76784" y="1281379"/>
                  </a:moveTo>
                  <a:lnTo>
                    <a:pt x="69469" y="1279232"/>
                  </a:lnTo>
                  <a:lnTo>
                    <a:pt x="73990" y="1263853"/>
                  </a:lnTo>
                  <a:lnTo>
                    <a:pt x="76009" y="1257287"/>
                  </a:lnTo>
                  <a:lnTo>
                    <a:pt x="83299" y="1259522"/>
                  </a:lnTo>
                  <a:lnTo>
                    <a:pt x="81281" y="1266063"/>
                  </a:lnTo>
                  <a:lnTo>
                    <a:pt x="76784" y="1281379"/>
                  </a:lnTo>
                  <a:close/>
                </a:path>
                <a:path w="3576320" h="3538220">
                  <a:moveTo>
                    <a:pt x="81281" y="1266063"/>
                  </a:moveTo>
                  <a:close/>
                </a:path>
                <a:path w="3576320" h="3538220">
                  <a:moveTo>
                    <a:pt x="85534" y="1252245"/>
                  </a:moveTo>
                  <a:lnTo>
                    <a:pt x="78244" y="1249997"/>
                  </a:lnTo>
                  <a:lnTo>
                    <a:pt x="80391" y="1243025"/>
                  </a:lnTo>
                  <a:lnTo>
                    <a:pt x="85166" y="1228166"/>
                  </a:lnTo>
                  <a:lnTo>
                    <a:pt x="92430" y="1230490"/>
                  </a:lnTo>
                  <a:lnTo>
                    <a:pt x="87656" y="1245323"/>
                  </a:lnTo>
                  <a:lnTo>
                    <a:pt x="85534" y="1252245"/>
                  </a:lnTo>
                  <a:close/>
                </a:path>
                <a:path w="3576320" h="3538220">
                  <a:moveTo>
                    <a:pt x="87656" y="1245323"/>
                  </a:moveTo>
                  <a:close/>
                </a:path>
                <a:path w="3576320" h="3538220">
                  <a:moveTo>
                    <a:pt x="94754" y="1223289"/>
                  </a:moveTo>
                  <a:lnTo>
                    <a:pt x="87528" y="1220863"/>
                  </a:lnTo>
                  <a:lnTo>
                    <a:pt x="93963" y="1201674"/>
                  </a:lnTo>
                  <a:lnTo>
                    <a:pt x="94843" y="1199159"/>
                  </a:lnTo>
                  <a:lnTo>
                    <a:pt x="102031" y="1201674"/>
                  </a:lnTo>
                  <a:lnTo>
                    <a:pt x="101168" y="1204175"/>
                  </a:lnTo>
                  <a:lnTo>
                    <a:pt x="94754" y="1223289"/>
                  </a:lnTo>
                  <a:close/>
                </a:path>
                <a:path w="3576320" h="3538220">
                  <a:moveTo>
                    <a:pt x="101168" y="1204175"/>
                  </a:moveTo>
                  <a:close/>
                </a:path>
                <a:path w="3576320" h="3538220">
                  <a:moveTo>
                    <a:pt x="104546" y="1194473"/>
                  </a:moveTo>
                  <a:lnTo>
                    <a:pt x="97358" y="1191958"/>
                  </a:lnTo>
                  <a:lnTo>
                    <a:pt x="101117" y="1181201"/>
                  </a:lnTo>
                  <a:lnTo>
                    <a:pt x="105041" y="1170381"/>
                  </a:lnTo>
                  <a:lnTo>
                    <a:pt x="112204" y="1172984"/>
                  </a:lnTo>
                  <a:lnTo>
                    <a:pt x="108275" y="1183779"/>
                  </a:lnTo>
                  <a:lnTo>
                    <a:pt x="104546" y="1194473"/>
                  </a:lnTo>
                  <a:close/>
                </a:path>
                <a:path w="3576320" h="3538220">
                  <a:moveTo>
                    <a:pt x="108280" y="1183779"/>
                  </a:moveTo>
                  <a:close/>
                </a:path>
                <a:path w="3576320" h="3538220">
                  <a:moveTo>
                    <a:pt x="114795" y="1165821"/>
                  </a:moveTo>
                  <a:lnTo>
                    <a:pt x="107632" y="1163218"/>
                  </a:lnTo>
                  <a:lnTo>
                    <a:pt x="108508" y="1160818"/>
                  </a:lnTo>
                  <a:lnTo>
                    <a:pt x="115697" y="1141780"/>
                  </a:lnTo>
                  <a:lnTo>
                    <a:pt x="122821" y="1144460"/>
                  </a:lnTo>
                  <a:lnTo>
                    <a:pt x="115640" y="1163485"/>
                  </a:lnTo>
                  <a:lnTo>
                    <a:pt x="114795" y="1165821"/>
                  </a:lnTo>
                  <a:close/>
                </a:path>
                <a:path w="3576320" h="3538220">
                  <a:moveTo>
                    <a:pt x="115646" y="1163485"/>
                  </a:moveTo>
                  <a:close/>
                </a:path>
                <a:path w="3576320" h="3538220">
                  <a:moveTo>
                    <a:pt x="125564" y="1137412"/>
                  </a:moveTo>
                  <a:lnTo>
                    <a:pt x="118465" y="1134630"/>
                  </a:lnTo>
                  <a:lnTo>
                    <a:pt x="124040" y="1120406"/>
                  </a:lnTo>
                  <a:lnTo>
                    <a:pt x="126911" y="1113332"/>
                  </a:lnTo>
                  <a:lnTo>
                    <a:pt x="133972" y="1116203"/>
                  </a:lnTo>
                  <a:lnTo>
                    <a:pt x="131112" y="1123251"/>
                  </a:lnTo>
                  <a:lnTo>
                    <a:pt x="125564" y="1137412"/>
                  </a:lnTo>
                  <a:close/>
                </a:path>
                <a:path w="3576320" h="3538220">
                  <a:moveTo>
                    <a:pt x="131114" y="1123251"/>
                  </a:moveTo>
                  <a:close/>
                </a:path>
                <a:path w="3576320" h="3538220">
                  <a:moveTo>
                    <a:pt x="136829" y="1109141"/>
                  </a:moveTo>
                  <a:lnTo>
                    <a:pt x="129768" y="1106271"/>
                  </a:lnTo>
                  <a:lnTo>
                    <a:pt x="132168" y="1100378"/>
                  </a:lnTo>
                  <a:lnTo>
                    <a:pt x="138582" y="1085126"/>
                  </a:lnTo>
                  <a:lnTo>
                    <a:pt x="145605" y="1088072"/>
                  </a:lnTo>
                  <a:lnTo>
                    <a:pt x="139201" y="1103312"/>
                  </a:lnTo>
                  <a:lnTo>
                    <a:pt x="136829" y="1109141"/>
                  </a:lnTo>
                  <a:close/>
                </a:path>
                <a:path w="3576320" h="3538220">
                  <a:moveTo>
                    <a:pt x="139204" y="1103312"/>
                  </a:moveTo>
                  <a:close/>
                </a:path>
                <a:path w="3576320" h="3538220">
                  <a:moveTo>
                    <a:pt x="148564" y="1081112"/>
                  </a:moveTo>
                  <a:lnTo>
                    <a:pt x="141579" y="1078064"/>
                  </a:lnTo>
                  <a:lnTo>
                    <a:pt x="149136" y="1060691"/>
                  </a:lnTo>
                  <a:lnTo>
                    <a:pt x="150761" y="1057084"/>
                  </a:lnTo>
                  <a:lnTo>
                    <a:pt x="157708" y="1060208"/>
                  </a:lnTo>
                  <a:lnTo>
                    <a:pt x="156086" y="1063802"/>
                  </a:lnTo>
                  <a:lnTo>
                    <a:pt x="148564" y="1081112"/>
                  </a:lnTo>
                  <a:close/>
                </a:path>
                <a:path w="3576320" h="3538220">
                  <a:moveTo>
                    <a:pt x="156095" y="1063802"/>
                  </a:moveTo>
                  <a:close/>
                </a:path>
                <a:path w="3576320" h="3538220">
                  <a:moveTo>
                    <a:pt x="160832" y="1053261"/>
                  </a:moveTo>
                  <a:lnTo>
                    <a:pt x="153885" y="1050137"/>
                  </a:lnTo>
                  <a:lnTo>
                    <a:pt x="157962" y="1041044"/>
                  </a:lnTo>
                  <a:lnTo>
                    <a:pt x="163423" y="1029309"/>
                  </a:lnTo>
                  <a:lnTo>
                    <a:pt x="170332" y="1032522"/>
                  </a:lnTo>
                  <a:lnTo>
                    <a:pt x="164886" y="1044232"/>
                  </a:lnTo>
                  <a:lnTo>
                    <a:pt x="160832" y="1053261"/>
                  </a:lnTo>
                  <a:close/>
                </a:path>
                <a:path w="3576320" h="3538220">
                  <a:moveTo>
                    <a:pt x="164886" y="1044232"/>
                  </a:moveTo>
                  <a:close/>
                </a:path>
                <a:path w="3576320" h="3538220">
                  <a:moveTo>
                    <a:pt x="173532" y="1025601"/>
                  </a:moveTo>
                  <a:lnTo>
                    <a:pt x="166624" y="1022400"/>
                  </a:lnTo>
                  <a:lnTo>
                    <a:pt x="176542" y="1001699"/>
                  </a:lnTo>
                  <a:lnTo>
                    <a:pt x="183375" y="1005078"/>
                  </a:lnTo>
                  <a:lnTo>
                    <a:pt x="173532" y="1025601"/>
                  </a:lnTo>
                  <a:close/>
                </a:path>
                <a:path w="3576320" h="3538220">
                  <a:moveTo>
                    <a:pt x="183184" y="1005471"/>
                  </a:moveTo>
                  <a:close/>
                </a:path>
                <a:path w="3576320" h="3538220">
                  <a:moveTo>
                    <a:pt x="173915" y="1024788"/>
                  </a:moveTo>
                  <a:close/>
                </a:path>
                <a:path w="3576320" h="3538220">
                  <a:moveTo>
                    <a:pt x="186753" y="998245"/>
                  </a:moveTo>
                  <a:lnTo>
                    <a:pt x="179920" y="994867"/>
                  </a:lnTo>
                  <a:lnTo>
                    <a:pt x="185877" y="982840"/>
                  </a:lnTo>
                  <a:lnTo>
                    <a:pt x="190182" y="974382"/>
                  </a:lnTo>
                  <a:lnTo>
                    <a:pt x="196977" y="977849"/>
                  </a:lnTo>
                  <a:lnTo>
                    <a:pt x="192678" y="986282"/>
                  </a:lnTo>
                  <a:lnTo>
                    <a:pt x="186753" y="998245"/>
                  </a:lnTo>
                  <a:close/>
                </a:path>
                <a:path w="3576320" h="3538220">
                  <a:moveTo>
                    <a:pt x="192678" y="986282"/>
                  </a:moveTo>
                  <a:close/>
                </a:path>
                <a:path w="3576320" h="3538220">
                  <a:moveTo>
                    <a:pt x="200431" y="971054"/>
                  </a:moveTo>
                  <a:lnTo>
                    <a:pt x="193649" y="967600"/>
                  </a:lnTo>
                  <a:lnTo>
                    <a:pt x="195630" y="963701"/>
                  </a:lnTo>
                  <a:lnTo>
                    <a:pt x="204254" y="947293"/>
                  </a:lnTo>
                  <a:lnTo>
                    <a:pt x="210997" y="950836"/>
                  </a:lnTo>
                  <a:lnTo>
                    <a:pt x="202386" y="967232"/>
                  </a:lnTo>
                  <a:lnTo>
                    <a:pt x="200431" y="971054"/>
                  </a:lnTo>
                  <a:close/>
                </a:path>
                <a:path w="3576320" h="3538220">
                  <a:moveTo>
                    <a:pt x="202387" y="967232"/>
                  </a:moveTo>
                  <a:close/>
                </a:path>
                <a:path w="3576320" h="3538220">
                  <a:moveTo>
                    <a:pt x="214579" y="944168"/>
                  </a:moveTo>
                  <a:lnTo>
                    <a:pt x="207873" y="940536"/>
                  </a:lnTo>
                  <a:lnTo>
                    <a:pt x="215836" y="925830"/>
                  </a:lnTo>
                  <a:lnTo>
                    <a:pt x="218846" y="920432"/>
                  </a:lnTo>
                  <a:lnTo>
                    <a:pt x="225501" y="924140"/>
                  </a:lnTo>
                  <a:lnTo>
                    <a:pt x="222496" y="929513"/>
                  </a:lnTo>
                  <a:lnTo>
                    <a:pt x="214579" y="944168"/>
                  </a:lnTo>
                  <a:close/>
                </a:path>
                <a:path w="3576320" h="3538220">
                  <a:moveTo>
                    <a:pt x="222504" y="929513"/>
                  </a:moveTo>
                  <a:close/>
                </a:path>
                <a:path w="3576320" h="3538220">
                  <a:moveTo>
                    <a:pt x="229209" y="917473"/>
                  </a:moveTo>
                  <a:lnTo>
                    <a:pt x="222554" y="913765"/>
                  </a:lnTo>
                  <a:lnTo>
                    <a:pt x="226263" y="907097"/>
                  </a:lnTo>
                  <a:lnTo>
                    <a:pt x="233857" y="893851"/>
                  </a:lnTo>
                  <a:lnTo>
                    <a:pt x="240474" y="897636"/>
                  </a:lnTo>
                  <a:lnTo>
                    <a:pt x="232896" y="910869"/>
                  </a:lnTo>
                  <a:lnTo>
                    <a:pt x="229209" y="917473"/>
                  </a:lnTo>
                  <a:close/>
                </a:path>
                <a:path w="3576320" h="3538220">
                  <a:moveTo>
                    <a:pt x="232896" y="910869"/>
                  </a:moveTo>
                  <a:close/>
                </a:path>
                <a:path w="3576320" h="3538220">
                  <a:moveTo>
                    <a:pt x="244246" y="891082"/>
                  </a:moveTo>
                  <a:lnTo>
                    <a:pt x="237680" y="887209"/>
                  </a:lnTo>
                  <a:lnTo>
                    <a:pt x="247802" y="870051"/>
                  </a:lnTo>
                  <a:lnTo>
                    <a:pt x="249351" y="867498"/>
                  </a:lnTo>
                  <a:lnTo>
                    <a:pt x="255866" y="871435"/>
                  </a:lnTo>
                  <a:lnTo>
                    <a:pt x="254333" y="873975"/>
                  </a:lnTo>
                  <a:lnTo>
                    <a:pt x="244246" y="891082"/>
                  </a:lnTo>
                  <a:close/>
                </a:path>
                <a:path w="3576320" h="3538220">
                  <a:moveTo>
                    <a:pt x="254333" y="873975"/>
                  </a:moveTo>
                  <a:close/>
                </a:path>
                <a:path w="3576320" h="3538220">
                  <a:moveTo>
                    <a:pt x="259816" y="864920"/>
                  </a:moveTo>
                  <a:lnTo>
                    <a:pt x="253301" y="860971"/>
                  </a:lnTo>
                  <a:lnTo>
                    <a:pt x="258889" y="851738"/>
                  </a:lnTo>
                  <a:lnTo>
                    <a:pt x="265290" y="841463"/>
                  </a:lnTo>
                  <a:lnTo>
                    <a:pt x="271754" y="845489"/>
                  </a:lnTo>
                  <a:lnTo>
                    <a:pt x="265368" y="855751"/>
                  </a:lnTo>
                  <a:lnTo>
                    <a:pt x="259816" y="864920"/>
                  </a:lnTo>
                  <a:close/>
                </a:path>
                <a:path w="3576320" h="3538220">
                  <a:moveTo>
                    <a:pt x="265368" y="855751"/>
                  </a:moveTo>
                  <a:close/>
                </a:path>
                <a:path w="3576320" h="3538220">
                  <a:moveTo>
                    <a:pt x="275780" y="839025"/>
                  </a:moveTo>
                  <a:lnTo>
                    <a:pt x="269316" y="834999"/>
                  </a:lnTo>
                  <a:lnTo>
                    <a:pt x="270192" y="833577"/>
                  </a:lnTo>
                  <a:lnTo>
                    <a:pt x="281635" y="815682"/>
                  </a:lnTo>
                  <a:lnTo>
                    <a:pt x="288061" y="819785"/>
                  </a:lnTo>
                  <a:lnTo>
                    <a:pt x="275780" y="839025"/>
                  </a:lnTo>
                  <a:close/>
                </a:path>
                <a:path w="3576320" h="3538220">
                  <a:moveTo>
                    <a:pt x="276632" y="837666"/>
                  </a:moveTo>
                  <a:close/>
                </a:path>
                <a:path w="3576320" h="3538220">
                  <a:moveTo>
                    <a:pt x="292214" y="813460"/>
                  </a:moveTo>
                  <a:lnTo>
                    <a:pt x="285851" y="809282"/>
                  </a:lnTo>
                  <a:lnTo>
                    <a:pt x="293458" y="797687"/>
                  </a:lnTo>
                  <a:lnTo>
                    <a:pt x="298513" y="790194"/>
                  </a:lnTo>
                  <a:lnTo>
                    <a:pt x="304825" y="794448"/>
                  </a:lnTo>
                  <a:lnTo>
                    <a:pt x="299783" y="801928"/>
                  </a:lnTo>
                  <a:lnTo>
                    <a:pt x="292214" y="813460"/>
                  </a:lnTo>
                  <a:close/>
                </a:path>
                <a:path w="3576320" h="3538220">
                  <a:moveTo>
                    <a:pt x="299798" y="801906"/>
                  </a:moveTo>
                  <a:close/>
                </a:path>
                <a:path w="3576320" h="3538220">
                  <a:moveTo>
                    <a:pt x="299783" y="801928"/>
                  </a:moveTo>
                  <a:close/>
                </a:path>
                <a:path w="3576320" h="3538220">
                  <a:moveTo>
                    <a:pt x="309092" y="788123"/>
                  </a:moveTo>
                  <a:lnTo>
                    <a:pt x="302768" y="783869"/>
                  </a:lnTo>
                  <a:lnTo>
                    <a:pt x="305396" y="779970"/>
                  </a:lnTo>
                  <a:lnTo>
                    <a:pt x="315760" y="764997"/>
                  </a:lnTo>
                  <a:lnTo>
                    <a:pt x="322021" y="769340"/>
                  </a:lnTo>
                  <a:lnTo>
                    <a:pt x="311683" y="784275"/>
                  </a:lnTo>
                  <a:lnTo>
                    <a:pt x="309092" y="788123"/>
                  </a:lnTo>
                  <a:close/>
                </a:path>
                <a:path w="3576320" h="3538220">
                  <a:moveTo>
                    <a:pt x="311683" y="784275"/>
                  </a:moveTo>
                  <a:close/>
                </a:path>
                <a:path w="3576320" h="3538220">
                  <a:moveTo>
                    <a:pt x="326377" y="763143"/>
                  </a:moveTo>
                  <a:lnTo>
                    <a:pt x="320154" y="758723"/>
                  </a:lnTo>
                  <a:lnTo>
                    <a:pt x="329920" y="744982"/>
                  </a:lnTo>
                  <a:lnTo>
                    <a:pt x="333476" y="740092"/>
                  </a:lnTo>
                  <a:lnTo>
                    <a:pt x="339636" y="744575"/>
                  </a:lnTo>
                  <a:lnTo>
                    <a:pt x="336091" y="749439"/>
                  </a:lnTo>
                  <a:lnTo>
                    <a:pt x="326377" y="763143"/>
                  </a:lnTo>
                  <a:close/>
                </a:path>
                <a:path w="3576320" h="3538220">
                  <a:moveTo>
                    <a:pt x="336092" y="749439"/>
                  </a:moveTo>
                  <a:close/>
                </a:path>
                <a:path w="3576320" h="3538220">
                  <a:moveTo>
                    <a:pt x="344119" y="738416"/>
                  </a:moveTo>
                  <a:lnTo>
                    <a:pt x="337959" y="733933"/>
                  </a:lnTo>
                  <a:lnTo>
                    <a:pt x="342480" y="727710"/>
                  </a:lnTo>
                  <a:lnTo>
                    <a:pt x="351586" y="715518"/>
                  </a:lnTo>
                  <a:lnTo>
                    <a:pt x="357695" y="720077"/>
                  </a:lnTo>
                  <a:lnTo>
                    <a:pt x="348599" y="732256"/>
                  </a:lnTo>
                  <a:lnTo>
                    <a:pt x="344119" y="738416"/>
                  </a:lnTo>
                  <a:close/>
                </a:path>
                <a:path w="3576320" h="3538220">
                  <a:moveTo>
                    <a:pt x="348602" y="732256"/>
                  </a:moveTo>
                  <a:close/>
                </a:path>
                <a:path w="3576320" h="3538220">
                  <a:moveTo>
                    <a:pt x="362242" y="714019"/>
                  </a:moveTo>
                  <a:lnTo>
                    <a:pt x="356184" y="709383"/>
                  </a:lnTo>
                  <a:lnTo>
                    <a:pt x="368236" y="693661"/>
                  </a:lnTo>
                  <a:lnTo>
                    <a:pt x="370141" y="691222"/>
                  </a:lnTo>
                  <a:lnTo>
                    <a:pt x="376135" y="695921"/>
                  </a:lnTo>
                  <a:lnTo>
                    <a:pt x="374239" y="698347"/>
                  </a:lnTo>
                  <a:lnTo>
                    <a:pt x="362242" y="714019"/>
                  </a:lnTo>
                  <a:close/>
                </a:path>
                <a:path w="3576320" h="3538220">
                  <a:moveTo>
                    <a:pt x="374243" y="698347"/>
                  </a:moveTo>
                  <a:close/>
                </a:path>
                <a:path w="3576320" h="3538220">
                  <a:moveTo>
                    <a:pt x="380834" y="689927"/>
                  </a:moveTo>
                  <a:lnTo>
                    <a:pt x="374840" y="685228"/>
                  </a:lnTo>
                  <a:lnTo>
                    <a:pt x="381406" y="676871"/>
                  </a:lnTo>
                  <a:lnTo>
                    <a:pt x="389102" y="667296"/>
                  </a:lnTo>
                  <a:lnTo>
                    <a:pt x="395033" y="672071"/>
                  </a:lnTo>
                  <a:lnTo>
                    <a:pt x="387358" y="681621"/>
                  </a:lnTo>
                  <a:lnTo>
                    <a:pt x="380834" y="689927"/>
                  </a:lnTo>
                  <a:close/>
                </a:path>
                <a:path w="3576320" h="3538220">
                  <a:moveTo>
                    <a:pt x="387358" y="681621"/>
                  </a:moveTo>
                  <a:close/>
                </a:path>
                <a:path w="3576320" h="3538220">
                  <a:moveTo>
                    <a:pt x="399808" y="666140"/>
                  </a:moveTo>
                  <a:lnTo>
                    <a:pt x="393877" y="661365"/>
                  </a:lnTo>
                  <a:lnTo>
                    <a:pt x="394779" y="660234"/>
                  </a:lnTo>
                  <a:lnTo>
                    <a:pt x="408457" y="643636"/>
                  </a:lnTo>
                  <a:lnTo>
                    <a:pt x="414286" y="648550"/>
                  </a:lnTo>
                  <a:lnTo>
                    <a:pt x="400667" y="665073"/>
                  </a:lnTo>
                  <a:lnTo>
                    <a:pt x="399808" y="666140"/>
                  </a:lnTo>
                  <a:close/>
                </a:path>
                <a:path w="3576320" h="3538220">
                  <a:moveTo>
                    <a:pt x="414185" y="648677"/>
                  </a:moveTo>
                  <a:close/>
                </a:path>
                <a:path w="3576320" h="3538220">
                  <a:moveTo>
                    <a:pt x="400672" y="665073"/>
                  </a:moveTo>
                  <a:close/>
                </a:path>
                <a:path w="3576320" h="3538220">
                  <a:moveTo>
                    <a:pt x="419201" y="642734"/>
                  </a:moveTo>
                  <a:lnTo>
                    <a:pt x="413372" y="637819"/>
                  </a:lnTo>
                  <a:lnTo>
                    <a:pt x="422109" y="627468"/>
                  </a:lnTo>
                  <a:lnTo>
                    <a:pt x="428231" y="620382"/>
                  </a:lnTo>
                  <a:lnTo>
                    <a:pt x="433997" y="625373"/>
                  </a:lnTo>
                  <a:lnTo>
                    <a:pt x="427881" y="632447"/>
                  </a:lnTo>
                  <a:lnTo>
                    <a:pt x="419201" y="642734"/>
                  </a:lnTo>
                  <a:close/>
                </a:path>
                <a:path w="3576320" h="3538220">
                  <a:moveTo>
                    <a:pt x="427888" y="632447"/>
                  </a:moveTo>
                  <a:close/>
                </a:path>
                <a:path w="3576320" h="3538220">
                  <a:moveTo>
                    <a:pt x="438988" y="619607"/>
                  </a:moveTo>
                  <a:lnTo>
                    <a:pt x="433222" y="614629"/>
                  </a:lnTo>
                  <a:lnTo>
                    <a:pt x="436067" y="611339"/>
                  </a:lnTo>
                  <a:lnTo>
                    <a:pt x="448373" y="597446"/>
                  </a:lnTo>
                  <a:lnTo>
                    <a:pt x="454075" y="602500"/>
                  </a:lnTo>
                  <a:lnTo>
                    <a:pt x="441774" y="616381"/>
                  </a:lnTo>
                  <a:lnTo>
                    <a:pt x="438988" y="619607"/>
                  </a:lnTo>
                  <a:close/>
                </a:path>
                <a:path w="3576320" h="3538220">
                  <a:moveTo>
                    <a:pt x="441782" y="616381"/>
                  </a:moveTo>
                  <a:close/>
                </a:path>
                <a:path w="3576320" h="3538220">
                  <a:moveTo>
                    <a:pt x="459143" y="596874"/>
                  </a:moveTo>
                  <a:lnTo>
                    <a:pt x="453504" y="591743"/>
                  </a:lnTo>
                  <a:lnTo>
                    <a:pt x="464540" y="579589"/>
                  </a:lnTo>
                  <a:lnTo>
                    <a:pt x="468960" y="574840"/>
                  </a:lnTo>
                  <a:lnTo>
                    <a:pt x="474535" y="580034"/>
                  </a:lnTo>
                  <a:lnTo>
                    <a:pt x="470132" y="584758"/>
                  </a:lnTo>
                  <a:lnTo>
                    <a:pt x="459143" y="596874"/>
                  </a:lnTo>
                  <a:close/>
                </a:path>
                <a:path w="3576320" h="3538220">
                  <a:moveTo>
                    <a:pt x="470141" y="584758"/>
                  </a:moveTo>
                  <a:close/>
                </a:path>
                <a:path w="3576320" h="3538220">
                  <a:moveTo>
                    <a:pt x="479729" y="574446"/>
                  </a:moveTo>
                  <a:lnTo>
                    <a:pt x="474141" y="569264"/>
                  </a:lnTo>
                  <a:lnTo>
                    <a:pt x="479069" y="563956"/>
                  </a:lnTo>
                  <a:lnTo>
                    <a:pt x="489877" y="552615"/>
                  </a:lnTo>
                  <a:lnTo>
                    <a:pt x="495401" y="557872"/>
                  </a:lnTo>
                  <a:lnTo>
                    <a:pt x="484537" y="569264"/>
                  </a:lnTo>
                  <a:lnTo>
                    <a:pt x="479729" y="574446"/>
                  </a:lnTo>
                  <a:close/>
                </a:path>
                <a:path w="3576320" h="3538220">
                  <a:moveTo>
                    <a:pt x="484606" y="569201"/>
                  </a:moveTo>
                  <a:close/>
                </a:path>
                <a:path w="3576320" h="3538220">
                  <a:moveTo>
                    <a:pt x="521982" y="530707"/>
                  </a:moveTo>
                  <a:lnTo>
                    <a:pt x="516585" y="525322"/>
                  </a:lnTo>
                  <a:lnTo>
                    <a:pt x="523747" y="518147"/>
                  </a:lnTo>
                  <a:lnTo>
                    <a:pt x="532879" y="509219"/>
                  </a:lnTo>
                  <a:lnTo>
                    <a:pt x="538213" y="514667"/>
                  </a:lnTo>
                  <a:lnTo>
                    <a:pt x="529094" y="523582"/>
                  </a:lnTo>
                  <a:lnTo>
                    <a:pt x="521982" y="530707"/>
                  </a:lnTo>
                  <a:close/>
                </a:path>
                <a:path w="3576320" h="3538220">
                  <a:moveTo>
                    <a:pt x="529097" y="523580"/>
                  </a:moveTo>
                  <a:close/>
                </a:path>
                <a:path w="3576320" h="3538220">
                  <a:moveTo>
                    <a:pt x="529094" y="523582"/>
                  </a:moveTo>
                  <a:close/>
                </a:path>
                <a:path w="3576320" h="3538220">
                  <a:moveTo>
                    <a:pt x="500634" y="552399"/>
                  </a:moveTo>
                  <a:lnTo>
                    <a:pt x="495185" y="547077"/>
                  </a:lnTo>
                  <a:lnTo>
                    <a:pt x="508673" y="533247"/>
                  </a:lnTo>
                  <a:lnTo>
                    <a:pt x="511200" y="530707"/>
                  </a:lnTo>
                  <a:lnTo>
                    <a:pt x="516597" y="536092"/>
                  </a:lnTo>
                  <a:lnTo>
                    <a:pt x="514096" y="538607"/>
                  </a:lnTo>
                  <a:lnTo>
                    <a:pt x="500634" y="552399"/>
                  </a:lnTo>
                  <a:close/>
                </a:path>
                <a:path w="3576320" h="3538220">
                  <a:moveTo>
                    <a:pt x="514096" y="538607"/>
                  </a:moveTo>
                  <a:close/>
                </a:path>
                <a:path w="3576320" h="3538220">
                  <a:moveTo>
                    <a:pt x="543661" y="509346"/>
                  </a:moveTo>
                  <a:lnTo>
                    <a:pt x="538327" y="503897"/>
                  </a:lnTo>
                  <a:lnTo>
                    <a:pt x="539013" y="503224"/>
                  </a:lnTo>
                  <a:lnTo>
                    <a:pt x="554926" y="488048"/>
                  </a:lnTo>
                  <a:lnTo>
                    <a:pt x="560120" y="493623"/>
                  </a:lnTo>
                  <a:lnTo>
                    <a:pt x="543661" y="509346"/>
                  </a:lnTo>
                  <a:close/>
                </a:path>
                <a:path w="3576320" h="3538220">
                  <a:moveTo>
                    <a:pt x="559663" y="494055"/>
                  </a:moveTo>
                  <a:close/>
                </a:path>
                <a:path w="3576320" h="3538220">
                  <a:moveTo>
                    <a:pt x="544296" y="508723"/>
                  </a:moveTo>
                  <a:close/>
                </a:path>
                <a:path w="3576320" h="3538220">
                  <a:moveTo>
                    <a:pt x="565696" y="488429"/>
                  </a:moveTo>
                  <a:lnTo>
                    <a:pt x="560501" y="482854"/>
                  </a:lnTo>
                  <a:lnTo>
                    <a:pt x="570064" y="473938"/>
                  </a:lnTo>
                  <a:lnTo>
                    <a:pt x="577341" y="467321"/>
                  </a:lnTo>
                  <a:lnTo>
                    <a:pt x="582472" y="472960"/>
                  </a:lnTo>
                  <a:lnTo>
                    <a:pt x="575205" y="479564"/>
                  </a:lnTo>
                  <a:lnTo>
                    <a:pt x="565696" y="488429"/>
                  </a:lnTo>
                  <a:close/>
                </a:path>
                <a:path w="3576320" h="3538220">
                  <a:moveTo>
                    <a:pt x="575208" y="479564"/>
                  </a:moveTo>
                  <a:close/>
                </a:path>
                <a:path w="3576320" h="3538220">
                  <a:moveTo>
                    <a:pt x="588098" y="467829"/>
                  </a:moveTo>
                  <a:lnTo>
                    <a:pt x="582980" y="462191"/>
                  </a:lnTo>
                  <a:lnTo>
                    <a:pt x="585851" y="459574"/>
                  </a:lnTo>
                  <a:lnTo>
                    <a:pt x="600062" y="446938"/>
                  </a:lnTo>
                  <a:lnTo>
                    <a:pt x="605129" y="452640"/>
                  </a:lnTo>
                  <a:lnTo>
                    <a:pt x="590941" y="465251"/>
                  </a:lnTo>
                  <a:lnTo>
                    <a:pt x="588098" y="467829"/>
                  </a:lnTo>
                  <a:close/>
                </a:path>
                <a:path w="3576320" h="3538220">
                  <a:moveTo>
                    <a:pt x="590941" y="465251"/>
                  </a:moveTo>
                  <a:close/>
                </a:path>
                <a:path w="3576320" h="3538220">
                  <a:moveTo>
                    <a:pt x="610831" y="447649"/>
                  </a:moveTo>
                  <a:lnTo>
                    <a:pt x="605840" y="441896"/>
                  </a:lnTo>
                  <a:lnTo>
                    <a:pt x="617956" y="431393"/>
                  </a:lnTo>
                  <a:lnTo>
                    <a:pt x="623201" y="426948"/>
                  </a:lnTo>
                  <a:lnTo>
                    <a:pt x="628116" y="432765"/>
                  </a:lnTo>
                  <a:lnTo>
                    <a:pt x="622905" y="437184"/>
                  </a:lnTo>
                  <a:lnTo>
                    <a:pt x="610831" y="447649"/>
                  </a:lnTo>
                  <a:close/>
                </a:path>
                <a:path w="3576320" h="3538220">
                  <a:moveTo>
                    <a:pt x="622905" y="437184"/>
                  </a:moveTo>
                  <a:close/>
                </a:path>
                <a:path w="3576320" h="3538220">
                  <a:moveTo>
                    <a:pt x="633933" y="427850"/>
                  </a:moveTo>
                  <a:lnTo>
                    <a:pt x="629005" y="422033"/>
                  </a:lnTo>
                  <a:lnTo>
                    <a:pt x="634263" y="417588"/>
                  </a:lnTo>
                  <a:lnTo>
                    <a:pt x="646620" y="407377"/>
                  </a:lnTo>
                  <a:lnTo>
                    <a:pt x="651471" y="413245"/>
                  </a:lnTo>
                  <a:lnTo>
                    <a:pt x="639135" y="423443"/>
                  </a:lnTo>
                  <a:lnTo>
                    <a:pt x="633933" y="427850"/>
                  </a:lnTo>
                  <a:close/>
                </a:path>
                <a:path w="3576320" h="3538220">
                  <a:moveTo>
                    <a:pt x="639140" y="423443"/>
                  </a:moveTo>
                  <a:close/>
                </a:path>
                <a:path w="3576320" h="3538220">
                  <a:moveTo>
                    <a:pt x="657326" y="408444"/>
                  </a:moveTo>
                  <a:lnTo>
                    <a:pt x="652538" y="402513"/>
                  </a:lnTo>
                  <a:lnTo>
                    <a:pt x="667385" y="390550"/>
                  </a:lnTo>
                  <a:lnTo>
                    <a:pt x="670394" y="388162"/>
                  </a:lnTo>
                  <a:lnTo>
                    <a:pt x="675106" y="394157"/>
                  </a:lnTo>
                  <a:lnTo>
                    <a:pt x="672115" y="396519"/>
                  </a:lnTo>
                  <a:lnTo>
                    <a:pt x="657326" y="408444"/>
                  </a:lnTo>
                  <a:close/>
                </a:path>
                <a:path w="3576320" h="3538220">
                  <a:moveTo>
                    <a:pt x="672115" y="396519"/>
                  </a:moveTo>
                  <a:close/>
                </a:path>
                <a:path w="3576320" h="3538220">
                  <a:moveTo>
                    <a:pt x="681101" y="389445"/>
                  </a:moveTo>
                  <a:lnTo>
                    <a:pt x="676389" y="383451"/>
                  </a:lnTo>
                  <a:lnTo>
                    <a:pt x="684187" y="377317"/>
                  </a:lnTo>
                  <a:lnTo>
                    <a:pt x="694486" y="369404"/>
                  </a:lnTo>
                  <a:lnTo>
                    <a:pt x="699122" y="375450"/>
                  </a:lnTo>
                  <a:lnTo>
                    <a:pt x="688837" y="383349"/>
                  </a:lnTo>
                  <a:lnTo>
                    <a:pt x="681101" y="389445"/>
                  </a:lnTo>
                  <a:close/>
                </a:path>
                <a:path w="3576320" h="3538220">
                  <a:moveTo>
                    <a:pt x="688847" y="383349"/>
                  </a:moveTo>
                  <a:close/>
                </a:path>
                <a:path w="3576320" h="3538220">
                  <a:moveTo>
                    <a:pt x="705167" y="370814"/>
                  </a:moveTo>
                  <a:lnTo>
                    <a:pt x="700519" y="364769"/>
                  </a:lnTo>
                  <a:lnTo>
                    <a:pt x="718896" y="351002"/>
                  </a:lnTo>
                  <a:lnTo>
                    <a:pt x="723391" y="357162"/>
                  </a:lnTo>
                  <a:lnTo>
                    <a:pt x="722859" y="357555"/>
                  </a:lnTo>
                  <a:lnTo>
                    <a:pt x="705167" y="370814"/>
                  </a:lnTo>
                  <a:close/>
                </a:path>
                <a:path w="3576320" h="3538220">
                  <a:moveTo>
                    <a:pt x="722807" y="357593"/>
                  </a:moveTo>
                  <a:close/>
                </a:path>
                <a:path w="3576320" h="3538220">
                  <a:moveTo>
                    <a:pt x="705744" y="370370"/>
                  </a:moveTo>
                  <a:close/>
                </a:path>
                <a:path w="3576320" h="3538220">
                  <a:moveTo>
                    <a:pt x="729538" y="352666"/>
                  </a:moveTo>
                  <a:lnTo>
                    <a:pt x="725043" y="346506"/>
                  </a:lnTo>
                  <a:lnTo>
                    <a:pt x="735584" y="338810"/>
                  </a:lnTo>
                  <a:lnTo>
                    <a:pt x="743610" y="333095"/>
                  </a:lnTo>
                  <a:lnTo>
                    <a:pt x="748029" y="339305"/>
                  </a:lnTo>
                  <a:lnTo>
                    <a:pt x="740019" y="345008"/>
                  </a:lnTo>
                  <a:lnTo>
                    <a:pt x="729538" y="352666"/>
                  </a:lnTo>
                  <a:close/>
                </a:path>
                <a:path w="3576320" h="3538220">
                  <a:moveTo>
                    <a:pt x="740019" y="345008"/>
                  </a:moveTo>
                  <a:close/>
                </a:path>
                <a:path w="3576320" h="3538220">
                  <a:moveTo>
                    <a:pt x="754240" y="334873"/>
                  </a:moveTo>
                  <a:lnTo>
                    <a:pt x="749807" y="328676"/>
                  </a:lnTo>
                  <a:lnTo>
                    <a:pt x="753033" y="326377"/>
                  </a:lnTo>
                  <a:lnTo>
                    <a:pt x="768604" y="315569"/>
                  </a:lnTo>
                  <a:lnTo>
                    <a:pt x="772947" y="321830"/>
                  </a:lnTo>
                  <a:lnTo>
                    <a:pt x="757392" y="332625"/>
                  </a:lnTo>
                  <a:lnTo>
                    <a:pt x="754240" y="334873"/>
                  </a:lnTo>
                  <a:close/>
                </a:path>
                <a:path w="3576320" h="3538220">
                  <a:moveTo>
                    <a:pt x="757392" y="332625"/>
                  </a:moveTo>
                  <a:close/>
                </a:path>
                <a:path w="3576320" h="3538220">
                  <a:moveTo>
                    <a:pt x="779195" y="317550"/>
                  </a:moveTo>
                  <a:lnTo>
                    <a:pt x="774928" y="311238"/>
                  </a:lnTo>
                  <a:lnTo>
                    <a:pt x="788390" y="302133"/>
                  </a:lnTo>
                  <a:lnTo>
                    <a:pt x="793940" y="298475"/>
                  </a:lnTo>
                  <a:lnTo>
                    <a:pt x="798131" y="304825"/>
                  </a:lnTo>
                  <a:lnTo>
                    <a:pt x="792607" y="308470"/>
                  </a:lnTo>
                  <a:lnTo>
                    <a:pt x="779195" y="317550"/>
                  </a:lnTo>
                  <a:close/>
                </a:path>
                <a:path w="3576320" h="3538220">
                  <a:moveTo>
                    <a:pt x="792629" y="308455"/>
                  </a:moveTo>
                  <a:close/>
                </a:path>
                <a:path w="3576320" h="3538220">
                  <a:moveTo>
                    <a:pt x="792607" y="308470"/>
                  </a:moveTo>
                  <a:close/>
                </a:path>
                <a:path w="3576320" h="3538220">
                  <a:moveTo>
                    <a:pt x="804494" y="300634"/>
                  </a:moveTo>
                  <a:lnTo>
                    <a:pt x="800303" y="294271"/>
                  </a:lnTo>
                  <a:lnTo>
                    <a:pt x="806310" y="290309"/>
                  </a:lnTo>
                  <a:lnTo>
                    <a:pt x="819518" y="281813"/>
                  </a:lnTo>
                  <a:lnTo>
                    <a:pt x="823645" y="288226"/>
                  </a:lnTo>
                  <a:lnTo>
                    <a:pt x="810450" y="296710"/>
                  </a:lnTo>
                  <a:lnTo>
                    <a:pt x="804494" y="300634"/>
                  </a:lnTo>
                  <a:close/>
                </a:path>
                <a:path w="3576320" h="3538220">
                  <a:moveTo>
                    <a:pt x="810450" y="296710"/>
                  </a:moveTo>
                  <a:close/>
                </a:path>
                <a:path w="3576320" h="3538220">
                  <a:moveTo>
                    <a:pt x="830021" y="284149"/>
                  </a:moveTo>
                  <a:lnTo>
                    <a:pt x="825982" y="277685"/>
                  </a:lnTo>
                  <a:lnTo>
                    <a:pt x="842581" y="267296"/>
                  </a:lnTo>
                  <a:lnTo>
                    <a:pt x="845426" y="265569"/>
                  </a:lnTo>
                  <a:lnTo>
                    <a:pt x="849388" y="272084"/>
                  </a:lnTo>
                  <a:lnTo>
                    <a:pt x="846566" y="273799"/>
                  </a:lnTo>
                  <a:lnTo>
                    <a:pt x="830021" y="284149"/>
                  </a:lnTo>
                  <a:close/>
                </a:path>
                <a:path w="3576320" h="3538220">
                  <a:moveTo>
                    <a:pt x="846569" y="273799"/>
                  </a:moveTo>
                  <a:close/>
                </a:path>
                <a:path w="3576320" h="3538220">
                  <a:moveTo>
                    <a:pt x="855891" y="268109"/>
                  </a:moveTo>
                  <a:lnTo>
                    <a:pt x="851928" y="261607"/>
                  </a:lnTo>
                  <a:lnTo>
                    <a:pt x="860945" y="256108"/>
                  </a:lnTo>
                  <a:lnTo>
                    <a:pt x="871562" y="249821"/>
                  </a:lnTo>
                  <a:lnTo>
                    <a:pt x="875449" y="256374"/>
                  </a:lnTo>
                  <a:lnTo>
                    <a:pt x="864853" y="262661"/>
                  </a:lnTo>
                  <a:lnTo>
                    <a:pt x="855891" y="268109"/>
                  </a:lnTo>
                  <a:close/>
                </a:path>
                <a:path w="3576320" h="3538220">
                  <a:moveTo>
                    <a:pt x="864857" y="262661"/>
                  </a:moveTo>
                  <a:close/>
                </a:path>
                <a:path w="3576320" h="3538220">
                  <a:moveTo>
                    <a:pt x="882002" y="252488"/>
                  </a:moveTo>
                  <a:lnTo>
                    <a:pt x="878116" y="245922"/>
                  </a:lnTo>
                  <a:lnTo>
                    <a:pt x="879449" y="245135"/>
                  </a:lnTo>
                  <a:lnTo>
                    <a:pt x="897953" y="234467"/>
                  </a:lnTo>
                  <a:lnTo>
                    <a:pt x="901763" y="241071"/>
                  </a:lnTo>
                  <a:lnTo>
                    <a:pt x="883280" y="251726"/>
                  </a:lnTo>
                  <a:lnTo>
                    <a:pt x="882002" y="252488"/>
                  </a:lnTo>
                  <a:close/>
                </a:path>
                <a:path w="3576320" h="3538220">
                  <a:moveTo>
                    <a:pt x="883285" y="251726"/>
                  </a:moveTo>
                  <a:close/>
                </a:path>
                <a:path w="3576320" h="3538220">
                  <a:moveTo>
                    <a:pt x="908367" y="237362"/>
                  </a:moveTo>
                  <a:lnTo>
                    <a:pt x="904633" y="230720"/>
                  </a:lnTo>
                  <a:lnTo>
                    <a:pt x="916901" y="223837"/>
                  </a:lnTo>
                  <a:lnTo>
                    <a:pt x="924661" y="219608"/>
                  </a:lnTo>
                  <a:lnTo>
                    <a:pt x="928319" y="226288"/>
                  </a:lnTo>
                  <a:lnTo>
                    <a:pt x="920552" y="230517"/>
                  </a:lnTo>
                  <a:lnTo>
                    <a:pt x="908367" y="237362"/>
                  </a:lnTo>
                  <a:close/>
                </a:path>
                <a:path w="3576320" h="3538220">
                  <a:moveTo>
                    <a:pt x="920559" y="230517"/>
                  </a:moveTo>
                  <a:close/>
                </a:path>
                <a:path w="3576320" h="3538220">
                  <a:moveTo>
                    <a:pt x="934999" y="222643"/>
                  </a:moveTo>
                  <a:lnTo>
                    <a:pt x="931354" y="215950"/>
                  </a:lnTo>
                  <a:lnTo>
                    <a:pt x="935824" y="213512"/>
                  </a:lnTo>
                  <a:lnTo>
                    <a:pt x="951572" y="205181"/>
                  </a:lnTo>
                  <a:lnTo>
                    <a:pt x="955128" y="211912"/>
                  </a:lnTo>
                  <a:lnTo>
                    <a:pt x="939410" y="220243"/>
                  </a:lnTo>
                  <a:lnTo>
                    <a:pt x="934999" y="222643"/>
                  </a:lnTo>
                  <a:close/>
                </a:path>
                <a:path w="3576320" h="3538220">
                  <a:moveTo>
                    <a:pt x="939419" y="220243"/>
                  </a:moveTo>
                  <a:close/>
                </a:path>
                <a:path w="3576320" h="3538220">
                  <a:moveTo>
                    <a:pt x="961847" y="208407"/>
                  </a:moveTo>
                  <a:lnTo>
                    <a:pt x="958367" y="201637"/>
                  </a:lnTo>
                  <a:lnTo>
                    <a:pt x="974115" y="193535"/>
                  </a:lnTo>
                  <a:lnTo>
                    <a:pt x="978763" y="191211"/>
                  </a:lnTo>
                  <a:lnTo>
                    <a:pt x="982167" y="198031"/>
                  </a:lnTo>
                  <a:lnTo>
                    <a:pt x="977520" y="200342"/>
                  </a:lnTo>
                  <a:lnTo>
                    <a:pt x="961847" y="208407"/>
                  </a:lnTo>
                  <a:close/>
                </a:path>
                <a:path w="3576320" h="3538220">
                  <a:moveTo>
                    <a:pt x="977531" y="200342"/>
                  </a:moveTo>
                  <a:close/>
                </a:path>
                <a:path w="3576320" h="3538220">
                  <a:moveTo>
                    <a:pt x="988987" y="194627"/>
                  </a:moveTo>
                  <a:lnTo>
                    <a:pt x="985583" y="187807"/>
                  </a:lnTo>
                  <a:lnTo>
                    <a:pt x="993457" y="183883"/>
                  </a:lnTo>
                  <a:lnTo>
                    <a:pt x="1006144" y="177736"/>
                  </a:lnTo>
                  <a:lnTo>
                    <a:pt x="1009472" y="184594"/>
                  </a:lnTo>
                  <a:lnTo>
                    <a:pt x="996784" y="190728"/>
                  </a:lnTo>
                  <a:lnTo>
                    <a:pt x="988987" y="194627"/>
                  </a:lnTo>
                  <a:close/>
                </a:path>
                <a:path w="3576320" h="3538220">
                  <a:moveTo>
                    <a:pt x="996797" y="190728"/>
                  </a:moveTo>
                  <a:close/>
                </a:path>
                <a:path w="3576320" h="3538220">
                  <a:moveTo>
                    <a:pt x="1016292" y="181292"/>
                  </a:moveTo>
                  <a:lnTo>
                    <a:pt x="1013053" y="174396"/>
                  </a:lnTo>
                  <a:lnTo>
                    <a:pt x="1032535" y="165239"/>
                  </a:lnTo>
                  <a:lnTo>
                    <a:pt x="1033792" y="164680"/>
                  </a:lnTo>
                  <a:lnTo>
                    <a:pt x="1036942" y="171615"/>
                  </a:lnTo>
                  <a:lnTo>
                    <a:pt x="1035707" y="172173"/>
                  </a:lnTo>
                  <a:lnTo>
                    <a:pt x="1016292" y="181292"/>
                  </a:lnTo>
                  <a:close/>
                </a:path>
                <a:path w="3576320" h="3538220">
                  <a:moveTo>
                    <a:pt x="1035710" y="172173"/>
                  </a:moveTo>
                  <a:close/>
                </a:path>
                <a:path w="3576320" h="3538220">
                  <a:moveTo>
                    <a:pt x="1043889" y="168465"/>
                  </a:moveTo>
                  <a:lnTo>
                    <a:pt x="1040726" y="161518"/>
                  </a:lnTo>
                  <a:lnTo>
                    <a:pt x="1052283" y="156273"/>
                  </a:lnTo>
                  <a:lnTo>
                    <a:pt x="1061631" y="152158"/>
                  </a:lnTo>
                  <a:lnTo>
                    <a:pt x="1064704" y="159131"/>
                  </a:lnTo>
                  <a:lnTo>
                    <a:pt x="1055380" y="163233"/>
                  </a:lnTo>
                  <a:lnTo>
                    <a:pt x="1043889" y="168465"/>
                  </a:lnTo>
                  <a:close/>
                </a:path>
                <a:path w="3576320" h="3538220">
                  <a:moveTo>
                    <a:pt x="1055380" y="163233"/>
                  </a:moveTo>
                  <a:close/>
                </a:path>
                <a:path w="3576320" h="3538220">
                  <a:moveTo>
                    <a:pt x="1071676" y="156057"/>
                  </a:moveTo>
                  <a:lnTo>
                    <a:pt x="1068603" y="149085"/>
                  </a:lnTo>
                  <a:lnTo>
                    <a:pt x="1072146" y="147535"/>
                  </a:lnTo>
                  <a:lnTo>
                    <a:pt x="1089672" y="140068"/>
                  </a:lnTo>
                  <a:lnTo>
                    <a:pt x="1092657" y="147078"/>
                  </a:lnTo>
                  <a:lnTo>
                    <a:pt x="1075137" y="154533"/>
                  </a:lnTo>
                  <a:lnTo>
                    <a:pt x="1071676" y="156057"/>
                  </a:lnTo>
                  <a:close/>
                </a:path>
                <a:path w="3576320" h="3538220">
                  <a:moveTo>
                    <a:pt x="1075156" y="154533"/>
                  </a:moveTo>
                  <a:close/>
                </a:path>
                <a:path w="3576320" h="3538220">
                  <a:moveTo>
                    <a:pt x="1099642" y="144170"/>
                  </a:moveTo>
                  <a:lnTo>
                    <a:pt x="1096746" y="137121"/>
                  </a:lnTo>
                  <a:lnTo>
                    <a:pt x="1112253" y="130746"/>
                  </a:lnTo>
                  <a:lnTo>
                    <a:pt x="1117955" y="128485"/>
                  </a:lnTo>
                  <a:lnTo>
                    <a:pt x="1120775" y="135559"/>
                  </a:lnTo>
                  <a:lnTo>
                    <a:pt x="1115105" y="137820"/>
                  </a:lnTo>
                  <a:lnTo>
                    <a:pt x="1099642" y="144170"/>
                  </a:lnTo>
                  <a:close/>
                </a:path>
                <a:path w="3576320" h="3538220">
                  <a:moveTo>
                    <a:pt x="1115105" y="137820"/>
                  </a:moveTo>
                  <a:close/>
                </a:path>
                <a:path w="3576320" h="3538220">
                  <a:moveTo>
                    <a:pt x="1127848" y="132753"/>
                  </a:moveTo>
                  <a:lnTo>
                    <a:pt x="1125042" y="125666"/>
                  </a:lnTo>
                  <a:lnTo>
                    <a:pt x="1132497" y="122707"/>
                  </a:lnTo>
                  <a:lnTo>
                    <a:pt x="1146390" y="117386"/>
                  </a:lnTo>
                  <a:lnTo>
                    <a:pt x="1149121" y="124498"/>
                  </a:lnTo>
                  <a:lnTo>
                    <a:pt x="1135227" y="129819"/>
                  </a:lnTo>
                  <a:lnTo>
                    <a:pt x="1127848" y="132753"/>
                  </a:lnTo>
                  <a:close/>
                </a:path>
                <a:path w="3576320" h="3538220">
                  <a:moveTo>
                    <a:pt x="1135253" y="129819"/>
                  </a:moveTo>
                  <a:close/>
                </a:path>
                <a:path w="3576320" h="3538220">
                  <a:moveTo>
                    <a:pt x="1156195" y="121793"/>
                  </a:moveTo>
                  <a:lnTo>
                    <a:pt x="1153553" y="114655"/>
                  </a:lnTo>
                  <a:lnTo>
                    <a:pt x="1173340" y="107340"/>
                  </a:lnTo>
                  <a:lnTo>
                    <a:pt x="1175054" y="106743"/>
                  </a:lnTo>
                  <a:lnTo>
                    <a:pt x="1177607" y="113918"/>
                  </a:lnTo>
                  <a:lnTo>
                    <a:pt x="1175922" y="114515"/>
                  </a:lnTo>
                  <a:lnTo>
                    <a:pt x="1156195" y="121793"/>
                  </a:lnTo>
                  <a:close/>
                </a:path>
                <a:path w="3576320" h="3538220">
                  <a:moveTo>
                    <a:pt x="1175922" y="114515"/>
                  </a:moveTo>
                  <a:close/>
                </a:path>
                <a:path w="3576320" h="3538220">
                  <a:moveTo>
                    <a:pt x="1184783" y="111366"/>
                  </a:moveTo>
                  <a:lnTo>
                    <a:pt x="1182230" y="104190"/>
                  </a:lnTo>
                  <a:lnTo>
                    <a:pt x="1193939" y="100025"/>
                  </a:lnTo>
                  <a:lnTo>
                    <a:pt x="1203858" y="96634"/>
                  </a:lnTo>
                  <a:lnTo>
                    <a:pt x="1206322" y="103847"/>
                  </a:lnTo>
                  <a:lnTo>
                    <a:pt x="1196431" y="107226"/>
                  </a:lnTo>
                  <a:lnTo>
                    <a:pt x="1184783" y="111366"/>
                  </a:lnTo>
                  <a:close/>
                </a:path>
                <a:path w="3576320" h="3538220">
                  <a:moveTo>
                    <a:pt x="1196431" y="107226"/>
                  </a:moveTo>
                  <a:close/>
                </a:path>
                <a:path w="3576320" h="3538220">
                  <a:moveTo>
                    <a:pt x="1213535" y="101384"/>
                  </a:moveTo>
                  <a:lnTo>
                    <a:pt x="1211072" y="94170"/>
                  </a:lnTo>
                  <a:lnTo>
                    <a:pt x="1214653" y="92951"/>
                  </a:lnTo>
                  <a:lnTo>
                    <a:pt x="1232827" y="86995"/>
                  </a:lnTo>
                  <a:lnTo>
                    <a:pt x="1235202" y="94234"/>
                  </a:lnTo>
                  <a:lnTo>
                    <a:pt x="1217067" y="100177"/>
                  </a:lnTo>
                  <a:lnTo>
                    <a:pt x="1213535" y="101384"/>
                  </a:lnTo>
                  <a:close/>
                </a:path>
                <a:path w="3576320" h="3538220">
                  <a:moveTo>
                    <a:pt x="1217067" y="100177"/>
                  </a:moveTo>
                  <a:close/>
                </a:path>
                <a:path w="3576320" h="3538220">
                  <a:moveTo>
                    <a:pt x="1242415" y="91922"/>
                  </a:moveTo>
                  <a:lnTo>
                    <a:pt x="1240129" y="84658"/>
                  </a:lnTo>
                  <a:lnTo>
                    <a:pt x="1256423" y="79527"/>
                  </a:lnTo>
                  <a:lnTo>
                    <a:pt x="1261998" y="77851"/>
                  </a:lnTo>
                  <a:lnTo>
                    <a:pt x="1264196" y="85153"/>
                  </a:lnTo>
                  <a:lnTo>
                    <a:pt x="1258656" y="86817"/>
                  </a:lnTo>
                  <a:lnTo>
                    <a:pt x="1242415" y="91922"/>
                  </a:lnTo>
                  <a:close/>
                </a:path>
                <a:path w="3576320" h="3538220">
                  <a:moveTo>
                    <a:pt x="1258656" y="86817"/>
                  </a:moveTo>
                  <a:close/>
                </a:path>
                <a:path w="3576320" h="3538220">
                  <a:moveTo>
                    <a:pt x="1271485" y="82956"/>
                  </a:moveTo>
                  <a:lnTo>
                    <a:pt x="1269288" y="75653"/>
                  </a:lnTo>
                  <a:lnTo>
                    <a:pt x="1277480" y="73190"/>
                  </a:lnTo>
                  <a:lnTo>
                    <a:pt x="1291272" y="69227"/>
                  </a:lnTo>
                  <a:lnTo>
                    <a:pt x="1293380" y="76555"/>
                  </a:lnTo>
                  <a:lnTo>
                    <a:pt x="1279609" y="80518"/>
                  </a:lnTo>
                  <a:lnTo>
                    <a:pt x="1271485" y="82956"/>
                  </a:lnTo>
                  <a:close/>
                </a:path>
                <a:path w="3576320" h="3538220">
                  <a:moveTo>
                    <a:pt x="1279613" y="80518"/>
                  </a:moveTo>
                  <a:close/>
                </a:path>
                <a:path w="3576320" h="3538220">
                  <a:moveTo>
                    <a:pt x="1300729" y="74434"/>
                  </a:moveTo>
                  <a:lnTo>
                    <a:pt x="1298600" y="67119"/>
                  </a:lnTo>
                  <a:lnTo>
                    <a:pt x="1320736" y="61061"/>
                  </a:lnTo>
                  <a:lnTo>
                    <a:pt x="1322666" y="68427"/>
                  </a:lnTo>
                  <a:lnTo>
                    <a:pt x="1300729" y="74434"/>
                  </a:lnTo>
                  <a:close/>
                </a:path>
                <a:path w="3576320" h="3538220">
                  <a:moveTo>
                    <a:pt x="1321858" y="68643"/>
                  </a:moveTo>
                  <a:close/>
                </a:path>
                <a:path w="3576320" h="3538220">
                  <a:moveTo>
                    <a:pt x="1300706" y="74439"/>
                  </a:moveTo>
                  <a:close/>
                </a:path>
                <a:path w="3576320" h="3538220">
                  <a:moveTo>
                    <a:pt x="1300718" y="74437"/>
                  </a:moveTo>
                  <a:close/>
                </a:path>
                <a:path w="3576320" h="3538220">
                  <a:moveTo>
                    <a:pt x="1330032" y="66509"/>
                  </a:moveTo>
                  <a:lnTo>
                    <a:pt x="1328115" y="59131"/>
                  </a:lnTo>
                  <a:lnTo>
                    <a:pt x="1341285" y="55689"/>
                  </a:lnTo>
                  <a:lnTo>
                    <a:pt x="1350302" y="53454"/>
                  </a:lnTo>
                  <a:lnTo>
                    <a:pt x="1352143" y="60858"/>
                  </a:lnTo>
                  <a:lnTo>
                    <a:pt x="1343141" y="63080"/>
                  </a:lnTo>
                  <a:lnTo>
                    <a:pt x="1330032" y="66509"/>
                  </a:lnTo>
                  <a:close/>
                </a:path>
                <a:path w="3576320" h="3538220">
                  <a:moveTo>
                    <a:pt x="1343179" y="63071"/>
                  </a:moveTo>
                  <a:close/>
                </a:path>
                <a:path w="3576320" h="3538220">
                  <a:moveTo>
                    <a:pt x="1343141" y="63080"/>
                  </a:moveTo>
                  <a:close/>
                </a:path>
                <a:path w="3576320" h="3538220">
                  <a:moveTo>
                    <a:pt x="1359535" y="59016"/>
                  </a:moveTo>
                  <a:lnTo>
                    <a:pt x="1357706" y="51625"/>
                  </a:lnTo>
                  <a:lnTo>
                    <a:pt x="1362760" y="50368"/>
                  </a:lnTo>
                  <a:lnTo>
                    <a:pt x="1379982" y="46316"/>
                  </a:lnTo>
                  <a:lnTo>
                    <a:pt x="1381734" y="53733"/>
                  </a:lnTo>
                  <a:lnTo>
                    <a:pt x="1364525" y="57785"/>
                  </a:lnTo>
                  <a:lnTo>
                    <a:pt x="1359535" y="59016"/>
                  </a:lnTo>
                  <a:close/>
                </a:path>
                <a:path w="3576320" h="3538220">
                  <a:moveTo>
                    <a:pt x="1364526" y="57785"/>
                  </a:moveTo>
                  <a:close/>
                </a:path>
                <a:path w="3576320" h="3538220">
                  <a:moveTo>
                    <a:pt x="1389113" y="52044"/>
                  </a:moveTo>
                  <a:lnTo>
                    <a:pt x="1387462" y="44602"/>
                  </a:lnTo>
                  <a:lnTo>
                    <a:pt x="1406017" y="40487"/>
                  </a:lnTo>
                  <a:lnTo>
                    <a:pt x="1409827" y="39687"/>
                  </a:lnTo>
                  <a:lnTo>
                    <a:pt x="1411389" y="47155"/>
                  </a:lnTo>
                  <a:lnTo>
                    <a:pt x="1407585" y="47942"/>
                  </a:lnTo>
                  <a:lnTo>
                    <a:pt x="1389113" y="52044"/>
                  </a:lnTo>
                  <a:close/>
                </a:path>
                <a:path w="3576320" h="3538220">
                  <a:moveTo>
                    <a:pt x="1407604" y="47942"/>
                  </a:moveTo>
                  <a:close/>
                </a:path>
                <a:path w="3576320" h="3538220">
                  <a:moveTo>
                    <a:pt x="1418843" y="45593"/>
                  </a:moveTo>
                  <a:lnTo>
                    <a:pt x="1417294" y="38138"/>
                  </a:lnTo>
                  <a:lnTo>
                    <a:pt x="1427797" y="35941"/>
                  </a:lnTo>
                  <a:lnTo>
                    <a:pt x="1439748" y="33604"/>
                  </a:lnTo>
                  <a:lnTo>
                    <a:pt x="1441208" y="41071"/>
                  </a:lnTo>
                  <a:lnTo>
                    <a:pt x="1429283" y="43408"/>
                  </a:lnTo>
                  <a:lnTo>
                    <a:pt x="1418843" y="45593"/>
                  </a:lnTo>
                  <a:close/>
                </a:path>
                <a:path w="3576320" h="3538220">
                  <a:moveTo>
                    <a:pt x="1448689" y="39611"/>
                  </a:moveTo>
                  <a:lnTo>
                    <a:pt x="1447228" y="32131"/>
                  </a:lnTo>
                  <a:lnTo>
                    <a:pt x="1449666" y="31648"/>
                  </a:lnTo>
                  <a:lnTo>
                    <a:pt x="1469745" y="27978"/>
                  </a:lnTo>
                  <a:lnTo>
                    <a:pt x="1471117" y="35471"/>
                  </a:lnTo>
                  <a:lnTo>
                    <a:pt x="1451063" y="39141"/>
                  </a:lnTo>
                  <a:lnTo>
                    <a:pt x="1448689" y="39611"/>
                  </a:lnTo>
                  <a:close/>
                </a:path>
                <a:path w="3576320" h="3538220">
                  <a:moveTo>
                    <a:pt x="1478584" y="34175"/>
                  </a:moveTo>
                  <a:lnTo>
                    <a:pt x="1477302" y="26670"/>
                  </a:lnTo>
                  <a:lnTo>
                    <a:pt x="1493697" y="23876"/>
                  </a:lnTo>
                  <a:lnTo>
                    <a:pt x="1499895" y="22898"/>
                  </a:lnTo>
                  <a:lnTo>
                    <a:pt x="1501089" y="30429"/>
                  </a:lnTo>
                  <a:lnTo>
                    <a:pt x="1494904" y="31394"/>
                  </a:lnTo>
                  <a:lnTo>
                    <a:pt x="1478584" y="34175"/>
                  </a:lnTo>
                  <a:close/>
                </a:path>
                <a:path w="3576320" h="3538220">
                  <a:moveTo>
                    <a:pt x="1508607" y="29235"/>
                  </a:moveTo>
                  <a:lnTo>
                    <a:pt x="1507426" y="21704"/>
                  </a:lnTo>
                  <a:lnTo>
                    <a:pt x="1515846" y="20383"/>
                  </a:lnTo>
                  <a:lnTo>
                    <a:pt x="1530083" y="18326"/>
                  </a:lnTo>
                  <a:lnTo>
                    <a:pt x="1531175" y="25869"/>
                  </a:lnTo>
                  <a:lnTo>
                    <a:pt x="1516964" y="27914"/>
                  </a:lnTo>
                  <a:lnTo>
                    <a:pt x="1508607" y="29235"/>
                  </a:lnTo>
                  <a:close/>
                </a:path>
                <a:path w="3576320" h="3538220">
                  <a:moveTo>
                    <a:pt x="1538719" y="24777"/>
                  </a:moveTo>
                  <a:lnTo>
                    <a:pt x="1537627" y="17233"/>
                  </a:lnTo>
                  <a:lnTo>
                    <a:pt x="1538097" y="17157"/>
                  </a:lnTo>
                  <a:lnTo>
                    <a:pt x="1560334" y="14224"/>
                  </a:lnTo>
                  <a:lnTo>
                    <a:pt x="1561325" y="21780"/>
                  </a:lnTo>
                  <a:lnTo>
                    <a:pt x="1539089" y="24714"/>
                  </a:lnTo>
                  <a:lnTo>
                    <a:pt x="1538719" y="24777"/>
                  </a:lnTo>
                  <a:close/>
                </a:path>
                <a:path w="3576320" h="3538220">
                  <a:moveTo>
                    <a:pt x="1539112" y="24714"/>
                  </a:moveTo>
                  <a:close/>
                </a:path>
                <a:path w="3576320" h="3538220">
                  <a:moveTo>
                    <a:pt x="1568843" y="20878"/>
                  </a:moveTo>
                  <a:lnTo>
                    <a:pt x="1567942" y="13309"/>
                  </a:lnTo>
                  <a:lnTo>
                    <a:pt x="1582839" y="11531"/>
                  </a:lnTo>
                  <a:lnTo>
                    <a:pt x="1590700" y="10693"/>
                  </a:lnTo>
                  <a:lnTo>
                    <a:pt x="1591513" y="18275"/>
                  </a:lnTo>
                  <a:lnTo>
                    <a:pt x="1583609" y="19113"/>
                  </a:lnTo>
                  <a:lnTo>
                    <a:pt x="1568843" y="20878"/>
                  </a:lnTo>
                  <a:close/>
                </a:path>
                <a:path w="3576320" h="3538220">
                  <a:moveTo>
                    <a:pt x="1583677" y="19113"/>
                  </a:moveTo>
                  <a:close/>
                </a:path>
                <a:path w="3576320" h="3538220">
                  <a:moveTo>
                    <a:pt x="1599082" y="17462"/>
                  </a:moveTo>
                  <a:lnTo>
                    <a:pt x="1598282" y="9880"/>
                  </a:lnTo>
                  <a:lnTo>
                    <a:pt x="1605343" y="9131"/>
                  </a:lnTo>
                  <a:lnTo>
                    <a:pt x="1621078" y="7645"/>
                  </a:lnTo>
                  <a:lnTo>
                    <a:pt x="1621790" y="15240"/>
                  </a:lnTo>
                  <a:lnTo>
                    <a:pt x="1606080" y="16713"/>
                  </a:lnTo>
                  <a:lnTo>
                    <a:pt x="1599082" y="17462"/>
                  </a:lnTo>
                  <a:close/>
                </a:path>
                <a:path w="3576320" h="3538220">
                  <a:moveTo>
                    <a:pt x="1629333" y="14541"/>
                  </a:moveTo>
                  <a:lnTo>
                    <a:pt x="1628711" y="6946"/>
                  </a:lnTo>
                  <a:lnTo>
                    <a:pt x="1650580" y="5156"/>
                  </a:lnTo>
                  <a:lnTo>
                    <a:pt x="1651546" y="5092"/>
                  </a:lnTo>
                  <a:lnTo>
                    <a:pt x="1652066" y="12700"/>
                  </a:lnTo>
                  <a:lnTo>
                    <a:pt x="1629333" y="14541"/>
                  </a:lnTo>
                  <a:close/>
                </a:path>
                <a:path w="3576320" h="3538220">
                  <a:moveTo>
                    <a:pt x="1651139" y="12763"/>
                  </a:moveTo>
                  <a:lnTo>
                    <a:pt x="1651325" y="12750"/>
                  </a:lnTo>
                  <a:lnTo>
                    <a:pt x="1651139" y="12763"/>
                  </a:lnTo>
                  <a:close/>
                </a:path>
                <a:path w="3576320" h="3538220">
                  <a:moveTo>
                    <a:pt x="1659674" y="12166"/>
                  </a:moveTo>
                  <a:lnTo>
                    <a:pt x="1659140" y="4572"/>
                  </a:lnTo>
                  <a:lnTo>
                    <a:pt x="1673326" y="3594"/>
                  </a:lnTo>
                  <a:lnTo>
                    <a:pt x="1682000" y="3098"/>
                  </a:lnTo>
                  <a:lnTo>
                    <a:pt x="1682432" y="10706"/>
                  </a:lnTo>
                  <a:lnTo>
                    <a:pt x="1674005" y="11188"/>
                  </a:lnTo>
                  <a:lnTo>
                    <a:pt x="1659674" y="12166"/>
                  </a:lnTo>
                  <a:close/>
                </a:path>
                <a:path w="3576320" h="3538220">
                  <a:moveTo>
                    <a:pt x="1673783" y="11201"/>
                  </a:moveTo>
                  <a:lnTo>
                    <a:pt x="1674005" y="11188"/>
                  </a:lnTo>
                  <a:lnTo>
                    <a:pt x="1673783" y="11201"/>
                  </a:lnTo>
                  <a:close/>
                </a:path>
                <a:path w="3576320" h="3538220">
                  <a:moveTo>
                    <a:pt x="1690039" y="10274"/>
                  </a:moveTo>
                  <a:lnTo>
                    <a:pt x="1689608" y="2667"/>
                  </a:lnTo>
                  <a:lnTo>
                    <a:pt x="1696148" y="2298"/>
                  </a:lnTo>
                  <a:lnTo>
                    <a:pt x="1712493" y="1587"/>
                  </a:lnTo>
                  <a:lnTo>
                    <a:pt x="1712823" y="9194"/>
                  </a:lnTo>
                  <a:lnTo>
                    <a:pt x="1696790" y="9906"/>
                  </a:lnTo>
                  <a:lnTo>
                    <a:pt x="1696554" y="9906"/>
                  </a:lnTo>
                  <a:lnTo>
                    <a:pt x="1690039" y="10274"/>
                  </a:lnTo>
                  <a:close/>
                </a:path>
                <a:path w="3576320" h="3538220">
                  <a:moveTo>
                    <a:pt x="1696504" y="9918"/>
                  </a:moveTo>
                  <a:lnTo>
                    <a:pt x="1696790" y="9906"/>
                  </a:lnTo>
                  <a:lnTo>
                    <a:pt x="1696504" y="9918"/>
                  </a:lnTo>
                  <a:close/>
                </a:path>
                <a:path w="3576320" h="3538220">
                  <a:moveTo>
                    <a:pt x="1720392" y="8877"/>
                  </a:moveTo>
                  <a:lnTo>
                    <a:pt x="1720151" y="1257"/>
                  </a:lnTo>
                  <a:lnTo>
                    <a:pt x="1742008" y="571"/>
                  </a:lnTo>
                  <a:lnTo>
                    <a:pt x="1743049" y="558"/>
                  </a:lnTo>
                  <a:lnTo>
                    <a:pt x="1743202" y="8178"/>
                  </a:lnTo>
                  <a:lnTo>
                    <a:pt x="1742173" y="8191"/>
                  </a:lnTo>
                  <a:lnTo>
                    <a:pt x="1720392" y="8877"/>
                  </a:lnTo>
                  <a:close/>
                </a:path>
                <a:path w="3576320" h="3538220">
                  <a:moveTo>
                    <a:pt x="1750809" y="8039"/>
                  </a:moveTo>
                  <a:lnTo>
                    <a:pt x="1750669" y="419"/>
                  </a:lnTo>
                  <a:lnTo>
                    <a:pt x="1765046" y="139"/>
                  </a:lnTo>
                  <a:lnTo>
                    <a:pt x="1773580" y="88"/>
                  </a:lnTo>
                  <a:lnTo>
                    <a:pt x="1773631" y="7708"/>
                  </a:lnTo>
                  <a:lnTo>
                    <a:pt x="1765122" y="7759"/>
                  </a:lnTo>
                  <a:lnTo>
                    <a:pt x="1750809" y="8039"/>
                  </a:lnTo>
                  <a:close/>
                </a:path>
                <a:path w="3576320" h="3538220">
                  <a:moveTo>
                    <a:pt x="1781238" y="7658"/>
                  </a:moveTo>
                  <a:lnTo>
                    <a:pt x="1781200" y="38"/>
                  </a:lnTo>
                  <a:lnTo>
                    <a:pt x="1788160" y="0"/>
                  </a:lnTo>
                  <a:lnTo>
                    <a:pt x="1804098" y="101"/>
                  </a:lnTo>
                  <a:lnTo>
                    <a:pt x="1804060" y="7620"/>
                  </a:lnTo>
                  <a:lnTo>
                    <a:pt x="1788134" y="7620"/>
                  </a:lnTo>
                  <a:lnTo>
                    <a:pt x="1781238" y="7658"/>
                  </a:lnTo>
                  <a:close/>
                </a:path>
                <a:path w="3576320" h="3538220">
                  <a:moveTo>
                    <a:pt x="1788158" y="7620"/>
                  </a:moveTo>
                  <a:close/>
                </a:path>
                <a:path w="3576320" h="3538220">
                  <a:moveTo>
                    <a:pt x="1804060" y="7721"/>
                  </a:moveTo>
                  <a:lnTo>
                    <a:pt x="1788158" y="7620"/>
                  </a:lnTo>
                  <a:lnTo>
                    <a:pt x="1804060" y="7620"/>
                  </a:lnTo>
                  <a:close/>
                </a:path>
                <a:path w="3576320" h="3538220">
                  <a:moveTo>
                    <a:pt x="1834438" y="8204"/>
                  </a:moveTo>
                  <a:lnTo>
                    <a:pt x="1834095" y="8191"/>
                  </a:lnTo>
                  <a:lnTo>
                    <a:pt x="1811629" y="7772"/>
                  </a:lnTo>
                  <a:lnTo>
                    <a:pt x="1811769" y="152"/>
                  </a:lnTo>
                  <a:lnTo>
                    <a:pt x="1834680" y="584"/>
                  </a:lnTo>
                  <a:lnTo>
                    <a:pt x="1834438" y="8204"/>
                  </a:lnTo>
                  <a:close/>
                </a:path>
                <a:path w="3576320" h="3538220">
                  <a:moveTo>
                    <a:pt x="1864855" y="9258"/>
                  </a:moveTo>
                  <a:lnTo>
                    <a:pt x="1856968" y="8915"/>
                  </a:lnTo>
                  <a:lnTo>
                    <a:pt x="1842058" y="8445"/>
                  </a:lnTo>
                  <a:lnTo>
                    <a:pt x="1842287" y="825"/>
                  </a:lnTo>
                  <a:lnTo>
                    <a:pt x="1857273" y="1295"/>
                  </a:lnTo>
                  <a:lnTo>
                    <a:pt x="1865185" y="1638"/>
                  </a:lnTo>
                  <a:lnTo>
                    <a:pt x="1864855" y="9258"/>
                  </a:lnTo>
                  <a:close/>
                </a:path>
                <a:path w="3576320" h="3538220">
                  <a:moveTo>
                    <a:pt x="1879815" y="9918"/>
                  </a:moveTo>
                  <a:lnTo>
                    <a:pt x="1872462" y="9588"/>
                  </a:lnTo>
                  <a:lnTo>
                    <a:pt x="1872792" y="1981"/>
                  </a:lnTo>
                  <a:lnTo>
                    <a:pt x="1880171" y="2298"/>
                  </a:lnTo>
                  <a:lnTo>
                    <a:pt x="1895678" y="3175"/>
                  </a:lnTo>
                  <a:lnTo>
                    <a:pt x="1895296" y="9906"/>
                  </a:lnTo>
                  <a:lnTo>
                    <a:pt x="1879765" y="9906"/>
                  </a:lnTo>
                  <a:close/>
                </a:path>
                <a:path w="3576320" h="3538220">
                  <a:moveTo>
                    <a:pt x="1895246" y="10782"/>
                  </a:moveTo>
                  <a:lnTo>
                    <a:pt x="1879765" y="9906"/>
                  </a:lnTo>
                  <a:lnTo>
                    <a:pt x="1895296" y="9906"/>
                  </a:lnTo>
                  <a:lnTo>
                    <a:pt x="1895246" y="10782"/>
                  </a:lnTo>
                  <a:close/>
                </a:path>
                <a:path w="3576320" h="3538220">
                  <a:moveTo>
                    <a:pt x="1925180" y="12763"/>
                  </a:moveTo>
                  <a:lnTo>
                    <a:pt x="1902802" y="11214"/>
                  </a:lnTo>
                  <a:lnTo>
                    <a:pt x="1903323" y="3606"/>
                  </a:lnTo>
                  <a:lnTo>
                    <a:pt x="1926183" y="5194"/>
                  </a:lnTo>
                  <a:lnTo>
                    <a:pt x="1925564" y="12750"/>
                  </a:lnTo>
                  <a:lnTo>
                    <a:pt x="1925142" y="12750"/>
                  </a:lnTo>
                  <a:close/>
                </a:path>
                <a:path w="3576320" h="3538220">
                  <a:moveTo>
                    <a:pt x="1925561" y="12788"/>
                  </a:moveTo>
                  <a:lnTo>
                    <a:pt x="1925142" y="12750"/>
                  </a:lnTo>
                  <a:lnTo>
                    <a:pt x="1925564" y="12750"/>
                  </a:lnTo>
                  <a:close/>
                </a:path>
                <a:path w="3576320" h="3538220">
                  <a:moveTo>
                    <a:pt x="1955888" y="15367"/>
                  </a:moveTo>
                  <a:lnTo>
                    <a:pt x="1947710" y="14592"/>
                  </a:lnTo>
                  <a:lnTo>
                    <a:pt x="1933155" y="13411"/>
                  </a:lnTo>
                  <a:lnTo>
                    <a:pt x="1933778" y="5816"/>
                  </a:lnTo>
                  <a:lnTo>
                    <a:pt x="1948395" y="7010"/>
                  </a:lnTo>
                  <a:lnTo>
                    <a:pt x="1956600" y="7785"/>
                  </a:lnTo>
                  <a:lnTo>
                    <a:pt x="1955888" y="15367"/>
                  </a:lnTo>
                  <a:close/>
                </a:path>
                <a:path w="3576320" h="3538220">
                  <a:moveTo>
                    <a:pt x="1986165" y="18415"/>
                  </a:moveTo>
                  <a:lnTo>
                    <a:pt x="1970189" y="16713"/>
                  </a:lnTo>
                  <a:lnTo>
                    <a:pt x="1963470" y="16078"/>
                  </a:lnTo>
                  <a:lnTo>
                    <a:pt x="1964182" y="8496"/>
                  </a:lnTo>
                  <a:lnTo>
                    <a:pt x="1970976" y="9131"/>
                  </a:lnTo>
                  <a:lnTo>
                    <a:pt x="1986965" y="10845"/>
                  </a:lnTo>
                  <a:lnTo>
                    <a:pt x="1986165" y="18415"/>
                  </a:lnTo>
                  <a:close/>
                </a:path>
                <a:path w="3576320" h="3538220">
                  <a:moveTo>
                    <a:pt x="2016340" y="21958"/>
                  </a:moveTo>
                  <a:lnTo>
                    <a:pt x="2014918" y="21767"/>
                  </a:lnTo>
                  <a:lnTo>
                    <a:pt x="1993696" y="19240"/>
                  </a:lnTo>
                  <a:lnTo>
                    <a:pt x="1994598" y="11671"/>
                  </a:lnTo>
                  <a:lnTo>
                    <a:pt x="2015896" y="14211"/>
                  </a:lnTo>
                  <a:lnTo>
                    <a:pt x="2017344" y="14401"/>
                  </a:lnTo>
                  <a:lnTo>
                    <a:pt x="2016340" y="21958"/>
                  </a:lnTo>
                  <a:close/>
                </a:path>
                <a:path w="3576320" h="3538220">
                  <a:moveTo>
                    <a:pt x="2046490" y="26060"/>
                  </a:moveTo>
                  <a:lnTo>
                    <a:pt x="2037156" y="24701"/>
                  </a:lnTo>
                  <a:lnTo>
                    <a:pt x="2023897" y="22948"/>
                  </a:lnTo>
                  <a:lnTo>
                    <a:pt x="2024888" y="15405"/>
                  </a:lnTo>
                  <a:lnTo>
                    <a:pt x="2038223" y="17157"/>
                  </a:lnTo>
                  <a:lnTo>
                    <a:pt x="2047582" y="18516"/>
                  </a:lnTo>
                  <a:lnTo>
                    <a:pt x="2046490" y="26060"/>
                  </a:lnTo>
                  <a:close/>
                </a:path>
                <a:path w="3576320" h="3538220">
                  <a:moveTo>
                    <a:pt x="2076577" y="30632"/>
                  </a:moveTo>
                  <a:lnTo>
                    <a:pt x="2059305" y="27914"/>
                  </a:lnTo>
                  <a:lnTo>
                    <a:pt x="2054034" y="27152"/>
                  </a:lnTo>
                  <a:lnTo>
                    <a:pt x="2055126" y="19608"/>
                  </a:lnTo>
                  <a:lnTo>
                    <a:pt x="2060473" y="20383"/>
                  </a:lnTo>
                  <a:lnTo>
                    <a:pt x="2077770" y="23114"/>
                  </a:lnTo>
                  <a:lnTo>
                    <a:pt x="2076577" y="30632"/>
                  </a:lnTo>
                  <a:close/>
                </a:path>
                <a:path w="3576320" h="3538220">
                  <a:moveTo>
                    <a:pt x="2106536" y="35712"/>
                  </a:moveTo>
                  <a:lnTo>
                    <a:pt x="2103335" y="35128"/>
                  </a:lnTo>
                  <a:lnTo>
                    <a:pt x="2084057" y="31851"/>
                  </a:lnTo>
                  <a:lnTo>
                    <a:pt x="2085340" y="24333"/>
                  </a:lnTo>
                  <a:lnTo>
                    <a:pt x="2104682" y="27635"/>
                  </a:lnTo>
                  <a:lnTo>
                    <a:pt x="2107907" y="28219"/>
                  </a:lnTo>
                  <a:lnTo>
                    <a:pt x="2106536" y="35712"/>
                  </a:lnTo>
                  <a:close/>
                </a:path>
                <a:path w="3576320" h="3538220">
                  <a:moveTo>
                    <a:pt x="2136444" y="41338"/>
                  </a:moveTo>
                  <a:lnTo>
                    <a:pt x="2125205" y="39141"/>
                  </a:lnTo>
                  <a:lnTo>
                    <a:pt x="2114029" y="37084"/>
                  </a:lnTo>
                  <a:lnTo>
                    <a:pt x="2115400" y="29591"/>
                  </a:lnTo>
                  <a:lnTo>
                    <a:pt x="2126653" y="31648"/>
                  </a:lnTo>
                  <a:lnTo>
                    <a:pt x="2137905" y="33858"/>
                  </a:lnTo>
                  <a:lnTo>
                    <a:pt x="2136444" y="41338"/>
                  </a:lnTo>
                  <a:close/>
                </a:path>
                <a:path w="3576320" h="3538220">
                  <a:moveTo>
                    <a:pt x="2166264" y="47434"/>
                  </a:moveTo>
                  <a:lnTo>
                    <a:pt x="2146985" y="43408"/>
                  </a:lnTo>
                  <a:lnTo>
                    <a:pt x="2143925" y="42799"/>
                  </a:lnTo>
                  <a:lnTo>
                    <a:pt x="2145385" y="35331"/>
                  </a:lnTo>
                  <a:lnTo>
                    <a:pt x="2148522" y="35941"/>
                  </a:lnTo>
                  <a:lnTo>
                    <a:pt x="2167826" y="39966"/>
                  </a:lnTo>
                  <a:lnTo>
                    <a:pt x="2166264" y="47434"/>
                  </a:lnTo>
                  <a:close/>
                </a:path>
                <a:path w="3576320" h="3538220">
                  <a:moveTo>
                    <a:pt x="2195918" y="54051"/>
                  </a:moveTo>
                  <a:lnTo>
                    <a:pt x="2190267" y="52717"/>
                  </a:lnTo>
                  <a:lnTo>
                    <a:pt x="2173655" y="49034"/>
                  </a:lnTo>
                  <a:lnTo>
                    <a:pt x="2175306" y="41605"/>
                  </a:lnTo>
                  <a:lnTo>
                    <a:pt x="2191981" y="45300"/>
                  </a:lnTo>
                  <a:lnTo>
                    <a:pt x="2197658" y="46634"/>
                  </a:lnTo>
                  <a:lnTo>
                    <a:pt x="2195918" y="54051"/>
                  </a:lnTo>
                  <a:close/>
                </a:path>
                <a:path w="3576320" h="3538220">
                  <a:moveTo>
                    <a:pt x="2225497" y="61175"/>
                  </a:moveTo>
                  <a:lnTo>
                    <a:pt x="2211743" y="57772"/>
                  </a:lnTo>
                  <a:lnTo>
                    <a:pt x="2203335" y="55791"/>
                  </a:lnTo>
                  <a:lnTo>
                    <a:pt x="2205075" y="48374"/>
                  </a:lnTo>
                  <a:lnTo>
                    <a:pt x="2213559" y="50368"/>
                  </a:lnTo>
                  <a:lnTo>
                    <a:pt x="2227338" y="53784"/>
                  </a:lnTo>
                  <a:lnTo>
                    <a:pt x="2225497" y="61175"/>
                  </a:lnTo>
                  <a:close/>
                </a:path>
                <a:path w="3576320" h="3538220">
                  <a:moveTo>
                    <a:pt x="2256485" y="63080"/>
                  </a:moveTo>
                  <a:lnTo>
                    <a:pt x="2233129" y="63068"/>
                  </a:lnTo>
                  <a:lnTo>
                    <a:pt x="2232901" y="63017"/>
                  </a:lnTo>
                  <a:lnTo>
                    <a:pt x="2234730" y="55613"/>
                  </a:lnTo>
                  <a:lnTo>
                    <a:pt x="2256942" y="61417"/>
                  </a:lnTo>
                  <a:lnTo>
                    <a:pt x="2256485" y="63080"/>
                  </a:lnTo>
                  <a:close/>
                </a:path>
                <a:path w="3576320" h="3538220">
                  <a:moveTo>
                    <a:pt x="2254957" y="68643"/>
                  </a:moveTo>
                  <a:lnTo>
                    <a:pt x="2254417" y="68630"/>
                  </a:lnTo>
                  <a:lnTo>
                    <a:pt x="2233163" y="63077"/>
                  </a:lnTo>
                  <a:lnTo>
                    <a:pt x="2256485" y="63080"/>
                  </a:lnTo>
                  <a:lnTo>
                    <a:pt x="2254957" y="68643"/>
                  </a:lnTo>
                  <a:close/>
                </a:path>
                <a:path w="3576320" h="3538220">
                  <a:moveTo>
                    <a:pt x="2254923" y="68770"/>
                  </a:moveTo>
                  <a:lnTo>
                    <a:pt x="2254415" y="68630"/>
                  </a:lnTo>
                  <a:lnTo>
                    <a:pt x="2254957" y="68643"/>
                  </a:lnTo>
                  <a:lnTo>
                    <a:pt x="2254923" y="68770"/>
                  </a:lnTo>
                  <a:close/>
                </a:path>
                <a:path w="3576320" h="3538220">
                  <a:moveTo>
                    <a:pt x="2284247" y="76923"/>
                  </a:moveTo>
                  <a:lnTo>
                    <a:pt x="2275598" y="74434"/>
                  </a:lnTo>
                  <a:lnTo>
                    <a:pt x="2262276" y="70789"/>
                  </a:lnTo>
                  <a:lnTo>
                    <a:pt x="2264295" y="63436"/>
                  </a:lnTo>
                  <a:lnTo>
                    <a:pt x="2277681" y="67106"/>
                  </a:lnTo>
                  <a:lnTo>
                    <a:pt x="2286355" y="69608"/>
                  </a:lnTo>
                  <a:lnTo>
                    <a:pt x="2284247" y="76923"/>
                  </a:lnTo>
                  <a:close/>
                </a:path>
                <a:path w="3576320" h="3538220">
                  <a:moveTo>
                    <a:pt x="2313432" y="85547"/>
                  </a:moveTo>
                  <a:lnTo>
                    <a:pt x="2296668" y="80505"/>
                  </a:lnTo>
                  <a:lnTo>
                    <a:pt x="2291562" y="79032"/>
                  </a:lnTo>
                  <a:lnTo>
                    <a:pt x="2293670" y="71704"/>
                  </a:lnTo>
                  <a:lnTo>
                    <a:pt x="2298839" y="73190"/>
                  </a:lnTo>
                  <a:lnTo>
                    <a:pt x="2315629" y="78244"/>
                  </a:lnTo>
                  <a:lnTo>
                    <a:pt x="2313432" y="85547"/>
                  </a:lnTo>
                  <a:close/>
                </a:path>
                <a:path w="3576320" h="3538220">
                  <a:moveTo>
                    <a:pt x="2342830" y="93383"/>
                  </a:moveTo>
                  <a:lnTo>
                    <a:pt x="2338486" y="93370"/>
                  </a:lnTo>
                  <a:lnTo>
                    <a:pt x="2320671" y="87769"/>
                  </a:lnTo>
                  <a:lnTo>
                    <a:pt x="2322957" y="80492"/>
                  </a:lnTo>
                  <a:lnTo>
                    <a:pt x="2340838" y="86118"/>
                  </a:lnTo>
                  <a:lnTo>
                    <a:pt x="2344788" y="87414"/>
                  </a:lnTo>
                  <a:lnTo>
                    <a:pt x="2342830" y="93383"/>
                  </a:lnTo>
                  <a:close/>
                </a:path>
                <a:path w="3576320" h="3538220">
                  <a:moveTo>
                    <a:pt x="2342413" y="94653"/>
                  </a:moveTo>
                  <a:lnTo>
                    <a:pt x="2338476" y="93370"/>
                  </a:lnTo>
                  <a:lnTo>
                    <a:pt x="2342830" y="93383"/>
                  </a:lnTo>
                  <a:lnTo>
                    <a:pt x="2342413" y="94653"/>
                  </a:lnTo>
                  <a:close/>
                </a:path>
                <a:path w="3576320" h="3538220">
                  <a:moveTo>
                    <a:pt x="2372685" y="100177"/>
                  </a:moveTo>
                  <a:lnTo>
                    <a:pt x="2359227" y="100164"/>
                  </a:lnTo>
                  <a:lnTo>
                    <a:pt x="2349652" y="97028"/>
                  </a:lnTo>
                  <a:lnTo>
                    <a:pt x="2352027" y="89789"/>
                  </a:lnTo>
                  <a:lnTo>
                    <a:pt x="2361666" y="92951"/>
                  </a:lnTo>
                  <a:lnTo>
                    <a:pt x="2373744" y="97078"/>
                  </a:lnTo>
                  <a:lnTo>
                    <a:pt x="2372685" y="100177"/>
                  </a:lnTo>
                  <a:close/>
                </a:path>
                <a:path w="3576320" h="3538220">
                  <a:moveTo>
                    <a:pt x="2371280" y="104292"/>
                  </a:moveTo>
                  <a:lnTo>
                    <a:pt x="2359215" y="100164"/>
                  </a:lnTo>
                  <a:lnTo>
                    <a:pt x="2372685" y="100177"/>
                  </a:lnTo>
                  <a:lnTo>
                    <a:pt x="2371280" y="104292"/>
                  </a:lnTo>
                  <a:close/>
                </a:path>
                <a:path w="3576320" h="3538220">
                  <a:moveTo>
                    <a:pt x="2402534" y="107226"/>
                  </a:moveTo>
                  <a:lnTo>
                    <a:pt x="2379891" y="107226"/>
                  </a:lnTo>
                  <a:lnTo>
                    <a:pt x="2378494" y="106756"/>
                  </a:lnTo>
                  <a:lnTo>
                    <a:pt x="2380957" y="99542"/>
                  </a:lnTo>
                  <a:lnTo>
                    <a:pt x="2382380" y="100025"/>
                  </a:lnTo>
                  <a:lnTo>
                    <a:pt x="2402547" y="107187"/>
                  </a:lnTo>
                  <a:close/>
                </a:path>
                <a:path w="3576320" h="3538220">
                  <a:moveTo>
                    <a:pt x="2399995" y="114376"/>
                  </a:moveTo>
                  <a:lnTo>
                    <a:pt x="2379853" y="107213"/>
                  </a:lnTo>
                  <a:lnTo>
                    <a:pt x="2402534" y="107226"/>
                  </a:lnTo>
                  <a:lnTo>
                    <a:pt x="2399995" y="114376"/>
                  </a:lnTo>
                  <a:close/>
                </a:path>
                <a:path w="3576320" h="3538220">
                  <a:moveTo>
                    <a:pt x="2429597" y="122047"/>
                  </a:moveTo>
                  <a:lnTo>
                    <a:pt x="2420763" y="122034"/>
                  </a:lnTo>
                  <a:lnTo>
                    <a:pt x="2407107" y="116992"/>
                  </a:lnTo>
                  <a:lnTo>
                    <a:pt x="2409748" y="109842"/>
                  </a:lnTo>
                  <a:lnTo>
                    <a:pt x="2423452" y="114909"/>
                  </a:lnTo>
                  <a:lnTo>
                    <a:pt x="2431199" y="117868"/>
                  </a:lnTo>
                  <a:lnTo>
                    <a:pt x="2429597" y="122047"/>
                  </a:lnTo>
                  <a:close/>
                </a:path>
                <a:path w="3576320" h="3538220">
                  <a:moveTo>
                    <a:pt x="2428468" y="124993"/>
                  </a:moveTo>
                  <a:lnTo>
                    <a:pt x="2420759" y="122034"/>
                  </a:lnTo>
                  <a:lnTo>
                    <a:pt x="2429597" y="122047"/>
                  </a:lnTo>
                  <a:lnTo>
                    <a:pt x="2428468" y="124993"/>
                  </a:lnTo>
                  <a:close/>
                </a:path>
                <a:path w="3576320" h="3538220">
                  <a:moveTo>
                    <a:pt x="2456815" y="136067"/>
                  </a:moveTo>
                  <a:lnTo>
                    <a:pt x="2441028" y="129793"/>
                  </a:lnTo>
                  <a:lnTo>
                    <a:pt x="2435593" y="127711"/>
                  </a:lnTo>
                  <a:lnTo>
                    <a:pt x="2438311" y="120599"/>
                  </a:lnTo>
                  <a:lnTo>
                    <a:pt x="2443822" y="122707"/>
                  </a:lnTo>
                  <a:lnTo>
                    <a:pt x="2459634" y="128981"/>
                  </a:lnTo>
                  <a:lnTo>
                    <a:pt x="2456815" y="136067"/>
                  </a:lnTo>
                  <a:close/>
                </a:path>
                <a:path w="3576320" h="3538220">
                  <a:moveTo>
                    <a:pt x="2484920" y="147612"/>
                  </a:moveTo>
                  <a:lnTo>
                    <a:pt x="2481211" y="146037"/>
                  </a:lnTo>
                  <a:lnTo>
                    <a:pt x="2463838" y="138899"/>
                  </a:lnTo>
                  <a:lnTo>
                    <a:pt x="2466746" y="131851"/>
                  </a:lnTo>
                  <a:lnTo>
                    <a:pt x="2484183" y="139026"/>
                  </a:lnTo>
                  <a:lnTo>
                    <a:pt x="2487904" y="140601"/>
                  </a:lnTo>
                  <a:lnTo>
                    <a:pt x="2484920" y="147612"/>
                  </a:lnTo>
                  <a:close/>
                </a:path>
                <a:path w="3576320" h="3538220">
                  <a:moveTo>
                    <a:pt x="2512860" y="159677"/>
                  </a:moveTo>
                  <a:lnTo>
                    <a:pt x="2501125" y="154508"/>
                  </a:lnTo>
                  <a:lnTo>
                    <a:pt x="2491930" y="150596"/>
                  </a:lnTo>
                  <a:lnTo>
                    <a:pt x="2494915" y="143586"/>
                  </a:lnTo>
                  <a:lnTo>
                    <a:pt x="2504173" y="147535"/>
                  </a:lnTo>
                  <a:lnTo>
                    <a:pt x="2515933" y="152704"/>
                  </a:lnTo>
                  <a:lnTo>
                    <a:pt x="2512860" y="159677"/>
                  </a:lnTo>
                  <a:close/>
                </a:path>
                <a:path w="3576320" h="3538220">
                  <a:moveTo>
                    <a:pt x="2539341" y="163233"/>
                  </a:moveTo>
                  <a:lnTo>
                    <a:pt x="2520920" y="163220"/>
                  </a:lnTo>
                  <a:lnTo>
                    <a:pt x="2519832" y="162750"/>
                  </a:lnTo>
                  <a:lnTo>
                    <a:pt x="2522905" y="155778"/>
                  </a:lnTo>
                  <a:lnTo>
                    <a:pt x="2524036" y="156273"/>
                  </a:lnTo>
                  <a:lnTo>
                    <a:pt x="2539341" y="163233"/>
                  </a:lnTo>
                  <a:close/>
                </a:path>
                <a:path w="3576320" h="3538220">
                  <a:moveTo>
                    <a:pt x="2540577" y="172148"/>
                  </a:moveTo>
                  <a:lnTo>
                    <a:pt x="2520911" y="163220"/>
                  </a:lnTo>
                  <a:lnTo>
                    <a:pt x="2539341" y="163233"/>
                  </a:lnTo>
                  <a:lnTo>
                    <a:pt x="2543810" y="165265"/>
                  </a:lnTo>
                  <a:lnTo>
                    <a:pt x="2540577" y="172148"/>
                  </a:lnTo>
                  <a:close/>
                </a:path>
                <a:path w="3576320" h="3538220">
                  <a:moveTo>
                    <a:pt x="2569939" y="181330"/>
                  </a:moveTo>
                  <a:lnTo>
                    <a:pt x="2560102" y="181317"/>
                  </a:lnTo>
                  <a:lnTo>
                    <a:pt x="2547467" y="175399"/>
                  </a:lnTo>
                  <a:lnTo>
                    <a:pt x="2550706" y="168490"/>
                  </a:lnTo>
                  <a:lnTo>
                    <a:pt x="2563393" y="174447"/>
                  </a:lnTo>
                  <a:lnTo>
                    <a:pt x="2571394" y="178320"/>
                  </a:lnTo>
                  <a:lnTo>
                    <a:pt x="2569939" y="181330"/>
                  </a:lnTo>
                  <a:close/>
                </a:path>
                <a:path w="3576320" h="3538220">
                  <a:moveTo>
                    <a:pt x="2568079" y="185178"/>
                  </a:moveTo>
                  <a:lnTo>
                    <a:pt x="2560091" y="181317"/>
                  </a:lnTo>
                  <a:lnTo>
                    <a:pt x="2569939" y="181330"/>
                  </a:lnTo>
                  <a:lnTo>
                    <a:pt x="2568079" y="185178"/>
                  </a:lnTo>
                  <a:close/>
                </a:path>
                <a:path w="3576320" h="3538220">
                  <a:moveTo>
                    <a:pt x="2595372" y="198640"/>
                  </a:moveTo>
                  <a:lnTo>
                    <a:pt x="2579484" y="190703"/>
                  </a:lnTo>
                  <a:lnTo>
                    <a:pt x="2574937" y="188506"/>
                  </a:lnTo>
                  <a:lnTo>
                    <a:pt x="2578252" y="181648"/>
                  </a:lnTo>
                  <a:lnTo>
                    <a:pt x="2582862" y="183883"/>
                  </a:lnTo>
                  <a:lnTo>
                    <a:pt x="2598775" y="191820"/>
                  </a:lnTo>
                  <a:lnTo>
                    <a:pt x="2595372" y="198640"/>
                  </a:lnTo>
                  <a:close/>
                </a:path>
                <a:path w="3576320" h="3538220">
                  <a:moveTo>
                    <a:pt x="2622384" y="212547"/>
                  </a:moveTo>
                  <a:lnTo>
                    <a:pt x="2617876" y="210159"/>
                  </a:lnTo>
                  <a:lnTo>
                    <a:pt x="2602128" y="202057"/>
                  </a:lnTo>
                  <a:lnTo>
                    <a:pt x="2605608" y="195287"/>
                  </a:lnTo>
                  <a:lnTo>
                    <a:pt x="2621419" y="203415"/>
                  </a:lnTo>
                  <a:lnTo>
                    <a:pt x="2625953" y="205816"/>
                  </a:lnTo>
                  <a:lnTo>
                    <a:pt x="2622384" y="212547"/>
                  </a:lnTo>
                  <a:close/>
                </a:path>
                <a:path w="3576320" h="3538220">
                  <a:moveTo>
                    <a:pt x="2649207" y="226949"/>
                  </a:moveTo>
                  <a:lnTo>
                    <a:pt x="2636862" y="220218"/>
                  </a:lnTo>
                  <a:lnTo>
                    <a:pt x="2629115" y="216115"/>
                  </a:lnTo>
                  <a:lnTo>
                    <a:pt x="2632684" y="209384"/>
                  </a:lnTo>
                  <a:lnTo>
                    <a:pt x="2640495" y="213512"/>
                  </a:lnTo>
                  <a:lnTo>
                    <a:pt x="2652852" y="220256"/>
                  </a:lnTo>
                  <a:lnTo>
                    <a:pt x="2649207" y="226949"/>
                  </a:lnTo>
                  <a:close/>
                </a:path>
                <a:path w="3576320" h="3538220">
                  <a:moveTo>
                    <a:pt x="2675737" y="241744"/>
                  </a:moveTo>
                  <a:lnTo>
                    <a:pt x="2655849" y="230568"/>
                  </a:lnTo>
                  <a:lnTo>
                    <a:pt x="2659583" y="223926"/>
                  </a:lnTo>
                  <a:lnTo>
                    <a:pt x="2678214" y="234378"/>
                  </a:lnTo>
                  <a:lnTo>
                    <a:pt x="2679547" y="235153"/>
                  </a:lnTo>
                  <a:lnTo>
                    <a:pt x="2675737" y="241744"/>
                  </a:lnTo>
                  <a:close/>
                </a:path>
                <a:path w="3576320" h="3538220">
                  <a:moveTo>
                    <a:pt x="2702039" y="257060"/>
                  </a:moveTo>
                  <a:lnTo>
                    <a:pt x="2692996" y="251701"/>
                  </a:lnTo>
                  <a:lnTo>
                    <a:pt x="2682341" y="245554"/>
                  </a:lnTo>
                  <a:lnTo>
                    <a:pt x="2686151" y="238950"/>
                  </a:lnTo>
                  <a:lnTo>
                    <a:pt x="2696870" y="245135"/>
                  </a:lnTo>
                  <a:lnTo>
                    <a:pt x="2705925" y="250507"/>
                  </a:lnTo>
                  <a:lnTo>
                    <a:pt x="2702039" y="257060"/>
                  </a:lnTo>
                  <a:close/>
                </a:path>
                <a:path w="3576320" h="3538220">
                  <a:moveTo>
                    <a:pt x="2728099" y="272783"/>
                  </a:moveTo>
                  <a:lnTo>
                    <a:pt x="2711424" y="262636"/>
                  </a:lnTo>
                  <a:lnTo>
                    <a:pt x="2708592" y="260946"/>
                  </a:lnTo>
                  <a:lnTo>
                    <a:pt x="2712478" y="254393"/>
                  </a:lnTo>
                  <a:lnTo>
                    <a:pt x="2715374" y="256108"/>
                  </a:lnTo>
                  <a:lnTo>
                    <a:pt x="2732062" y="266280"/>
                  </a:lnTo>
                  <a:lnTo>
                    <a:pt x="2728099" y="272783"/>
                  </a:lnTo>
                  <a:close/>
                </a:path>
                <a:path w="3576320" h="3538220">
                  <a:moveTo>
                    <a:pt x="2753817" y="288963"/>
                  </a:moveTo>
                  <a:lnTo>
                    <a:pt x="2747848" y="285127"/>
                  </a:lnTo>
                  <a:lnTo>
                    <a:pt x="2734525" y="276783"/>
                  </a:lnTo>
                  <a:lnTo>
                    <a:pt x="2738577" y="270332"/>
                  </a:lnTo>
                  <a:lnTo>
                    <a:pt x="2751950" y="278701"/>
                  </a:lnTo>
                  <a:lnTo>
                    <a:pt x="2757944" y="282549"/>
                  </a:lnTo>
                  <a:lnTo>
                    <a:pt x="2753817" y="288963"/>
                  </a:lnTo>
                  <a:close/>
                </a:path>
                <a:path w="3576320" h="3538220">
                  <a:moveTo>
                    <a:pt x="2779318" y="305574"/>
                  </a:moveTo>
                  <a:lnTo>
                    <a:pt x="2765831" y="296684"/>
                  </a:lnTo>
                  <a:lnTo>
                    <a:pt x="2760230" y="293077"/>
                  </a:lnTo>
                  <a:lnTo>
                    <a:pt x="2764358" y="286677"/>
                  </a:lnTo>
                  <a:lnTo>
                    <a:pt x="2770009" y="290309"/>
                  </a:lnTo>
                  <a:lnTo>
                    <a:pt x="2783509" y="299224"/>
                  </a:lnTo>
                  <a:lnTo>
                    <a:pt x="2779318" y="305574"/>
                  </a:lnTo>
                  <a:close/>
                </a:path>
                <a:path w="3576320" h="3538220">
                  <a:moveTo>
                    <a:pt x="2805987" y="320446"/>
                  </a:moveTo>
                  <a:lnTo>
                    <a:pt x="2801391" y="320446"/>
                  </a:lnTo>
                  <a:lnTo>
                    <a:pt x="2785630" y="309778"/>
                  </a:lnTo>
                  <a:lnTo>
                    <a:pt x="2789897" y="303466"/>
                  </a:lnTo>
                  <a:lnTo>
                    <a:pt x="2805684" y="314147"/>
                  </a:lnTo>
                  <a:lnTo>
                    <a:pt x="2808833" y="316344"/>
                  </a:lnTo>
                  <a:lnTo>
                    <a:pt x="2805987" y="320446"/>
                  </a:lnTo>
                  <a:close/>
                </a:path>
                <a:path w="3576320" h="3538220">
                  <a:moveTo>
                    <a:pt x="2804490" y="322605"/>
                  </a:moveTo>
                  <a:lnTo>
                    <a:pt x="2801353" y="320421"/>
                  </a:lnTo>
                  <a:lnTo>
                    <a:pt x="2805987" y="320446"/>
                  </a:lnTo>
                  <a:lnTo>
                    <a:pt x="2804490" y="322605"/>
                  </a:lnTo>
                  <a:close/>
                </a:path>
                <a:path w="3576320" h="3538220">
                  <a:moveTo>
                    <a:pt x="2832061" y="332625"/>
                  </a:moveTo>
                  <a:lnTo>
                    <a:pt x="2818930" y="332625"/>
                  </a:lnTo>
                  <a:lnTo>
                    <a:pt x="2810751" y="326948"/>
                  </a:lnTo>
                  <a:lnTo>
                    <a:pt x="2815094" y="320687"/>
                  </a:lnTo>
                  <a:lnTo>
                    <a:pt x="2823286" y="326377"/>
                  </a:lnTo>
                  <a:lnTo>
                    <a:pt x="2832061" y="332625"/>
                  </a:lnTo>
                  <a:close/>
                </a:path>
                <a:path w="3576320" h="3538220">
                  <a:moveTo>
                    <a:pt x="2829394" y="340093"/>
                  </a:moveTo>
                  <a:lnTo>
                    <a:pt x="2818892" y="332600"/>
                  </a:lnTo>
                  <a:lnTo>
                    <a:pt x="2832061" y="332625"/>
                  </a:lnTo>
                  <a:lnTo>
                    <a:pt x="2833827" y="333883"/>
                  </a:lnTo>
                  <a:lnTo>
                    <a:pt x="2829394" y="340093"/>
                  </a:lnTo>
                  <a:close/>
                </a:path>
                <a:path w="3576320" h="3538220">
                  <a:moveTo>
                    <a:pt x="2849202" y="345008"/>
                  </a:moveTo>
                  <a:lnTo>
                    <a:pt x="2836303" y="345008"/>
                  </a:lnTo>
                  <a:lnTo>
                    <a:pt x="2835605" y="344512"/>
                  </a:lnTo>
                  <a:lnTo>
                    <a:pt x="2840024" y="338302"/>
                  </a:lnTo>
                  <a:lnTo>
                    <a:pt x="2849202" y="345008"/>
                  </a:lnTo>
                  <a:close/>
                </a:path>
                <a:path w="3576320" h="3538220">
                  <a:moveTo>
                    <a:pt x="2853994" y="357949"/>
                  </a:moveTo>
                  <a:lnTo>
                    <a:pt x="2836265" y="344982"/>
                  </a:lnTo>
                  <a:lnTo>
                    <a:pt x="2849202" y="345008"/>
                  </a:lnTo>
                  <a:lnTo>
                    <a:pt x="2858554" y="351840"/>
                  </a:lnTo>
                  <a:lnTo>
                    <a:pt x="2853994" y="357949"/>
                  </a:lnTo>
                  <a:close/>
                </a:path>
                <a:path w="3576320" h="3538220">
                  <a:moveTo>
                    <a:pt x="2882827" y="370370"/>
                  </a:moveTo>
                  <a:lnTo>
                    <a:pt x="2870581" y="370370"/>
                  </a:lnTo>
                  <a:lnTo>
                    <a:pt x="2860090" y="362508"/>
                  </a:lnTo>
                  <a:lnTo>
                    <a:pt x="2864662" y="356412"/>
                  </a:lnTo>
                  <a:lnTo>
                    <a:pt x="2875165" y="364286"/>
                  </a:lnTo>
                  <a:lnTo>
                    <a:pt x="2882925" y="370243"/>
                  </a:lnTo>
                  <a:close/>
                </a:path>
                <a:path w="3576320" h="3538220">
                  <a:moveTo>
                    <a:pt x="2878277" y="376288"/>
                  </a:moveTo>
                  <a:lnTo>
                    <a:pt x="2870542" y="370344"/>
                  </a:lnTo>
                  <a:lnTo>
                    <a:pt x="2882827" y="370370"/>
                  </a:lnTo>
                  <a:lnTo>
                    <a:pt x="2878277" y="376288"/>
                  </a:lnTo>
                  <a:close/>
                </a:path>
                <a:path w="3576320" h="3538220">
                  <a:moveTo>
                    <a:pt x="2902280" y="394995"/>
                  </a:moveTo>
                  <a:lnTo>
                    <a:pt x="2887433" y="383311"/>
                  </a:lnTo>
                  <a:lnTo>
                    <a:pt x="2884322" y="380923"/>
                  </a:lnTo>
                  <a:lnTo>
                    <a:pt x="2888957" y="374878"/>
                  </a:lnTo>
                  <a:lnTo>
                    <a:pt x="2892132" y="377317"/>
                  </a:lnTo>
                  <a:lnTo>
                    <a:pt x="2906991" y="389013"/>
                  </a:lnTo>
                  <a:lnTo>
                    <a:pt x="2902280" y="394995"/>
                  </a:lnTo>
                  <a:close/>
                </a:path>
                <a:path w="3576320" h="3538220">
                  <a:moveTo>
                    <a:pt x="2929401" y="409879"/>
                  </a:moveTo>
                  <a:lnTo>
                    <a:pt x="2920784" y="409879"/>
                  </a:lnTo>
                  <a:lnTo>
                    <a:pt x="2908198" y="399732"/>
                  </a:lnTo>
                  <a:lnTo>
                    <a:pt x="2912973" y="393801"/>
                  </a:lnTo>
                  <a:lnTo>
                    <a:pt x="2925584" y="403961"/>
                  </a:lnTo>
                  <a:lnTo>
                    <a:pt x="2930753" y="408241"/>
                  </a:lnTo>
                  <a:lnTo>
                    <a:pt x="2929401" y="409879"/>
                  </a:lnTo>
                  <a:close/>
                </a:path>
                <a:path w="3576320" h="3538220">
                  <a:moveTo>
                    <a:pt x="2925902" y="414121"/>
                  </a:moveTo>
                  <a:lnTo>
                    <a:pt x="2920746" y="409854"/>
                  </a:lnTo>
                  <a:lnTo>
                    <a:pt x="2929401" y="409879"/>
                  </a:lnTo>
                  <a:lnTo>
                    <a:pt x="2925902" y="414121"/>
                  </a:lnTo>
                  <a:close/>
                </a:path>
                <a:path w="3576320" h="3538220">
                  <a:moveTo>
                    <a:pt x="2949244" y="433654"/>
                  </a:moveTo>
                  <a:lnTo>
                    <a:pt x="2937154" y="423418"/>
                  </a:lnTo>
                  <a:lnTo>
                    <a:pt x="2931769" y="418973"/>
                  </a:lnTo>
                  <a:lnTo>
                    <a:pt x="2936633" y="413092"/>
                  </a:lnTo>
                  <a:lnTo>
                    <a:pt x="2942056" y="417588"/>
                  </a:lnTo>
                  <a:lnTo>
                    <a:pt x="2954159" y="427837"/>
                  </a:lnTo>
                  <a:lnTo>
                    <a:pt x="2949244" y="433654"/>
                  </a:lnTo>
                  <a:close/>
                </a:path>
                <a:path w="3576320" h="3538220">
                  <a:moveTo>
                    <a:pt x="2972206" y="453542"/>
                  </a:moveTo>
                  <a:lnTo>
                    <a:pt x="2969450" y="451091"/>
                  </a:lnTo>
                  <a:lnTo>
                    <a:pt x="2954997" y="438556"/>
                  </a:lnTo>
                  <a:lnTo>
                    <a:pt x="2960001" y="432803"/>
                  </a:lnTo>
                  <a:lnTo>
                    <a:pt x="2974505" y="445389"/>
                  </a:lnTo>
                  <a:lnTo>
                    <a:pt x="2977273" y="447852"/>
                  </a:lnTo>
                  <a:lnTo>
                    <a:pt x="2972206" y="453542"/>
                  </a:lnTo>
                  <a:close/>
                </a:path>
                <a:path w="3576320" h="3538220">
                  <a:moveTo>
                    <a:pt x="2996703" y="465251"/>
                  </a:moveTo>
                  <a:lnTo>
                    <a:pt x="2985389" y="465251"/>
                  </a:lnTo>
                  <a:lnTo>
                    <a:pt x="2977908" y="458609"/>
                  </a:lnTo>
                  <a:lnTo>
                    <a:pt x="2982963" y="452907"/>
                  </a:lnTo>
                  <a:lnTo>
                    <a:pt x="2990469" y="459574"/>
                  </a:lnTo>
                  <a:lnTo>
                    <a:pt x="2996703" y="465251"/>
                  </a:lnTo>
                  <a:close/>
                </a:path>
                <a:path w="3576320" h="3538220">
                  <a:moveTo>
                    <a:pt x="2994863" y="473875"/>
                  </a:moveTo>
                  <a:lnTo>
                    <a:pt x="2985350" y="465226"/>
                  </a:lnTo>
                  <a:lnTo>
                    <a:pt x="2996703" y="465251"/>
                  </a:lnTo>
                  <a:lnTo>
                    <a:pt x="2999981" y="468236"/>
                  </a:lnTo>
                  <a:lnTo>
                    <a:pt x="2994863" y="473875"/>
                  </a:lnTo>
                  <a:close/>
                </a:path>
                <a:path w="3576320" h="3538220">
                  <a:moveTo>
                    <a:pt x="3017151" y="494525"/>
                  </a:moveTo>
                  <a:lnTo>
                    <a:pt x="3001073" y="479526"/>
                  </a:lnTo>
                  <a:lnTo>
                    <a:pt x="3000489" y="479005"/>
                  </a:lnTo>
                  <a:lnTo>
                    <a:pt x="3005620" y="473367"/>
                  </a:lnTo>
                  <a:lnTo>
                    <a:pt x="3006255" y="473938"/>
                  </a:lnTo>
                  <a:lnTo>
                    <a:pt x="3022409" y="489013"/>
                  </a:lnTo>
                  <a:lnTo>
                    <a:pt x="3017151" y="494525"/>
                  </a:lnTo>
                  <a:close/>
                </a:path>
                <a:path w="3576320" h="3538220">
                  <a:moveTo>
                    <a:pt x="3039084" y="515620"/>
                  </a:moveTo>
                  <a:lnTo>
                    <a:pt x="3031998" y="508698"/>
                  </a:lnTo>
                  <a:lnTo>
                    <a:pt x="3022663" y="499783"/>
                  </a:lnTo>
                  <a:lnTo>
                    <a:pt x="3027921" y="494271"/>
                  </a:lnTo>
                  <a:lnTo>
                    <a:pt x="3037306" y="503224"/>
                  </a:lnTo>
                  <a:lnTo>
                    <a:pt x="3044405" y="510171"/>
                  </a:lnTo>
                  <a:lnTo>
                    <a:pt x="3039084" y="515620"/>
                  </a:lnTo>
                  <a:close/>
                </a:path>
                <a:path w="3576320" h="3538220">
                  <a:moveTo>
                    <a:pt x="3057994" y="523582"/>
                  </a:moveTo>
                  <a:lnTo>
                    <a:pt x="3047225" y="523582"/>
                  </a:lnTo>
                  <a:lnTo>
                    <a:pt x="3044532" y="520954"/>
                  </a:lnTo>
                  <a:lnTo>
                    <a:pt x="3049854" y="515505"/>
                  </a:lnTo>
                  <a:lnTo>
                    <a:pt x="3052559" y="518147"/>
                  </a:lnTo>
                  <a:lnTo>
                    <a:pt x="3057994" y="523582"/>
                  </a:lnTo>
                  <a:close/>
                </a:path>
                <a:path w="3576320" h="3538220">
                  <a:moveTo>
                    <a:pt x="3060687" y="537057"/>
                  </a:moveTo>
                  <a:lnTo>
                    <a:pt x="3047223" y="523581"/>
                  </a:lnTo>
                  <a:lnTo>
                    <a:pt x="3057994" y="523582"/>
                  </a:lnTo>
                  <a:lnTo>
                    <a:pt x="3066084" y="531672"/>
                  </a:lnTo>
                  <a:lnTo>
                    <a:pt x="3060687" y="537057"/>
                  </a:lnTo>
                  <a:close/>
                </a:path>
                <a:path w="3576320" h="3538220">
                  <a:moveTo>
                    <a:pt x="3087155" y="553821"/>
                  </a:moveTo>
                  <a:lnTo>
                    <a:pt x="3077070" y="553821"/>
                  </a:lnTo>
                  <a:lnTo>
                    <a:pt x="3065995" y="542467"/>
                  </a:lnTo>
                  <a:lnTo>
                    <a:pt x="3071444" y="537146"/>
                  </a:lnTo>
                  <a:lnTo>
                    <a:pt x="3082544" y="548513"/>
                  </a:lnTo>
                  <a:lnTo>
                    <a:pt x="3087382" y="553605"/>
                  </a:lnTo>
                  <a:lnTo>
                    <a:pt x="3087155" y="553821"/>
                  </a:lnTo>
                  <a:close/>
                </a:path>
                <a:path w="3576320" h="3538220">
                  <a:moveTo>
                    <a:pt x="3081858" y="558850"/>
                  </a:moveTo>
                  <a:lnTo>
                    <a:pt x="3077032" y="553783"/>
                  </a:lnTo>
                  <a:lnTo>
                    <a:pt x="3087155" y="553821"/>
                  </a:lnTo>
                  <a:lnTo>
                    <a:pt x="3081858" y="558850"/>
                  </a:lnTo>
                  <a:close/>
                </a:path>
                <a:path w="3576320" h="3538220">
                  <a:moveTo>
                    <a:pt x="3102711" y="581025"/>
                  </a:moveTo>
                  <a:lnTo>
                    <a:pt x="3091688" y="569163"/>
                  </a:lnTo>
                  <a:lnTo>
                    <a:pt x="3087116" y="564375"/>
                  </a:lnTo>
                  <a:lnTo>
                    <a:pt x="3092640" y="559117"/>
                  </a:lnTo>
                  <a:lnTo>
                    <a:pt x="3097250" y="563956"/>
                  </a:lnTo>
                  <a:lnTo>
                    <a:pt x="3108286" y="575843"/>
                  </a:lnTo>
                  <a:lnTo>
                    <a:pt x="3102711" y="581025"/>
                  </a:lnTo>
                  <a:close/>
                </a:path>
                <a:path w="3576320" h="3538220">
                  <a:moveTo>
                    <a:pt x="3123145" y="603516"/>
                  </a:moveTo>
                  <a:lnTo>
                    <a:pt x="3120428" y="600443"/>
                  </a:lnTo>
                  <a:lnTo>
                    <a:pt x="3107842" y="586600"/>
                  </a:lnTo>
                  <a:lnTo>
                    <a:pt x="3113493" y="581469"/>
                  </a:lnTo>
                  <a:lnTo>
                    <a:pt x="3126105" y="595376"/>
                  </a:lnTo>
                  <a:lnTo>
                    <a:pt x="3128848" y="598462"/>
                  </a:lnTo>
                  <a:lnTo>
                    <a:pt x="3123145" y="603516"/>
                  </a:lnTo>
                  <a:close/>
                </a:path>
                <a:path w="3576320" h="3538220">
                  <a:moveTo>
                    <a:pt x="3143211" y="626402"/>
                  </a:moveTo>
                  <a:lnTo>
                    <a:pt x="3134512" y="616343"/>
                  </a:lnTo>
                  <a:lnTo>
                    <a:pt x="3128200" y="609219"/>
                  </a:lnTo>
                  <a:lnTo>
                    <a:pt x="3133902" y="604164"/>
                  </a:lnTo>
                  <a:lnTo>
                    <a:pt x="3140252" y="611339"/>
                  </a:lnTo>
                  <a:lnTo>
                    <a:pt x="3148977" y="621411"/>
                  </a:lnTo>
                  <a:lnTo>
                    <a:pt x="3143211" y="626402"/>
                  </a:lnTo>
                  <a:close/>
                </a:path>
                <a:path w="3576320" h="3538220">
                  <a:moveTo>
                    <a:pt x="3162871" y="649566"/>
                  </a:moveTo>
                  <a:lnTo>
                    <a:pt x="3162109" y="648639"/>
                  </a:lnTo>
                  <a:lnTo>
                    <a:pt x="3148190" y="632167"/>
                  </a:lnTo>
                  <a:lnTo>
                    <a:pt x="3153956" y="627176"/>
                  </a:lnTo>
                  <a:lnTo>
                    <a:pt x="3167976" y="643775"/>
                  </a:lnTo>
                  <a:lnTo>
                    <a:pt x="3168751" y="644728"/>
                  </a:lnTo>
                  <a:lnTo>
                    <a:pt x="3162871" y="649566"/>
                  </a:lnTo>
                  <a:close/>
                </a:path>
                <a:path w="3576320" h="3538220">
                  <a:moveTo>
                    <a:pt x="3182137" y="673138"/>
                  </a:moveTo>
                  <a:lnTo>
                    <a:pt x="3175622" y="665035"/>
                  </a:lnTo>
                  <a:lnTo>
                    <a:pt x="3167722" y="655447"/>
                  </a:lnTo>
                  <a:lnTo>
                    <a:pt x="3173603" y="650608"/>
                  </a:lnTo>
                  <a:lnTo>
                    <a:pt x="3181540" y="660234"/>
                  </a:lnTo>
                  <a:lnTo>
                    <a:pt x="3188068" y="668362"/>
                  </a:lnTo>
                  <a:lnTo>
                    <a:pt x="3182137" y="673138"/>
                  </a:lnTo>
                  <a:close/>
                </a:path>
                <a:path w="3576320" h="3538220">
                  <a:moveTo>
                    <a:pt x="3201022" y="697001"/>
                  </a:moveTo>
                  <a:lnTo>
                    <a:pt x="3188931" y="681583"/>
                  </a:lnTo>
                  <a:lnTo>
                    <a:pt x="3186912" y="679069"/>
                  </a:lnTo>
                  <a:lnTo>
                    <a:pt x="3192843" y="674293"/>
                  </a:lnTo>
                  <a:lnTo>
                    <a:pt x="3194913" y="676871"/>
                  </a:lnTo>
                  <a:lnTo>
                    <a:pt x="3207016" y="692289"/>
                  </a:lnTo>
                  <a:lnTo>
                    <a:pt x="3201022" y="697001"/>
                  </a:lnTo>
                  <a:close/>
                </a:path>
                <a:path w="3576320" h="3538220">
                  <a:moveTo>
                    <a:pt x="3224503" y="715213"/>
                  </a:moveTo>
                  <a:lnTo>
                    <a:pt x="3214992" y="715213"/>
                  </a:lnTo>
                  <a:lnTo>
                    <a:pt x="3205645" y="702995"/>
                  </a:lnTo>
                  <a:lnTo>
                    <a:pt x="3211690" y="698373"/>
                  </a:lnTo>
                  <a:lnTo>
                    <a:pt x="3221062" y="710603"/>
                  </a:lnTo>
                  <a:lnTo>
                    <a:pt x="3224503" y="715213"/>
                  </a:lnTo>
                  <a:close/>
                </a:path>
                <a:path w="3576320" h="3538220">
                  <a:moveTo>
                    <a:pt x="3219437" y="721169"/>
                  </a:moveTo>
                  <a:lnTo>
                    <a:pt x="3214966" y="715187"/>
                  </a:lnTo>
                  <a:lnTo>
                    <a:pt x="3224503" y="715213"/>
                  </a:lnTo>
                  <a:lnTo>
                    <a:pt x="3225546" y="716610"/>
                  </a:lnTo>
                  <a:lnTo>
                    <a:pt x="3219437" y="721169"/>
                  </a:lnTo>
                  <a:close/>
                </a:path>
                <a:path w="3576320" h="3538220">
                  <a:moveTo>
                    <a:pt x="3237144" y="732256"/>
                  </a:moveTo>
                  <a:lnTo>
                    <a:pt x="3227717" y="732256"/>
                  </a:lnTo>
                  <a:lnTo>
                    <a:pt x="3223996" y="727278"/>
                  </a:lnTo>
                  <a:lnTo>
                    <a:pt x="3230105" y="722718"/>
                  </a:lnTo>
                  <a:lnTo>
                    <a:pt x="3233839" y="727710"/>
                  </a:lnTo>
                  <a:lnTo>
                    <a:pt x="3237144" y="732256"/>
                  </a:lnTo>
                  <a:close/>
                </a:path>
                <a:path w="3576320" h="3538220">
                  <a:moveTo>
                    <a:pt x="3237484" y="745680"/>
                  </a:moveTo>
                  <a:lnTo>
                    <a:pt x="3227679" y="732218"/>
                  </a:lnTo>
                  <a:lnTo>
                    <a:pt x="3237144" y="732256"/>
                  </a:lnTo>
                  <a:lnTo>
                    <a:pt x="3243643" y="741197"/>
                  </a:lnTo>
                  <a:lnTo>
                    <a:pt x="3237484" y="745680"/>
                  </a:lnTo>
                  <a:close/>
                </a:path>
                <a:path w="3576320" h="3538220">
                  <a:moveTo>
                    <a:pt x="3255073" y="770458"/>
                  </a:moveTo>
                  <a:lnTo>
                    <a:pt x="3252508" y="766749"/>
                  </a:lnTo>
                  <a:lnTo>
                    <a:pt x="3241916" y="751814"/>
                  </a:lnTo>
                  <a:lnTo>
                    <a:pt x="3248126" y="747407"/>
                  </a:lnTo>
                  <a:lnTo>
                    <a:pt x="3258756" y="762393"/>
                  </a:lnTo>
                  <a:lnTo>
                    <a:pt x="3261334" y="766114"/>
                  </a:lnTo>
                  <a:lnTo>
                    <a:pt x="3255073" y="770458"/>
                  </a:lnTo>
                  <a:close/>
                </a:path>
                <a:path w="3576320" h="3538220">
                  <a:moveTo>
                    <a:pt x="3272256" y="795578"/>
                  </a:moveTo>
                  <a:lnTo>
                    <a:pt x="3264611" y="784237"/>
                  </a:lnTo>
                  <a:lnTo>
                    <a:pt x="3259404" y="776719"/>
                  </a:lnTo>
                  <a:lnTo>
                    <a:pt x="3265678" y="772388"/>
                  </a:lnTo>
                  <a:lnTo>
                    <a:pt x="3270923" y="779970"/>
                  </a:lnTo>
                  <a:lnTo>
                    <a:pt x="3278568" y="791324"/>
                  </a:lnTo>
                  <a:lnTo>
                    <a:pt x="3272256" y="795578"/>
                  </a:lnTo>
                  <a:close/>
                </a:path>
                <a:path w="3576320" h="3538220">
                  <a:moveTo>
                    <a:pt x="3285652" y="801928"/>
                  </a:moveTo>
                  <a:lnTo>
                    <a:pt x="3276536" y="801928"/>
                  </a:lnTo>
                  <a:lnTo>
                    <a:pt x="3282835" y="797636"/>
                  </a:lnTo>
                  <a:lnTo>
                    <a:pt x="3285652" y="801928"/>
                  </a:lnTo>
                  <a:close/>
                </a:path>
                <a:path w="3576320" h="3538220">
                  <a:moveTo>
                    <a:pt x="3290895" y="819721"/>
                  </a:moveTo>
                  <a:lnTo>
                    <a:pt x="3288220" y="819721"/>
                  </a:lnTo>
                  <a:lnTo>
                    <a:pt x="3276511" y="801890"/>
                  </a:lnTo>
                  <a:lnTo>
                    <a:pt x="3285652" y="801928"/>
                  </a:lnTo>
                  <a:lnTo>
                    <a:pt x="3294595" y="815555"/>
                  </a:lnTo>
                  <a:lnTo>
                    <a:pt x="3295408" y="816825"/>
                  </a:lnTo>
                  <a:lnTo>
                    <a:pt x="3290895" y="819721"/>
                  </a:lnTo>
                  <a:close/>
                </a:path>
                <a:path w="3576320" h="3538220">
                  <a:moveTo>
                    <a:pt x="3288995" y="820940"/>
                  </a:moveTo>
                  <a:lnTo>
                    <a:pt x="3288195" y="819683"/>
                  </a:lnTo>
                  <a:lnTo>
                    <a:pt x="3290895" y="819721"/>
                  </a:lnTo>
                  <a:lnTo>
                    <a:pt x="3288995" y="820940"/>
                  </a:lnTo>
                  <a:close/>
                </a:path>
                <a:path w="3576320" h="3538220">
                  <a:moveTo>
                    <a:pt x="3308671" y="837666"/>
                  </a:moveTo>
                  <a:lnTo>
                    <a:pt x="3299688" y="837666"/>
                  </a:lnTo>
                  <a:lnTo>
                    <a:pt x="3293097" y="827354"/>
                  </a:lnTo>
                  <a:lnTo>
                    <a:pt x="3299523" y="823252"/>
                  </a:lnTo>
                  <a:lnTo>
                    <a:pt x="3306127" y="833577"/>
                  </a:lnTo>
                  <a:lnTo>
                    <a:pt x="3308671" y="837666"/>
                  </a:lnTo>
                  <a:close/>
                </a:path>
                <a:path w="3576320" h="3538220">
                  <a:moveTo>
                    <a:pt x="3305276" y="846645"/>
                  </a:moveTo>
                  <a:lnTo>
                    <a:pt x="3299663" y="837628"/>
                  </a:lnTo>
                  <a:lnTo>
                    <a:pt x="3308671" y="837666"/>
                  </a:lnTo>
                  <a:lnTo>
                    <a:pt x="3311753" y="842619"/>
                  </a:lnTo>
                  <a:lnTo>
                    <a:pt x="3305276" y="846645"/>
                  </a:lnTo>
                  <a:close/>
                </a:path>
                <a:path w="3576320" h="3538220">
                  <a:moveTo>
                    <a:pt x="3319861" y="855751"/>
                  </a:moveTo>
                  <a:lnTo>
                    <a:pt x="3310953" y="855751"/>
                  </a:lnTo>
                  <a:lnTo>
                    <a:pt x="3309302" y="853109"/>
                  </a:lnTo>
                  <a:lnTo>
                    <a:pt x="3315779" y="849083"/>
                  </a:lnTo>
                  <a:lnTo>
                    <a:pt x="3317430" y="851738"/>
                  </a:lnTo>
                  <a:lnTo>
                    <a:pt x="3319861" y="855751"/>
                  </a:lnTo>
                  <a:close/>
                </a:path>
                <a:path w="3576320" h="3538220">
                  <a:moveTo>
                    <a:pt x="3321164" y="872604"/>
                  </a:moveTo>
                  <a:lnTo>
                    <a:pt x="3310928" y="855713"/>
                  </a:lnTo>
                  <a:lnTo>
                    <a:pt x="3319861" y="855751"/>
                  </a:lnTo>
                  <a:lnTo>
                    <a:pt x="3327679" y="868654"/>
                  </a:lnTo>
                  <a:lnTo>
                    <a:pt x="3321164" y="872604"/>
                  </a:lnTo>
                  <a:close/>
                </a:path>
                <a:path w="3576320" h="3538220">
                  <a:moveTo>
                    <a:pt x="3341602" y="892352"/>
                  </a:moveTo>
                  <a:lnTo>
                    <a:pt x="3332822" y="892352"/>
                  </a:lnTo>
                  <a:lnTo>
                    <a:pt x="3325025" y="879119"/>
                  </a:lnTo>
                  <a:lnTo>
                    <a:pt x="3331591" y="875258"/>
                  </a:lnTo>
                  <a:lnTo>
                    <a:pt x="3339401" y="888504"/>
                  </a:lnTo>
                  <a:lnTo>
                    <a:pt x="3341602" y="892352"/>
                  </a:lnTo>
                  <a:close/>
                </a:path>
                <a:path w="3576320" h="3538220">
                  <a:moveTo>
                    <a:pt x="3336531" y="898817"/>
                  </a:moveTo>
                  <a:lnTo>
                    <a:pt x="3332797" y="892314"/>
                  </a:lnTo>
                  <a:lnTo>
                    <a:pt x="3341602" y="892352"/>
                  </a:lnTo>
                  <a:lnTo>
                    <a:pt x="3343135" y="895032"/>
                  </a:lnTo>
                  <a:lnTo>
                    <a:pt x="3336531" y="898817"/>
                  </a:lnTo>
                  <a:close/>
                </a:path>
                <a:path w="3576320" h="3538220">
                  <a:moveTo>
                    <a:pt x="3352158" y="910869"/>
                  </a:moveTo>
                  <a:lnTo>
                    <a:pt x="3343427" y="910869"/>
                  </a:lnTo>
                  <a:lnTo>
                    <a:pt x="3340315" y="905433"/>
                  </a:lnTo>
                  <a:lnTo>
                    <a:pt x="3346932" y="901649"/>
                  </a:lnTo>
                  <a:lnTo>
                    <a:pt x="3350056" y="907097"/>
                  </a:lnTo>
                  <a:lnTo>
                    <a:pt x="3352158" y="910869"/>
                  </a:lnTo>
                  <a:close/>
                </a:path>
                <a:path w="3576320" h="3538220">
                  <a:moveTo>
                    <a:pt x="3351479" y="925322"/>
                  </a:moveTo>
                  <a:lnTo>
                    <a:pt x="3343402" y="910831"/>
                  </a:lnTo>
                  <a:lnTo>
                    <a:pt x="3352158" y="910869"/>
                  </a:lnTo>
                  <a:lnTo>
                    <a:pt x="3358146" y="921613"/>
                  </a:lnTo>
                  <a:lnTo>
                    <a:pt x="3351479" y="925322"/>
                  </a:lnTo>
                  <a:close/>
                </a:path>
                <a:path w="3576320" h="3538220">
                  <a:moveTo>
                    <a:pt x="3365957" y="952042"/>
                  </a:moveTo>
                  <a:lnTo>
                    <a:pt x="3363963" y="948258"/>
                  </a:lnTo>
                  <a:lnTo>
                    <a:pt x="3355136" y="931964"/>
                  </a:lnTo>
                  <a:lnTo>
                    <a:pt x="3361842" y="928331"/>
                  </a:lnTo>
                  <a:lnTo>
                    <a:pt x="3370694" y="944702"/>
                  </a:lnTo>
                  <a:lnTo>
                    <a:pt x="3372700" y="948499"/>
                  </a:lnTo>
                  <a:lnTo>
                    <a:pt x="3365957" y="952042"/>
                  </a:lnTo>
                  <a:close/>
                </a:path>
                <a:path w="3576320" h="3538220">
                  <a:moveTo>
                    <a:pt x="3379965" y="979055"/>
                  </a:moveTo>
                  <a:lnTo>
                    <a:pt x="3373907" y="967181"/>
                  </a:lnTo>
                  <a:lnTo>
                    <a:pt x="3369500" y="958786"/>
                  </a:lnTo>
                  <a:lnTo>
                    <a:pt x="3376244" y="955243"/>
                  </a:lnTo>
                  <a:lnTo>
                    <a:pt x="3380689" y="963701"/>
                  </a:lnTo>
                  <a:lnTo>
                    <a:pt x="3386759" y="975601"/>
                  </a:lnTo>
                  <a:lnTo>
                    <a:pt x="3379965" y="979055"/>
                  </a:lnTo>
                  <a:close/>
                </a:path>
                <a:path w="3576320" h="3538220">
                  <a:moveTo>
                    <a:pt x="3392144" y="986282"/>
                  </a:moveTo>
                  <a:lnTo>
                    <a:pt x="3383648" y="986282"/>
                  </a:lnTo>
                  <a:lnTo>
                    <a:pt x="3383432" y="985850"/>
                  </a:lnTo>
                  <a:lnTo>
                    <a:pt x="3390214" y="982383"/>
                  </a:lnTo>
                  <a:lnTo>
                    <a:pt x="3392144" y="986282"/>
                  </a:lnTo>
                  <a:close/>
                </a:path>
                <a:path w="3576320" h="3538220">
                  <a:moveTo>
                    <a:pt x="3393516" y="1006259"/>
                  </a:moveTo>
                  <a:lnTo>
                    <a:pt x="3393122" y="1005420"/>
                  </a:lnTo>
                  <a:lnTo>
                    <a:pt x="3383622" y="986243"/>
                  </a:lnTo>
                  <a:lnTo>
                    <a:pt x="3392144" y="986282"/>
                  </a:lnTo>
                  <a:lnTo>
                    <a:pt x="3399980" y="1002106"/>
                  </a:lnTo>
                  <a:lnTo>
                    <a:pt x="3400386" y="1002969"/>
                  </a:lnTo>
                  <a:lnTo>
                    <a:pt x="3393516" y="1006259"/>
                  </a:lnTo>
                  <a:close/>
                </a:path>
                <a:path w="3576320" h="3538220">
                  <a:moveTo>
                    <a:pt x="3406559" y="1033754"/>
                  </a:moveTo>
                  <a:lnTo>
                    <a:pt x="3402380" y="1024737"/>
                  </a:lnTo>
                  <a:lnTo>
                    <a:pt x="3396805" y="1013129"/>
                  </a:lnTo>
                  <a:lnTo>
                    <a:pt x="3403688" y="1009840"/>
                  </a:lnTo>
                  <a:lnTo>
                    <a:pt x="3409276" y="1021511"/>
                  </a:lnTo>
                  <a:lnTo>
                    <a:pt x="3413480" y="1030541"/>
                  </a:lnTo>
                  <a:lnTo>
                    <a:pt x="3406559" y="1033754"/>
                  </a:lnTo>
                  <a:close/>
                </a:path>
                <a:path w="3576320" h="3538220">
                  <a:moveTo>
                    <a:pt x="3419788" y="1044232"/>
                  </a:moveTo>
                  <a:lnTo>
                    <a:pt x="3411435" y="1044232"/>
                  </a:lnTo>
                  <a:lnTo>
                    <a:pt x="3409772" y="1040663"/>
                  </a:lnTo>
                  <a:lnTo>
                    <a:pt x="3416681" y="1037450"/>
                  </a:lnTo>
                  <a:lnTo>
                    <a:pt x="3418357" y="1041044"/>
                  </a:lnTo>
                  <a:lnTo>
                    <a:pt x="3419788" y="1044232"/>
                  </a:lnTo>
                  <a:close/>
                </a:path>
                <a:path w="3576320" h="3538220">
                  <a:moveTo>
                    <a:pt x="3419170" y="1061453"/>
                  </a:moveTo>
                  <a:lnTo>
                    <a:pt x="3411410" y="1044181"/>
                  </a:lnTo>
                  <a:lnTo>
                    <a:pt x="3419788" y="1044232"/>
                  </a:lnTo>
                  <a:lnTo>
                    <a:pt x="3426117" y="1058329"/>
                  </a:lnTo>
                  <a:lnTo>
                    <a:pt x="3419170" y="1061453"/>
                  </a:lnTo>
                  <a:close/>
                </a:path>
                <a:path w="3576320" h="3538220">
                  <a:moveTo>
                    <a:pt x="3437062" y="1083500"/>
                  </a:moveTo>
                  <a:lnTo>
                    <a:pt x="3428796" y="1083500"/>
                  </a:lnTo>
                  <a:lnTo>
                    <a:pt x="3422218" y="1068387"/>
                  </a:lnTo>
                  <a:lnTo>
                    <a:pt x="3429203" y="1065339"/>
                  </a:lnTo>
                  <a:lnTo>
                    <a:pt x="3435794" y="1080477"/>
                  </a:lnTo>
                  <a:lnTo>
                    <a:pt x="3437062" y="1083500"/>
                  </a:lnTo>
                  <a:close/>
                </a:path>
                <a:path w="3576320" h="3538220">
                  <a:moveTo>
                    <a:pt x="3431247" y="1089329"/>
                  </a:moveTo>
                  <a:lnTo>
                    <a:pt x="3428771" y="1083449"/>
                  </a:lnTo>
                  <a:lnTo>
                    <a:pt x="3437062" y="1083500"/>
                  </a:lnTo>
                  <a:lnTo>
                    <a:pt x="3438271" y="1086383"/>
                  </a:lnTo>
                  <a:lnTo>
                    <a:pt x="3431247" y="1089329"/>
                  </a:lnTo>
                  <a:close/>
                </a:path>
                <a:path w="3576320" h="3538220">
                  <a:moveTo>
                    <a:pt x="3442855" y="1117460"/>
                  </a:moveTo>
                  <a:lnTo>
                    <a:pt x="3437102" y="1103274"/>
                  </a:lnTo>
                  <a:lnTo>
                    <a:pt x="3434194" y="1096352"/>
                  </a:lnTo>
                  <a:lnTo>
                    <a:pt x="3441217" y="1093406"/>
                  </a:lnTo>
                  <a:lnTo>
                    <a:pt x="3444151" y="1100378"/>
                  </a:lnTo>
                  <a:lnTo>
                    <a:pt x="3449916" y="1114602"/>
                  </a:lnTo>
                  <a:lnTo>
                    <a:pt x="3442855" y="1117460"/>
                  </a:lnTo>
                  <a:close/>
                </a:path>
                <a:path w="3576320" h="3538220">
                  <a:moveTo>
                    <a:pt x="3460433" y="1143304"/>
                  </a:moveTo>
                  <a:lnTo>
                    <a:pt x="3453066" y="1143304"/>
                  </a:lnTo>
                  <a:lnTo>
                    <a:pt x="3445687" y="1124483"/>
                  </a:lnTo>
                  <a:lnTo>
                    <a:pt x="3452787" y="1121702"/>
                  </a:lnTo>
                  <a:lnTo>
                    <a:pt x="3460165" y="1140548"/>
                  </a:lnTo>
                  <a:lnTo>
                    <a:pt x="3461105" y="1143050"/>
                  </a:lnTo>
                  <a:lnTo>
                    <a:pt x="3460433" y="1143304"/>
                  </a:lnTo>
                  <a:close/>
                </a:path>
                <a:path w="3576320" h="3538220">
                  <a:moveTo>
                    <a:pt x="3453980" y="1145743"/>
                  </a:moveTo>
                  <a:lnTo>
                    <a:pt x="3453041" y="1143266"/>
                  </a:lnTo>
                  <a:lnTo>
                    <a:pt x="3460433" y="1143304"/>
                  </a:lnTo>
                  <a:lnTo>
                    <a:pt x="3453980" y="1145743"/>
                  </a:lnTo>
                  <a:close/>
                </a:path>
                <a:path w="3576320" h="3538220">
                  <a:moveTo>
                    <a:pt x="3468779" y="1163485"/>
                  </a:moveTo>
                  <a:lnTo>
                    <a:pt x="3460673" y="1163485"/>
                  </a:lnTo>
                  <a:lnTo>
                    <a:pt x="3456673" y="1152867"/>
                  </a:lnTo>
                  <a:lnTo>
                    <a:pt x="3463798" y="1150175"/>
                  </a:lnTo>
                  <a:lnTo>
                    <a:pt x="3467811" y="1160818"/>
                  </a:lnTo>
                  <a:lnTo>
                    <a:pt x="3468779" y="1163485"/>
                  </a:lnTo>
                  <a:close/>
                </a:path>
                <a:path w="3576320" h="3538220">
                  <a:moveTo>
                    <a:pt x="3464585" y="1174267"/>
                  </a:moveTo>
                  <a:lnTo>
                    <a:pt x="3460648" y="1163434"/>
                  </a:lnTo>
                  <a:lnTo>
                    <a:pt x="3468779" y="1163485"/>
                  </a:lnTo>
                  <a:lnTo>
                    <a:pt x="3471748" y="1171663"/>
                  </a:lnTo>
                  <a:lnTo>
                    <a:pt x="3464585" y="1174267"/>
                  </a:lnTo>
                  <a:close/>
                </a:path>
                <a:path w="3576320" h="3538220">
                  <a:moveTo>
                    <a:pt x="3474732" y="1202956"/>
                  </a:moveTo>
                  <a:lnTo>
                    <a:pt x="3468027" y="1183728"/>
                  </a:lnTo>
                  <a:lnTo>
                    <a:pt x="3467188" y="1181430"/>
                  </a:lnTo>
                  <a:lnTo>
                    <a:pt x="3474351" y="1178826"/>
                  </a:lnTo>
                  <a:lnTo>
                    <a:pt x="3476102" y="1183779"/>
                  </a:lnTo>
                  <a:lnTo>
                    <a:pt x="3481920" y="1200442"/>
                  </a:lnTo>
                  <a:lnTo>
                    <a:pt x="3474732" y="1202956"/>
                  </a:lnTo>
                  <a:close/>
                </a:path>
                <a:path w="3576320" h="3538220">
                  <a:moveTo>
                    <a:pt x="3490031" y="1224699"/>
                  </a:moveTo>
                  <a:lnTo>
                    <a:pt x="3482035" y="1224699"/>
                  </a:lnTo>
                  <a:lnTo>
                    <a:pt x="3477158" y="1210132"/>
                  </a:lnTo>
                  <a:lnTo>
                    <a:pt x="3484372" y="1207706"/>
                  </a:lnTo>
                  <a:lnTo>
                    <a:pt x="3489261" y="1222298"/>
                  </a:lnTo>
                  <a:lnTo>
                    <a:pt x="3490031" y="1224699"/>
                  </a:lnTo>
                  <a:close/>
                </a:path>
                <a:path w="3576320" h="3538220">
                  <a:moveTo>
                    <a:pt x="3484308" y="1231785"/>
                  </a:moveTo>
                  <a:lnTo>
                    <a:pt x="3482023" y="1224664"/>
                  </a:lnTo>
                  <a:lnTo>
                    <a:pt x="3490031" y="1224699"/>
                  </a:lnTo>
                  <a:lnTo>
                    <a:pt x="3491560" y="1229461"/>
                  </a:lnTo>
                  <a:lnTo>
                    <a:pt x="3484308" y="1231785"/>
                  </a:lnTo>
                  <a:close/>
                </a:path>
                <a:path w="3576320" h="3538220">
                  <a:moveTo>
                    <a:pt x="3496634" y="1245323"/>
                  </a:moveTo>
                  <a:lnTo>
                    <a:pt x="3488664" y="1245323"/>
                  </a:lnTo>
                  <a:lnTo>
                    <a:pt x="3486645" y="1239050"/>
                  </a:lnTo>
                  <a:lnTo>
                    <a:pt x="3493897" y="1236713"/>
                  </a:lnTo>
                  <a:lnTo>
                    <a:pt x="3495929" y="1243025"/>
                  </a:lnTo>
                  <a:lnTo>
                    <a:pt x="3496634" y="1245323"/>
                  </a:lnTo>
                  <a:close/>
                </a:path>
                <a:path w="3576320" h="3538220">
                  <a:moveTo>
                    <a:pt x="3493427" y="1260830"/>
                  </a:moveTo>
                  <a:lnTo>
                    <a:pt x="3488651" y="1245285"/>
                  </a:lnTo>
                  <a:lnTo>
                    <a:pt x="3496634" y="1245323"/>
                  </a:lnTo>
                  <a:lnTo>
                    <a:pt x="3500704" y="1258582"/>
                  </a:lnTo>
                  <a:lnTo>
                    <a:pt x="3493427" y="1260830"/>
                  </a:lnTo>
                  <a:close/>
                </a:path>
                <a:path w="3576320" h="3538220">
                  <a:moveTo>
                    <a:pt x="3502025" y="1289964"/>
                  </a:moveTo>
                  <a:lnTo>
                    <a:pt x="3501148" y="1286865"/>
                  </a:lnTo>
                  <a:lnTo>
                    <a:pt x="3495624" y="1268069"/>
                  </a:lnTo>
                  <a:lnTo>
                    <a:pt x="3502939" y="1265923"/>
                  </a:lnTo>
                  <a:lnTo>
                    <a:pt x="3508476" y="1284782"/>
                  </a:lnTo>
                  <a:lnTo>
                    <a:pt x="3509352" y="1287907"/>
                  </a:lnTo>
                  <a:lnTo>
                    <a:pt x="3502025" y="1289964"/>
                  </a:lnTo>
                  <a:close/>
                </a:path>
                <a:path w="3576320" h="3538220">
                  <a:moveTo>
                    <a:pt x="3514924" y="1307858"/>
                  </a:moveTo>
                  <a:lnTo>
                    <a:pt x="3507041" y="1307858"/>
                  </a:lnTo>
                  <a:lnTo>
                    <a:pt x="3504082" y="1297305"/>
                  </a:lnTo>
                  <a:lnTo>
                    <a:pt x="3511410" y="1295247"/>
                  </a:lnTo>
                  <a:lnTo>
                    <a:pt x="3514382" y="1305826"/>
                  </a:lnTo>
                  <a:lnTo>
                    <a:pt x="3514924" y="1307858"/>
                  </a:lnTo>
                  <a:close/>
                </a:path>
                <a:path w="3576320" h="3538220">
                  <a:moveTo>
                    <a:pt x="3510089" y="1319314"/>
                  </a:moveTo>
                  <a:lnTo>
                    <a:pt x="3507028" y="1307820"/>
                  </a:lnTo>
                  <a:lnTo>
                    <a:pt x="3514924" y="1307858"/>
                  </a:lnTo>
                  <a:lnTo>
                    <a:pt x="3517455" y="1317345"/>
                  </a:lnTo>
                  <a:lnTo>
                    <a:pt x="3510089" y="1319314"/>
                  </a:lnTo>
                  <a:close/>
                </a:path>
                <a:path w="3576320" h="3538220">
                  <a:moveTo>
                    <a:pt x="3517684" y="1348778"/>
                  </a:moveTo>
                  <a:lnTo>
                    <a:pt x="3512642" y="1328864"/>
                  </a:lnTo>
                  <a:lnTo>
                    <a:pt x="3512058" y="1326667"/>
                  </a:lnTo>
                  <a:lnTo>
                    <a:pt x="3519411" y="1324711"/>
                  </a:lnTo>
                  <a:lnTo>
                    <a:pt x="3520020" y="1326972"/>
                  </a:lnTo>
                  <a:lnTo>
                    <a:pt x="3525075" y="1346911"/>
                  </a:lnTo>
                  <a:lnTo>
                    <a:pt x="3517684" y="1348778"/>
                  </a:lnTo>
                  <a:close/>
                </a:path>
                <a:path w="3576320" h="3538220">
                  <a:moveTo>
                    <a:pt x="3524707" y="1378343"/>
                  </a:moveTo>
                  <a:lnTo>
                    <a:pt x="3523107" y="1371282"/>
                  </a:lnTo>
                  <a:lnTo>
                    <a:pt x="3519462" y="1356131"/>
                  </a:lnTo>
                  <a:lnTo>
                    <a:pt x="3526878" y="1354353"/>
                  </a:lnTo>
                  <a:lnTo>
                    <a:pt x="3530523" y="1369568"/>
                  </a:lnTo>
                  <a:lnTo>
                    <a:pt x="3532136" y="1376654"/>
                  </a:lnTo>
                  <a:lnTo>
                    <a:pt x="3524707" y="1378343"/>
                  </a:lnTo>
                  <a:close/>
                </a:path>
                <a:path w="3576320" h="3538220">
                  <a:moveTo>
                    <a:pt x="3523107" y="1371333"/>
                  </a:moveTo>
                  <a:close/>
                </a:path>
                <a:path w="3576320" h="3538220">
                  <a:moveTo>
                    <a:pt x="3535743" y="1392682"/>
                  </a:moveTo>
                  <a:lnTo>
                    <a:pt x="3527958" y="1392682"/>
                  </a:lnTo>
                  <a:lnTo>
                    <a:pt x="3526383" y="1385773"/>
                  </a:lnTo>
                  <a:lnTo>
                    <a:pt x="3533813" y="1384084"/>
                  </a:lnTo>
                  <a:lnTo>
                    <a:pt x="3535387" y="1391018"/>
                  </a:lnTo>
                  <a:lnTo>
                    <a:pt x="3535743" y="1392682"/>
                  </a:lnTo>
                  <a:close/>
                </a:path>
                <a:path w="3576320" h="3538220">
                  <a:moveTo>
                    <a:pt x="3531235" y="1408061"/>
                  </a:moveTo>
                  <a:lnTo>
                    <a:pt x="3527945" y="1392631"/>
                  </a:lnTo>
                  <a:lnTo>
                    <a:pt x="3535743" y="1392682"/>
                  </a:lnTo>
                  <a:lnTo>
                    <a:pt x="3538689" y="1406474"/>
                  </a:lnTo>
                  <a:lnTo>
                    <a:pt x="3531235" y="1408061"/>
                  </a:lnTo>
                  <a:close/>
                </a:path>
                <a:path w="3576320" h="3538220">
                  <a:moveTo>
                    <a:pt x="3544596" y="1435684"/>
                  </a:moveTo>
                  <a:lnTo>
                    <a:pt x="3536848" y="1435684"/>
                  </a:lnTo>
                  <a:lnTo>
                    <a:pt x="3532797" y="1415465"/>
                  </a:lnTo>
                  <a:lnTo>
                    <a:pt x="3540264" y="1413979"/>
                  </a:lnTo>
                  <a:lnTo>
                    <a:pt x="3544328" y="1434211"/>
                  </a:lnTo>
                  <a:lnTo>
                    <a:pt x="3544596" y="1435684"/>
                  </a:lnTo>
                  <a:close/>
                </a:path>
                <a:path w="3576320" h="3538220">
                  <a:moveTo>
                    <a:pt x="3537254" y="1437843"/>
                  </a:moveTo>
                  <a:lnTo>
                    <a:pt x="3536835" y="1435633"/>
                  </a:lnTo>
                  <a:lnTo>
                    <a:pt x="3544596" y="1435684"/>
                  </a:lnTo>
                  <a:lnTo>
                    <a:pt x="3544735" y="1436446"/>
                  </a:lnTo>
                  <a:lnTo>
                    <a:pt x="3537254" y="1437843"/>
                  </a:lnTo>
                  <a:close/>
                </a:path>
                <a:path w="3576320" h="3538220">
                  <a:moveTo>
                    <a:pt x="3548633" y="1457325"/>
                  </a:moveTo>
                  <a:lnTo>
                    <a:pt x="3540899" y="1457325"/>
                  </a:lnTo>
                  <a:lnTo>
                    <a:pt x="3538651" y="1445336"/>
                  </a:lnTo>
                  <a:lnTo>
                    <a:pt x="3546144" y="1443926"/>
                  </a:lnTo>
                  <a:lnTo>
                    <a:pt x="3548392" y="1455940"/>
                  </a:lnTo>
                  <a:lnTo>
                    <a:pt x="3548633" y="1457325"/>
                  </a:lnTo>
                  <a:close/>
                </a:path>
                <a:path w="3576320" h="3538220">
                  <a:moveTo>
                    <a:pt x="3542715" y="1467777"/>
                  </a:moveTo>
                  <a:lnTo>
                    <a:pt x="3540887" y="1457274"/>
                  </a:lnTo>
                  <a:lnTo>
                    <a:pt x="3548633" y="1457325"/>
                  </a:lnTo>
                  <a:lnTo>
                    <a:pt x="3550221" y="1466469"/>
                  </a:lnTo>
                  <a:lnTo>
                    <a:pt x="3542715" y="1467777"/>
                  </a:lnTo>
                  <a:close/>
                </a:path>
                <a:path w="3576320" h="3538220">
                  <a:moveTo>
                    <a:pt x="3547694" y="1497799"/>
                  </a:moveTo>
                  <a:lnTo>
                    <a:pt x="3544671" y="1479003"/>
                  </a:lnTo>
                  <a:lnTo>
                    <a:pt x="3544023" y="1475282"/>
                  </a:lnTo>
                  <a:lnTo>
                    <a:pt x="3551529" y="1473974"/>
                  </a:lnTo>
                  <a:lnTo>
                    <a:pt x="3552395" y="1479054"/>
                  </a:lnTo>
                  <a:lnTo>
                    <a:pt x="3555212" y="1496593"/>
                  </a:lnTo>
                  <a:lnTo>
                    <a:pt x="3547694" y="1497799"/>
                  </a:lnTo>
                  <a:close/>
                </a:path>
                <a:path w="3576320" h="3538220">
                  <a:moveTo>
                    <a:pt x="3544671" y="1479054"/>
                  </a:moveTo>
                  <a:close/>
                </a:path>
                <a:path w="3576320" h="3538220">
                  <a:moveTo>
                    <a:pt x="3552113" y="1527860"/>
                  </a:moveTo>
                  <a:lnTo>
                    <a:pt x="3551428" y="1522742"/>
                  </a:lnTo>
                  <a:lnTo>
                    <a:pt x="3548837" y="1505280"/>
                  </a:lnTo>
                  <a:lnTo>
                    <a:pt x="3556381" y="1504175"/>
                  </a:lnTo>
                  <a:lnTo>
                    <a:pt x="3559120" y="1522793"/>
                  </a:lnTo>
                  <a:lnTo>
                    <a:pt x="3559670" y="1526844"/>
                  </a:lnTo>
                  <a:lnTo>
                    <a:pt x="3552113" y="1527860"/>
                  </a:lnTo>
                  <a:close/>
                </a:path>
                <a:path w="3576320" h="3538220">
                  <a:moveTo>
                    <a:pt x="3551428" y="1522793"/>
                  </a:moveTo>
                  <a:close/>
                </a:path>
                <a:path w="3576320" h="3538220">
                  <a:moveTo>
                    <a:pt x="3562078" y="1544789"/>
                  </a:moveTo>
                  <a:lnTo>
                    <a:pt x="3554399" y="1544789"/>
                  </a:lnTo>
                  <a:lnTo>
                    <a:pt x="3553129" y="1535417"/>
                  </a:lnTo>
                  <a:lnTo>
                    <a:pt x="3560686" y="1534388"/>
                  </a:lnTo>
                  <a:lnTo>
                    <a:pt x="3562078" y="1544789"/>
                  </a:lnTo>
                  <a:close/>
                </a:path>
                <a:path w="3576320" h="3538220">
                  <a:moveTo>
                    <a:pt x="3556012" y="1558036"/>
                  </a:moveTo>
                  <a:lnTo>
                    <a:pt x="3554387" y="1544739"/>
                  </a:lnTo>
                  <a:lnTo>
                    <a:pt x="3562078" y="1544789"/>
                  </a:lnTo>
                  <a:lnTo>
                    <a:pt x="3563581" y="1557121"/>
                  </a:lnTo>
                  <a:lnTo>
                    <a:pt x="3556012" y="1558036"/>
                  </a:lnTo>
                  <a:close/>
                </a:path>
                <a:path w="3576320" h="3538220">
                  <a:moveTo>
                    <a:pt x="3559429" y="1588274"/>
                  </a:moveTo>
                  <a:lnTo>
                    <a:pt x="3557092" y="1566824"/>
                  </a:lnTo>
                  <a:lnTo>
                    <a:pt x="3556939" y="1565605"/>
                  </a:lnTo>
                  <a:lnTo>
                    <a:pt x="3564496" y="1564678"/>
                  </a:lnTo>
                  <a:lnTo>
                    <a:pt x="3564758" y="1566862"/>
                  </a:lnTo>
                  <a:lnTo>
                    <a:pt x="3566998" y="1587449"/>
                  </a:lnTo>
                  <a:lnTo>
                    <a:pt x="3559429" y="1588274"/>
                  </a:lnTo>
                  <a:close/>
                </a:path>
                <a:path w="3576320" h="3538220">
                  <a:moveTo>
                    <a:pt x="3557092" y="1566862"/>
                  </a:moveTo>
                  <a:close/>
                </a:path>
                <a:path w="3576320" h="3538220">
                  <a:moveTo>
                    <a:pt x="3562248" y="1618526"/>
                  </a:moveTo>
                  <a:lnTo>
                    <a:pt x="3561651" y="1611223"/>
                  </a:lnTo>
                  <a:lnTo>
                    <a:pt x="3560165" y="1595818"/>
                  </a:lnTo>
                  <a:lnTo>
                    <a:pt x="3567747" y="1595081"/>
                  </a:lnTo>
                  <a:lnTo>
                    <a:pt x="3569291" y="1611274"/>
                  </a:lnTo>
                  <a:lnTo>
                    <a:pt x="3569843" y="1617891"/>
                  </a:lnTo>
                  <a:lnTo>
                    <a:pt x="3562248" y="1618526"/>
                  </a:lnTo>
                  <a:close/>
                </a:path>
                <a:path w="3576320" h="3538220">
                  <a:moveTo>
                    <a:pt x="3561651" y="1611274"/>
                  </a:moveTo>
                  <a:close/>
                </a:path>
                <a:path w="3576320" h="3538220">
                  <a:moveTo>
                    <a:pt x="3564585" y="1648866"/>
                  </a:moveTo>
                  <a:lnTo>
                    <a:pt x="3563454" y="1632991"/>
                  </a:lnTo>
                  <a:lnTo>
                    <a:pt x="3562883" y="1626120"/>
                  </a:lnTo>
                  <a:lnTo>
                    <a:pt x="3570478" y="1625485"/>
                  </a:lnTo>
                  <a:lnTo>
                    <a:pt x="3571143" y="1633601"/>
                  </a:lnTo>
                  <a:lnTo>
                    <a:pt x="3572192" y="1648333"/>
                  </a:lnTo>
                  <a:lnTo>
                    <a:pt x="3564585" y="1648866"/>
                  </a:lnTo>
                  <a:close/>
                </a:path>
                <a:path w="3576320" h="3538220">
                  <a:moveTo>
                    <a:pt x="3563505" y="1633601"/>
                  </a:moveTo>
                  <a:close/>
                </a:path>
                <a:path w="3576320" h="3538220">
                  <a:moveTo>
                    <a:pt x="3574012" y="1678482"/>
                  </a:moveTo>
                  <a:lnTo>
                    <a:pt x="3566388" y="1678482"/>
                  </a:lnTo>
                  <a:lnTo>
                    <a:pt x="3565118" y="1656422"/>
                  </a:lnTo>
                  <a:lnTo>
                    <a:pt x="3572725" y="1655978"/>
                  </a:lnTo>
                  <a:lnTo>
                    <a:pt x="3574012" y="1678482"/>
                  </a:lnTo>
                  <a:close/>
                </a:path>
                <a:path w="3576320" h="3538220">
                  <a:moveTo>
                    <a:pt x="3566414" y="1679194"/>
                  </a:moveTo>
                  <a:lnTo>
                    <a:pt x="3566375" y="1678432"/>
                  </a:lnTo>
                  <a:lnTo>
                    <a:pt x="3574012" y="1678482"/>
                  </a:lnTo>
                  <a:lnTo>
                    <a:pt x="3574034" y="1678851"/>
                  </a:lnTo>
                  <a:lnTo>
                    <a:pt x="3566414" y="1679194"/>
                  </a:lnTo>
                  <a:close/>
                </a:path>
                <a:path w="3576320" h="3538220">
                  <a:moveTo>
                    <a:pt x="3567671" y="1709597"/>
                  </a:moveTo>
                  <a:lnTo>
                    <a:pt x="3567377" y="1700720"/>
                  </a:lnTo>
                  <a:lnTo>
                    <a:pt x="3566756" y="1686814"/>
                  </a:lnTo>
                  <a:lnTo>
                    <a:pt x="3574364" y="1686471"/>
                  </a:lnTo>
                  <a:lnTo>
                    <a:pt x="3575021" y="1701038"/>
                  </a:lnTo>
                  <a:lnTo>
                    <a:pt x="3575278" y="1709356"/>
                  </a:lnTo>
                  <a:lnTo>
                    <a:pt x="3567671" y="1709597"/>
                  </a:lnTo>
                  <a:close/>
                </a:path>
                <a:path w="3576320" h="3538220">
                  <a:moveTo>
                    <a:pt x="3567391" y="1701038"/>
                  </a:moveTo>
                  <a:close/>
                </a:path>
                <a:path w="3576320" h="3538220">
                  <a:moveTo>
                    <a:pt x="3568433" y="1740027"/>
                  </a:moveTo>
                  <a:lnTo>
                    <a:pt x="3568109" y="1723453"/>
                  </a:lnTo>
                  <a:lnTo>
                    <a:pt x="3567912" y="1717217"/>
                  </a:lnTo>
                  <a:lnTo>
                    <a:pt x="3575532" y="1716976"/>
                  </a:lnTo>
                  <a:lnTo>
                    <a:pt x="3575739" y="1723669"/>
                  </a:lnTo>
                  <a:lnTo>
                    <a:pt x="3576053" y="1739874"/>
                  </a:lnTo>
                  <a:lnTo>
                    <a:pt x="3568433" y="1740027"/>
                  </a:lnTo>
                  <a:close/>
                </a:path>
                <a:path w="3576320" h="3538220">
                  <a:moveTo>
                    <a:pt x="3568115" y="1723669"/>
                  </a:moveTo>
                  <a:close/>
                </a:path>
                <a:path w="3576320" h="3538220">
                  <a:moveTo>
                    <a:pt x="3576319" y="1769135"/>
                  </a:moveTo>
                  <a:lnTo>
                    <a:pt x="3568700" y="1769135"/>
                  </a:lnTo>
                  <a:lnTo>
                    <a:pt x="3568560" y="1747596"/>
                  </a:lnTo>
                  <a:lnTo>
                    <a:pt x="3576180" y="1747545"/>
                  </a:lnTo>
                  <a:lnTo>
                    <a:pt x="3576319" y="1769135"/>
                  </a:lnTo>
                  <a:close/>
                </a:path>
                <a:path w="3576320" h="3538220">
                  <a:moveTo>
                    <a:pt x="3576307" y="1770456"/>
                  </a:moveTo>
                  <a:lnTo>
                    <a:pt x="3568687" y="1770405"/>
                  </a:lnTo>
                  <a:lnTo>
                    <a:pt x="3568699" y="1769105"/>
                  </a:lnTo>
                  <a:lnTo>
                    <a:pt x="3576319" y="1769135"/>
                  </a:lnTo>
                  <a:lnTo>
                    <a:pt x="3576307" y="1770456"/>
                  </a:lnTo>
                  <a:close/>
                </a:path>
                <a:path w="3576320" h="3538220">
                  <a:moveTo>
                    <a:pt x="3576002" y="1800974"/>
                  </a:moveTo>
                  <a:lnTo>
                    <a:pt x="3568382" y="1800834"/>
                  </a:lnTo>
                  <a:lnTo>
                    <a:pt x="3568560" y="1791855"/>
                  </a:lnTo>
                  <a:lnTo>
                    <a:pt x="3568636" y="1778025"/>
                  </a:lnTo>
                  <a:lnTo>
                    <a:pt x="3576256" y="1778076"/>
                  </a:lnTo>
                  <a:lnTo>
                    <a:pt x="3576167" y="1791970"/>
                  </a:lnTo>
                  <a:lnTo>
                    <a:pt x="3576002" y="1800974"/>
                  </a:lnTo>
                  <a:close/>
                </a:path>
                <a:path w="3576320" h="3538220">
                  <a:moveTo>
                    <a:pt x="3568547" y="1791906"/>
                  </a:moveTo>
                  <a:close/>
                </a:path>
                <a:path w="3576320" h="3538220">
                  <a:moveTo>
                    <a:pt x="3575738" y="1814601"/>
                  </a:moveTo>
                  <a:lnTo>
                    <a:pt x="3568115" y="1814601"/>
                  </a:lnTo>
                  <a:lnTo>
                    <a:pt x="3568230" y="1808454"/>
                  </a:lnTo>
                  <a:lnTo>
                    <a:pt x="3575850" y="1808594"/>
                  </a:lnTo>
                  <a:lnTo>
                    <a:pt x="3575738" y="1814601"/>
                  </a:lnTo>
                  <a:close/>
                </a:path>
                <a:path w="3576320" h="3538220">
                  <a:moveTo>
                    <a:pt x="3575202" y="1831492"/>
                  </a:moveTo>
                  <a:lnTo>
                    <a:pt x="3567582" y="1831251"/>
                  </a:lnTo>
                  <a:lnTo>
                    <a:pt x="3568115" y="1814550"/>
                  </a:lnTo>
                  <a:lnTo>
                    <a:pt x="3575738" y="1814601"/>
                  </a:lnTo>
                  <a:lnTo>
                    <a:pt x="3575202" y="1831492"/>
                  </a:lnTo>
                  <a:close/>
                </a:path>
                <a:path w="3576320" h="3538220">
                  <a:moveTo>
                    <a:pt x="3573881" y="1862048"/>
                  </a:moveTo>
                  <a:lnTo>
                    <a:pt x="3566274" y="1861604"/>
                  </a:lnTo>
                  <a:lnTo>
                    <a:pt x="3566388" y="1859737"/>
                  </a:lnTo>
                  <a:lnTo>
                    <a:pt x="3567315" y="1838820"/>
                  </a:lnTo>
                  <a:lnTo>
                    <a:pt x="3574935" y="1839163"/>
                  </a:lnTo>
                  <a:lnTo>
                    <a:pt x="3574014" y="1859737"/>
                  </a:lnTo>
                  <a:lnTo>
                    <a:pt x="3573881" y="1862048"/>
                  </a:lnTo>
                  <a:close/>
                </a:path>
                <a:path w="3576320" h="3538220">
                  <a:moveTo>
                    <a:pt x="3566375" y="1859775"/>
                  </a:moveTo>
                  <a:close/>
                </a:path>
                <a:path w="3576320" h="3538220">
                  <a:moveTo>
                    <a:pt x="3572002" y="1892515"/>
                  </a:moveTo>
                  <a:lnTo>
                    <a:pt x="3564394" y="1891982"/>
                  </a:lnTo>
                  <a:lnTo>
                    <a:pt x="3565093" y="1882216"/>
                  </a:lnTo>
                  <a:lnTo>
                    <a:pt x="3565842" y="1869211"/>
                  </a:lnTo>
                  <a:lnTo>
                    <a:pt x="3573449" y="1869655"/>
                  </a:lnTo>
                  <a:lnTo>
                    <a:pt x="3572687" y="1882724"/>
                  </a:lnTo>
                  <a:lnTo>
                    <a:pt x="3572002" y="1892515"/>
                  </a:lnTo>
                  <a:close/>
                </a:path>
                <a:path w="3576320" h="3538220">
                  <a:moveTo>
                    <a:pt x="3565080" y="1882267"/>
                  </a:moveTo>
                  <a:close/>
                </a:path>
                <a:path w="3576320" h="3538220">
                  <a:moveTo>
                    <a:pt x="3571140" y="1904669"/>
                  </a:moveTo>
                  <a:lnTo>
                    <a:pt x="3563505" y="1904669"/>
                  </a:lnTo>
                  <a:lnTo>
                    <a:pt x="3563861" y="1899577"/>
                  </a:lnTo>
                  <a:lnTo>
                    <a:pt x="3571468" y="1900110"/>
                  </a:lnTo>
                  <a:lnTo>
                    <a:pt x="3571140" y="1904669"/>
                  </a:lnTo>
                  <a:close/>
                </a:path>
                <a:path w="3576320" h="3538220">
                  <a:moveTo>
                    <a:pt x="3569627" y="1922945"/>
                  </a:moveTo>
                  <a:lnTo>
                    <a:pt x="3562032" y="1922322"/>
                  </a:lnTo>
                  <a:lnTo>
                    <a:pt x="3563505" y="1904619"/>
                  </a:lnTo>
                  <a:lnTo>
                    <a:pt x="3571140" y="1904669"/>
                  </a:lnTo>
                  <a:lnTo>
                    <a:pt x="3569627" y="1922945"/>
                  </a:lnTo>
                  <a:close/>
                </a:path>
                <a:path w="3576320" h="3538220">
                  <a:moveTo>
                    <a:pt x="3567160" y="1949234"/>
                  </a:moveTo>
                  <a:lnTo>
                    <a:pt x="3559505" y="1949234"/>
                  </a:lnTo>
                  <a:lnTo>
                    <a:pt x="3561372" y="1929866"/>
                  </a:lnTo>
                  <a:lnTo>
                    <a:pt x="3568954" y="1930590"/>
                  </a:lnTo>
                  <a:lnTo>
                    <a:pt x="3567160" y="1949234"/>
                  </a:lnTo>
                  <a:close/>
                </a:path>
                <a:path w="3576320" h="3538220">
                  <a:moveTo>
                    <a:pt x="3566718" y="1953387"/>
                  </a:moveTo>
                  <a:lnTo>
                    <a:pt x="3559136" y="1952561"/>
                  </a:lnTo>
                  <a:lnTo>
                    <a:pt x="3559505" y="1949183"/>
                  </a:lnTo>
                  <a:lnTo>
                    <a:pt x="3567160" y="1949234"/>
                  </a:lnTo>
                  <a:lnTo>
                    <a:pt x="3566718" y="1953387"/>
                  </a:lnTo>
                  <a:close/>
                </a:path>
                <a:path w="3576320" h="3538220">
                  <a:moveTo>
                    <a:pt x="3564754" y="1971395"/>
                  </a:moveTo>
                  <a:lnTo>
                    <a:pt x="3557092" y="1971395"/>
                  </a:lnTo>
                  <a:lnTo>
                    <a:pt x="3558311" y="1960143"/>
                  </a:lnTo>
                  <a:lnTo>
                    <a:pt x="3565893" y="1960968"/>
                  </a:lnTo>
                  <a:lnTo>
                    <a:pt x="3564754" y="1971395"/>
                  </a:lnTo>
                  <a:close/>
                </a:path>
                <a:path w="3576320" h="3538220">
                  <a:moveTo>
                    <a:pt x="3563264" y="1983714"/>
                  </a:moveTo>
                  <a:lnTo>
                    <a:pt x="3555695" y="1982800"/>
                  </a:lnTo>
                  <a:lnTo>
                    <a:pt x="3557092" y="1971357"/>
                  </a:lnTo>
                  <a:lnTo>
                    <a:pt x="3564754" y="1971395"/>
                  </a:lnTo>
                  <a:lnTo>
                    <a:pt x="3563264" y="1983714"/>
                  </a:lnTo>
                  <a:close/>
                </a:path>
                <a:path w="3576320" h="3538220">
                  <a:moveTo>
                    <a:pt x="3559314" y="2013991"/>
                  </a:moveTo>
                  <a:lnTo>
                    <a:pt x="3551758" y="2012975"/>
                  </a:lnTo>
                  <a:lnTo>
                    <a:pt x="3554399" y="1993430"/>
                  </a:lnTo>
                  <a:lnTo>
                    <a:pt x="3554768" y="1990356"/>
                  </a:lnTo>
                  <a:lnTo>
                    <a:pt x="3562337" y="1991283"/>
                  </a:lnTo>
                  <a:lnTo>
                    <a:pt x="3561956" y="1994433"/>
                  </a:lnTo>
                  <a:lnTo>
                    <a:pt x="3559314" y="2013991"/>
                  </a:lnTo>
                  <a:close/>
                </a:path>
                <a:path w="3576320" h="3538220">
                  <a:moveTo>
                    <a:pt x="3554387" y="1993480"/>
                  </a:moveTo>
                  <a:close/>
                </a:path>
                <a:path w="3576320" h="3538220">
                  <a:moveTo>
                    <a:pt x="3554793" y="2044230"/>
                  </a:moveTo>
                  <a:lnTo>
                    <a:pt x="3547275" y="2043023"/>
                  </a:lnTo>
                  <a:lnTo>
                    <a:pt x="3548189" y="2037346"/>
                  </a:lnTo>
                  <a:lnTo>
                    <a:pt x="3550678" y="2020468"/>
                  </a:lnTo>
                  <a:lnTo>
                    <a:pt x="3558222" y="2021586"/>
                  </a:lnTo>
                  <a:lnTo>
                    <a:pt x="3555720" y="2038527"/>
                  </a:lnTo>
                  <a:lnTo>
                    <a:pt x="3554793" y="2044230"/>
                  </a:lnTo>
                  <a:close/>
                </a:path>
                <a:path w="3576320" h="3538220">
                  <a:moveTo>
                    <a:pt x="3548176" y="2037384"/>
                  </a:moveTo>
                  <a:close/>
                </a:path>
                <a:path w="3576320" h="3538220">
                  <a:moveTo>
                    <a:pt x="3552388" y="2059216"/>
                  </a:moveTo>
                  <a:lnTo>
                    <a:pt x="3544671" y="2059216"/>
                  </a:lnTo>
                  <a:lnTo>
                    <a:pt x="3546068" y="2050542"/>
                  </a:lnTo>
                  <a:lnTo>
                    <a:pt x="3553587" y="2051761"/>
                  </a:lnTo>
                  <a:lnTo>
                    <a:pt x="3552388" y="2059216"/>
                  </a:lnTo>
                  <a:close/>
                </a:path>
                <a:path w="3576320" h="3538220">
                  <a:moveTo>
                    <a:pt x="3549764" y="2074341"/>
                  </a:moveTo>
                  <a:lnTo>
                    <a:pt x="3542258" y="2073033"/>
                  </a:lnTo>
                  <a:lnTo>
                    <a:pt x="3544671" y="2059165"/>
                  </a:lnTo>
                  <a:lnTo>
                    <a:pt x="3552388" y="2059216"/>
                  </a:lnTo>
                  <a:lnTo>
                    <a:pt x="3552190" y="2060448"/>
                  </a:lnTo>
                  <a:lnTo>
                    <a:pt x="3549764" y="2074341"/>
                  </a:lnTo>
                  <a:close/>
                </a:path>
                <a:path w="3576320" h="3538220">
                  <a:moveTo>
                    <a:pt x="3544239" y="2104415"/>
                  </a:moveTo>
                  <a:lnTo>
                    <a:pt x="3536772" y="2102916"/>
                  </a:lnTo>
                  <a:lnTo>
                    <a:pt x="3536848" y="2102535"/>
                  </a:lnTo>
                  <a:lnTo>
                    <a:pt x="3540899" y="2080895"/>
                  </a:lnTo>
                  <a:lnTo>
                    <a:pt x="3540950" y="2080539"/>
                  </a:lnTo>
                  <a:lnTo>
                    <a:pt x="3548468" y="2081847"/>
                  </a:lnTo>
                  <a:lnTo>
                    <a:pt x="3544239" y="2104415"/>
                  </a:lnTo>
                  <a:close/>
                </a:path>
                <a:path w="3576320" h="3538220">
                  <a:moveTo>
                    <a:pt x="3540887" y="2080945"/>
                  </a:moveTo>
                  <a:close/>
                </a:path>
                <a:path w="3576320" h="3538220">
                  <a:moveTo>
                    <a:pt x="3536835" y="2102586"/>
                  </a:moveTo>
                  <a:close/>
                </a:path>
                <a:path w="3576320" h="3538220">
                  <a:moveTo>
                    <a:pt x="3538131" y="2134323"/>
                  </a:moveTo>
                  <a:lnTo>
                    <a:pt x="3530688" y="2132736"/>
                  </a:lnTo>
                  <a:lnTo>
                    <a:pt x="3532530" y="2124087"/>
                  </a:lnTo>
                  <a:lnTo>
                    <a:pt x="3535273" y="2110397"/>
                  </a:lnTo>
                  <a:lnTo>
                    <a:pt x="3542741" y="2111883"/>
                  </a:lnTo>
                  <a:lnTo>
                    <a:pt x="3539985" y="2125649"/>
                  </a:lnTo>
                  <a:lnTo>
                    <a:pt x="3538131" y="2134323"/>
                  </a:lnTo>
                  <a:close/>
                </a:path>
                <a:path w="3576320" h="3538220">
                  <a:moveTo>
                    <a:pt x="3532517" y="2124125"/>
                  </a:moveTo>
                  <a:close/>
                </a:path>
                <a:path w="3576320" h="3538220">
                  <a:moveTo>
                    <a:pt x="3531552" y="2164130"/>
                  </a:moveTo>
                  <a:lnTo>
                    <a:pt x="3524123" y="2162454"/>
                  </a:lnTo>
                  <a:lnTo>
                    <a:pt x="3527958" y="2145538"/>
                  </a:lnTo>
                  <a:lnTo>
                    <a:pt x="3529088" y="2140191"/>
                  </a:lnTo>
                  <a:lnTo>
                    <a:pt x="3536543" y="2141778"/>
                  </a:lnTo>
                  <a:lnTo>
                    <a:pt x="3535387" y="2147201"/>
                  </a:lnTo>
                  <a:lnTo>
                    <a:pt x="3531552" y="2164130"/>
                  </a:lnTo>
                  <a:close/>
                </a:path>
                <a:path w="3576320" h="3538220">
                  <a:moveTo>
                    <a:pt x="3527945" y="2145588"/>
                  </a:moveTo>
                  <a:close/>
                </a:path>
                <a:path w="3576320" h="3538220">
                  <a:moveTo>
                    <a:pt x="3525837" y="2188197"/>
                  </a:moveTo>
                  <a:lnTo>
                    <a:pt x="3518001" y="2188197"/>
                  </a:lnTo>
                  <a:lnTo>
                    <a:pt x="3522408" y="2169833"/>
                  </a:lnTo>
                  <a:lnTo>
                    <a:pt x="3529812" y="2171611"/>
                  </a:lnTo>
                  <a:lnTo>
                    <a:pt x="3525837" y="2188197"/>
                  </a:lnTo>
                  <a:close/>
                </a:path>
                <a:path w="3576320" h="3538220">
                  <a:moveTo>
                    <a:pt x="3518005" y="2188182"/>
                  </a:moveTo>
                  <a:close/>
                </a:path>
                <a:path w="3576320" h="3538220">
                  <a:moveTo>
                    <a:pt x="3524427" y="2193874"/>
                  </a:moveTo>
                  <a:lnTo>
                    <a:pt x="3517036" y="2191994"/>
                  </a:lnTo>
                  <a:lnTo>
                    <a:pt x="3518005" y="2188182"/>
                  </a:lnTo>
                  <a:lnTo>
                    <a:pt x="3525837" y="2188197"/>
                  </a:lnTo>
                  <a:lnTo>
                    <a:pt x="3525405" y="2190000"/>
                  </a:lnTo>
                  <a:lnTo>
                    <a:pt x="3524427" y="2193874"/>
                  </a:lnTo>
                  <a:close/>
                </a:path>
                <a:path w="3576320" h="3538220">
                  <a:moveTo>
                    <a:pt x="3520499" y="2209355"/>
                  </a:moveTo>
                  <a:lnTo>
                    <a:pt x="3512642" y="2209355"/>
                  </a:lnTo>
                  <a:lnTo>
                    <a:pt x="3515169" y="2199386"/>
                  </a:lnTo>
                  <a:lnTo>
                    <a:pt x="3522548" y="2201252"/>
                  </a:lnTo>
                  <a:lnTo>
                    <a:pt x="3520499" y="2209355"/>
                  </a:lnTo>
                  <a:close/>
                </a:path>
                <a:path w="3576320" h="3538220">
                  <a:moveTo>
                    <a:pt x="3516769" y="2223427"/>
                  </a:moveTo>
                  <a:lnTo>
                    <a:pt x="3509403" y="2221458"/>
                  </a:lnTo>
                  <a:lnTo>
                    <a:pt x="3512654" y="2209304"/>
                  </a:lnTo>
                  <a:lnTo>
                    <a:pt x="3520499" y="2209355"/>
                  </a:lnTo>
                  <a:lnTo>
                    <a:pt x="3520020" y="2211247"/>
                  </a:lnTo>
                  <a:lnTo>
                    <a:pt x="3516769" y="2223427"/>
                  </a:lnTo>
                  <a:close/>
                </a:path>
                <a:path w="3576320" h="3538220">
                  <a:moveTo>
                    <a:pt x="3508641" y="2252853"/>
                  </a:moveTo>
                  <a:lnTo>
                    <a:pt x="3501313" y="2250795"/>
                  </a:lnTo>
                  <a:lnTo>
                    <a:pt x="3507041" y="2230361"/>
                  </a:lnTo>
                  <a:lnTo>
                    <a:pt x="3507447" y="2228824"/>
                  </a:lnTo>
                  <a:lnTo>
                    <a:pt x="3514813" y="2230780"/>
                  </a:lnTo>
                  <a:lnTo>
                    <a:pt x="3514382" y="2232393"/>
                  </a:lnTo>
                  <a:lnTo>
                    <a:pt x="3508641" y="2252853"/>
                  </a:lnTo>
                  <a:close/>
                </a:path>
                <a:path w="3576320" h="3538220">
                  <a:moveTo>
                    <a:pt x="3507028" y="2230399"/>
                  </a:moveTo>
                  <a:close/>
                </a:path>
                <a:path w="3576320" h="3538220">
                  <a:moveTo>
                    <a:pt x="3499929" y="2282151"/>
                  </a:moveTo>
                  <a:lnTo>
                    <a:pt x="3492652" y="2279916"/>
                  </a:lnTo>
                  <a:lnTo>
                    <a:pt x="3495040" y="2272157"/>
                  </a:lnTo>
                  <a:lnTo>
                    <a:pt x="3499180" y="2258060"/>
                  </a:lnTo>
                  <a:lnTo>
                    <a:pt x="3506495" y="2260206"/>
                  </a:lnTo>
                  <a:lnTo>
                    <a:pt x="3502329" y="2274366"/>
                  </a:lnTo>
                  <a:lnTo>
                    <a:pt x="3499929" y="2282151"/>
                  </a:lnTo>
                  <a:close/>
                </a:path>
                <a:path w="3576320" h="3538220">
                  <a:moveTo>
                    <a:pt x="3495027" y="2272195"/>
                  </a:moveTo>
                  <a:close/>
                </a:path>
                <a:path w="3576320" h="3538220">
                  <a:moveTo>
                    <a:pt x="3490760" y="2311273"/>
                  </a:moveTo>
                  <a:lnTo>
                    <a:pt x="3483508" y="2308936"/>
                  </a:lnTo>
                  <a:lnTo>
                    <a:pt x="3488664" y="2292896"/>
                  </a:lnTo>
                  <a:lnTo>
                    <a:pt x="3490417" y="2287193"/>
                  </a:lnTo>
                  <a:lnTo>
                    <a:pt x="3497694" y="2289441"/>
                  </a:lnTo>
                  <a:lnTo>
                    <a:pt x="3495929" y="2295194"/>
                  </a:lnTo>
                  <a:lnTo>
                    <a:pt x="3490760" y="2311273"/>
                  </a:lnTo>
                  <a:close/>
                </a:path>
                <a:path w="3576320" h="3538220">
                  <a:moveTo>
                    <a:pt x="3488651" y="2292934"/>
                  </a:moveTo>
                  <a:close/>
                </a:path>
                <a:path w="3576320" h="3538220">
                  <a:moveTo>
                    <a:pt x="3481057" y="2340267"/>
                  </a:moveTo>
                  <a:lnTo>
                    <a:pt x="3473856" y="2337752"/>
                  </a:lnTo>
                  <a:lnTo>
                    <a:pt x="3475164" y="2334031"/>
                  </a:lnTo>
                  <a:lnTo>
                    <a:pt x="3481158" y="2316137"/>
                  </a:lnTo>
                  <a:lnTo>
                    <a:pt x="3488385" y="2318562"/>
                  </a:lnTo>
                  <a:lnTo>
                    <a:pt x="3482365" y="2336520"/>
                  </a:lnTo>
                  <a:lnTo>
                    <a:pt x="3481057" y="2340267"/>
                  </a:lnTo>
                  <a:close/>
                </a:path>
                <a:path w="3576320" h="3538220">
                  <a:moveTo>
                    <a:pt x="3475139" y="2334082"/>
                  </a:moveTo>
                  <a:close/>
                </a:path>
                <a:path w="3576320" h="3538220">
                  <a:moveTo>
                    <a:pt x="3476085" y="2354491"/>
                  </a:moveTo>
                  <a:lnTo>
                    <a:pt x="3468027" y="2354491"/>
                  </a:lnTo>
                  <a:lnTo>
                    <a:pt x="3471354" y="2344953"/>
                  </a:lnTo>
                  <a:lnTo>
                    <a:pt x="3478542" y="2347455"/>
                  </a:lnTo>
                  <a:lnTo>
                    <a:pt x="3476085" y="2354491"/>
                  </a:lnTo>
                  <a:close/>
                </a:path>
                <a:path w="3576320" h="3538220">
                  <a:moveTo>
                    <a:pt x="3470846" y="2369032"/>
                  </a:moveTo>
                  <a:lnTo>
                    <a:pt x="3463683" y="2366429"/>
                  </a:lnTo>
                  <a:lnTo>
                    <a:pt x="3468039" y="2354440"/>
                  </a:lnTo>
                  <a:lnTo>
                    <a:pt x="3476085" y="2354491"/>
                  </a:lnTo>
                  <a:lnTo>
                    <a:pt x="3475202" y="2357018"/>
                  </a:lnTo>
                  <a:lnTo>
                    <a:pt x="3470846" y="2369032"/>
                  </a:lnTo>
                  <a:close/>
                </a:path>
                <a:path w="3576320" h="3538220">
                  <a:moveTo>
                    <a:pt x="3460178" y="2397633"/>
                  </a:moveTo>
                  <a:lnTo>
                    <a:pt x="3453053" y="2394940"/>
                  </a:lnTo>
                  <a:lnTo>
                    <a:pt x="3460673" y="2374734"/>
                  </a:lnTo>
                  <a:lnTo>
                    <a:pt x="3461080" y="2373591"/>
                  </a:lnTo>
                  <a:lnTo>
                    <a:pt x="3468243" y="2376195"/>
                  </a:lnTo>
                  <a:lnTo>
                    <a:pt x="3467811" y="2377401"/>
                  </a:lnTo>
                  <a:lnTo>
                    <a:pt x="3460178" y="2397633"/>
                  </a:lnTo>
                  <a:close/>
                </a:path>
                <a:path w="3576320" h="3538220">
                  <a:moveTo>
                    <a:pt x="3460648" y="2374773"/>
                  </a:moveTo>
                  <a:close/>
                </a:path>
                <a:path w="3576320" h="3538220">
                  <a:moveTo>
                    <a:pt x="3453377" y="2415006"/>
                  </a:moveTo>
                  <a:lnTo>
                    <a:pt x="3445192" y="2415006"/>
                  </a:lnTo>
                  <a:lnTo>
                    <a:pt x="3450285" y="2402001"/>
                  </a:lnTo>
                  <a:lnTo>
                    <a:pt x="3457384" y="2404770"/>
                  </a:lnTo>
                  <a:lnTo>
                    <a:pt x="3453377" y="2415006"/>
                  </a:lnTo>
                  <a:close/>
                </a:path>
                <a:path w="3576320" h="3538220">
                  <a:moveTo>
                    <a:pt x="3448926" y="2426068"/>
                  </a:moveTo>
                  <a:lnTo>
                    <a:pt x="3441865" y="2423198"/>
                  </a:lnTo>
                  <a:lnTo>
                    <a:pt x="3445205" y="2414968"/>
                  </a:lnTo>
                  <a:lnTo>
                    <a:pt x="3453377" y="2415006"/>
                  </a:lnTo>
                  <a:lnTo>
                    <a:pt x="3452279" y="2417813"/>
                  </a:lnTo>
                  <a:lnTo>
                    <a:pt x="3448926" y="2426068"/>
                  </a:lnTo>
                  <a:close/>
                </a:path>
                <a:path w="3576320" h="3538220">
                  <a:moveTo>
                    <a:pt x="3445329" y="2434945"/>
                  </a:moveTo>
                  <a:lnTo>
                    <a:pt x="3437102" y="2434945"/>
                  </a:lnTo>
                  <a:lnTo>
                    <a:pt x="3439007" y="2430259"/>
                  </a:lnTo>
                  <a:lnTo>
                    <a:pt x="3446068" y="2433129"/>
                  </a:lnTo>
                  <a:lnTo>
                    <a:pt x="3445329" y="2434945"/>
                  </a:lnTo>
                  <a:close/>
                </a:path>
                <a:path w="3576320" h="3538220">
                  <a:moveTo>
                    <a:pt x="3437255" y="2454275"/>
                  </a:moveTo>
                  <a:lnTo>
                    <a:pt x="3430219" y="2451315"/>
                  </a:lnTo>
                  <a:lnTo>
                    <a:pt x="3437115" y="2434907"/>
                  </a:lnTo>
                  <a:lnTo>
                    <a:pt x="3445329" y="2434945"/>
                  </a:lnTo>
                  <a:lnTo>
                    <a:pt x="3444151" y="2437841"/>
                  </a:lnTo>
                  <a:lnTo>
                    <a:pt x="3437255" y="2454275"/>
                  </a:lnTo>
                  <a:close/>
                </a:path>
                <a:path w="3576320" h="3538220">
                  <a:moveTo>
                    <a:pt x="3428515" y="2474468"/>
                  </a:moveTo>
                  <a:lnTo>
                    <a:pt x="3420211" y="2474468"/>
                  </a:lnTo>
                  <a:lnTo>
                    <a:pt x="3427247" y="2458275"/>
                  </a:lnTo>
                  <a:lnTo>
                    <a:pt x="3434232" y="2461323"/>
                  </a:lnTo>
                  <a:lnTo>
                    <a:pt x="3428515" y="2474468"/>
                  </a:lnTo>
                  <a:close/>
                </a:path>
                <a:path w="3576320" h="3538220">
                  <a:moveTo>
                    <a:pt x="3425037" y="2482303"/>
                  </a:moveTo>
                  <a:lnTo>
                    <a:pt x="3418090" y="2479179"/>
                  </a:lnTo>
                  <a:lnTo>
                    <a:pt x="3420224" y="2474417"/>
                  </a:lnTo>
                  <a:lnTo>
                    <a:pt x="3428515" y="2474468"/>
                  </a:lnTo>
                  <a:lnTo>
                    <a:pt x="3427183" y="2477528"/>
                  </a:lnTo>
                  <a:lnTo>
                    <a:pt x="3425037" y="2482303"/>
                  </a:lnTo>
                  <a:close/>
                </a:path>
                <a:path w="3576320" h="3538220">
                  <a:moveTo>
                    <a:pt x="3412363" y="2510066"/>
                  </a:moveTo>
                  <a:lnTo>
                    <a:pt x="3405454" y="2506853"/>
                  </a:lnTo>
                  <a:lnTo>
                    <a:pt x="3411435" y="2493987"/>
                  </a:lnTo>
                  <a:lnTo>
                    <a:pt x="3414966" y="2486126"/>
                  </a:lnTo>
                  <a:lnTo>
                    <a:pt x="3421913" y="2489250"/>
                  </a:lnTo>
                  <a:lnTo>
                    <a:pt x="3418357" y="2497175"/>
                  </a:lnTo>
                  <a:lnTo>
                    <a:pt x="3412363" y="2510066"/>
                  </a:lnTo>
                  <a:close/>
                </a:path>
                <a:path w="3576320" h="3538220">
                  <a:moveTo>
                    <a:pt x="3411410" y="2494038"/>
                  </a:moveTo>
                  <a:close/>
                </a:path>
                <a:path w="3576320" h="3538220">
                  <a:moveTo>
                    <a:pt x="3401570" y="2532799"/>
                  </a:moveTo>
                  <a:lnTo>
                    <a:pt x="3393122" y="2532799"/>
                  </a:lnTo>
                  <a:lnTo>
                    <a:pt x="3402253" y="2513723"/>
                  </a:lnTo>
                  <a:lnTo>
                    <a:pt x="3409137" y="2517025"/>
                  </a:lnTo>
                  <a:lnTo>
                    <a:pt x="3401570" y="2532799"/>
                  </a:lnTo>
                  <a:close/>
                </a:path>
                <a:path w="3576320" h="3538220">
                  <a:moveTo>
                    <a:pt x="3399205" y="2537663"/>
                  </a:moveTo>
                  <a:lnTo>
                    <a:pt x="3392373" y="2534285"/>
                  </a:lnTo>
                  <a:lnTo>
                    <a:pt x="3393135" y="2532748"/>
                  </a:lnTo>
                  <a:lnTo>
                    <a:pt x="3401570" y="2532799"/>
                  </a:lnTo>
                  <a:lnTo>
                    <a:pt x="3399980" y="2536113"/>
                  </a:lnTo>
                  <a:lnTo>
                    <a:pt x="3399205" y="2537663"/>
                  </a:lnTo>
                  <a:close/>
                </a:path>
                <a:path w="3576320" h="3538220">
                  <a:moveTo>
                    <a:pt x="3385553" y="2564968"/>
                  </a:moveTo>
                  <a:lnTo>
                    <a:pt x="3378771" y="2561501"/>
                  </a:lnTo>
                  <a:lnTo>
                    <a:pt x="3383648" y="2551938"/>
                  </a:lnTo>
                  <a:lnTo>
                    <a:pt x="3388995" y="2541117"/>
                  </a:lnTo>
                  <a:lnTo>
                    <a:pt x="3395827" y="2544495"/>
                  </a:lnTo>
                  <a:lnTo>
                    <a:pt x="3390442" y="2555379"/>
                  </a:lnTo>
                  <a:lnTo>
                    <a:pt x="3385553" y="2564968"/>
                  </a:lnTo>
                  <a:close/>
                </a:path>
                <a:path w="3576320" h="3538220">
                  <a:moveTo>
                    <a:pt x="3383622" y="2551976"/>
                  </a:moveTo>
                  <a:close/>
                </a:path>
                <a:path w="3576320" h="3538220">
                  <a:moveTo>
                    <a:pt x="3380680" y="2571038"/>
                  </a:moveTo>
                  <a:lnTo>
                    <a:pt x="3373907" y="2571038"/>
                  </a:lnTo>
                  <a:lnTo>
                    <a:pt x="3375304" y="2568295"/>
                  </a:lnTo>
                  <a:lnTo>
                    <a:pt x="3380680" y="2571038"/>
                  </a:lnTo>
                  <a:close/>
                </a:path>
                <a:path w="3576320" h="3538220">
                  <a:moveTo>
                    <a:pt x="3371469" y="2592057"/>
                  </a:moveTo>
                  <a:lnTo>
                    <a:pt x="3364725" y="2588514"/>
                  </a:lnTo>
                  <a:lnTo>
                    <a:pt x="3373932" y="2570988"/>
                  </a:lnTo>
                  <a:lnTo>
                    <a:pt x="3380680" y="2571038"/>
                  </a:lnTo>
                  <a:lnTo>
                    <a:pt x="3382098" y="2571762"/>
                  </a:lnTo>
                  <a:lnTo>
                    <a:pt x="3380689" y="2574518"/>
                  </a:lnTo>
                  <a:lnTo>
                    <a:pt x="3371469" y="2592057"/>
                  </a:lnTo>
                  <a:close/>
                </a:path>
                <a:path w="3576320" h="3538220">
                  <a:moveTo>
                    <a:pt x="3362455" y="2608745"/>
                  </a:moveTo>
                  <a:lnTo>
                    <a:pt x="3353803" y="2608745"/>
                  </a:lnTo>
                  <a:lnTo>
                    <a:pt x="3361143" y="2595181"/>
                  </a:lnTo>
                  <a:lnTo>
                    <a:pt x="3367836" y="2598801"/>
                  </a:lnTo>
                  <a:lnTo>
                    <a:pt x="3362455" y="2608745"/>
                  </a:lnTo>
                  <a:close/>
                </a:path>
                <a:path w="3576320" h="3538220">
                  <a:moveTo>
                    <a:pt x="3356864" y="2618905"/>
                  </a:moveTo>
                  <a:lnTo>
                    <a:pt x="3350196" y="2615196"/>
                  </a:lnTo>
                  <a:lnTo>
                    <a:pt x="3353816" y="2608707"/>
                  </a:lnTo>
                  <a:lnTo>
                    <a:pt x="3362455" y="2608745"/>
                  </a:lnTo>
                  <a:lnTo>
                    <a:pt x="3360483" y="2612390"/>
                  </a:lnTo>
                  <a:lnTo>
                    <a:pt x="3356864" y="2618905"/>
                  </a:lnTo>
                  <a:close/>
                </a:path>
                <a:path w="3576320" h="3538220">
                  <a:moveTo>
                    <a:pt x="3341827" y="2645473"/>
                  </a:moveTo>
                  <a:lnTo>
                    <a:pt x="3335210" y="2641688"/>
                  </a:lnTo>
                  <a:lnTo>
                    <a:pt x="3343427" y="2627350"/>
                  </a:lnTo>
                  <a:lnTo>
                    <a:pt x="3346488" y="2621851"/>
                  </a:lnTo>
                  <a:lnTo>
                    <a:pt x="3353155" y="2625559"/>
                  </a:lnTo>
                  <a:lnTo>
                    <a:pt x="3350056" y="2631122"/>
                  </a:lnTo>
                  <a:lnTo>
                    <a:pt x="3341827" y="2645473"/>
                  </a:lnTo>
                  <a:close/>
                </a:path>
                <a:path w="3576320" h="3538220">
                  <a:moveTo>
                    <a:pt x="3343402" y="2627388"/>
                  </a:moveTo>
                  <a:close/>
                </a:path>
                <a:path w="3576320" h="3538220">
                  <a:moveTo>
                    <a:pt x="3330809" y="2664282"/>
                  </a:moveTo>
                  <a:lnTo>
                    <a:pt x="3321964" y="2664282"/>
                  </a:lnTo>
                  <a:lnTo>
                    <a:pt x="3331425" y="2648242"/>
                  </a:lnTo>
                  <a:lnTo>
                    <a:pt x="3337991" y="2652102"/>
                  </a:lnTo>
                  <a:lnTo>
                    <a:pt x="3330809" y="2664282"/>
                  </a:lnTo>
                  <a:close/>
                </a:path>
                <a:path w="3576320" h="3538220">
                  <a:moveTo>
                    <a:pt x="3326307" y="2671813"/>
                  </a:moveTo>
                  <a:lnTo>
                    <a:pt x="3319792" y="2667863"/>
                  </a:lnTo>
                  <a:lnTo>
                    <a:pt x="3321989" y="2664231"/>
                  </a:lnTo>
                  <a:lnTo>
                    <a:pt x="3330809" y="2664282"/>
                  </a:lnTo>
                  <a:lnTo>
                    <a:pt x="3328517" y="2668168"/>
                  </a:lnTo>
                  <a:lnTo>
                    <a:pt x="3326307" y="2671813"/>
                  </a:lnTo>
                  <a:close/>
                </a:path>
                <a:path w="3576320" h="3538220">
                  <a:moveTo>
                    <a:pt x="3310356" y="2697835"/>
                  </a:moveTo>
                  <a:lnTo>
                    <a:pt x="3303892" y="2693809"/>
                  </a:lnTo>
                  <a:lnTo>
                    <a:pt x="3310953" y="2682468"/>
                  </a:lnTo>
                  <a:lnTo>
                    <a:pt x="3315843" y="2674391"/>
                  </a:lnTo>
                  <a:lnTo>
                    <a:pt x="3322358" y="2678328"/>
                  </a:lnTo>
                  <a:lnTo>
                    <a:pt x="3317430" y="2686481"/>
                  </a:lnTo>
                  <a:lnTo>
                    <a:pt x="3310356" y="2697835"/>
                  </a:lnTo>
                  <a:close/>
                </a:path>
                <a:path w="3576320" h="3538220">
                  <a:moveTo>
                    <a:pt x="3310928" y="2682506"/>
                  </a:moveTo>
                  <a:close/>
                </a:path>
                <a:path w="3576320" h="3538220">
                  <a:moveTo>
                    <a:pt x="3293960" y="2723642"/>
                  </a:moveTo>
                  <a:lnTo>
                    <a:pt x="3287585" y="2719463"/>
                  </a:lnTo>
                  <a:lnTo>
                    <a:pt x="3288220" y="2718498"/>
                  </a:lnTo>
                  <a:lnTo>
                    <a:pt x="3299688" y="2700553"/>
                  </a:lnTo>
                  <a:lnTo>
                    <a:pt x="3299853" y="2700286"/>
                  </a:lnTo>
                  <a:lnTo>
                    <a:pt x="3306330" y="2704312"/>
                  </a:lnTo>
                  <a:lnTo>
                    <a:pt x="3293960" y="2723642"/>
                  </a:lnTo>
                  <a:close/>
                </a:path>
                <a:path w="3576320" h="3538220">
                  <a:moveTo>
                    <a:pt x="3299663" y="2700591"/>
                  </a:moveTo>
                  <a:close/>
                </a:path>
                <a:path w="3576320" h="3538220">
                  <a:moveTo>
                    <a:pt x="3288195" y="2718536"/>
                  </a:moveTo>
                  <a:close/>
                </a:path>
                <a:path w="3576320" h="3538220">
                  <a:moveTo>
                    <a:pt x="3285619" y="2736329"/>
                  </a:moveTo>
                  <a:lnTo>
                    <a:pt x="3276511" y="2736329"/>
                  </a:lnTo>
                  <a:lnTo>
                    <a:pt x="3283407" y="2725826"/>
                  </a:lnTo>
                  <a:lnTo>
                    <a:pt x="3289769" y="2730004"/>
                  </a:lnTo>
                  <a:lnTo>
                    <a:pt x="3285619" y="2736329"/>
                  </a:lnTo>
                  <a:close/>
                </a:path>
                <a:path w="3576320" h="3538220">
                  <a:moveTo>
                    <a:pt x="3276521" y="2736313"/>
                  </a:moveTo>
                  <a:close/>
                </a:path>
                <a:path w="3576320" h="3538220">
                  <a:moveTo>
                    <a:pt x="3277095" y="2749092"/>
                  </a:moveTo>
                  <a:lnTo>
                    <a:pt x="3270783" y="2744825"/>
                  </a:lnTo>
                  <a:lnTo>
                    <a:pt x="3276521" y="2736313"/>
                  </a:lnTo>
                  <a:lnTo>
                    <a:pt x="3285619" y="2736329"/>
                  </a:lnTo>
                  <a:lnTo>
                    <a:pt x="3282861" y="2740533"/>
                  </a:lnTo>
                  <a:lnTo>
                    <a:pt x="3277095" y="2749092"/>
                  </a:lnTo>
                  <a:close/>
                </a:path>
                <a:path w="3576320" h="3538220">
                  <a:moveTo>
                    <a:pt x="3259836" y="2774264"/>
                  </a:moveTo>
                  <a:lnTo>
                    <a:pt x="3253574" y="2769933"/>
                  </a:lnTo>
                  <a:lnTo>
                    <a:pt x="3264636" y="2753944"/>
                  </a:lnTo>
                  <a:lnTo>
                    <a:pt x="3266516" y="2751150"/>
                  </a:lnTo>
                  <a:lnTo>
                    <a:pt x="3272840" y="2755404"/>
                  </a:lnTo>
                  <a:lnTo>
                    <a:pt x="3270923" y="2758249"/>
                  </a:lnTo>
                  <a:lnTo>
                    <a:pt x="3259836" y="2774264"/>
                  </a:lnTo>
                  <a:close/>
                </a:path>
                <a:path w="3576320" h="3538220">
                  <a:moveTo>
                    <a:pt x="3264611" y="2753969"/>
                  </a:moveTo>
                  <a:close/>
                </a:path>
                <a:path w="3576320" h="3538220">
                  <a:moveTo>
                    <a:pt x="3249537" y="2788818"/>
                  </a:moveTo>
                  <a:lnTo>
                    <a:pt x="3240201" y="2788818"/>
                  </a:lnTo>
                  <a:lnTo>
                    <a:pt x="3249206" y="2776118"/>
                  </a:lnTo>
                  <a:lnTo>
                    <a:pt x="3255416" y="2780538"/>
                  </a:lnTo>
                  <a:lnTo>
                    <a:pt x="3249537" y="2788818"/>
                  </a:lnTo>
                  <a:close/>
                </a:path>
                <a:path w="3576320" h="3538220">
                  <a:moveTo>
                    <a:pt x="3242094" y="2799156"/>
                  </a:moveTo>
                  <a:lnTo>
                    <a:pt x="3235934" y="2794673"/>
                  </a:lnTo>
                  <a:lnTo>
                    <a:pt x="3240227" y="2788780"/>
                  </a:lnTo>
                  <a:lnTo>
                    <a:pt x="3249537" y="2788818"/>
                  </a:lnTo>
                  <a:lnTo>
                    <a:pt x="3246399" y="2793238"/>
                  </a:lnTo>
                  <a:lnTo>
                    <a:pt x="3242094" y="2799156"/>
                  </a:lnTo>
                  <a:close/>
                </a:path>
                <a:path w="3576320" h="3538220">
                  <a:moveTo>
                    <a:pt x="3223971" y="2823718"/>
                  </a:moveTo>
                  <a:lnTo>
                    <a:pt x="3217862" y="2819158"/>
                  </a:lnTo>
                  <a:lnTo>
                    <a:pt x="3227717" y="2805963"/>
                  </a:lnTo>
                  <a:lnTo>
                    <a:pt x="3231451" y="2800832"/>
                  </a:lnTo>
                  <a:lnTo>
                    <a:pt x="3237611" y="2805315"/>
                  </a:lnTo>
                  <a:lnTo>
                    <a:pt x="3233839" y="2810510"/>
                  </a:lnTo>
                  <a:lnTo>
                    <a:pt x="3223971" y="2823718"/>
                  </a:lnTo>
                  <a:close/>
                </a:path>
                <a:path w="3576320" h="3538220">
                  <a:moveTo>
                    <a:pt x="3227679" y="2806001"/>
                  </a:moveTo>
                  <a:close/>
                </a:path>
                <a:path w="3576320" h="3538220">
                  <a:moveTo>
                    <a:pt x="3211644" y="2839910"/>
                  </a:moveTo>
                  <a:lnTo>
                    <a:pt x="3202051" y="2839910"/>
                  </a:lnTo>
                  <a:lnTo>
                    <a:pt x="3213303" y="2825216"/>
                  </a:lnTo>
                  <a:lnTo>
                    <a:pt x="3219361" y="2829839"/>
                  </a:lnTo>
                  <a:lnTo>
                    <a:pt x="3211644" y="2839910"/>
                  </a:lnTo>
                  <a:close/>
                </a:path>
                <a:path w="3576320" h="3538220">
                  <a:moveTo>
                    <a:pt x="3205391" y="2848000"/>
                  </a:moveTo>
                  <a:lnTo>
                    <a:pt x="3199396" y="2843301"/>
                  </a:lnTo>
                  <a:lnTo>
                    <a:pt x="3202076" y="2839872"/>
                  </a:lnTo>
                  <a:lnTo>
                    <a:pt x="3211644" y="2839910"/>
                  </a:lnTo>
                  <a:lnTo>
                    <a:pt x="3208083" y="2844558"/>
                  </a:lnTo>
                  <a:lnTo>
                    <a:pt x="3205391" y="2848000"/>
                  </a:lnTo>
                  <a:close/>
                </a:path>
                <a:path w="3576320" h="3538220">
                  <a:moveTo>
                    <a:pt x="3198616" y="2856636"/>
                  </a:moveTo>
                  <a:lnTo>
                    <a:pt x="3188931" y="2856636"/>
                  </a:lnTo>
                  <a:lnTo>
                    <a:pt x="3194697" y="2849295"/>
                  </a:lnTo>
                  <a:lnTo>
                    <a:pt x="3200692" y="2853994"/>
                  </a:lnTo>
                  <a:lnTo>
                    <a:pt x="3198616" y="2856636"/>
                  </a:lnTo>
                  <a:close/>
                </a:path>
                <a:path w="3576320" h="3538220">
                  <a:moveTo>
                    <a:pt x="3186417" y="2871914"/>
                  </a:moveTo>
                  <a:lnTo>
                    <a:pt x="3180486" y="2867139"/>
                  </a:lnTo>
                  <a:lnTo>
                    <a:pt x="3188957" y="2856598"/>
                  </a:lnTo>
                  <a:lnTo>
                    <a:pt x="3198616" y="2856636"/>
                  </a:lnTo>
                  <a:lnTo>
                    <a:pt x="3194913" y="2861348"/>
                  </a:lnTo>
                  <a:lnTo>
                    <a:pt x="3186417" y="2871914"/>
                  </a:lnTo>
                  <a:close/>
                </a:path>
                <a:path w="3576320" h="3538220">
                  <a:moveTo>
                    <a:pt x="3175837" y="2873184"/>
                  </a:moveTo>
                  <a:lnTo>
                    <a:pt x="3175622" y="2873184"/>
                  </a:lnTo>
                  <a:lnTo>
                    <a:pt x="3175837" y="2873184"/>
                  </a:lnTo>
                  <a:close/>
                </a:path>
                <a:path w="3576320" h="3538220">
                  <a:moveTo>
                    <a:pt x="3171984" y="2889580"/>
                  </a:moveTo>
                  <a:lnTo>
                    <a:pt x="3162109" y="2889580"/>
                  </a:lnTo>
                  <a:lnTo>
                    <a:pt x="3175647" y="2873146"/>
                  </a:lnTo>
                  <a:lnTo>
                    <a:pt x="3175837" y="2873184"/>
                  </a:lnTo>
                  <a:lnTo>
                    <a:pt x="3181642" y="2877858"/>
                  </a:lnTo>
                  <a:lnTo>
                    <a:pt x="3171984" y="2889580"/>
                  </a:lnTo>
                  <a:close/>
                </a:path>
                <a:path w="3576320" h="3538220">
                  <a:moveTo>
                    <a:pt x="3167037" y="2895561"/>
                  </a:moveTo>
                  <a:lnTo>
                    <a:pt x="3161220" y="2890634"/>
                  </a:lnTo>
                  <a:lnTo>
                    <a:pt x="3162134" y="2889542"/>
                  </a:lnTo>
                  <a:lnTo>
                    <a:pt x="3171984" y="2889580"/>
                  </a:lnTo>
                  <a:lnTo>
                    <a:pt x="3167037" y="2895561"/>
                  </a:lnTo>
                  <a:close/>
                </a:path>
                <a:path w="3576320" h="3538220">
                  <a:moveTo>
                    <a:pt x="3158375" y="2905810"/>
                  </a:moveTo>
                  <a:lnTo>
                    <a:pt x="3148406" y="2905810"/>
                  </a:lnTo>
                  <a:lnTo>
                    <a:pt x="3156305" y="2896463"/>
                  </a:lnTo>
                  <a:lnTo>
                    <a:pt x="3162122" y="2901378"/>
                  </a:lnTo>
                  <a:lnTo>
                    <a:pt x="3158375" y="2905810"/>
                  </a:lnTo>
                  <a:close/>
                </a:path>
                <a:path w="3576320" h="3538220">
                  <a:moveTo>
                    <a:pt x="3147250" y="2918802"/>
                  </a:moveTo>
                  <a:lnTo>
                    <a:pt x="3141484" y="2913811"/>
                  </a:lnTo>
                  <a:lnTo>
                    <a:pt x="3148431" y="2905772"/>
                  </a:lnTo>
                  <a:lnTo>
                    <a:pt x="3158375" y="2905810"/>
                  </a:lnTo>
                  <a:lnTo>
                    <a:pt x="3154210" y="2910738"/>
                  </a:lnTo>
                  <a:lnTo>
                    <a:pt x="3147250" y="2918802"/>
                  </a:lnTo>
                  <a:close/>
                </a:path>
                <a:path w="3576320" h="3538220">
                  <a:moveTo>
                    <a:pt x="3139155" y="2921876"/>
                  </a:moveTo>
                  <a:lnTo>
                    <a:pt x="3134512" y="2921876"/>
                  </a:lnTo>
                  <a:lnTo>
                    <a:pt x="3136493" y="2919577"/>
                  </a:lnTo>
                  <a:lnTo>
                    <a:pt x="3139155" y="2921876"/>
                  </a:lnTo>
                  <a:close/>
                </a:path>
                <a:path w="3576320" h="3538220">
                  <a:moveTo>
                    <a:pt x="3127095" y="2941726"/>
                  </a:moveTo>
                  <a:lnTo>
                    <a:pt x="3121393" y="2936671"/>
                  </a:lnTo>
                  <a:lnTo>
                    <a:pt x="3134537" y="2921838"/>
                  </a:lnTo>
                  <a:lnTo>
                    <a:pt x="3139155" y="2921876"/>
                  </a:lnTo>
                  <a:lnTo>
                    <a:pt x="3142259" y="2924556"/>
                  </a:lnTo>
                  <a:lnTo>
                    <a:pt x="3140252" y="2926880"/>
                  </a:lnTo>
                  <a:lnTo>
                    <a:pt x="3127095" y="2941726"/>
                  </a:lnTo>
                  <a:close/>
                </a:path>
                <a:path w="3576320" h="3538220">
                  <a:moveTo>
                    <a:pt x="3116439" y="2953499"/>
                  </a:moveTo>
                  <a:lnTo>
                    <a:pt x="3106153" y="2953499"/>
                  </a:lnTo>
                  <a:lnTo>
                    <a:pt x="3116313" y="2942297"/>
                  </a:lnTo>
                  <a:lnTo>
                    <a:pt x="3121964" y="2947416"/>
                  </a:lnTo>
                  <a:lnTo>
                    <a:pt x="3116439" y="2953499"/>
                  </a:lnTo>
                  <a:close/>
                </a:path>
                <a:path w="3576320" h="3538220">
                  <a:moveTo>
                    <a:pt x="3106496" y="2964307"/>
                  </a:moveTo>
                  <a:lnTo>
                    <a:pt x="3100920" y="2959125"/>
                  </a:lnTo>
                  <a:lnTo>
                    <a:pt x="3106178" y="2953461"/>
                  </a:lnTo>
                  <a:lnTo>
                    <a:pt x="3116439" y="2953499"/>
                  </a:lnTo>
                  <a:lnTo>
                    <a:pt x="3111779" y="2958630"/>
                  </a:lnTo>
                  <a:lnTo>
                    <a:pt x="3106496" y="2964307"/>
                  </a:lnTo>
                  <a:close/>
                </a:path>
                <a:path w="3576320" h="3538220">
                  <a:moveTo>
                    <a:pt x="3100402" y="2969056"/>
                  </a:moveTo>
                  <a:lnTo>
                    <a:pt x="3091688" y="2969056"/>
                  </a:lnTo>
                  <a:lnTo>
                    <a:pt x="3095726" y="2964700"/>
                  </a:lnTo>
                  <a:lnTo>
                    <a:pt x="3100402" y="2969056"/>
                  </a:lnTo>
                  <a:close/>
                </a:path>
                <a:path w="3576320" h="3538220">
                  <a:moveTo>
                    <a:pt x="3085566" y="2986532"/>
                  </a:moveTo>
                  <a:lnTo>
                    <a:pt x="3080042" y="2981274"/>
                  </a:lnTo>
                  <a:lnTo>
                    <a:pt x="3091713" y="2969018"/>
                  </a:lnTo>
                  <a:lnTo>
                    <a:pt x="3100402" y="2969056"/>
                  </a:lnTo>
                  <a:lnTo>
                    <a:pt x="3101301" y="2969895"/>
                  </a:lnTo>
                  <a:lnTo>
                    <a:pt x="3097250" y="2974251"/>
                  </a:lnTo>
                  <a:lnTo>
                    <a:pt x="3085566" y="2986532"/>
                  </a:lnTo>
                  <a:close/>
                </a:path>
                <a:path w="3576320" h="3538220">
                  <a:moveTo>
                    <a:pt x="3064217" y="3008414"/>
                  </a:moveTo>
                  <a:lnTo>
                    <a:pt x="3058820" y="3003029"/>
                  </a:lnTo>
                  <a:lnTo>
                    <a:pt x="3062236" y="2999613"/>
                  </a:lnTo>
                  <a:lnTo>
                    <a:pt x="3074797" y="2986735"/>
                  </a:lnTo>
                  <a:lnTo>
                    <a:pt x="3080245" y="2992056"/>
                  </a:lnTo>
                  <a:lnTo>
                    <a:pt x="3067646" y="3004972"/>
                  </a:lnTo>
                  <a:lnTo>
                    <a:pt x="3064217" y="3008414"/>
                  </a:lnTo>
                  <a:close/>
                </a:path>
                <a:path w="3576320" h="3538220">
                  <a:moveTo>
                    <a:pt x="3062198" y="2999638"/>
                  </a:moveTo>
                  <a:close/>
                </a:path>
                <a:path w="3576320" h="3538220">
                  <a:moveTo>
                    <a:pt x="3057956" y="3014675"/>
                  </a:moveTo>
                  <a:lnTo>
                    <a:pt x="3047187" y="3014675"/>
                  </a:lnTo>
                  <a:lnTo>
                    <a:pt x="3053435" y="3008414"/>
                  </a:lnTo>
                  <a:lnTo>
                    <a:pt x="3058833" y="3013798"/>
                  </a:lnTo>
                  <a:lnTo>
                    <a:pt x="3057956" y="3014675"/>
                  </a:lnTo>
                  <a:close/>
                </a:path>
                <a:path w="3576320" h="3538220">
                  <a:moveTo>
                    <a:pt x="3047222" y="3014640"/>
                  </a:moveTo>
                  <a:close/>
                </a:path>
                <a:path w="3576320" h="3538220">
                  <a:moveTo>
                    <a:pt x="3042526" y="3029889"/>
                  </a:moveTo>
                  <a:lnTo>
                    <a:pt x="3037192" y="3024441"/>
                  </a:lnTo>
                  <a:lnTo>
                    <a:pt x="3047222" y="3014640"/>
                  </a:lnTo>
                  <a:lnTo>
                    <a:pt x="3057956" y="3014675"/>
                  </a:lnTo>
                  <a:lnTo>
                    <a:pt x="3052559" y="3020072"/>
                  </a:lnTo>
                  <a:lnTo>
                    <a:pt x="3042526" y="3029889"/>
                  </a:lnTo>
                  <a:close/>
                </a:path>
                <a:path w="3576320" h="3538220">
                  <a:moveTo>
                    <a:pt x="3027654" y="3044202"/>
                  </a:moveTo>
                  <a:lnTo>
                    <a:pt x="3016618" y="3044202"/>
                  </a:lnTo>
                  <a:lnTo>
                    <a:pt x="3031782" y="3029737"/>
                  </a:lnTo>
                  <a:lnTo>
                    <a:pt x="3037039" y="3035249"/>
                  </a:lnTo>
                  <a:lnTo>
                    <a:pt x="3027654" y="3044202"/>
                  </a:lnTo>
                  <a:close/>
                </a:path>
                <a:path w="3576320" h="3538220">
                  <a:moveTo>
                    <a:pt x="3020453" y="3051048"/>
                  </a:moveTo>
                  <a:lnTo>
                    <a:pt x="3015259" y="3045472"/>
                  </a:lnTo>
                  <a:lnTo>
                    <a:pt x="3016656" y="3044164"/>
                  </a:lnTo>
                  <a:lnTo>
                    <a:pt x="3027654" y="3044202"/>
                  </a:lnTo>
                  <a:lnTo>
                    <a:pt x="3021863" y="3049727"/>
                  </a:lnTo>
                  <a:lnTo>
                    <a:pt x="3020453" y="3051048"/>
                  </a:lnTo>
                  <a:close/>
                </a:path>
                <a:path w="3576320" h="3538220">
                  <a:moveTo>
                    <a:pt x="3012249" y="3058693"/>
                  </a:moveTo>
                  <a:lnTo>
                    <a:pt x="3001073" y="3058693"/>
                  </a:lnTo>
                  <a:lnTo>
                    <a:pt x="3009684" y="3050667"/>
                  </a:lnTo>
                  <a:lnTo>
                    <a:pt x="3014878" y="3056242"/>
                  </a:lnTo>
                  <a:lnTo>
                    <a:pt x="3012249" y="3058693"/>
                  </a:lnTo>
                  <a:close/>
                </a:path>
                <a:path w="3576320" h="3538220">
                  <a:moveTo>
                    <a:pt x="2998038" y="3071761"/>
                  </a:moveTo>
                  <a:lnTo>
                    <a:pt x="2992907" y="3066122"/>
                  </a:lnTo>
                  <a:lnTo>
                    <a:pt x="3001111" y="3058655"/>
                  </a:lnTo>
                  <a:lnTo>
                    <a:pt x="3012249" y="3058693"/>
                  </a:lnTo>
                  <a:lnTo>
                    <a:pt x="3006255" y="3064281"/>
                  </a:lnTo>
                  <a:lnTo>
                    <a:pt x="2998038" y="3071761"/>
                  </a:lnTo>
                  <a:close/>
                </a:path>
                <a:path w="3576320" h="3538220">
                  <a:moveTo>
                    <a:pt x="2975292" y="3092119"/>
                  </a:moveTo>
                  <a:lnTo>
                    <a:pt x="2970237" y="3086430"/>
                  </a:lnTo>
                  <a:lnTo>
                    <a:pt x="2985389" y="3072968"/>
                  </a:lnTo>
                  <a:lnTo>
                    <a:pt x="2987268" y="3071253"/>
                  </a:lnTo>
                  <a:lnTo>
                    <a:pt x="2992399" y="3076892"/>
                  </a:lnTo>
                  <a:lnTo>
                    <a:pt x="2990469" y="3078645"/>
                  </a:lnTo>
                  <a:lnTo>
                    <a:pt x="2975292" y="3092119"/>
                  </a:lnTo>
                  <a:close/>
                </a:path>
                <a:path w="3576320" h="3538220">
                  <a:moveTo>
                    <a:pt x="2985350" y="3072993"/>
                  </a:moveTo>
                  <a:close/>
                </a:path>
                <a:path w="3576320" h="3538220">
                  <a:moveTo>
                    <a:pt x="2952153" y="3112084"/>
                  </a:moveTo>
                  <a:lnTo>
                    <a:pt x="2947225" y="3106280"/>
                  </a:lnTo>
                  <a:lnTo>
                    <a:pt x="2953423" y="3101035"/>
                  </a:lnTo>
                  <a:lnTo>
                    <a:pt x="2964522" y="3091395"/>
                  </a:lnTo>
                  <a:lnTo>
                    <a:pt x="2969514" y="3097161"/>
                  </a:lnTo>
                  <a:lnTo>
                    <a:pt x="2958363" y="3106826"/>
                  </a:lnTo>
                  <a:lnTo>
                    <a:pt x="2952153" y="3112084"/>
                  </a:lnTo>
                  <a:close/>
                </a:path>
                <a:path w="3576320" h="3538220">
                  <a:moveTo>
                    <a:pt x="2953385" y="3101060"/>
                  </a:moveTo>
                  <a:close/>
                </a:path>
                <a:path w="3576320" h="3538220">
                  <a:moveTo>
                    <a:pt x="2944464" y="3114802"/>
                  </a:moveTo>
                  <a:lnTo>
                    <a:pt x="2937154" y="3114802"/>
                  </a:lnTo>
                  <a:lnTo>
                    <a:pt x="2941408" y="3111195"/>
                  </a:lnTo>
                  <a:lnTo>
                    <a:pt x="2944464" y="3114802"/>
                  </a:lnTo>
                  <a:close/>
                </a:path>
                <a:path w="3576320" h="3538220">
                  <a:moveTo>
                    <a:pt x="2928721" y="3131654"/>
                  </a:moveTo>
                  <a:lnTo>
                    <a:pt x="2923870" y="3125787"/>
                  </a:lnTo>
                  <a:lnTo>
                    <a:pt x="2937179" y="3114776"/>
                  </a:lnTo>
                  <a:lnTo>
                    <a:pt x="2944464" y="3114802"/>
                  </a:lnTo>
                  <a:lnTo>
                    <a:pt x="2946336" y="3117011"/>
                  </a:lnTo>
                  <a:lnTo>
                    <a:pt x="2942056" y="3120631"/>
                  </a:lnTo>
                  <a:lnTo>
                    <a:pt x="2928721" y="3131654"/>
                  </a:lnTo>
                  <a:close/>
                </a:path>
                <a:path w="3576320" h="3538220">
                  <a:moveTo>
                    <a:pt x="2904921" y="3150844"/>
                  </a:moveTo>
                  <a:lnTo>
                    <a:pt x="2900210" y="3144850"/>
                  </a:lnTo>
                  <a:lnTo>
                    <a:pt x="2904210" y="3141700"/>
                  </a:lnTo>
                  <a:lnTo>
                    <a:pt x="2918002" y="3130575"/>
                  </a:lnTo>
                  <a:lnTo>
                    <a:pt x="2922790" y="3136506"/>
                  </a:lnTo>
                  <a:lnTo>
                    <a:pt x="2908935" y="3147669"/>
                  </a:lnTo>
                  <a:lnTo>
                    <a:pt x="2904921" y="3150844"/>
                  </a:lnTo>
                  <a:close/>
                </a:path>
                <a:path w="3576320" h="3538220">
                  <a:moveTo>
                    <a:pt x="2904172" y="3141726"/>
                  </a:moveTo>
                  <a:close/>
                </a:path>
                <a:path w="3576320" h="3538220">
                  <a:moveTo>
                    <a:pt x="2880829" y="3169589"/>
                  </a:moveTo>
                  <a:lnTo>
                    <a:pt x="2876181" y="3163544"/>
                  </a:lnTo>
                  <a:lnTo>
                    <a:pt x="2887472" y="3154870"/>
                  </a:lnTo>
                  <a:lnTo>
                    <a:pt x="2894215" y="3149561"/>
                  </a:lnTo>
                  <a:lnTo>
                    <a:pt x="2898927" y="3155556"/>
                  </a:lnTo>
                  <a:lnTo>
                    <a:pt x="2892132" y="3160903"/>
                  </a:lnTo>
                  <a:lnTo>
                    <a:pt x="2880829" y="3169589"/>
                  </a:lnTo>
                  <a:close/>
                </a:path>
                <a:path w="3576320" h="3538220">
                  <a:moveTo>
                    <a:pt x="2887433" y="3154895"/>
                  </a:moveTo>
                  <a:close/>
                </a:path>
                <a:path w="3576320" h="3538220">
                  <a:moveTo>
                    <a:pt x="2866186" y="3180664"/>
                  </a:moveTo>
                  <a:lnTo>
                    <a:pt x="2853474" y="3180664"/>
                  </a:lnTo>
                  <a:lnTo>
                    <a:pt x="2870174" y="3168154"/>
                  </a:lnTo>
                  <a:lnTo>
                    <a:pt x="2874746" y="3174250"/>
                  </a:lnTo>
                  <a:lnTo>
                    <a:pt x="2866186" y="3180664"/>
                  </a:lnTo>
                  <a:close/>
                </a:path>
                <a:path w="3576320" h="3538220">
                  <a:moveTo>
                    <a:pt x="2856395" y="3187966"/>
                  </a:moveTo>
                  <a:lnTo>
                    <a:pt x="2851899" y="3181807"/>
                  </a:lnTo>
                  <a:lnTo>
                    <a:pt x="2853512" y="3180626"/>
                  </a:lnTo>
                  <a:lnTo>
                    <a:pt x="2866186" y="3180664"/>
                  </a:lnTo>
                  <a:lnTo>
                    <a:pt x="2858033" y="3186772"/>
                  </a:lnTo>
                  <a:lnTo>
                    <a:pt x="2856395" y="3187966"/>
                  </a:lnTo>
                  <a:close/>
                </a:path>
                <a:path w="3576320" h="3538220">
                  <a:moveTo>
                    <a:pt x="2831668" y="3205861"/>
                  </a:moveTo>
                  <a:lnTo>
                    <a:pt x="2827248" y="3199663"/>
                  </a:lnTo>
                  <a:lnTo>
                    <a:pt x="2836303" y="3193211"/>
                  </a:lnTo>
                  <a:lnTo>
                    <a:pt x="2845752" y="3186303"/>
                  </a:lnTo>
                  <a:lnTo>
                    <a:pt x="2850248" y="3192462"/>
                  </a:lnTo>
                  <a:lnTo>
                    <a:pt x="2840736" y="3199409"/>
                  </a:lnTo>
                  <a:lnTo>
                    <a:pt x="2831668" y="3205861"/>
                  </a:lnTo>
                  <a:close/>
                </a:path>
                <a:path w="3576320" h="3538220">
                  <a:moveTo>
                    <a:pt x="2836265" y="3193237"/>
                  </a:moveTo>
                  <a:close/>
                </a:path>
                <a:path w="3576320" h="3538220">
                  <a:moveTo>
                    <a:pt x="2806674" y="3223374"/>
                  </a:moveTo>
                  <a:lnTo>
                    <a:pt x="2802331" y="3217125"/>
                  </a:lnTo>
                  <a:lnTo>
                    <a:pt x="2818930" y="3205594"/>
                  </a:lnTo>
                  <a:lnTo>
                    <a:pt x="2821051" y="3204083"/>
                  </a:lnTo>
                  <a:lnTo>
                    <a:pt x="2825470" y="3210280"/>
                  </a:lnTo>
                  <a:lnTo>
                    <a:pt x="2823286" y="3211842"/>
                  </a:lnTo>
                  <a:lnTo>
                    <a:pt x="2806674" y="3223374"/>
                  </a:lnTo>
                  <a:close/>
                </a:path>
                <a:path w="3576320" h="3538220">
                  <a:moveTo>
                    <a:pt x="2818892" y="3205619"/>
                  </a:moveTo>
                  <a:close/>
                </a:path>
                <a:path w="3576320" h="3538220">
                  <a:moveTo>
                    <a:pt x="2797258" y="3229775"/>
                  </a:moveTo>
                  <a:lnTo>
                    <a:pt x="2783674" y="3229775"/>
                  </a:lnTo>
                  <a:lnTo>
                    <a:pt x="2796057" y="3221380"/>
                  </a:lnTo>
                  <a:lnTo>
                    <a:pt x="2800337" y="3227692"/>
                  </a:lnTo>
                  <a:lnTo>
                    <a:pt x="2797258" y="3229775"/>
                  </a:lnTo>
                  <a:close/>
                </a:path>
                <a:path w="3576320" h="3538220">
                  <a:moveTo>
                    <a:pt x="2783690" y="3229764"/>
                  </a:moveTo>
                  <a:close/>
                </a:path>
                <a:path w="3576320" h="3538220">
                  <a:moveTo>
                    <a:pt x="2781312" y="3240455"/>
                  </a:moveTo>
                  <a:lnTo>
                    <a:pt x="2777121" y="3234093"/>
                  </a:lnTo>
                  <a:lnTo>
                    <a:pt x="2783690" y="3229764"/>
                  </a:lnTo>
                  <a:lnTo>
                    <a:pt x="2797258" y="3229775"/>
                  </a:lnTo>
                  <a:lnTo>
                    <a:pt x="2787929" y="3236087"/>
                  </a:lnTo>
                  <a:lnTo>
                    <a:pt x="2781312" y="3240455"/>
                  </a:lnTo>
                  <a:close/>
                </a:path>
                <a:path w="3576320" h="3538220">
                  <a:moveTo>
                    <a:pt x="2772900" y="3241535"/>
                  </a:moveTo>
                  <a:lnTo>
                    <a:pt x="2765831" y="3241535"/>
                  </a:lnTo>
                  <a:lnTo>
                    <a:pt x="2770759" y="3238284"/>
                  </a:lnTo>
                  <a:lnTo>
                    <a:pt x="2772900" y="3241535"/>
                  </a:lnTo>
                  <a:close/>
                </a:path>
                <a:path w="3576320" h="3538220">
                  <a:moveTo>
                    <a:pt x="2755722" y="3257092"/>
                  </a:moveTo>
                  <a:lnTo>
                    <a:pt x="2751607" y="3250679"/>
                  </a:lnTo>
                  <a:lnTo>
                    <a:pt x="2765869" y="3241509"/>
                  </a:lnTo>
                  <a:lnTo>
                    <a:pt x="2772900" y="3241535"/>
                  </a:lnTo>
                  <a:lnTo>
                    <a:pt x="2774950" y="3244646"/>
                  </a:lnTo>
                  <a:lnTo>
                    <a:pt x="2770009" y="3247910"/>
                  </a:lnTo>
                  <a:lnTo>
                    <a:pt x="2755722" y="3257092"/>
                  </a:lnTo>
                  <a:close/>
                </a:path>
                <a:path w="3576320" h="3538220">
                  <a:moveTo>
                    <a:pt x="2744084" y="3264446"/>
                  </a:moveTo>
                  <a:lnTo>
                    <a:pt x="2729712" y="3264446"/>
                  </a:lnTo>
                  <a:lnTo>
                    <a:pt x="2745206" y="3254743"/>
                  </a:lnTo>
                  <a:lnTo>
                    <a:pt x="2749257" y="3261207"/>
                  </a:lnTo>
                  <a:lnTo>
                    <a:pt x="2744084" y="3264446"/>
                  </a:lnTo>
                  <a:close/>
                </a:path>
                <a:path w="3576320" h="3538220">
                  <a:moveTo>
                    <a:pt x="2729814" y="3273310"/>
                  </a:moveTo>
                  <a:lnTo>
                    <a:pt x="2725839" y="3266808"/>
                  </a:lnTo>
                  <a:lnTo>
                    <a:pt x="2729750" y="3264420"/>
                  </a:lnTo>
                  <a:lnTo>
                    <a:pt x="2744084" y="3264446"/>
                  </a:lnTo>
                  <a:lnTo>
                    <a:pt x="2733738" y="3270923"/>
                  </a:lnTo>
                  <a:lnTo>
                    <a:pt x="2729814" y="3273310"/>
                  </a:lnTo>
                  <a:close/>
                </a:path>
                <a:path w="3576320" h="3538220">
                  <a:moveTo>
                    <a:pt x="2722269" y="3275584"/>
                  </a:moveTo>
                  <a:lnTo>
                    <a:pt x="2711424" y="3275584"/>
                  </a:lnTo>
                  <a:lnTo>
                    <a:pt x="2719336" y="3270770"/>
                  </a:lnTo>
                  <a:lnTo>
                    <a:pt x="2722269" y="3275584"/>
                  </a:lnTo>
                  <a:close/>
                </a:path>
                <a:path w="3576320" h="3538220">
                  <a:moveTo>
                    <a:pt x="2703652" y="3289058"/>
                  </a:moveTo>
                  <a:lnTo>
                    <a:pt x="2699766" y="3282505"/>
                  </a:lnTo>
                  <a:lnTo>
                    <a:pt x="2711462" y="3275558"/>
                  </a:lnTo>
                  <a:lnTo>
                    <a:pt x="2722269" y="3275584"/>
                  </a:lnTo>
                  <a:lnTo>
                    <a:pt x="2723299" y="3277273"/>
                  </a:lnTo>
                  <a:lnTo>
                    <a:pt x="2715374" y="3282111"/>
                  </a:lnTo>
                  <a:lnTo>
                    <a:pt x="2703652" y="3289058"/>
                  </a:lnTo>
                  <a:close/>
                </a:path>
                <a:path w="3576320" h="3538220">
                  <a:moveTo>
                    <a:pt x="2693288" y="3286518"/>
                  </a:moveTo>
                  <a:lnTo>
                    <a:pt x="2692996" y="3286518"/>
                  </a:lnTo>
                  <a:lnTo>
                    <a:pt x="2693212" y="3286391"/>
                  </a:lnTo>
                  <a:close/>
                </a:path>
                <a:path w="3576320" h="3538220">
                  <a:moveTo>
                    <a:pt x="2689681" y="3297224"/>
                  </a:moveTo>
                  <a:lnTo>
                    <a:pt x="2674429" y="3297224"/>
                  </a:lnTo>
                  <a:lnTo>
                    <a:pt x="2693035" y="3286493"/>
                  </a:lnTo>
                  <a:lnTo>
                    <a:pt x="2693288" y="3286518"/>
                  </a:lnTo>
                  <a:lnTo>
                    <a:pt x="2697099" y="3292944"/>
                  </a:lnTo>
                  <a:lnTo>
                    <a:pt x="2689681" y="3297224"/>
                  </a:lnTo>
                  <a:close/>
                </a:path>
                <a:path w="3576320" h="3538220">
                  <a:moveTo>
                    <a:pt x="2677210" y="3304400"/>
                  </a:moveTo>
                  <a:lnTo>
                    <a:pt x="2673489" y="3297758"/>
                  </a:lnTo>
                  <a:lnTo>
                    <a:pt x="2674467" y="3297199"/>
                  </a:lnTo>
                  <a:lnTo>
                    <a:pt x="2689681" y="3297224"/>
                  </a:lnTo>
                  <a:lnTo>
                    <a:pt x="2678214" y="3303841"/>
                  </a:lnTo>
                  <a:lnTo>
                    <a:pt x="2677210" y="3304400"/>
                  </a:lnTo>
                  <a:close/>
                </a:path>
                <a:path w="3576320" h="3538220">
                  <a:moveTo>
                    <a:pt x="2650540" y="3319221"/>
                  </a:moveTo>
                  <a:lnTo>
                    <a:pt x="2646883" y="3312541"/>
                  </a:lnTo>
                  <a:lnTo>
                    <a:pt x="2655760" y="3307702"/>
                  </a:lnTo>
                  <a:lnTo>
                    <a:pt x="2666847" y="3301479"/>
                  </a:lnTo>
                  <a:lnTo>
                    <a:pt x="2670568" y="3308134"/>
                  </a:lnTo>
                  <a:lnTo>
                    <a:pt x="2659418" y="3314382"/>
                  </a:lnTo>
                  <a:lnTo>
                    <a:pt x="2650540" y="3319221"/>
                  </a:lnTo>
                  <a:close/>
                </a:path>
                <a:path w="3576320" h="3538220">
                  <a:moveTo>
                    <a:pt x="2655709" y="3307727"/>
                  </a:moveTo>
                  <a:close/>
                </a:path>
                <a:path w="3576320" h="3538220">
                  <a:moveTo>
                    <a:pt x="2641182" y="3318002"/>
                  </a:moveTo>
                  <a:lnTo>
                    <a:pt x="2636862" y="3318002"/>
                  </a:lnTo>
                  <a:lnTo>
                    <a:pt x="2640190" y="3316185"/>
                  </a:lnTo>
                  <a:lnTo>
                    <a:pt x="2641182" y="3318002"/>
                  </a:lnTo>
                  <a:close/>
                </a:path>
                <a:path w="3576320" h="3538220">
                  <a:moveTo>
                    <a:pt x="2623629" y="3333635"/>
                  </a:moveTo>
                  <a:lnTo>
                    <a:pt x="2620060" y="3326904"/>
                  </a:lnTo>
                  <a:lnTo>
                    <a:pt x="2636901" y="3317976"/>
                  </a:lnTo>
                  <a:lnTo>
                    <a:pt x="2641182" y="3318002"/>
                  </a:lnTo>
                  <a:lnTo>
                    <a:pt x="2643847" y="3322878"/>
                  </a:lnTo>
                  <a:lnTo>
                    <a:pt x="2640495" y="3324707"/>
                  </a:lnTo>
                  <a:lnTo>
                    <a:pt x="2623629" y="3333635"/>
                  </a:lnTo>
                  <a:close/>
                </a:path>
                <a:path w="3576320" h="3538220">
                  <a:moveTo>
                    <a:pt x="2615390" y="3337902"/>
                  </a:moveTo>
                  <a:lnTo>
                    <a:pt x="2598750" y="3337902"/>
                  </a:lnTo>
                  <a:lnTo>
                    <a:pt x="2613329" y="3330397"/>
                  </a:lnTo>
                  <a:lnTo>
                    <a:pt x="2616822" y="3337166"/>
                  </a:lnTo>
                  <a:lnTo>
                    <a:pt x="2615390" y="3337902"/>
                  </a:lnTo>
                  <a:close/>
                </a:path>
                <a:path w="3576320" h="3538220">
                  <a:moveTo>
                    <a:pt x="2596413" y="3347580"/>
                  </a:moveTo>
                  <a:lnTo>
                    <a:pt x="2593009" y="3340760"/>
                  </a:lnTo>
                  <a:lnTo>
                    <a:pt x="2598788" y="3337877"/>
                  </a:lnTo>
                  <a:lnTo>
                    <a:pt x="2615390" y="3337902"/>
                  </a:lnTo>
                  <a:lnTo>
                    <a:pt x="2602204" y="3344684"/>
                  </a:lnTo>
                  <a:lnTo>
                    <a:pt x="2596413" y="3347580"/>
                  </a:lnTo>
                  <a:close/>
                </a:path>
                <a:path w="3576320" h="3538220">
                  <a:moveTo>
                    <a:pt x="2587863" y="3347516"/>
                  </a:moveTo>
                  <a:lnTo>
                    <a:pt x="2579484" y="3347516"/>
                  </a:lnTo>
                  <a:lnTo>
                    <a:pt x="2586189" y="3344164"/>
                  </a:lnTo>
                  <a:lnTo>
                    <a:pt x="2587863" y="3347516"/>
                  </a:lnTo>
                  <a:close/>
                </a:path>
                <a:path w="3576320" h="3538220">
                  <a:moveTo>
                    <a:pt x="2569019" y="3361042"/>
                  </a:moveTo>
                  <a:lnTo>
                    <a:pt x="2565704" y="3354184"/>
                  </a:lnTo>
                  <a:lnTo>
                    <a:pt x="2579522" y="3347491"/>
                  </a:lnTo>
                  <a:lnTo>
                    <a:pt x="2587863" y="3347516"/>
                  </a:lnTo>
                  <a:lnTo>
                    <a:pt x="2589593" y="3350983"/>
                  </a:lnTo>
                  <a:lnTo>
                    <a:pt x="2582862" y="3354336"/>
                  </a:lnTo>
                  <a:lnTo>
                    <a:pt x="2569019" y="3361042"/>
                  </a:lnTo>
                  <a:close/>
                </a:path>
                <a:path w="3576320" h="3538220">
                  <a:moveTo>
                    <a:pt x="2558483" y="3366071"/>
                  </a:moveTo>
                  <a:lnTo>
                    <a:pt x="2540558" y="3366071"/>
                  </a:lnTo>
                  <a:lnTo>
                    <a:pt x="2558872" y="3357473"/>
                  </a:lnTo>
                  <a:lnTo>
                    <a:pt x="2562110" y="3364369"/>
                  </a:lnTo>
                  <a:lnTo>
                    <a:pt x="2558483" y="3366071"/>
                  </a:lnTo>
                  <a:close/>
                </a:path>
                <a:path w="3576320" h="3538220">
                  <a:moveTo>
                    <a:pt x="2541358" y="3374072"/>
                  </a:moveTo>
                  <a:lnTo>
                    <a:pt x="2538209" y="3367138"/>
                  </a:lnTo>
                  <a:lnTo>
                    <a:pt x="2540609" y="3366046"/>
                  </a:lnTo>
                  <a:lnTo>
                    <a:pt x="2558483" y="3366071"/>
                  </a:lnTo>
                  <a:lnTo>
                    <a:pt x="2543784" y="3372967"/>
                  </a:lnTo>
                  <a:lnTo>
                    <a:pt x="2541358" y="3374072"/>
                  </a:lnTo>
                  <a:close/>
                </a:path>
                <a:path w="3576320" h="3538220">
                  <a:moveTo>
                    <a:pt x="2513520" y="3386582"/>
                  </a:moveTo>
                  <a:lnTo>
                    <a:pt x="2510447" y="3379597"/>
                  </a:lnTo>
                  <a:lnTo>
                    <a:pt x="2520950" y="3374986"/>
                  </a:lnTo>
                  <a:lnTo>
                    <a:pt x="2531275" y="3370287"/>
                  </a:lnTo>
                  <a:lnTo>
                    <a:pt x="2534424" y="3377222"/>
                  </a:lnTo>
                  <a:lnTo>
                    <a:pt x="2524036" y="3381946"/>
                  </a:lnTo>
                  <a:lnTo>
                    <a:pt x="2513520" y="3386582"/>
                  </a:lnTo>
                  <a:close/>
                </a:path>
                <a:path w="3576320" h="3538220">
                  <a:moveTo>
                    <a:pt x="2520911" y="3374999"/>
                  </a:moveTo>
                  <a:close/>
                </a:path>
                <a:path w="3576320" h="3538220">
                  <a:moveTo>
                    <a:pt x="2485478" y="3398647"/>
                  </a:moveTo>
                  <a:lnTo>
                    <a:pt x="2482494" y="3391636"/>
                  </a:lnTo>
                  <a:lnTo>
                    <a:pt x="2501163" y="3383686"/>
                  </a:lnTo>
                  <a:lnTo>
                    <a:pt x="2503474" y="3382670"/>
                  </a:lnTo>
                  <a:lnTo>
                    <a:pt x="2506548" y="3389642"/>
                  </a:lnTo>
                  <a:lnTo>
                    <a:pt x="2504173" y="3390684"/>
                  </a:lnTo>
                  <a:lnTo>
                    <a:pt x="2485478" y="3398647"/>
                  </a:lnTo>
                  <a:close/>
                </a:path>
                <a:path w="3576320" h="3538220">
                  <a:moveTo>
                    <a:pt x="2501125" y="3383699"/>
                  </a:moveTo>
                  <a:close/>
                </a:path>
                <a:path w="3576320" h="3538220">
                  <a:moveTo>
                    <a:pt x="2457183" y="3410204"/>
                  </a:moveTo>
                  <a:lnTo>
                    <a:pt x="2454363" y="3403130"/>
                  </a:lnTo>
                  <a:lnTo>
                    <a:pt x="2461221" y="3400399"/>
                  </a:lnTo>
                  <a:lnTo>
                    <a:pt x="2475496" y="3394532"/>
                  </a:lnTo>
                  <a:lnTo>
                    <a:pt x="2478392" y="3401580"/>
                  </a:lnTo>
                  <a:lnTo>
                    <a:pt x="2464066" y="3407473"/>
                  </a:lnTo>
                  <a:lnTo>
                    <a:pt x="2457183" y="3410204"/>
                  </a:lnTo>
                  <a:close/>
                </a:path>
                <a:path w="3576320" h="3538220">
                  <a:moveTo>
                    <a:pt x="2461183" y="3400412"/>
                  </a:moveTo>
                  <a:close/>
                </a:path>
                <a:path w="3576320" h="3538220">
                  <a:moveTo>
                    <a:pt x="2448267" y="3408426"/>
                  </a:moveTo>
                  <a:lnTo>
                    <a:pt x="2441028" y="3408426"/>
                  </a:lnTo>
                  <a:lnTo>
                    <a:pt x="2447277" y="3405936"/>
                  </a:lnTo>
                  <a:lnTo>
                    <a:pt x="2448267" y="3408426"/>
                  </a:lnTo>
                  <a:close/>
                </a:path>
                <a:path w="3576320" h="3538220">
                  <a:moveTo>
                    <a:pt x="2428735" y="3421291"/>
                  </a:moveTo>
                  <a:lnTo>
                    <a:pt x="2426004" y="3414179"/>
                  </a:lnTo>
                  <a:lnTo>
                    <a:pt x="2441067" y="3408400"/>
                  </a:lnTo>
                  <a:lnTo>
                    <a:pt x="2448267" y="3408426"/>
                  </a:lnTo>
                  <a:lnTo>
                    <a:pt x="2450096" y="3413023"/>
                  </a:lnTo>
                  <a:lnTo>
                    <a:pt x="2443822" y="3415512"/>
                  </a:lnTo>
                  <a:lnTo>
                    <a:pt x="2428735" y="3421291"/>
                  </a:lnTo>
                  <a:close/>
                </a:path>
                <a:path w="3576320" h="3538220">
                  <a:moveTo>
                    <a:pt x="2400071" y="3431908"/>
                  </a:moveTo>
                  <a:lnTo>
                    <a:pt x="2397518" y="3424732"/>
                  </a:lnTo>
                  <a:lnTo>
                    <a:pt x="2400401" y="3423704"/>
                  </a:lnTo>
                  <a:lnTo>
                    <a:pt x="2418930" y="3416858"/>
                  </a:lnTo>
                  <a:lnTo>
                    <a:pt x="2421572" y="3424008"/>
                  </a:lnTo>
                  <a:lnTo>
                    <a:pt x="2402979" y="3430879"/>
                  </a:lnTo>
                  <a:lnTo>
                    <a:pt x="2400071" y="3431908"/>
                  </a:lnTo>
                  <a:close/>
                </a:path>
                <a:path w="3576320" h="3538220">
                  <a:moveTo>
                    <a:pt x="2400363" y="3423716"/>
                  </a:moveTo>
                  <a:close/>
                </a:path>
                <a:path w="3576320" h="3538220">
                  <a:moveTo>
                    <a:pt x="2371255" y="3441992"/>
                  </a:moveTo>
                  <a:lnTo>
                    <a:pt x="2368791" y="3434778"/>
                  </a:lnTo>
                  <a:lnTo>
                    <a:pt x="2379891" y="3430993"/>
                  </a:lnTo>
                  <a:lnTo>
                    <a:pt x="2390330" y="3427285"/>
                  </a:lnTo>
                  <a:lnTo>
                    <a:pt x="2392883" y="3434461"/>
                  </a:lnTo>
                  <a:lnTo>
                    <a:pt x="2382380" y="3438194"/>
                  </a:lnTo>
                  <a:lnTo>
                    <a:pt x="2371255" y="3441992"/>
                  </a:lnTo>
                  <a:close/>
                </a:path>
                <a:path w="3576320" h="3538220">
                  <a:moveTo>
                    <a:pt x="2379853" y="3431006"/>
                  </a:moveTo>
                  <a:close/>
                </a:path>
                <a:path w="3576320" h="3538220">
                  <a:moveTo>
                    <a:pt x="2342286" y="3451631"/>
                  </a:moveTo>
                  <a:lnTo>
                    <a:pt x="2339911" y="3444379"/>
                  </a:lnTo>
                  <a:lnTo>
                    <a:pt x="2359266" y="3438042"/>
                  </a:lnTo>
                  <a:lnTo>
                    <a:pt x="2361577" y="3437242"/>
                  </a:lnTo>
                  <a:lnTo>
                    <a:pt x="2364041" y="3444455"/>
                  </a:lnTo>
                  <a:lnTo>
                    <a:pt x="2361666" y="3445268"/>
                  </a:lnTo>
                  <a:lnTo>
                    <a:pt x="2342286" y="3451631"/>
                  </a:lnTo>
                  <a:close/>
                </a:path>
                <a:path w="3576320" h="3538220">
                  <a:moveTo>
                    <a:pt x="2359215" y="3438055"/>
                  </a:moveTo>
                  <a:close/>
                </a:path>
                <a:path w="3576320" h="3538220">
                  <a:moveTo>
                    <a:pt x="2313101" y="3460724"/>
                  </a:moveTo>
                  <a:lnTo>
                    <a:pt x="2310904" y="3453434"/>
                  </a:lnTo>
                  <a:lnTo>
                    <a:pt x="2317673" y="3451402"/>
                  </a:lnTo>
                  <a:lnTo>
                    <a:pt x="2332697" y="3446678"/>
                  </a:lnTo>
                  <a:lnTo>
                    <a:pt x="2334983" y="3453942"/>
                  </a:lnTo>
                  <a:lnTo>
                    <a:pt x="2319896" y="3458692"/>
                  </a:lnTo>
                  <a:lnTo>
                    <a:pt x="2313101" y="3460724"/>
                  </a:lnTo>
                  <a:close/>
                </a:path>
                <a:path w="3576320" h="3538220">
                  <a:moveTo>
                    <a:pt x="2317623" y="3451415"/>
                  </a:moveTo>
                  <a:close/>
                </a:path>
                <a:path w="3576320" h="3538220">
                  <a:moveTo>
                    <a:pt x="2304229" y="3457714"/>
                  </a:moveTo>
                  <a:lnTo>
                    <a:pt x="2296668" y="3457714"/>
                  </a:lnTo>
                  <a:lnTo>
                    <a:pt x="2303602" y="3455631"/>
                  </a:lnTo>
                  <a:lnTo>
                    <a:pt x="2304229" y="3457714"/>
                  </a:lnTo>
                  <a:close/>
                </a:path>
                <a:path w="3576320" h="3538220">
                  <a:moveTo>
                    <a:pt x="2283815" y="3469347"/>
                  </a:moveTo>
                  <a:lnTo>
                    <a:pt x="2281707" y="3462020"/>
                  </a:lnTo>
                  <a:lnTo>
                    <a:pt x="2296706" y="3457702"/>
                  </a:lnTo>
                  <a:lnTo>
                    <a:pt x="2304229" y="3457714"/>
                  </a:lnTo>
                  <a:lnTo>
                    <a:pt x="2305799" y="3462921"/>
                  </a:lnTo>
                  <a:lnTo>
                    <a:pt x="2298839" y="3465017"/>
                  </a:lnTo>
                  <a:lnTo>
                    <a:pt x="2283815" y="3469347"/>
                  </a:lnTo>
                  <a:close/>
                </a:path>
                <a:path w="3576320" h="3538220">
                  <a:moveTo>
                    <a:pt x="2254338" y="3477488"/>
                  </a:moveTo>
                  <a:lnTo>
                    <a:pt x="2252421" y="3470109"/>
                  </a:lnTo>
                  <a:lnTo>
                    <a:pt x="2254465" y="3469576"/>
                  </a:lnTo>
                  <a:lnTo>
                    <a:pt x="2274430" y="3464102"/>
                  </a:lnTo>
                  <a:lnTo>
                    <a:pt x="2276436" y="3471443"/>
                  </a:lnTo>
                  <a:lnTo>
                    <a:pt x="2256409" y="3476942"/>
                  </a:lnTo>
                  <a:lnTo>
                    <a:pt x="2254338" y="3477488"/>
                  </a:lnTo>
                  <a:close/>
                </a:path>
                <a:path w="3576320" h="3538220">
                  <a:moveTo>
                    <a:pt x="2254415" y="3469589"/>
                  </a:moveTo>
                  <a:close/>
                </a:path>
                <a:path w="3576320" h="3538220">
                  <a:moveTo>
                    <a:pt x="2245857" y="3475151"/>
                  </a:moveTo>
                  <a:lnTo>
                    <a:pt x="2233129" y="3475151"/>
                  </a:lnTo>
                  <a:lnTo>
                    <a:pt x="2245042" y="3472040"/>
                  </a:lnTo>
                  <a:lnTo>
                    <a:pt x="2245857" y="3475151"/>
                  </a:lnTo>
                  <a:close/>
                </a:path>
                <a:path w="3576320" h="3538220">
                  <a:moveTo>
                    <a:pt x="2233137" y="3475149"/>
                  </a:moveTo>
                  <a:close/>
                </a:path>
                <a:path w="3576320" h="3538220">
                  <a:moveTo>
                    <a:pt x="2224773" y="3485070"/>
                  </a:moveTo>
                  <a:lnTo>
                    <a:pt x="2222944" y="3477679"/>
                  </a:lnTo>
                  <a:lnTo>
                    <a:pt x="2233137" y="3475149"/>
                  </a:lnTo>
                  <a:lnTo>
                    <a:pt x="2245857" y="3475151"/>
                  </a:lnTo>
                  <a:lnTo>
                    <a:pt x="2246972" y="3479406"/>
                  </a:lnTo>
                  <a:lnTo>
                    <a:pt x="2235034" y="3482530"/>
                  </a:lnTo>
                  <a:lnTo>
                    <a:pt x="2224773" y="3485070"/>
                  </a:lnTo>
                  <a:close/>
                </a:path>
                <a:path w="3576320" h="3538220">
                  <a:moveTo>
                    <a:pt x="2215774" y="3480447"/>
                  </a:moveTo>
                  <a:lnTo>
                    <a:pt x="2211743" y="3480447"/>
                  </a:lnTo>
                  <a:lnTo>
                    <a:pt x="2215540" y="3479507"/>
                  </a:lnTo>
                  <a:lnTo>
                    <a:pt x="2215774" y="3480447"/>
                  </a:lnTo>
                  <a:close/>
                </a:path>
                <a:path w="3576320" h="3538220">
                  <a:moveTo>
                    <a:pt x="2195093" y="3492195"/>
                  </a:moveTo>
                  <a:lnTo>
                    <a:pt x="2193353" y="3484765"/>
                  </a:lnTo>
                  <a:lnTo>
                    <a:pt x="2211793" y="3480435"/>
                  </a:lnTo>
                  <a:lnTo>
                    <a:pt x="2215774" y="3480447"/>
                  </a:lnTo>
                  <a:lnTo>
                    <a:pt x="2217381" y="3486899"/>
                  </a:lnTo>
                  <a:lnTo>
                    <a:pt x="2213559" y="3487851"/>
                  </a:lnTo>
                  <a:lnTo>
                    <a:pt x="2195093" y="3492195"/>
                  </a:lnTo>
                  <a:close/>
                </a:path>
                <a:path w="3576320" h="3538220">
                  <a:moveTo>
                    <a:pt x="2186814" y="3490290"/>
                  </a:moveTo>
                  <a:lnTo>
                    <a:pt x="2168677" y="3490290"/>
                  </a:lnTo>
                  <a:lnTo>
                    <a:pt x="2185962" y="3486454"/>
                  </a:lnTo>
                  <a:lnTo>
                    <a:pt x="2186814" y="3490290"/>
                  </a:lnTo>
                  <a:close/>
                </a:path>
                <a:path w="3576320" h="3538220">
                  <a:moveTo>
                    <a:pt x="2165235" y="3498786"/>
                  </a:moveTo>
                  <a:lnTo>
                    <a:pt x="2163686" y="3491331"/>
                  </a:lnTo>
                  <a:lnTo>
                    <a:pt x="2168715" y="3490277"/>
                  </a:lnTo>
                  <a:lnTo>
                    <a:pt x="2186814" y="3490290"/>
                  </a:lnTo>
                  <a:lnTo>
                    <a:pt x="2187613" y="3493884"/>
                  </a:lnTo>
                  <a:lnTo>
                    <a:pt x="2170303" y="3497732"/>
                  </a:lnTo>
                  <a:lnTo>
                    <a:pt x="2165235" y="3498786"/>
                  </a:lnTo>
                  <a:close/>
                </a:path>
                <a:path w="3576320" h="3538220">
                  <a:moveTo>
                    <a:pt x="2135327" y="3504869"/>
                  </a:moveTo>
                  <a:lnTo>
                    <a:pt x="2133854" y="3497389"/>
                  </a:lnTo>
                  <a:lnTo>
                    <a:pt x="2147036" y="3494811"/>
                  </a:lnTo>
                  <a:lnTo>
                    <a:pt x="2156218" y="3492881"/>
                  </a:lnTo>
                  <a:lnTo>
                    <a:pt x="2157780" y="3500348"/>
                  </a:lnTo>
                  <a:lnTo>
                    <a:pt x="2148522" y="3502279"/>
                  </a:lnTo>
                  <a:lnTo>
                    <a:pt x="2135327" y="3504869"/>
                  </a:lnTo>
                  <a:close/>
                </a:path>
                <a:path w="3576320" h="3538220">
                  <a:moveTo>
                    <a:pt x="2105317" y="3510470"/>
                  </a:moveTo>
                  <a:lnTo>
                    <a:pt x="2103945" y="3502977"/>
                  </a:lnTo>
                  <a:lnTo>
                    <a:pt x="2125256" y="3499078"/>
                  </a:lnTo>
                  <a:lnTo>
                    <a:pt x="2126373" y="3498850"/>
                  </a:lnTo>
                  <a:lnTo>
                    <a:pt x="2127846" y="3506330"/>
                  </a:lnTo>
                  <a:lnTo>
                    <a:pt x="2126653" y="3506571"/>
                  </a:lnTo>
                  <a:lnTo>
                    <a:pt x="2105317" y="3510470"/>
                  </a:lnTo>
                  <a:close/>
                </a:path>
                <a:path w="3576320" h="3538220">
                  <a:moveTo>
                    <a:pt x="2075167" y="3515525"/>
                  </a:moveTo>
                  <a:lnTo>
                    <a:pt x="2073973" y="3507994"/>
                  </a:lnTo>
                  <a:lnTo>
                    <a:pt x="2081415" y="3506825"/>
                  </a:lnTo>
                  <a:lnTo>
                    <a:pt x="2096477" y="3504260"/>
                  </a:lnTo>
                  <a:lnTo>
                    <a:pt x="2097760" y="3511765"/>
                  </a:lnTo>
                  <a:lnTo>
                    <a:pt x="2082622" y="3514344"/>
                  </a:lnTo>
                  <a:lnTo>
                    <a:pt x="2075167" y="3515525"/>
                  </a:lnTo>
                  <a:close/>
                </a:path>
                <a:path w="3576320" h="3538220">
                  <a:moveTo>
                    <a:pt x="2066621" y="3510305"/>
                  </a:moveTo>
                  <a:lnTo>
                    <a:pt x="2059305" y="3510305"/>
                  </a:lnTo>
                  <a:lnTo>
                    <a:pt x="2066442" y="3509175"/>
                  </a:lnTo>
                  <a:lnTo>
                    <a:pt x="2066621" y="3510305"/>
                  </a:lnTo>
                  <a:close/>
                </a:path>
                <a:path w="3576320" h="3538220">
                  <a:moveTo>
                    <a:pt x="2044979" y="3520084"/>
                  </a:moveTo>
                  <a:lnTo>
                    <a:pt x="2043887" y="3512540"/>
                  </a:lnTo>
                  <a:lnTo>
                    <a:pt x="2059355" y="3510292"/>
                  </a:lnTo>
                  <a:lnTo>
                    <a:pt x="2066621" y="3510305"/>
                  </a:lnTo>
                  <a:lnTo>
                    <a:pt x="2067636" y="3516706"/>
                  </a:lnTo>
                  <a:lnTo>
                    <a:pt x="2060473" y="3517836"/>
                  </a:lnTo>
                  <a:lnTo>
                    <a:pt x="2044979" y="3520084"/>
                  </a:lnTo>
                  <a:close/>
                </a:path>
                <a:path w="3576320" h="3538220">
                  <a:moveTo>
                    <a:pt x="2036767" y="3516452"/>
                  </a:moveTo>
                  <a:lnTo>
                    <a:pt x="2014918" y="3516452"/>
                  </a:lnTo>
                  <a:lnTo>
                    <a:pt x="2036394" y="3513607"/>
                  </a:lnTo>
                  <a:lnTo>
                    <a:pt x="2036767" y="3516452"/>
                  </a:lnTo>
                  <a:close/>
                </a:path>
                <a:path w="3576320" h="3538220">
                  <a:moveTo>
                    <a:pt x="2014677" y="3524148"/>
                  </a:moveTo>
                  <a:lnTo>
                    <a:pt x="2013775" y="3516591"/>
                  </a:lnTo>
                  <a:lnTo>
                    <a:pt x="2014969" y="3516439"/>
                  </a:lnTo>
                  <a:lnTo>
                    <a:pt x="2036767" y="3516452"/>
                  </a:lnTo>
                  <a:lnTo>
                    <a:pt x="2037384" y="3521163"/>
                  </a:lnTo>
                  <a:lnTo>
                    <a:pt x="2015896" y="3524008"/>
                  </a:lnTo>
                  <a:lnTo>
                    <a:pt x="2014677" y="3524148"/>
                  </a:lnTo>
                  <a:close/>
                </a:path>
                <a:path w="3576320" h="3538220">
                  <a:moveTo>
                    <a:pt x="2006400" y="3519119"/>
                  </a:moveTo>
                  <a:lnTo>
                    <a:pt x="1992604" y="3519119"/>
                  </a:lnTo>
                  <a:lnTo>
                    <a:pt x="2006206" y="3517493"/>
                  </a:lnTo>
                  <a:lnTo>
                    <a:pt x="2006400" y="3519119"/>
                  </a:lnTo>
                  <a:close/>
                </a:path>
                <a:path w="3576320" h="3538220">
                  <a:moveTo>
                    <a:pt x="1984349" y="3527653"/>
                  </a:moveTo>
                  <a:lnTo>
                    <a:pt x="1983536" y="3520084"/>
                  </a:lnTo>
                  <a:lnTo>
                    <a:pt x="1992642" y="3519106"/>
                  </a:lnTo>
                  <a:lnTo>
                    <a:pt x="2006400" y="3519119"/>
                  </a:lnTo>
                  <a:lnTo>
                    <a:pt x="2007108" y="3525050"/>
                  </a:lnTo>
                  <a:lnTo>
                    <a:pt x="1993480" y="3526688"/>
                  </a:lnTo>
                  <a:lnTo>
                    <a:pt x="1984349" y="3527653"/>
                  </a:lnTo>
                  <a:close/>
                </a:path>
                <a:path w="3576320" h="3538220">
                  <a:moveTo>
                    <a:pt x="1953971" y="3530688"/>
                  </a:moveTo>
                  <a:lnTo>
                    <a:pt x="1953260" y="3523107"/>
                  </a:lnTo>
                  <a:lnTo>
                    <a:pt x="1970239" y="3521506"/>
                  </a:lnTo>
                  <a:lnTo>
                    <a:pt x="1975967" y="3520897"/>
                  </a:lnTo>
                  <a:lnTo>
                    <a:pt x="1976767" y="3528466"/>
                  </a:lnTo>
                  <a:lnTo>
                    <a:pt x="1970976" y="3529088"/>
                  </a:lnTo>
                  <a:lnTo>
                    <a:pt x="1953971" y="3530688"/>
                  </a:lnTo>
                  <a:close/>
                </a:path>
                <a:path w="3576320" h="3538220">
                  <a:moveTo>
                    <a:pt x="1945854" y="3525469"/>
                  </a:moveTo>
                  <a:lnTo>
                    <a:pt x="1925142" y="3525469"/>
                  </a:lnTo>
                  <a:lnTo>
                    <a:pt x="1945716" y="3523780"/>
                  </a:lnTo>
                  <a:lnTo>
                    <a:pt x="1945854" y="3525469"/>
                  </a:lnTo>
                  <a:close/>
                </a:path>
                <a:path w="3576320" h="3538220">
                  <a:moveTo>
                    <a:pt x="1923503" y="3533216"/>
                  </a:moveTo>
                  <a:lnTo>
                    <a:pt x="1922983" y="3525608"/>
                  </a:lnTo>
                  <a:lnTo>
                    <a:pt x="1925180" y="3525456"/>
                  </a:lnTo>
                  <a:lnTo>
                    <a:pt x="1945854" y="3525469"/>
                  </a:lnTo>
                  <a:lnTo>
                    <a:pt x="1946338" y="3531387"/>
                  </a:lnTo>
                  <a:lnTo>
                    <a:pt x="1925739" y="3533063"/>
                  </a:lnTo>
                  <a:lnTo>
                    <a:pt x="1923503" y="3533216"/>
                  </a:lnTo>
                  <a:close/>
                </a:path>
                <a:path w="3576320" h="3538220">
                  <a:moveTo>
                    <a:pt x="1915436" y="3527031"/>
                  </a:moveTo>
                  <a:lnTo>
                    <a:pt x="1902485" y="3527031"/>
                  </a:lnTo>
                  <a:lnTo>
                    <a:pt x="1915375" y="3526142"/>
                  </a:lnTo>
                  <a:lnTo>
                    <a:pt x="1915436" y="3527031"/>
                  </a:lnTo>
                  <a:close/>
                </a:path>
                <a:path w="3576320" h="3538220">
                  <a:moveTo>
                    <a:pt x="1893036" y="3535197"/>
                  </a:moveTo>
                  <a:lnTo>
                    <a:pt x="1892604" y="3527590"/>
                  </a:lnTo>
                  <a:lnTo>
                    <a:pt x="1902536" y="3527018"/>
                  </a:lnTo>
                  <a:lnTo>
                    <a:pt x="1915436" y="3527031"/>
                  </a:lnTo>
                  <a:lnTo>
                    <a:pt x="1915896" y="3533736"/>
                  </a:lnTo>
                  <a:lnTo>
                    <a:pt x="1902993" y="3534625"/>
                  </a:lnTo>
                  <a:lnTo>
                    <a:pt x="1893036" y="3535197"/>
                  </a:lnTo>
                  <a:close/>
                </a:path>
                <a:path w="3576320" h="3538220">
                  <a:moveTo>
                    <a:pt x="1885014" y="3528314"/>
                  </a:moveTo>
                  <a:lnTo>
                    <a:pt x="1879765" y="3528314"/>
                  </a:lnTo>
                  <a:lnTo>
                    <a:pt x="1884997" y="3528009"/>
                  </a:lnTo>
                  <a:lnTo>
                    <a:pt x="1885014" y="3528314"/>
                  </a:lnTo>
                  <a:close/>
                </a:path>
                <a:path w="3576320" h="3538220">
                  <a:moveTo>
                    <a:pt x="1862543" y="3536696"/>
                  </a:moveTo>
                  <a:lnTo>
                    <a:pt x="1862213" y="3529076"/>
                  </a:lnTo>
                  <a:lnTo>
                    <a:pt x="1879815" y="3528301"/>
                  </a:lnTo>
                  <a:lnTo>
                    <a:pt x="1885014" y="3528314"/>
                  </a:lnTo>
                  <a:lnTo>
                    <a:pt x="1885429" y="3535616"/>
                  </a:lnTo>
                  <a:lnTo>
                    <a:pt x="1880171" y="3535921"/>
                  </a:lnTo>
                  <a:lnTo>
                    <a:pt x="1862543" y="3536696"/>
                  </a:lnTo>
                  <a:close/>
                </a:path>
                <a:path w="3576320" h="3538220">
                  <a:moveTo>
                    <a:pt x="1831987" y="3537686"/>
                  </a:moveTo>
                  <a:lnTo>
                    <a:pt x="1831848" y="3530066"/>
                  </a:lnTo>
                  <a:lnTo>
                    <a:pt x="1834146" y="3530028"/>
                  </a:lnTo>
                  <a:lnTo>
                    <a:pt x="1854644" y="3529380"/>
                  </a:lnTo>
                  <a:lnTo>
                    <a:pt x="1854885" y="3537000"/>
                  </a:lnTo>
                  <a:lnTo>
                    <a:pt x="1831987" y="3537686"/>
                  </a:lnTo>
                  <a:close/>
                </a:path>
                <a:path w="3576320" h="3538220">
                  <a:moveTo>
                    <a:pt x="1801469" y="3538131"/>
                  </a:moveTo>
                  <a:lnTo>
                    <a:pt x="1801418" y="3530511"/>
                  </a:lnTo>
                  <a:lnTo>
                    <a:pt x="1811197" y="3530460"/>
                  </a:lnTo>
                  <a:lnTo>
                    <a:pt x="1824228" y="3530206"/>
                  </a:lnTo>
                  <a:lnTo>
                    <a:pt x="1824367" y="3537826"/>
                  </a:lnTo>
                  <a:lnTo>
                    <a:pt x="1811274" y="3538080"/>
                  </a:lnTo>
                  <a:lnTo>
                    <a:pt x="1801469" y="3538131"/>
                  </a:lnTo>
                  <a:close/>
                </a:path>
                <a:path w="3576320" h="3538220">
                  <a:moveTo>
                    <a:pt x="1788160" y="3538220"/>
                  </a:moveTo>
                  <a:lnTo>
                    <a:pt x="1770938" y="3538105"/>
                  </a:lnTo>
                  <a:lnTo>
                    <a:pt x="1770989" y="3530485"/>
                  </a:lnTo>
                  <a:lnTo>
                    <a:pt x="1788159" y="3530599"/>
                  </a:lnTo>
                  <a:lnTo>
                    <a:pt x="1793799" y="3530600"/>
                  </a:lnTo>
                  <a:lnTo>
                    <a:pt x="1793849" y="3538181"/>
                  </a:lnTo>
                  <a:lnTo>
                    <a:pt x="1788160" y="3538220"/>
                  </a:lnTo>
                  <a:close/>
                </a:path>
                <a:path w="3576320" h="3538220">
                  <a:moveTo>
                    <a:pt x="1793799" y="3530600"/>
                  </a:moveTo>
                  <a:lnTo>
                    <a:pt x="1788159" y="3530599"/>
                  </a:lnTo>
                  <a:lnTo>
                    <a:pt x="1793798" y="3530561"/>
                  </a:lnTo>
                  <a:close/>
                </a:path>
                <a:path w="3576320" h="3538220">
                  <a:moveTo>
                    <a:pt x="1763268" y="3538042"/>
                  </a:moveTo>
                  <a:lnTo>
                    <a:pt x="1742008" y="3537635"/>
                  </a:lnTo>
                  <a:lnTo>
                    <a:pt x="1740369" y="3537585"/>
                  </a:lnTo>
                  <a:lnTo>
                    <a:pt x="1740611" y="3529977"/>
                  </a:lnTo>
                  <a:lnTo>
                    <a:pt x="1742224" y="3530028"/>
                  </a:lnTo>
                  <a:lnTo>
                    <a:pt x="1763420" y="3530422"/>
                  </a:lnTo>
                  <a:lnTo>
                    <a:pt x="1763268" y="3538042"/>
                  </a:lnTo>
                  <a:close/>
                </a:path>
                <a:path w="3576320" h="3538220">
                  <a:moveTo>
                    <a:pt x="1732749" y="3537356"/>
                  </a:moveTo>
                  <a:lnTo>
                    <a:pt x="1719046" y="3536924"/>
                  </a:lnTo>
                  <a:lnTo>
                    <a:pt x="1709864" y="3536518"/>
                  </a:lnTo>
                  <a:lnTo>
                    <a:pt x="1710194" y="3528910"/>
                  </a:lnTo>
                  <a:lnTo>
                    <a:pt x="1719351" y="3529304"/>
                  </a:lnTo>
                  <a:lnTo>
                    <a:pt x="1732991" y="3529736"/>
                  </a:lnTo>
                  <a:lnTo>
                    <a:pt x="1732749" y="3537356"/>
                  </a:lnTo>
                  <a:close/>
                </a:path>
                <a:path w="3576320" h="3538220">
                  <a:moveTo>
                    <a:pt x="1702244" y="3536188"/>
                  </a:moveTo>
                  <a:lnTo>
                    <a:pt x="1696148" y="3535921"/>
                  </a:lnTo>
                  <a:lnTo>
                    <a:pt x="1679371" y="3534968"/>
                  </a:lnTo>
                  <a:lnTo>
                    <a:pt x="1679803" y="3527361"/>
                  </a:lnTo>
                  <a:lnTo>
                    <a:pt x="1696554" y="3528314"/>
                  </a:lnTo>
                  <a:lnTo>
                    <a:pt x="1702587" y="3528568"/>
                  </a:lnTo>
                  <a:lnTo>
                    <a:pt x="1702244" y="3536188"/>
                  </a:lnTo>
                  <a:close/>
                </a:path>
                <a:path w="3576320" h="3538220">
                  <a:moveTo>
                    <a:pt x="1671713" y="3534524"/>
                  </a:moveTo>
                  <a:lnTo>
                    <a:pt x="1650580" y="3533063"/>
                  </a:lnTo>
                  <a:lnTo>
                    <a:pt x="1648866" y="3532924"/>
                  </a:lnTo>
                  <a:lnTo>
                    <a:pt x="1649488" y="3525329"/>
                  </a:lnTo>
                  <a:lnTo>
                    <a:pt x="1651177" y="3525469"/>
                  </a:lnTo>
                  <a:lnTo>
                    <a:pt x="1672247" y="3526917"/>
                  </a:lnTo>
                  <a:lnTo>
                    <a:pt x="1671713" y="3534524"/>
                  </a:lnTo>
                  <a:close/>
                </a:path>
                <a:path w="3576320" h="3538220">
                  <a:moveTo>
                    <a:pt x="1641271" y="3532301"/>
                  </a:moveTo>
                  <a:lnTo>
                    <a:pt x="1627924" y="3531209"/>
                  </a:lnTo>
                  <a:lnTo>
                    <a:pt x="1618449" y="3530320"/>
                  </a:lnTo>
                  <a:lnTo>
                    <a:pt x="1619161" y="3522738"/>
                  </a:lnTo>
                  <a:lnTo>
                    <a:pt x="1628609" y="3523627"/>
                  </a:lnTo>
                  <a:lnTo>
                    <a:pt x="1641894" y="3524707"/>
                  </a:lnTo>
                  <a:lnTo>
                    <a:pt x="1641271" y="3532301"/>
                  </a:lnTo>
                  <a:close/>
                </a:path>
                <a:path w="3576320" h="3538220">
                  <a:moveTo>
                    <a:pt x="1610867" y="3529609"/>
                  </a:moveTo>
                  <a:lnTo>
                    <a:pt x="1605343" y="3529088"/>
                  </a:lnTo>
                  <a:lnTo>
                    <a:pt x="1588084" y="3527247"/>
                  </a:lnTo>
                  <a:lnTo>
                    <a:pt x="1588884" y="3519665"/>
                  </a:lnTo>
                  <a:lnTo>
                    <a:pt x="1606130" y="3521506"/>
                  </a:lnTo>
                  <a:lnTo>
                    <a:pt x="1611579" y="3522014"/>
                  </a:lnTo>
                  <a:lnTo>
                    <a:pt x="1610867" y="3529609"/>
                  </a:lnTo>
                  <a:close/>
                </a:path>
                <a:path w="3576320" h="3538220">
                  <a:moveTo>
                    <a:pt x="1580464" y="3526396"/>
                  </a:moveTo>
                  <a:lnTo>
                    <a:pt x="1560423" y="3524008"/>
                  </a:lnTo>
                  <a:lnTo>
                    <a:pt x="1557718" y="3523653"/>
                  </a:lnTo>
                  <a:lnTo>
                    <a:pt x="1558709" y="3516096"/>
                  </a:lnTo>
                  <a:lnTo>
                    <a:pt x="1561401" y="3516452"/>
                  </a:lnTo>
                  <a:lnTo>
                    <a:pt x="1581365" y="3518827"/>
                  </a:lnTo>
                  <a:lnTo>
                    <a:pt x="1580464" y="3526396"/>
                  </a:lnTo>
                  <a:close/>
                </a:path>
                <a:path w="3576320" h="3538220">
                  <a:moveTo>
                    <a:pt x="1550161" y="3522649"/>
                  </a:moveTo>
                  <a:lnTo>
                    <a:pt x="1538097" y="3521062"/>
                  </a:lnTo>
                  <a:lnTo>
                    <a:pt x="1527467" y="3519512"/>
                  </a:lnTo>
                  <a:lnTo>
                    <a:pt x="1528559" y="3511981"/>
                  </a:lnTo>
                  <a:lnTo>
                    <a:pt x="1539163" y="3513518"/>
                  </a:lnTo>
                  <a:lnTo>
                    <a:pt x="1551165" y="3515093"/>
                  </a:lnTo>
                  <a:lnTo>
                    <a:pt x="1550161" y="3522649"/>
                  </a:lnTo>
                  <a:close/>
                </a:path>
                <a:path w="3576320" h="3538220">
                  <a:moveTo>
                    <a:pt x="1519923" y="3518420"/>
                  </a:moveTo>
                  <a:lnTo>
                    <a:pt x="1515846" y="3517836"/>
                  </a:lnTo>
                  <a:lnTo>
                    <a:pt x="1497291" y="3514915"/>
                  </a:lnTo>
                  <a:lnTo>
                    <a:pt x="1498473" y="3507384"/>
                  </a:lnTo>
                  <a:lnTo>
                    <a:pt x="1517050" y="3510305"/>
                  </a:lnTo>
                  <a:lnTo>
                    <a:pt x="1521015" y="3510889"/>
                  </a:lnTo>
                  <a:lnTo>
                    <a:pt x="1519923" y="3518420"/>
                  </a:lnTo>
                  <a:close/>
                </a:path>
                <a:path w="3576320" h="3538220">
                  <a:moveTo>
                    <a:pt x="1489722" y="3513670"/>
                  </a:moveTo>
                  <a:lnTo>
                    <a:pt x="1471637" y="3510584"/>
                  </a:lnTo>
                  <a:lnTo>
                    <a:pt x="1467154" y="3509772"/>
                  </a:lnTo>
                  <a:lnTo>
                    <a:pt x="1468526" y="3502279"/>
                  </a:lnTo>
                  <a:lnTo>
                    <a:pt x="1473020" y="3503091"/>
                  </a:lnTo>
                  <a:lnTo>
                    <a:pt x="1491005" y="3506152"/>
                  </a:lnTo>
                  <a:lnTo>
                    <a:pt x="1489722" y="3513670"/>
                  </a:lnTo>
                  <a:close/>
                </a:path>
                <a:path w="3576320" h="3538220">
                  <a:moveTo>
                    <a:pt x="1459661" y="3508400"/>
                  </a:moveTo>
                  <a:lnTo>
                    <a:pt x="1449666" y="3506571"/>
                  </a:lnTo>
                  <a:lnTo>
                    <a:pt x="1437157" y="3504120"/>
                  </a:lnTo>
                  <a:lnTo>
                    <a:pt x="1438617" y="3496640"/>
                  </a:lnTo>
                  <a:lnTo>
                    <a:pt x="1451114" y="3499078"/>
                  </a:lnTo>
                  <a:lnTo>
                    <a:pt x="1461033" y="3500894"/>
                  </a:lnTo>
                  <a:lnTo>
                    <a:pt x="1459661" y="3508400"/>
                  </a:lnTo>
                  <a:close/>
                </a:path>
                <a:path w="3576320" h="3538220">
                  <a:moveTo>
                    <a:pt x="1429677" y="3502647"/>
                  </a:moveTo>
                  <a:lnTo>
                    <a:pt x="1427797" y="3502279"/>
                  </a:lnTo>
                  <a:lnTo>
                    <a:pt x="1407248" y="3497986"/>
                  </a:lnTo>
                  <a:lnTo>
                    <a:pt x="1408811" y="3490531"/>
                  </a:lnTo>
                  <a:lnTo>
                    <a:pt x="1429334" y="3494811"/>
                  </a:lnTo>
                  <a:lnTo>
                    <a:pt x="1431150" y="3495167"/>
                  </a:lnTo>
                  <a:lnTo>
                    <a:pt x="1429677" y="3502647"/>
                  </a:lnTo>
                  <a:close/>
                </a:path>
                <a:path w="3576320" h="3538220">
                  <a:moveTo>
                    <a:pt x="1399768" y="3496348"/>
                  </a:moveTo>
                  <a:lnTo>
                    <a:pt x="1384338" y="3492919"/>
                  </a:lnTo>
                  <a:lnTo>
                    <a:pt x="1377416" y="3491293"/>
                  </a:lnTo>
                  <a:lnTo>
                    <a:pt x="1379156" y="3483876"/>
                  </a:lnTo>
                  <a:lnTo>
                    <a:pt x="1386071" y="3485502"/>
                  </a:lnTo>
                  <a:lnTo>
                    <a:pt x="1401406" y="3488905"/>
                  </a:lnTo>
                  <a:lnTo>
                    <a:pt x="1399768" y="3496348"/>
                  </a:lnTo>
                  <a:close/>
                </a:path>
                <a:path w="3576320" h="3538220">
                  <a:moveTo>
                    <a:pt x="1369999" y="3489553"/>
                  </a:moveTo>
                  <a:lnTo>
                    <a:pt x="1362760" y="3487851"/>
                  </a:lnTo>
                  <a:lnTo>
                    <a:pt x="1347749" y="3484130"/>
                  </a:lnTo>
                  <a:lnTo>
                    <a:pt x="1349578" y="3476726"/>
                  </a:lnTo>
                  <a:lnTo>
                    <a:pt x="1364579" y="3480447"/>
                  </a:lnTo>
                  <a:lnTo>
                    <a:pt x="1371739" y="3482136"/>
                  </a:lnTo>
                  <a:lnTo>
                    <a:pt x="1369999" y="3489553"/>
                  </a:lnTo>
                  <a:close/>
                </a:path>
                <a:path w="3576320" h="3538220">
                  <a:moveTo>
                    <a:pt x="1340307" y="3482276"/>
                  </a:moveTo>
                  <a:lnTo>
                    <a:pt x="1319911" y="3476942"/>
                  </a:lnTo>
                  <a:lnTo>
                    <a:pt x="1318145" y="3476459"/>
                  </a:lnTo>
                  <a:lnTo>
                    <a:pt x="1320165" y="3469119"/>
                  </a:lnTo>
                  <a:lnTo>
                    <a:pt x="1321857" y="3469576"/>
                  </a:lnTo>
                  <a:lnTo>
                    <a:pt x="1342237" y="3474897"/>
                  </a:lnTo>
                  <a:lnTo>
                    <a:pt x="1340307" y="3482276"/>
                  </a:lnTo>
                  <a:close/>
                </a:path>
                <a:path w="3576320" h="3538220">
                  <a:moveTo>
                    <a:pt x="1310805" y="3474440"/>
                  </a:moveTo>
                  <a:lnTo>
                    <a:pt x="1298638" y="3471113"/>
                  </a:lnTo>
                  <a:lnTo>
                    <a:pt x="1288745" y="3468268"/>
                  </a:lnTo>
                  <a:lnTo>
                    <a:pt x="1290853" y="3460940"/>
                  </a:lnTo>
                  <a:lnTo>
                    <a:pt x="1300729" y="3463785"/>
                  </a:lnTo>
                  <a:lnTo>
                    <a:pt x="1312811" y="3467100"/>
                  </a:lnTo>
                  <a:lnTo>
                    <a:pt x="1310805" y="3474440"/>
                  </a:lnTo>
                  <a:close/>
                </a:path>
                <a:path w="3576320" h="3538220">
                  <a:moveTo>
                    <a:pt x="1281417" y="3466160"/>
                  </a:moveTo>
                  <a:lnTo>
                    <a:pt x="1277480" y="3465017"/>
                  </a:lnTo>
                  <a:lnTo>
                    <a:pt x="1259471" y="3459607"/>
                  </a:lnTo>
                  <a:lnTo>
                    <a:pt x="1261668" y="3452304"/>
                  </a:lnTo>
                  <a:lnTo>
                    <a:pt x="1279657" y="3457714"/>
                  </a:lnTo>
                  <a:lnTo>
                    <a:pt x="1283525" y="3458832"/>
                  </a:lnTo>
                  <a:lnTo>
                    <a:pt x="1281417" y="3466160"/>
                  </a:lnTo>
                  <a:close/>
                </a:path>
                <a:path w="3576320" h="3538220">
                  <a:moveTo>
                    <a:pt x="1252143" y="3457346"/>
                  </a:moveTo>
                  <a:lnTo>
                    <a:pt x="1235481" y="3452101"/>
                  </a:lnTo>
                  <a:lnTo>
                    <a:pt x="1230312" y="3450399"/>
                  </a:lnTo>
                  <a:lnTo>
                    <a:pt x="1232687" y="3443160"/>
                  </a:lnTo>
                  <a:lnTo>
                    <a:pt x="1237804" y="3444836"/>
                  </a:lnTo>
                  <a:lnTo>
                    <a:pt x="1254429" y="3450069"/>
                  </a:lnTo>
                  <a:lnTo>
                    <a:pt x="1252143" y="3457346"/>
                  </a:lnTo>
                  <a:close/>
                </a:path>
                <a:path w="3576320" h="3538220">
                  <a:moveTo>
                    <a:pt x="1223073" y="3448037"/>
                  </a:moveTo>
                  <a:lnTo>
                    <a:pt x="1214653" y="3445268"/>
                  </a:lnTo>
                  <a:lnTo>
                    <a:pt x="1201369" y="3440734"/>
                  </a:lnTo>
                  <a:lnTo>
                    <a:pt x="1203833" y="3433521"/>
                  </a:lnTo>
                  <a:lnTo>
                    <a:pt x="1217067" y="3438042"/>
                  </a:lnTo>
                  <a:lnTo>
                    <a:pt x="1225448" y="3440785"/>
                  </a:lnTo>
                  <a:lnTo>
                    <a:pt x="1223073" y="3448037"/>
                  </a:lnTo>
                  <a:close/>
                </a:path>
                <a:path w="3576320" h="3538220">
                  <a:moveTo>
                    <a:pt x="1194155" y="3438271"/>
                  </a:moveTo>
                  <a:lnTo>
                    <a:pt x="1173340" y="3430879"/>
                  </a:lnTo>
                  <a:lnTo>
                    <a:pt x="1172527" y="3430574"/>
                  </a:lnTo>
                  <a:lnTo>
                    <a:pt x="1175169" y="3423424"/>
                  </a:lnTo>
                  <a:lnTo>
                    <a:pt x="1175922" y="3423704"/>
                  </a:lnTo>
                  <a:lnTo>
                    <a:pt x="1196431" y="3430993"/>
                  </a:lnTo>
                  <a:lnTo>
                    <a:pt x="1196619" y="3431057"/>
                  </a:lnTo>
                  <a:lnTo>
                    <a:pt x="1194155" y="3438271"/>
                  </a:lnTo>
                  <a:close/>
                </a:path>
                <a:path w="3576320" h="3538220">
                  <a:moveTo>
                    <a:pt x="1165377" y="3427933"/>
                  </a:moveTo>
                  <a:lnTo>
                    <a:pt x="1152855" y="3423310"/>
                  </a:lnTo>
                  <a:lnTo>
                    <a:pt x="1143927" y="3419894"/>
                  </a:lnTo>
                  <a:lnTo>
                    <a:pt x="1146657" y="3412782"/>
                  </a:lnTo>
                  <a:lnTo>
                    <a:pt x="1155527" y="3416173"/>
                  </a:lnTo>
                  <a:lnTo>
                    <a:pt x="1168019" y="3420783"/>
                  </a:lnTo>
                  <a:lnTo>
                    <a:pt x="1165377" y="3427933"/>
                  </a:lnTo>
                  <a:close/>
                </a:path>
                <a:path w="3576320" h="3538220">
                  <a:moveTo>
                    <a:pt x="1136815" y="3417163"/>
                  </a:moveTo>
                  <a:lnTo>
                    <a:pt x="1132497" y="3415512"/>
                  </a:lnTo>
                  <a:lnTo>
                    <a:pt x="1115504" y="3408768"/>
                  </a:lnTo>
                  <a:lnTo>
                    <a:pt x="1118323" y="3401682"/>
                  </a:lnTo>
                  <a:lnTo>
                    <a:pt x="1135319" y="3408426"/>
                  </a:lnTo>
                  <a:lnTo>
                    <a:pt x="1139545" y="3410051"/>
                  </a:lnTo>
                  <a:lnTo>
                    <a:pt x="1136815" y="3417163"/>
                  </a:lnTo>
                  <a:close/>
                </a:path>
                <a:path w="3576320" h="3538220">
                  <a:moveTo>
                    <a:pt x="1108405" y="3405886"/>
                  </a:moveTo>
                  <a:lnTo>
                    <a:pt x="1092136" y="3399193"/>
                  </a:lnTo>
                  <a:lnTo>
                    <a:pt x="1087234" y="3397110"/>
                  </a:lnTo>
                  <a:lnTo>
                    <a:pt x="1090218" y="3390099"/>
                  </a:lnTo>
                  <a:lnTo>
                    <a:pt x="1095119" y="3392182"/>
                  </a:lnTo>
                  <a:lnTo>
                    <a:pt x="1111300" y="3398837"/>
                  </a:lnTo>
                  <a:lnTo>
                    <a:pt x="1108405" y="3405886"/>
                  </a:lnTo>
                  <a:close/>
                </a:path>
                <a:path w="3576320" h="3538220">
                  <a:moveTo>
                    <a:pt x="1080223" y="3394125"/>
                  </a:moveTo>
                  <a:lnTo>
                    <a:pt x="1072146" y="3390684"/>
                  </a:lnTo>
                  <a:lnTo>
                    <a:pt x="1059218" y="3385007"/>
                  </a:lnTo>
                  <a:lnTo>
                    <a:pt x="1062291" y="3378022"/>
                  </a:lnTo>
                  <a:lnTo>
                    <a:pt x="1075165" y="3383686"/>
                  </a:lnTo>
                  <a:lnTo>
                    <a:pt x="1083208" y="3387115"/>
                  </a:lnTo>
                  <a:lnTo>
                    <a:pt x="1080223" y="3394125"/>
                  </a:lnTo>
                  <a:close/>
                </a:path>
                <a:path w="3576320" h="3538220">
                  <a:moveTo>
                    <a:pt x="1052207" y="3381908"/>
                  </a:moveTo>
                  <a:lnTo>
                    <a:pt x="1031354" y="3372421"/>
                  </a:lnTo>
                  <a:lnTo>
                    <a:pt x="1034592" y="3365525"/>
                  </a:lnTo>
                  <a:lnTo>
                    <a:pt x="1055357" y="3374974"/>
                  </a:lnTo>
                  <a:lnTo>
                    <a:pt x="1052207" y="3381908"/>
                  </a:lnTo>
                  <a:close/>
                </a:path>
                <a:path w="3576320" h="3538220">
                  <a:moveTo>
                    <a:pt x="1024458" y="3369183"/>
                  </a:moveTo>
                  <a:lnTo>
                    <a:pt x="1012926" y="3363772"/>
                  </a:lnTo>
                  <a:lnTo>
                    <a:pt x="1003782" y="3359340"/>
                  </a:lnTo>
                  <a:lnTo>
                    <a:pt x="1007097" y="3352482"/>
                  </a:lnTo>
                  <a:lnTo>
                    <a:pt x="1016244" y="3356902"/>
                  </a:lnTo>
                  <a:lnTo>
                    <a:pt x="1027696" y="3362286"/>
                  </a:lnTo>
                  <a:lnTo>
                    <a:pt x="1024458" y="3369183"/>
                  </a:lnTo>
                  <a:close/>
                </a:path>
                <a:path w="3576320" h="3538220">
                  <a:moveTo>
                    <a:pt x="996911" y="3356013"/>
                  </a:moveTo>
                  <a:lnTo>
                    <a:pt x="993457" y="3354336"/>
                  </a:lnTo>
                  <a:lnTo>
                    <a:pt x="976401" y="3345827"/>
                  </a:lnTo>
                  <a:lnTo>
                    <a:pt x="979804" y="3339007"/>
                  </a:lnTo>
                  <a:lnTo>
                    <a:pt x="996850" y="3347516"/>
                  </a:lnTo>
                  <a:lnTo>
                    <a:pt x="1000239" y="3349155"/>
                  </a:lnTo>
                  <a:lnTo>
                    <a:pt x="996911" y="3356013"/>
                  </a:lnTo>
                  <a:close/>
                </a:path>
                <a:path w="3576320" h="3538220">
                  <a:moveTo>
                    <a:pt x="969568" y="3342347"/>
                  </a:moveTo>
                  <a:lnTo>
                    <a:pt x="954900" y="3334804"/>
                  </a:lnTo>
                  <a:lnTo>
                    <a:pt x="949236" y="3331806"/>
                  </a:lnTo>
                  <a:lnTo>
                    <a:pt x="952804" y="3325075"/>
                  </a:lnTo>
                  <a:lnTo>
                    <a:pt x="958454" y="3328060"/>
                  </a:lnTo>
                  <a:lnTo>
                    <a:pt x="973061" y="3335578"/>
                  </a:lnTo>
                  <a:lnTo>
                    <a:pt x="969568" y="3342347"/>
                  </a:lnTo>
                  <a:close/>
                </a:path>
                <a:path w="3576320" h="3538220">
                  <a:moveTo>
                    <a:pt x="942505" y="3328238"/>
                  </a:moveTo>
                  <a:lnTo>
                    <a:pt x="935824" y="3324707"/>
                  </a:lnTo>
                  <a:lnTo>
                    <a:pt x="922350" y="3317354"/>
                  </a:lnTo>
                  <a:lnTo>
                    <a:pt x="925995" y="3310661"/>
                  </a:lnTo>
                  <a:lnTo>
                    <a:pt x="939466" y="3318002"/>
                  </a:lnTo>
                  <a:lnTo>
                    <a:pt x="946073" y="3321507"/>
                  </a:lnTo>
                  <a:lnTo>
                    <a:pt x="942505" y="3328238"/>
                  </a:lnTo>
                  <a:close/>
                </a:path>
                <a:path w="3576320" h="3538220">
                  <a:moveTo>
                    <a:pt x="915631" y="3313671"/>
                  </a:moveTo>
                  <a:lnTo>
                    <a:pt x="898105" y="3303841"/>
                  </a:lnTo>
                  <a:lnTo>
                    <a:pt x="895667" y="3302431"/>
                  </a:lnTo>
                  <a:lnTo>
                    <a:pt x="899477" y="3295827"/>
                  </a:lnTo>
                  <a:lnTo>
                    <a:pt x="901897" y="3297224"/>
                  </a:lnTo>
                  <a:lnTo>
                    <a:pt x="919353" y="3307029"/>
                  </a:lnTo>
                  <a:lnTo>
                    <a:pt x="915631" y="3313671"/>
                  </a:lnTo>
                  <a:close/>
                </a:path>
                <a:path w="3576320" h="3538220">
                  <a:moveTo>
                    <a:pt x="889063" y="3298621"/>
                  </a:moveTo>
                  <a:lnTo>
                    <a:pt x="879449" y="3293084"/>
                  </a:lnTo>
                  <a:lnTo>
                    <a:pt x="869302" y="3287052"/>
                  </a:lnTo>
                  <a:lnTo>
                    <a:pt x="873188" y="3280498"/>
                  </a:lnTo>
                  <a:lnTo>
                    <a:pt x="883328" y="3286518"/>
                  </a:lnTo>
                  <a:lnTo>
                    <a:pt x="892873" y="3292030"/>
                  </a:lnTo>
                  <a:lnTo>
                    <a:pt x="889063" y="3298621"/>
                  </a:lnTo>
                  <a:close/>
                </a:path>
                <a:path w="3576320" h="3538220">
                  <a:moveTo>
                    <a:pt x="862736" y="3283165"/>
                  </a:moveTo>
                  <a:lnTo>
                    <a:pt x="860945" y="3282111"/>
                  </a:lnTo>
                  <a:lnTo>
                    <a:pt x="843165" y="3271278"/>
                  </a:lnTo>
                  <a:lnTo>
                    <a:pt x="847128" y="3264763"/>
                  </a:lnTo>
                  <a:lnTo>
                    <a:pt x="864900" y="3275584"/>
                  </a:lnTo>
                  <a:lnTo>
                    <a:pt x="866635" y="3276612"/>
                  </a:lnTo>
                  <a:lnTo>
                    <a:pt x="862736" y="3283165"/>
                  </a:lnTo>
                  <a:close/>
                </a:path>
                <a:path w="3576320" h="3538220">
                  <a:moveTo>
                    <a:pt x="836663" y="3267214"/>
                  </a:moveTo>
                  <a:lnTo>
                    <a:pt x="824369" y="3259518"/>
                  </a:lnTo>
                  <a:lnTo>
                    <a:pt x="817308" y="3254971"/>
                  </a:lnTo>
                  <a:lnTo>
                    <a:pt x="821423" y="3248571"/>
                  </a:lnTo>
                  <a:lnTo>
                    <a:pt x="828474" y="3253092"/>
                  </a:lnTo>
                  <a:lnTo>
                    <a:pt x="840714" y="3260750"/>
                  </a:lnTo>
                  <a:lnTo>
                    <a:pt x="836663" y="3267214"/>
                  </a:lnTo>
                  <a:close/>
                </a:path>
                <a:path w="3576320" h="3538220">
                  <a:moveTo>
                    <a:pt x="810894" y="3250857"/>
                  </a:moveTo>
                  <a:lnTo>
                    <a:pt x="806310" y="3247910"/>
                  </a:lnTo>
                  <a:lnTo>
                    <a:pt x="791743" y="3238296"/>
                  </a:lnTo>
                  <a:lnTo>
                    <a:pt x="795934" y="3231934"/>
                  </a:lnTo>
                  <a:lnTo>
                    <a:pt x="810489" y="3241535"/>
                  </a:lnTo>
                  <a:lnTo>
                    <a:pt x="815009" y="3244443"/>
                  </a:lnTo>
                  <a:lnTo>
                    <a:pt x="810894" y="3250857"/>
                  </a:lnTo>
                  <a:close/>
                </a:path>
                <a:path w="3576320" h="3538220">
                  <a:moveTo>
                    <a:pt x="785368" y="3234042"/>
                  </a:moveTo>
                  <a:lnTo>
                    <a:pt x="770635" y="3224072"/>
                  </a:lnTo>
                  <a:lnTo>
                    <a:pt x="766432" y="3221151"/>
                  </a:lnTo>
                  <a:lnTo>
                    <a:pt x="770775" y="3214890"/>
                  </a:lnTo>
                  <a:lnTo>
                    <a:pt x="774930" y="3217773"/>
                  </a:lnTo>
                  <a:lnTo>
                    <a:pt x="789635" y="3227730"/>
                  </a:lnTo>
                  <a:lnTo>
                    <a:pt x="785368" y="3234042"/>
                  </a:lnTo>
                  <a:close/>
                </a:path>
                <a:path w="3576320" h="3538220">
                  <a:moveTo>
                    <a:pt x="760171" y="3216795"/>
                  </a:moveTo>
                  <a:lnTo>
                    <a:pt x="753033" y="3211842"/>
                  </a:lnTo>
                  <a:lnTo>
                    <a:pt x="741464" y="3203587"/>
                  </a:lnTo>
                  <a:lnTo>
                    <a:pt x="745883" y="3197390"/>
                  </a:lnTo>
                  <a:lnTo>
                    <a:pt x="757392" y="3205594"/>
                  </a:lnTo>
                  <a:lnTo>
                    <a:pt x="764527" y="3210547"/>
                  </a:lnTo>
                  <a:lnTo>
                    <a:pt x="760171" y="3216795"/>
                  </a:lnTo>
                  <a:close/>
                </a:path>
                <a:path w="3576320" h="3538220">
                  <a:moveTo>
                    <a:pt x="735215" y="3199142"/>
                  </a:moveTo>
                  <a:lnTo>
                    <a:pt x="718286" y="3186772"/>
                  </a:lnTo>
                  <a:lnTo>
                    <a:pt x="716737" y="3185604"/>
                  </a:lnTo>
                  <a:lnTo>
                    <a:pt x="721309" y="3179508"/>
                  </a:lnTo>
                  <a:lnTo>
                    <a:pt x="722782" y="3180626"/>
                  </a:lnTo>
                  <a:lnTo>
                    <a:pt x="739711" y="3192983"/>
                  </a:lnTo>
                  <a:lnTo>
                    <a:pt x="735215" y="3199142"/>
                  </a:lnTo>
                  <a:close/>
                </a:path>
                <a:path w="3576320" h="3538220">
                  <a:moveTo>
                    <a:pt x="722859" y="3180664"/>
                  </a:moveTo>
                  <a:close/>
                </a:path>
                <a:path w="3576320" h="3538220">
                  <a:moveTo>
                    <a:pt x="710641" y="3181045"/>
                  </a:moveTo>
                  <a:lnTo>
                    <a:pt x="701154" y="3173933"/>
                  </a:lnTo>
                  <a:lnTo>
                    <a:pt x="692391" y="3167202"/>
                  </a:lnTo>
                  <a:lnTo>
                    <a:pt x="697026" y="3161157"/>
                  </a:lnTo>
                  <a:lnTo>
                    <a:pt x="705744" y="3167849"/>
                  </a:lnTo>
                  <a:lnTo>
                    <a:pt x="715213" y="3174936"/>
                  </a:lnTo>
                  <a:lnTo>
                    <a:pt x="710641" y="3181045"/>
                  </a:lnTo>
                  <a:close/>
                </a:path>
                <a:path w="3576320" h="3538220">
                  <a:moveTo>
                    <a:pt x="686346" y="3162566"/>
                  </a:moveTo>
                  <a:lnTo>
                    <a:pt x="684187" y="3160903"/>
                  </a:lnTo>
                  <a:lnTo>
                    <a:pt x="668324" y="3148418"/>
                  </a:lnTo>
                  <a:lnTo>
                    <a:pt x="673036" y="3142437"/>
                  </a:lnTo>
                  <a:lnTo>
                    <a:pt x="688853" y="3154870"/>
                  </a:lnTo>
                  <a:lnTo>
                    <a:pt x="690981" y="3156521"/>
                  </a:lnTo>
                  <a:lnTo>
                    <a:pt x="686346" y="3162566"/>
                  </a:lnTo>
                  <a:close/>
                </a:path>
                <a:path w="3576320" h="3538220">
                  <a:moveTo>
                    <a:pt x="662355" y="3143618"/>
                  </a:moveTo>
                  <a:lnTo>
                    <a:pt x="650735" y="3134258"/>
                  </a:lnTo>
                  <a:lnTo>
                    <a:pt x="644588" y="3129165"/>
                  </a:lnTo>
                  <a:lnTo>
                    <a:pt x="649439" y="3123285"/>
                  </a:lnTo>
                  <a:lnTo>
                    <a:pt x="655543" y="3128340"/>
                  </a:lnTo>
                  <a:lnTo>
                    <a:pt x="667131" y="3137687"/>
                  </a:lnTo>
                  <a:lnTo>
                    <a:pt x="662355" y="3143618"/>
                  </a:lnTo>
                  <a:close/>
                </a:path>
                <a:path w="3576320" h="3538220">
                  <a:moveTo>
                    <a:pt x="638708" y="3124314"/>
                  </a:moveTo>
                  <a:lnTo>
                    <a:pt x="634263" y="3120631"/>
                  </a:lnTo>
                  <a:lnTo>
                    <a:pt x="621182" y="3109556"/>
                  </a:lnTo>
                  <a:lnTo>
                    <a:pt x="626110" y="3103753"/>
                  </a:lnTo>
                  <a:lnTo>
                    <a:pt x="639170" y="3114802"/>
                  </a:lnTo>
                  <a:lnTo>
                    <a:pt x="643559" y="3118434"/>
                  </a:lnTo>
                  <a:lnTo>
                    <a:pt x="638708" y="3124314"/>
                  </a:lnTo>
                  <a:close/>
                </a:path>
                <a:path w="3576320" h="3538220">
                  <a:moveTo>
                    <a:pt x="615365" y="3104578"/>
                  </a:moveTo>
                  <a:lnTo>
                    <a:pt x="601814" y="3092831"/>
                  </a:lnTo>
                  <a:lnTo>
                    <a:pt x="598093" y="3089529"/>
                  </a:lnTo>
                  <a:lnTo>
                    <a:pt x="603161" y="3083826"/>
                  </a:lnTo>
                  <a:lnTo>
                    <a:pt x="606840" y="3087090"/>
                  </a:lnTo>
                  <a:lnTo>
                    <a:pt x="620356" y="3098825"/>
                  </a:lnTo>
                  <a:lnTo>
                    <a:pt x="615365" y="3104578"/>
                  </a:lnTo>
                  <a:close/>
                </a:path>
                <a:path w="3576320" h="3538220">
                  <a:moveTo>
                    <a:pt x="592404" y="3084461"/>
                  </a:moveTo>
                  <a:lnTo>
                    <a:pt x="585851" y="3078645"/>
                  </a:lnTo>
                  <a:lnTo>
                    <a:pt x="575386" y="3069120"/>
                  </a:lnTo>
                  <a:lnTo>
                    <a:pt x="580516" y="3063494"/>
                  </a:lnTo>
                  <a:lnTo>
                    <a:pt x="590941" y="3072968"/>
                  </a:lnTo>
                  <a:lnTo>
                    <a:pt x="597458" y="3078772"/>
                  </a:lnTo>
                  <a:lnTo>
                    <a:pt x="592404" y="3084461"/>
                  </a:lnTo>
                  <a:close/>
                </a:path>
                <a:path w="3576320" h="3538220">
                  <a:moveTo>
                    <a:pt x="569722" y="3063963"/>
                  </a:moveTo>
                  <a:lnTo>
                    <a:pt x="554456" y="3049727"/>
                  </a:lnTo>
                  <a:lnTo>
                    <a:pt x="552983" y="3048330"/>
                  </a:lnTo>
                  <a:lnTo>
                    <a:pt x="558241" y="3042818"/>
                  </a:lnTo>
                  <a:lnTo>
                    <a:pt x="559704" y="3044202"/>
                  </a:lnTo>
                  <a:lnTo>
                    <a:pt x="574916" y="3058388"/>
                  </a:lnTo>
                  <a:lnTo>
                    <a:pt x="569722" y="3063963"/>
                  </a:lnTo>
                  <a:close/>
                </a:path>
                <a:path w="3576320" h="3538220">
                  <a:moveTo>
                    <a:pt x="547471" y="3043059"/>
                  </a:moveTo>
                  <a:lnTo>
                    <a:pt x="539013" y="3034995"/>
                  </a:lnTo>
                  <a:lnTo>
                    <a:pt x="530999" y="3027159"/>
                  </a:lnTo>
                  <a:lnTo>
                    <a:pt x="536321" y="3021711"/>
                  </a:lnTo>
                  <a:lnTo>
                    <a:pt x="544323" y="3029521"/>
                  </a:lnTo>
                  <a:lnTo>
                    <a:pt x="552729" y="3037547"/>
                  </a:lnTo>
                  <a:lnTo>
                    <a:pt x="547471" y="3043059"/>
                  </a:lnTo>
                  <a:close/>
                </a:path>
                <a:path w="3576320" h="3538220">
                  <a:moveTo>
                    <a:pt x="525551" y="3021825"/>
                  </a:moveTo>
                  <a:lnTo>
                    <a:pt x="523747" y="3020072"/>
                  </a:lnTo>
                  <a:lnTo>
                    <a:pt x="509333" y="3005645"/>
                  </a:lnTo>
                  <a:lnTo>
                    <a:pt x="514731" y="3000260"/>
                  </a:lnTo>
                  <a:lnTo>
                    <a:pt x="529094" y="3014637"/>
                  </a:lnTo>
                  <a:lnTo>
                    <a:pt x="530872" y="3016377"/>
                  </a:lnTo>
                  <a:lnTo>
                    <a:pt x="525551" y="3021825"/>
                  </a:lnTo>
                  <a:close/>
                </a:path>
                <a:path w="3576320" h="3538220">
                  <a:moveTo>
                    <a:pt x="503974" y="3000159"/>
                  </a:moveTo>
                  <a:lnTo>
                    <a:pt x="493775" y="2989707"/>
                  </a:lnTo>
                  <a:lnTo>
                    <a:pt x="488061" y="2983699"/>
                  </a:lnTo>
                  <a:lnTo>
                    <a:pt x="493572" y="2978442"/>
                  </a:lnTo>
                  <a:lnTo>
                    <a:pt x="499251" y="2984398"/>
                  </a:lnTo>
                  <a:lnTo>
                    <a:pt x="509435" y="2994837"/>
                  </a:lnTo>
                  <a:lnTo>
                    <a:pt x="503974" y="3000159"/>
                  </a:lnTo>
                  <a:close/>
                </a:path>
                <a:path w="3576320" h="3538220">
                  <a:moveTo>
                    <a:pt x="482803" y="2978175"/>
                  </a:moveTo>
                  <a:lnTo>
                    <a:pt x="479069" y="2974251"/>
                  </a:lnTo>
                  <a:lnTo>
                    <a:pt x="467156" y="2961449"/>
                  </a:lnTo>
                  <a:lnTo>
                    <a:pt x="472744" y="2956255"/>
                  </a:lnTo>
                  <a:lnTo>
                    <a:pt x="484642" y="2969056"/>
                  </a:lnTo>
                  <a:lnTo>
                    <a:pt x="488327" y="2972917"/>
                  </a:lnTo>
                  <a:lnTo>
                    <a:pt x="482803" y="2978175"/>
                  </a:lnTo>
                  <a:close/>
                </a:path>
                <a:path w="3576320" h="3538220">
                  <a:moveTo>
                    <a:pt x="461975" y="2955798"/>
                  </a:moveTo>
                  <a:lnTo>
                    <a:pt x="450215" y="2942844"/>
                  </a:lnTo>
                  <a:lnTo>
                    <a:pt x="446620" y="2938792"/>
                  </a:lnTo>
                  <a:lnTo>
                    <a:pt x="452323" y="2933750"/>
                  </a:lnTo>
                  <a:lnTo>
                    <a:pt x="455901" y="2937776"/>
                  </a:lnTo>
                  <a:lnTo>
                    <a:pt x="467614" y="2950679"/>
                  </a:lnTo>
                  <a:lnTo>
                    <a:pt x="461975" y="2955798"/>
                  </a:lnTo>
                  <a:close/>
                </a:path>
                <a:path w="3576320" h="3538220">
                  <a:moveTo>
                    <a:pt x="441566" y="2933090"/>
                  </a:moveTo>
                  <a:lnTo>
                    <a:pt x="436067" y="2926880"/>
                  </a:lnTo>
                  <a:lnTo>
                    <a:pt x="426516" y="2915843"/>
                  </a:lnTo>
                  <a:lnTo>
                    <a:pt x="432269" y="2910852"/>
                  </a:lnTo>
                  <a:lnTo>
                    <a:pt x="441816" y="2921876"/>
                  </a:lnTo>
                  <a:lnTo>
                    <a:pt x="447281" y="2928035"/>
                  </a:lnTo>
                  <a:lnTo>
                    <a:pt x="441566" y="2933090"/>
                  </a:lnTo>
                  <a:close/>
                </a:path>
                <a:path w="3576320" h="3538220">
                  <a:moveTo>
                    <a:pt x="421500" y="2910027"/>
                  </a:moveTo>
                  <a:lnTo>
                    <a:pt x="408343" y="2894444"/>
                  </a:lnTo>
                  <a:lnTo>
                    <a:pt x="406755" y="2892513"/>
                  </a:lnTo>
                  <a:lnTo>
                    <a:pt x="412635" y="2887662"/>
                  </a:lnTo>
                  <a:lnTo>
                    <a:pt x="414217" y="2889580"/>
                  </a:lnTo>
                  <a:lnTo>
                    <a:pt x="427329" y="2905112"/>
                  </a:lnTo>
                  <a:lnTo>
                    <a:pt x="421500" y="2910027"/>
                  </a:lnTo>
                  <a:close/>
                </a:path>
                <a:path w="3576320" h="3538220">
                  <a:moveTo>
                    <a:pt x="401904" y="2886633"/>
                  </a:moveTo>
                  <a:lnTo>
                    <a:pt x="394779" y="2877985"/>
                  </a:lnTo>
                  <a:lnTo>
                    <a:pt x="387451" y="2868866"/>
                  </a:lnTo>
                  <a:lnTo>
                    <a:pt x="393382" y="2864091"/>
                  </a:lnTo>
                  <a:lnTo>
                    <a:pt x="400703" y="2873184"/>
                  </a:lnTo>
                  <a:lnTo>
                    <a:pt x="407784" y="2881782"/>
                  </a:lnTo>
                  <a:lnTo>
                    <a:pt x="401904" y="2886633"/>
                  </a:lnTo>
                  <a:close/>
                </a:path>
                <a:path w="3576320" h="3538220">
                  <a:moveTo>
                    <a:pt x="382676" y="2862922"/>
                  </a:moveTo>
                  <a:lnTo>
                    <a:pt x="381406" y="2861348"/>
                  </a:lnTo>
                  <a:lnTo>
                    <a:pt x="368515" y="2844927"/>
                  </a:lnTo>
                  <a:lnTo>
                    <a:pt x="374510" y="2840215"/>
                  </a:lnTo>
                  <a:lnTo>
                    <a:pt x="387358" y="2856598"/>
                  </a:lnTo>
                  <a:lnTo>
                    <a:pt x="388607" y="2858147"/>
                  </a:lnTo>
                  <a:lnTo>
                    <a:pt x="382676" y="2862922"/>
                  </a:lnTo>
                  <a:close/>
                </a:path>
                <a:path w="3576320" h="3538220">
                  <a:moveTo>
                    <a:pt x="363855" y="2838843"/>
                  </a:moveTo>
                  <a:lnTo>
                    <a:pt x="355257" y="2827616"/>
                  </a:lnTo>
                  <a:lnTo>
                    <a:pt x="350012" y="2820581"/>
                  </a:lnTo>
                  <a:lnTo>
                    <a:pt x="356120" y="2816021"/>
                  </a:lnTo>
                  <a:lnTo>
                    <a:pt x="361334" y="2823006"/>
                  </a:lnTo>
                  <a:lnTo>
                    <a:pt x="369900" y="2834208"/>
                  </a:lnTo>
                  <a:lnTo>
                    <a:pt x="363855" y="2838843"/>
                  </a:lnTo>
                  <a:close/>
                </a:path>
                <a:path w="3576320" h="3538220">
                  <a:moveTo>
                    <a:pt x="345452" y="2814485"/>
                  </a:moveTo>
                  <a:lnTo>
                    <a:pt x="342480" y="2810510"/>
                  </a:lnTo>
                  <a:lnTo>
                    <a:pt x="331927" y="2795993"/>
                  </a:lnTo>
                  <a:lnTo>
                    <a:pt x="338086" y="2791510"/>
                  </a:lnTo>
                  <a:lnTo>
                    <a:pt x="348630" y="2806001"/>
                  </a:lnTo>
                  <a:lnTo>
                    <a:pt x="351561" y="2809925"/>
                  </a:lnTo>
                  <a:lnTo>
                    <a:pt x="345452" y="2814485"/>
                  </a:lnTo>
                  <a:close/>
                </a:path>
                <a:path w="3576320" h="3538220">
                  <a:moveTo>
                    <a:pt x="327456" y="2789770"/>
                  </a:moveTo>
                  <a:lnTo>
                    <a:pt x="317563" y="2775826"/>
                  </a:lnTo>
                  <a:lnTo>
                    <a:pt x="314248" y="2771051"/>
                  </a:lnTo>
                  <a:lnTo>
                    <a:pt x="320522" y="2766720"/>
                  </a:lnTo>
                  <a:lnTo>
                    <a:pt x="323813" y="2771470"/>
                  </a:lnTo>
                  <a:lnTo>
                    <a:pt x="333667" y="2785364"/>
                  </a:lnTo>
                  <a:lnTo>
                    <a:pt x="327456" y="2789770"/>
                  </a:lnTo>
                  <a:close/>
                </a:path>
                <a:path w="3576320" h="3538220">
                  <a:moveTo>
                    <a:pt x="309918" y="2764777"/>
                  </a:moveTo>
                  <a:lnTo>
                    <a:pt x="305396" y="2758249"/>
                  </a:lnTo>
                  <a:lnTo>
                    <a:pt x="297040" y="2745841"/>
                  </a:lnTo>
                  <a:lnTo>
                    <a:pt x="303352" y="2741587"/>
                  </a:lnTo>
                  <a:lnTo>
                    <a:pt x="311691" y="2753944"/>
                  </a:lnTo>
                  <a:lnTo>
                    <a:pt x="316179" y="2760446"/>
                  </a:lnTo>
                  <a:lnTo>
                    <a:pt x="309918" y="2764777"/>
                  </a:lnTo>
                  <a:close/>
                </a:path>
                <a:path w="3576320" h="3538220">
                  <a:moveTo>
                    <a:pt x="292760" y="2739478"/>
                  </a:moveTo>
                  <a:lnTo>
                    <a:pt x="281724" y="2722664"/>
                  </a:lnTo>
                  <a:lnTo>
                    <a:pt x="280225" y="2720314"/>
                  </a:lnTo>
                  <a:lnTo>
                    <a:pt x="286639" y="2716212"/>
                  </a:lnTo>
                  <a:lnTo>
                    <a:pt x="288100" y="2718498"/>
                  </a:lnTo>
                  <a:lnTo>
                    <a:pt x="299135" y="2735300"/>
                  </a:lnTo>
                  <a:lnTo>
                    <a:pt x="292760" y="2739478"/>
                  </a:lnTo>
                  <a:close/>
                </a:path>
                <a:path w="3576320" h="3538220">
                  <a:moveTo>
                    <a:pt x="276110" y="2713888"/>
                  </a:moveTo>
                  <a:lnTo>
                    <a:pt x="270192" y="2704642"/>
                  </a:lnTo>
                  <a:lnTo>
                    <a:pt x="263893" y="2694520"/>
                  </a:lnTo>
                  <a:lnTo>
                    <a:pt x="270370" y="2690495"/>
                  </a:lnTo>
                  <a:lnTo>
                    <a:pt x="276633" y="2700553"/>
                  </a:lnTo>
                  <a:lnTo>
                    <a:pt x="282536" y="2709786"/>
                  </a:lnTo>
                  <a:lnTo>
                    <a:pt x="276110" y="2713888"/>
                  </a:lnTo>
                  <a:close/>
                </a:path>
                <a:path w="3576320" h="3538220">
                  <a:moveTo>
                    <a:pt x="259867" y="2688043"/>
                  </a:moveTo>
                  <a:lnTo>
                    <a:pt x="258889" y="2686481"/>
                  </a:lnTo>
                  <a:lnTo>
                    <a:pt x="247980" y="2668473"/>
                  </a:lnTo>
                  <a:lnTo>
                    <a:pt x="254495" y="2664523"/>
                  </a:lnTo>
                  <a:lnTo>
                    <a:pt x="265368" y="2682468"/>
                  </a:lnTo>
                  <a:lnTo>
                    <a:pt x="266344" y="2684018"/>
                  </a:lnTo>
                  <a:lnTo>
                    <a:pt x="259867" y="2688043"/>
                  </a:lnTo>
                  <a:close/>
                </a:path>
                <a:path w="3576320" h="3538220">
                  <a:moveTo>
                    <a:pt x="244081" y="2661869"/>
                  </a:moveTo>
                  <a:lnTo>
                    <a:pt x="236918" y="2649715"/>
                  </a:lnTo>
                  <a:lnTo>
                    <a:pt x="232549" y="2642082"/>
                  </a:lnTo>
                  <a:lnTo>
                    <a:pt x="239153" y="2638285"/>
                  </a:lnTo>
                  <a:lnTo>
                    <a:pt x="243500" y="2645867"/>
                  </a:lnTo>
                  <a:lnTo>
                    <a:pt x="250647" y="2657995"/>
                  </a:lnTo>
                  <a:lnTo>
                    <a:pt x="244081" y="2661869"/>
                  </a:lnTo>
                  <a:close/>
                </a:path>
                <a:path w="3576320" h="3538220">
                  <a:moveTo>
                    <a:pt x="228752" y="2635465"/>
                  </a:moveTo>
                  <a:lnTo>
                    <a:pt x="226263" y="2631122"/>
                  </a:lnTo>
                  <a:lnTo>
                    <a:pt x="217551" y="2615488"/>
                  </a:lnTo>
                  <a:lnTo>
                    <a:pt x="224218" y="2611780"/>
                  </a:lnTo>
                  <a:lnTo>
                    <a:pt x="232896" y="2627350"/>
                  </a:lnTo>
                  <a:lnTo>
                    <a:pt x="235369" y="2631681"/>
                  </a:lnTo>
                  <a:lnTo>
                    <a:pt x="228752" y="2635465"/>
                  </a:lnTo>
                  <a:close/>
                </a:path>
                <a:path w="3576320" h="3538220">
                  <a:moveTo>
                    <a:pt x="213868" y="2608770"/>
                  </a:moveTo>
                  <a:lnTo>
                    <a:pt x="205625" y="2593517"/>
                  </a:lnTo>
                  <a:lnTo>
                    <a:pt x="203022" y="2588590"/>
                  </a:lnTo>
                  <a:lnTo>
                    <a:pt x="209778" y="2585046"/>
                  </a:lnTo>
                  <a:lnTo>
                    <a:pt x="212358" y="2589961"/>
                  </a:lnTo>
                  <a:lnTo>
                    <a:pt x="220573" y="2605138"/>
                  </a:lnTo>
                  <a:lnTo>
                    <a:pt x="213868" y="2608770"/>
                  </a:lnTo>
                  <a:close/>
                </a:path>
                <a:path w="3576320" h="3538220">
                  <a:moveTo>
                    <a:pt x="199478" y="2581846"/>
                  </a:moveTo>
                  <a:lnTo>
                    <a:pt x="195630" y="2574518"/>
                  </a:lnTo>
                  <a:lnTo>
                    <a:pt x="188988" y="2561488"/>
                  </a:lnTo>
                  <a:lnTo>
                    <a:pt x="195770" y="2558021"/>
                  </a:lnTo>
                  <a:lnTo>
                    <a:pt x="202413" y="2571038"/>
                  </a:lnTo>
                  <a:lnTo>
                    <a:pt x="206222" y="2578303"/>
                  </a:lnTo>
                  <a:lnTo>
                    <a:pt x="199478" y="2581846"/>
                  </a:lnTo>
                  <a:close/>
                </a:path>
                <a:path w="3576320" h="3538220">
                  <a:moveTo>
                    <a:pt x="185508" y="2554655"/>
                  </a:moveTo>
                  <a:lnTo>
                    <a:pt x="176339" y="2536113"/>
                  </a:lnTo>
                  <a:lnTo>
                    <a:pt x="175374" y="2534107"/>
                  </a:lnTo>
                  <a:lnTo>
                    <a:pt x="182257" y="2530805"/>
                  </a:lnTo>
                  <a:lnTo>
                    <a:pt x="183209" y="2532799"/>
                  </a:lnTo>
                  <a:lnTo>
                    <a:pt x="192341" y="2551264"/>
                  </a:lnTo>
                  <a:lnTo>
                    <a:pt x="185508" y="2554655"/>
                  </a:lnTo>
                  <a:close/>
                </a:path>
                <a:path w="3576320" h="3538220">
                  <a:moveTo>
                    <a:pt x="172085" y="2527236"/>
                  </a:moveTo>
                  <a:lnTo>
                    <a:pt x="167043" y="2516708"/>
                  </a:lnTo>
                  <a:lnTo>
                    <a:pt x="162305" y="2506522"/>
                  </a:lnTo>
                  <a:lnTo>
                    <a:pt x="169214" y="2503309"/>
                  </a:lnTo>
                  <a:lnTo>
                    <a:pt x="173915" y="2513431"/>
                  </a:lnTo>
                  <a:lnTo>
                    <a:pt x="178955" y="2523934"/>
                  </a:lnTo>
                  <a:lnTo>
                    <a:pt x="172085" y="2527236"/>
                  </a:lnTo>
                  <a:close/>
                </a:path>
                <a:path w="3576320" h="3538220">
                  <a:moveTo>
                    <a:pt x="159092" y="2499614"/>
                  </a:moveTo>
                  <a:lnTo>
                    <a:pt x="157962" y="2497175"/>
                  </a:lnTo>
                  <a:lnTo>
                    <a:pt x="149669" y="2478735"/>
                  </a:lnTo>
                  <a:lnTo>
                    <a:pt x="156629" y="2475611"/>
                  </a:lnTo>
                  <a:lnTo>
                    <a:pt x="164886" y="2493987"/>
                  </a:lnTo>
                  <a:lnTo>
                    <a:pt x="166014" y="2496400"/>
                  </a:lnTo>
                  <a:lnTo>
                    <a:pt x="159092" y="2499614"/>
                  </a:lnTo>
                  <a:close/>
                </a:path>
                <a:path w="3576320" h="3538220">
                  <a:moveTo>
                    <a:pt x="146596" y="2471712"/>
                  </a:moveTo>
                  <a:lnTo>
                    <a:pt x="140525" y="2457742"/>
                  </a:lnTo>
                  <a:lnTo>
                    <a:pt x="137553" y="2450655"/>
                  </a:lnTo>
                  <a:lnTo>
                    <a:pt x="144576" y="2447709"/>
                  </a:lnTo>
                  <a:lnTo>
                    <a:pt x="147527" y="2454719"/>
                  </a:lnTo>
                  <a:lnTo>
                    <a:pt x="153593" y="2468664"/>
                  </a:lnTo>
                  <a:lnTo>
                    <a:pt x="146596" y="2471712"/>
                  </a:lnTo>
                  <a:close/>
                </a:path>
                <a:path w="3576320" h="3538220">
                  <a:moveTo>
                    <a:pt x="134607" y="2443632"/>
                  </a:moveTo>
                  <a:lnTo>
                    <a:pt x="132168" y="2437841"/>
                  </a:lnTo>
                  <a:lnTo>
                    <a:pt x="125920" y="2422436"/>
                  </a:lnTo>
                  <a:lnTo>
                    <a:pt x="132981" y="2419578"/>
                  </a:lnTo>
                  <a:lnTo>
                    <a:pt x="139220" y="2434945"/>
                  </a:lnTo>
                  <a:lnTo>
                    <a:pt x="141630" y="2440686"/>
                  </a:lnTo>
                  <a:lnTo>
                    <a:pt x="134607" y="2443632"/>
                  </a:lnTo>
                  <a:close/>
                </a:path>
                <a:path w="3576320" h="3538220">
                  <a:moveTo>
                    <a:pt x="123063" y="2415324"/>
                  </a:moveTo>
                  <a:lnTo>
                    <a:pt x="116154" y="2397671"/>
                  </a:lnTo>
                  <a:lnTo>
                    <a:pt x="114757" y="2393975"/>
                  </a:lnTo>
                  <a:lnTo>
                    <a:pt x="121894" y="2391283"/>
                  </a:lnTo>
                  <a:lnTo>
                    <a:pt x="123264" y="2394915"/>
                  </a:lnTo>
                  <a:lnTo>
                    <a:pt x="130162" y="2412542"/>
                  </a:lnTo>
                  <a:lnTo>
                    <a:pt x="123063" y="2415324"/>
                  </a:lnTo>
                  <a:close/>
                </a:path>
                <a:path w="3576320" h="3538220">
                  <a:moveTo>
                    <a:pt x="112077" y="2386850"/>
                  </a:moveTo>
                  <a:lnTo>
                    <a:pt x="108508" y="2377401"/>
                  </a:lnTo>
                  <a:lnTo>
                    <a:pt x="104139" y="2365362"/>
                  </a:lnTo>
                  <a:lnTo>
                    <a:pt x="111302" y="2362758"/>
                  </a:lnTo>
                  <a:lnTo>
                    <a:pt x="115660" y="2374773"/>
                  </a:lnTo>
                  <a:lnTo>
                    <a:pt x="119202" y="2384158"/>
                  </a:lnTo>
                  <a:lnTo>
                    <a:pt x="112077" y="2386850"/>
                  </a:lnTo>
                  <a:close/>
                </a:path>
                <a:path w="3576320" h="3538220">
                  <a:moveTo>
                    <a:pt x="101536" y="2358199"/>
                  </a:moveTo>
                  <a:lnTo>
                    <a:pt x="93980" y="2336571"/>
                  </a:lnTo>
                  <a:lnTo>
                    <a:pt x="101168" y="2334056"/>
                  </a:lnTo>
                  <a:lnTo>
                    <a:pt x="108298" y="2354491"/>
                  </a:lnTo>
                  <a:lnTo>
                    <a:pt x="108699" y="2355596"/>
                  </a:lnTo>
                  <a:lnTo>
                    <a:pt x="101536" y="2358199"/>
                  </a:lnTo>
                  <a:close/>
                </a:path>
                <a:path w="3576320" h="3538220">
                  <a:moveTo>
                    <a:pt x="91541" y="2329307"/>
                  </a:moveTo>
                  <a:lnTo>
                    <a:pt x="87058" y="2315921"/>
                  </a:lnTo>
                  <a:lnTo>
                    <a:pt x="84366" y="2307551"/>
                  </a:lnTo>
                  <a:lnTo>
                    <a:pt x="91617" y="2305215"/>
                  </a:lnTo>
                  <a:lnTo>
                    <a:pt x="94285" y="2313520"/>
                  </a:lnTo>
                  <a:lnTo>
                    <a:pt x="98767" y="2326881"/>
                  </a:lnTo>
                  <a:lnTo>
                    <a:pt x="91541" y="2329307"/>
                  </a:lnTo>
                  <a:close/>
                </a:path>
                <a:path w="3576320" h="3538220">
                  <a:moveTo>
                    <a:pt x="82029" y="2300287"/>
                  </a:moveTo>
                  <a:lnTo>
                    <a:pt x="80391" y="2295194"/>
                  </a:lnTo>
                  <a:lnTo>
                    <a:pt x="75234" y="2278418"/>
                  </a:lnTo>
                  <a:lnTo>
                    <a:pt x="82524" y="2276170"/>
                  </a:lnTo>
                  <a:lnTo>
                    <a:pt x="87656" y="2292896"/>
                  </a:lnTo>
                  <a:lnTo>
                    <a:pt x="89281" y="2297963"/>
                  </a:lnTo>
                  <a:lnTo>
                    <a:pt x="82029" y="2300287"/>
                  </a:lnTo>
                  <a:close/>
                </a:path>
                <a:path w="3576320" h="3538220">
                  <a:moveTo>
                    <a:pt x="73025" y="2271077"/>
                  </a:moveTo>
                  <a:lnTo>
                    <a:pt x="67843" y="2253437"/>
                  </a:lnTo>
                  <a:lnTo>
                    <a:pt x="66624" y="2249081"/>
                  </a:lnTo>
                  <a:lnTo>
                    <a:pt x="73952" y="2247023"/>
                  </a:lnTo>
                  <a:lnTo>
                    <a:pt x="75173" y="2251354"/>
                  </a:lnTo>
                  <a:lnTo>
                    <a:pt x="80327" y="2268931"/>
                  </a:lnTo>
                  <a:lnTo>
                    <a:pt x="73025" y="2271077"/>
                  </a:lnTo>
                  <a:close/>
                </a:path>
                <a:path w="3576320" h="3538220">
                  <a:moveTo>
                    <a:pt x="64566" y="2241740"/>
                  </a:moveTo>
                  <a:lnTo>
                    <a:pt x="61937" y="2232393"/>
                  </a:lnTo>
                  <a:lnTo>
                    <a:pt x="58534" y="2219642"/>
                  </a:lnTo>
                  <a:lnTo>
                    <a:pt x="65900" y="2217674"/>
                  </a:lnTo>
                  <a:lnTo>
                    <a:pt x="69281" y="2230361"/>
                  </a:lnTo>
                  <a:lnTo>
                    <a:pt x="71894" y="2239683"/>
                  </a:lnTo>
                  <a:lnTo>
                    <a:pt x="64566" y="2241740"/>
                  </a:lnTo>
                  <a:close/>
                </a:path>
                <a:path w="3576320" h="3538220">
                  <a:moveTo>
                    <a:pt x="56578" y="2212276"/>
                  </a:moveTo>
                  <a:lnTo>
                    <a:pt x="55807" y="2209304"/>
                  </a:lnTo>
                  <a:lnTo>
                    <a:pt x="50939" y="2190076"/>
                  </a:lnTo>
                  <a:lnTo>
                    <a:pt x="58318" y="2188210"/>
                  </a:lnTo>
                  <a:lnTo>
                    <a:pt x="63931" y="2210320"/>
                  </a:lnTo>
                  <a:lnTo>
                    <a:pt x="56578" y="2212276"/>
                  </a:lnTo>
                  <a:close/>
                </a:path>
                <a:path w="3576320" h="3538220">
                  <a:moveTo>
                    <a:pt x="49149" y="2182622"/>
                  </a:moveTo>
                  <a:lnTo>
                    <a:pt x="45796" y="2168652"/>
                  </a:lnTo>
                  <a:lnTo>
                    <a:pt x="43903" y="2160320"/>
                  </a:lnTo>
                  <a:lnTo>
                    <a:pt x="51333" y="2158631"/>
                  </a:lnTo>
                  <a:lnTo>
                    <a:pt x="53201" y="2166886"/>
                  </a:lnTo>
                  <a:lnTo>
                    <a:pt x="56553" y="2180844"/>
                  </a:lnTo>
                  <a:lnTo>
                    <a:pt x="49149" y="2182622"/>
                  </a:lnTo>
                  <a:close/>
                </a:path>
                <a:path w="3576320" h="3538220">
                  <a:moveTo>
                    <a:pt x="42214" y="2152891"/>
                  </a:moveTo>
                  <a:lnTo>
                    <a:pt x="40932" y="2147201"/>
                  </a:lnTo>
                  <a:lnTo>
                    <a:pt x="37363" y="2130501"/>
                  </a:lnTo>
                  <a:lnTo>
                    <a:pt x="44818" y="2128913"/>
                  </a:lnTo>
                  <a:lnTo>
                    <a:pt x="48363" y="2145538"/>
                  </a:lnTo>
                  <a:lnTo>
                    <a:pt x="49657" y="2151202"/>
                  </a:lnTo>
                  <a:lnTo>
                    <a:pt x="42214" y="2152891"/>
                  </a:lnTo>
                  <a:close/>
                </a:path>
                <a:path w="3576320" h="3538220">
                  <a:moveTo>
                    <a:pt x="35801" y="2122995"/>
                  </a:moveTo>
                  <a:lnTo>
                    <a:pt x="31991" y="2104009"/>
                  </a:lnTo>
                  <a:lnTo>
                    <a:pt x="31343" y="2100529"/>
                  </a:lnTo>
                  <a:lnTo>
                    <a:pt x="38836" y="2099119"/>
                  </a:lnTo>
                  <a:lnTo>
                    <a:pt x="39474" y="2102535"/>
                  </a:lnTo>
                  <a:lnTo>
                    <a:pt x="43268" y="2121496"/>
                  </a:lnTo>
                  <a:lnTo>
                    <a:pt x="35801" y="2122995"/>
                  </a:lnTo>
                  <a:close/>
                </a:path>
                <a:path w="3576320" h="3538220">
                  <a:moveTo>
                    <a:pt x="29946" y="2093036"/>
                  </a:moveTo>
                  <a:lnTo>
                    <a:pt x="27927" y="2082279"/>
                  </a:lnTo>
                  <a:lnTo>
                    <a:pt x="25882" y="2070493"/>
                  </a:lnTo>
                  <a:lnTo>
                    <a:pt x="33388" y="2069185"/>
                  </a:lnTo>
                  <a:lnTo>
                    <a:pt x="35424" y="2080895"/>
                  </a:lnTo>
                  <a:lnTo>
                    <a:pt x="37439" y="2091626"/>
                  </a:lnTo>
                  <a:lnTo>
                    <a:pt x="29946" y="2093036"/>
                  </a:lnTo>
                  <a:close/>
                </a:path>
                <a:path w="3576320" h="3538220">
                  <a:moveTo>
                    <a:pt x="24574" y="2062988"/>
                  </a:moveTo>
                  <a:lnTo>
                    <a:pt x="23923" y="2059165"/>
                  </a:lnTo>
                  <a:lnTo>
                    <a:pt x="20904" y="2040369"/>
                  </a:lnTo>
                  <a:lnTo>
                    <a:pt x="28422" y="2039162"/>
                  </a:lnTo>
                  <a:lnTo>
                    <a:pt x="31657" y="2059216"/>
                  </a:lnTo>
                  <a:lnTo>
                    <a:pt x="32080" y="2061679"/>
                  </a:lnTo>
                  <a:lnTo>
                    <a:pt x="24574" y="2062988"/>
                  </a:lnTo>
                  <a:close/>
                </a:path>
                <a:path w="3576320" h="3538220">
                  <a:moveTo>
                    <a:pt x="31657" y="2059216"/>
                  </a:moveTo>
                  <a:close/>
                </a:path>
                <a:path w="3576320" h="3538220">
                  <a:moveTo>
                    <a:pt x="19761" y="2032787"/>
                  </a:moveTo>
                  <a:lnTo>
                    <a:pt x="17348" y="2016518"/>
                  </a:lnTo>
                  <a:lnTo>
                    <a:pt x="16484" y="2010117"/>
                  </a:lnTo>
                  <a:lnTo>
                    <a:pt x="24041" y="2009089"/>
                  </a:lnTo>
                  <a:lnTo>
                    <a:pt x="24899" y="2015477"/>
                  </a:lnTo>
                  <a:lnTo>
                    <a:pt x="27292" y="2031669"/>
                  </a:lnTo>
                  <a:lnTo>
                    <a:pt x="19761" y="2032787"/>
                  </a:lnTo>
                  <a:close/>
                </a:path>
                <a:path w="3576320" h="3538220">
                  <a:moveTo>
                    <a:pt x="24899" y="2015477"/>
                  </a:moveTo>
                  <a:close/>
                </a:path>
                <a:path w="3576320" h="3538220">
                  <a:moveTo>
                    <a:pt x="15468" y="2002561"/>
                  </a:moveTo>
                  <a:lnTo>
                    <a:pt x="14241" y="1993430"/>
                  </a:lnTo>
                  <a:lnTo>
                    <a:pt x="12585" y="1979841"/>
                  </a:lnTo>
                  <a:lnTo>
                    <a:pt x="20154" y="1978914"/>
                  </a:lnTo>
                  <a:lnTo>
                    <a:pt x="21926" y="1993430"/>
                  </a:lnTo>
                  <a:lnTo>
                    <a:pt x="23012" y="2001545"/>
                  </a:lnTo>
                  <a:lnTo>
                    <a:pt x="15468" y="2002561"/>
                  </a:lnTo>
                  <a:close/>
                </a:path>
                <a:path w="3576320" h="3538220">
                  <a:moveTo>
                    <a:pt x="11658" y="1972221"/>
                  </a:moveTo>
                  <a:lnTo>
                    <a:pt x="9182" y="1949450"/>
                  </a:lnTo>
                  <a:lnTo>
                    <a:pt x="16764" y="1948726"/>
                  </a:lnTo>
                  <a:lnTo>
                    <a:pt x="19227" y="1971395"/>
                  </a:lnTo>
                  <a:lnTo>
                    <a:pt x="11658" y="1972221"/>
                  </a:lnTo>
                  <a:close/>
                </a:path>
                <a:path w="3576320" h="3538220">
                  <a:moveTo>
                    <a:pt x="16820" y="1949234"/>
                  </a:moveTo>
                  <a:close/>
                </a:path>
                <a:path w="3576320" h="3538220">
                  <a:moveTo>
                    <a:pt x="8445" y="1941868"/>
                  </a:moveTo>
                  <a:lnTo>
                    <a:pt x="7027" y="1926945"/>
                  </a:lnTo>
                  <a:lnTo>
                    <a:pt x="6362" y="1919046"/>
                  </a:lnTo>
                  <a:lnTo>
                    <a:pt x="13957" y="1918423"/>
                  </a:lnTo>
                  <a:lnTo>
                    <a:pt x="14736" y="1927644"/>
                  </a:lnTo>
                  <a:lnTo>
                    <a:pt x="16040" y="1941131"/>
                  </a:lnTo>
                  <a:lnTo>
                    <a:pt x="8445" y="1941868"/>
                  </a:lnTo>
                  <a:close/>
                </a:path>
                <a:path w="3576320" h="3538220">
                  <a:moveTo>
                    <a:pt x="14673" y="1926996"/>
                  </a:moveTo>
                  <a:close/>
                </a:path>
                <a:path w="3576320" h="3538220">
                  <a:moveTo>
                    <a:pt x="5727" y="1911464"/>
                  </a:moveTo>
                  <a:lnTo>
                    <a:pt x="5176" y="1904619"/>
                  </a:lnTo>
                  <a:lnTo>
                    <a:pt x="4038" y="1888617"/>
                  </a:lnTo>
                  <a:lnTo>
                    <a:pt x="11645" y="1888070"/>
                  </a:lnTo>
                  <a:lnTo>
                    <a:pt x="12864" y="1905228"/>
                  </a:lnTo>
                  <a:lnTo>
                    <a:pt x="13322" y="1910829"/>
                  </a:lnTo>
                  <a:lnTo>
                    <a:pt x="5727" y="1911464"/>
                  </a:lnTo>
                  <a:close/>
                </a:path>
                <a:path w="3576320" h="3538220">
                  <a:moveTo>
                    <a:pt x="12818" y="1904669"/>
                  </a:moveTo>
                  <a:close/>
                </a:path>
                <a:path w="3576320" h="3538220">
                  <a:moveTo>
                    <a:pt x="3530" y="1880958"/>
                  </a:moveTo>
                  <a:lnTo>
                    <a:pt x="2324" y="1860143"/>
                  </a:lnTo>
                  <a:lnTo>
                    <a:pt x="2235" y="1858086"/>
                  </a:lnTo>
                  <a:lnTo>
                    <a:pt x="9842" y="1857743"/>
                  </a:lnTo>
                  <a:lnTo>
                    <a:pt x="9954" y="1860143"/>
                  </a:lnTo>
                  <a:lnTo>
                    <a:pt x="11137" y="1880527"/>
                  </a:lnTo>
                  <a:lnTo>
                    <a:pt x="3530" y="1880958"/>
                  </a:lnTo>
                  <a:close/>
                </a:path>
                <a:path w="3576320" h="3538220">
                  <a:moveTo>
                    <a:pt x="1892" y="1850478"/>
                  </a:moveTo>
                  <a:lnTo>
                    <a:pt x="1297" y="1837182"/>
                  </a:lnTo>
                  <a:lnTo>
                    <a:pt x="990" y="1827580"/>
                  </a:lnTo>
                  <a:lnTo>
                    <a:pt x="8610" y="1827339"/>
                  </a:lnTo>
                  <a:lnTo>
                    <a:pt x="8942" y="1837499"/>
                  </a:lnTo>
                  <a:lnTo>
                    <a:pt x="9499" y="1850136"/>
                  </a:lnTo>
                  <a:lnTo>
                    <a:pt x="1892" y="1850478"/>
                  </a:lnTo>
                  <a:close/>
                </a:path>
                <a:path w="3576320" h="3538220">
                  <a:moveTo>
                    <a:pt x="8930" y="1837232"/>
                  </a:moveTo>
                  <a:close/>
                </a:path>
                <a:path w="3576320" h="3538220">
                  <a:moveTo>
                    <a:pt x="749" y="1819973"/>
                  </a:moveTo>
                  <a:lnTo>
                    <a:pt x="580" y="1814550"/>
                  </a:lnTo>
                  <a:lnTo>
                    <a:pt x="241" y="1797062"/>
                  </a:lnTo>
                  <a:lnTo>
                    <a:pt x="7861" y="1796923"/>
                  </a:lnTo>
                  <a:lnTo>
                    <a:pt x="8211" y="1814766"/>
                  </a:lnTo>
                  <a:lnTo>
                    <a:pt x="8369" y="1819732"/>
                  </a:lnTo>
                  <a:lnTo>
                    <a:pt x="749" y="1819973"/>
                  </a:lnTo>
                  <a:close/>
                </a:path>
                <a:path w="3576320" h="3538220">
                  <a:moveTo>
                    <a:pt x="8205" y="1814601"/>
                  </a:moveTo>
                  <a:close/>
                </a:path>
              </a:pathLst>
            </a:custGeom>
            <a:solidFill>
              <a:srgbClr val="028457"/>
            </a:solidFill>
          </p:spPr>
          <p:txBody>
            <a:bodyPr wrap="square" lIns="0" tIns="0" rIns="0" bIns="0" rtlCol="0"/>
            <a:p/>
          </p:txBody>
        </p:sp>
        <p:sp>
          <p:nvSpPr>
            <p:cNvPr id="15" name="object 15"/>
            <p:cNvSpPr/>
            <p:nvPr/>
          </p:nvSpPr>
          <p:spPr>
            <a:xfrm>
              <a:off x="550464" y="2333344"/>
              <a:ext cx="3017114" cy="2958428"/>
            </a:xfrm>
            <a:custGeom>
              <a:avLst/>
              <a:gdLst/>
              <a:ahLst/>
              <a:cxnLst/>
              <a:rect l="l" t="t" r="r" b="b"/>
              <a:pathLst>
                <a:path w="2176145" h="2150110">
                  <a:moveTo>
                    <a:pt x="1088047" y="2149767"/>
                  </a:moveTo>
                  <a:lnTo>
                    <a:pt x="1039594" y="2148719"/>
                  </a:lnTo>
                  <a:lnTo>
                    <a:pt x="991684" y="2145607"/>
                  </a:lnTo>
                  <a:lnTo>
                    <a:pt x="944361" y="2140472"/>
                  </a:lnTo>
                  <a:lnTo>
                    <a:pt x="897669" y="2133359"/>
                  </a:lnTo>
                  <a:lnTo>
                    <a:pt x="851652" y="2124312"/>
                  </a:lnTo>
                  <a:lnTo>
                    <a:pt x="806355" y="2113374"/>
                  </a:lnTo>
                  <a:lnTo>
                    <a:pt x="761821" y="2100589"/>
                  </a:lnTo>
                  <a:lnTo>
                    <a:pt x="718096" y="2086001"/>
                  </a:lnTo>
                  <a:lnTo>
                    <a:pt x="675222" y="2069653"/>
                  </a:lnTo>
                  <a:lnTo>
                    <a:pt x="633244" y="2051589"/>
                  </a:lnTo>
                  <a:lnTo>
                    <a:pt x="592206" y="2031853"/>
                  </a:lnTo>
                  <a:lnTo>
                    <a:pt x="552153" y="2010488"/>
                  </a:lnTo>
                  <a:lnTo>
                    <a:pt x="513129" y="1987539"/>
                  </a:lnTo>
                  <a:lnTo>
                    <a:pt x="475178" y="1963048"/>
                  </a:lnTo>
                  <a:lnTo>
                    <a:pt x="438343" y="1937059"/>
                  </a:lnTo>
                  <a:lnTo>
                    <a:pt x="402670" y="1909617"/>
                  </a:lnTo>
                  <a:lnTo>
                    <a:pt x="368202" y="1880764"/>
                  </a:lnTo>
                  <a:lnTo>
                    <a:pt x="334984" y="1850545"/>
                  </a:lnTo>
                  <a:lnTo>
                    <a:pt x="303059" y="1819003"/>
                  </a:lnTo>
                  <a:lnTo>
                    <a:pt x="272472" y="1786182"/>
                  </a:lnTo>
                  <a:lnTo>
                    <a:pt x="243267" y="1752126"/>
                  </a:lnTo>
                  <a:lnTo>
                    <a:pt x="215489" y="1716878"/>
                  </a:lnTo>
                  <a:lnTo>
                    <a:pt x="189181" y="1680481"/>
                  </a:lnTo>
                  <a:lnTo>
                    <a:pt x="164387" y="1642981"/>
                  </a:lnTo>
                  <a:lnTo>
                    <a:pt x="141153" y="1604419"/>
                  </a:lnTo>
                  <a:lnTo>
                    <a:pt x="119521" y="1564841"/>
                  </a:lnTo>
                  <a:lnTo>
                    <a:pt x="99536" y="1524289"/>
                  </a:lnTo>
                  <a:lnTo>
                    <a:pt x="81243" y="1482808"/>
                  </a:lnTo>
                  <a:lnTo>
                    <a:pt x="64685" y="1440441"/>
                  </a:lnTo>
                  <a:lnTo>
                    <a:pt x="49907" y="1397231"/>
                  </a:lnTo>
                  <a:lnTo>
                    <a:pt x="36952" y="1353223"/>
                  </a:lnTo>
                  <a:lnTo>
                    <a:pt x="25866" y="1308460"/>
                  </a:lnTo>
                  <a:lnTo>
                    <a:pt x="16691" y="1262986"/>
                  </a:lnTo>
                  <a:lnTo>
                    <a:pt x="9474" y="1216844"/>
                  </a:lnTo>
                  <a:lnTo>
                    <a:pt x="4256" y="1170079"/>
                  </a:lnTo>
                  <a:lnTo>
                    <a:pt x="1083" y="1122733"/>
                  </a:lnTo>
                  <a:lnTo>
                    <a:pt x="0" y="1074851"/>
                  </a:lnTo>
                  <a:lnTo>
                    <a:pt x="1083" y="1026974"/>
                  </a:lnTo>
                  <a:lnTo>
                    <a:pt x="4256" y="979633"/>
                  </a:lnTo>
                  <a:lnTo>
                    <a:pt x="9474" y="932872"/>
                  </a:lnTo>
                  <a:lnTo>
                    <a:pt x="16691" y="886735"/>
                  </a:lnTo>
                  <a:lnTo>
                    <a:pt x="25866" y="841265"/>
                  </a:lnTo>
                  <a:lnTo>
                    <a:pt x="36952" y="796506"/>
                  </a:lnTo>
                  <a:lnTo>
                    <a:pt x="49907" y="752501"/>
                  </a:lnTo>
                  <a:lnTo>
                    <a:pt x="64685" y="709295"/>
                  </a:lnTo>
                  <a:lnTo>
                    <a:pt x="81243" y="666931"/>
                  </a:lnTo>
                  <a:lnTo>
                    <a:pt x="99536" y="625452"/>
                  </a:lnTo>
                  <a:lnTo>
                    <a:pt x="119521" y="584903"/>
                  </a:lnTo>
                  <a:lnTo>
                    <a:pt x="141153" y="545327"/>
                  </a:lnTo>
                  <a:lnTo>
                    <a:pt x="164387" y="506768"/>
                  </a:lnTo>
                  <a:lnTo>
                    <a:pt x="189181" y="469270"/>
                  </a:lnTo>
                  <a:lnTo>
                    <a:pt x="215489" y="432875"/>
                  </a:lnTo>
                  <a:lnTo>
                    <a:pt x="243267" y="397629"/>
                  </a:lnTo>
                  <a:lnTo>
                    <a:pt x="272472" y="363574"/>
                  </a:lnTo>
                  <a:lnTo>
                    <a:pt x="303059" y="330754"/>
                  </a:lnTo>
                  <a:lnTo>
                    <a:pt x="334984" y="299214"/>
                  </a:lnTo>
                  <a:lnTo>
                    <a:pt x="368202" y="268996"/>
                  </a:lnTo>
                  <a:lnTo>
                    <a:pt x="402670" y="240144"/>
                  </a:lnTo>
                  <a:lnTo>
                    <a:pt x="438343" y="212703"/>
                  </a:lnTo>
                  <a:lnTo>
                    <a:pt x="475178" y="186715"/>
                  </a:lnTo>
                  <a:lnTo>
                    <a:pt x="513129" y="162225"/>
                  </a:lnTo>
                  <a:lnTo>
                    <a:pt x="552153" y="139276"/>
                  </a:lnTo>
                  <a:lnTo>
                    <a:pt x="592206" y="117911"/>
                  </a:lnTo>
                  <a:lnTo>
                    <a:pt x="633244" y="98175"/>
                  </a:lnTo>
                  <a:lnTo>
                    <a:pt x="675222" y="80112"/>
                  </a:lnTo>
                  <a:lnTo>
                    <a:pt x="718096" y="63764"/>
                  </a:lnTo>
                  <a:lnTo>
                    <a:pt x="761821" y="49176"/>
                  </a:lnTo>
                  <a:lnTo>
                    <a:pt x="806355" y="36391"/>
                  </a:lnTo>
                  <a:lnTo>
                    <a:pt x="851652" y="25454"/>
                  </a:lnTo>
                  <a:lnTo>
                    <a:pt x="897669" y="16407"/>
                  </a:lnTo>
                  <a:lnTo>
                    <a:pt x="944361" y="9294"/>
                  </a:lnTo>
                  <a:lnTo>
                    <a:pt x="991684" y="4160"/>
                  </a:lnTo>
                  <a:lnTo>
                    <a:pt x="1039594" y="1047"/>
                  </a:lnTo>
                  <a:lnTo>
                    <a:pt x="1088047" y="0"/>
                  </a:lnTo>
                  <a:lnTo>
                    <a:pt x="1136499" y="1047"/>
                  </a:lnTo>
                  <a:lnTo>
                    <a:pt x="1184409" y="4160"/>
                  </a:lnTo>
                  <a:lnTo>
                    <a:pt x="1231732" y="9294"/>
                  </a:lnTo>
                  <a:lnTo>
                    <a:pt x="1278424" y="16407"/>
                  </a:lnTo>
                  <a:lnTo>
                    <a:pt x="1324440" y="25454"/>
                  </a:lnTo>
                  <a:lnTo>
                    <a:pt x="1369737" y="36392"/>
                  </a:lnTo>
                  <a:lnTo>
                    <a:pt x="1414270" y="49176"/>
                  </a:lnTo>
                  <a:lnTo>
                    <a:pt x="1457995" y="63765"/>
                  </a:lnTo>
                  <a:lnTo>
                    <a:pt x="1500867" y="80112"/>
                  </a:lnTo>
                  <a:lnTo>
                    <a:pt x="1542843" y="98176"/>
                  </a:lnTo>
                  <a:lnTo>
                    <a:pt x="1583879" y="117912"/>
                  </a:lnTo>
                  <a:lnTo>
                    <a:pt x="1623929" y="139277"/>
                  </a:lnTo>
                  <a:lnTo>
                    <a:pt x="1662951" y="162226"/>
                  </a:lnTo>
                  <a:lnTo>
                    <a:pt x="1700899" y="186717"/>
                  </a:lnTo>
                  <a:lnTo>
                    <a:pt x="1737730" y="212705"/>
                  </a:lnTo>
                  <a:lnTo>
                    <a:pt x="1773399" y="240147"/>
                  </a:lnTo>
                  <a:lnTo>
                    <a:pt x="1807862" y="268999"/>
                  </a:lnTo>
                  <a:lnTo>
                    <a:pt x="1841074" y="299218"/>
                  </a:lnTo>
                  <a:lnTo>
                    <a:pt x="1872993" y="330759"/>
                  </a:lnTo>
                  <a:lnTo>
                    <a:pt x="1903573" y="363580"/>
                  </a:lnTo>
                  <a:lnTo>
                    <a:pt x="1932770" y="397636"/>
                  </a:lnTo>
                  <a:lnTo>
                    <a:pt x="1960540" y="432883"/>
                  </a:lnTo>
                  <a:lnTo>
                    <a:pt x="1986839" y="469279"/>
                  </a:lnTo>
                  <a:lnTo>
                    <a:pt x="2011623" y="506779"/>
                  </a:lnTo>
                  <a:lnTo>
                    <a:pt x="2034846" y="545339"/>
                  </a:lnTo>
                  <a:lnTo>
                    <a:pt x="2056467" y="584916"/>
                  </a:lnTo>
                  <a:lnTo>
                    <a:pt x="2076439" y="625467"/>
                  </a:lnTo>
                  <a:lnTo>
                    <a:pt x="2094718" y="666947"/>
                  </a:lnTo>
                  <a:lnTo>
                    <a:pt x="2111261" y="709313"/>
                  </a:lnTo>
                  <a:lnTo>
                    <a:pt x="2126024" y="752521"/>
                  </a:lnTo>
                  <a:lnTo>
                    <a:pt x="2138962" y="796528"/>
                  </a:lnTo>
                  <a:lnTo>
                    <a:pt x="2150030" y="841289"/>
                  </a:lnTo>
                  <a:lnTo>
                    <a:pt x="2159185" y="886762"/>
                  </a:lnTo>
                  <a:lnTo>
                    <a:pt x="2166383" y="932902"/>
                  </a:lnTo>
                  <a:lnTo>
                    <a:pt x="2171579" y="979666"/>
                  </a:lnTo>
                  <a:lnTo>
                    <a:pt x="2174729" y="1027009"/>
                  </a:lnTo>
                  <a:lnTo>
                    <a:pt x="2175789" y="1074889"/>
                  </a:lnTo>
                  <a:lnTo>
                    <a:pt x="2174729" y="1122768"/>
                  </a:lnTo>
                  <a:lnTo>
                    <a:pt x="2171579" y="1170111"/>
                  </a:lnTo>
                  <a:lnTo>
                    <a:pt x="2166383" y="1216874"/>
                  </a:lnTo>
                  <a:lnTo>
                    <a:pt x="2159185" y="1263013"/>
                  </a:lnTo>
                  <a:lnTo>
                    <a:pt x="2150030" y="1308485"/>
                  </a:lnTo>
                  <a:lnTo>
                    <a:pt x="2138962" y="1353246"/>
                  </a:lnTo>
                  <a:lnTo>
                    <a:pt x="2126024" y="1397252"/>
                  </a:lnTo>
                  <a:lnTo>
                    <a:pt x="2111261" y="1440459"/>
                  </a:lnTo>
                  <a:lnTo>
                    <a:pt x="2094718" y="1482825"/>
                  </a:lnTo>
                  <a:lnTo>
                    <a:pt x="2076439" y="1524304"/>
                  </a:lnTo>
                  <a:lnTo>
                    <a:pt x="2056467" y="1564854"/>
                  </a:lnTo>
                  <a:lnTo>
                    <a:pt x="2034846" y="1604431"/>
                  </a:lnTo>
                  <a:lnTo>
                    <a:pt x="2011623" y="1642991"/>
                  </a:lnTo>
                  <a:lnTo>
                    <a:pt x="1986839" y="1680490"/>
                  </a:lnTo>
                  <a:lnTo>
                    <a:pt x="1960540" y="1716886"/>
                  </a:lnTo>
                  <a:lnTo>
                    <a:pt x="1932770" y="1752133"/>
                  </a:lnTo>
                  <a:lnTo>
                    <a:pt x="1903573" y="1786188"/>
                  </a:lnTo>
                  <a:lnTo>
                    <a:pt x="1872993" y="1819008"/>
                  </a:lnTo>
                  <a:lnTo>
                    <a:pt x="1841074" y="1850549"/>
                  </a:lnTo>
                  <a:lnTo>
                    <a:pt x="1807862" y="1880768"/>
                  </a:lnTo>
                  <a:lnTo>
                    <a:pt x="1773399" y="1909620"/>
                  </a:lnTo>
                  <a:lnTo>
                    <a:pt x="1737730" y="1937062"/>
                  </a:lnTo>
                  <a:lnTo>
                    <a:pt x="1700899" y="1963050"/>
                  </a:lnTo>
                  <a:lnTo>
                    <a:pt x="1662951" y="1987540"/>
                  </a:lnTo>
                  <a:lnTo>
                    <a:pt x="1623929" y="2010490"/>
                  </a:lnTo>
                  <a:lnTo>
                    <a:pt x="1583879" y="2031854"/>
                  </a:lnTo>
                  <a:lnTo>
                    <a:pt x="1542843" y="2051590"/>
                  </a:lnTo>
                  <a:lnTo>
                    <a:pt x="1500867" y="2069654"/>
                  </a:lnTo>
                  <a:lnTo>
                    <a:pt x="1457995" y="2086002"/>
                  </a:lnTo>
                  <a:lnTo>
                    <a:pt x="1414270" y="2100590"/>
                  </a:lnTo>
                  <a:lnTo>
                    <a:pt x="1369737" y="2113375"/>
                  </a:lnTo>
                  <a:lnTo>
                    <a:pt x="1324440" y="2124312"/>
                  </a:lnTo>
                  <a:lnTo>
                    <a:pt x="1278424" y="2133359"/>
                  </a:lnTo>
                  <a:lnTo>
                    <a:pt x="1231732" y="2140472"/>
                  </a:lnTo>
                  <a:lnTo>
                    <a:pt x="1184409" y="2145607"/>
                  </a:lnTo>
                  <a:lnTo>
                    <a:pt x="1136499" y="2148719"/>
                  </a:lnTo>
                  <a:lnTo>
                    <a:pt x="1088047" y="2149767"/>
                  </a:lnTo>
                  <a:close/>
                </a:path>
              </a:pathLst>
            </a:custGeom>
            <a:solidFill>
              <a:srgbClr val="77B996"/>
            </a:solidFill>
          </p:spPr>
          <p:txBody>
            <a:bodyPr wrap="square" lIns="0" tIns="0" rIns="0" bIns="0" rtlCol="0"/>
            <a:p/>
          </p:txBody>
        </p:sp>
      </p:grpSp>
      <p:sp>
        <p:nvSpPr>
          <p:cNvPr id="16" name="object 16"/>
          <p:cNvSpPr txBox="1"/>
          <p:nvPr/>
        </p:nvSpPr>
        <p:spPr>
          <a:xfrm>
            <a:off x="685800" y="2958076"/>
            <a:ext cx="2895462" cy="997709"/>
          </a:xfrm>
          <a:prstGeom prst="rect">
            <a:avLst/>
          </a:prstGeom>
        </p:spPr>
        <p:txBody>
          <a:bodyPr vert="horz" wrap="square" lIns="0" tIns="12700" rIns="0" bIns="0" rtlCol="0">
            <a:spAutoFit/>
          </a:bodyPr>
          <a:p>
            <a:pPr marL="12700" marR="5080" algn="just">
              <a:spcBef>
                <a:spcPts val="100"/>
              </a:spcBef>
            </a:pPr>
            <a:r>
              <a:rPr lang="en-US" sz="1600" dirty="0">
                <a:latin typeface="Noto Sans CJK JP Medium"/>
                <a:cs typeface="Noto Sans CJK JP Medium"/>
              </a:rPr>
              <a:t>Work with relevant departments to clarify the task, establish a working mechanism, improve the safeguard measures</a:t>
            </a:r>
            <a:endParaRPr sz="1600" dirty="0">
              <a:latin typeface="Noto Sans CJK JP Medium"/>
              <a:cs typeface="Noto Sans CJK JP Medium"/>
            </a:endParaRPr>
          </a:p>
        </p:txBody>
      </p:sp>
      <p:sp>
        <p:nvSpPr>
          <p:cNvPr id="4" name="object 4"/>
          <p:cNvSpPr/>
          <p:nvPr/>
        </p:nvSpPr>
        <p:spPr>
          <a:xfrm>
            <a:off x="3993198" y="1598115"/>
            <a:ext cx="2360930" cy="625475"/>
          </a:xfrm>
          <a:custGeom>
            <a:avLst/>
            <a:gdLst/>
            <a:ahLst/>
            <a:cxnLst/>
            <a:rect l="l" t="t" r="r" b="b"/>
            <a:pathLst>
              <a:path w="2360929" h="625475">
                <a:moveTo>
                  <a:pt x="1888489" y="625475"/>
                </a:moveTo>
                <a:lnTo>
                  <a:pt x="0" y="625475"/>
                </a:lnTo>
                <a:lnTo>
                  <a:pt x="472122" y="312737"/>
                </a:lnTo>
                <a:lnTo>
                  <a:pt x="0" y="0"/>
                </a:lnTo>
                <a:lnTo>
                  <a:pt x="1888489" y="0"/>
                </a:lnTo>
                <a:lnTo>
                  <a:pt x="2360612" y="312737"/>
                </a:lnTo>
                <a:lnTo>
                  <a:pt x="1888489" y="625475"/>
                </a:lnTo>
                <a:close/>
              </a:path>
            </a:pathLst>
          </a:custGeom>
          <a:solidFill>
            <a:srgbClr val="18948F"/>
          </a:solidFill>
        </p:spPr>
        <p:txBody>
          <a:bodyPr wrap="square" lIns="0" tIns="0" rIns="0" bIns="0" rtlCol="0"/>
          <a:p>
            <a:endParaRPr dirty="0"/>
          </a:p>
        </p:txBody>
      </p:sp>
      <p:sp>
        <p:nvSpPr>
          <p:cNvPr id="5" name="object 5"/>
          <p:cNvSpPr txBox="1"/>
          <p:nvPr/>
        </p:nvSpPr>
        <p:spPr>
          <a:xfrm>
            <a:off x="4604385" y="1764030"/>
            <a:ext cx="1327785" cy="360045"/>
          </a:xfrm>
          <a:prstGeom prst="rect">
            <a:avLst/>
          </a:prstGeom>
        </p:spPr>
        <p:txBody>
          <a:bodyPr vert="horz" wrap="square" lIns="0" tIns="13335" rIns="0" bIns="0" rtlCol="0">
            <a:noAutofit/>
          </a:bodyPr>
          <a:p>
            <a:pPr marL="12700">
              <a:lnSpc>
                <a:spcPct val="100000"/>
              </a:lnSpc>
              <a:spcBef>
                <a:spcPts val="105"/>
              </a:spcBef>
            </a:pPr>
            <a:r>
              <a:rPr lang="en-US" altLang="zh-CN" sz="2000" spc="5" dirty="0">
                <a:solidFill>
                  <a:srgbClr val="FFFFFF"/>
                </a:solidFill>
                <a:latin typeface="UKIJ CJK"/>
                <a:cs typeface="UKIJ CJK"/>
              </a:rPr>
              <a:t>By area</a:t>
            </a:r>
            <a:endParaRPr sz="2000" dirty="0">
              <a:latin typeface="UKIJ CJK"/>
              <a:cs typeface="UKIJ CJK"/>
            </a:endParaRPr>
          </a:p>
        </p:txBody>
      </p:sp>
      <p:sp>
        <p:nvSpPr>
          <p:cNvPr id="6" name="object 6"/>
          <p:cNvSpPr/>
          <p:nvPr/>
        </p:nvSpPr>
        <p:spPr>
          <a:xfrm>
            <a:off x="3990975" y="2965450"/>
            <a:ext cx="2360930" cy="625475"/>
          </a:xfrm>
          <a:custGeom>
            <a:avLst/>
            <a:gdLst/>
            <a:ahLst/>
            <a:cxnLst/>
            <a:rect l="l" t="t" r="r" b="b"/>
            <a:pathLst>
              <a:path w="2360929" h="625475">
                <a:moveTo>
                  <a:pt x="1888489" y="625475"/>
                </a:moveTo>
                <a:lnTo>
                  <a:pt x="0" y="625475"/>
                </a:lnTo>
                <a:lnTo>
                  <a:pt x="472122" y="312737"/>
                </a:lnTo>
                <a:lnTo>
                  <a:pt x="0" y="0"/>
                </a:lnTo>
                <a:lnTo>
                  <a:pt x="1888489" y="0"/>
                </a:lnTo>
                <a:lnTo>
                  <a:pt x="2360612" y="312737"/>
                </a:lnTo>
                <a:lnTo>
                  <a:pt x="1888489" y="625475"/>
                </a:lnTo>
                <a:close/>
              </a:path>
            </a:pathLst>
          </a:custGeom>
          <a:solidFill>
            <a:srgbClr val="028457"/>
          </a:solidFill>
        </p:spPr>
        <p:txBody>
          <a:bodyPr wrap="square" lIns="0" tIns="0" rIns="0" bIns="0" rtlCol="0"/>
          <a:p/>
        </p:txBody>
      </p:sp>
      <p:sp>
        <p:nvSpPr>
          <p:cNvPr id="7" name="object 7"/>
          <p:cNvSpPr txBox="1"/>
          <p:nvPr/>
        </p:nvSpPr>
        <p:spPr>
          <a:xfrm>
            <a:off x="4520565" y="3090545"/>
            <a:ext cx="1575435" cy="337820"/>
          </a:xfrm>
          <a:prstGeom prst="rect">
            <a:avLst/>
          </a:prstGeom>
        </p:spPr>
        <p:txBody>
          <a:bodyPr vert="horz" wrap="square" lIns="0" tIns="13335" rIns="0" bIns="0" rtlCol="0">
            <a:noAutofit/>
          </a:bodyPr>
          <a:p>
            <a:pPr marL="12700">
              <a:lnSpc>
                <a:spcPct val="100000"/>
              </a:lnSpc>
              <a:spcBef>
                <a:spcPts val="105"/>
              </a:spcBef>
            </a:pPr>
            <a:r>
              <a:rPr lang="en-US" altLang="zh-CN" sz="2000" spc="5" dirty="0">
                <a:solidFill>
                  <a:srgbClr val="FFFFFF"/>
                </a:solidFill>
                <a:latin typeface="UKIJ CJK"/>
                <a:cs typeface="UKIJ CJK"/>
              </a:rPr>
              <a:t>By discipline</a:t>
            </a:r>
            <a:endParaRPr sz="2000" dirty="0">
              <a:latin typeface="UKIJ CJK"/>
              <a:cs typeface="UKIJ CJK"/>
            </a:endParaRPr>
          </a:p>
        </p:txBody>
      </p:sp>
      <p:sp>
        <p:nvSpPr>
          <p:cNvPr id="8" name="object 8"/>
          <p:cNvSpPr/>
          <p:nvPr/>
        </p:nvSpPr>
        <p:spPr>
          <a:xfrm>
            <a:off x="4036751" y="4441781"/>
            <a:ext cx="2360930" cy="625475"/>
          </a:xfrm>
          <a:custGeom>
            <a:avLst/>
            <a:gdLst/>
            <a:ahLst/>
            <a:cxnLst/>
            <a:rect l="l" t="t" r="r" b="b"/>
            <a:pathLst>
              <a:path w="2360929" h="625475">
                <a:moveTo>
                  <a:pt x="1888489" y="625475"/>
                </a:moveTo>
                <a:lnTo>
                  <a:pt x="0" y="625475"/>
                </a:lnTo>
                <a:lnTo>
                  <a:pt x="472122" y="312737"/>
                </a:lnTo>
                <a:lnTo>
                  <a:pt x="0" y="0"/>
                </a:lnTo>
                <a:lnTo>
                  <a:pt x="1888489" y="0"/>
                </a:lnTo>
                <a:lnTo>
                  <a:pt x="2360612" y="312737"/>
                </a:lnTo>
                <a:lnTo>
                  <a:pt x="1888489" y="625475"/>
                </a:lnTo>
                <a:close/>
              </a:path>
            </a:pathLst>
          </a:custGeom>
          <a:solidFill>
            <a:srgbClr val="83C1BD"/>
          </a:solidFill>
        </p:spPr>
        <p:txBody>
          <a:bodyPr wrap="square" lIns="0" tIns="0" rIns="0" bIns="0" rtlCol="0"/>
          <a:p/>
        </p:txBody>
      </p:sp>
      <p:sp>
        <p:nvSpPr>
          <p:cNvPr id="9" name="object 9"/>
          <p:cNvSpPr txBox="1"/>
          <p:nvPr/>
        </p:nvSpPr>
        <p:spPr>
          <a:xfrm>
            <a:off x="4363720" y="4581525"/>
            <a:ext cx="2033905" cy="320675"/>
          </a:xfrm>
          <a:prstGeom prst="rect">
            <a:avLst/>
          </a:prstGeom>
        </p:spPr>
        <p:txBody>
          <a:bodyPr vert="horz" wrap="square" lIns="0" tIns="13335" rIns="0" bIns="0" rtlCol="0">
            <a:noAutofit/>
          </a:bodyPr>
          <a:p>
            <a:pPr marL="12700">
              <a:lnSpc>
                <a:spcPct val="100000"/>
              </a:lnSpc>
              <a:spcBef>
                <a:spcPts val="105"/>
              </a:spcBef>
            </a:pPr>
            <a:r>
              <a:rPr lang="en-US" altLang="zh-CN" sz="2000" spc="5" dirty="0">
                <a:solidFill>
                  <a:srgbClr val="FFFFFF"/>
                </a:solidFill>
                <a:latin typeface="UKIJ CJK"/>
                <a:cs typeface="UKIJ CJK"/>
              </a:rPr>
              <a:t>Energy Varieties</a:t>
            </a:r>
            <a:endParaRPr sz="2000" dirty="0">
              <a:latin typeface="UKIJ CJK"/>
              <a:cs typeface="UKIJ CJK"/>
            </a:endParaRPr>
          </a:p>
        </p:txBody>
      </p:sp>
      <p:sp>
        <p:nvSpPr>
          <p:cNvPr id="10" name="object 10"/>
          <p:cNvSpPr/>
          <p:nvPr/>
        </p:nvSpPr>
        <p:spPr>
          <a:xfrm>
            <a:off x="3951081" y="5605738"/>
            <a:ext cx="2360930" cy="625475"/>
          </a:xfrm>
          <a:custGeom>
            <a:avLst/>
            <a:gdLst/>
            <a:ahLst/>
            <a:cxnLst/>
            <a:rect l="l" t="t" r="r" b="b"/>
            <a:pathLst>
              <a:path w="2360929" h="625475">
                <a:moveTo>
                  <a:pt x="1888489" y="625475"/>
                </a:moveTo>
                <a:lnTo>
                  <a:pt x="0" y="625475"/>
                </a:lnTo>
                <a:lnTo>
                  <a:pt x="472122" y="312737"/>
                </a:lnTo>
                <a:lnTo>
                  <a:pt x="0" y="0"/>
                </a:lnTo>
                <a:lnTo>
                  <a:pt x="1888489" y="0"/>
                </a:lnTo>
                <a:lnTo>
                  <a:pt x="2360612" y="312737"/>
                </a:lnTo>
                <a:lnTo>
                  <a:pt x="1888489" y="625475"/>
                </a:lnTo>
                <a:close/>
              </a:path>
            </a:pathLst>
          </a:custGeom>
          <a:solidFill>
            <a:srgbClr val="126C68"/>
          </a:solidFill>
        </p:spPr>
        <p:txBody>
          <a:bodyPr wrap="square" lIns="0" tIns="0" rIns="0" bIns="0" rtlCol="0"/>
          <a:p/>
        </p:txBody>
      </p:sp>
      <p:sp>
        <p:nvSpPr>
          <p:cNvPr id="11" name="object 11"/>
          <p:cNvSpPr txBox="1"/>
          <p:nvPr/>
        </p:nvSpPr>
        <p:spPr>
          <a:xfrm>
            <a:off x="4520565" y="5742940"/>
            <a:ext cx="1673860" cy="321310"/>
          </a:xfrm>
          <a:prstGeom prst="rect">
            <a:avLst/>
          </a:prstGeom>
        </p:spPr>
        <p:txBody>
          <a:bodyPr vert="horz" wrap="square" lIns="0" tIns="13335" rIns="0" bIns="0" rtlCol="0">
            <a:noAutofit/>
          </a:bodyPr>
          <a:p>
            <a:pPr marL="12700">
              <a:lnSpc>
                <a:spcPct val="100000"/>
              </a:lnSpc>
              <a:spcBef>
                <a:spcPts val="105"/>
              </a:spcBef>
            </a:pPr>
            <a:r>
              <a:rPr lang="en-US" altLang="zh-CN" sz="2000" spc="5" dirty="0">
                <a:solidFill>
                  <a:srgbClr val="FFFFFF"/>
                </a:solidFill>
                <a:latin typeface="UKIJ CJK"/>
                <a:cs typeface="UKIJ CJK"/>
              </a:rPr>
              <a:t>Other tasks</a:t>
            </a:r>
            <a:endParaRPr sz="2000" dirty="0">
              <a:latin typeface="UKIJ CJK"/>
              <a:cs typeface="UKIJ CJK"/>
            </a:endParaRPr>
          </a:p>
        </p:txBody>
      </p:sp>
      <p:sp>
        <p:nvSpPr>
          <p:cNvPr id="12" name="object 3"/>
          <p:cNvSpPr txBox="1">
            <a:spLocks noGrp="1"/>
          </p:cNvSpPr>
          <p:nvPr/>
        </p:nvSpPr>
        <p:spPr>
          <a:xfrm>
            <a:off x="6578850" y="1852247"/>
            <a:ext cx="5308350" cy="4480714"/>
          </a:xfrm>
          <a:prstGeom prst="rect">
            <a:avLst/>
          </a:prstGeom>
        </p:spPr>
        <p:txBody>
          <a:bodyPr vert="horz" wrap="square" lIns="0" tIns="12700" rIns="0" bIns="0" rtlCol="0">
            <a:spAutoFit/>
          </a:bodyPr>
          <a:lstStyle>
            <a:lvl1pPr marL="0">
              <a:defRPr sz="1800" b="0" i="0">
                <a:solidFill>
                  <a:sysClr val="windowText" lastClr="000000"/>
                </a:solidFill>
                <a:latin typeface="UKIJ CJK"/>
                <a:ea typeface="+mn-ea"/>
                <a:cs typeface="UKIJ CJK"/>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marL="298450" marR="233680" indent="-285750" algn="just">
              <a:spcBef>
                <a:spcPts val="100"/>
              </a:spcBef>
              <a:buFont typeface="Wingdings" panose="05000000000000000000"/>
              <a:buChar char=""/>
              <a:tabLst>
                <a:tab pos="298450" algn="l"/>
              </a:tabLst>
            </a:pPr>
            <a:r>
              <a:rPr lang="en-US" sz="1600" dirty="0"/>
              <a:t>Make clear the target, roadmap, action plan and supporting measures for local and key industries to reach the peak.</a:t>
            </a:r>
            <a:endParaRPr sz="1600" dirty="0"/>
          </a:p>
          <a:p>
            <a:pPr marL="298450" indent="-285750" algn="just">
              <a:spcBef>
                <a:spcPts val="1080"/>
              </a:spcBef>
              <a:buFont typeface="Wingdings" panose="05000000000000000000"/>
              <a:buChar char=""/>
              <a:tabLst>
                <a:tab pos="298450" algn="l"/>
              </a:tabLst>
            </a:pPr>
            <a:r>
              <a:rPr lang="en-US" sz="1600" dirty="0"/>
              <a:t>Support will be given to places where conditions permit to take the lead in reaching the peak.</a:t>
            </a:r>
            <a:endParaRPr sz="1600" dirty="0"/>
          </a:p>
          <a:p>
            <a:pPr marL="298450" indent="-285750" algn="just">
              <a:spcBef>
                <a:spcPts val="1080"/>
              </a:spcBef>
              <a:buFont typeface="Wingdings" panose="05000000000000000000"/>
              <a:buChar char=""/>
              <a:tabLst>
                <a:tab pos="298450" algn="l"/>
              </a:tabLst>
            </a:pPr>
            <a:r>
              <a:rPr lang="en-US" sz="1600" dirty="0"/>
              <a:t>Support the development of key nationally determined contributions projects.</a:t>
            </a:r>
            <a:endParaRPr sz="1600" dirty="0"/>
          </a:p>
          <a:p>
            <a:pPr marL="298450" marR="233680" indent="-285750" algn="just">
              <a:buFont typeface="Wingdings" panose="05000000000000000000"/>
              <a:buChar char=""/>
              <a:tabLst>
                <a:tab pos="298450" algn="l"/>
              </a:tabLst>
            </a:pPr>
            <a:r>
              <a:rPr lang="en-US" sz="1600" dirty="0"/>
              <a:t>Translate the realization of national goals into concrete actions by local governments, departments and industries.</a:t>
            </a:r>
            <a:endParaRPr sz="1600" dirty="0"/>
          </a:p>
          <a:p>
            <a:pPr marL="298450" marR="233680" indent="-285750" algn="just">
              <a:buFont typeface="Wingdings" panose="05000000000000000000"/>
              <a:buChar char=""/>
              <a:tabLst>
                <a:tab pos="298450" algn="l"/>
              </a:tabLst>
            </a:pPr>
            <a:r>
              <a:rPr lang="en-US" sz="1600" dirty="0"/>
              <a:t>Strengthen oversight and assessment, and incorporate the work of the peak campaign into central environmental supervision.</a:t>
            </a:r>
            <a:endParaRPr sz="1600" dirty="0"/>
          </a:p>
          <a:p>
            <a:pPr marL="298450" marR="5080" indent="-285750" algn="just">
              <a:buFont typeface="Wingdings" panose="05000000000000000000"/>
              <a:buChar char=""/>
              <a:tabLst>
                <a:tab pos="298450" algn="l"/>
              </a:tabLst>
            </a:pPr>
            <a:r>
              <a:rPr lang="en-US" sz="1600" dirty="0"/>
              <a:t>During the 14th Five-Year Plan period and the 15th Five-Year Plan period, we will continue to promote the green transformation of economic and social societies through the important work of achieving peak.</a:t>
            </a:r>
            <a:endParaRPr sz="1600" dirty="0"/>
          </a:p>
        </p:txBody>
      </p:sp>
      <p:sp>
        <p:nvSpPr>
          <p:cNvPr id="17" name="object 12"/>
          <p:cNvSpPr txBox="1"/>
          <p:nvPr/>
        </p:nvSpPr>
        <p:spPr>
          <a:xfrm>
            <a:off x="195580" y="1025247"/>
            <a:ext cx="5742305" cy="289823"/>
          </a:xfrm>
          <a:prstGeom prst="rect">
            <a:avLst/>
          </a:prstGeom>
        </p:spPr>
        <p:txBody>
          <a:bodyPr vert="horz" wrap="square" lIns="0" tIns="12700" rIns="0" bIns="0" rtlCol="0">
            <a:spAutoFit/>
          </a:bodyPr>
          <a:p>
            <a:pPr marL="12700">
              <a:lnSpc>
                <a:spcPct val="100000"/>
              </a:lnSpc>
              <a:spcBef>
                <a:spcPts val="100"/>
              </a:spcBef>
              <a:tabLst>
                <a:tab pos="180975" algn="l"/>
              </a:tabLst>
            </a:pPr>
            <a:r>
              <a:rPr lang="en-US" dirty="0">
                <a:solidFill>
                  <a:srgbClr val="216D4A"/>
                </a:solidFill>
                <a:latin typeface="Noto Sans CJK JP Medium"/>
                <a:cs typeface="Noto Sans CJK JP Medium"/>
              </a:rPr>
              <a:t> 8.1 Action Plan for Peak CO2 Emissions by 2030</a:t>
            </a:r>
            <a:endParaRPr sz="1800" dirty="0">
              <a:latin typeface="Noto Sans CJK JP Medium"/>
              <a:cs typeface="Noto Sans CJK JP Medium"/>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1" name="object 21"/>
          <p:cNvSpPr txBox="1">
            <a:spLocks noGrp="1"/>
          </p:cNvSpPr>
          <p:nvPr/>
        </p:nvSpPr>
        <p:spPr>
          <a:xfrm>
            <a:off x="293521" y="977657"/>
            <a:ext cx="11604473" cy="1932305"/>
          </a:xfrm>
          <a:prstGeom prst="rect">
            <a:avLst/>
          </a:prstGeom>
        </p:spPr>
        <p:txBody>
          <a:bodyPr vert="horz" wrap="square" lIns="0" tIns="12700" rIns="0" bIns="0" rtlCol="0">
            <a:spAutoFit/>
          </a:bodyPr>
          <a:lstStyle>
            <a:lvl1pPr marL="0">
              <a:defRPr sz="1800" b="0" i="0">
                <a:solidFill>
                  <a:srgbClr val="216D4A"/>
                </a:solidFill>
                <a:latin typeface="Noto Sans CJK JP Medium"/>
                <a:ea typeface="+mn-ea"/>
                <a:cs typeface="Noto Sans CJK JP Medium"/>
              </a:defRPr>
            </a:lvl1pPr>
            <a:lvl2pPr marL="457200">
              <a:defRPr>
                <a:latin typeface="Calibri" panose="020F0502020204030204"/>
                <a:ea typeface="+mn-ea"/>
                <a:cs typeface="+mn-ea"/>
              </a:defRPr>
            </a:lvl2pPr>
            <a:lvl3pPr marL="914400">
              <a:defRPr>
                <a:latin typeface="Calibri" panose="020F0502020204030204"/>
                <a:ea typeface="+mn-ea"/>
                <a:cs typeface="+mn-ea"/>
              </a:defRPr>
            </a:lvl3pPr>
            <a:lvl4pPr marL="1371600">
              <a:defRPr>
                <a:latin typeface="Calibri" panose="020F0502020204030204"/>
                <a:ea typeface="+mn-ea"/>
                <a:cs typeface="+mn-ea"/>
              </a:defRPr>
            </a:lvl4pPr>
            <a:lvl5pPr marL="1828800">
              <a:defRPr>
                <a:latin typeface="Calibri" panose="020F0502020204030204"/>
                <a:ea typeface="+mn-ea"/>
                <a:cs typeface="+mn-ea"/>
              </a:defRPr>
            </a:lvl5pPr>
            <a:lvl6pPr marL="2286000">
              <a:defRPr>
                <a:latin typeface="Calibri" panose="020F0502020204030204"/>
                <a:ea typeface="+mn-ea"/>
                <a:cs typeface="+mn-ea"/>
              </a:defRPr>
            </a:lvl6pPr>
            <a:lvl7pPr marL="2743200">
              <a:defRPr>
                <a:latin typeface="Calibri" panose="020F0502020204030204"/>
                <a:ea typeface="+mn-ea"/>
                <a:cs typeface="+mn-ea"/>
              </a:defRPr>
            </a:lvl7pPr>
            <a:lvl8pPr marL="3200400">
              <a:defRPr>
                <a:latin typeface="Calibri" panose="020F0502020204030204"/>
                <a:ea typeface="+mn-ea"/>
                <a:cs typeface="+mn-ea"/>
              </a:defRPr>
            </a:lvl8pPr>
            <a:lvl9pPr marL="3657600">
              <a:defRPr>
                <a:latin typeface="Calibri" panose="020F0502020204030204"/>
                <a:ea typeface="+mn-ea"/>
                <a:cs typeface="+mn-ea"/>
              </a:defRPr>
            </a:lvl9pPr>
          </a:lstStyle>
          <a:p>
            <a:pPr marL="12700" indent="0">
              <a:lnSpc>
                <a:spcPct val="100000"/>
              </a:lnSpc>
              <a:spcBef>
                <a:spcPts val="100"/>
              </a:spcBef>
              <a:buNone/>
              <a:tabLst>
                <a:tab pos="180975" algn="l"/>
              </a:tabLst>
            </a:pPr>
            <a:r>
              <a:rPr lang="en-US" dirty="0"/>
              <a:t>8.2 </a:t>
            </a:r>
            <a:r>
              <a:rPr lang="en-US" altLang="zh-CN" dirty="0"/>
              <a:t>objective &amp; goal</a:t>
            </a:r>
            <a:endParaRPr dirty="0"/>
          </a:p>
          <a:p>
            <a:pPr marL="2825750" marR="2551430" algn="l">
              <a:spcBef>
                <a:spcPts val="1290"/>
              </a:spcBef>
            </a:pPr>
            <a:r>
              <a:rPr lang="en-US" sz="1600" spc="-5" dirty="0">
                <a:solidFill>
                  <a:srgbClr val="000000"/>
                </a:solidFill>
              </a:rPr>
              <a:t>To put forward strong binding targets for carbon intensity reduction in line with the goal of achieving carbon peak and the vision of carbon neutrality, and formulate local decomposition, implementation, supervision and assessment plans. To push the relevant departments to put forward high quality, relevant goals and measures.</a:t>
            </a:r>
            <a:endParaRPr sz="1600" dirty="0">
              <a:latin typeface="UKIJ CJK"/>
              <a:cs typeface="UKIJ CJK"/>
            </a:endParaRPr>
          </a:p>
        </p:txBody>
      </p:sp>
      <p:sp>
        <p:nvSpPr>
          <p:cNvPr id="13" name="object 13"/>
          <p:cNvSpPr txBox="1"/>
          <p:nvPr/>
        </p:nvSpPr>
        <p:spPr>
          <a:xfrm>
            <a:off x="498126" y="3142471"/>
            <a:ext cx="3619195" cy="1736090"/>
          </a:xfrm>
          <a:prstGeom prst="rect">
            <a:avLst/>
          </a:prstGeom>
        </p:spPr>
        <p:txBody>
          <a:bodyPr vert="horz" wrap="square" lIns="0" tIns="12700" rIns="0" bIns="0" rtlCol="0">
            <a:spAutoFit/>
          </a:bodyPr>
          <a:p>
            <a:pPr marL="12700" marR="5080" algn="l">
              <a:spcBef>
                <a:spcPts val="100"/>
              </a:spcBef>
            </a:pPr>
            <a:r>
              <a:rPr lang="en-US" sz="1600" spc="-5" dirty="0">
                <a:latin typeface="UKIJ CJK"/>
                <a:cs typeface="UKIJ CJK"/>
              </a:rPr>
              <a:t>Formulate a special plan for addressing climate change during the 14th Five-Year Plan period, and gradually promote the establishment of a total carbon dioxide emission control system, so as to shift from intensity control to total control.</a:t>
            </a:r>
            <a:endParaRPr sz="1600" dirty="0">
              <a:latin typeface="UKIJ CJK"/>
              <a:cs typeface="UKIJ CJK"/>
            </a:endParaRPr>
          </a:p>
        </p:txBody>
      </p:sp>
      <p:sp>
        <p:nvSpPr>
          <p:cNvPr id="19" name="object 19"/>
          <p:cNvSpPr txBox="1"/>
          <p:nvPr/>
        </p:nvSpPr>
        <p:spPr>
          <a:xfrm>
            <a:off x="8455341" y="3960595"/>
            <a:ext cx="3584259" cy="1489510"/>
          </a:xfrm>
          <a:prstGeom prst="rect">
            <a:avLst/>
          </a:prstGeom>
        </p:spPr>
        <p:txBody>
          <a:bodyPr vert="horz" wrap="square" lIns="0" tIns="12065" rIns="0" bIns="0" rtlCol="0">
            <a:spAutoFit/>
          </a:bodyPr>
          <a:p>
            <a:pPr marL="12700" marR="5080" algn="l">
              <a:lnSpc>
                <a:spcPct val="100000"/>
              </a:lnSpc>
              <a:spcBef>
                <a:spcPts val="95"/>
              </a:spcBef>
            </a:pPr>
            <a:r>
              <a:rPr lang="en-US" altLang="zh-CN" sz="1600" spc="-5" dirty="0">
                <a:latin typeface="UKIJ CJK"/>
                <a:cs typeface="UKIJ CJK"/>
              </a:rPr>
              <a:t>T</a:t>
            </a:r>
            <a:r>
              <a:rPr lang="en-US" sz="1600" spc="-5" dirty="0">
                <a:latin typeface="UKIJ CJK"/>
                <a:cs typeface="UKIJ CJK"/>
              </a:rPr>
              <a:t>ake the lead in carrying out a carbon-neutral strategy study before 2060, and further define the major areas, technologies, industries, policies and institutional arrangements for China to achieve carbon neutrality.</a:t>
            </a:r>
            <a:endParaRPr sz="1600" dirty="0">
              <a:latin typeface="UKIJ CJK"/>
              <a:cs typeface="UKIJ CJK"/>
            </a:endParaRPr>
          </a:p>
        </p:txBody>
      </p:sp>
      <p:grpSp>
        <p:nvGrpSpPr>
          <p:cNvPr id="5" name="object 5"/>
          <p:cNvGrpSpPr/>
          <p:nvPr/>
        </p:nvGrpSpPr>
        <p:grpSpPr>
          <a:xfrm>
            <a:off x="4145254" y="3042564"/>
            <a:ext cx="1858010" cy="3813810"/>
            <a:chOff x="4145254" y="3042564"/>
            <a:chExt cx="1858010" cy="3813810"/>
          </a:xfrm>
        </p:grpSpPr>
        <p:sp>
          <p:nvSpPr>
            <p:cNvPr id="6" name="object 6"/>
            <p:cNvSpPr/>
            <p:nvPr/>
          </p:nvSpPr>
          <p:spPr>
            <a:xfrm>
              <a:off x="5491162" y="3332162"/>
              <a:ext cx="501650" cy="3524250"/>
            </a:xfrm>
            <a:custGeom>
              <a:avLst/>
              <a:gdLst/>
              <a:ahLst/>
              <a:cxnLst/>
              <a:rect l="l" t="t" r="r" b="b"/>
              <a:pathLst>
                <a:path w="501650" h="3524250">
                  <a:moveTo>
                    <a:pt x="501345" y="3523983"/>
                  </a:moveTo>
                  <a:lnTo>
                    <a:pt x="0" y="3523983"/>
                  </a:lnTo>
                  <a:lnTo>
                    <a:pt x="0" y="0"/>
                  </a:lnTo>
                  <a:lnTo>
                    <a:pt x="501345" y="439000"/>
                  </a:lnTo>
                  <a:lnTo>
                    <a:pt x="501345" y="3523983"/>
                  </a:lnTo>
                  <a:close/>
                </a:path>
              </a:pathLst>
            </a:custGeom>
            <a:solidFill>
              <a:srgbClr val="18948F"/>
            </a:solidFill>
          </p:spPr>
          <p:txBody>
            <a:bodyPr wrap="square" lIns="0" tIns="0" rIns="0" bIns="0" rtlCol="0"/>
            <a:p/>
          </p:txBody>
        </p:sp>
        <p:sp>
          <p:nvSpPr>
            <p:cNvPr id="7" name="object 7"/>
            <p:cNvSpPr/>
            <p:nvPr/>
          </p:nvSpPr>
          <p:spPr>
            <a:xfrm>
              <a:off x="4287355" y="3042564"/>
              <a:ext cx="1716405" cy="990600"/>
            </a:xfrm>
            <a:custGeom>
              <a:avLst/>
              <a:gdLst/>
              <a:ahLst/>
              <a:cxnLst/>
              <a:rect l="l" t="t" r="r" b="b"/>
              <a:pathLst>
                <a:path w="1716404" h="990600">
                  <a:moveTo>
                    <a:pt x="1715782" y="745337"/>
                  </a:moveTo>
                  <a:lnTo>
                    <a:pt x="1213510" y="243611"/>
                  </a:lnTo>
                  <a:lnTo>
                    <a:pt x="540346" y="243611"/>
                  </a:lnTo>
                  <a:lnTo>
                    <a:pt x="540346" y="0"/>
                  </a:lnTo>
                  <a:lnTo>
                    <a:pt x="0" y="494995"/>
                  </a:lnTo>
                  <a:lnTo>
                    <a:pt x="540346" y="990295"/>
                  </a:lnTo>
                  <a:lnTo>
                    <a:pt x="540346" y="745337"/>
                  </a:lnTo>
                  <a:lnTo>
                    <a:pt x="1715782" y="745337"/>
                  </a:lnTo>
                  <a:close/>
                </a:path>
              </a:pathLst>
            </a:custGeom>
            <a:solidFill>
              <a:srgbClr val="83C1BD"/>
            </a:solidFill>
          </p:spPr>
          <p:txBody>
            <a:bodyPr wrap="square" lIns="0" tIns="0" rIns="0" bIns="0" rtlCol="0"/>
            <a:p/>
          </p:txBody>
        </p:sp>
        <p:sp>
          <p:nvSpPr>
            <p:cNvPr id="8" name="object 8"/>
            <p:cNvSpPr/>
            <p:nvPr/>
          </p:nvSpPr>
          <p:spPr>
            <a:xfrm>
              <a:off x="4145254" y="4409630"/>
              <a:ext cx="396240" cy="396240"/>
            </a:xfrm>
            <a:custGeom>
              <a:avLst/>
              <a:gdLst/>
              <a:ahLst/>
              <a:cxnLst/>
              <a:rect l="l" t="t" r="r" b="b"/>
              <a:pathLst>
                <a:path w="396239" h="396239">
                  <a:moveTo>
                    <a:pt x="197853" y="395820"/>
                  </a:moveTo>
                  <a:lnTo>
                    <a:pt x="152523" y="390587"/>
                  </a:lnTo>
                  <a:lnTo>
                    <a:pt x="110892" y="375684"/>
                  </a:lnTo>
                  <a:lnTo>
                    <a:pt x="74154" y="352305"/>
                  </a:lnTo>
                  <a:lnTo>
                    <a:pt x="43502" y="321644"/>
                  </a:lnTo>
                  <a:lnTo>
                    <a:pt x="20130" y="284893"/>
                  </a:lnTo>
                  <a:lnTo>
                    <a:pt x="5231" y="243249"/>
                  </a:lnTo>
                  <a:lnTo>
                    <a:pt x="0" y="197904"/>
                  </a:lnTo>
                  <a:lnTo>
                    <a:pt x="5231" y="152559"/>
                  </a:lnTo>
                  <a:lnTo>
                    <a:pt x="20130" y="110916"/>
                  </a:lnTo>
                  <a:lnTo>
                    <a:pt x="43502" y="74169"/>
                  </a:lnTo>
                  <a:lnTo>
                    <a:pt x="74154" y="43510"/>
                  </a:lnTo>
                  <a:lnTo>
                    <a:pt x="110892" y="20133"/>
                  </a:lnTo>
                  <a:lnTo>
                    <a:pt x="152523" y="5232"/>
                  </a:lnTo>
                  <a:lnTo>
                    <a:pt x="197853" y="0"/>
                  </a:lnTo>
                  <a:lnTo>
                    <a:pt x="243187" y="5232"/>
                  </a:lnTo>
                  <a:lnTo>
                    <a:pt x="284822" y="20133"/>
                  </a:lnTo>
                  <a:lnTo>
                    <a:pt x="290723" y="23888"/>
                  </a:lnTo>
                  <a:lnTo>
                    <a:pt x="197853" y="23888"/>
                  </a:lnTo>
                  <a:lnTo>
                    <a:pt x="151800" y="30143"/>
                  </a:lnTo>
                  <a:lnTo>
                    <a:pt x="110296" y="47772"/>
                  </a:lnTo>
                  <a:lnTo>
                    <a:pt x="75045" y="75068"/>
                  </a:lnTo>
                  <a:lnTo>
                    <a:pt x="47755" y="110325"/>
                  </a:lnTo>
                  <a:lnTo>
                    <a:pt x="30130" y="151839"/>
                  </a:lnTo>
                  <a:lnTo>
                    <a:pt x="23875" y="197904"/>
                  </a:lnTo>
                  <a:lnTo>
                    <a:pt x="30130" y="243969"/>
                  </a:lnTo>
                  <a:lnTo>
                    <a:pt x="47755" y="285485"/>
                  </a:lnTo>
                  <a:lnTo>
                    <a:pt x="75045" y="320746"/>
                  </a:lnTo>
                  <a:lnTo>
                    <a:pt x="110296" y="348045"/>
                  </a:lnTo>
                  <a:lnTo>
                    <a:pt x="151800" y="365676"/>
                  </a:lnTo>
                  <a:lnTo>
                    <a:pt x="197853" y="371932"/>
                  </a:lnTo>
                  <a:lnTo>
                    <a:pt x="290719" y="371932"/>
                  </a:lnTo>
                  <a:lnTo>
                    <a:pt x="284822" y="375684"/>
                  </a:lnTo>
                  <a:lnTo>
                    <a:pt x="243187" y="390587"/>
                  </a:lnTo>
                  <a:lnTo>
                    <a:pt x="197853" y="395820"/>
                  </a:lnTo>
                  <a:close/>
                </a:path>
                <a:path w="396239" h="396239">
                  <a:moveTo>
                    <a:pt x="290719" y="371932"/>
                  </a:moveTo>
                  <a:lnTo>
                    <a:pt x="197853" y="371932"/>
                  </a:lnTo>
                  <a:lnTo>
                    <a:pt x="243911" y="365676"/>
                  </a:lnTo>
                  <a:lnTo>
                    <a:pt x="285419" y="348045"/>
                  </a:lnTo>
                  <a:lnTo>
                    <a:pt x="320671" y="320746"/>
                  </a:lnTo>
                  <a:lnTo>
                    <a:pt x="347963" y="285485"/>
                  </a:lnTo>
                  <a:lnTo>
                    <a:pt x="365589" y="243969"/>
                  </a:lnTo>
                  <a:lnTo>
                    <a:pt x="371843" y="197904"/>
                  </a:lnTo>
                  <a:lnTo>
                    <a:pt x="365589" y="151839"/>
                  </a:lnTo>
                  <a:lnTo>
                    <a:pt x="347963" y="110325"/>
                  </a:lnTo>
                  <a:lnTo>
                    <a:pt x="320671" y="75068"/>
                  </a:lnTo>
                  <a:lnTo>
                    <a:pt x="285419" y="47772"/>
                  </a:lnTo>
                  <a:lnTo>
                    <a:pt x="243911" y="30143"/>
                  </a:lnTo>
                  <a:lnTo>
                    <a:pt x="197853" y="23888"/>
                  </a:lnTo>
                  <a:lnTo>
                    <a:pt x="290723" y="23888"/>
                  </a:lnTo>
                  <a:lnTo>
                    <a:pt x="352215" y="74169"/>
                  </a:lnTo>
                  <a:lnTo>
                    <a:pt x="375588" y="110916"/>
                  </a:lnTo>
                  <a:lnTo>
                    <a:pt x="390487" y="152559"/>
                  </a:lnTo>
                  <a:lnTo>
                    <a:pt x="395719" y="197904"/>
                  </a:lnTo>
                  <a:lnTo>
                    <a:pt x="390487" y="243249"/>
                  </a:lnTo>
                  <a:lnTo>
                    <a:pt x="375588" y="284893"/>
                  </a:lnTo>
                  <a:lnTo>
                    <a:pt x="352215" y="321644"/>
                  </a:lnTo>
                  <a:lnTo>
                    <a:pt x="321562" y="352305"/>
                  </a:lnTo>
                  <a:lnTo>
                    <a:pt x="290719" y="371932"/>
                  </a:lnTo>
                  <a:close/>
                </a:path>
              </a:pathLst>
            </a:custGeom>
            <a:solidFill>
              <a:srgbClr val="FFFFFF"/>
            </a:solidFill>
          </p:spPr>
          <p:txBody>
            <a:bodyPr wrap="square" lIns="0" tIns="0" rIns="0" bIns="0" rtlCol="0"/>
            <a:p/>
          </p:txBody>
        </p:sp>
        <p:sp>
          <p:nvSpPr>
            <p:cNvPr id="9" name="object 9"/>
            <p:cNvSpPr/>
            <p:nvPr/>
          </p:nvSpPr>
          <p:spPr>
            <a:xfrm>
              <a:off x="4219321" y="4631880"/>
              <a:ext cx="245465" cy="74079"/>
            </a:xfrm>
            <a:prstGeom prst="rect">
              <a:avLst/>
            </a:prstGeom>
            <a:blipFill>
              <a:blip r:embed="rId2" cstate="print"/>
              <a:stretch>
                <a:fillRect/>
              </a:stretch>
            </a:blipFill>
          </p:spPr>
          <p:txBody>
            <a:bodyPr wrap="square" lIns="0" tIns="0" rIns="0" bIns="0" rtlCol="0"/>
            <a:p/>
          </p:txBody>
        </p:sp>
        <p:sp>
          <p:nvSpPr>
            <p:cNvPr id="10" name="object 10"/>
            <p:cNvSpPr/>
            <p:nvPr/>
          </p:nvSpPr>
          <p:spPr>
            <a:xfrm>
              <a:off x="4268724" y="4509109"/>
              <a:ext cx="149860" cy="74295"/>
            </a:xfrm>
            <a:custGeom>
              <a:avLst/>
              <a:gdLst/>
              <a:ahLst/>
              <a:cxnLst/>
              <a:rect l="l" t="t" r="r" b="b"/>
              <a:pathLst>
                <a:path w="149860" h="74295">
                  <a:moveTo>
                    <a:pt x="50050" y="37045"/>
                  </a:moveTo>
                  <a:lnTo>
                    <a:pt x="48044" y="22631"/>
                  </a:lnTo>
                  <a:lnTo>
                    <a:pt x="42608" y="10858"/>
                  </a:lnTo>
                  <a:lnTo>
                    <a:pt x="34544" y="2921"/>
                  </a:lnTo>
                  <a:lnTo>
                    <a:pt x="24663" y="0"/>
                  </a:lnTo>
                  <a:lnTo>
                    <a:pt x="14782" y="2921"/>
                  </a:lnTo>
                  <a:lnTo>
                    <a:pt x="6794" y="10845"/>
                  </a:lnTo>
                  <a:lnTo>
                    <a:pt x="1562" y="22606"/>
                  </a:lnTo>
                  <a:lnTo>
                    <a:pt x="0" y="36982"/>
                  </a:lnTo>
                  <a:lnTo>
                    <a:pt x="1562" y="51447"/>
                  </a:lnTo>
                  <a:lnTo>
                    <a:pt x="6794" y="63233"/>
                  </a:lnTo>
                  <a:lnTo>
                    <a:pt x="14782" y="71183"/>
                  </a:lnTo>
                  <a:lnTo>
                    <a:pt x="24663" y="74091"/>
                  </a:lnTo>
                  <a:lnTo>
                    <a:pt x="34544" y="71183"/>
                  </a:lnTo>
                  <a:lnTo>
                    <a:pt x="42608" y="63246"/>
                  </a:lnTo>
                  <a:lnTo>
                    <a:pt x="48044" y="51473"/>
                  </a:lnTo>
                  <a:lnTo>
                    <a:pt x="50050" y="37045"/>
                  </a:lnTo>
                  <a:close/>
                </a:path>
                <a:path w="149860" h="74295">
                  <a:moveTo>
                    <a:pt x="149517" y="37045"/>
                  </a:moveTo>
                  <a:lnTo>
                    <a:pt x="147434" y="22631"/>
                  </a:lnTo>
                  <a:lnTo>
                    <a:pt x="141757" y="10858"/>
                  </a:lnTo>
                  <a:lnTo>
                    <a:pt x="133350" y="2921"/>
                  </a:lnTo>
                  <a:lnTo>
                    <a:pt x="123063" y="0"/>
                  </a:lnTo>
                  <a:lnTo>
                    <a:pt x="112750" y="2921"/>
                  </a:lnTo>
                  <a:lnTo>
                    <a:pt x="104279" y="10845"/>
                  </a:lnTo>
                  <a:lnTo>
                    <a:pt x="98425" y="22606"/>
                  </a:lnTo>
                  <a:lnTo>
                    <a:pt x="96012" y="36982"/>
                  </a:lnTo>
                  <a:lnTo>
                    <a:pt x="98425" y="51447"/>
                  </a:lnTo>
                  <a:lnTo>
                    <a:pt x="104279" y="63233"/>
                  </a:lnTo>
                  <a:lnTo>
                    <a:pt x="112750" y="71183"/>
                  </a:lnTo>
                  <a:lnTo>
                    <a:pt x="123063" y="74091"/>
                  </a:lnTo>
                  <a:lnTo>
                    <a:pt x="133350" y="71183"/>
                  </a:lnTo>
                  <a:lnTo>
                    <a:pt x="141757" y="63246"/>
                  </a:lnTo>
                  <a:lnTo>
                    <a:pt x="147434" y="51473"/>
                  </a:lnTo>
                  <a:lnTo>
                    <a:pt x="149517" y="37045"/>
                  </a:lnTo>
                  <a:close/>
                </a:path>
              </a:pathLst>
            </a:custGeom>
            <a:solidFill>
              <a:srgbClr val="FFFFFF"/>
            </a:solidFill>
          </p:spPr>
          <p:txBody>
            <a:bodyPr wrap="square" lIns="0" tIns="0" rIns="0" bIns="0" rtlCol="0"/>
            <a:p/>
          </p:txBody>
        </p:sp>
      </p:grpSp>
      <p:grpSp>
        <p:nvGrpSpPr>
          <p:cNvPr id="2" name="object 2"/>
          <p:cNvGrpSpPr/>
          <p:nvPr/>
        </p:nvGrpSpPr>
        <p:grpSpPr>
          <a:xfrm>
            <a:off x="6094691" y="2695079"/>
            <a:ext cx="1767839" cy="4161154"/>
            <a:chOff x="6094691" y="2695079"/>
            <a:chExt cx="1767839" cy="4161154"/>
          </a:xfrm>
        </p:grpSpPr>
        <p:sp>
          <p:nvSpPr>
            <p:cNvPr id="4" name="object 3"/>
            <p:cNvSpPr/>
            <p:nvPr/>
          </p:nvSpPr>
          <p:spPr>
            <a:xfrm>
              <a:off x="6103937" y="3067049"/>
              <a:ext cx="503555" cy="3789679"/>
            </a:xfrm>
            <a:custGeom>
              <a:avLst/>
              <a:gdLst/>
              <a:ahLst/>
              <a:cxnLst/>
              <a:rect l="l" t="t" r="r" b="b"/>
              <a:pathLst>
                <a:path w="503554" h="3789679">
                  <a:moveTo>
                    <a:pt x="502932" y="3789133"/>
                  </a:moveTo>
                  <a:lnTo>
                    <a:pt x="0" y="3789133"/>
                  </a:lnTo>
                  <a:lnTo>
                    <a:pt x="0" y="372757"/>
                  </a:lnTo>
                  <a:lnTo>
                    <a:pt x="502932" y="0"/>
                  </a:lnTo>
                  <a:lnTo>
                    <a:pt x="502932" y="3789133"/>
                  </a:lnTo>
                  <a:close/>
                </a:path>
              </a:pathLst>
            </a:custGeom>
            <a:solidFill>
              <a:srgbClr val="028457"/>
            </a:solidFill>
          </p:spPr>
          <p:txBody>
            <a:bodyPr wrap="square" lIns="0" tIns="0" rIns="0" bIns="0" rtlCol="0"/>
            <a:p/>
          </p:txBody>
        </p:sp>
        <p:sp>
          <p:nvSpPr>
            <p:cNvPr id="11" name="object 4"/>
            <p:cNvSpPr/>
            <p:nvPr/>
          </p:nvSpPr>
          <p:spPr>
            <a:xfrm>
              <a:off x="6094692" y="2695079"/>
              <a:ext cx="1767839" cy="993140"/>
            </a:xfrm>
            <a:custGeom>
              <a:avLst/>
              <a:gdLst/>
              <a:ahLst/>
              <a:cxnLst/>
              <a:rect l="l" t="t" r="r" b="b"/>
              <a:pathLst>
                <a:path w="1767840" h="993139">
                  <a:moveTo>
                    <a:pt x="1767370" y="495211"/>
                  </a:moveTo>
                  <a:lnTo>
                    <a:pt x="1229575" y="0"/>
                  </a:lnTo>
                  <a:lnTo>
                    <a:pt x="1229575" y="243509"/>
                  </a:lnTo>
                  <a:lnTo>
                    <a:pt x="504647" y="243509"/>
                  </a:lnTo>
                  <a:lnTo>
                    <a:pt x="0" y="745020"/>
                  </a:lnTo>
                  <a:lnTo>
                    <a:pt x="1229575" y="745020"/>
                  </a:lnTo>
                  <a:lnTo>
                    <a:pt x="1229575" y="992568"/>
                  </a:lnTo>
                  <a:lnTo>
                    <a:pt x="1767370" y="495211"/>
                  </a:lnTo>
                  <a:close/>
                </a:path>
              </a:pathLst>
            </a:custGeom>
            <a:solidFill>
              <a:srgbClr val="78BA97"/>
            </a:solidFill>
          </p:spPr>
          <p:txBody>
            <a:bodyPr wrap="square" lIns="0" tIns="0" rIns="0" bIns="0" rtlCol="0"/>
            <a:p/>
          </p:txBody>
        </p:sp>
      </p:grpSp>
      <p:grpSp>
        <p:nvGrpSpPr>
          <p:cNvPr id="15" name="object 15"/>
          <p:cNvGrpSpPr/>
          <p:nvPr/>
        </p:nvGrpSpPr>
        <p:grpSpPr>
          <a:xfrm>
            <a:off x="6708393" y="4266171"/>
            <a:ext cx="1616710" cy="2590165"/>
            <a:chOff x="6708393" y="4266171"/>
            <a:chExt cx="1616710" cy="2590165"/>
          </a:xfrm>
        </p:grpSpPr>
        <p:sp>
          <p:nvSpPr>
            <p:cNvPr id="16" name="object 16"/>
            <p:cNvSpPr/>
            <p:nvPr/>
          </p:nvSpPr>
          <p:spPr>
            <a:xfrm>
              <a:off x="6721474" y="4705350"/>
              <a:ext cx="501650" cy="2151380"/>
            </a:xfrm>
            <a:custGeom>
              <a:avLst/>
              <a:gdLst/>
              <a:ahLst/>
              <a:cxnLst/>
              <a:rect l="l" t="t" r="r" b="b"/>
              <a:pathLst>
                <a:path w="501650" h="2151379">
                  <a:moveTo>
                    <a:pt x="501345" y="2150872"/>
                  </a:moveTo>
                  <a:lnTo>
                    <a:pt x="0" y="2150872"/>
                  </a:lnTo>
                  <a:lnTo>
                    <a:pt x="0" y="311543"/>
                  </a:lnTo>
                  <a:lnTo>
                    <a:pt x="501345" y="0"/>
                  </a:lnTo>
                  <a:lnTo>
                    <a:pt x="501345" y="2150872"/>
                  </a:lnTo>
                  <a:close/>
                </a:path>
              </a:pathLst>
            </a:custGeom>
            <a:solidFill>
              <a:srgbClr val="1E86A6"/>
            </a:solidFill>
          </p:spPr>
          <p:txBody>
            <a:bodyPr wrap="square" lIns="0" tIns="0" rIns="0" bIns="0" rtlCol="0"/>
            <a:p/>
          </p:txBody>
        </p:sp>
        <p:sp>
          <p:nvSpPr>
            <p:cNvPr id="17" name="object 17"/>
            <p:cNvSpPr/>
            <p:nvPr/>
          </p:nvSpPr>
          <p:spPr>
            <a:xfrm>
              <a:off x="6708393" y="4266171"/>
              <a:ext cx="1616710" cy="993140"/>
            </a:xfrm>
            <a:custGeom>
              <a:avLst/>
              <a:gdLst/>
              <a:ahLst/>
              <a:cxnLst/>
              <a:rect l="l" t="t" r="r" b="b"/>
              <a:pathLst>
                <a:path w="1616709" h="993139">
                  <a:moveTo>
                    <a:pt x="1616697" y="497039"/>
                  </a:moveTo>
                  <a:lnTo>
                    <a:pt x="1077556" y="0"/>
                  </a:lnTo>
                  <a:lnTo>
                    <a:pt x="1077556" y="244856"/>
                  </a:lnTo>
                  <a:lnTo>
                    <a:pt x="504850" y="244856"/>
                  </a:lnTo>
                  <a:lnTo>
                    <a:pt x="0" y="747712"/>
                  </a:lnTo>
                  <a:lnTo>
                    <a:pt x="1077556" y="747712"/>
                  </a:lnTo>
                  <a:lnTo>
                    <a:pt x="1077556" y="992555"/>
                  </a:lnTo>
                  <a:lnTo>
                    <a:pt x="1616697" y="497039"/>
                  </a:lnTo>
                  <a:close/>
                </a:path>
              </a:pathLst>
            </a:custGeom>
            <a:solidFill>
              <a:srgbClr val="9BD2EE"/>
            </a:solidFill>
          </p:spPr>
          <p:txBody>
            <a:bodyPr wrap="square" lIns="0" tIns="0" rIns="0" bIns="0" rtlCol="0"/>
            <a:p/>
          </p:txBody>
        </p:sp>
        <p:sp>
          <p:nvSpPr>
            <p:cNvPr id="18" name="object 18"/>
            <p:cNvSpPr/>
            <p:nvPr/>
          </p:nvSpPr>
          <p:spPr>
            <a:xfrm>
              <a:off x="7706829" y="4546155"/>
              <a:ext cx="370840" cy="344805"/>
            </a:xfrm>
            <a:custGeom>
              <a:avLst/>
              <a:gdLst/>
              <a:ahLst/>
              <a:cxnLst/>
              <a:rect l="l" t="t" r="r" b="b"/>
              <a:pathLst>
                <a:path w="370840" h="344804">
                  <a:moveTo>
                    <a:pt x="323773" y="300164"/>
                  </a:moveTo>
                  <a:lnTo>
                    <a:pt x="322249" y="300164"/>
                  </a:lnTo>
                  <a:lnTo>
                    <a:pt x="322249" y="296354"/>
                  </a:lnTo>
                  <a:lnTo>
                    <a:pt x="50787" y="296354"/>
                  </a:lnTo>
                  <a:lnTo>
                    <a:pt x="50787" y="300164"/>
                  </a:lnTo>
                  <a:lnTo>
                    <a:pt x="50787" y="344614"/>
                  </a:lnTo>
                  <a:lnTo>
                    <a:pt x="323773" y="344614"/>
                  </a:lnTo>
                  <a:lnTo>
                    <a:pt x="323773" y="300164"/>
                  </a:lnTo>
                  <a:close/>
                </a:path>
                <a:path w="370840" h="344804">
                  <a:moveTo>
                    <a:pt x="370319" y="37541"/>
                  </a:moveTo>
                  <a:lnTo>
                    <a:pt x="367347" y="23050"/>
                  </a:lnTo>
                  <a:lnTo>
                    <a:pt x="359270" y="11099"/>
                  </a:lnTo>
                  <a:lnTo>
                    <a:pt x="347383" y="2997"/>
                  </a:lnTo>
                  <a:lnTo>
                    <a:pt x="332955" y="0"/>
                  </a:lnTo>
                  <a:lnTo>
                    <a:pt x="318516" y="2997"/>
                  </a:lnTo>
                  <a:lnTo>
                    <a:pt x="306616" y="11099"/>
                  </a:lnTo>
                  <a:lnTo>
                    <a:pt x="298551" y="23050"/>
                  </a:lnTo>
                  <a:lnTo>
                    <a:pt x="295579" y="37541"/>
                  </a:lnTo>
                  <a:lnTo>
                    <a:pt x="296799" y="45707"/>
                  </a:lnTo>
                  <a:lnTo>
                    <a:pt x="300240" y="54178"/>
                  </a:lnTo>
                  <a:lnTo>
                    <a:pt x="305612" y="62026"/>
                  </a:lnTo>
                  <a:lnTo>
                    <a:pt x="312572" y="68262"/>
                  </a:lnTo>
                  <a:lnTo>
                    <a:pt x="248018" y="197954"/>
                  </a:lnTo>
                  <a:lnTo>
                    <a:pt x="203847" y="68262"/>
                  </a:lnTo>
                  <a:lnTo>
                    <a:pt x="211328" y="62509"/>
                  </a:lnTo>
                  <a:lnTo>
                    <a:pt x="217855" y="55460"/>
                  </a:lnTo>
                  <a:lnTo>
                    <a:pt x="222478" y="47142"/>
                  </a:lnTo>
                  <a:lnTo>
                    <a:pt x="224231" y="37541"/>
                  </a:lnTo>
                  <a:lnTo>
                    <a:pt x="221259" y="23050"/>
                  </a:lnTo>
                  <a:lnTo>
                    <a:pt x="213182" y="11099"/>
                  </a:lnTo>
                  <a:lnTo>
                    <a:pt x="201295" y="2997"/>
                  </a:lnTo>
                  <a:lnTo>
                    <a:pt x="186855" y="0"/>
                  </a:lnTo>
                  <a:lnTo>
                    <a:pt x="172415" y="2997"/>
                  </a:lnTo>
                  <a:lnTo>
                    <a:pt x="160528" y="11099"/>
                  </a:lnTo>
                  <a:lnTo>
                    <a:pt x="152450" y="23050"/>
                  </a:lnTo>
                  <a:lnTo>
                    <a:pt x="149491" y="37541"/>
                  </a:lnTo>
                  <a:lnTo>
                    <a:pt x="150710" y="47142"/>
                  </a:lnTo>
                  <a:lnTo>
                    <a:pt x="154152" y="55460"/>
                  </a:lnTo>
                  <a:lnTo>
                    <a:pt x="159512" y="62509"/>
                  </a:lnTo>
                  <a:lnTo>
                    <a:pt x="166471" y="68262"/>
                  </a:lnTo>
                  <a:lnTo>
                    <a:pt x="122313" y="197954"/>
                  </a:lnTo>
                  <a:lnTo>
                    <a:pt x="57759" y="68262"/>
                  </a:lnTo>
                  <a:lnTo>
                    <a:pt x="64706" y="62026"/>
                  </a:lnTo>
                  <a:lnTo>
                    <a:pt x="70065" y="54178"/>
                  </a:lnTo>
                  <a:lnTo>
                    <a:pt x="73507" y="45707"/>
                  </a:lnTo>
                  <a:lnTo>
                    <a:pt x="74739" y="37541"/>
                  </a:lnTo>
                  <a:lnTo>
                    <a:pt x="71767" y="23050"/>
                  </a:lnTo>
                  <a:lnTo>
                    <a:pt x="63690" y="11099"/>
                  </a:lnTo>
                  <a:lnTo>
                    <a:pt x="51803" y="2997"/>
                  </a:lnTo>
                  <a:lnTo>
                    <a:pt x="37376" y="0"/>
                  </a:lnTo>
                  <a:lnTo>
                    <a:pt x="22936" y="2997"/>
                  </a:lnTo>
                  <a:lnTo>
                    <a:pt x="11036" y="11099"/>
                  </a:lnTo>
                  <a:lnTo>
                    <a:pt x="2971" y="23050"/>
                  </a:lnTo>
                  <a:lnTo>
                    <a:pt x="0" y="37541"/>
                  </a:lnTo>
                  <a:lnTo>
                    <a:pt x="2324" y="49606"/>
                  </a:lnTo>
                  <a:lnTo>
                    <a:pt x="8483" y="59740"/>
                  </a:lnTo>
                  <a:lnTo>
                    <a:pt x="17195" y="67310"/>
                  </a:lnTo>
                  <a:lnTo>
                    <a:pt x="27178" y="71678"/>
                  </a:lnTo>
                  <a:lnTo>
                    <a:pt x="50965" y="273050"/>
                  </a:lnTo>
                  <a:lnTo>
                    <a:pt x="322757" y="273050"/>
                  </a:lnTo>
                  <a:lnTo>
                    <a:pt x="343141" y="71678"/>
                  </a:lnTo>
                  <a:lnTo>
                    <a:pt x="354545" y="67310"/>
                  </a:lnTo>
                  <a:lnTo>
                    <a:pt x="363093" y="59740"/>
                  </a:lnTo>
                  <a:lnTo>
                    <a:pt x="368452" y="49606"/>
                  </a:lnTo>
                  <a:lnTo>
                    <a:pt x="370319" y="37541"/>
                  </a:lnTo>
                  <a:close/>
                </a:path>
              </a:pathLst>
            </a:custGeom>
            <a:solidFill>
              <a:srgbClr val="FFFFFF"/>
            </a:solidFill>
          </p:spPr>
          <p:txBody>
            <a:bodyPr wrap="square" lIns="0" tIns="0" rIns="0" bIns="0" rtlCol="0"/>
            <a:p/>
          </p:txBody>
        </p:sp>
      </p:grpSp>
      <p:sp>
        <p:nvSpPr>
          <p:cNvPr id="12" name="object 11"/>
          <p:cNvSpPr/>
          <p:nvPr/>
        </p:nvSpPr>
        <p:spPr>
          <a:xfrm>
            <a:off x="7191375" y="3009900"/>
            <a:ext cx="414655" cy="379730"/>
          </a:xfrm>
          <a:custGeom>
            <a:avLst/>
            <a:gdLst/>
            <a:ahLst/>
            <a:cxnLst/>
            <a:rect l="l" t="t" r="r" b="b"/>
            <a:pathLst>
              <a:path w="414654" h="379729">
                <a:moveTo>
                  <a:pt x="207175" y="379412"/>
                </a:moveTo>
                <a:lnTo>
                  <a:pt x="167375" y="376512"/>
                </a:lnTo>
                <a:lnTo>
                  <a:pt x="134805" y="368585"/>
                </a:lnTo>
                <a:lnTo>
                  <a:pt x="112811" y="356791"/>
                </a:lnTo>
                <a:lnTo>
                  <a:pt x="104736" y="342290"/>
                </a:lnTo>
                <a:lnTo>
                  <a:pt x="110276" y="329839"/>
                </a:lnTo>
                <a:lnTo>
                  <a:pt x="125742" y="319225"/>
                </a:lnTo>
                <a:lnTo>
                  <a:pt x="149410" y="311124"/>
                </a:lnTo>
                <a:lnTo>
                  <a:pt x="179552" y="306209"/>
                </a:lnTo>
                <a:lnTo>
                  <a:pt x="179552" y="279400"/>
                </a:lnTo>
                <a:lnTo>
                  <a:pt x="174948" y="259152"/>
                </a:lnTo>
                <a:lnTo>
                  <a:pt x="161710" y="241900"/>
                </a:lnTo>
                <a:lnTo>
                  <a:pt x="140703" y="225614"/>
                </a:lnTo>
                <a:lnTo>
                  <a:pt x="73803" y="183797"/>
                </a:lnTo>
                <a:lnTo>
                  <a:pt x="37406" y="152463"/>
                </a:lnTo>
                <a:lnTo>
                  <a:pt x="10502" y="110108"/>
                </a:lnTo>
                <a:lnTo>
                  <a:pt x="0" y="52577"/>
                </a:lnTo>
                <a:lnTo>
                  <a:pt x="0" y="44335"/>
                </a:lnTo>
                <a:lnTo>
                  <a:pt x="6908" y="38150"/>
                </a:lnTo>
                <a:lnTo>
                  <a:pt x="95529" y="38150"/>
                </a:lnTo>
                <a:lnTo>
                  <a:pt x="107796" y="24356"/>
                </a:lnTo>
                <a:lnTo>
                  <a:pt x="129773" y="12112"/>
                </a:lnTo>
                <a:lnTo>
                  <a:pt x="162539" y="3350"/>
                </a:lnTo>
                <a:lnTo>
                  <a:pt x="207175" y="0"/>
                </a:lnTo>
                <a:lnTo>
                  <a:pt x="251160" y="3350"/>
                </a:lnTo>
                <a:lnTo>
                  <a:pt x="283708" y="12112"/>
                </a:lnTo>
                <a:lnTo>
                  <a:pt x="305898" y="24356"/>
                </a:lnTo>
                <a:lnTo>
                  <a:pt x="306256" y="24739"/>
                </a:lnTo>
                <a:lnTo>
                  <a:pt x="207175" y="24739"/>
                </a:lnTo>
                <a:lnTo>
                  <a:pt x="166798" y="28575"/>
                </a:lnTo>
                <a:lnTo>
                  <a:pt x="139695" y="37631"/>
                </a:lnTo>
                <a:lnTo>
                  <a:pt x="124462" y="48233"/>
                </a:lnTo>
                <a:lnTo>
                  <a:pt x="119697" y="56705"/>
                </a:lnTo>
                <a:lnTo>
                  <a:pt x="124462" y="65177"/>
                </a:lnTo>
                <a:lnTo>
                  <a:pt x="127107" y="67017"/>
                </a:lnTo>
                <a:lnTo>
                  <a:pt x="33375" y="67017"/>
                </a:lnTo>
                <a:lnTo>
                  <a:pt x="42603" y="103942"/>
                </a:lnTo>
                <a:lnTo>
                  <a:pt x="61431" y="132746"/>
                </a:lnTo>
                <a:lnTo>
                  <a:pt x="86948" y="155750"/>
                </a:lnTo>
                <a:lnTo>
                  <a:pt x="116243" y="175272"/>
                </a:lnTo>
                <a:lnTo>
                  <a:pt x="349574" y="175272"/>
                </a:lnTo>
                <a:lnTo>
                  <a:pt x="339563" y="183797"/>
                </a:lnTo>
                <a:lnTo>
                  <a:pt x="272486" y="225614"/>
                </a:lnTo>
                <a:lnTo>
                  <a:pt x="251482" y="241900"/>
                </a:lnTo>
                <a:lnTo>
                  <a:pt x="238246" y="259152"/>
                </a:lnTo>
                <a:lnTo>
                  <a:pt x="233641" y="279400"/>
                </a:lnTo>
                <a:lnTo>
                  <a:pt x="233641" y="306209"/>
                </a:lnTo>
                <a:lnTo>
                  <a:pt x="263962" y="311124"/>
                </a:lnTo>
                <a:lnTo>
                  <a:pt x="288023" y="319225"/>
                </a:lnTo>
                <a:lnTo>
                  <a:pt x="303882" y="329839"/>
                </a:lnTo>
                <a:lnTo>
                  <a:pt x="309600" y="342290"/>
                </a:lnTo>
                <a:lnTo>
                  <a:pt x="301526" y="356791"/>
                </a:lnTo>
                <a:lnTo>
                  <a:pt x="279533" y="368585"/>
                </a:lnTo>
                <a:lnTo>
                  <a:pt x="246967" y="376512"/>
                </a:lnTo>
                <a:lnTo>
                  <a:pt x="207175" y="379412"/>
                </a:lnTo>
                <a:close/>
              </a:path>
              <a:path w="414654" h="379729">
                <a:moveTo>
                  <a:pt x="321429" y="88671"/>
                </a:moveTo>
                <a:lnTo>
                  <a:pt x="207175" y="88671"/>
                </a:lnTo>
                <a:lnTo>
                  <a:pt x="247057" y="84835"/>
                </a:lnTo>
                <a:lnTo>
                  <a:pt x="274210" y="75779"/>
                </a:lnTo>
                <a:lnTo>
                  <a:pt x="289712" y="65177"/>
                </a:lnTo>
                <a:lnTo>
                  <a:pt x="294640" y="56705"/>
                </a:lnTo>
                <a:lnTo>
                  <a:pt x="289712" y="48233"/>
                </a:lnTo>
                <a:lnTo>
                  <a:pt x="274210" y="37631"/>
                </a:lnTo>
                <a:lnTo>
                  <a:pt x="247057" y="28575"/>
                </a:lnTo>
                <a:lnTo>
                  <a:pt x="207175" y="24739"/>
                </a:lnTo>
                <a:lnTo>
                  <a:pt x="306256" y="24739"/>
                </a:lnTo>
                <a:lnTo>
                  <a:pt x="318808" y="38150"/>
                </a:lnTo>
                <a:lnTo>
                  <a:pt x="406285" y="38150"/>
                </a:lnTo>
                <a:lnTo>
                  <a:pt x="414337" y="44335"/>
                </a:lnTo>
                <a:lnTo>
                  <a:pt x="414337" y="52577"/>
                </a:lnTo>
                <a:lnTo>
                  <a:pt x="411656" y="67017"/>
                </a:lnTo>
                <a:lnTo>
                  <a:pt x="323418" y="67017"/>
                </a:lnTo>
                <a:lnTo>
                  <a:pt x="321429" y="88671"/>
                </a:lnTo>
                <a:close/>
              </a:path>
              <a:path w="414654" h="379729">
                <a:moveTo>
                  <a:pt x="298094" y="175272"/>
                </a:moveTo>
                <a:lnTo>
                  <a:pt x="116243" y="175272"/>
                </a:lnTo>
                <a:lnTo>
                  <a:pt x="106624" y="154880"/>
                </a:lnTo>
                <a:lnTo>
                  <a:pt x="98837" y="130427"/>
                </a:lnTo>
                <a:lnTo>
                  <a:pt x="93422" y="101333"/>
                </a:lnTo>
                <a:lnTo>
                  <a:pt x="90919" y="67017"/>
                </a:lnTo>
                <a:lnTo>
                  <a:pt x="127107" y="67017"/>
                </a:lnTo>
                <a:lnTo>
                  <a:pt x="139695" y="75779"/>
                </a:lnTo>
                <a:lnTo>
                  <a:pt x="166798" y="84835"/>
                </a:lnTo>
                <a:lnTo>
                  <a:pt x="207175" y="88671"/>
                </a:lnTo>
                <a:lnTo>
                  <a:pt x="321429" y="88671"/>
                </a:lnTo>
                <a:lnTo>
                  <a:pt x="320266" y="101333"/>
                </a:lnTo>
                <a:lnTo>
                  <a:pt x="314637" y="130427"/>
                </a:lnTo>
                <a:lnTo>
                  <a:pt x="307067" y="154880"/>
                </a:lnTo>
                <a:lnTo>
                  <a:pt x="298094" y="175272"/>
                </a:lnTo>
                <a:close/>
              </a:path>
              <a:path w="414654" h="379729">
                <a:moveTo>
                  <a:pt x="349574" y="175272"/>
                </a:moveTo>
                <a:lnTo>
                  <a:pt x="298094" y="175272"/>
                </a:lnTo>
                <a:lnTo>
                  <a:pt x="327228" y="155750"/>
                </a:lnTo>
                <a:lnTo>
                  <a:pt x="352477" y="132746"/>
                </a:lnTo>
                <a:lnTo>
                  <a:pt x="371251" y="103942"/>
                </a:lnTo>
                <a:lnTo>
                  <a:pt x="380961" y="67017"/>
                </a:lnTo>
                <a:lnTo>
                  <a:pt x="411656" y="67017"/>
                </a:lnTo>
                <a:lnTo>
                  <a:pt x="403656" y="110108"/>
                </a:lnTo>
                <a:lnTo>
                  <a:pt x="376358" y="152463"/>
                </a:lnTo>
                <a:lnTo>
                  <a:pt x="349574" y="175272"/>
                </a:lnTo>
                <a:close/>
              </a:path>
            </a:pathLst>
          </a:custGeom>
          <a:solidFill>
            <a:srgbClr val="FFFFFF"/>
          </a:solidFill>
        </p:spPr>
        <p:txBody>
          <a:bodyPr wrap="square" lIns="0" tIns="0" rIns="0" bIns="0" rtlCol="0"/>
          <a:p/>
        </p:txBody>
      </p:sp>
      <p:sp>
        <p:nvSpPr>
          <p:cNvPr id="14" name="object 12"/>
          <p:cNvSpPr/>
          <p:nvPr/>
        </p:nvSpPr>
        <p:spPr>
          <a:xfrm>
            <a:off x="4510087" y="3286125"/>
            <a:ext cx="295275" cy="468630"/>
          </a:xfrm>
          <a:custGeom>
            <a:avLst/>
            <a:gdLst/>
            <a:ahLst/>
            <a:cxnLst/>
            <a:rect l="l" t="t" r="r" b="b"/>
            <a:pathLst>
              <a:path w="295275" h="468629">
                <a:moveTo>
                  <a:pt x="147637" y="468312"/>
                </a:moveTo>
                <a:lnTo>
                  <a:pt x="123532" y="438200"/>
                </a:lnTo>
                <a:lnTo>
                  <a:pt x="100939" y="406577"/>
                </a:lnTo>
                <a:lnTo>
                  <a:pt x="73825" y="362902"/>
                </a:lnTo>
                <a:lnTo>
                  <a:pt x="46697" y="313207"/>
                </a:lnTo>
                <a:lnTo>
                  <a:pt x="22593" y="259003"/>
                </a:lnTo>
                <a:lnTo>
                  <a:pt x="6032" y="201777"/>
                </a:lnTo>
                <a:lnTo>
                  <a:pt x="0" y="174675"/>
                </a:lnTo>
                <a:lnTo>
                  <a:pt x="0" y="147574"/>
                </a:lnTo>
                <a:lnTo>
                  <a:pt x="10540" y="88849"/>
                </a:lnTo>
                <a:lnTo>
                  <a:pt x="43687" y="40652"/>
                </a:lnTo>
                <a:lnTo>
                  <a:pt x="90385" y="10540"/>
                </a:lnTo>
                <a:lnTo>
                  <a:pt x="147637" y="0"/>
                </a:lnTo>
                <a:lnTo>
                  <a:pt x="177761" y="1511"/>
                </a:lnTo>
                <a:lnTo>
                  <a:pt x="204889" y="10540"/>
                </a:lnTo>
                <a:lnTo>
                  <a:pt x="228993" y="24091"/>
                </a:lnTo>
                <a:lnTo>
                  <a:pt x="251587" y="40652"/>
                </a:lnTo>
                <a:lnTo>
                  <a:pt x="262239" y="54203"/>
                </a:lnTo>
                <a:lnTo>
                  <a:pt x="147637" y="54203"/>
                </a:lnTo>
                <a:lnTo>
                  <a:pt x="128054" y="57226"/>
                </a:lnTo>
                <a:lnTo>
                  <a:pt x="81356" y="81318"/>
                </a:lnTo>
                <a:lnTo>
                  <a:pt x="57251" y="127990"/>
                </a:lnTo>
                <a:lnTo>
                  <a:pt x="57251" y="162623"/>
                </a:lnTo>
                <a:lnTo>
                  <a:pt x="81356" y="209308"/>
                </a:lnTo>
                <a:lnTo>
                  <a:pt x="128054" y="234911"/>
                </a:lnTo>
                <a:lnTo>
                  <a:pt x="147637" y="236410"/>
                </a:lnTo>
                <a:lnTo>
                  <a:pt x="279957" y="236410"/>
                </a:lnTo>
                <a:lnTo>
                  <a:pt x="271170" y="259003"/>
                </a:lnTo>
                <a:lnTo>
                  <a:pt x="248577" y="313207"/>
                </a:lnTo>
                <a:lnTo>
                  <a:pt x="221462" y="362902"/>
                </a:lnTo>
                <a:lnTo>
                  <a:pt x="194335" y="406577"/>
                </a:lnTo>
                <a:lnTo>
                  <a:pt x="168732" y="438200"/>
                </a:lnTo>
                <a:lnTo>
                  <a:pt x="147637" y="468312"/>
                </a:lnTo>
                <a:close/>
              </a:path>
              <a:path w="295275" h="468629">
                <a:moveTo>
                  <a:pt x="279957" y="236410"/>
                </a:moveTo>
                <a:lnTo>
                  <a:pt x="147637" y="236410"/>
                </a:lnTo>
                <a:lnTo>
                  <a:pt x="164211" y="234911"/>
                </a:lnTo>
                <a:lnTo>
                  <a:pt x="183794" y="228892"/>
                </a:lnTo>
                <a:lnTo>
                  <a:pt x="221462" y="195757"/>
                </a:lnTo>
                <a:lnTo>
                  <a:pt x="238023" y="147574"/>
                </a:lnTo>
                <a:lnTo>
                  <a:pt x="235013" y="127990"/>
                </a:lnTo>
                <a:lnTo>
                  <a:pt x="210908" y="81318"/>
                </a:lnTo>
                <a:lnTo>
                  <a:pt x="164211" y="57226"/>
                </a:lnTo>
                <a:lnTo>
                  <a:pt x="147637" y="54203"/>
                </a:lnTo>
                <a:lnTo>
                  <a:pt x="262239" y="54203"/>
                </a:lnTo>
                <a:lnTo>
                  <a:pt x="268160" y="61734"/>
                </a:lnTo>
                <a:lnTo>
                  <a:pt x="281711" y="88849"/>
                </a:lnTo>
                <a:lnTo>
                  <a:pt x="292265" y="117449"/>
                </a:lnTo>
                <a:lnTo>
                  <a:pt x="295275" y="147574"/>
                </a:lnTo>
                <a:lnTo>
                  <a:pt x="292265" y="174675"/>
                </a:lnTo>
                <a:lnTo>
                  <a:pt x="286232" y="201777"/>
                </a:lnTo>
                <a:lnTo>
                  <a:pt x="281711" y="231901"/>
                </a:lnTo>
                <a:lnTo>
                  <a:pt x="279957" y="236410"/>
                </a:lnTo>
                <a:close/>
              </a:path>
              <a:path w="295275" h="468629">
                <a:moveTo>
                  <a:pt x="158178" y="201777"/>
                </a:moveTo>
                <a:lnTo>
                  <a:pt x="134073" y="201777"/>
                </a:lnTo>
                <a:lnTo>
                  <a:pt x="125044" y="198767"/>
                </a:lnTo>
                <a:lnTo>
                  <a:pt x="114490" y="192747"/>
                </a:lnTo>
                <a:lnTo>
                  <a:pt x="97916" y="176187"/>
                </a:lnTo>
                <a:lnTo>
                  <a:pt x="93408" y="168655"/>
                </a:lnTo>
                <a:lnTo>
                  <a:pt x="90385" y="158114"/>
                </a:lnTo>
                <a:lnTo>
                  <a:pt x="90385" y="132511"/>
                </a:lnTo>
                <a:lnTo>
                  <a:pt x="114490" y="97878"/>
                </a:lnTo>
                <a:lnTo>
                  <a:pt x="134073" y="88849"/>
                </a:lnTo>
                <a:lnTo>
                  <a:pt x="158178" y="88849"/>
                </a:lnTo>
                <a:lnTo>
                  <a:pt x="194335" y="114439"/>
                </a:lnTo>
                <a:lnTo>
                  <a:pt x="204889" y="147574"/>
                </a:lnTo>
                <a:lnTo>
                  <a:pt x="198856" y="168655"/>
                </a:lnTo>
                <a:lnTo>
                  <a:pt x="168732" y="198767"/>
                </a:lnTo>
                <a:lnTo>
                  <a:pt x="158178" y="201777"/>
                </a:lnTo>
                <a:close/>
              </a:path>
            </a:pathLst>
          </a:custGeom>
          <a:solidFill>
            <a:srgbClr val="FFFFFF"/>
          </a:solidFill>
        </p:spPr>
        <p:txBody>
          <a:bodyPr wrap="square" lIns="0" tIns="0" rIns="0" bIns="0" rtlCol="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object 3"/>
          <p:cNvSpPr txBox="1"/>
          <p:nvPr/>
        </p:nvSpPr>
        <p:spPr>
          <a:xfrm>
            <a:off x="717550" y="1213731"/>
            <a:ext cx="10957560" cy="320601"/>
          </a:xfrm>
          <a:prstGeom prst="rect">
            <a:avLst/>
          </a:prstGeom>
        </p:spPr>
        <p:txBody>
          <a:bodyPr vert="horz" wrap="square" lIns="0" tIns="12700" rIns="0" bIns="0" rtlCol="0">
            <a:spAutoFit/>
          </a:bodyPr>
          <a:p>
            <a:pPr marL="12700">
              <a:lnSpc>
                <a:spcPct val="100000"/>
              </a:lnSpc>
              <a:spcBef>
                <a:spcPts val="100"/>
              </a:spcBef>
              <a:tabLst>
                <a:tab pos="180975" algn="l"/>
              </a:tabLst>
            </a:pPr>
            <a:r>
              <a:rPr lang="en-US" sz="2000" b="0" dirty="0">
                <a:solidFill>
                  <a:srgbClr val="216D4A"/>
                </a:solidFill>
                <a:latin typeface="Noto Sans CJK JP Medium"/>
                <a:cs typeface="Noto Sans CJK JP Medium"/>
              </a:rPr>
              <a:t>8.3 </a:t>
            </a:r>
            <a:r>
              <a:rPr lang="en-US" sz="2000" dirty="0">
                <a:solidFill>
                  <a:srgbClr val="216D4A"/>
                </a:solidFill>
                <a:latin typeface="Noto Sans CJK JP Medium"/>
                <a:cs typeface="Noto Sans CJK JP Medium"/>
              </a:rPr>
              <a:t>National Carbon Emission Trading Market</a:t>
            </a:r>
            <a:endParaRPr sz="2000" dirty="0">
              <a:latin typeface="Noto Sans CJK JP Medium"/>
              <a:cs typeface="Noto Sans CJK JP Medium"/>
            </a:endParaRPr>
          </a:p>
        </p:txBody>
      </p:sp>
      <p:sp>
        <p:nvSpPr>
          <p:cNvPr id="7" name="object 7"/>
          <p:cNvSpPr txBox="1"/>
          <p:nvPr/>
        </p:nvSpPr>
        <p:spPr>
          <a:xfrm>
            <a:off x="717550" y="1856105"/>
            <a:ext cx="10957560" cy="913130"/>
          </a:xfrm>
          <a:prstGeom prst="rect">
            <a:avLst/>
          </a:prstGeom>
          <a:solidFill>
            <a:srgbClr val="18948F"/>
          </a:solidFill>
        </p:spPr>
        <p:txBody>
          <a:bodyPr vert="horz" wrap="square" lIns="0" tIns="3175" rIns="0" bIns="0" rtlCol="0">
            <a:noAutofit/>
          </a:bodyPr>
          <a:p>
            <a:pPr marL="91440">
              <a:lnSpc>
                <a:spcPct val="100000"/>
              </a:lnSpc>
              <a:spcBef>
                <a:spcPts val="5"/>
              </a:spcBef>
            </a:pPr>
            <a:r>
              <a:rPr lang="en-US" altLang="zh-CN" sz="2000" dirty="0">
                <a:latin typeface="Noto Sans CJK JP Medium"/>
                <a:cs typeface="Noto Sans CJK JP Medium"/>
              </a:rPr>
              <a:t>B</a:t>
            </a:r>
            <a:r>
              <a:rPr lang="en-US" sz="2000" dirty="0">
                <a:latin typeface="Noto Sans CJK JP Medium"/>
                <a:cs typeface="Noto Sans CJK JP Medium"/>
              </a:rPr>
              <a:t>etter leverage the role of the carbon market in controlling greenhouse gas emissions, promoting innovation in green and low-carbon technologies, and guiding climate investment and financing.</a:t>
            </a:r>
            <a:endParaRPr sz="2000" dirty="0">
              <a:latin typeface="Noto Sans CJK JP Medium"/>
              <a:cs typeface="Noto Sans CJK JP Medium"/>
            </a:endParaRPr>
          </a:p>
        </p:txBody>
      </p:sp>
      <p:sp>
        <p:nvSpPr>
          <p:cNvPr id="4" name="object 4"/>
          <p:cNvSpPr txBox="1"/>
          <p:nvPr/>
        </p:nvSpPr>
        <p:spPr>
          <a:xfrm>
            <a:off x="659130" y="3429000"/>
            <a:ext cx="10849610" cy="2885440"/>
          </a:xfrm>
          <a:prstGeom prst="rect">
            <a:avLst/>
          </a:prstGeom>
        </p:spPr>
        <p:txBody>
          <a:bodyPr vert="horz" wrap="square" lIns="0" tIns="12065" rIns="0" bIns="0" rtlCol="0">
            <a:noAutofit/>
          </a:bodyPr>
          <a:p>
            <a:pPr marL="298450" indent="-285750" algn="just">
              <a:spcBef>
                <a:spcPts val="95"/>
              </a:spcBef>
              <a:buFont typeface="Wingdings" panose="05000000000000000000"/>
              <a:buChar char=""/>
              <a:tabLst>
                <a:tab pos="298450" algn="l"/>
              </a:tabLst>
            </a:pPr>
            <a:r>
              <a:rPr lang="en-US" sz="1600" spc="-5" dirty="0">
                <a:latin typeface="UKIJ CJK"/>
                <a:cs typeface="UKIJ CJK"/>
              </a:rPr>
              <a:t>Accelerate the adoption of the Interim Regulations on the Administration of Carbon Emission Trading, and improve supporting systems for accounting reports, quota allocation registration, and trade settlement.</a:t>
            </a:r>
            <a:endParaRPr sz="1600" dirty="0">
              <a:latin typeface="UKIJ CJK"/>
              <a:cs typeface="UKIJ CJK"/>
            </a:endParaRPr>
          </a:p>
          <a:p>
            <a:pPr algn="just">
              <a:spcBef>
                <a:spcPts val="30"/>
              </a:spcBef>
              <a:buFont typeface="Wingdings" panose="05000000000000000000"/>
              <a:buChar char=""/>
            </a:pPr>
            <a:endParaRPr sz="1600" dirty="0">
              <a:latin typeface="UKIJ CJK"/>
              <a:cs typeface="UKIJ CJK"/>
            </a:endParaRPr>
          </a:p>
          <a:p>
            <a:pPr marL="298450" indent="-285750" algn="just">
              <a:spcBef>
                <a:spcPts val="5"/>
              </a:spcBef>
              <a:buFont typeface="Wingdings" panose="05000000000000000000"/>
              <a:buChar char=""/>
              <a:tabLst>
                <a:tab pos="298450" algn="l"/>
              </a:tabLst>
            </a:pPr>
            <a:r>
              <a:rPr lang="en-US" sz="1600" spc="-5" dirty="0">
                <a:latin typeface="UKIJ CJK"/>
                <a:cs typeface="UKIJ CJK"/>
              </a:rPr>
              <a:t>Push forward the preparation work of starting on-line trading with the power generation industry as the breakthrough point.</a:t>
            </a:r>
            <a:endParaRPr sz="1600" dirty="0">
              <a:latin typeface="UKIJ CJK"/>
              <a:cs typeface="UKIJ CJK"/>
            </a:endParaRPr>
          </a:p>
          <a:p>
            <a:pPr algn="just">
              <a:spcBef>
                <a:spcPts val="10"/>
              </a:spcBef>
              <a:buFont typeface="Wingdings" panose="05000000000000000000"/>
              <a:buChar char=""/>
            </a:pPr>
            <a:endParaRPr sz="1600" dirty="0">
              <a:latin typeface="UKIJ CJK"/>
              <a:cs typeface="UKIJ CJK"/>
            </a:endParaRPr>
          </a:p>
          <a:p>
            <a:pPr marL="298450" marR="5080" indent="-285750" algn="just">
              <a:buFont typeface="Wingdings" panose="05000000000000000000"/>
              <a:buChar char=""/>
              <a:tabLst>
                <a:tab pos="298450" algn="l"/>
              </a:tabLst>
            </a:pPr>
            <a:r>
              <a:rPr lang="en-US" sz="1600" spc="-5" dirty="0">
                <a:latin typeface="UKIJ CJK"/>
                <a:cs typeface="UKIJ CJK"/>
              </a:rPr>
              <a:t>Adhere to the positioning of the carbon market as a policy tool for greenhouse gas emission reduction. On the basis of ensuring the stable and effective operation of the carbon market, we should further expand the scope of industries and trading subjects involved in the carbon market during the 14th Five-Year Plan period, and gradually increase the types of trading.</a:t>
            </a:r>
            <a:endParaRPr sz="1600" dirty="0">
              <a:latin typeface="UKIJ CJK"/>
              <a:cs typeface="UKIJ CJK"/>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object 4"/>
          <p:cNvSpPr txBox="1"/>
          <p:nvPr/>
        </p:nvSpPr>
        <p:spPr>
          <a:xfrm>
            <a:off x="382271" y="1337121"/>
            <a:ext cx="10807700" cy="5083175"/>
          </a:xfrm>
          <a:prstGeom prst="rect">
            <a:avLst/>
          </a:prstGeom>
        </p:spPr>
        <p:txBody>
          <a:bodyPr vert="horz" wrap="square" lIns="0" tIns="12700" rIns="0" bIns="0" rtlCol="0">
            <a:spAutoFit/>
          </a:bodyPr>
          <a:p>
            <a:pPr marL="4134485" algn="l">
              <a:spcBef>
                <a:spcPts val="100"/>
              </a:spcBef>
            </a:pPr>
            <a:r>
              <a:rPr lang="en-US" b="0" spc="150" dirty="0">
                <a:solidFill>
                  <a:srgbClr val="216D4A"/>
                </a:solidFill>
                <a:latin typeface="Noto Sans CJK JP Medium"/>
                <a:cs typeface="Noto Sans CJK JP Medium"/>
              </a:rPr>
              <a:t>8.4 A</a:t>
            </a:r>
            <a:r>
              <a:rPr lang="en-US" dirty="0">
                <a:solidFill>
                  <a:srgbClr val="216D4A"/>
                </a:solidFill>
                <a:latin typeface="Noto Sans CJK JP Medium"/>
                <a:cs typeface="Noto Sans CJK JP Medium"/>
              </a:rPr>
              <a:t>daptation</a:t>
            </a:r>
            <a:endParaRPr dirty="0">
              <a:latin typeface="Noto Sans CJK JP Medium"/>
              <a:cs typeface="Noto Sans CJK JP Medium"/>
            </a:endParaRPr>
          </a:p>
          <a:p>
            <a:pPr>
              <a:spcBef>
                <a:spcPts val="60"/>
              </a:spcBef>
            </a:pPr>
            <a:endParaRPr sz="1400" dirty="0">
              <a:latin typeface="Noto Sans CJK JP Medium"/>
              <a:cs typeface="Noto Sans CJK JP Medium"/>
            </a:endParaRPr>
          </a:p>
          <a:p>
            <a:pPr marL="298450" indent="-285750" algn="just" defTabSz="914400" fontAlgn="auto">
              <a:lnSpc>
                <a:spcPct val="150000"/>
              </a:lnSpc>
              <a:buFont typeface="Wingdings" panose="05000000000000000000"/>
              <a:buChar char=""/>
              <a:tabLst>
                <a:tab pos="298450" algn="l"/>
              </a:tabLst>
            </a:pPr>
            <a:r>
              <a:rPr lang="en-US" dirty="0">
                <a:latin typeface="UKIJ CJK"/>
                <a:cs typeface="UKIJ CJK"/>
              </a:rPr>
              <a:t>The National Strategy for Adaptation to Climate Change 2035 has been formulated and implemented, and an overall plan has been drawn up for adaptation to climate change in the coming period.</a:t>
            </a:r>
            <a:endParaRPr lang="en-US" dirty="0">
              <a:latin typeface="UKIJ CJK"/>
              <a:cs typeface="UKIJ CJK"/>
            </a:endParaRPr>
          </a:p>
          <a:p>
            <a:pPr marL="298450" indent="-285750" algn="just" defTabSz="914400" fontAlgn="auto">
              <a:lnSpc>
                <a:spcPct val="150000"/>
              </a:lnSpc>
              <a:buFont typeface="Wingdings" panose="05000000000000000000"/>
              <a:buChar char=""/>
              <a:tabLst>
                <a:tab pos="298450" algn="l"/>
              </a:tabLst>
            </a:pPr>
            <a:r>
              <a:rPr lang="en-US" spc="-5" dirty="0">
                <a:latin typeface="UKIJ CJK"/>
                <a:cs typeface="UKIJ CJK"/>
              </a:rPr>
              <a:t>integrate adaptation to climate change into national economic and social development plans, and integrate it with sustainable development, ecological and environmental protection, poverty eradication, and infrastructure construction.</a:t>
            </a:r>
            <a:endParaRPr dirty="0">
              <a:latin typeface="UKIJ CJK"/>
              <a:cs typeface="UKIJ CJK"/>
            </a:endParaRPr>
          </a:p>
          <a:p>
            <a:pPr marL="298450" marR="5080" indent="-285750" algn="just" defTabSz="914400" fontAlgn="auto">
              <a:lnSpc>
                <a:spcPct val="150000"/>
              </a:lnSpc>
              <a:buFont typeface="Wingdings" panose="05000000000000000000"/>
              <a:buChar char=""/>
              <a:tabLst>
                <a:tab pos="298450" algn="l"/>
              </a:tabLst>
            </a:pPr>
            <a:r>
              <a:rPr lang="en-US" spc="-5" dirty="0">
                <a:latin typeface="UKIJ CJK"/>
                <a:cs typeface="UKIJ CJK"/>
              </a:rPr>
              <a:t>further strengthen research on climate risk and vulnerability assessment, coordinate and intensify action to adapt to climate change in key areas such as agriculture, forestry, water resources, and infrastructure, as well as in cities, coastal areas, and ecologically fragile areas, deepen pilot and demonstration work on climate adaptation, and comprehensively enhance China's ability to adapt to climate change.</a:t>
            </a:r>
            <a:endParaRPr lang="en-US" spc="-5" dirty="0">
              <a:latin typeface="UKIJ CJK"/>
              <a:cs typeface="UKIJ CJK"/>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object 4"/>
          <p:cNvSpPr txBox="1"/>
          <p:nvPr/>
        </p:nvSpPr>
        <p:spPr>
          <a:xfrm>
            <a:off x="622301" y="1908621"/>
            <a:ext cx="10807700" cy="3208020"/>
          </a:xfrm>
          <a:prstGeom prst="rect">
            <a:avLst/>
          </a:prstGeom>
        </p:spPr>
        <p:txBody>
          <a:bodyPr vert="horz" wrap="square" lIns="0" tIns="12700" rIns="0" bIns="0" rtlCol="0">
            <a:spAutoFit/>
          </a:bodyPr>
          <a:p>
            <a:pPr marL="4134485">
              <a:spcBef>
                <a:spcPts val="100"/>
              </a:spcBef>
            </a:pPr>
            <a:r>
              <a:rPr lang="en-US" b="0" dirty="0">
                <a:solidFill>
                  <a:srgbClr val="216D4A"/>
                </a:solidFill>
                <a:latin typeface="Noto Sans CJK JP Medium"/>
                <a:cs typeface="Noto Sans CJK JP Medium"/>
              </a:rPr>
              <a:t>8.5 Pilots</a:t>
            </a:r>
            <a:endParaRPr lang="en-US" b="0" dirty="0">
              <a:solidFill>
                <a:srgbClr val="216D4A"/>
              </a:solidFill>
              <a:latin typeface="Noto Sans CJK JP Medium"/>
              <a:cs typeface="Noto Sans CJK JP Medium"/>
            </a:endParaRPr>
          </a:p>
          <a:p>
            <a:pPr marL="4134485">
              <a:spcBef>
                <a:spcPts val="100"/>
              </a:spcBef>
            </a:pPr>
            <a:endParaRPr lang="en-US" b="0" dirty="0">
              <a:solidFill>
                <a:srgbClr val="216D4A"/>
              </a:solidFill>
              <a:latin typeface="Noto Sans CJK JP Medium"/>
              <a:cs typeface="Noto Sans CJK JP Medium"/>
            </a:endParaRPr>
          </a:p>
          <a:p>
            <a:pPr marL="298450" marR="5080" indent="-285750" algn="just" defTabSz="914400" fontAlgn="auto">
              <a:lnSpc>
                <a:spcPct val="150000"/>
              </a:lnSpc>
              <a:spcBef>
                <a:spcPts val="100"/>
              </a:spcBef>
              <a:buFont typeface="Wingdings" panose="05000000000000000000"/>
              <a:buChar char=""/>
              <a:tabLst>
                <a:tab pos="298450" algn="l"/>
              </a:tabLst>
            </a:pPr>
            <a:r>
              <a:rPr lang="en-US" spc="-5" dirty="0">
                <a:solidFill>
                  <a:sysClr val="windowText" lastClr="000000"/>
                </a:solidFill>
                <a:latin typeface="UKIJ CJK"/>
                <a:ea typeface="+mn-ea"/>
                <a:cs typeface="UKIJ CJK"/>
                <a:sym typeface="+mn-ea"/>
              </a:rPr>
              <a:t>To achieve the peak goal of carbon standard and the vision of carbon neutrality, to build an upgraded version of the low-carbon pilot.</a:t>
            </a:r>
            <a:endParaRPr dirty="0">
              <a:latin typeface="UKIJ CJK"/>
              <a:cs typeface="UKIJ CJK"/>
            </a:endParaRPr>
          </a:p>
          <a:p>
            <a:pPr marL="298450" indent="-285750" algn="just" defTabSz="914400" fontAlgn="auto">
              <a:lnSpc>
                <a:spcPct val="150000"/>
              </a:lnSpc>
              <a:spcBef>
                <a:spcPts val="960"/>
              </a:spcBef>
              <a:buFont typeface="Wingdings" panose="05000000000000000000"/>
              <a:buChar char=""/>
              <a:tabLst>
                <a:tab pos="298450" algn="l"/>
              </a:tabLst>
            </a:pPr>
            <a:r>
              <a:rPr lang="en-US" spc="-5" dirty="0">
                <a:solidFill>
                  <a:sysClr val="windowText" lastClr="000000"/>
                </a:solidFill>
                <a:latin typeface="UKIJ CJK"/>
                <a:ea typeface="+mn-ea"/>
                <a:cs typeface="UKIJ CJK"/>
                <a:sym typeface="+mn-ea"/>
              </a:rPr>
              <a:t>research and promote the construction of near-zero carbon emission demonstration projects and zero-carbon demonstration zones</a:t>
            </a:r>
            <a:endParaRPr dirty="0">
              <a:latin typeface="UKIJ CJK"/>
              <a:cs typeface="UKIJ CJK"/>
            </a:endParaRPr>
          </a:p>
          <a:p>
            <a:pPr marL="298450" marR="5080" indent="-285750" algn="just" defTabSz="914400" fontAlgn="auto">
              <a:lnSpc>
                <a:spcPct val="150000"/>
              </a:lnSpc>
              <a:buFont typeface="Wingdings" panose="05000000000000000000"/>
              <a:buChar char=""/>
              <a:tabLst>
                <a:tab pos="298450" algn="l"/>
              </a:tabLst>
            </a:pPr>
            <a:r>
              <a:rPr lang="en-US" spc="-5" dirty="0">
                <a:solidFill>
                  <a:sysClr val="windowText" lastClr="000000"/>
                </a:solidFill>
                <a:latin typeface="UKIJ CJK"/>
                <a:ea typeface="+mn-ea"/>
                <a:cs typeface="UKIJ CJK"/>
                <a:sym typeface="+mn-ea"/>
              </a:rPr>
              <a:t>promote the construction of large-scale, full-chain pilot and demonstration projects for carbon capture, utilization and storage.</a:t>
            </a:r>
            <a:endParaRPr lang="en-US" spc="-5" dirty="0">
              <a:solidFill>
                <a:sysClr val="windowText" lastClr="000000"/>
              </a:solidFill>
              <a:latin typeface="UKIJ CJK"/>
              <a:ea typeface="+mn-ea"/>
              <a:cs typeface="UKIJ CJK"/>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8" name="object 8"/>
          <p:cNvSpPr txBox="1"/>
          <p:nvPr/>
        </p:nvSpPr>
        <p:spPr>
          <a:xfrm>
            <a:off x="842645" y="1428750"/>
            <a:ext cx="10416540" cy="4635500"/>
          </a:xfrm>
          <a:prstGeom prst="rect">
            <a:avLst/>
          </a:prstGeom>
        </p:spPr>
        <p:txBody>
          <a:bodyPr vert="horz" wrap="square" lIns="0" tIns="12700" rIns="0" bIns="0" rtlCol="0">
            <a:noAutofit/>
          </a:bodyPr>
          <a:p>
            <a:pPr marR="200025" algn="ctr">
              <a:spcBef>
                <a:spcPts val="100"/>
              </a:spcBef>
            </a:pPr>
            <a:r>
              <a:rPr lang="en-US" b="0" spc="150" dirty="0">
                <a:solidFill>
                  <a:srgbClr val="216D4A"/>
                </a:solidFill>
                <a:latin typeface="Noto Sans CJK JP Medium"/>
                <a:cs typeface="Noto Sans CJK JP Medium"/>
              </a:rPr>
              <a:t>8.6 Investment</a:t>
            </a:r>
            <a:endParaRPr dirty="0">
              <a:latin typeface="Noto Sans CJK JP Medium"/>
              <a:cs typeface="Noto Sans CJK JP Medium"/>
            </a:endParaRPr>
          </a:p>
          <a:p>
            <a:pPr marL="298450" marR="208280" indent="-285750" algn="just" defTabSz="914400" fontAlgn="auto">
              <a:lnSpc>
                <a:spcPct val="150000"/>
              </a:lnSpc>
              <a:spcBef>
                <a:spcPts val="1670"/>
              </a:spcBef>
              <a:buFont typeface="Wingdings" panose="05000000000000000000"/>
              <a:buChar char=""/>
              <a:tabLst>
                <a:tab pos="298450" algn="l"/>
              </a:tabLst>
            </a:pPr>
            <a:r>
              <a:rPr lang="en-US" spc="-5" dirty="0">
                <a:latin typeface="UKIJ CJK"/>
                <a:cs typeface="UKIJ CJK"/>
              </a:rPr>
              <a:t>accelerate the establishment of a climate investment and financing policy system, strengthen environmental and economic policy guidance, strengthen fiscal, tax, financial and other policy support and coordination of various policies.</a:t>
            </a:r>
            <a:endParaRPr dirty="0">
              <a:latin typeface="UKIJ CJK"/>
              <a:cs typeface="UKIJ CJK"/>
            </a:endParaRPr>
          </a:p>
          <a:p>
            <a:pPr marL="298450" marR="208280" indent="-285750" algn="just" defTabSz="914400" fontAlgn="auto">
              <a:lnSpc>
                <a:spcPct val="150000"/>
              </a:lnSpc>
              <a:buFont typeface="Wingdings" panose="05000000000000000000"/>
              <a:buChar char=""/>
              <a:tabLst>
                <a:tab pos="298450" algn="l"/>
              </a:tabLst>
            </a:pPr>
            <a:r>
              <a:rPr lang="en-US" dirty="0">
                <a:latin typeface="UKIJ CJK"/>
                <a:cs typeface="UKIJ CJK"/>
              </a:rPr>
              <a:t>gradually improve the standard system for climate investment and financing, build a database of key items of nationally determined contributions, formulate standards for climate projects, improve standards for climate information disclosure, and establish standards for climate performance evaluation.</a:t>
            </a:r>
            <a:endParaRPr lang="en-US" dirty="0">
              <a:latin typeface="UKIJ CJK"/>
              <a:cs typeface="UKIJ CJK"/>
            </a:endParaRPr>
          </a:p>
          <a:p>
            <a:pPr marL="298450" marR="208280" indent="-285750" algn="just" defTabSz="914400" fontAlgn="auto">
              <a:lnSpc>
                <a:spcPct val="150000"/>
              </a:lnSpc>
              <a:buFont typeface="Wingdings" panose="05000000000000000000"/>
              <a:buChar char=""/>
              <a:tabLst>
                <a:tab pos="298450" algn="l"/>
              </a:tabLst>
            </a:pPr>
            <a:r>
              <a:rPr lang="en-US" spc="-5" dirty="0">
                <a:latin typeface="UKIJ CJK"/>
                <a:cs typeface="UKIJ CJK"/>
              </a:rPr>
              <a:t>encourage local governments to innovate models and tools, and 44 out local trials of climate investment and financing.</a:t>
            </a:r>
            <a:endParaRPr lang="en-US" spc="-5" dirty="0">
              <a:latin typeface="UKIJ CJK"/>
              <a:cs typeface="UKIJ CJK"/>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525"/>
          </a:xfrm>
          <a:prstGeom prst="rect">
            <a:avLst/>
          </a:prstGeom>
        </p:spPr>
      </p:pic>
      <p:graphicFrame>
        <p:nvGraphicFramePr>
          <p:cNvPr id="4" name="内容占位符 3"/>
          <p:cNvGraphicFramePr>
            <a:graphicFrameLocks noGrp="1"/>
          </p:cNvGraphicFramePr>
          <p:nvPr>
            <p:ph idx="1"/>
          </p:nvPr>
        </p:nvGraphicFramePr>
        <p:xfrm>
          <a:off x="316524" y="1299845"/>
          <a:ext cx="11189676" cy="5557838"/>
        </p:xfrm>
        <a:graphic>
          <a:graphicData uri="http://schemas.openxmlformats.org/drawingml/2006/chart">
            <c:chart xmlns:c="http://schemas.openxmlformats.org/drawingml/2006/chart" xmlns:r="http://schemas.openxmlformats.org/officeDocument/2006/relationships" r:id="rId1"/>
          </a:graphicData>
        </a:graphic>
      </p:graphicFrame>
      <p:sp>
        <p:nvSpPr>
          <p:cNvPr id="5" name="标题 1"/>
          <p:cNvSpPr>
            <a:spLocks noGrp="1"/>
          </p:cNvSpPr>
          <p:nvPr/>
        </p:nvSpPr>
        <p:spPr>
          <a:xfrm>
            <a:off x="2060575" y="1025842"/>
            <a:ext cx="10131425" cy="369332"/>
          </a:xfrm>
          <a:prstGeom prst="rect">
            <a:avLst/>
          </a:prstGeom>
        </p:spPr>
        <p:txBody>
          <a:bodyPr wrap="square" lIns="0" tIns="0" rIns="0" bIns="0">
            <a:spAutoFit/>
          </a:bodyPr>
          <a:lstStyle>
            <a:lvl1pPr>
              <a:defRPr sz="2400" b="0" i="0">
                <a:solidFill>
                  <a:sysClr val="window" lastClr="FFFFFF"/>
                </a:solidFill>
                <a:latin typeface="Noto Sans CJK JP Medium"/>
                <a:ea typeface="+mn-ea"/>
                <a:cs typeface="Noto Sans CJK JP Medium"/>
              </a:defRPr>
            </a:lvl1pPr>
          </a:lstStyle>
          <a:p>
            <a:pPr algn="ctr"/>
            <a:r>
              <a:rPr kumimoji="1" lang="en-US" altLang="zh-CN" dirty="0">
                <a:solidFill>
                  <a:sysClr val="windowText" lastClr="000000"/>
                </a:solidFill>
              </a:rPr>
              <a:t>Coal consumption in China  (10 thousand Tons)</a:t>
            </a:r>
            <a:endParaRPr kumimoji="1" lang="zh-CN" altLang="en-US" dirty="0">
              <a:solidFill>
                <a:sysClr val="windowText" lastClr="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object 4"/>
          <p:cNvSpPr txBox="1"/>
          <p:nvPr/>
        </p:nvSpPr>
        <p:spPr>
          <a:xfrm>
            <a:off x="555625" y="1423323"/>
            <a:ext cx="11345226" cy="4690745"/>
          </a:xfrm>
          <a:prstGeom prst="rect">
            <a:avLst/>
          </a:prstGeom>
        </p:spPr>
        <p:txBody>
          <a:bodyPr vert="horz" wrap="square" lIns="0" tIns="12700" rIns="0" bIns="0" rtlCol="0">
            <a:spAutoFit/>
          </a:bodyPr>
          <a:p>
            <a:pPr marR="3208020" algn="ctr">
              <a:spcBef>
                <a:spcPts val="100"/>
              </a:spcBef>
            </a:pPr>
            <a:r>
              <a:rPr lang="en-US" altLang="zh-CN" b="0" spc="150" dirty="0">
                <a:solidFill>
                  <a:srgbClr val="216D4A"/>
                </a:solidFill>
                <a:latin typeface="Noto Sans CJK JP Medium"/>
                <a:cs typeface="Noto Sans CJK JP Medium"/>
              </a:rPr>
              <a:t> 8.7 N</a:t>
            </a:r>
            <a:r>
              <a:rPr lang="en-US" dirty="0">
                <a:solidFill>
                  <a:srgbClr val="216D4A"/>
                </a:solidFill>
                <a:latin typeface="Noto Sans CJK JP Medium"/>
                <a:cs typeface="Noto Sans CJK JP Medium"/>
              </a:rPr>
              <a:t>on-carbon greenhouse gas emissions</a:t>
            </a:r>
            <a:endParaRPr dirty="0">
              <a:latin typeface="Noto Sans CJK JP Medium"/>
              <a:cs typeface="Noto Sans CJK JP Medium"/>
            </a:endParaRPr>
          </a:p>
          <a:p>
            <a:pPr marL="298450" indent="-285750" fontAlgn="auto">
              <a:lnSpc>
                <a:spcPct val="150000"/>
              </a:lnSpc>
              <a:buFont typeface="Wingdings" panose="05000000000000000000"/>
              <a:buChar char=""/>
              <a:tabLst>
                <a:tab pos="298450" algn="l"/>
              </a:tabLst>
            </a:pPr>
            <a:r>
              <a:rPr lang="en-US" spc="-5" dirty="0">
                <a:latin typeface="UKIJ CJK"/>
                <a:cs typeface="UKIJ CJK"/>
              </a:rPr>
              <a:t>increase the frequency of greenhouse gas emission inventories, get a clear picture of China's non-carbon greenhouse gas emissions and their trends, and strengthen analysis and analysis of emissions situations.</a:t>
            </a:r>
            <a:endParaRPr dirty="0">
              <a:latin typeface="UKIJ CJK"/>
              <a:cs typeface="UKIJ CJK"/>
            </a:endParaRPr>
          </a:p>
          <a:p>
            <a:pPr marL="298450" indent="-285750" fontAlgn="auto">
              <a:lnSpc>
                <a:spcPct val="150000"/>
              </a:lnSpc>
              <a:spcBef>
                <a:spcPts val="960"/>
              </a:spcBef>
              <a:buFont typeface="Wingdings" panose="05000000000000000000"/>
              <a:buChar char=""/>
              <a:tabLst>
                <a:tab pos="298450" algn="l"/>
              </a:tabLst>
            </a:pPr>
            <a:r>
              <a:rPr lang="en-US" spc="-5" dirty="0">
                <a:latin typeface="UKIJ CJK"/>
                <a:cs typeface="UKIJ CJK"/>
              </a:rPr>
              <a:t>Continue to improve the technical system for monitoring, reporting and evaluating non-carbon dioxide greenhouse gases.</a:t>
            </a:r>
            <a:endParaRPr dirty="0">
              <a:latin typeface="UKIJ CJK"/>
              <a:cs typeface="UKIJ CJK"/>
            </a:endParaRPr>
          </a:p>
          <a:p>
            <a:pPr marL="298450" marR="5080" indent="-285750" fontAlgn="auto">
              <a:lnSpc>
                <a:spcPct val="150000"/>
              </a:lnSpc>
              <a:buFont typeface="Wingdings" panose="05000000000000000000"/>
              <a:buChar char=""/>
              <a:tabLst>
                <a:tab pos="298450" algn="l"/>
              </a:tabLst>
            </a:pPr>
            <a:r>
              <a:rPr lang="en-US" spc="-5" dirty="0">
                <a:latin typeface="UKIJ CJK"/>
                <a:cs typeface="UKIJ CJK"/>
              </a:rPr>
              <a:t>promoted the implementation of methane emission control actions, explored and implemented methane emission control policies with relevant provinces and municipalities, and advanced the construction of methane extraction and utilization demonstration projects in key coal mining areas.</a:t>
            </a:r>
            <a:endParaRPr dirty="0">
              <a:latin typeface="UKIJ CJK"/>
              <a:cs typeface="UKIJ CJK"/>
            </a:endParaRPr>
          </a:p>
          <a:p>
            <a:pPr marL="298450" indent="-285750" fontAlgn="auto">
              <a:lnSpc>
                <a:spcPct val="150000"/>
              </a:lnSpc>
              <a:spcBef>
                <a:spcPts val="960"/>
              </a:spcBef>
              <a:buFont typeface="Wingdings" panose="05000000000000000000"/>
              <a:buChar char=""/>
              <a:tabLst>
                <a:tab pos="298450" algn="l"/>
              </a:tabLst>
            </a:pPr>
            <a:r>
              <a:rPr lang="en-US" spc="-5" dirty="0">
                <a:latin typeface="UKIJ CJK"/>
                <a:cs typeface="UKIJ CJK"/>
              </a:rPr>
              <a:t>continue to strengthen control over the emission of hydrofluorocarbons, nitrous oxide and sulfur hexafluoride.</a:t>
            </a:r>
            <a:endParaRPr lang="en-US" spc="-5" dirty="0">
              <a:latin typeface="UKIJ CJK"/>
              <a:cs typeface="UKIJ CJK"/>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object 3"/>
          <p:cNvSpPr/>
          <p:nvPr/>
        </p:nvSpPr>
        <p:spPr>
          <a:xfrm>
            <a:off x="721995" y="1313496"/>
            <a:ext cx="11082337" cy="2438400"/>
          </a:xfrm>
          <a:prstGeom prst="rect">
            <a:avLst/>
          </a:prstGeom>
          <a:noFill/>
          <a:ln>
            <a:noFill/>
          </a:ln>
          <a:extLst>
            <a:ext uri="{909E8E84-426E-40DD-AFC4-6F175D3DCCD1}">
              <a14:hiddenFill xmlns:a14="http://schemas.microsoft.com/office/drawing/2010/main">
                <a:blipFill>
                  <a:blip r:embed="rId2" cstate="print"/>
                  <a:stretch>
                    <a:fillRect/>
                  </a:stretch>
                </a:blipFill>
              </a14:hiddenFill>
            </a:ext>
          </a:extLst>
        </p:spPr>
        <p:txBody>
          <a:bodyPr wrap="square" lIns="0" tIns="0" rIns="0" bIns="0" rtlCol="0"/>
          <a:p>
            <a:pPr marL="12700" algn="ctr">
              <a:spcBef>
                <a:spcPts val="960"/>
              </a:spcBef>
              <a:tabLst>
                <a:tab pos="298450" algn="l"/>
              </a:tabLst>
            </a:pPr>
            <a:r>
              <a:rPr lang="en-US" altLang="zh-CN" spc="150" dirty="0">
                <a:solidFill>
                  <a:srgbClr val="216D4A"/>
                </a:solidFill>
                <a:latin typeface="UKIJ CJK"/>
              </a:rPr>
              <a:t>8.8 G</a:t>
            </a:r>
            <a:r>
              <a:rPr lang="en-US" altLang="zh-CN" spc="150" dirty="0">
                <a:solidFill>
                  <a:srgbClr val="216D4A"/>
                </a:solidFill>
                <a:latin typeface="黑体" panose="02010609060101010101" pitchFamily="49" charset="-122"/>
                <a:ea typeface="黑体" panose="02010609060101010101" pitchFamily="49" charset="-122"/>
              </a:rPr>
              <a:t>lobal climate governance</a:t>
            </a:r>
            <a:endParaRPr lang="en-US" altLang="zh-CN" spc="150" dirty="0">
              <a:solidFill>
                <a:srgbClr val="216D4A"/>
              </a:solidFill>
              <a:latin typeface="黑体" panose="02010609060101010101" pitchFamily="49" charset="-122"/>
              <a:ea typeface="黑体" panose="02010609060101010101" pitchFamily="49" charset="-122"/>
            </a:endParaRPr>
          </a:p>
          <a:p>
            <a:pPr marL="366395" marR="139700" lvl="1" indent="-285750" defTabSz="914400" fontAlgn="auto">
              <a:lnSpc>
                <a:spcPct val="150000"/>
              </a:lnSpc>
              <a:spcBef>
                <a:spcPts val="1400"/>
              </a:spcBef>
              <a:buFont typeface="Wingdings" panose="05000000000000000000"/>
              <a:buChar char=""/>
              <a:tabLst>
                <a:tab pos="367030" algn="l"/>
              </a:tabLst>
            </a:pPr>
            <a:r>
              <a:rPr lang="en-US" altLang="zh-CN" spc="-5" dirty="0">
                <a:latin typeface="UKIJ CJK"/>
                <a:cs typeface="UKIJ CJK"/>
              </a:rPr>
              <a:t>continue to uphold multilateralism and the principles of common but differentiated responsibilities, equity and respective capabilities, take a constructive part in and advance the multilateral process on climate change, and work for the full, balanced and effective implementation of the Paris Agreement.</a:t>
            </a:r>
            <a:endParaRPr lang="en-US" altLang="zh-CN" dirty="0">
              <a:latin typeface="UKIJ CJK"/>
              <a:cs typeface="UKIJ CJK"/>
            </a:endParaRPr>
          </a:p>
          <a:p>
            <a:pPr marL="366395" lvl="1" indent="-286385" defTabSz="914400" fontAlgn="auto">
              <a:lnSpc>
                <a:spcPct val="150000"/>
              </a:lnSpc>
              <a:spcBef>
                <a:spcPts val="960"/>
              </a:spcBef>
              <a:buFont typeface="Wingdings" panose="05000000000000000000"/>
              <a:buChar char=""/>
              <a:tabLst>
                <a:tab pos="367030" algn="l"/>
              </a:tabLst>
            </a:pPr>
            <a:r>
              <a:rPr lang="en-US" altLang="zh-CN" spc="-5" dirty="0">
                <a:latin typeface="UKIJ CJK"/>
                <a:cs typeface="UKIJ CJK"/>
              </a:rPr>
              <a:t>continue to contribute "Chinese wisdom" and "Chinese solutions" to the building of a global climate governance system that is fair, equitable and win-win through cooperation.</a:t>
            </a:r>
            <a:endParaRPr lang="en-US" altLang="zh-CN" dirty="0">
              <a:latin typeface="UKIJ CJK"/>
              <a:cs typeface="UKIJ CJK"/>
            </a:endParaRPr>
          </a:p>
          <a:p>
            <a:pPr marL="366395" lvl="1" indent="-286385" defTabSz="914400" fontAlgn="auto">
              <a:lnSpc>
                <a:spcPct val="150000"/>
              </a:lnSpc>
              <a:spcBef>
                <a:spcPts val="960"/>
              </a:spcBef>
              <a:buFont typeface="Wingdings" panose="05000000000000000000"/>
              <a:buChar char=""/>
              <a:tabLst>
                <a:tab pos="367030" algn="l"/>
              </a:tabLst>
            </a:pPr>
            <a:r>
              <a:rPr lang="en-US" altLang="zh-CN" spc="-5" dirty="0">
                <a:latin typeface="UKIJ CJK"/>
                <a:cs typeface="UKIJ CJK"/>
              </a:rPr>
              <a:t>actively carry out South-South cooperation on climate change and provide support to other developing countries within our capacity.</a:t>
            </a:r>
            <a:endParaRPr lang="en-US" altLang="zh-CN" dirty="0">
              <a:latin typeface="UKIJ CJK"/>
              <a:cs typeface="UKIJ CJK"/>
            </a:endParaRPr>
          </a:p>
          <a:p>
            <a:endParaRPr lang="en-US" altLang="zh-CN" dirty="0">
              <a:latin typeface="UKIJ CJK"/>
              <a:cs typeface="UKIJ CJK"/>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2191999" cy="6858000"/>
            <a:chOff x="1" y="0"/>
            <a:chExt cx="12191999" cy="6858000"/>
          </a:xfrm>
        </p:grpSpPr>
        <p:sp>
          <p:nvSpPr>
            <p:cNvPr id="4" name="Rectangle 3"/>
            <p:cNvSpPr/>
            <p:nvPr/>
          </p:nvSpPr>
          <p:spPr>
            <a:xfrm>
              <a:off x="1" y="0"/>
              <a:ext cx="1219199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re 3"/>
            <p:cNvSpPr txBox="1"/>
            <p:nvPr/>
          </p:nvSpPr>
          <p:spPr>
            <a:xfrm>
              <a:off x="2418703" y="2059130"/>
              <a:ext cx="4780343" cy="10414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stStyle>
            <a:p>
              <a:pPr algn="ctr">
                <a:lnSpc>
                  <a:spcPct val="120000"/>
                </a:lnSpc>
              </a:pPr>
              <a:r>
                <a:rPr lang="en-AU" sz="6000" dirty="0">
                  <a:solidFill>
                    <a:schemeClr val="accent1"/>
                  </a:solidFill>
                  <a:effectLst>
                    <a:outerShdw blurRad="38100" dist="25400" dir="5400000" algn="ctr" rotWithShape="0">
                      <a:srgbClr val="6E747A">
                        <a:alpha val="43000"/>
                      </a:srgbClr>
                    </a:outerShdw>
                  </a:effectLst>
                  <a:latin typeface="Open Sans" panose="020B0606030504020204" pitchFamily="34" charset="0"/>
                  <a:ea typeface="Verdana" panose="020B0604030504040204" charset="0"/>
                  <a:cs typeface="Open Sans" panose="020B0606030504020204" pitchFamily="34" charset="0"/>
                </a:rPr>
                <a:t>Thank You</a:t>
              </a:r>
              <a:endParaRPr lang="en-AU" sz="6000" dirty="0">
                <a:solidFill>
                  <a:schemeClr val="accent1"/>
                </a:solidFill>
                <a:effectLst>
                  <a:outerShdw blurRad="38100" dist="25400" dir="5400000" algn="ctr" rotWithShape="0">
                    <a:srgbClr val="6E747A">
                      <a:alpha val="43000"/>
                    </a:srgbClr>
                  </a:outerShdw>
                </a:effectLst>
                <a:latin typeface="Open Sans" panose="020B0606030504020204" pitchFamily="34" charset="0"/>
                <a:ea typeface="Verdana" panose="020B0604030504040204" charset="0"/>
                <a:cs typeface="Open Sans" panose="020B0606030504020204" pitchFamily="34" charset="0"/>
              </a:endParaRPr>
            </a:p>
          </p:txBody>
        </p:sp>
      </p:grpSp>
      <p:sp>
        <p:nvSpPr>
          <p:cNvPr id="19" name="矩形 18"/>
          <p:cNvSpPr/>
          <p:nvPr/>
        </p:nvSpPr>
        <p:spPr>
          <a:xfrm>
            <a:off x="7198761" y="6246688"/>
            <a:ext cx="6096000" cy="58905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w="0"/>
                <a:solidFill>
                  <a:schemeClr val="bg1"/>
                </a:solidFill>
                <a:effectLst>
                  <a:reflection blurRad="6350" stA="53000" endA="300" endPos="35500" dir="5400000" sy="-90000" algn="bl" rotWithShape="0"/>
                </a:effectLst>
                <a:uLnTx/>
                <a:uFillTx/>
                <a:ea typeface="等线" panose="02010600030101010101" pitchFamily="2" charset="-122"/>
              </a:rPr>
              <a:t>Sharing for Learning</a:t>
            </a:r>
            <a:endParaRPr kumimoji="0" lang="zh-CN" altLang="en-US" sz="3200" b="1" i="0" u="none" strike="noStrike" kern="0" cap="none" spc="0" normalizeH="0" baseline="0" noProof="0" dirty="0">
              <a:ln w="0"/>
              <a:solidFill>
                <a:schemeClr val="bg1"/>
              </a:solidFill>
              <a:effectLst>
                <a:reflection blurRad="6350" stA="53000" endA="300" endPos="35500" dir="5400000" sy="-90000" algn="bl" rotWithShape="0"/>
              </a:effectLst>
              <a:uLnTx/>
              <a:uFillTx/>
              <a:ea typeface="等线" panose="02010600030101010101" pitchFamily="2" charset="-122"/>
            </a:endParaRPr>
          </a:p>
        </p:txBody>
      </p:sp>
      <p:sp>
        <p:nvSpPr>
          <p:cNvPr id="17" name="TextBox 16"/>
          <p:cNvSpPr txBox="1"/>
          <p:nvPr/>
        </p:nvSpPr>
        <p:spPr>
          <a:xfrm>
            <a:off x="1122680" y="3642360"/>
            <a:ext cx="9145270" cy="1296035"/>
          </a:xfrm>
          <a:prstGeom prst="rect">
            <a:avLst/>
          </a:prstGeom>
          <a:noFill/>
        </p:spPr>
        <p:txBody>
          <a:bodyPr wrap="square" rtlCol="0">
            <a:noAutofit/>
          </a:bodyPr>
          <a:lstStyle/>
          <a:p>
            <a:pPr>
              <a:lnSpc>
                <a:spcPts val="2800"/>
              </a:lnSpc>
              <a:spcAft>
                <a:spcPts val="800"/>
              </a:spcAft>
            </a:pPr>
            <a:r>
              <a:rPr lang="en-US" altLang="zh-CN" sz="3600" dirty="0">
                <a:solidFill>
                  <a:sysClr val="windowText" lastClr="000000"/>
                </a:solidFill>
                <a:latin typeface="Arial" panose="020B0604020202020204" pitchFamily="34" charset="0"/>
                <a:ea typeface="+mn-ea"/>
                <a:cs typeface="Arial" panose="020B0604020202020204" pitchFamily="34" charset="0"/>
                <a:sym typeface="+mn-ea"/>
              </a:rPr>
              <a:t>Contact Information: zhangzq@ncsc.org.cn</a:t>
            </a:r>
            <a:endParaRPr lang="zh-CN" altLang="en-US" sz="2400" b="1" dirty="0">
              <a:solidFill>
                <a:schemeClr val="accent1"/>
              </a:solidFill>
              <a:latin typeface="Open Sans Regular" panose="020B0606030504020204" charset="0"/>
              <a:ea typeface="微软雅黑" panose="020B0503020204020204" pitchFamily="34" charset="-122"/>
              <a:cs typeface="Open Sans Regular" panose="020B0606030504020204" charset="0"/>
              <a:sym typeface="+mn-lt"/>
            </a:endParaRPr>
          </a:p>
        </p:txBody>
      </p:sp>
      <p:sp>
        <p:nvSpPr>
          <p:cNvPr id="29" name="等腰三角形 28"/>
          <p:cNvSpPr/>
          <p:nvPr/>
        </p:nvSpPr>
        <p:spPr>
          <a:xfrm>
            <a:off x="-1" y="5835250"/>
            <a:ext cx="981075" cy="1022750"/>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pic>
        <p:nvPicPr>
          <p:cNvPr id="6" name="图片 5" descr="图形用户界面, 应用程序&#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4913" y="5250474"/>
            <a:ext cx="6004618" cy="1645936"/>
          </a:xfrm>
          <a:prstGeom prst="rect">
            <a:avLst/>
          </a:prstGeom>
        </p:spPr>
      </p:pic>
      <p:pic>
        <p:nvPicPr>
          <p:cNvPr id="7" name="图片 6" descr="QR 代码&#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0321" y="1584878"/>
            <a:ext cx="1500704" cy="151562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aphicFrame>
        <p:nvGraphicFramePr>
          <p:cNvPr id="4" name="内容占位符 3"/>
          <p:cNvGraphicFramePr>
            <a:graphicFrameLocks noGrp="1"/>
          </p:cNvGraphicFramePr>
          <p:nvPr>
            <p:ph idx="1"/>
          </p:nvPr>
        </p:nvGraphicFramePr>
        <p:xfrm>
          <a:off x="375138" y="1452880"/>
          <a:ext cx="11183816" cy="5568463"/>
        </p:xfrm>
        <a:graphic>
          <a:graphicData uri="http://schemas.openxmlformats.org/drawingml/2006/chart">
            <c:chart xmlns:c="http://schemas.openxmlformats.org/drawingml/2006/chart" xmlns:r="http://schemas.openxmlformats.org/officeDocument/2006/relationships" r:id="rId1"/>
          </a:graphicData>
        </a:graphic>
      </p:graphicFrame>
      <p:sp>
        <p:nvSpPr>
          <p:cNvPr id="2" name="标题 1"/>
          <p:cNvSpPr>
            <a:spLocks noGrp="1"/>
          </p:cNvSpPr>
          <p:nvPr/>
        </p:nvSpPr>
        <p:spPr>
          <a:xfrm>
            <a:off x="2806065" y="995680"/>
            <a:ext cx="7845426" cy="369332"/>
          </a:xfrm>
          <a:prstGeom prst="rect">
            <a:avLst/>
          </a:prstGeom>
        </p:spPr>
        <p:txBody>
          <a:bodyPr wrap="square" lIns="0" tIns="0" rIns="0" bIns="0">
            <a:spAutoFit/>
          </a:bodyPr>
          <a:lstStyle>
            <a:lvl1pPr>
              <a:defRPr sz="2400" b="0" i="0">
                <a:solidFill>
                  <a:sysClr val="window" lastClr="FFFFFF"/>
                </a:solidFill>
                <a:latin typeface="Noto Sans CJK JP Medium"/>
                <a:ea typeface="+mn-ea"/>
                <a:cs typeface="Noto Sans CJK JP Medium"/>
              </a:defRPr>
            </a:lvl1pPr>
          </a:lstStyle>
          <a:p>
            <a:pPr algn="ctr"/>
            <a:r>
              <a:rPr kumimoji="1" lang="en-US" altLang="zh-CN" dirty="0">
                <a:solidFill>
                  <a:sysClr val="windowText" lastClr="000000"/>
                </a:solidFill>
              </a:rPr>
              <a:t>Global GDP and GHG Emission                       </a:t>
            </a:r>
            <a:r>
              <a:rPr kumimoji="1" lang="en-US" altLang="zh-CN" sz="1200" dirty="0">
                <a:solidFill>
                  <a:sysClr val="windowText" lastClr="000000"/>
                </a:solidFill>
              </a:rPr>
              <a:t>(GDP,100Mdollar;GHG,10,0000Tons)</a:t>
            </a:r>
            <a:endParaRPr kumimoji="1" lang="zh-CN" altLang="en-US" sz="1200" dirty="0">
              <a:solidFill>
                <a:sysClr val="windowText" lastClr="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4" name="内容占位符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1502042"/>
            <a:ext cx="6096000" cy="4418917"/>
          </a:xfrm>
          <a:prstGeom prst="rect">
            <a:avLst/>
          </a:prstGeom>
        </p:spPr>
      </p:pic>
      <p:graphicFrame>
        <p:nvGraphicFramePr>
          <p:cNvPr id="7" name="图表 6"/>
          <p:cNvGraphicFramePr/>
          <p:nvPr/>
        </p:nvGraphicFramePr>
        <p:xfrm>
          <a:off x="6307017" y="1239082"/>
          <a:ext cx="5788530" cy="2602523"/>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5" name="图表 4"/>
          <p:cNvGraphicFramePr/>
          <p:nvPr/>
        </p:nvGraphicFramePr>
        <p:xfrm>
          <a:off x="6307017" y="4032738"/>
          <a:ext cx="5788531" cy="260252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6" name="object 2"/>
          <p:cNvSpPr/>
          <p:nvPr/>
        </p:nvSpPr>
        <p:spPr>
          <a:xfrm>
            <a:off x="358775" y="1670050"/>
            <a:ext cx="11614150" cy="4177030"/>
          </a:xfrm>
          <a:prstGeom prst="rect">
            <a:avLst/>
          </a:prstGeom>
          <a:blipFill>
            <a:blip r:embed="rId2" cstate="print"/>
            <a:stretch>
              <a:fillRect/>
            </a:stretch>
          </a:blipFill>
        </p:spPr>
        <p:txBody>
          <a:bodyPr wrap="square" lIns="0" tIns="0" rIns="0" bIns="0" rtlCol="0"/>
          <a:lstStyle/>
          <a:p/>
        </p:txBody>
      </p:sp>
      <p:sp>
        <p:nvSpPr>
          <p:cNvPr id="7" name="object 3"/>
          <p:cNvSpPr txBox="1"/>
          <p:nvPr/>
        </p:nvSpPr>
        <p:spPr>
          <a:xfrm>
            <a:off x="6096316" y="1846579"/>
            <a:ext cx="5672773" cy="3954780"/>
          </a:xfrm>
          <a:prstGeom prst="rect">
            <a:avLst/>
          </a:prstGeom>
        </p:spPr>
        <p:txBody>
          <a:bodyPr vert="horz" wrap="square" lIns="0" tIns="12700" rIns="0" bIns="0" rtlCol="0">
            <a:spAutoFit/>
          </a:bodyPr>
          <a:p>
            <a:pPr marL="12700" marR="107950" algn="just">
              <a:spcBef>
                <a:spcPts val="100"/>
              </a:spcBef>
            </a:pPr>
            <a:r>
              <a:rPr lang="en-US" altLang="zh-CN" sz="1600" dirty="0">
                <a:latin typeface="UKIJ CJK"/>
                <a:cs typeface="UKIJ CJK"/>
              </a:rPr>
              <a:t>President </a:t>
            </a:r>
            <a:r>
              <a:rPr lang="en-US" sz="1600" dirty="0">
                <a:latin typeface="UKIJ CJK"/>
                <a:cs typeface="UKIJ CJK"/>
              </a:rPr>
              <a:t>Xi Jinping stressed that the Paris Agreement is a milestone in the history of global climate governance, represents the </a:t>
            </a:r>
            <a:r>
              <a:rPr lang="en-US" altLang="zh-CN" sz="1600" dirty="0">
                <a:latin typeface="UKIJ CJK"/>
                <a:cs typeface="UKIJ CJK"/>
              </a:rPr>
              <a:t>main</a:t>
            </a:r>
            <a:r>
              <a:rPr lang="en-US" sz="1600" dirty="0">
                <a:latin typeface="UKIJ CJK"/>
                <a:cs typeface="UKIJ CJK"/>
              </a:rPr>
              <a:t> direction of the global green and low-carbon transformation, and shows the minimum action needed to protect our planet.</a:t>
            </a:r>
            <a:endParaRPr sz="1600" dirty="0">
              <a:latin typeface="UKIJ CJK"/>
              <a:cs typeface="UKIJ CJK"/>
            </a:endParaRPr>
          </a:p>
          <a:p>
            <a:pPr algn="just">
              <a:lnSpc>
                <a:spcPct val="100000"/>
              </a:lnSpc>
              <a:spcBef>
                <a:spcPts val="20"/>
              </a:spcBef>
            </a:pPr>
            <a:endParaRPr sz="1600" dirty="0">
              <a:latin typeface="UKIJ CJK"/>
              <a:cs typeface="UKIJ CJK"/>
            </a:endParaRPr>
          </a:p>
          <a:p>
            <a:pPr marL="12700" marR="5080" algn="just"/>
            <a:r>
              <a:rPr lang="en-US" sz="1600" dirty="0">
                <a:latin typeface="UKIJ CJK"/>
                <a:cs typeface="UKIJ CJK"/>
              </a:rPr>
              <a:t>The </a:t>
            </a:r>
            <a:r>
              <a:rPr lang="en-US" altLang="zh-CN" sz="1600" dirty="0">
                <a:latin typeface="UKIJ CJK"/>
                <a:cs typeface="UKIJ CJK"/>
              </a:rPr>
              <a:t>Paris Agreement </a:t>
            </a:r>
            <a:r>
              <a:rPr lang="en-US" sz="1600" dirty="0">
                <a:latin typeface="UKIJ CJK"/>
                <a:cs typeface="UKIJ CJK"/>
              </a:rPr>
              <a:t>has made it clear that the global temperature rise should be kept below 2° C </a:t>
            </a:r>
            <a:r>
              <a:rPr lang="en-US" altLang="zh-CN" sz="1600" dirty="0">
                <a:latin typeface="UKIJ CJK"/>
                <a:cs typeface="UKIJ CJK"/>
              </a:rPr>
              <a:t>and trying to kept at 1.5°C, </a:t>
            </a:r>
            <a:r>
              <a:rPr lang="en-US" sz="1600" dirty="0">
                <a:latin typeface="UKIJ CJK"/>
                <a:cs typeface="UKIJ CJK"/>
              </a:rPr>
              <a:t>the global emissions should reach peak as soon as possible, the balance between sources and greenhouse gases should be achieved by the second half of this century. We have established a post-2020 global climate governance model that includes "making nationally determined contributions from the bottom to up" and "conducting regular global stocktaking and constantly urging all parties to step up their actions".</a:t>
            </a:r>
            <a:endParaRPr sz="1600" dirty="0">
              <a:latin typeface="UKIJ CJK"/>
              <a:cs typeface="UKIJ CJK"/>
            </a:endParaRPr>
          </a:p>
        </p:txBody>
      </p:sp>
      <p:sp>
        <p:nvSpPr>
          <p:cNvPr id="8" name="object 5"/>
          <p:cNvSpPr txBox="1">
            <a:spLocks noGrp="1"/>
          </p:cNvSpPr>
          <p:nvPr/>
        </p:nvSpPr>
        <p:spPr>
          <a:xfrm>
            <a:off x="358775" y="1122044"/>
            <a:ext cx="6059487" cy="442595"/>
          </a:xfrm>
          <a:prstGeom prst="rect">
            <a:avLst/>
          </a:prstGeom>
        </p:spPr>
        <p:txBody>
          <a:bodyPr vert="horz" wrap="square" lIns="0" tIns="12065" rIns="0" bIns="0" rtlCol="0">
            <a:spAutoFit/>
          </a:bodyPr>
          <a:lstStyle>
            <a:lvl1pPr>
              <a:defRPr sz="2400" b="0" i="0">
                <a:solidFill>
                  <a:sysClr val="window" lastClr="FFFFFF"/>
                </a:solidFill>
                <a:latin typeface="Noto Sans CJK JP Medium"/>
                <a:ea typeface="+mn-ea"/>
                <a:cs typeface="Noto Sans CJK JP Medium"/>
              </a:defRPr>
            </a:lvl1pPr>
          </a:lstStyle>
          <a:p>
            <a:pPr marL="12700">
              <a:lnSpc>
                <a:spcPct val="100000"/>
              </a:lnSpc>
              <a:spcBef>
                <a:spcPts val="95"/>
              </a:spcBef>
            </a:pPr>
            <a:r>
              <a:rPr lang="en-US" altLang="zh-CN" sz="2800" spc="-5" dirty="0">
                <a:solidFill>
                  <a:srgbClr val="18948F"/>
                </a:solidFill>
              </a:rPr>
              <a:t>1. Background</a:t>
            </a:r>
            <a:endParaRPr sz="2800" dirty="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tags/tag1.xml><?xml version="1.0" encoding="utf-8"?>
<p:tagLst xmlns:p="http://schemas.openxmlformats.org/presentationml/2006/main">
  <p:tag name="ISPRING_RESOURCE_PATHS_HASH_PRESENTER" val="b4c7732435421dbf6a6252843a45f9a13ab19dc0"/>
  <p:tag name="ISPRING_ULTRA_SCORM_COURSE_ID" val="421E1B97-57A3-4AB9-8D6A-B189CAEF2073"/>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1468"/>
  <p:tag name="KSO_WPP_MARK_KEY" val="ed5ab230-ed46-40f5-b1b5-a8915c614809"/>
  <p:tag name="COMMONDATA" val="eyJoZGlkIjoiYWUzMTA5NzliNTMwNzdhZDdmZDc4MjY2YjIxMTdkNDEifQ=="/>
  <p:tag name="commondata" val="eyJoZGlkIjoiZjZhZTY0M2UwMTJlOGUxOTMxNDhmZGQ0ZmQ5MzA4YmEifQ=="/>
</p:tagLst>
</file>

<file path=ppt/theme/theme1.xml><?xml version="1.0" encoding="utf-8"?>
<a:theme xmlns:a="http://schemas.openxmlformats.org/drawingml/2006/main" name="Office 主题">
  <a:themeElements>
    <a:clrScheme name="自定义 98">
      <a:dk1>
        <a:sysClr val="windowText" lastClr="000000"/>
      </a:dk1>
      <a:lt1>
        <a:sysClr val="window" lastClr="FFFFFF"/>
      </a:lt1>
      <a:dk2>
        <a:srgbClr val="212745"/>
      </a:dk2>
      <a:lt2>
        <a:srgbClr val="7F7F7F"/>
      </a:lt2>
      <a:accent1>
        <a:srgbClr val="0070C0"/>
      </a:accent1>
      <a:accent2>
        <a:srgbClr val="0070C0"/>
      </a:accent2>
      <a:accent3>
        <a:srgbClr val="0070C0"/>
      </a:accent3>
      <a:accent4>
        <a:srgbClr val="0070C0"/>
      </a:accent4>
      <a:accent5>
        <a:srgbClr val="0070C0"/>
      </a:accent5>
      <a:accent6>
        <a:srgbClr val="0070C0"/>
      </a:accent6>
      <a:hlink>
        <a:srgbClr val="56C7AA"/>
      </a:hlink>
      <a:folHlink>
        <a:srgbClr val="59A8D1"/>
      </a:folHlink>
    </a:clrScheme>
    <a:fontScheme name="自定义 8">
      <a:majorFont>
        <a:latin typeface="ITC Avant Garde Std Md"/>
        <a:ea typeface="方正兰亭黑简体"/>
        <a:cs typeface=""/>
      </a:majorFont>
      <a:minorFont>
        <a:latin typeface="ITC Avant Garde Std XLt"/>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46531</Words>
  <Application>WPS 演示</Application>
  <PresentationFormat>Widescreen</PresentationFormat>
  <Paragraphs>570</Paragraphs>
  <Slides>62</Slides>
  <Notes>4</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62</vt:i4>
      </vt:variant>
    </vt:vector>
  </HeadingPairs>
  <TitlesOfParts>
    <vt:vector size="85" baseType="lpstr">
      <vt:lpstr>Arial</vt:lpstr>
      <vt:lpstr>宋体</vt:lpstr>
      <vt:lpstr>Wingdings</vt:lpstr>
      <vt:lpstr>Open Sans</vt:lpstr>
      <vt:lpstr>Noto Sans CJK JP Medium</vt:lpstr>
      <vt:lpstr>Segoe Print</vt:lpstr>
      <vt:lpstr>Open Sans Regular</vt:lpstr>
      <vt:lpstr>微软雅黑</vt:lpstr>
      <vt:lpstr>Calibri</vt:lpstr>
      <vt:lpstr>UKIJ CJK</vt:lpstr>
      <vt:lpstr>Wingdings</vt:lpstr>
      <vt:lpstr>ITC Avant Garde Std XLt</vt:lpstr>
      <vt:lpstr>Arial Unicode MS</vt:lpstr>
      <vt:lpstr>方正兰亭黑简体</vt:lpstr>
      <vt:lpstr>ali-55</vt:lpstr>
      <vt:lpstr>Arial</vt:lpstr>
      <vt:lpstr>Times New Roman</vt:lpstr>
      <vt:lpstr>Calibri</vt:lpstr>
      <vt:lpstr>等线</vt:lpstr>
      <vt:lpstr>黑体</vt:lpstr>
      <vt:lpstr>Verdana</vt:lpstr>
      <vt:lpstr>ITC Avant Garde Std Md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熊猫办公</dc:creator>
  <cp:keywords>www.tukuppt.com</cp:keywords>
  <cp:lastModifiedBy>NEO</cp:lastModifiedBy>
  <cp:revision>74</cp:revision>
  <dcterms:created xsi:type="dcterms:W3CDTF">2023-10-30T08:49:00Z</dcterms:created>
  <dcterms:modified xsi:type="dcterms:W3CDTF">2023-12-01T01:10:46Z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B603082E96537B10B8043F65F85844E3_43</vt:lpwstr>
  </property>
  <property fmtid="{D5CDD505-2E9C-101B-9397-08002B2CF9AE}" pid="3" name="KSOProductBuildVer">
    <vt:lpwstr>2052-12.1.0.15712</vt:lpwstr>
  </property>
</Properties>
</file>