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svg" ContentType="image/svg+xml"/>
  <Override PartName="/ppt/media/image20.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Lst>
  <p:sldSz cx="18288000" cy="10287000"/>
  <p:notesSz cx="6858000" cy="9144000"/>
  <p:embeddedFontLst>
    <p:embeddedFont>
      <p:font typeface="Open Sans Extra Bold" panose="020B0906030804020204"/>
      <p:bold r:id="rId17"/>
    </p:embeddedFont>
    <p:embeddedFont>
      <p:font typeface="Open Sans Light Bold" panose="020B0806030504020204"/>
      <p:bold r:id="rId18"/>
    </p:embeddedFont>
    <p:embeddedFont>
      <p:font typeface="Canva Sans" panose="020B0503030501040103"/>
      <p:regular r:id="rId19"/>
    </p:embeddedFont>
    <p:embeddedFont>
      <p:font typeface="Canva Sans Bold" panose="020B0803030501040103"/>
      <p:bold r:id="rId20"/>
    </p:embeddedFont>
    <p:embeddedFont>
      <p:font typeface="Open Sans" panose="020B0606030504020204"/>
      <p:regular r:id="rId21"/>
    </p:embeddedFont>
    <p:embeddedFont>
      <p:font typeface="Open Sans Bold" panose="020B0806030504020204"/>
      <p:bold r:id="rId22"/>
    </p:embeddedFont>
    <p:embeddedFont>
      <p:font typeface="Calibri" panose="020F0502020204030204" charset="0"/>
      <p:regular r:id="rId23"/>
      <p:bold r:id="rId24"/>
      <p:italic r:id="rId25"/>
      <p:boldItalic r:id="rId26"/>
    </p:embeddedFont>
  </p:embeddedFontLst>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1.xml"/><Relationship Id="rId26" Type="http://schemas.openxmlformats.org/officeDocument/2006/relationships/font" Target="fonts/font10.fntdata"/><Relationship Id="rId25" Type="http://schemas.openxmlformats.org/officeDocument/2006/relationships/font" Target="fonts/font9.fntdata"/><Relationship Id="rId24" Type="http://schemas.openxmlformats.org/officeDocument/2006/relationships/font" Target="fonts/font8.fntdata"/><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sv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3.jpe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jpeg"/><Relationship Id="rId2" Type="http://schemas.microsoft.com/office/2007/relationships/media" Target="../media/media1.mp4"/><Relationship Id="rId1" Type="http://schemas.openxmlformats.org/officeDocument/2006/relationships/video" Target="../media/media1.mp4"/></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sv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249224">
            <a:off x="2218814" y="1208187"/>
            <a:ext cx="2974624" cy="2063646"/>
          </a:xfrm>
          <a:prstGeom prst="rect">
            <a:avLst/>
          </a:prstGeom>
        </p:spPr>
      </p:pic>
      <p:grpSp>
        <p:nvGrpSpPr>
          <p:cNvPr id="3" name="Group 3"/>
          <p:cNvGrpSpPr>
            <a:grpSpLocks noChangeAspect="1"/>
          </p:cNvGrpSpPr>
          <p:nvPr/>
        </p:nvGrpSpPr>
        <p:grpSpPr>
          <a:xfrm rot="0">
            <a:off x="13204143" y="1227989"/>
            <a:ext cx="3240932" cy="3240919"/>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0228" r="-60247"/>
              </a:stretch>
            </a:blipFill>
          </p:spPr>
        </p:sp>
      </p:grpSp>
      <p:grpSp>
        <p:nvGrpSpPr>
          <p:cNvPr id="5" name="Group 5"/>
          <p:cNvGrpSpPr>
            <a:grpSpLocks noChangeAspect="1"/>
          </p:cNvGrpSpPr>
          <p:nvPr/>
        </p:nvGrpSpPr>
        <p:grpSpPr>
          <a:xfrm rot="0">
            <a:off x="10966794" y="3733103"/>
            <a:ext cx="2391161" cy="2391151"/>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45237" r="-45237"/>
              </a:stretch>
            </a:blipFill>
          </p:spPr>
        </p:sp>
      </p:grpSp>
      <p:grpSp>
        <p:nvGrpSpPr>
          <p:cNvPr id="7" name="Group 7"/>
          <p:cNvGrpSpPr>
            <a:grpSpLocks noChangeAspect="1"/>
          </p:cNvGrpSpPr>
          <p:nvPr/>
        </p:nvGrpSpPr>
        <p:grpSpPr>
          <a:xfrm rot="0">
            <a:off x="11935087" y="7892962"/>
            <a:ext cx="2125081" cy="2125072"/>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45237" r="-45237"/>
              </a:stretch>
            </a:blipFill>
          </p:spPr>
        </p:sp>
      </p:grpSp>
      <p:grpSp>
        <p:nvGrpSpPr>
          <p:cNvPr id="9" name="Group 9"/>
          <p:cNvGrpSpPr>
            <a:grpSpLocks noChangeAspect="1"/>
          </p:cNvGrpSpPr>
          <p:nvPr/>
        </p:nvGrpSpPr>
        <p:grpSpPr>
          <a:xfrm rot="0">
            <a:off x="13900880" y="4555264"/>
            <a:ext cx="2374556" cy="2374546"/>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25901" r="-25901"/>
              </a:stretch>
            </a:blipFill>
          </p:spPr>
        </p:sp>
      </p:grpSp>
      <p:grpSp>
        <p:nvGrpSpPr>
          <p:cNvPr id="11" name="Group 11"/>
          <p:cNvGrpSpPr>
            <a:grpSpLocks noChangeAspect="1"/>
          </p:cNvGrpSpPr>
          <p:nvPr/>
        </p:nvGrpSpPr>
        <p:grpSpPr>
          <a:xfrm rot="0">
            <a:off x="16667199" y="3605860"/>
            <a:ext cx="1322824" cy="1322819"/>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4907" r="-24907"/>
              </a:stretch>
            </a:blipFill>
          </p:spPr>
        </p:sp>
      </p:grpSp>
      <p:grpSp>
        <p:nvGrpSpPr>
          <p:cNvPr id="13" name="Group 13"/>
          <p:cNvGrpSpPr>
            <a:grpSpLocks noChangeAspect="1"/>
          </p:cNvGrpSpPr>
          <p:nvPr/>
        </p:nvGrpSpPr>
        <p:grpSpPr>
          <a:xfrm rot="0">
            <a:off x="14824609" y="7455990"/>
            <a:ext cx="1286962" cy="1286957"/>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50948" r="-50948"/>
              </a:stretch>
            </a:blipFill>
          </p:spPr>
        </p:sp>
      </p:grpSp>
      <p:sp>
        <p:nvSpPr>
          <p:cNvPr id="15" name="TextBox 15"/>
          <p:cNvSpPr txBox="1"/>
          <p:nvPr/>
        </p:nvSpPr>
        <p:spPr>
          <a:xfrm>
            <a:off x="1793478" y="8462241"/>
            <a:ext cx="2189114" cy="546735"/>
          </a:xfrm>
          <a:prstGeom prst="rect">
            <a:avLst/>
          </a:prstGeom>
        </p:spPr>
        <p:txBody>
          <a:bodyPr lIns="0" tIns="0" rIns="0" bIns="0" rtlCol="0" anchor="t">
            <a:spAutoFit/>
          </a:bodyPr>
          <a:lstStyle/>
          <a:p>
            <a:pPr>
              <a:lnSpc>
                <a:spcPts val="2240"/>
              </a:lnSpc>
            </a:pPr>
            <a:r>
              <a:rPr lang="en-US" sz="1600" spc="32">
                <a:solidFill>
                  <a:srgbClr val="FFFFFF"/>
                </a:solidFill>
                <a:latin typeface="Open Sauce" panose="00000500000000000000"/>
              </a:rPr>
              <a:t>Presented by</a:t>
            </a:r>
            <a:endParaRPr lang="en-US" sz="1600" spc="32">
              <a:solidFill>
                <a:srgbClr val="FFFFFF"/>
              </a:solidFill>
              <a:latin typeface="Open Sauce" panose="00000500000000000000"/>
            </a:endParaRPr>
          </a:p>
          <a:p>
            <a:pPr marL="0" lvl="0" indent="0">
              <a:lnSpc>
                <a:spcPts val="2240"/>
              </a:lnSpc>
              <a:spcBef>
                <a:spcPct val="0"/>
              </a:spcBef>
            </a:pPr>
            <a:r>
              <a:rPr lang="en-US" sz="1600" spc="32">
                <a:solidFill>
                  <a:srgbClr val="FFFFFF"/>
                </a:solidFill>
                <a:latin typeface="Open Sauce" panose="00000500000000000000"/>
              </a:rPr>
              <a:t>Hen</a:t>
            </a:r>
            <a:r>
              <a:rPr lang="en-US" sz="1600" u="none" spc="32">
                <a:solidFill>
                  <a:srgbClr val="FFFFFF"/>
                </a:solidFill>
                <a:latin typeface="Open Sauce" panose="00000500000000000000"/>
              </a:rPr>
              <a:t>rietta Mitchell</a:t>
            </a:r>
            <a:endParaRPr lang="en-US" sz="1600" u="none" spc="32">
              <a:solidFill>
                <a:srgbClr val="FFFFFF"/>
              </a:solidFill>
              <a:latin typeface="Open Sauce" panose="00000500000000000000"/>
            </a:endParaRPr>
          </a:p>
        </p:txBody>
      </p:sp>
      <p:sp>
        <p:nvSpPr>
          <p:cNvPr id="16" name="TextBox 16"/>
          <p:cNvSpPr txBox="1"/>
          <p:nvPr/>
        </p:nvSpPr>
        <p:spPr>
          <a:xfrm>
            <a:off x="2757018" y="2985571"/>
            <a:ext cx="6386982" cy="1569693"/>
          </a:xfrm>
          <a:prstGeom prst="rect">
            <a:avLst/>
          </a:prstGeom>
        </p:spPr>
        <p:txBody>
          <a:bodyPr lIns="0" tIns="0" rIns="0" bIns="0" rtlCol="0" anchor="t">
            <a:spAutoFit/>
          </a:bodyPr>
          <a:lstStyle/>
          <a:p>
            <a:pPr algn="ctr">
              <a:lnSpc>
                <a:spcPts val="12985"/>
              </a:lnSpc>
            </a:pPr>
            <a:r>
              <a:rPr lang="en-US" sz="9275">
                <a:solidFill>
                  <a:srgbClr val="8FA060"/>
                </a:solidFill>
                <a:latin typeface="Open Sans Extra Bold" panose="020B0906030804020204"/>
              </a:rPr>
              <a:t>Agro</a:t>
            </a:r>
            <a:r>
              <a:rPr lang="en-US" sz="9275">
                <a:solidFill>
                  <a:srgbClr val="46BAFF"/>
                </a:solidFill>
                <a:latin typeface="Open Sans Extra Bold" panose="020B0906030804020204"/>
              </a:rPr>
              <a:t>Tech+</a:t>
            </a:r>
            <a:endParaRPr lang="en-US" sz="9275">
              <a:solidFill>
                <a:srgbClr val="46BAFF"/>
              </a:solidFill>
              <a:latin typeface="Open Sans Extra Bold" panose="020B0906030804020204"/>
            </a:endParaRPr>
          </a:p>
        </p:txBody>
      </p:sp>
      <p:sp>
        <p:nvSpPr>
          <p:cNvPr id="17" name="TextBox 17"/>
          <p:cNvSpPr txBox="1"/>
          <p:nvPr/>
        </p:nvSpPr>
        <p:spPr>
          <a:xfrm>
            <a:off x="1793478" y="5827518"/>
            <a:ext cx="10309591" cy="1305320"/>
          </a:xfrm>
          <a:prstGeom prst="rect">
            <a:avLst/>
          </a:prstGeom>
        </p:spPr>
        <p:txBody>
          <a:bodyPr lIns="0" tIns="0" rIns="0" bIns="0" rtlCol="0" anchor="t">
            <a:spAutoFit/>
          </a:bodyPr>
          <a:lstStyle/>
          <a:p>
            <a:pPr algn="just">
              <a:lnSpc>
                <a:spcPts val="5230"/>
              </a:lnSpc>
              <a:spcBef>
                <a:spcPct val="0"/>
              </a:spcBef>
            </a:pPr>
            <a:r>
              <a:rPr lang="en-US" sz="3735">
                <a:solidFill>
                  <a:srgbClr val="000000"/>
                </a:solidFill>
                <a:latin typeface="Open Sans Light Bold" panose="020B0806030504020204"/>
              </a:rPr>
              <a:t>SUSTAINABLE COLD CHAIN  AND </a:t>
            </a:r>
            <a:endParaRPr lang="en-US" sz="3735">
              <a:solidFill>
                <a:srgbClr val="000000"/>
              </a:solidFill>
              <a:latin typeface="Open Sans Light Bold" panose="020B0806030504020204"/>
            </a:endParaRPr>
          </a:p>
          <a:p>
            <a:pPr algn="just">
              <a:lnSpc>
                <a:spcPts val="5230"/>
              </a:lnSpc>
              <a:spcBef>
                <a:spcPct val="0"/>
              </a:spcBef>
            </a:pPr>
            <a:r>
              <a:rPr lang="en-US" sz="3735">
                <a:solidFill>
                  <a:srgbClr val="000000"/>
                </a:solidFill>
                <a:latin typeface="Open Sans Light Bold" panose="020B0806030504020204"/>
              </a:rPr>
              <a:t>FOOD LOSS  REDUCTION</a:t>
            </a:r>
            <a:endParaRPr lang="en-US" sz="3735">
              <a:solidFill>
                <a:srgbClr val="000000"/>
              </a:solidFill>
              <a:latin typeface="Open Sans Light Bold" panose="020B0806030504020204"/>
            </a:endParaRPr>
          </a:p>
        </p:txBody>
      </p:sp>
      <p:sp>
        <p:nvSpPr>
          <p:cNvPr id="18" name="TextBox 18"/>
          <p:cNvSpPr txBox="1"/>
          <p:nvPr/>
        </p:nvSpPr>
        <p:spPr>
          <a:xfrm>
            <a:off x="16610739" y="299460"/>
            <a:ext cx="1297122" cy="447456"/>
          </a:xfrm>
          <a:prstGeom prst="rect">
            <a:avLst/>
          </a:prstGeom>
        </p:spPr>
        <p:txBody>
          <a:bodyPr lIns="0" tIns="0" rIns="0" bIns="0" rtlCol="0" anchor="t">
            <a:spAutoFit/>
          </a:bodyPr>
          <a:lstStyle/>
          <a:p>
            <a:pPr algn="just">
              <a:lnSpc>
                <a:spcPts val="1795"/>
              </a:lnSpc>
            </a:pPr>
            <a:r>
              <a:rPr lang="en-US" sz="1280">
                <a:solidFill>
                  <a:srgbClr val="000000"/>
                </a:solidFill>
                <a:latin typeface="Open Sans Light Bold" panose="020B0806030504020204"/>
              </a:rPr>
              <a:t>Food a Fact </a:t>
            </a:r>
            <a:endParaRPr lang="en-US" sz="1280">
              <a:solidFill>
                <a:srgbClr val="000000"/>
              </a:solidFill>
              <a:latin typeface="Open Sans Light Bold" panose="020B0806030504020204"/>
            </a:endParaRPr>
          </a:p>
          <a:p>
            <a:pPr algn="just">
              <a:lnSpc>
                <a:spcPts val="1795"/>
              </a:lnSpc>
              <a:spcBef>
                <a:spcPct val="0"/>
              </a:spcBef>
            </a:pPr>
            <a:r>
              <a:rPr lang="en-US" sz="1280">
                <a:solidFill>
                  <a:srgbClr val="000000"/>
                </a:solidFill>
                <a:latin typeface="Open Sans Light Bold" panose="020B0806030504020204"/>
              </a:rPr>
              <a:t>of Life</a:t>
            </a:r>
            <a:endParaRPr lang="en-US" sz="1280">
              <a:solidFill>
                <a:srgbClr val="000000"/>
              </a:solidFill>
              <a:latin typeface="Open Sans Light Bold" panose="020B0806030504020204"/>
            </a:endParaRPr>
          </a:p>
        </p:txBody>
      </p:sp>
      <p:sp>
        <p:nvSpPr>
          <p:cNvPr id="19" name="TextBox 19"/>
          <p:cNvSpPr txBox="1"/>
          <p:nvPr/>
        </p:nvSpPr>
        <p:spPr>
          <a:xfrm>
            <a:off x="871453" y="9254340"/>
            <a:ext cx="1885565" cy="629696"/>
          </a:xfrm>
          <a:prstGeom prst="rect">
            <a:avLst/>
          </a:prstGeom>
        </p:spPr>
        <p:txBody>
          <a:bodyPr lIns="0" tIns="0" rIns="0" bIns="0" rtlCol="0" anchor="t">
            <a:spAutoFit/>
          </a:bodyPr>
          <a:lstStyle/>
          <a:p>
            <a:pPr algn="ctr">
              <a:lnSpc>
                <a:spcPts val="2470"/>
              </a:lnSpc>
            </a:pPr>
            <a:r>
              <a:rPr lang="en-US" sz="1765">
                <a:solidFill>
                  <a:srgbClr val="000000"/>
                </a:solidFill>
                <a:latin typeface="Canva Sans" panose="020B0503030501040103"/>
              </a:rPr>
              <a:t>By</a:t>
            </a:r>
            <a:endParaRPr lang="en-US" sz="1765">
              <a:solidFill>
                <a:srgbClr val="000000"/>
              </a:solidFill>
              <a:latin typeface="Canva Sans" panose="020B0503030501040103"/>
            </a:endParaRPr>
          </a:p>
          <a:p>
            <a:pPr>
              <a:lnSpc>
                <a:spcPts val="2470"/>
              </a:lnSpc>
            </a:pPr>
            <a:r>
              <a:rPr lang="en-US" sz="1765">
                <a:solidFill>
                  <a:srgbClr val="000000"/>
                </a:solidFill>
                <a:latin typeface="Canva Sans" panose="020B0503030501040103"/>
              </a:rPr>
              <a:t>Mr. Elisha Caleb</a:t>
            </a:r>
            <a:endParaRPr lang="en-US" sz="1765">
              <a:solidFill>
                <a:srgbClr val="000000"/>
              </a:solidFill>
              <a:latin typeface="Canva Sans" panose="020B0503030501040103"/>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FA060"/>
        </a:solidFill>
        <a:effectLst/>
      </p:bgPr>
    </p:bg>
    <p:spTree>
      <p:nvGrpSpPr>
        <p:cNvPr id="1" name=""/>
        <p:cNvGrpSpPr/>
        <p:nvPr/>
      </p:nvGrpSpPr>
      <p:grpSpPr>
        <a:xfrm>
          <a:off x="0" y="0"/>
          <a:ext cx="0" cy="0"/>
          <a:chOff x="0" y="0"/>
          <a:chExt cx="0" cy="0"/>
        </a:xfrm>
      </p:grpSpPr>
      <p:sp>
        <p:nvSpPr>
          <p:cNvPr id="2" name="TextBox 2"/>
          <p:cNvSpPr txBox="1"/>
          <p:nvPr/>
        </p:nvSpPr>
        <p:spPr>
          <a:xfrm>
            <a:off x="448796" y="3781160"/>
            <a:ext cx="16810504" cy="4421095"/>
          </a:xfrm>
          <a:prstGeom prst="rect">
            <a:avLst/>
          </a:prstGeom>
        </p:spPr>
        <p:txBody>
          <a:bodyPr lIns="0" tIns="0" rIns="0" bIns="0" rtlCol="0" anchor="t">
            <a:spAutoFit/>
          </a:bodyPr>
          <a:lstStyle/>
          <a:p>
            <a:pPr algn="ctr">
              <a:lnSpc>
                <a:spcPts val="8840"/>
              </a:lnSpc>
            </a:pPr>
            <a:r>
              <a:rPr lang="en-US" sz="6315">
                <a:solidFill>
                  <a:srgbClr val="EBEBEA"/>
                </a:solidFill>
                <a:latin typeface="Open Sans Extra Bold" panose="020B0906030804020204"/>
              </a:rPr>
              <a:t>Our Success is measured by the impact of connecting more farmers to Cold Storages </a:t>
            </a:r>
            <a:endParaRPr lang="en-US" sz="6315">
              <a:solidFill>
                <a:srgbClr val="EBEBEA"/>
              </a:solidFill>
              <a:latin typeface="Open Sans Extra Bold" panose="020B0906030804020204"/>
            </a:endParaRPr>
          </a:p>
          <a:p>
            <a:pPr algn="ctr">
              <a:lnSpc>
                <a:spcPts val="8840"/>
              </a:lnSpc>
            </a:pPr>
            <a:r>
              <a:rPr lang="en-US" sz="6315">
                <a:solidFill>
                  <a:srgbClr val="EBEBEA"/>
                </a:solidFill>
                <a:latin typeface="Open Sans Extra Bold" panose="020B0906030804020204"/>
              </a:rPr>
              <a:t> </a:t>
            </a:r>
            <a:endParaRPr lang="en-US" sz="6315">
              <a:solidFill>
                <a:srgbClr val="EBEBEA"/>
              </a:solidFill>
              <a:latin typeface="Open Sans Extra Bold" panose="020B090603080402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616686" y="5000625"/>
            <a:ext cx="5286600" cy="1308106"/>
          </a:xfrm>
          <a:prstGeom prst="rect">
            <a:avLst/>
          </a:prstGeom>
        </p:spPr>
        <p:txBody>
          <a:bodyPr lIns="0" tIns="0" rIns="0" bIns="0" rtlCol="0" anchor="t">
            <a:spAutoFit/>
          </a:bodyPr>
          <a:lstStyle/>
          <a:p>
            <a:pPr algn="ctr">
              <a:lnSpc>
                <a:spcPts val="10745"/>
              </a:lnSpc>
            </a:pPr>
            <a:r>
              <a:rPr lang="en-US" sz="7675">
                <a:solidFill>
                  <a:srgbClr val="8FA060"/>
                </a:solidFill>
                <a:latin typeface="Open Sans Extra Bold" panose="020B0906030804020204"/>
              </a:rPr>
              <a:t>Agro</a:t>
            </a:r>
            <a:r>
              <a:rPr lang="en-US" sz="7675">
                <a:solidFill>
                  <a:srgbClr val="46BAFF"/>
                </a:solidFill>
                <a:latin typeface="Open Sans Extra Bold" panose="020B0906030804020204"/>
              </a:rPr>
              <a:t>Tech+</a:t>
            </a:r>
            <a:endParaRPr lang="en-US" sz="7675">
              <a:solidFill>
                <a:srgbClr val="46BAFF"/>
              </a:solidFill>
              <a:latin typeface="Open Sans Extra Bold" panose="020B0906030804020204"/>
            </a:endParaRPr>
          </a:p>
        </p:txBody>
      </p:sp>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606247">
            <a:off x="5768454" y="3252773"/>
            <a:ext cx="2884458" cy="2001093"/>
          </a:xfrm>
          <a:prstGeom prst="rect">
            <a:avLst/>
          </a:prstGeom>
        </p:spPr>
      </p:pic>
      <p:sp>
        <p:nvSpPr>
          <p:cNvPr id="4" name="TextBox 4"/>
          <p:cNvSpPr txBox="1"/>
          <p:nvPr/>
        </p:nvSpPr>
        <p:spPr>
          <a:xfrm>
            <a:off x="5639032" y="7658092"/>
            <a:ext cx="6993870" cy="1201848"/>
          </a:xfrm>
          <a:prstGeom prst="rect">
            <a:avLst/>
          </a:prstGeom>
        </p:spPr>
        <p:txBody>
          <a:bodyPr lIns="0" tIns="0" rIns="0" bIns="0" rtlCol="0" anchor="t">
            <a:spAutoFit/>
          </a:bodyPr>
          <a:lstStyle/>
          <a:p>
            <a:pPr algn="ctr">
              <a:lnSpc>
                <a:spcPts val="5155"/>
              </a:lnSpc>
            </a:pPr>
            <a:r>
              <a:rPr lang="en-US" sz="3965">
                <a:solidFill>
                  <a:srgbClr val="000000"/>
                </a:solidFill>
                <a:latin typeface="Canva Sans Bold" panose="020B0803030501040103"/>
              </a:rPr>
              <a:t>founder@agrotekplus.com</a:t>
            </a:r>
            <a:endParaRPr lang="en-US" sz="3965">
              <a:solidFill>
                <a:srgbClr val="000000"/>
              </a:solidFill>
              <a:latin typeface="Canva Sans Bold" panose="020B0803030501040103"/>
            </a:endParaRPr>
          </a:p>
          <a:p>
            <a:pPr algn="ctr">
              <a:lnSpc>
                <a:spcPts val="4245"/>
              </a:lnSpc>
            </a:p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6671462" y="1293148"/>
            <a:ext cx="4945076" cy="3319383"/>
          </a:xfrm>
          <a:prstGeom prst="rect">
            <a:avLst/>
          </a:prstGeom>
        </p:spPr>
      </p:pic>
      <p:sp>
        <p:nvSpPr>
          <p:cNvPr id="3" name="TextBox 3"/>
          <p:cNvSpPr txBox="1"/>
          <p:nvPr/>
        </p:nvSpPr>
        <p:spPr>
          <a:xfrm>
            <a:off x="542892" y="4625337"/>
            <a:ext cx="17202216" cy="893451"/>
          </a:xfrm>
          <a:prstGeom prst="rect">
            <a:avLst/>
          </a:prstGeom>
        </p:spPr>
        <p:txBody>
          <a:bodyPr lIns="0" tIns="0" rIns="0" bIns="0" rtlCol="0" anchor="t">
            <a:spAutoFit/>
          </a:bodyPr>
          <a:lstStyle/>
          <a:p>
            <a:pPr algn="ctr">
              <a:lnSpc>
                <a:spcPts val="6930"/>
              </a:lnSpc>
            </a:pPr>
            <a:r>
              <a:rPr lang="en-US" sz="4950">
                <a:solidFill>
                  <a:srgbClr val="000000"/>
                </a:solidFill>
                <a:latin typeface="Canva Sans Bold" panose="020B0803030501040103"/>
              </a:rPr>
              <a:t>For The Tomatoes, the Clock is ticking.....</a:t>
            </a:r>
            <a:endParaRPr lang="en-US" sz="4950">
              <a:solidFill>
                <a:srgbClr val="000000"/>
              </a:solidFill>
              <a:latin typeface="Canva Sans Bold" panose="020B0803030501040103"/>
            </a:endParaRPr>
          </a:p>
        </p:txBody>
      </p:sp>
      <p:pic>
        <p:nvPicPr>
          <p:cNvPr id="4" name="Picture 4"/>
          <p:cNvPicPr>
            <a:picLocks noChangeAspect="1"/>
          </p:cNvPicPr>
          <p:nvPr/>
        </p:nvPicPr>
        <p:blipFill>
          <a:blip r:embed="rId2"/>
          <a:srcRect/>
          <a:stretch>
            <a:fillRect/>
          </a:stretch>
        </p:blipFill>
        <p:spPr>
          <a:xfrm>
            <a:off x="6519449" y="5671188"/>
            <a:ext cx="5249102" cy="3805599"/>
          </a:xfrm>
          <a:prstGeom prst="rect">
            <a:avLst/>
          </a:prstGeom>
        </p:spPr>
      </p:pic>
      <p:pic>
        <p:nvPicPr>
          <p:cNvPr id="5" name="Picture 5"/>
          <p:cNvPicPr>
            <a:picLocks noChangeAspect="1"/>
          </p:cNvPicPr>
          <p:nvPr/>
        </p:nvPicPr>
        <p:blipFill>
          <a:blip r:embed="rId3"/>
          <a:srcRect/>
          <a:stretch>
            <a:fillRect/>
          </a:stretch>
        </p:blipFill>
        <p:spPr>
          <a:xfrm>
            <a:off x="8378716" y="6919090"/>
            <a:ext cx="1838893" cy="182969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1028700" y="2270109"/>
            <a:ext cx="7843949" cy="5226547"/>
          </a:xfrm>
          <a:prstGeom prst="rect">
            <a:avLst/>
          </a:prstGeom>
        </p:spPr>
      </p:pic>
      <p:pic>
        <p:nvPicPr>
          <p:cNvPr id="3" name="Picture 3"/>
          <p:cNvPicPr>
            <a:picLocks noChangeAspect="1"/>
          </p:cNvPicPr>
          <p:nvPr/>
        </p:nvPicPr>
        <p:blipFill>
          <a:blip r:embed="rId2"/>
          <a:srcRect/>
          <a:stretch>
            <a:fillRect/>
          </a:stretch>
        </p:blipFill>
        <p:spPr>
          <a:xfrm>
            <a:off x="9841141" y="2270109"/>
            <a:ext cx="7844724" cy="5226547"/>
          </a:xfrm>
          <a:prstGeom prst="rect">
            <a:avLst/>
          </a:prstGeom>
        </p:spPr>
      </p:pic>
      <p:sp>
        <p:nvSpPr>
          <p:cNvPr id="4" name="TextBox 4"/>
          <p:cNvSpPr txBox="1"/>
          <p:nvPr/>
        </p:nvSpPr>
        <p:spPr>
          <a:xfrm>
            <a:off x="1278300" y="8344381"/>
            <a:ext cx="15188698" cy="711456"/>
          </a:xfrm>
          <a:prstGeom prst="rect">
            <a:avLst/>
          </a:prstGeom>
        </p:spPr>
        <p:txBody>
          <a:bodyPr lIns="0" tIns="0" rIns="0" bIns="0" rtlCol="0" anchor="t">
            <a:spAutoFit/>
          </a:bodyPr>
          <a:lstStyle/>
          <a:p>
            <a:pPr>
              <a:lnSpc>
                <a:spcPts val="2870"/>
              </a:lnSpc>
              <a:spcBef>
                <a:spcPct val="0"/>
              </a:spcBef>
            </a:pPr>
            <a:r>
              <a:rPr lang="en-US" sz="2050">
                <a:solidFill>
                  <a:srgbClr val="000000"/>
                </a:solidFill>
                <a:latin typeface="Open Sans" panose="020B0606030504020204"/>
              </a:rPr>
              <a:t>Food isn’t the only thing that is wasted when it goes uneaten. All of the resources, money and labour that go into making it are also lost.</a:t>
            </a:r>
            <a:endParaRPr lang="en-US" sz="2050">
              <a:solidFill>
                <a:srgbClr val="000000"/>
              </a:solidFill>
              <a:latin typeface="Open Sans" panose="020B0606030504020204"/>
            </a:endParaRPr>
          </a:p>
        </p:txBody>
      </p:sp>
      <p:sp>
        <p:nvSpPr>
          <p:cNvPr id="5" name="TextBox 5"/>
          <p:cNvSpPr txBox="1"/>
          <p:nvPr/>
        </p:nvSpPr>
        <p:spPr>
          <a:xfrm>
            <a:off x="1714440" y="441988"/>
            <a:ext cx="3236763" cy="942886"/>
          </a:xfrm>
          <a:prstGeom prst="rect">
            <a:avLst/>
          </a:prstGeom>
        </p:spPr>
        <p:txBody>
          <a:bodyPr lIns="0" tIns="0" rIns="0" bIns="0" rtlCol="0" anchor="t">
            <a:spAutoFit/>
          </a:bodyPr>
          <a:lstStyle/>
          <a:p>
            <a:pPr algn="ctr">
              <a:lnSpc>
                <a:spcPts val="7350"/>
              </a:lnSpc>
            </a:pPr>
            <a:r>
              <a:rPr lang="en-US" sz="5250">
                <a:solidFill>
                  <a:srgbClr val="000000"/>
                </a:solidFill>
                <a:latin typeface="Canva Sans" panose="020B0503030501040103"/>
              </a:rPr>
              <a:t>PROBLEM</a:t>
            </a:r>
            <a:endParaRPr lang="en-US" sz="5250">
              <a:solidFill>
                <a:srgbClr val="000000"/>
              </a:solidFill>
              <a:latin typeface="Canva Sans" panose="020B0503030501040103"/>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0" y="0"/>
            <a:ext cx="18288000" cy="10287000"/>
          </a:xfrm>
          <a:prstGeom prst="rect">
            <a:avLst/>
          </a:prstGeom>
        </p:spPr>
      </p:pic>
      <p:grpSp>
        <p:nvGrpSpPr>
          <p:cNvPr id="3" name="Group 3"/>
          <p:cNvGrpSpPr/>
          <p:nvPr/>
        </p:nvGrpSpPr>
        <p:grpSpPr>
          <a:xfrm rot="0">
            <a:off x="13763211" y="-234398"/>
            <a:ext cx="8403535" cy="10755796"/>
            <a:chOff x="0" y="0"/>
            <a:chExt cx="2213277" cy="2832802"/>
          </a:xfrm>
        </p:grpSpPr>
        <p:sp>
          <p:nvSpPr>
            <p:cNvPr id="4" name="Freeform 4"/>
            <p:cNvSpPr/>
            <p:nvPr/>
          </p:nvSpPr>
          <p:spPr>
            <a:xfrm>
              <a:off x="0" y="0"/>
              <a:ext cx="2213277" cy="2832802"/>
            </a:xfrm>
            <a:custGeom>
              <a:avLst/>
              <a:gdLst/>
              <a:ahLst/>
              <a:cxnLst/>
              <a:rect l="l" t="t" r="r" b="b"/>
              <a:pathLst>
                <a:path w="2213277" h="2832802">
                  <a:moveTo>
                    <a:pt x="0" y="0"/>
                  </a:moveTo>
                  <a:lnTo>
                    <a:pt x="2213277" y="0"/>
                  </a:lnTo>
                  <a:lnTo>
                    <a:pt x="2213277" y="2832802"/>
                  </a:lnTo>
                  <a:lnTo>
                    <a:pt x="0" y="2832802"/>
                  </a:ln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3270"/>
                </a:lnSpc>
              </a:pPr>
            </a:p>
          </p:txBody>
        </p:sp>
      </p:grpSp>
      <p:grpSp>
        <p:nvGrpSpPr>
          <p:cNvPr id="6" name="Group 6"/>
          <p:cNvGrpSpPr/>
          <p:nvPr/>
        </p:nvGrpSpPr>
        <p:grpSpPr>
          <a:xfrm rot="0">
            <a:off x="12076872" y="6676611"/>
            <a:ext cx="8403535" cy="10755796"/>
            <a:chOff x="0" y="0"/>
            <a:chExt cx="2213277" cy="2832802"/>
          </a:xfrm>
        </p:grpSpPr>
        <p:sp>
          <p:nvSpPr>
            <p:cNvPr id="7" name="Freeform 7"/>
            <p:cNvSpPr/>
            <p:nvPr/>
          </p:nvSpPr>
          <p:spPr>
            <a:xfrm>
              <a:off x="0" y="0"/>
              <a:ext cx="2213277" cy="2832802"/>
            </a:xfrm>
            <a:custGeom>
              <a:avLst/>
              <a:gdLst/>
              <a:ahLst/>
              <a:cxnLst/>
              <a:rect l="l" t="t" r="r" b="b"/>
              <a:pathLst>
                <a:path w="2213277" h="2832802">
                  <a:moveTo>
                    <a:pt x="0" y="0"/>
                  </a:moveTo>
                  <a:lnTo>
                    <a:pt x="2213277" y="0"/>
                  </a:lnTo>
                  <a:lnTo>
                    <a:pt x="2213277" y="2832802"/>
                  </a:lnTo>
                  <a:lnTo>
                    <a:pt x="0" y="2832802"/>
                  </a:lnTo>
                  <a:close/>
                </a:path>
              </a:pathLst>
            </a:custGeom>
            <a:solidFill>
              <a:srgbClr val="FFFFFF"/>
            </a:solidFill>
          </p:spPr>
        </p:sp>
        <p:sp>
          <p:nvSpPr>
            <p:cNvPr id="8" name="TextBox 8"/>
            <p:cNvSpPr txBox="1"/>
            <p:nvPr/>
          </p:nvSpPr>
          <p:spPr>
            <a:xfrm>
              <a:off x="0" y="-47625"/>
              <a:ext cx="812800" cy="860425"/>
            </a:xfrm>
            <a:prstGeom prst="rect">
              <a:avLst/>
            </a:prstGeom>
          </p:spPr>
          <p:txBody>
            <a:bodyPr lIns="50800" tIns="50800" rIns="50800" bIns="50800" rtlCol="0" anchor="ctr"/>
            <a:lstStyle/>
            <a:p>
              <a:pPr algn="ctr">
                <a:lnSpc>
                  <a:spcPts val="3270"/>
                </a:lnSpc>
              </a:p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a:stretch>
            <a:fillRect/>
          </a:stretch>
        </p:blipFill>
        <p:spPr>
          <a:xfrm>
            <a:off x="0" y="0"/>
            <a:ext cx="18288000" cy="10287000"/>
          </a:xfrm>
          <a:prstGeom prst="rect">
            <a:avLst/>
          </a:prstGeom>
        </p:spPr>
      </p:pic>
      <p:grpSp>
        <p:nvGrpSpPr>
          <p:cNvPr id="3" name="Group 3"/>
          <p:cNvGrpSpPr/>
          <p:nvPr/>
        </p:nvGrpSpPr>
        <p:grpSpPr>
          <a:xfrm rot="0">
            <a:off x="740002" y="5716706"/>
            <a:ext cx="16519298" cy="4213667"/>
            <a:chOff x="0" y="0"/>
            <a:chExt cx="4350762" cy="1109773"/>
          </a:xfrm>
        </p:grpSpPr>
        <p:sp>
          <p:nvSpPr>
            <p:cNvPr id="4" name="Freeform 4"/>
            <p:cNvSpPr/>
            <p:nvPr/>
          </p:nvSpPr>
          <p:spPr>
            <a:xfrm>
              <a:off x="0" y="0"/>
              <a:ext cx="4350762" cy="1109772"/>
            </a:xfrm>
            <a:custGeom>
              <a:avLst/>
              <a:gdLst/>
              <a:ahLst/>
              <a:cxnLst/>
              <a:rect l="l" t="t" r="r" b="b"/>
              <a:pathLst>
                <a:path w="4350762" h="1109772">
                  <a:moveTo>
                    <a:pt x="0" y="0"/>
                  </a:moveTo>
                  <a:lnTo>
                    <a:pt x="4350762" y="0"/>
                  </a:lnTo>
                  <a:lnTo>
                    <a:pt x="4350762" y="1109772"/>
                  </a:lnTo>
                  <a:lnTo>
                    <a:pt x="0" y="1109772"/>
                  </a:lnTo>
                  <a:close/>
                </a:path>
              </a:pathLst>
            </a:custGeom>
            <a:solidFill>
              <a:srgbClr val="90A061">
                <a:alpha val="61961"/>
              </a:srgbClr>
            </a:solidFill>
          </p:spPr>
        </p:sp>
        <p:sp>
          <p:nvSpPr>
            <p:cNvPr id="5" name="TextBox 5"/>
            <p:cNvSpPr txBox="1"/>
            <p:nvPr/>
          </p:nvSpPr>
          <p:spPr>
            <a:xfrm>
              <a:off x="0" y="114300"/>
              <a:ext cx="812800" cy="698500"/>
            </a:xfrm>
            <a:prstGeom prst="rect">
              <a:avLst/>
            </a:prstGeom>
          </p:spPr>
          <p:txBody>
            <a:bodyPr lIns="50800" tIns="50800" rIns="50800" bIns="50800" rtlCol="0" anchor="ctr"/>
            <a:lstStyle/>
            <a:p>
              <a:pPr algn="ctr">
                <a:lnSpc>
                  <a:spcPts val="1040"/>
                </a:lnSpc>
              </a:pPr>
            </a:p>
          </p:txBody>
        </p:sp>
      </p:grpSp>
      <p:sp>
        <p:nvSpPr>
          <p:cNvPr id="6" name="TextBox 6"/>
          <p:cNvSpPr txBox="1"/>
          <p:nvPr/>
        </p:nvSpPr>
        <p:spPr>
          <a:xfrm>
            <a:off x="740002" y="6166486"/>
            <a:ext cx="16519298" cy="3763888"/>
          </a:xfrm>
          <a:prstGeom prst="rect">
            <a:avLst/>
          </a:prstGeom>
        </p:spPr>
        <p:txBody>
          <a:bodyPr lIns="0" tIns="0" rIns="0" bIns="0" rtlCol="0" anchor="t">
            <a:spAutoFit/>
          </a:bodyPr>
          <a:lstStyle/>
          <a:p>
            <a:pPr marL="574675" lvl="1" indent="-287655">
              <a:lnSpc>
                <a:spcPts val="3725"/>
              </a:lnSpc>
              <a:buFont typeface="Arial" panose="020B0604020202020204"/>
              <a:buChar char="•"/>
            </a:pPr>
            <a:r>
              <a:rPr lang="en-US" sz="2660">
                <a:solidFill>
                  <a:srgbClr val="000000"/>
                </a:solidFill>
                <a:latin typeface="Canva Sans Bold" panose="020B0803030501040103"/>
              </a:rPr>
              <a:t>Approximately 828 million people go hungry each year, and3 billion cannot afforda healthy diet.</a:t>
            </a:r>
            <a:endParaRPr lang="en-US" sz="2660">
              <a:solidFill>
                <a:srgbClr val="000000"/>
              </a:solidFill>
              <a:latin typeface="Canva Sans Bold" panose="020B0803030501040103"/>
            </a:endParaRPr>
          </a:p>
          <a:p>
            <a:pPr marL="574675" lvl="1" indent="-287655">
              <a:lnSpc>
                <a:spcPts val="3725"/>
              </a:lnSpc>
              <a:buFont typeface="Arial" panose="020B0604020202020204"/>
              <a:buChar char="•"/>
            </a:pPr>
            <a:r>
              <a:rPr lang="en-US" sz="2660">
                <a:solidFill>
                  <a:srgbClr val="000000"/>
                </a:solidFill>
                <a:latin typeface="Canva Sans Bold" panose="020B0803030501040103"/>
              </a:rPr>
              <a:t>Food loss post-harvest reduces the income of 470 million smallholder farmers by as much as 15 per cent – with developing countries  hit the hardest. </a:t>
            </a:r>
            <a:endParaRPr lang="en-US" sz="2660">
              <a:solidFill>
                <a:srgbClr val="000000"/>
              </a:solidFill>
              <a:latin typeface="Canva Sans Bold" panose="020B0803030501040103"/>
            </a:endParaRPr>
          </a:p>
          <a:p>
            <a:pPr marL="574675" lvl="1" indent="-287655">
              <a:lnSpc>
                <a:spcPts val="3725"/>
              </a:lnSpc>
              <a:buFont typeface="Arial" panose="020B0604020202020204"/>
              <a:buChar char="•"/>
            </a:pPr>
            <a:r>
              <a:rPr lang="en-US" sz="2660">
                <a:solidFill>
                  <a:srgbClr val="000000"/>
                </a:solidFill>
                <a:latin typeface="Canva Sans Bold" panose="020B0803030501040103"/>
              </a:rPr>
              <a:t> According to FAO"Global Food Losses and Food Waste," 2022, Dalberg analysis report, 50% of food In Africa is spoilt due to lack of cold storage. </a:t>
            </a:r>
            <a:endParaRPr lang="en-US" sz="2660">
              <a:solidFill>
                <a:srgbClr val="000000"/>
              </a:solidFill>
              <a:latin typeface="Canva Sans Bold" panose="020B0803030501040103"/>
            </a:endParaRPr>
          </a:p>
          <a:p>
            <a:pPr marL="574675" lvl="1" indent="-287655">
              <a:lnSpc>
                <a:spcPts val="3725"/>
              </a:lnSpc>
              <a:buFont typeface="Arial" panose="020B0604020202020204"/>
              <a:buChar char="•"/>
            </a:pPr>
            <a:r>
              <a:rPr lang="en-US" sz="2660">
                <a:solidFill>
                  <a:srgbClr val="000000"/>
                </a:solidFill>
                <a:latin typeface="Canva Sans Bold" panose="020B0803030501040103"/>
              </a:rPr>
              <a:t>This translates to over 606Million tons of food lost </a:t>
            </a:r>
            <a:endParaRPr lang="en-US" sz="2660">
              <a:solidFill>
                <a:srgbClr val="000000"/>
              </a:solidFill>
              <a:latin typeface="Canva Sans Bold" panose="020B0803030501040103"/>
            </a:endParaRPr>
          </a:p>
          <a:p>
            <a:pPr marL="574675" lvl="1" indent="-287655">
              <a:lnSpc>
                <a:spcPts val="3725"/>
              </a:lnSpc>
              <a:buFont typeface="Arial" panose="020B0604020202020204"/>
              <a:buChar char="•"/>
            </a:pPr>
            <a:r>
              <a:rPr lang="en-US" sz="2660">
                <a:solidFill>
                  <a:srgbClr val="000000"/>
                </a:solidFill>
                <a:latin typeface="Canva Sans Bold" panose="020B0803030501040103"/>
              </a:rPr>
              <a:t>Individually, smallholder Farmers incur an Annual lose of over 25% of their Income. </a:t>
            </a:r>
            <a:endParaRPr lang="en-US" sz="2660">
              <a:solidFill>
                <a:srgbClr val="000000"/>
              </a:solidFill>
              <a:latin typeface="Canva Sans Bold" panose="020B0803030501040103"/>
            </a:endParaRPr>
          </a:p>
          <a:p>
            <a:pPr>
              <a:lnSpc>
                <a:spcPts val="3725"/>
              </a:lnSpc>
            </a:p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28722" b="15027"/>
          <a:stretch>
            <a:fillRect/>
          </a:stretch>
        </p:blipFill>
        <p:spPr>
          <a:xfrm>
            <a:off x="0" y="0"/>
            <a:ext cx="18288000" cy="10287000"/>
          </a:xfrm>
          <a:prstGeom prst="rect">
            <a:avLst/>
          </a:prstGeom>
        </p:spPr>
      </p:pic>
      <p:grpSp>
        <p:nvGrpSpPr>
          <p:cNvPr id="3" name="Group 3"/>
          <p:cNvGrpSpPr/>
          <p:nvPr/>
        </p:nvGrpSpPr>
        <p:grpSpPr>
          <a:xfrm rot="0">
            <a:off x="1028700" y="8108840"/>
            <a:ext cx="16230600" cy="1593109"/>
            <a:chOff x="0" y="0"/>
            <a:chExt cx="4274726" cy="419584"/>
          </a:xfrm>
        </p:grpSpPr>
        <p:sp>
          <p:nvSpPr>
            <p:cNvPr id="4" name="Freeform 4"/>
            <p:cNvSpPr/>
            <p:nvPr/>
          </p:nvSpPr>
          <p:spPr>
            <a:xfrm>
              <a:off x="0" y="0"/>
              <a:ext cx="4274726" cy="419584"/>
            </a:xfrm>
            <a:custGeom>
              <a:avLst/>
              <a:gdLst/>
              <a:ahLst/>
              <a:cxnLst/>
              <a:rect l="l" t="t" r="r" b="b"/>
              <a:pathLst>
                <a:path w="4274726" h="419584">
                  <a:moveTo>
                    <a:pt x="0" y="0"/>
                  </a:moveTo>
                  <a:lnTo>
                    <a:pt x="4274726" y="0"/>
                  </a:lnTo>
                  <a:lnTo>
                    <a:pt x="4274726" y="419584"/>
                  </a:lnTo>
                  <a:lnTo>
                    <a:pt x="0" y="419584"/>
                  </a:lnTo>
                  <a:close/>
                </a:path>
              </a:pathLst>
            </a:custGeom>
            <a:solidFill>
              <a:srgbClr val="90A061">
                <a:alpha val="85882"/>
              </a:srgbClr>
            </a:solidFill>
          </p:spPr>
        </p:sp>
        <p:sp>
          <p:nvSpPr>
            <p:cNvPr id="5" name="TextBox 5"/>
            <p:cNvSpPr txBox="1"/>
            <p:nvPr/>
          </p:nvSpPr>
          <p:spPr>
            <a:xfrm>
              <a:off x="0" y="114300"/>
              <a:ext cx="812800" cy="698500"/>
            </a:xfrm>
            <a:prstGeom prst="rect">
              <a:avLst/>
            </a:prstGeom>
          </p:spPr>
          <p:txBody>
            <a:bodyPr lIns="50800" tIns="50800" rIns="50800" bIns="50800" rtlCol="0" anchor="ctr"/>
            <a:lstStyle/>
            <a:p>
              <a:pPr algn="ctr">
                <a:lnSpc>
                  <a:spcPts val="1040"/>
                </a:lnSpc>
              </a:pPr>
            </a:p>
          </p:txBody>
        </p:sp>
      </p:grpSp>
      <p:sp>
        <p:nvSpPr>
          <p:cNvPr id="6" name="TextBox 6"/>
          <p:cNvSpPr txBox="1"/>
          <p:nvPr/>
        </p:nvSpPr>
        <p:spPr>
          <a:xfrm>
            <a:off x="1615971" y="8455348"/>
            <a:ext cx="15419473" cy="845033"/>
          </a:xfrm>
          <a:prstGeom prst="rect">
            <a:avLst/>
          </a:prstGeom>
        </p:spPr>
        <p:txBody>
          <a:bodyPr lIns="0" tIns="0" rIns="0" bIns="0" rtlCol="0" anchor="t">
            <a:spAutoFit/>
          </a:bodyPr>
          <a:lstStyle/>
          <a:p>
            <a:pPr algn="ctr">
              <a:lnSpc>
                <a:spcPts val="3340"/>
              </a:lnSpc>
              <a:spcBef>
                <a:spcPct val="0"/>
              </a:spcBef>
            </a:pPr>
            <a:r>
              <a:rPr lang="en-US" sz="2385">
                <a:solidFill>
                  <a:srgbClr val="000000"/>
                </a:solidFill>
                <a:latin typeface="Canva Sans Bold" panose="020B0803030501040103"/>
              </a:rPr>
              <a:t>We Provide a  Walk-in solar powered cold storage preservation Technology that extends shelf life of perishable produce from the usual 5-days period to 21 days</a:t>
            </a:r>
            <a:endParaRPr lang="en-US" sz="2385">
              <a:solidFill>
                <a:srgbClr val="000000"/>
              </a:solidFill>
              <a:latin typeface="Canva Sans Bold" panose="020B0803030501040103"/>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821373" y="-61684"/>
            <a:ext cx="5111735" cy="1090384"/>
            <a:chOff x="0" y="0"/>
            <a:chExt cx="1346301" cy="287179"/>
          </a:xfrm>
        </p:grpSpPr>
        <p:sp>
          <p:nvSpPr>
            <p:cNvPr id="3" name="Freeform 3"/>
            <p:cNvSpPr/>
            <p:nvPr/>
          </p:nvSpPr>
          <p:spPr>
            <a:xfrm>
              <a:off x="0" y="0"/>
              <a:ext cx="1346301" cy="287179"/>
            </a:xfrm>
            <a:custGeom>
              <a:avLst/>
              <a:gdLst/>
              <a:ahLst/>
              <a:cxnLst/>
              <a:rect l="l" t="t" r="r" b="b"/>
              <a:pathLst>
                <a:path w="1346301" h="287179">
                  <a:moveTo>
                    <a:pt x="0" y="0"/>
                  </a:moveTo>
                  <a:lnTo>
                    <a:pt x="1346301" y="0"/>
                  </a:lnTo>
                  <a:lnTo>
                    <a:pt x="1346301" y="287179"/>
                  </a:lnTo>
                  <a:lnTo>
                    <a:pt x="0" y="287179"/>
                  </a:lnTo>
                  <a:close/>
                </a:path>
              </a:pathLst>
            </a:custGeom>
            <a:solidFill>
              <a:srgbClr val="46BAFF">
                <a:alpha val="47843"/>
              </a:srgbClr>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270"/>
                </a:lnSpc>
              </a:pPr>
            </a:p>
          </p:txBody>
        </p:sp>
      </p:grpSp>
      <p:grpSp>
        <p:nvGrpSpPr>
          <p:cNvPr id="5" name="Group 5"/>
          <p:cNvGrpSpPr/>
          <p:nvPr/>
        </p:nvGrpSpPr>
        <p:grpSpPr>
          <a:xfrm rot="0">
            <a:off x="-565730" y="795130"/>
            <a:ext cx="4863257" cy="1352898"/>
            <a:chOff x="0" y="0"/>
            <a:chExt cx="1280858" cy="356319"/>
          </a:xfrm>
        </p:grpSpPr>
        <p:sp>
          <p:nvSpPr>
            <p:cNvPr id="6" name="Freeform 6"/>
            <p:cNvSpPr/>
            <p:nvPr/>
          </p:nvSpPr>
          <p:spPr>
            <a:xfrm>
              <a:off x="0" y="0"/>
              <a:ext cx="1280858" cy="356319"/>
            </a:xfrm>
            <a:custGeom>
              <a:avLst/>
              <a:gdLst/>
              <a:ahLst/>
              <a:cxnLst/>
              <a:rect l="l" t="t" r="r" b="b"/>
              <a:pathLst>
                <a:path w="1280858" h="356319">
                  <a:moveTo>
                    <a:pt x="0" y="0"/>
                  </a:moveTo>
                  <a:lnTo>
                    <a:pt x="1280858" y="0"/>
                  </a:lnTo>
                  <a:lnTo>
                    <a:pt x="1280858" y="356319"/>
                  </a:lnTo>
                  <a:lnTo>
                    <a:pt x="0" y="356319"/>
                  </a:lnTo>
                  <a:close/>
                </a:path>
              </a:pathLst>
            </a:custGeom>
            <a:solidFill>
              <a:srgbClr val="46BA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270"/>
                </a:lnSpc>
              </a:pPr>
            </a:p>
            <a:p>
              <a:pPr algn="ctr">
                <a:lnSpc>
                  <a:spcPts val="3270"/>
                </a:lnSpc>
              </a:pPr>
            </a:p>
          </p:txBody>
        </p:sp>
      </p:grpSp>
      <p:pic>
        <p:nvPicPr>
          <p:cNvPr id="8" name="Picture 8"/>
          <p:cNvPicPr>
            <a:picLocks noChangeAspect="1"/>
          </p:cNvPicPr>
          <p:nvPr/>
        </p:nvPicPr>
        <p:blipFill>
          <a:blip r:embed="rId1"/>
          <a:srcRect/>
          <a:stretch>
            <a:fillRect/>
          </a:stretch>
        </p:blipFill>
        <p:spPr>
          <a:xfrm>
            <a:off x="4806442" y="3554114"/>
            <a:ext cx="8675116" cy="5704186"/>
          </a:xfrm>
          <a:prstGeom prst="rect">
            <a:avLst/>
          </a:prstGeom>
        </p:spPr>
      </p:pic>
      <p:sp>
        <p:nvSpPr>
          <p:cNvPr id="9" name="TextBox 9"/>
          <p:cNvSpPr txBox="1"/>
          <p:nvPr/>
        </p:nvSpPr>
        <p:spPr>
          <a:xfrm>
            <a:off x="1370056" y="981075"/>
            <a:ext cx="1383294" cy="980233"/>
          </a:xfrm>
          <a:prstGeom prst="rect">
            <a:avLst/>
          </a:prstGeom>
        </p:spPr>
        <p:txBody>
          <a:bodyPr lIns="0" tIns="0" rIns="0" bIns="0" rtlCol="0" anchor="t">
            <a:spAutoFit/>
          </a:bodyPr>
          <a:lstStyle/>
          <a:p>
            <a:pPr algn="ctr">
              <a:lnSpc>
                <a:spcPts val="3980"/>
              </a:lnSpc>
              <a:spcBef>
                <a:spcPct val="0"/>
              </a:spcBef>
            </a:pPr>
            <a:r>
              <a:rPr lang="en-US" sz="2845">
                <a:solidFill>
                  <a:srgbClr val="000000"/>
                </a:solidFill>
                <a:latin typeface="Open Sans" panose="020B0606030504020204"/>
              </a:rPr>
              <a:t>Food</a:t>
            </a:r>
            <a:endParaRPr lang="en-US" sz="2845">
              <a:solidFill>
                <a:srgbClr val="000000"/>
              </a:solidFill>
              <a:latin typeface="Open Sans" panose="020B0606030504020204"/>
            </a:endParaRPr>
          </a:p>
          <a:p>
            <a:pPr algn="ctr">
              <a:lnSpc>
                <a:spcPts val="3980"/>
              </a:lnSpc>
              <a:spcBef>
                <a:spcPct val="0"/>
              </a:spcBef>
            </a:pPr>
            <a:r>
              <a:rPr lang="en-US" sz="2845">
                <a:solidFill>
                  <a:srgbClr val="000000"/>
                </a:solidFill>
                <a:latin typeface="Open Sans" panose="020B0606030504020204"/>
              </a:rPr>
              <a:t>wastage</a:t>
            </a:r>
            <a:endParaRPr lang="en-US" sz="2845">
              <a:solidFill>
                <a:srgbClr val="000000"/>
              </a:solidFill>
              <a:latin typeface="Open Sans" panose="020B0606030504020204"/>
            </a:endParaRPr>
          </a:p>
        </p:txBody>
      </p:sp>
      <p:sp>
        <p:nvSpPr>
          <p:cNvPr id="10" name="TextBox 10"/>
          <p:cNvSpPr txBox="1"/>
          <p:nvPr/>
        </p:nvSpPr>
        <p:spPr>
          <a:xfrm>
            <a:off x="1028700" y="2612164"/>
            <a:ext cx="16292661" cy="397906"/>
          </a:xfrm>
          <a:prstGeom prst="rect">
            <a:avLst/>
          </a:prstGeom>
        </p:spPr>
        <p:txBody>
          <a:bodyPr lIns="0" tIns="0" rIns="0" bIns="0" rtlCol="0" anchor="t">
            <a:spAutoFit/>
          </a:bodyPr>
          <a:lstStyle/>
          <a:p>
            <a:pPr algn="ctr">
              <a:lnSpc>
                <a:spcPts val="3270"/>
              </a:lnSpc>
              <a:spcBef>
                <a:spcPct val="0"/>
              </a:spcBef>
            </a:pPr>
            <a:r>
              <a:rPr lang="en-US" sz="2335">
                <a:solidFill>
                  <a:srgbClr val="000000"/>
                </a:solidFill>
                <a:latin typeface="Open Sans" panose="020B0606030504020204"/>
              </a:rPr>
              <a:t>Food is lost and wasted (food wastage) throughout the supply chain after harvest from producer to final consumption.</a:t>
            </a:r>
            <a:endParaRPr lang="en-US" sz="2335">
              <a:solidFill>
                <a:srgbClr val="000000"/>
              </a:solidFill>
              <a:latin typeface="Open Sans" panose="020B060603050402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267556" y="811696"/>
            <a:ext cx="4863257" cy="1352898"/>
            <a:chOff x="0" y="0"/>
            <a:chExt cx="1280858" cy="356319"/>
          </a:xfrm>
        </p:grpSpPr>
        <p:sp>
          <p:nvSpPr>
            <p:cNvPr id="3" name="Freeform 3"/>
            <p:cNvSpPr/>
            <p:nvPr/>
          </p:nvSpPr>
          <p:spPr>
            <a:xfrm>
              <a:off x="0" y="0"/>
              <a:ext cx="1280858" cy="356319"/>
            </a:xfrm>
            <a:custGeom>
              <a:avLst/>
              <a:gdLst/>
              <a:ahLst/>
              <a:cxnLst/>
              <a:rect l="l" t="t" r="r" b="b"/>
              <a:pathLst>
                <a:path w="1280858" h="356319">
                  <a:moveTo>
                    <a:pt x="0" y="0"/>
                  </a:moveTo>
                  <a:lnTo>
                    <a:pt x="1280858" y="0"/>
                  </a:lnTo>
                  <a:lnTo>
                    <a:pt x="1280858" y="356319"/>
                  </a:lnTo>
                  <a:lnTo>
                    <a:pt x="0" y="356319"/>
                  </a:lnTo>
                  <a:close/>
                </a:path>
              </a:pathLst>
            </a:custGeom>
            <a:solidFill>
              <a:srgbClr val="46BAF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270"/>
                </a:lnSpc>
              </a:pPr>
            </a:p>
            <a:p>
              <a:pPr algn="ctr">
                <a:lnSpc>
                  <a:spcPts val="3270"/>
                </a:lnSpc>
              </a:pPr>
            </a:p>
          </p:txBody>
        </p:sp>
      </p:grpSp>
      <p:grpSp>
        <p:nvGrpSpPr>
          <p:cNvPr id="5" name="Group 5"/>
          <p:cNvGrpSpPr/>
          <p:nvPr/>
        </p:nvGrpSpPr>
        <p:grpSpPr>
          <a:xfrm rot="0">
            <a:off x="-1821373" y="-61684"/>
            <a:ext cx="5111735" cy="1090384"/>
            <a:chOff x="0" y="0"/>
            <a:chExt cx="1346301" cy="287179"/>
          </a:xfrm>
        </p:grpSpPr>
        <p:sp>
          <p:nvSpPr>
            <p:cNvPr id="6" name="Freeform 6"/>
            <p:cNvSpPr/>
            <p:nvPr/>
          </p:nvSpPr>
          <p:spPr>
            <a:xfrm>
              <a:off x="0" y="0"/>
              <a:ext cx="1346301" cy="287179"/>
            </a:xfrm>
            <a:custGeom>
              <a:avLst/>
              <a:gdLst/>
              <a:ahLst/>
              <a:cxnLst/>
              <a:rect l="l" t="t" r="r" b="b"/>
              <a:pathLst>
                <a:path w="1346301" h="287179">
                  <a:moveTo>
                    <a:pt x="0" y="0"/>
                  </a:moveTo>
                  <a:lnTo>
                    <a:pt x="1346301" y="0"/>
                  </a:lnTo>
                  <a:lnTo>
                    <a:pt x="1346301" y="287179"/>
                  </a:lnTo>
                  <a:lnTo>
                    <a:pt x="0" y="287179"/>
                  </a:lnTo>
                  <a:close/>
                </a:path>
              </a:pathLst>
            </a:custGeom>
            <a:solidFill>
              <a:srgbClr val="46BAFF">
                <a:alpha val="47843"/>
              </a:srgbClr>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270"/>
                </a:lnSpc>
              </a:pPr>
            </a:p>
          </p:txBody>
        </p:sp>
      </p:grpSp>
      <p:pic>
        <p:nvPicPr>
          <p:cNvPr id="8" name="Picture 8">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rcRect/>
          <a:stretch>
            <a:fillRect/>
          </a:stretch>
        </p:blipFill>
        <p:spPr>
          <a:xfrm>
            <a:off x="0" y="2164594"/>
            <a:ext cx="11520594" cy="6480334"/>
          </a:xfrm>
          <a:prstGeom prst="rect">
            <a:avLst/>
          </a:prstGeom>
        </p:spPr>
      </p:pic>
      <p:sp>
        <p:nvSpPr>
          <p:cNvPr id="9" name="TextBox 9"/>
          <p:cNvSpPr txBox="1"/>
          <p:nvPr/>
        </p:nvSpPr>
        <p:spPr>
          <a:xfrm>
            <a:off x="280454" y="1268862"/>
            <a:ext cx="4074008" cy="400466"/>
          </a:xfrm>
          <a:prstGeom prst="rect">
            <a:avLst/>
          </a:prstGeom>
        </p:spPr>
        <p:txBody>
          <a:bodyPr lIns="0" tIns="0" rIns="0" bIns="0" rtlCol="0" anchor="t">
            <a:spAutoFit/>
          </a:bodyPr>
          <a:lstStyle/>
          <a:p>
            <a:pPr algn="ctr">
              <a:lnSpc>
                <a:spcPts val="3380"/>
              </a:lnSpc>
              <a:spcBef>
                <a:spcPct val="0"/>
              </a:spcBef>
            </a:pPr>
            <a:r>
              <a:rPr lang="en-US" sz="2415">
                <a:solidFill>
                  <a:srgbClr val="000000"/>
                </a:solidFill>
                <a:latin typeface="Open Sans" panose="020B0606030504020204"/>
              </a:rPr>
              <a:t>What is a cold-chain system?</a:t>
            </a:r>
            <a:endParaRPr lang="en-US" sz="2415">
              <a:solidFill>
                <a:srgbClr val="000000"/>
              </a:solidFill>
              <a:latin typeface="Open Sans" panose="020B0606030504020204"/>
            </a:endParaRPr>
          </a:p>
        </p:txBody>
      </p:sp>
      <p:sp>
        <p:nvSpPr>
          <p:cNvPr id="10" name="TextBox 10"/>
          <p:cNvSpPr txBox="1"/>
          <p:nvPr/>
        </p:nvSpPr>
        <p:spPr>
          <a:xfrm>
            <a:off x="12067247" y="3442953"/>
            <a:ext cx="5192053" cy="5015050"/>
          </a:xfrm>
          <a:prstGeom prst="rect">
            <a:avLst/>
          </a:prstGeom>
        </p:spPr>
        <p:txBody>
          <a:bodyPr lIns="0" tIns="0" rIns="0" bIns="0" rtlCol="0" anchor="t">
            <a:spAutoFit/>
          </a:bodyPr>
          <a:lstStyle/>
          <a:p>
            <a:pPr marL="363220" lvl="1" indent="-181610">
              <a:lnSpc>
                <a:spcPts val="2355"/>
              </a:lnSpc>
              <a:buFont typeface="Arial" panose="020B0604020202020204"/>
              <a:buChar char="•"/>
            </a:pPr>
            <a:r>
              <a:rPr lang="en-US" sz="1680">
                <a:solidFill>
                  <a:srgbClr val="000000"/>
                </a:solidFill>
                <a:latin typeface="Open Sans" panose="020B0606030504020204"/>
              </a:rPr>
              <a:t>local, national and international markets while simultaneously helping to build  the sustainable and resilient food supply system necessary to feed a growing  population;</a:t>
            </a:r>
            <a:endParaRPr lang="en-US" sz="1680">
              <a:solidFill>
                <a:srgbClr val="000000"/>
              </a:solidFill>
              <a:latin typeface="Open Sans" panose="020B0606030504020204"/>
            </a:endParaRPr>
          </a:p>
          <a:p>
            <a:pPr>
              <a:lnSpc>
                <a:spcPts val="2355"/>
              </a:lnSpc>
            </a:pPr>
          </a:p>
          <a:p>
            <a:pPr marL="363220" lvl="1" indent="-181610">
              <a:lnSpc>
                <a:spcPts val="2355"/>
              </a:lnSpc>
              <a:buFont typeface="Arial" panose="020B0604020202020204"/>
              <a:buChar char="•"/>
            </a:pPr>
            <a:r>
              <a:rPr lang="en-US" sz="1680">
                <a:solidFill>
                  <a:srgbClr val="000000"/>
                </a:solidFill>
                <a:latin typeface="Open Sans" panose="020B0606030504020204"/>
              </a:rPr>
              <a:t>Affords market connectivity which incentivizes farmers to raise their output  because they will earn more from what they produce;</a:t>
            </a:r>
            <a:endParaRPr lang="en-US" sz="1680">
              <a:solidFill>
                <a:srgbClr val="000000"/>
              </a:solidFill>
              <a:latin typeface="Open Sans" panose="020B0606030504020204"/>
            </a:endParaRPr>
          </a:p>
          <a:p>
            <a:pPr>
              <a:lnSpc>
                <a:spcPts val="2355"/>
              </a:lnSpc>
            </a:pPr>
          </a:p>
          <a:p>
            <a:pPr marL="363220" lvl="1" indent="-181610">
              <a:lnSpc>
                <a:spcPts val="2355"/>
              </a:lnSpc>
              <a:buFont typeface="Arial" panose="020B0604020202020204"/>
              <a:buChar char="•"/>
            </a:pPr>
            <a:r>
              <a:rPr lang="en-US" sz="1680">
                <a:solidFill>
                  <a:srgbClr val="000000"/>
                </a:solidFill>
                <a:latin typeface="Open Sans" panose="020B0606030504020204"/>
              </a:rPr>
              <a:t>A</a:t>
            </a:r>
            <a:r>
              <a:rPr lang="en-US" sz="1680">
                <a:solidFill>
                  <a:srgbClr val="000000"/>
                </a:solidFill>
                <a:latin typeface="Open Sans" panose="020B0606030504020204"/>
              </a:rPr>
              <a:t>llows farmers and growers to transition from growing crops of staples to  producing higher value, perishable, micronutrient-rich foods, such as fresh  fruits and vegetables;</a:t>
            </a:r>
            <a:endParaRPr lang="en-US" sz="1680">
              <a:solidFill>
                <a:srgbClr val="000000"/>
              </a:solidFill>
              <a:latin typeface="Open Sans" panose="020B0606030504020204"/>
            </a:endParaRPr>
          </a:p>
          <a:p>
            <a:pPr>
              <a:lnSpc>
                <a:spcPts val="2355"/>
              </a:lnSpc>
            </a:pPr>
          </a:p>
          <a:p>
            <a:pPr marL="363220" lvl="1" indent="-181610">
              <a:lnSpc>
                <a:spcPts val="2355"/>
              </a:lnSpc>
              <a:buFont typeface="Arial" panose="020B0604020202020204"/>
              <a:buChar char="•"/>
            </a:pPr>
            <a:r>
              <a:rPr lang="en-US" sz="1680">
                <a:solidFill>
                  <a:srgbClr val="000000"/>
                </a:solidFill>
                <a:latin typeface="Open Sans" panose="020B0606030504020204"/>
              </a:rPr>
              <a:t>H</a:t>
            </a:r>
            <a:r>
              <a:rPr lang="en-US" sz="1680">
                <a:solidFill>
                  <a:srgbClr val="000000"/>
                </a:solidFill>
                <a:latin typeface="Open Sans" panose="020B0606030504020204"/>
              </a:rPr>
              <a:t>as the potential to allow higher value to move to rural communities,  creating jobs and broader economic growth.</a:t>
            </a:r>
            <a:endParaRPr lang="en-US" sz="1680">
              <a:solidFill>
                <a:srgbClr val="000000"/>
              </a:solidFill>
              <a:latin typeface="Open Sans" panose="020B0606030504020204"/>
            </a:endParaRPr>
          </a:p>
        </p:txBody>
      </p:sp>
      <p:sp>
        <p:nvSpPr>
          <p:cNvPr id="11" name="TextBox 11"/>
          <p:cNvSpPr txBox="1"/>
          <p:nvPr/>
        </p:nvSpPr>
        <p:spPr>
          <a:xfrm>
            <a:off x="12354035" y="2651299"/>
            <a:ext cx="3022104" cy="397906"/>
          </a:xfrm>
          <a:prstGeom prst="rect">
            <a:avLst/>
          </a:prstGeom>
        </p:spPr>
        <p:txBody>
          <a:bodyPr lIns="0" tIns="0" rIns="0" bIns="0" rtlCol="0" anchor="t">
            <a:spAutoFit/>
          </a:bodyPr>
          <a:lstStyle/>
          <a:p>
            <a:pPr algn="ctr">
              <a:lnSpc>
                <a:spcPts val="3270"/>
              </a:lnSpc>
              <a:spcBef>
                <a:spcPct val="0"/>
              </a:spcBef>
            </a:pPr>
            <a:r>
              <a:rPr lang="en-US" sz="2335">
                <a:solidFill>
                  <a:srgbClr val="000000"/>
                </a:solidFill>
                <a:latin typeface="Open Sans Bold" panose="020B0806030504020204"/>
              </a:rPr>
              <a:t>A cold-chain system:</a:t>
            </a:r>
            <a:endParaRPr lang="en-US" sz="2335">
              <a:solidFill>
                <a:srgbClr val="000000"/>
              </a:solidFill>
              <a:latin typeface="Open Sans Bold" panose="020B0806030504020204"/>
            </a:endParaRPr>
          </a:p>
        </p:txBody>
      </p:sp>
      <p:sp>
        <p:nvSpPr>
          <p:cNvPr id="12" name="AutoShape 12"/>
          <p:cNvSpPr/>
          <p:nvPr/>
        </p:nvSpPr>
        <p:spPr>
          <a:xfrm rot="-10800000">
            <a:off x="11823860" y="3174687"/>
            <a:ext cx="6256100" cy="0"/>
          </a:xfrm>
          <a:prstGeom prst="line">
            <a:avLst/>
          </a:prstGeom>
          <a:ln w="19050" cap="flat">
            <a:solidFill>
              <a:srgbClr val="46BAFF"/>
            </a:solidFill>
            <a:prstDash val="solid"/>
            <a:headEnd type="none" w="sm" len="sm"/>
            <a:tailEnd type="none" w="sm" len="sm"/>
          </a:ln>
        </p:spPr>
      </p:sp>
    </p:spTree>
  </p:cSld>
  <p:clrMapOvr>
    <a:masterClrMapping/>
  </p:clrMapOvr>
  <p:timing>
    <p:tnLst>
      <p:par>
        <p:cTn id="1" dur="indefinite" restart="never" nodeType="tmRoot">
          <p:childTnLst>
            <p:video>
              <p:cMediaNode vol="100000">
                <p:cTn id="2"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267556" y="811696"/>
            <a:ext cx="4863257" cy="1352898"/>
            <a:chOff x="0" y="0"/>
            <a:chExt cx="1280858" cy="356319"/>
          </a:xfrm>
        </p:grpSpPr>
        <p:sp>
          <p:nvSpPr>
            <p:cNvPr id="3" name="Freeform 3"/>
            <p:cNvSpPr/>
            <p:nvPr/>
          </p:nvSpPr>
          <p:spPr>
            <a:xfrm>
              <a:off x="0" y="0"/>
              <a:ext cx="1280858" cy="356319"/>
            </a:xfrm>
            <a:custGeom>
              <a:avLst/>
              <a:gdLst/>
              <a:ahLst/>
              <a:cxnLst/>
              <a:rect l="l" t="t" r="r" b="b"/>
              <a:pathLst>
                <a:path w="1280858" h="356319">
                  <a:moveTo>
                    <a:pt x="0" y="0"/>
                  </a:moveTo>
                  <a:lnTo>
                    <a:pt x="1280858" y="0"/>
                  </a:lnTo>
                  <a:lnTo>
                    <a:pt x="1280858" y="356319"/>
                  </a:lnTo>
                  <a:lnTo>
                    <a:pt x="0" y="356319"/>
                  </a:lnTo>
                  <a:close/>
                </a:path>
              </a:pathLst>
            </a:custGeom>
            <a:solidFill>
              <a:srgbClr val="46BAFF"/>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270"/>
                </a:lnSpc>
              </a:pPr>
            </a:p>
            <a:p>
              <a:pPr algn="ctr">
                <a:lnSpc>
                  <a:spcPts val="3270"/>
                </a:lnSpc>
              </a:pPr>
            </a:p>
          </p:txBody>
        </p:sp>
      </p:grpSp>
      <p:grpSp>
        <p:nvGrpSpPr>
          <p:cNvPr id="5" name="Group 5"/>
          <p:cNvGrpSpPr/>
          <p:nvPr/>
        </p:nvGrpSpPr>
        <p:grpSpPr>
          <a:xfrm rot="0">
            <a:off x="-1821373" y="-61684"/>
            <a:ext cx="5111735" cy="1090384"/>
            <a:chOff x="0" y="0"/>
            <a:chExt cx="1346301" cy="287179"/>
          </a:xfrm>
        </p:grpSpPr>
        <p:sp>
          <p:nvSpPr>
            <p:cNvPr id="6" name="Freeform 6"/>
            <p:cNvSpPr/>
            <p:nvPr/>
          </p:nvSpPr>
          <p:spPr>
            <a:xfrm>
              <a:off x="0" y="0"/>
              <a:ext cx="1346301" cy="287179"/>
            </a:xfrm>
            <a:custGeom>
              <a:avLst/>
              <a:gdLst/>
              <a:ahLst/>
              <a:cxnLst/>
              <a:rect l="l" t="t" r="r" b="b"/>
              <a:pathLst>
                <a:path w="1346301" h="287179">
                  <a:moveTo>
                    <a:pt x="0" y="0"/>
                  </a:moveTo>
                  <a:lnTo>
                    <a:pt x="1346301" y="0"/>
                  </a:lnTo>
                  <a:lnTo>
                    <a:pt x="1346301" y="287179"/>
                  </a:lnTo>
                  <a:lnTo>
                    <a:pt x="0" y="287179"/>
                  </a:lnTo>
                  <a:close/>
                </a:path>
              </a:pathLst>
            </a:custGeom>
            <a:solidFill>
              <a:srgbClr val="46BAFF">
                <a:alpha val="47843"/>
              </a:srgbClr>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270"/>
                </a:lnSpc>
              </a:pPr>
            </a:p>
          </p:txBody>
        </p:sp>
      </p:grpSp>
      <p:pic>
        <p:nvPicPr>
          <p:cNvPr id="8" name="Picture 8"/>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156077" y="811696"/>
            <a:ext cx="4539619" cy="3909747"/>
          </a:xfrm>
          <a:prstGeom prst="rect">
            <a:avLst/>
          </a:prstGeom>
        </p:spPr>
      </p:pic>
      <p:sp>
        <p:nvSpPr>
          <p:cNvPr id="9" name="TextBox 9"/>
          <p:cNvSpPr txBox="1"/>
          <p:nvPr/>
        </p:nvSpPr>
        <p:spPr>
          <a:xfrm>
            <a:off x="228786" y="981075"/>
            <a:ext cx="4366915" cy="807481"/>
          </a:xfrm>
          <a:prstGeom prst="rect">
            <a:avLst/>
          </a:prstGeom>
        </p:spPr>
        <p:txBody>
          <a:bodyPr lIns="0" tIns="0" rIns="0" bIns="0" rtlCol="0" anchor="t">
            <a:spAutoFit/>
          </a:bodyPr>
          <a:lstStyle/>
          <a:p>
            <a:pPr>
              <a:lnSpc>
                <a:spcPts val="3270"/>
              </a:lnSpc>
              <a:spcBef>
                <a:spcPct val="0"/>
              </a:spcBef>
            </a:pPr>
            <a:r>
              <a:rPr lang="en-US" sz="2335">
                <a:solidFill>
                  <a:srgbClr val="000000"/>
                </a:solidFill>
                <a:latin typeface="Open Sans" panose="020B0606030504020204"/>
              </a:rPr>
              <a:t>Climate impact of Agrotech+ Fresh Cold systems</a:t>
            </a:r>
            <a:endParaRPr lang="en-US" sz="2335">
              <a:solidFill>
                <a:srgbClr val="000000"/>
              </a:solidFill>
              <a:latin typeface="Open Sans" panose="020B0606030504020204"/>
            </a:endParaRPr>
          </a:p>
        </p:txBody>
      </p:sp>
      <p:sp>
        <p:nvSpPr>
          <p:cNvPr id="10" name="TextBox 10"/>
          <p:cNvSpPr txBox="1"/>
          <p:nvPr/>
        </p:nvSpPr>
        <p:spPr>
          <a:xfrm>
            <a:off x="2511942" y="5231829"/>
            <a:ext cx="14269412" cy="4509445"/>
          </a:xfrm>
          <a:prstGeom prst="rect">
            <a:avLst/>
          </a:prstGeom>
        </p:spPr>
        <p:txBody>
          <a:bodyPr lIns="0" tIns="0" rIns="0" bIns="0" rtlCol="0" anchor="t">
            <a:spAutoFit/>
          </a:bodyPr>
          <a:lstStyle/>
          <a:p>
            <a:pPr marL="344805" lvl="1" indent="-172085">
              <a:lnSpc>
                <a:spcPts val="2235"/>
              </a:lnSpc>
              <a:buFont typeface="Arial" panose="020B0604020202020204"/>
              <a:buChar char="•"/>
            </a:pPr>
            <a:r>
              <a:rPr lang="en-US" sz="1595">
                <a:solidFill>
                  <a:srgbClr val="000000"/>
                </a:solidFill>
                <a:latin typeface="Open Sans Bold" panose="020B0806030504020204"/>
              </a:rPr>
              <a:t>Food loss and waste account for up to 10% of greenhouse gas emissions. They use up precious land and  water resources for, essentially, nothing. Look, we will never eliminate food waste and loss. But putting a  serious dent in them will help us to slow climate change, protect nature and increase food security – at a  time when we desperately need these things to happen.</a:t>
            </a:r>
            <a:endParaRPr lang="en-US" sz="1595">
              <a:solidFill>
                <a:srgbClr val="000000"/>
              </a:solidFill>
              <a:latin typeface="Open Sans Bold" panose="020B0806030504020204"/>
            </a:endParaRPr>
          </a:p>
          <a:p>
            <a:pPr>
              <a:lnSpc>
                <a:spcPts val="2235"/>
              </a:lnSpc>
            </a:pPr>
          </a:p>
          <a:p>
            <a:pPr>
              <a:lnSpc>
                <a:spcPts val="2235"/>
              </a:lnSpc>
            </a:pPr>
          </a:p>
          <a:p>
            <a:pPr marL="344805" lvl="1" indent="-172085">
              <a:lnSpc>
                <a:spcPts val="2235"/>
              </a:lnSpc>
              <a:buFont typeface="Arial" panose="020B0604020202020204"/>
              <a:buChar char="•"/>
            </a:pPr>
            <a:r>
              <a:rPr lang="en-US" sz="1595">
                <a:solidFill>
                  <a:srgbClr val="000000"/>
                </a:solidFill>
                <a:latin typeface="Open Sans Bold" panose="020B0806030504020204"/>
              </a:rPr>
              <a:t>Food loss and waste (FLW) also account for 8-10 percent of global greenhouse gas emissions (GHGs) -  contributing to an unstable climate and extreme weather events such as droughts and flooding. These  changes negatively impact crop yields, potentially reduce the nutritional quality of crops and cause supply  chain disruptions.</a:t>
            </a:r>
            <a:endParaRPr lang="en-US" sz="1595">
              <a:solidFill>
                <a:srgbClr val="000000"/>
              </a:solidFill>
              <a:latin typeface="Open Sans Bold" panose="020B0806030504020204"/>
            </a:endParaRPr>
          </a:p>
          <a:p>
            <a:pPr>
              <a:lnSpc>
                <a:spcPts val="2235"/>
              </a:lnSpc>
            </a:pPr>
          </a:p>
          <a:p>
            <a:pPr>
              <a:lnSpc>
                <a:spcPts val="2235"/>
              </a:lnSpc>
            </a:pPr>
          </a:p>
          <a:p>
            <a:pPr marL="344805" lvl="1" indent="-172085">
              <a:lnSpc>
                <a:spcPts val="2235"/>
              </a:lnSpc>
              <a:buFont typeface="Arial" panose="020B0604020202020204"/>
              <a:buChar char="•"/>
            </a:pPr>
            <a:r>
              <a:rPr lang="en-US" sz="1595">
                <a:solidFill>
                  <a:srgbClr val="000000"/>
                </a:solidFill>
                <a:latin typeface="Open Sans Bold" panose="020B0806030504020204"/>
              </a:rPr>
              <a:t>Prioritizing the reduction of food loss and waste is therefore critical for the transition to sustainable agrifood  systems that improve the efficient use of natural resources, lessen their impact on the planet and ensure  food security and nutrition.</a:t>
            </a:r>
            <a:endParaRPr lang="en-US" sz="1595">
              <a:solidFill>
                <a:srgbClr val="000000"/>
              </a:solidFill>
              <a:latin typeface="Open Sans Bold" panose="020B0806030504020204"/>
            </a:endParaRPr>
          </a:p>
          <a:p>
            <a:pPr>
              <a:lnSpc>
                <a:spcPts val="2235"/>
              </a:lnSpc>
            </a:pPr>
          </a:p>
          <a:p>
            <a:pPr marL="344805" lvl="1" indent="-172085">
              <a:lnSpc>
                <a:spcPts val="2235"/>
              </a:lnSpc>
              <a:buFont typeface="Arial" panose="020B0604020202020204"/>
              <a:buChar char="•"/>
            </a:pPr>
            <a:r>
              <a:rPr lang="en-US" sz="1595">
                <a:solidFill>
                  <a:srgbClr val="000000"/>
                </a:solidFill>
                <a:latin typeface="Open Sans Bold" panose="020B0806030504020204"/>
              </a:rPr>
              <a:t>Every solar cold room we set up is reducing up to 16.5 tonnes of CO2 emissions each month. This means  that with a minimum of two of our preservation units operating, we are able to save over 300 tonnes of CO2  emissions annually in just one community, thereby contributing to achieving a net-zero carbon world.</a:t>
            </a:r>
            <a:endParaRPr lang="en-US" sz="1595">
              <a:solidFill>
                <a:srgbClr val="000000"/>
              </a:solidFill>
              <a:latin typeface="Open Sans Bold" panose="020B0806030504020204"/>
            </a:endParaRPr>
          </a:p>
        </p:txBody>
      </p:sp>
    </p:spTree>
  </p:cSld>
  <p:clrMapOvr>
    <a:masterClrMapping/>
  </p:clrMapOvr>
</p:sld>
</file>

<file path=ppt/tags/tag1.xml><?xml version="1.0" encoding="utf-8"?>
<p:tagLst xmlns:p="http://schemas.openxmlformats.org/presentationml/2006/main">
  <p:tag name="KSO_WPP_MARK_KEY" val="17e20152-7993-43ff-a1cd-359c504037af"/>
  <p:tag name="COMMONDATA" val="eyJoZGlkIjoiNDQ4MjRlYmFhYjExODkxMTc4MGFkZmQ0NTU0MTAxMTUif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3186</Words>
  <Application>WPS 演示</Application>
  <PresentationFormat>On-screen Show (4:3)</PresentationFormat>
  <Paragraphs>72</Paragraphs>
  <Slides>11</Slides>
  <Notes>0</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11</vt:i4>
      </vt:variant>
    </vt:vector>
  </HeadingPairs>
  <TitlesOfParts>
    <vt:vector size="26" baseType="lpstr">
      <vt:lpstr>Arial</vt:lpstr>
      <vt:lpstr>宋体</vt:lpstr>
      <vt:lpstr>Wingdings</vt:lpstr>
      <vt:lpstr>Open Sauce</vt:lpstr>
      <vt:lpstr>Open Sans Extra Bold</vt:lpstr>
      <vt:lpstr>Open Sans Light Bold</vt:lpstr>
      <vt:lpstr>Canva Sans</vt:lpstr>
      <vt:lpstr>Canva Sans Bold</vt:lpstr>
      <vt:lpstr>Open Sans</vt:lpstr>
      <vt:lpstr>Arial</vt:lpstr>
      <vt:lpstr>Open Sans Bold</vt:lpstr>
      <vt:lpstr>微软雅黑</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COLD CHAIN  AND FOOD LOSS  REDUCTION</dc:title>
  <dc:creator/>
  <cp:lastModifiedBy>Angel</cp:lastModifiedBy>
  <cp:revision>2</cp:revision>
  <dcterms:created xsi:type="dcterms:W3CDTF">2006-08-16T00:00:00Z</dcterms:created>
  <dcterms:modified xsi:type="dcterms:W3CDTF">2022-12-21T08:15:02Z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CCB75816854B4B44BCB9C6FF60E2704D</vt:lpwstr>
  </property>
  <property fmtid="{D5CDD505-2E9C-101B-9397-08002B2CF9AE}" pid="3" name="KSOProductBuildVer">
    <vt:lpwstr>2052-11.1.0.12980</vt:lpwstr>
  </property>
</Properties>
</file>