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4.svg" ContentType="image/svg+xml"/>
  <Override PartName="/ppt/media/image16.svg" ContentType="image/svg+xml"/>
  <Override PartName="/ppt/media/image20.svg" ContentType="image/svg+xml"/>
  <Override PartName="/ppt/media/image9.svg" ContentType="image/svg+xml"/>
  <Override PartName="/ppt/presentation.xml" ContentType="application/vnd.openxmlformats-officedocument.presentationml.presentation.main+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4" r:id="rId3"/>
    <p:sldId id="335" r:id="rId5"/>
    <p:sldId id="343" r:id="rId6"/>
    <p:sldId id="266" r:id="rId7"/>
    <p:sldId id="325" r:id="rId8"/>
    <p:sldId id="326" r:id="rId9"/>
    <p:sldId id="333" r:id="rId10"/>
    <p:sldId id="327" r:id="rId11"/>
    <p:sldId id="352" r:id="rId12"/>
    <p:sldId id="350" r:id="rId13"/>
    <p:sldId id="328" r:id="rId14"/>
    <p:sldId id="349" r:id="rId15"/>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7" userDrawn="1">
          <p15:clr>
            <a:srgbClr val="A4A3A4"/>
          </p15:clr>
        </p15:guide>
        <p15:guide id="2" pos="478" userDrawn="1">
          <p15:clr>
            <a:srgbClr val="A4A3A4"/>
          </p15:clr>
        </p15:guide>
        <p15:guide id="3" pos="7220" userDrawn="1">
          <p15:clr>
            <a:srgbClr val="A4A3A4"/>
          </p15:clr>
        </p15:guide>
        <p15:guide id="4" orient="horz" pos="21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AE3E"/>
    <a:srgbClr val="00A040"/>
    <a:srgbClr val="68AE77"/>
    <a:srgbClr val="FFFFFF"/>
    <a:srgbClr val="DEB855"/>
    <a:srgbClr val="E5C677"/>
    <a:srgbClr val="70E8CA"/>
    <a:srgbClr val="FFFF99"/>
    <a:srgbClr val="77BD36"/>
    <a:srgbClr val="FFE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3" autoAdjust="0"/>
    <p:restoredTop sz="57670" autoAdjust="0"/>
  </p:normalViewPr>
  <p:slideViewPr>
    <p:cSldViewPr snapToGrid="0" showGuides="1">
      <p:cViewPr varScale="1">
        <p:scale>
          <a:sx n="66" d="100"/>
          <a:sy n="66" d="100"/>
        </p:scale>
        <p:origin x="2022" y="66"/>
      </p:cViewPr>
      <p:guideLst>
        <p:guide orient="horz" pos="617"/>
        <p:guide pos="478"/>
        <p:guide pos="7220"/>
        <p:guide orient="horz" pos="21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8" Type="http://schemas.openxmlformats.org/officeDocument/2006/relationships/tableStyles" Target="tableStyles.xml"/><Relationship Id="rId13" Type="http://schemas.openxmlformats.org/officeDocument/2006/relationships/slide" Target="slides/slide10.xml"/><Relationship Id="rId3" Type="http://schemas.openxmlformats.org/officeDocument/2006/relationships/slide" Target="slides/slide1.xml"/><Relationship Id="rId21" Type="http://schemas.openxmlformats.org/officeDocument/2006/relationships/customXml" Target="../customXml/item2.xml"/><Relationship Id="rId7" Type="http://schemas.openxmlformats.org/officeDocument/2006/relationships/slide" Target="slides/slide4.xml"/><Relationship Id="rId17" Type="http://schemas.openxmlformats.org/officeDocument/2006/relationships/viewProps" Target="viewProps.xml"/><Relationship Id="rId12" Type="http://schemas.openxmlformats.org/officeDocument/2006/relationships/slide" Target="slides/slide9.xml"/><Relationship Id="rId2" Type="http://schemas.openxmlformats.org/officeDocument/2006/relationships/theme" Target="theme/theme1.xml"/><Relationship Id="rId16" Type="http://schemas.openxmlformats.org/officeDocument/2006/relationships/presProps" Target="presProps.xml"/><Relationship Id="rId20"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slide" Target="slides/slide2.xml"/><Relationship Id="rId15" Type="http://schemas.openxmlformats.org/officeDocument/2006/relationships/slide" Target="slides/slide12.xml"/><Relationship Id="rId19" Type="http://schemas.openxmlformats.org/officeDocument/2006/relationships/tags" Target="tags/tag84.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notesMaster" Target="notesMasters/notesMaster1.xml"/><Relationship Id="rId14" Type="http://schemas.openxmlformats.org/officeDocument/2006/relationships/slide" Target="slides/slide11.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3D897-D653-4E87-B3FC-7F91767C45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F9725-8BE2-4180-AB15-955F822207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Fully Mechanized Rice and Wheat Production with a Focus on Loss Reduction</a:t>
            </a:r>
            <a:endParaRPr lang="en-US" altLang="zh-CN" dirty="0">
              <a:highlight>
                <a:srgbClr val="FFFF00"/>
              </a:highlight>
            </a:endParaRPr>
          </a:p>
          <a:p>
            <a:r>
              <a:rPr lang="zh-CN" altLang="en-US" dirty="0">
                <a:highlight>
                  <a:srgbClr val="FFFF00"/>
                </a:highlight>
              </a:rPr>
              <a:t>基于减损的稻麦全程机械化生产技术</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5.Improving working conditions for machinery</a:t>
            </a:r>
            <a:endParaRPr lang="en-US" altLang="zh-CN" dirty="0"/>
          </a:p>
          <a:p>
            <a:r>
              <a:rPr lang="en-US" altLang="zh-CN" dirty="0"/>
              <a:t>Two main strategies:</a:t>
            </a:r>
            <a:endParaRPr lang="en-US" altLang="zh-CN" dirty="0"/>
          </a:p>
          <a:p>
            <a:r>
              <a:rPr lang="en-US" altLang="zh-CN" dirty="0"/>
              <a:t>oMake land more suitable for machinery – In hilly or scattered small plots where machines have difficulty entering or operating, </a:t>
            </a:r>
            <a:endParaRPr lang="en-US" altLang="zh-CN" dirty="0"/>
          </a:p>
          <a:p>
            <a:r>
              <a:rPr lang="en-US" altLang="zh-CN" dirty="0"/>
              <a:t>give greater priority to machine-friendly land development.</a:t>
            </a:r>
            <a:endParaRPr lang="en-US" altLang="zh-CN" dirty="0"/>
          </a:p>
          <a:p>
            <a:r>
              <a:rPr lang="en-US" altLang="zh-CN" dirty="0"/>
              <a:t>oEnhance emergency response capacity – Build a system for large-scale, standardized, and mechanized disaster response. </a:t>
            </a:r>
            <a:endParaRPr lang="en-US" altLang="zh-CN" dirty="0"/>
          </a:p>
          <a:p>
            <a:r>
              <a:rPr lang="en-US" altLang="zh-CN" dirty="0"/>
              <a:t>Improve technologies for disaster prevention and control, </a:t>
            </a:r>
            <a:endParaRPr lang="en-US" altLang="zh-CN" dirty="0"/>
          </a:p>
          <a:p>
            <a:r>
              <a:rPr lang="en-US" altLang="zh-CN" dirty="0"/>
              <a:t>and stock more emergency-use machines.</a:t>
            </a:r>
            <a:endParaRPr lang="en-US" altLang="zh-CN" dirty="0"/>
          </a:p>
          <a:p>
            <a:r>
              <a:rPr lang="zh-CN" altLang="en-US" dirty="0"/>
              <a:t>（五）改善农机作业条件。</a:t>
            </a:r>
            <a:r>
              <a:rPr lang="en-US" altLang="zh-CN" dirty="0"/>
              <a:t> </a:t>
            </a:r>
            <a:endParaRPr lang="en-US" altLang="zh-CN" dirty="0"/>
          </a:p>
          <a:p>
            <a:r>
              <a:rPr lang="zh-CN" altLang="en-US" dirty="0"/>
              <a:t>改善农机作业条件需双管齐下。一是加快土地的</a:t>
            </a:r>
            <a:r>
              <a:rPr lang="en-US" altLang="zh-CN" dirty="0"/>
              <a:t>“</a:t>
            </a:r>
            <a:r>
              <a:rPr lang="zh-CN" altLang="en-US" dirty="0"/>
              <a:t>宜机化</a:t>
            </a:r>
            <a:r>
              <a:rPr lang="en-US" altLang="zh-CN" dirty="0"/>
              <a:t>”</a:t>
            </a:r>
            <a:r>
              <a:rPr lang="zh-CN" altLang="en-US" dirty="0"/>
              <a:t>改造。针对丘陵山区</a:t>
            </a:r>
            <a:r>
              <a:rPr lang="en-US" altLang="zh-CN" dirty="0"/>
              <a:t>“</a:t>
            </a:r>
            <a:r>
              <a:rPr lang="zh-CN" altLang="en-US" dirty="0"/>
              <a:t>规模小、分布散、位置偏</a:t>
            </a:r>
            <a:r>
              <a:rPr lang="en-US" altLang="zh-CN" dirty="0"/>
              <a:t>”</a:t>
            </a:r>
            <a:r>
              <a:rPr lang="zh-CN" altLang="en-US" dirty="0"/>
              <a:t>地块机械化进地难、种植难、收获难等问题，将农田</a:t>
            </a:r>
            <a:r>
              <a:rPr lang="en-US" altLang="zh-CN" dirty="0"/>
              <a:t> “</a:t>
            </a:r>
            <a:r>
              <a:rPr lang="zh-CN" altLang="en-US" dirty="0"/>
              <a:t>宜机化</a:t>
            </a:r>
            <a:r>
              <a:rPr lang="en-US" altLang="zh-CN" dirty="0"/>
              <a:t>” </a:t>
            </a:r>
            <a:r>
              <a:rPr lang="zh-CN" altLang="en-US" dirty="0"/>
              <a:t>建设放在更加突出位置，解决因地理因素形成的农机作业难的问题。二是提升应急救灾能力，建立完善规模化、标准化农业灾害机械化抢灾救灾机制，完善防灾减灾机械化技术措施，增加应急救灾适用机具储备。</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6.Promoting socialized services for agricultural machinery</a:t>
            </a:r>
            <a:endParaRPr lang="en-US" altLang="zh-CN" dirty="0"/>
          </a:p>
          <a:p>
            <a:r>
              <a:rPr lang="en-US" altLang="zh-CN" dirty="0"/>
              <a:t>Innovate service models, including: </a:t>
            </a:r>
            <a:endParaRPr lang="en-US" altLang="zh-CN" dirty="0"/>
          </a:p>
          <a:p>
            <a:r>
              <a:rPr lang="en-US" altLang="zh-CN" dirty="0"/>
              <a:t>o“Full-process mechanization + integrated farming services”</a:t>
            </a:r>
            <a:endParaRPr lang="en-US" altLang="zh-CN" dirty="0"/>
          </a:p>
          <a:p>
            <a:r>
              <a:rPr lang="en-US" altLang="zh-CN" dirty="0"/>
              <a:t>o“Internet + agricultural machinery” service platforms</a:t>
            </a:r>
            <a:endParaRPr lang="en-US" altLang="zh-CN" dirty="0"/>
          </a:p>
          <a:p>
            <a:r>
              <a:rPr lang="en-US" altLang="zh-CN" dirty="0"/>
              <a:t>oInnovate in service content</a:t>
            </a:r>
            <a:endParaRPr lang="en-US" altLang="zh-CN" dirty="0"/>
          </a:p>
          <a:p>
            <a:r>
              <a:rPr lang="en-US" altLang="zh-CN" dirty="0"/>
              <a:t>Focus on innovation in service content and delivery, covering the full production chain — before, during, and after production — to support mechanized yield increase and loss reduction.</a:t>
            </a:r>
            <a:endParaRPr lang="en-US" altLang="zh-CN" dirty="0"/>
          </a:p>
          <a:p>
            <a:r>
              <a:rPr lang="zh-CN" altLang="en-US" dirty="0"/>
              <a:t>（六）推动农机社会化服务。</a:t>
            </a:r>
            <a:endParaRPr lang="zh-CN" altLang="en-US" dirty="0"/>
          </a:p>
          <a:p>
            <a:r>
              <a:rPr lang="zh-CN" altLang="en-US" dirty="0"/>
              <a:t>农机社会化服务创新包括</a:t>
            </a:r>
            <a:r>
              <a:rPr lang="en-US" altLang="zh-CN" dirty="0"/>
              <a:t>“</a:t>
            </a:r>
            <a:r>
              <a:rPr lang="zh-CN" altLang="en-US" dirty="0"/>
              <a:t>全程机械化</a:t>
            </a:r>
            <a:r>
              <a:rPr lang="en-US" altLang="zh-CN" dirty="0"/>
              <a:t>+</a:t>
            </a:r>
            <a:r>
              <a:rPr lang="zh-CN" altLang="en-US" dirty="0"/>
              <a:t>综合性全程农事服务</a:t>
            </a:r>
            <a:r>
              <a:rPr lang="en-US" altLang="zh-CN" dirty="0"/>
              <a:t>”</a:t>
            </a:r>
            <a:r>
              <a:rPr lang="zh-CN" altLang="en-US" dirty="0"/>
              <a:t>模式，</a:t>
            </a:r>
            <a:r>
              <a:rPr lang="en-US" altLang="zh-CN" dirty="0"/>
              <a:t>“</a:t>
            </a:r>
            <a:r>
              <a:rPr lang="zh-CN" altLang="en-US" dirty="0"/>
              <a:t>互联网</a:t>
            </a:r>
            <a:r>
              <a:rPr lang="en-US" altLang="zh-CN" dirty="0"/>
              <a:t>+”</a:t>
            </a:r>
            <a:r>
              <a:rPr lang="zh-CN" altLang="en-US" dirty="0"/>
              <a:t>农机服务模式，以及创新服务内容三个方面。推进农机服务的内容和形式创新，应围绕产前、产中、产后全产业链，实现粮食增产减损机械化作业服务。</a:t>
            </a:r>
            <a:r>
              <a:rPr lang="en-US" altLang="zh-CN" dirty="0"/>
              <a:t> </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In </a:t>
            </a:r>
            <a:r>
              <a:rPr lang="en-US" altLang="zh-CN" dirty="0"/>
              <a:t>a nutshell, we must focus on the following six key areas in order to keep promoting the use of loss-reduction harvest technologies:</a:t>
            </a:r>
            <a:endParaRPr lang="en-US" altLang="zh-CN" dirty="0"/>
          </a:p>
          <a:p>
            <a:r>
              <a:rPr lang="en-US" altLang="zh-CN" dirty="0"/>
              <a:t>oStrengthen integration of machinery and agronomy</a:t>
            </a:r>
            <a:endParaRPr lang="en-US" altLang="zh-CN" dirty="0"/>
          </a:p>
          <a:p>
            <a:r>
              <a:rPr lang="en-US" altLang="zh-CN" dirty="0"/>
              <a:t>oImprove machinery product quality</a:t>
            </a:r>
            <a:endParaRPr lang="en-US" altLang="zh-CN" dirty="0"/>
          </a:p>
          <a:p>
            <a:r>
              <a:rPr lang="en-US" altLang="zh-CN" dirty="0"/>
              <a:t>oTrain machine operators</a:t>
            </a:r>
            <a:endParaRPr lang="en-US" altLang="zh-CN" dirty="0"/>
          </a:p>
          <a:p>
            <a:r>
              <a:rPr lang="en-US" altLang="zh-CN" dirty="0"/>
              <a:t>oApply simple methods to measure grain loss</a:t>
            </a:r>
            <a:endParaRPr lang="en-US" altLang="zh-CN" dirty="0"/>
          </a:p>
          <a:p>
            <a:r>
              <a:rPr lang="en-US" altLang="zh-CN" dirty="0"/>
              <a:t>oImprove machine operation conditions</a:t>
            </a:r>
            <a:endParaRPr lang="en-US" altLang="zh-CN" dirty="0"/>
          </a:p>
          <a:p>
            <a:r>
              <a:rPr lang="en-US" altLang="zh-CN" dirty="0"/>
              <a:t>oPromote socialized services for agricultural machinery</a:t>
            </a:r>
            <a:endParaRPr lang="en-US" altLang="zh-CN" dirty="0"/>
          </a:p>
          <a:p>
            <a:r>
              <a:rPr lang="zh-CN" altLang="en-US" dirty="0"/>
              <a:t>（六）推动农机社会化服务。</a:t>
            </a:r>
            <a:endParaRPr lang="zh-CN" altLang="en-US" dirty="0"/>
          </a:p>
          <a:p>
            <a:r>
              <a:rPr lang="zh-CN" altLang="en-US" dirty="0"/>
              <a:t>总之，持续推进机械收获减损技术的应用，需重点强化农机农艺融合、加快农机产品质量提升、提高机手操作技能、机收籽粒损失简易测定方法、改善农机作业条件、推动农机社会化服务等六个方面的工作。</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Reducing losses in rice and wheat production is essential for ensuring food security and enhancing agricultural efficiency. This course systematically introduces key mechanized techniques for loss reduction during planting, harvesting, drying and storage. This course is structured into eight modules, each offering in-depth insights into these core techniques. </a:t>
            </a:r>
            <a:endParaRPr lang="en-US" altLang="zh-CN" dirty="0">
              <a:highlight>
                <a:srgbClr val="FFFF00"/>
              </a:highlight>
            </a:endParaRPr>
          </a:p>
          <a:p>
            <a:r>
              <a:rPr lang="zh-CN" altLang="en-US" dirty="0">
                <a:highlight>
                  <a:srgbClr val="FFFF00"/>
                </a:highlight>
              </a:rPr>
              <a:t>在农业生产中，减少稻麦生产过程中的损耗对于保障粮食安全和提高农业效益至关重要。本课程聚焦《基于减损的稻麦全程机械化生产技术》，系统讲解稻麦从种植到收获、烘干及储藏等核心环节的机械化减损技术要点，共分八个模块进行深入讲解。</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ym typeface="+mn-ea"/>
              </a:rPr>
              <a:t>III. Continuing to promote the application of mechanized technologies for yield increase and loss reduction</a:t>
            </a:r>
            <a:endParaRPr lang="en-US" altLang="zh-CN" dirty="0"/>
          </a:p>
          <a:p>
            <a:r>
              <a:rPr lang="zh-CN" altLang="en-US" dirty="0"/>
              <a:t>三、持续推进机械化增产减损技术应用</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In recent years, the Agricultural Mechanization General Station of the Ministry of Agriculture and Rural Affairs of China, </a:t>
            </a:r>
            <a:endParaRPr lang="en-US" altLang="zh-CN" dirty="0"/>
          </a:p>
          <a:p>
            <a:r>
              <a:rPr lang="en-US" altLang="zh-CN" dirty="0"/>
              <a:t>along with national agricultural machinery testing and extension agencies, </a:t>
            </a:r>
            <a:endParaRPr lang="en-US" altLang="zh-CN" dirty="0"/>
          </a:p>
          <a:p>
            <a:r>
              <a:rPr lang="en-US" altLang="zh-CN" dirty="0"/>
              <a:t>has accelerated the supply of yield-increasing and loss-reducing technologies. </a:t>
            </a:r>
            <a:endParaRPr lang="en-US" altLang="zh-CN" dirty="0"/>
          </a:p>
          <a:p>
            <a:r>
              <a:rPr lang="en-US" altLang="zh-CN" dirty="0"/>
              <a:t>They have exercised strict quality control over machinery, </a:t>
            </a:r>
            <a:endParaRPr lang="en-US" altLang="zh-CN" dirty="0"/>
          </a:p>
          <a:p>
            <a:r>
              <a:rPr lang="en-US" altLang="zh-CN" dirty="0"/>
              <a:t>strengthened training and guidance, and promoted crop-specific, stage-specific, and region-specific solutions. These efforts have achieved remarkable results.</a:t>
            </a:r>
            <a:endParaRPr lang="en-US" altLang="zh-CN" dirty="0"/>
          </a:p>
          <a:p>
            <a:r>
              <a:rPr lang="zh-CN" altLang="en-US" dirty="0"/>
              <a:t>三、持续推进机械化增产减损技术应用</a:t>
            </a:r>
            <a:endParaRPr lang="zh-CN" altLang="en-US" dirty="0"/>
          </a:p>
          <a:p>
            <a:r>
              <a:rPr lang="zh-CN" altLang="en-US" dirty="0"/>
              <a:t>近年来，中国农业农村部农机化总站以及全国农机鉴定推广机构加快增产减损技术的供给，把好机具的质量关，加强培训指导，分作物、分环节、分区域推进粮食作物的减损增产，取得了很好成效。</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1.Strengthening the integration of machinery and agronomy</a:t>
            </a:r>
            <a:endParaRPr lang="en-US" altLang="zh-CN" dirty="0"/>
          </a:p>
          <a:p>
            <a:r>
              <a:rPr lang="en-US" altLang="zh-CN" dirty="0"/>
              <a:t>This involves four key actions:</a:t>
            </a:r>
            <a:endParaRPr lang="en-US" altLang="zh-CN" dirty="0"/>
          </a:p>
          <a:p>
            <a:r>
              <a:rPr lang="en-US" altLang="zh-CN" dirty="0"/>
              <a:t>O Breed machine-friendly crop varieties – strengthen the breeding and selection of varieties suitable for mechanized production. Add mechanization-related indicators in the variety approval process to reduce losses during mechanized operations.</a:t>
            </a:r>
            <a:endParaRPr lang="en-US" altLang="zh-CN" dirty="0"/>
          </a:p>
          <a:p>
            <a:r>
              <a:rPr lang="en-US" altLang="zh-CN" dirty="0"/>
              <a:t>oMatch good seeds with suitable machines – Promote technologies such as seed coating and improve the adoption of commercial seeds. Pair these with precision seeders to ensure strong and even seedling emergence.</a:t>
            </a:r>
            <a:endParaRPr lang="en-US" altLang="zh-CN" dirty="0"/>
          </a:p>
          <a:p>
            <a:r>
              <a:rPr lang="en-US" altLang="zh-CN" dirty="0"/>
              <a:t>oMake planting methods more suitable for machines – Solve problems like uncoordinated machinery and cultivation practices. Improve machine adaptability and compatibility.</a:t>
            </a:r>
            <a:endParaRPr lang="en-US" altLang="zh-CN" dirty="0"/>
          </a:p>
          <a:p>
            <a:r>
              <a:rPr lang="en-US" altLang="zh-CN" dirty="0"/>
              <a:t>oPromote full-process mechanization for yield increase and loss reduction  – From crop variety and cultivation to timing and field operations, speed up the integration and application of technologies and equipment. Develop suitable models for full-process mechanized production.</a:t>
            </a:r>
            <a:endParaRPr lang="en-US" altLang="zh-CN" dirty="0"/>
          </a:p>
          <a:p>
            <a:r>
              <a:rPr lang="zh-CN" altLang="en-US" dirty="0"/>
              <a:t>（一）强化农机和农艺融合。强化农机和农艺融合需从四方面着手。</a:t>
            </a:r>
            <a:endParaRPr lang="zh-CN" altLang="en-US" dirty="0"/>
          </a:p>
          <a:p>
            <a:r>
              <a:rPr lang="zh-CN" altLang="en-US" dirty="0"/>
              <a:t>一是加强宜机化品种的选育，将适宜机械化生产作为品种选育的重要条件，在品种审定环节引入机械化生产特性评价指标，减少机械化作业损失。</a:t>
            </a:r>
            <a:endParaRPr lang="zh-CN" altLang="en-US" dirty="0"/>
          </a:p>
          <a:p>
            <a:r>
              <a:rPr lang="zh-CN" altLang="en-US" dirty="0"/>
              <a:t>二是推进良种和良机配套，推动药剂拌种等技术普及。提高商品种普及率，配套精量播种机，确保机播苗全、苗齐、苗壮。</a:t>
            </a:r>
            <a:endParaRPr lang="zh-CN" altLang="en-US" dirty="0"/>
          </a:p>
          <a:p>
            <a:r>
              <a:rPr lang="zh-CN" altLang="en-US" dirty="0"/>
              <a:t>三是促进栽培方式宜机化，从农机农艺栽培方式不规范、不配套等问题入手，提高机具适应性和通用性。</a:t>
            </a:r>
            <a:endParaRPr lang="zh-CN" altLang="en-US" dirty="0"/>
          </a:p>
          <a:p>
            <a:r>
              <a:rPr lang="zh-CN" altLang="en-US" dirty="0"/>
              <a:t>四是推进全程机械化增产和减损，从品种、栽培、时节等农业生产全过程，加快技术与装备集成应用，探索完善适用的全程机械化生产模式。</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2.Accelerating quality improvement of agricultural machinery products </a:t>
            </a:r>
            <a:endParaRPr lang="en-US" altLang="zh-CN" dirty="0"/>
          </a:p>
          <a:p>
            <a:r>
              <a:rPr lang="en-US" altLang="zh-CN" dirty="0"/>
              <a:t>oAccelerate  R&amp;D of core technologies – Increase investment to improve machinery performance and reliability. Promote the upgrading of agricultural machinery toward intelligence and information. </a:t>
            </a:r>
            <a:endParaRPr lang="en-US" altLang="zh-CN" dirty="0"/>
          </a:p>
          <a:p>
            <a:r>
              <a:rPr lang="en-US" altLang="zh-CN" dirty="0"/>
              <a:t>oStrengthen product testing and certification – Keep poor-quality, unreliable, and unsuitable machines out of the market. Improve testing capacity and accelerate the approval and promotion of efficient, low-loss, and smart machines.</a:t>
            </a:r>
            <a:endParaRPr lang="en-US" altLang="zh-CN" dirty="0"/>
          </a:p>
          <a:p>
            <a:r>
              <a:rPr lang="en-US" altLang="zh-CN" dirty="0"/>
              <a:t>oIncrease policy support – Use machinery purchase subsidies and implement policies for scrapping and updating old machines.</a:t>
            </a:r>
            <a:br>
              <a:rPr lang="en-US" altLang="zh-CN" dirty="0"/>
            </a:br>
            <a:r>
              <a:rPr lang="zh-CN" altLang="en-US" dirty="0"/>
              <a:t>（二）加快农机产品质量提升。</a:t>
            </a:r>
            <a:endParaRPr lang="zh-CN" altLang="en-US" dirty="0"/>
          </a:p>
          <a:p>
            <a:r>
              <a:rPr lang="zh-CN" altLang="en-US" dirty="0"/>
              <a:t>一是加快核心技术的研发，加大研发投入，提升机具作业性能和可靠性，推动农业机械向智能化、信息化升级。</a:t>
            </a:r>
            <a:endParaRPr lang="zh-CN" altLang="en-US" dirty="0"/>
          </a:p>
          <a:p>
            <a:r>
              <a:rPr lang="zh-CN" altLang="en-US" dirty="0"/>
              <a:t>二是强化农机试验鉴定管理，严格把关，把不合格、不耐用、不适用的产品挡在门外。同时提升鉴定能力，加快高效低损、智能农机装备的鉴定和推广。</a:t>
            </a:r>
            <a:endParaRPr lang="zh-CN" altLang="en-US" dirty="0"/>
          </a:p>
          <a:p>
            <a:r>
              <a:rPr lang="zh-CN" altLang="en-US" dirty="0"/>
              <a:t>三是加大政策支持力度，发挥农机购置补贴政策导向作用，实施好报废更新补贴政策。</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3.Improving operator skills</a:t>
            </a:r>
            <a:endParaRPr lang="en-US" altLang="zh-CN" dirty="0"/>
          </a:p>
          <a:p>
            <a:r>
              <a:rPr lang="en-US" altLang="zh-CN" dirty="0"/>
              <a:t>Increase training efforts and adopt new training methods. Provide short, practical, easy-to-learn, and results-oriented training sessions. Targeted, field-based training tailored to crop growth, machine type, and land conditions will be more effective.</a:t>
            </a:r>
            <a:endParaRPr lang="en-US" altLang="zh-CN" dirty="0"/>
          </a:p>
          <a:p>
            <a:r>
              <a:rPr lang="zh-CN" altLang="en-US" dirty="0"/>
              <a:t>（三）提高机手的操作技能。要加大培训力度，创新培训方式，开展短小精悍、容易操作、容易见效的培训。特别是在田间地头结合作物的生长情况、农机具和田块情况，有针对性地开展机手技能培训，效果会更好。</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4.Simple methods to measure grain loss during harvest</a:t>
            </a:r>
            <a:endParaRPr lang="en-US" altLang="zh-CN" dirty="0"/>
          </a:p>
          <a:p>
            <a:r>
              <a:rPr lang="en-US" altLang="zh-CN" dirty="0"/>
              <a:t>Two main quick methods are now promoted:</a:t>
            </a:r>
            <a:endParaRPr lang="en-US" altLang="zh-CN" dirty="0"/>
          </a:p>
          <a:p>
            <a:r>
              <a:rPr lang="en-US" altLang="zh-CN" dirty="0"/>
              <a:t>oHalf-meter width method: Taking wheat as an example, with wheat that has a 1,000-grain weight of 45 grams, a yield of 6,750 kg per hectare, and a harvester working width of 2 meters,</a:t>
            </a:r>
            <a:endParaRPr lang="en-US" altLang="zh-CN" dirty="0"/>
          </a:p>
          <a:p>
            <a:r>
              <a:rPr lang="en-US" altLang="zh-CN" dirty="0"/>
              <a:t>create a 0.5-meter-long sample area along the machine’s path. </a:t>
            </a:r>
            <a:endParaRPr lang="en-US" altLang="zh-CN" dirty="0"/>
          </a:p>
          <a:p>
            <a:r>
              <a:rPr lang="en-US" altLang="zh-CN" dirty="0"/>
              <a:t>If fallen grains on the ground in that area are under 300, the loss rate is below 2%.</a:t>
            </a:r>
            <a:endParaRPr lang="en-US" altLang="zh-CN" dirty="0"/>
          </a:p>
          <a:p>
            <a:r>
              <a:rPr lang="zh-CN" altLang="en-US" dirty="0"/>
              <a:t>（四）机收籽粒损失简易测定方法。当前主要推广的是两种简易测定方法：半米幅宽法和巴掌法。</a:t>
            </a:r>
            <a:endParaRPr lang="zh-CN" altLang="en-US" dirty="0"/>
          </a:p>
          <a:p>
            <a:r>
              <a:rPr lang="zh-CN" altLang="en-US" dirty="0"/>
              <a:t>半米幅宽法：以小麦千粒重</a:t>
            </a:r>
            <a:r>
              <a:rPr lang="en-US" altLang="zh-CN" dirty="0"/>
              <a:t>45</a:t>
            </a:r>
            <a:r>
              <a:rPr lang="zh-CN" altLang="en-US" dirty="0"/>
              <a:t>克，每公顷产量</a:t>
            </a:r>
            <a:r>
              <a:rPr lang="en-US" altLang="zh-CN" dirty="0"/>
              <a:t>6750</a:t>
            </a:r>
            <a:r>
              <a:rPr lang="zh-CN" altLang="en-US" dirty="0"/>
              <a:t>公斤，收割机工作幅宽</a:t>
            </a:r>
            <a:r>
              <a:rPr lang="en-US" altLang="zh-CN" dirty="0"/>
              <a:t>2</a:t>
            </a:r>
            <a:r>
              <a:rPr lang="zh-CN" altLang="en-US" dirty="0"/>
              <a:t>米为例。取样区为沿着收割机前进方向，长度为</a:t>
            </a:r>
            <a:r>
              <a:rPr lang="en-US" altLang="zh-CN" dirty="0"/>
              <a:t>0.5</a:t>
            </a:r>
            <a:r>
              <a:rPr lang="zh-CN" altLang="en-US" dirty="0"/>
              <a:t>米，宽为联合收割机工作幅宽。</a:t>
            </a:r>
            <a:r>
              <a:rPr lang="en-US" altLang="zh-CN" dirty="0"/>
              <a:t>“</a:t>
            </a:r>
            <a:r>
              <a:rPr lang="zh-CN" altLang="en-US" dirty="0"/>
              <a:t>半米幅宽法</a:t>
            </a:r>
            <a:r>
              <a:rPr lang="en-US" altLang="zh-CN" dirty="0"/>
              <a:t>”</a:t>
            </a:r>
            <a:r>
              <a:rPr lang="zh-CN" altLang="en-US" dirty="0"/>
              <a:t>一个取样区域内落地籽粒应不超过</a:t>
            </a:r>
            <a:r>
              <a:rPr lang="en-US" altLang="zh-CN" dirty="0"/>
              <a:t>300</a:t>
            </a:r>
            <a:r>
              <a:rPr lang="zh-CN" altLang="en-US" dirty="0"/>
              <a:t>粒，就能实现损失率在</a:t>
            </a:r>
            <a:r>
              <a:rPr lang="en-US" altLang="zh-CN" dirty="0"/>
              <a:t>2%</a:t>
            </a:r>
            <a:r>
              <a:rPr lang="zh-CN" altLang="en-US" dirty="0"/>
              <a:t>以内。</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Palm method: Use the area of an adult hand (about 0.02 m</a:t>
            </a:r>
            <a:r>
              <a:rPr lang="en-US" altLang="en-US" dirty="0"/>
              <a:t>²</a:t>
            </a:r>
            <a:r>
              <a:rPr lang="en-US" altLang="zh-CN" dirty="0"/>
              <a:t>) as the sample area. </a:t>
            </a:r>
            <a:endParaRPr lang="en-US" altLang="zh-CN" dirty="0"/>
          </a:p>
          <a:p>
            <a:r>
              <a:rPr lang="en-US" altLang="zh-CN" dirty="0"/>
              <a:t>If no more than 6 grains are found, this also indicates that the grain loss is under 2%.</a:t>
            </a:r>
            <a:endParaRPr lang="en-US" altLang="zh-CN" dirty="0"/>
          </a:p>
          <a:p>
            <a:r>
              <a:rPr lang="en-US" altLang="zh-CN" dirty="0"/>
              <a:t>These methods were developed and simplified by experts through formulas. They are easy to understand, remember, and apply.</a:t>
            </a:r>
            <a:endParaRPr lang="en-US" altLang="zh-CN" dirty="0"/>
          </a:p>
          <a:p>
            <a:r>
              <a:rPr lang="zh-CN" altLang="en-US" dirty="0"/>
              <a:t>巴掌法：取样区用成人的手掌（自然状态）划定，面积按</a:t>
            </a:r>
            <a:r>
              <a:rPr lang="en-US" altLang="zh-CN" dirty="0"/>
              <a:t>0.02</a:t>
            </a:r>
            <a:r>
              <a:rPr lang="zh-CN" altLang="en-US" dirty="0"/>
              <a:t>平方米计，如果不超过</a:t>
            </a:r>
            <a:r>
              <a:rPr lang="en-US" altLang="zh-CN" dirty="0"/>
              <a:t>6</a:t>
            </a:r>
            <a:r>
              <a:rPr lang="zh-CN" altLang="en-US" dirty="0"/>
              <a:t>个籽粒，也可以实现籽粒收获损失在</a:t>
            </a:r>
            <a:r>
              <a:rPr lang="en-US" altLang="zh-CN" dirty="0"/>
              <a:t>2%</a:t>
            </a:r>
            <a:r>
              <a:rPr lang="zh-CN" altLang="en-US" dirty="0"/>
              <a:t>以内。</a:t>
            </a:r>
            <a:endParaRPr lang="zh-CN" altLang="en-US" dirty="0"/>
          </a:p>
          <a:p>
            <a:r>
              <a:rPr lang="zh-CN" altLang="en-US" dirty="0"/>
              <a:t>这两个简易的测定方法是通过鉴定机构的专家，经过计算公式，总结提炼而成，非常形象，容易记忆和掌握。</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C:/Users/QX_HD/Desktop/11.png11"/>
          <p:cNvPicPr>
            <a:picLocks noChangeAspect="1"/>
          </p:cNvPicPr>
          <p:nvPr userDrawn="1"/>
        </p:nvPicPr>
        <p:blipFill>
          <a:blip r:embed="rId2"/>
          <a:srcRect l="118" r="118"/>
          <a:stretch>
            <a:fillRect/>
          </a:stretch>
        </p:blipFill>
        <p:spPr>
          <a:xfrm>
            <a:off x="-4950" y="-3510"/>
            <a:ext cx="2292654" cy="6861510"/>
          </a:xfrm>
          <a:prstGeom prst="rect">
            <a:avLst/>
          </a:prstGeom>
        </p:spPr>
      </p:pic>
      <p:sp>
        <p:nvSpPr>
          <p:cNvPr id="4" name="矩形 3"/>
          <p:cNvSpPr/>
          <p:nvPr userDrawn="1"/>
        </p:nvSpPr>
        <p:spPr>
          <a:xfrm>
            <a:off x="1" y="0"/>
            <a:ext cx="2287703" cy="6858000"/>
          </a:xfrm>
          <a:prstGeom prst="rect">
            <a:avLst/>
          </a:prstGeom>
          <a:solidFill>
            <a:srgbClr val="5BAE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5" name="矩形 4"/>
          <p:cNvSpPr/>
          <p:nvPr userDrawn="1"/>
        </p:nvSpPr>
        <p:spPr>
          <a:xfrm>
            <a:off x="682187" y="1082040"/>
            <a:ext cx="923330" cy="4693920"/>
          </a:xfrm>
          <a:prstGeom prst="rect">
            <a:avLst/>
          </a:prstGeom>
          <a:noFill/>
          <a:ln w="57150">
            <a:solidFill>
              <a:srgbClr val="DEB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文本框 5"/>
          <p:cNvSpPr txBox="1"/>
          <p:nvPr userDrawn="1"/>
        </p:nvSpPr>
        <p:spPr>
          <a:xfrm>
            <a:off x="620632" y="1390731"/>
            <a:ext cx="984885" cy="4076538"/>
          </a:xfrm>
          <a:prstGeom prst="rect">
            <a:avLst/>
          </a:prstGeom>
          <a:noFill/>
        </p:spPr>
        <p:txBody>
          <a:bodyPr vert="eaVert" wrap="square" rtlCol="0">
            <a:spAutoFit/>
          </a:bodyPr>
          <a:lstStyle/>
          <a:p>
            <a:pPr algn="dist"/>
            <a:r>
              <a:rPr lang="en-US" altLang="zh-CN"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CONTENTS</a:t>
            </a:r>
            <a:endParaRPr lang="zh-CN" altLang="en-US"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p:cNvSpPr/>
          <p:nvPr userDrawn="1"/>
        </p:nvSpPr>
        <p:spPr>
          <a:xfrm>
            <a:off x="716280" y="0"/>
            <a:ext cx="3611880" cy="4876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6598920" y="5913120"/>
            <a:ext cx="3611880" cy="9448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flipH="1">
            <a:off x="0" y="2183130"/>
            <a:ext cx="12192000" cy="249174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userDrawn="1"/>
        </p:nvGrpSpPr>
        <p:grpSpPr>
          <a:xfrm>
            <a:off x="1098691" y="1559685"/>
            <a:ext cx="4083559" cy="2355590"/>
            <a:chOff x="989139" y="1559686"/>
            <a:chExt cx="4083559" cy="2355590"/>
          </a:xfrm>
        </p:grpSpPr>
        <p:grpSp>
          <p:nvGrpSpPr>
            <p:cNvPr id="6" name="组合 5"/>
            <p:cNvGrpSpPr/>
            <p:nvPr/>
          </p:nvGrpSpPr>
          <p:grpSpPr>
            <a:xfrm>
              <a:off x="4089438" y="2393768"/>
              <a:ext cx="983260" cy="1521508"/>
              <a:chOff x="1432560" y="2630282"/>
              <a:chExt cx="853440" cy="1320624"/>
            </a:xfrm>
          </p:grpSpPr>
          <p:cxnSp>
            <p:nvCxnSpPr>
              <p:cNvPr id="8" name="直接连接符 7"/>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89139" y="1559686"/>
              <a:ext cx="3976155" cy="2235677"/>
            </a:xfrm>
            <a:prstGeom prst="rect">
              <a:avLst/>
            </a:prstGeom>
          </p:spPr>
        </p:pic>
      </p:grpSp>
      <p:grpSp>
        <p:nvGrpSpPr>
          <p:cNvPr id="10" name="组合 9"/>
          <p:cNvGrpSpPr/>
          <p:nvPr userDrawn="1"/>
        </p:nvGrpSpPr>
        <p:grpSpPr>
          <a:xfrm>
            <a:off x="507329" y="4004181"/>
            <a:ext cx="2472562" cy="1423439"/>
            <a:chOff x="507329" y="4004181"/>
            <a:chExt cx="2472562" cy="1423439"/>
          </a:xfrm>
        </p:grpSpPr>
        <p:grpSp>
          <p:nvGrpSpPr>
            <p:cNvPr id="11" name="组合 10"/>
            <p:cNvGrpSpPr/>
            <p:nvPr/>
          </p:nvGrpSpPr>
          <p:grpSpPr>
            <a:xfrm rot="16200000" flipV="1">
              <a:off x="403151" y="4108359"/>
              <a:ext cx="632141" cy="423786"/>
              <a:chOff x="1432560" y="2623534"/>
              <a:chExt cx="853440" cy="1320624"/>
            </a:xfrm>
          </p:grpSpPr>
          <p:cxnSp>
            <p:nvCxnSpPr>
              <p:cNvPr id="13" name="直接连接符 12"/>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7158" y="4093501"/>
              <a:ext cx="2372733" cy="1334119"/>
            </a:xfrm>
            <a:prstGeom prst="rect">
              <a:avLst/>
            </a:prstGeom>
          </p:spPr>
        </p:pic>
      </p:grpSp>
      <p:grpSp>
        <p:nvGrpSpPr>
          <p:cNvPr id="15" name="组合 14"/>
          <p:cNvGrpSpPr/>
          <p:nvPr userDrawn="1"/>
        </p:nvGrpSpPr>
        <p:grpSpPr>
          <a:xfrm>
            <a:off x="1280745" y="3333888"/>
            <a:ext cx="1538345" cy="1025562"/>
            <a:chOff x="2178006" y="5732219"/>
            <a:chExt cx="1219876" cy="813250"/>
          </a:xfrm>
        </p:grpSpPr>
        <p:cxnSp>
          <p:nvCxnSpPr>
            <p:cNvPr id="16" name="直接连接符 15"/>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348635" y="-9671"/>
            <a:ext cx="3611880" cy="20739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E53A5-470F-4464-9552-506006F3BF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B4AF2-41F1-4F13-8488-B9644486515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10" advTm="3000"/>
    </mc:Choice>
    <mc:Fallback>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8.m4a"/><Relationship Id="rId2" Type="http://schemas.openxmlformats.org/officeDocument/2006/relationships/audio" Target="../media/media8.m4a"/><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media" Target="../media/media9.m4a"/><Relationship Id="rId4" Type="http://schemas.openxmlformats.org/officeDocument/2006/relationships/audio" Target="../media/media9.m4a"/><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9" Type="http://schemas.openxmlformats.org/officeDocument/2006/relationships/notesSlide" Target="../notesSlides/notesSlide12.xml"/><Relationship Id="rId18" Type="http://schemas.openxmlformats.org/officeDocument/2006/relationships/slideLayout" Target="../slideLayouts/slideLayout4.xml"/><Relationship Id="rId17" Type="http://schemas.openxmlformats.org/officeDocument/2006/relationships/image" Target="../media/image6.png"/><Relationship Id="rId16" Type="http://schemas.microsoft.com/office/2007/relationships/media" Target="../media/media10.m4a"/><Relationship Id="rId15" Type="http://schemas.openxmlformats.org/officeDocument/2006/relationships/audio" Target="../media/media10.m4a"/><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0.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7" Type="http://schemas.openxmlformats.org/officeDocument/2006/relationships/notesSlide" Target="../notesSlides/notesSlide2.xml"/><Relationship Id="rId46" Type="http://schemas.openxmlformats.org/officeDocument/2006/relationships/slideLayout" Target="../slideLayouts/slideLayout2.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media" Target="../media/media1.m4a"/><Relationship Id="rId1" Type="http://schemas.openxmlformats.org/officeDocument/2006/relationships/audio" Target="../media/media1.m4a"/></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image" Target="../media/image11.svg"/><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tags" Target="../tags/tag48.xml"/><Relationship Id="rId26" Type="http://schemas.openxmlformats.org/officeDocument/2006/relationships/notesSlide" Target="../notesSlides/notesSlide5.xml"/><Relationship Id="rId25" Type="http://schemas.openxmlformats.org/officeDocument/2006/relationships/slideLayout" Target="../slideLayouts/slideLayout4.xml"/><Relationship Id="rId24" Type="http://schemas.openxmlformats.org/officeDocument/2006/relationships/image" Target="../media/image6.png"/><Relationship Id="rId23" Type="http://schemas.microsoft.com/office/2007/relationships/media" Target="../media/media3.m4a"/><Relationship Id="rId22" Type="http://schemas.openxmlformats.org/officeDocument/2006/relationships/audio" Target="../media/media3.m4a"/><Relationship Id="rId21" Type="http://schemas.openxmlformats.org/officeDocument/2006/relationships/image" Target="../media/image16.svg"/><Relationship Id="rId20" Type="http://schemas.openxmlformats.org/officeDocument/2006/relationships/image" Target="../media/image15.png"/><Relationship Id="rId2" Type="http://schemas.openxmlformats.org/officeDocument/2006/relationships/tags" Target="../tags/tag47.xml"/><Relationship Id="rId19" Type="http://schemas.openxmlformats.org/officeDocument/2006/relationships/tags" Target="../tags/tag57.xml"/><Relationship Id="rId18" Type="http://schemas.openxmlformats.org/officeDocument/2006/relationships/tags" Target="../tags/tag56.xml"/><Relationship Id="rId17" Type="http://schemas.openxmlformats.org/officeDocument/2006/relationships/tags" Target="../tags/tag55.xml"/><Relationship Id="rId16" Type="http://schemas.openxmlformats.org/officeDocument/2006/relationships/image" Target="../media/image14.svg"/><Relationship Id="rId15" Type="http://schemas.openxmlformats.org/officeDocument/2006/relationships/image" Target="../media/image13.png"/><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image" Target="../media/image12.png"/><Relationship Id="rId10" Type="http://schemas.openxmlformats.org/officeDocument/2006/relationships/tags" Target="../tags/tag51.xml"/><Relationship Id="rId1" Type="http://schemas.openxmlformats.org/officeDocument/2006/relationships/tags" Target="../tags/tag46.xml"/></Relationships>
</file>

<file path=ppt/slides/_rels/slide6.xml.rels><?xml version="1.0" encoding="UTF-8" standalone="yes"?>
<Relationships xmlns="http://schemas.openxmlformats.org/package/2006/relationships"><Relationship Id="rId9" Type="http://schemas.openxmlformats.org/officeDocument/2006/relationships/image" Target="../media/image6.png"/><Relationship Id="rId8" Type="http://schemas.microsoft.com/office/2007/relationships/media" Target="../media/media4.m4a"/><Relationship Id="rId7" Type="http://schemas.openxmlformats.org/officeDocument/2006/relationships/audio" Target="../media/media4.m4a"/><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1" Type="http://schemas.openxmlformats.org/officeDocument/2006/relationships/notesSlide" Target="../notesSlides/notesSlide6.xml"/><Relationship Id="rId10" Type="http://schemas.openxmlformats.org/officeDocument/2006/relationships/slideLayout" Target="../slideLayouts/slideLayout4.xml"/><Relationship Id="rId1" Type="http://schemas.openxmlformats.org/officeDocument/2006/relationships/tags" Target="../tags/tag58.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5.m4a"/><Relationship Id="rId2" Type="http://schemas.openxmlformats.org/officeDocument/2006/relationships/audio" Target="../media/media5.m4a"/><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4.xml"/><Relationship Id="rId7" Type="http://schemas.openxmlformats.org/officeDocument/2006/relationships/image" Target="../media/image6.png"/><Relationship Id="rId6" Type="http://schemas.microsoft.com/office/2007/relationships/media" Target="../media/media6.m4a"/><Relationship Id="rId5" Type="http://schemas.openxmlformats.org/officeDocument/2006/relationships/audio" Target="../media/media6.m4a"/><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image" Target="../media/image18.jpeg"/><Relationship Id="rId1" Type="http://schemas.openxmlformats.org/officeDocument/2006/relationships/tags" Target="../tags/tag64.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6.png"/><Relationship Id="rId7" Type="http://schemas.microsoft.com/office/2007/relationships/media" Target="../media/media7.m4a"/><Relationship Id="rId6" Type="http://schemas.openxmlformats.org/officeDocument/2006/relationships/audio" Target="../media/media7.m4a"/><Relationship Id="rId5" Type="http://schemas.openxmlformats.org/officeDocument/2006/relationships/image" Target="../media/image20.svg"/><Relationship Id="rId4" Type="http://schemas.openxmlformats.org/officeDocument/2006/relationships/image" Target="../media/image19.png"/><Relationship Id="rId3" Type="http://schemas.openxmlformats.org/officeDocument/2006/relationships/tags" Target="../tags/tag69.xml"/><Relationship Id="rId2" Type="http://schemas.openxmlformats.org/officeDocument/2006/relationships/tags" Target="../tags/tag68.xml"/><Relationship Id="rId10" Type="http://schemas.openxmlformats.org/officeDocument/2006/relationships/notesSlide" Target="../notesSlides/notesSlide9.xml"/><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925619"/>
            <a:ext cx="12192000" cy="3948056"/>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645478" y="2752747"/>
            <a:ext cx="6642963" cy="1427886"/>
          </a:xfrm>
          <a:prstGeom prst="rect">
            <a:avLst/>
          </a:prstGeom>
          <a:noFill/>
        </p:spPr>
        <p:txBody>
          <a:bodyPr wrap="square" rtlCol="0">
            <a:noAutofit/>
          </a:bodyPr>
          <a:lstStyle/>
          <a:p>
            <a:pPr marL="285750" lvl="0" indent="-285750" algn="l">
              <a:lnSpc>
                <a:spcPct val="120000"/>
              </a:lnSpc>
              <a:spcBef>
                <a:spcPts val="200"/>
              </a:spcBef>
              <a:spcAft>
                <a:spcPts val="200"/>
              </a:spcAft>
              <a:buClr>
                <a:schemeClr val="bg1"/>
              </a:buClr>
              <a:buSzPct val="75000"/>
              <a:buFont typeface="Wingdings" panose="05000000000000000000" pitchFamily="2" charset="2"/>
              <a:buChar char="n"/>
            </a:pPr>
            <a:r>
              <a:rPr lang="en-US" altLang="zh-CN" sz="1600" b="1" dirty="0">
                <a:solidFill>
                  <a:schemeClr val="bg1"/>
                </a:solidFill>
                <a:latin typeface="Arial" panose="020B0604020202020204" pitchFamily="34" charset="0"/>
                <a:cs typeface="Arial" panose="020B0604020202020204" pitchFamily="34" charset="0"/>
                <a:sym typeface="+mn-ea"/>
              </a:rPr>
              <a:t>Make Land More Suitable for Machinery</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0" indent="-285750" algn="l">
              <a:lnSpc>
                <a:spcPct val="120000"/>
              </a:lnSpc>
              <a:spcBef>
                <a:spcPts val="200"/>
              </a:spcBef>
              <a:spcAft>
                <a:spcPts val="2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Machines have difficulties entering or operating in hilly or scattered small plots.</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0" indent="-285750" algn="l">
              <a:lnSpc>
                <a:spcPct val="120000"/>
              </a:lnSpc>
              <a:spcBef>
                <a:spcPts val="200"/>
              </a:spcBef>
              <a:spcAft>
                <a:spcPts val="2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Give greater priority to machine-friendly land development.</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7" name="文本框 6"/>
          <p:cNvSpPr txBox="1"/>
          <p:nvPr/>
        </p:nvSpPr>
        <p:spPr>
          <a:xfrm>
            <a:off x="634186" y="436408"/>
            <a:ext cx="8232412" cy="1076325"/>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5. Improving Working Conditions for Machinery</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6" name="矩形: 圆角 5"/>
          <p:cNvSpPr/>
          <p:nvPr/>
        </p:nvSpPr>
        <p:spPr>
          <a:xfrm>
            <a:off x="730250" y="2234751"/>
            <a:ext cx="2861249" cy="360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5BAE3E"/>
                </a:solidFill>
                <a:latin typeface="Arial" panose="020B0604020202020204" pitchFamily="34" charset="0"/>
                <a:cs typeface="Arial" panose="020B0604020202020204" pitchFamily="34" charset="0"/>
                <a:sym typeface="+mn-ea"/>
              </a:rPr>
              <a:t>Two Main Strategies</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8" name="文本框 7"/>
          <p:cNvSpPr txBox="1"/>
          <p:nvPr/>
        </p:nvSpPr>
        <p:spPr>
          <a:xfrm>
            <a:off x="645478" y="4180633"/>
            <a:ext cx="7670183" cy="1445616"/>
          </a:xfrm>
          <a:prstGeom prst="rect">
            <a:avLst/>
          </a:prstGeom>
          <a:noFill/>
        </p:spPr>
        <p:txBody>
          <a:bodyPr wrap="square" rtlCol="0">
            <a:noAutofit/>
          </a:bodyPr>
          <a:lstStyle/>
          <a:p>
            <a:pPr marL="285750" lvl="0" indent="-285750" algn="l">
              <a:lnSpc>
                <a:spcPct val="120000"/>
              </a:lnSpc>
              <a:spcBef>
                <a:spcPts val="200"/>
              </a:spcBef>
              <a:spcAft>
                <a:spcPts val="200"/>
              </a:spcAft>
              <a:buClr>
                <a:schemeClr val="bg1"/>
              </a:buClr>
              <a:buSzPct val="75000"/>
              <a:buFont typeface="Wingdings" panose="05000000000000000000" pitchFamily="2" charset="2"/>
              <a:buChar char="n"/>
            </a:pPr>
            <a:r>
              <a:rPr lang="en-US" altLang="zh-CN" sz="1600" b="1" dirty="0">
                <a:solidFill>
                  <a:schemeClr val="bg1"/>
                </a:solidFill>
                <a:latin typeface="Arial" panose="020B0604020202020204" pitchFamily="34" charset="0"/>
                <a:cs typeface="Arial" panose="020B0604020202020204" pitchFamily="34" charset="0"/>
                <a:sym typeface="+mn-ea"/>
              </a:rPr>
              <a:t>Enhance Emergency Response Capacity</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0" indent="-285750" algn="l">
              <a:lnSpc>
                <a:spcPct val="120000"/>
              </a:lnSpc>
              <a:spcBef>
                <a:spcPts val="200"/>
              </a:spcBef>
              <a:spcAft>
                <a:spcPts val="2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Build a large-scale, standardized, mechanized disaster response system.</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0" indent="-285750" algn="l">
              <a:lnSpc>
                <a:spcPct val="120000"/>
              </a:lnSpc>
              <a:spcBef>
                <a:spcPts val="200"/>
              </a:spcBef>
              <a:spcAft>
                <a:spcPts val="2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Improve technologies for disaster prevention and control.</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0" indent="-285750" algn="l">
              <a:lnSpc>
                <a:spcPct val="120000"/>
              </a:lnSpc>
              <a:spcBef>
                <a:spcPts val="200"/>
              </a:spcBef>
              <a:spcAft>
                <a:spcPts val="2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Stock more emergency-use machines.</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4" name="图片 3" descr="设计机械种玉米实景图 (16)"/>
          <p:cNvPicPr>
            <a:picLocks noChangeAspect="1"/>
          </p:cNvPicPr>
          <p:nvPr/>
        </p:nvPicPr>
        <p:blipFill>
          <a:blip r:embed="rId1"/>
          <a:srcRect b="10590"/>
          <a:stretch>
            <a:fillRect/>
          </a:stretch>
        </p:blipFill>
        <p:spPr>
          <a:xfrm>
            <a:off x="7193462" y="1512535"/>
            <a:ext cx="4486220" cy="2255212"/>
          </a:xfrm>
          <a:prstGeom prst="rect">
            <a:avLst/>
          </a:prstGeom>
        </p:spPr>
      </p:pic>
      <p:pic>
        <p:nvPicPr>
          <p:cNvPr id="2" name="3.3_1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795588" y="52736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13" grpId="0" animBg="1"/>
      <p:bldP spid="3" grpId="0" uiExpand="1" build="p"/>
      <p:bldP spid="7" grpId="0"/>
      <p:bldP spid="6" grpId="0" animBg="1"/>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615056"/>
            <a:ext cx="12192000" cy="2499306"/>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644460" y="436408"/>
            <a:ext cx="9342120" cy="1076325"/>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6. Promoting Socialized Services for Agricultural Machinery</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6" name="文本框 5"/>
          <p:cNvSpPr txBox="1"/>
          <p:nvPr/>
        </p:nvSpPr>
        <p:spPr>
          <a:xfrm>
            <a:off x="644459" y="3794257"/>
            <a:ext cx="4996177" cy="1757045"/>
          </a:xfrm>
          <a:prstGeom prst="rect">
            <a:avLst/>
          </a:prstGeom>
          <a:noFill/>
        </p:spPr>
        <p:txBody>
          <a:bodyPr wrap="square" rtlCol="0">
            <a:spAutoFit/>
          </a:bodyPr>
          <a:lstStyle/>
          <a:p>
            <a:pPr marL="342900" lvl="0" indent="-342900" algn="l">
              <a:lnSpc>
                <a:spcPct val="120000"/>
              </a:lnSpc>
              <a:spcBef>
                <a:spcPts val="300"/>
              </a:spcBef>
              <a:spcAft>
                <a:spcPts val="300"/>
              </a:spcAft>
              <a:buClr>
                <a:schemeClr val="bg1"/>
              </a:buClr>
              <a:buSzPct val="75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Focus on Service Innovation &amp; Delivery</a:t>
            </a:r>
            <a:endParaRPr lang="en-US" altLang="zh-CN" b="1" dirty="0">
              <a:solidFill>
                <a:schemeClr val="bg1"/>
              </a:solidFill>
              <a:latin typeface="Arial" panose="020B0604020202020204" pitchFamily="34" charset="0"/>
              <a:cs typeface="Arial" panose="020B0604020202020204" pitchFamily="34" charset="0"/>
              <a:sym typeface="+mn-ea"/>
            </a:endParaRPr>
          </a:p>
          <a:p>
            <a:pPr marL="609600" lvl="1" indent="-285750" algn="l" fontAlgn="auto">
              <a:lnSpc>
                <a:spcPct val="120000"/>
              </a:lnSpc>
              <a:spcBef>
                <a:spcPts val="300"/>
              </a:spcBef>
              <a:spcAft>
                <a:spcPts val="3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Cover the </a:t>
            </a:r>
            <a:r>
              <a:rPr lang="en-US" altLang="zh-CN" sz="1600" b="1" dirty="0">
                <a:solidFill>
                  <a:schemeClr val="bg1"/>
                </a:solidFill>
                <a:latin typeface="Arial" panose="020B0604020202020204" pitchFamily="34" charset="0"/>
                <a:cs typeface="Arial" panose="020B0604020202020204" pitchFamily="34" charset="0"/>
                <a:sym typeface="+mn-ea"/>
              </a:rPr>
              <a:t>full production chain</a:t>
            </a:r>
            <a:r>
              <a:rPr lang="en-US" altLang="zh-CN" sz="1600" dirty="0">
                <a:solidFill>
                  <a:schemeClr val="bg1"/>
                </a:solidFill>
                <a:latin typeface="Arial" panose="020B0604020202020204" pitchFamily="34" charset="0"/>
                <a:cs typeface="Arial" panose="020B0604020202020204" pitchFamily="34" charset="0"/>
                <a:sym typeface="+mn-ea"/>
              </a:rPr>
              <a:t> — before, during, and after production.</a:t>
            </a:r>
            <a:endParaRPr lang="en-US" altLang="zh-CN" sz="1600" dirty="0">
              <a:solidFill>
                <a:schemeClr val="bg1"/>
              </a:solidFill>
              <a:latin typeface="Arial" panose="020B0604020202020204" pitchFamily="34" charset="0"/>
              <a:cs typeface="Arial" panose="020B0604020202020204" pitchFamily="34" charset="0"/>
              <a:sym typeface="+mn-ea"/>
            </a:endParaRPr>
          </a:p>
          <a:p>
            <a:pPr marL="609600" lvl="1" indent="-285750" algn="l" fontAlgn="auto">
              <a:lnSpc>
                <a:spcPct val="120000"/>
              </a:lnSpc>
              <a:spcBef>
                <a:spcPts val="300"/>
              </a:spcBef>
              <a:spcAft>
                <a:spcPts val="300"/>
              </a:spcAft>
              <a:buClr>
                <a:schemeClr val="bg1"/>
              </a:buClr>
              <a:buSzPct val="75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Support </a:t>
            </a:r>
            <a:r>
              <a:rPr lang="en-US" altLang="zh-CN" sz="1600" b="1" dirty="0">
                <a:solidFill>
                  <a:schemeClr val="bg1"/>
                </a:solidFill>
                <a:latin typeface="Arial" panose="020B0604020202020204" pitchFamily="34" charset="0"/>
                <a:cs typeface="Arial" panose="020B0604020202020204" pitchFamily="34" charset="0"/>
                <a:sym typeface="+mn-ea"/>
              </a:rPr>
              <a:t>mechanized yield increase and loss reduction</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3" name="文本框 2"/>
          <p:cNvSpPr txBox="1"/>
          <p:nvPr/>
        </p:nvSpPr>
        <p:spPr>
          <a:xfrm>
            <a:off x="644459" y="1896108"/>
            <a:ext cx="6793403" cy="1539240"/>
          </a:xfrm>
          <a:prstGeom prst="rect">
            <a:avLst/>
          </a:prstGeom>
          <a:noFill/>
        </p:spPr>
        <p:txBody>
          <a:bodyPr wrap="square" lIns="91440" tIns="45720" rIns="91440" bIns="45720" rtlCol="0">
            <a:spAutoFit/>
          </a:bodyPr>
          <a:lstStyle/>
          <a:p>
            <a:pPr marL="285750" lvl="0" indent="-285750" algn="l">
              <a:lnSpc>
                <a:spcPct val="120000"/>
              </a:lnSpc>
              <a:spcBef>
                <a:spcPts val="300"/>
              </a:spcBef>
              <a:spcAft>
                <a:spcPts val="3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Innovate Service Models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0" indent="-285750" algn="l" fontAlgn="auto">
              <a:lnSpc>
                <a:spcPct val="120000"/>
              </a:lnSpc>
              <a:spcBef>
                <a:spcPts val="300"/>
              </a:spcBef>
              <a:spcAft>
                <a:spcPts val="300"/>
              </a:spcAft>
              <a:buClr>
                <a:srgbClr val="5BAE3E"/>
              </a:buClr>
              <a:buSzPct val="75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“Full-process mechanization + integrated farming services”.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0" indent="-285750" algn="l" fontAlgn="auto">
              <a:lnSpc>
                <a:spcPct val="120000"/>
              </a:lnSpc>
              <a:spcBef>
                <a:spcPts val="300"/>
              </a:spcBef>
              <a:spcAft>
                <a:spcPts val="300"/>
              </a:spcAft>
              <a:buClr>
                <a:srgbClr val="5BAE3E"/>
              </a:buClr>
              <a:buSzPct val="75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“Internet + agricultural machinery” service platforms.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0" indent="-285750" algn="l" fontAlgn="auto">
              <a:lnSpc>
                <a:spcPct val="120000"/>
              </a:lnSpc>
              <a:spcBef>
                <a:spcPts val="300"/>
              </a:spcBef>
              <a:spcAft>
                <a:spcPts val="300"/>
              </a:spcAft>
              <a:buClr>
                <a:srgbClr val="5BAE3E"/>
              </a:buClr>
              <a:buSzPct val="75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Innovation in service content.</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4" name="图片 3" descr="设计机械种玉米实景图 (18)"/>
          <p:cNvPicPr>
            <a:picLocks noChangeAspect="1"/>
          </p:cNvPicPr>
          <p:nvPr/>
        </p:nvPicPr>
        <p:blipFill>
          <a:blip r:embed="rId1"/>
          <a:srcRect b="10107"/>
          <a:stretch>
            <a:fillRect/>
          </a:stretch>
        </p:blipFill>
        <p:spPr>
          <a:xfrm>
            <a:off x="8384498" y="1871124"/>
            <a:ext cx="3096000" cy="1564743"/>
          </a:xfrm>
          <a:prstGeom prst="rect">
            <a:avLst/>
          </a:prstGeom>
        </p:spPr>
      </p:pic>
      <p:pic>
        <p:nvPicPr>
          <p:cNvPr id="5" name="图片 4" descr="C:/Users/QX_HD/Downloads/生成农机服务图片.png生成农机服务图片"/>
          <p:cNvPicPr>
            <a:picLocks noChangeAspect="1"/>
          </p:cNvPicPr>
          <p:nvPr/>
        </p:nvPicPr>
        <p:blipFill>
          <a:blip r:embed="rId2"/>
          <a:srcRect r="202"/>
          <a:stretch>
            <a:fillRect/>
          </a:stretch>
        </p:blipFill>
        <p:spPr>
          <a:xfrm>
            <a:off x="5640636" y="3991742"/>
            <a:ext cx="2816844" cy="1586897"/>
          </a:xfrm>
          <a:prstGeom prst="rect">
            <a:avLst/>
          </a:prstGeom>
        </p:spPr>
      </p:pic>
      <p:pic>
        <p:nvPicPr>
          <p:cNvPr id="8" name="图片 7" descr="设计机械种玉米实景图 (20)"/>
          <p:cNvPicPr>
            <a:picLocks noChangeAspect="1"/>
          </p:cNvPicPr>
          <p:nvPr/>
        </p:nvPicPr>
        <p:blipFill>
          <a:blip r:embed="rId3"/>
          <a:srcRect b="8841"/>
          <a:stretch>
            <a:fillRect/>
          </a:stretch>
        </p:blipFill>
        <p:spPr>
          <a:xfrm>
            <a:off x="8566716" y="3991742"/>
            <a:ext cx="3096000" cy="1586897"/>
          </a:xfrm>
          <a:prstGeom prst="rect">
            <a:avLst/>
          </a:prstGeom>
        </p:spPr>
      </p:pic>
      <p:pic>
        <p:nvPicPr>
          <p:cNvPr id="9" name="3.3_1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838325" y="49974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bldLst>
      <p:bldP spid="7" grpId="0" animBg="1"/>
      <p:bldP spid="2" grpId="0"/>
      <p:bldP spid="6" grpId="0" uiExpand="1" build="p"/>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custDataLst>
              <p:tags r:id="rId1"/>
            </p:custDataLst>
          </p:nvPr>
        </p:nvSpPr>
        <p:spPr>
          <a:xfrm>
            <a:off x="4477704" y="2234574"/>
            <a:ext cx="3233418" cy="3201404"/>
          </a:xfrm>
          <a:prstGeom prst="ellipse">
            <a:avLst/>
          </a:prstGeom>
          <a:gradFill flip="none" rotWithShape="1">
            <a:gsLst>
              <a:gs pos="100000">
                <a:schemeClr val="accent1">
                  <a:lumMod val="5000"/>
                  <a:lumOff val="95000"/>
                </a:schemeClr>
              </a:gs>
              <a:gs pos="0">
                <a:srgbClr val="5BAE3E">
                  <a:alpha val="40000"/>
                </a:srgbClr>
              </a:gs>
            </a:gsLst>
            <a:path path="shap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lIns="323850" rIns="32385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0" algn="ctr" fontAlgn="auto">
              <a:lnSpc>
                <a:spcPct val="130000"/>
              </a:lnSpc>
            </a:pPr>
            <a:r>
              <a:rPr lang="en-US" altLang="zh-CN" b="1" dirty="0">
                <a:solidFill>
                  <a:srgbClr val="5BAE3E"/>
                </a:solidFill>
              </a:rPr>
              <a:t>Key Areas </a:t>
            </a:r>
            <a:endParaRPr lang="en-US" altLang="zh-CN" b="1" dirty="0">
              <a:solidFill>
                <a:srgbClr val="5BAE3E"/>
              </a:solidFill>
            </a:endParaRPr>
          </a:p>
        </p:txBody>
      </p:sp>
      <p:sp>
        <p:nvSpPr>
          <p:cNvPr id="2" name="文本框 1"/>
          <p:cNvSpPr txBox="1"/>
          <p:nvPr/>
        </p:nvSpPr>
        <p:spPr>
          <a:xfrm>
            <a:off x="634186" y="436408"/>
            <a:ext cx="9342120" cy="1076325"/>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Key Areas for Promoting Loss-Reduction Harvest Technologies</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3" name="椭圆 52"/>
          <p:cNvSpPr/>
          <p:nvPr>
            <p:custDataLst>
              <p:tags r:id="rId2"/>
            </p:custDataLst>
          </p:nvPr>
        </p:nvSpPr>
        <p:spPr>
          <a:xfrm>
            <a:off x="4311016" y="2051879"/>
            <a:ext cx="3566795" cy="3566795"/>
          </a:xfrm>
          <a:prstGeom prst="ellipse">
            <a:avLst/>
          </a:prstGeom>
          <a:noFill/>
          <a:ln>
            <a:solidFill>
              <a:schemeClr val="bg1">
                <a:lumMod val="85000"/>
              </a:schemeClr>
            </a:solidFill>
          </a:ln>
        </p:spPr>
        <p:style>
          <a:lnRef idx="2">
            <a:schemeClr val="accent1">
              <a:lumMod val="75000"/>
            </a:schemeClr>
          </a:lnRef>
          <a:fillRef idx="1">
            <a:schemeClr val="accent1"/>
          </a:fillRef>
          <a:effectRef idx="0">
            <a:srgbClr val="FFFFFF"/>
          </a:effectRef>
          <a:fontRef idx="minor">
            <a:schemeClr val="lt1"/>
          </a:fontRef>
        </p:style>
        <p:txBody>
          <a:bodyPr lIns="323850" rIns="32385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0" algn="ctr" fontAlgn="auto">
              <a:lnSpc>
                <a:spcPct val="130000"/>
              </a:lnSpc>
            </a:pPr>
            <a:endParaRPr lang="en-US" altLang="zh-CN" b="1" dirty="0">
              <a:solidFill>
                <a:srgbClr val="5BAE3E"/>
              </a:solidFill>
            </a:endParaRPr>
          </a:p>
        </p:txBody>
      </p:sp>
      <p:sp>
        <p:nvSpPr>
          <p:cNvPr id="26" name="正文"/>
          <p:cNvSpPr txBox="1"/>
          <p:nvPr>
            <p:custDataLst>
              <p:tags r:id="rId3"/>
            </p:custDataLst>
          </p:nvPr>
        </p:nvSpPr>
        <p:spPr>
          <a:xfrm>
            <a:off x="1308101" y="3534921"/>
            <a:ext cx="2357120" cy="583565"/>
          </a:xfrm>
          <a:prstGeom prst="rect">
            <a:avLst/>
          </a:prstGeom>
          <a:noFill/>
        </p:spPr>
        <p:txBody>
          <a:bodyPr wrap="square" lIns="91440" tIns="45720" rIns="91440" bIns="45720" rtlCol="0" anchor="t" anchorCtr="0">
            <a:spAutoFit/>
          </a:bodyPr>
          <a:lstStyle/>
          <a:p>
            <a:pPr lvl="0" algn="r"/>
            <a:r>
              <a:rPr lang="en-US" altLang="zh-CN" sz="1600" dirty="0">
                <a:latin typeface="Arial" panose="020B0604020202020204" pitchFamily="34" charset="0"/>
                <a:ea typeface="字魂59号-创粗黑" panose="00000500000000000000" pitchFamily="2" charset="-122"/>
                <a:cs typeface="Arial" panose="020B0604020202020204" pitchFamily="34" charset="0"/>
                <a:sym typeface="+mn-ea"/>
              </a:rPr>
              <a:t>Improve machinery product quality.</a:t>
            </a:r>
            <a:endParaRPr lang="en-US" altLang="zh-CN" sz="1600" noProof="0" dirty="0">
              <a:ln>
                <a:noFill/>
              </a:ln>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sp>
        <p:nvSpPr>
          <p:cNvPr id="29" name="正文"/>
          <p:cNvSpPr txBox="1"/>
          <p:nvPr>
            <p:custDataLst>
              <p:tags r:id="rId4"/>
            </p:custDataLst>
          </p:nvPr>
        </p:nvSpPr>
        <p:spPr>
          <a:xfrm>
            <a:off x="2192656" y="5074380"/>
            <a:ext cx="2357120" cy="583565"/>
          </a:xfrm>
          <a:prstGeom prst="rect">
            <a:avLst/>
          </a:prstGeom>
          <a:noFill/>
        </p:spPr>
        <p:txBody>
          <a:bodyPr wrap="square" lIns="91440" tIns="45720" rIns="91440" bIns="45720" rtlCol="0" anchor="t" anchorCtr="0">
            <a:spAutoFit/>
          </a:bodyPr>
          <a:lstStyle/>
          <a:p>
            <a:pPr lvl="0" algn="r"/>
            <a:r>
              <a:rPr lang="en-US" altLang="zh-CN" sz="1600" dirty="0">
                <a:latin typeface="Arial" panose="020B0604020202020204" pitchFamily="34" charset="0"/>
                <a:ea typeface="字魂59号-创粗黑" panose="00000500000000000000" pitchFamily="2" charset="-122"/>
                <a:cs typeface="Arial" panose="020B0604020202020204" pitchFamily="34" charset="0"/>
                <a:sym typeface="+mn-ea"/>
              </a:rPr>
              <a:t>Train machine operators.</a:t>
            </a:r>
            <a:endParaRPr lang="en-US" altLang="zh-CN" sz="1600" noProof="0" dirty="0">
              <a:ln>
                <a:noFill/>
              </a:ln>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sp>
        <p:nvSpPr>
          <p:cNvPr id="24" name="正文"/>
          <p:cNvSpPr txBox="1"/>
          <p:nvPr>
            <p:custDataLst>
              <p:tags r:id="rId5"/>
            </p:custDataLst>
          </p:nvPr>
        </p:nvSpPr>
        <p:spPr>
          <a:xfrm>
            <a:off x="1568451" y="2071246"/>
            <a:ext cx="2981325" cy="583565"/>
          </a:xfrm>
          <a:prstGeom prst="rect">
            <a:avLst/>
          </a:prstGeom>
          <a:noFill/>
        </p:spPr>
        <p:txBody>
          <a:bodyPr wrap="square" lIns="91440" tIns="45720" rIns="91440" bIns="45720" rtlCol="0" anchor="t" anchorCtr="0">
            <a:spAutoFit/>
          </a:bodyPr>
          <a:lstStyle/>
          <a:p>
            <a:pPr lvl="0" algn="r"/>
            <a:r>
              <a:rPr lang="en-US" altLang="zh-CN" sz="1600" dirty="0">
                <a:latin typeface="Arial" panose="020B0604020202020204" pitchFamily="34" charset="0"/>
                <a:ea typeface="字魂59号-创粗黑" panose="00000500000000000000" pitchFamily="2" charset="-122"/>
                <a:cs typeface="Arial" panose="020B0604020202020204" pitchFamily="34" charset="0"/>
                <a:sym typeface="+mn-ea"/>
              </a:rPr>
              <a:t>Strengthen integration of machinery and agronomy.</a:t>
            </a:r>
            <a:endParaRPr lang="en-US" altLang="zh-CN" sz="1600" noProof="0" dirty="0">
              <a:ln>
                <a:noFill/>
              </a:ln>
              <a:solidFill>
                <a:schemeClr val="tx1"/>
              </a:solidFill>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sp>
        <p:nvSpPr>
          <p:cNvPr id="17" name="椭圆 16"/>
          <p:cNvSpPr>
            <a:spLocks noChangeAspect="1"/>
          </p:cNvSpPr>
          <p:nvPr>
            <p:custDataLst>
              <p:tags r:id="rId6"/>
            </p:custDataLst>
          </p:nvPr>
        </p:nvSpPr>
        <p:spPr>
          <a:xfrm>
            <a:off x="6474461" y="4861119"/>
            <a:ext cx="989965" cy="990600"/>
          </a:xfrm>
          <a:prstGeom prst="ellipse">
            <a:avLst/>
          </a:prstGeom>
          <a:solidFill>
            <a:srgbClr val="5BAE3E"/>
          </a:solidFill>
          <a:ln w="8357" cap="flat">
            <a:noFill/>
            <a:prstDash val="solid"/>
            <a:miter/>
          </a:ln>
        </p:spPr>
        <p:txBody>
          <a:bodyPr rot="0" spcFirstLastPara="0" vert="horz" wrap="non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b="1" dirty="0">
                <a:solidFill>
                  <a:srgbClr val="FFFFFF"/>
                </a:solidFill>
                <a:sym typeface="+mn-ea"/>
              </a:rPr>
              <a:t>No.4</a:t>
            </a:r>
            <a:endParaRPr lang="en-US" altLang="zh-CN" b="1" dirty="0">
              <a:solidFill>
                <a:srgbClr val="FFFFFF"/>
              </a:solidFill>
              <a:sym typeface="+mn-ea"/>
            </a:endParaRPr>
          </a:p>
        </p:txBody>
      </p:sp>
      <p:sp>
        <p:nvSpPr>
          <p:cNvPr id="18" name="椭圆 17"/>
          <p:cNvSpPr>
            <a:spLocks noChangeAspect="1"/>
          </p:cNvSpPr>
          <p:nvPr>
            <p:custDataLst>
              <p:tags r:id="rId7"/>
            </p:custDataLst>
          </p:nvPr>
        </p:nvSpPr>
        <p:spPr>
          <a:xfrm>
            <a:off x="7351396" y="3343469"/>
            <a:ext cx="989965" cy="990600"/>
          </a:xfrm>
          <a:prstGeom prst="ellipse">
            <a:avLst/>
          </a:prstGeom>
          <a:solidFill>
            <a:srgbClr val="5BAE3E"/>
          </a:solidFill>
          <a:ln w="8357" cap="flat">
            <a:noFill/>
            <a:prstDash val="solid"/>
            <a:miter/>
          </a:ln>
        </p:spPr>
        <p:txBody>
          <a:bodyPr rot="0" spcFirstLastPara="0" vert="horz" wrap="non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b="1" dirty="0">
                <a:solidFill>
                  <a:srgbClr val="FFFFFF"/>
                </a:solidFill>
                <a:sym typeface="+mn-ea"/>
              </a:rPr>
              <a:t>No.5</a:t>
            </a:r>
            <a:endParaRPr lang="en-US" altLang="zh-CN" b="1" dirty="0">
              <a:solidFill>
                <a:srgbClr val="FFFFFF"/>
              </a:solidFill>
              <a:sym typeface="+mn-ea"/>
            </a:endParaRPr>
          </a:p>
        </p:txBody>
      </p:sp>
      <p:sp>
        <p:nvSpPr>
          <p:cNvPr id="20" name="椭圆 19"/>
          <p:cNvSpPr>
            <a:spLocks noChangeAspect="1"/>
          </p:cNvSpPr>
          <p:nvPr>
            <p:custDataLst>
              <p:tags r:id="rId8"/>
            </p:custDataLst>
          </p:nvPr>
        </p:nvSpPr>
        <p:spPr>
          <a:xfrm>
            <a:off x="4721861" y="4861119"/>
            <a:ext cx="989965" cy="990600"/>
          </a:xfrm>
          <a:prstGeom prst="ellipse">
            <a:avLst/>
          </a:prstGeom>
          <a:solidFill>
            <a:srgbClr val="5BAE3E"/>
          </a:solidFill>
          <a:ln w="8357" cap="flat">
            <a:noFill/>
            <a:prstDash val="solid"/>
            <a:miter/>
          </a:ln>
        </p:spPr>
        <p:txBody>
          <a:bodyPr rot="0" spcFirstLastPara="0" vert="horz" wrap="non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b="1" dirty="0">
                <a:solidFill>
                  <a:srgbClr val="FFFFFF"/>
                </a:solidFill>
                <a:sym typeface="+mn-ea"/>
              </a:rPr>
              <a:t>No.3</a:t>
            </a:r>
            <a:endParaRPr lang="en-US" altLang="zh-CN" b="1" dirty="0">
              <a:solidFill>
                <a:srgbClr val="FFFFFF"/>
              </a:solidFill>
              <a:sym typeface="+mn-ea"/>
            </a:endParaRPr>
          </a:p>
        </p:txBody>
      </p:sp>
      <p:sp>
        <p:nvSpPr>
          <p:cNvPr id="21" name="椭圆 20"/>
          <p:cNvSpPr>
            <a:spLocks noChangeAspect="1"/>
          </p:cNvSpPr>
          <p:nvPr>
            <p:custDataLst>
              <p:tags r:id="rId9"/>
            </p:custDataLst>
          </p:nvPr>
        </p:nvSpPr>
        <p:spPr>
          <a:xfrm>
            <a:off x="3845561" y="3343469"/>
            <a:ext cx="989965" cy="990600"/>
          </a:xfrm>
          <a:prstGeom prst="ellipse">
            <a:avLst/>
          </a:prstGeom>
          <a:solidFill>
            <a:srgbClr val="5BAE3E"/>
          </a:solidFill>
          <a:ln w="3032" cap="flat">
            <a:noFill/>
            <a:prstDash val="solid"/>
            <a:miter/>
          </a:ln>
        </p:spPr>
        <p:txBody>
          <a:bodyPr rot="0" spcFirstLastPara="0" vert="horz" wrap="non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b="1" dirty="0">
                <a:solidFill>
                  <a:srgbClr val="FFFFFF"/>
                </a:solidFill>
                <a:sym typeface="+mn-ea"/>
              </a:rPr>
              <a:t>No.2</a:t>
            </a:r>
            <a:endParaRPr lang="en-US" altLang="zh-CN" b="1" dirty="0">
              <a:solidFill>
                <a:srgbClr val="FFFFFF"/>
              </a:solidFill>
              <a:sym typeface="+mn-ea"/>
            </a:endParaRPr>
          </a:p>
        </p:txBody>
      </p:sp>
      <p:sp>
        <p:nvSpPr>
          <p:cNvPr id="22" name="椭圆 21"/>
          <p:cNvSpPr>
            <a:spLocks noChangeAspect="1"/>
          </p:cNvSpPr>
          <p:nvPr>
            <p:custDataLst>
              <p:tags r:id="rId10"/>
            </p:custDataLst>
          </p:nvPr>
        </p:nvSpPr>
        <p:spPr>
          <a:xfrm>
            <a:off x="4721861" y="1825819"/>
            <a:ext cx="989965" cy="990600"/>
          </a:xfrm>
          <a:prstGeom prst="ellipse">
            <a:avLst/>
          </a:prstGeom>
          <a:solidFill>
            <a:srgbClr val="5BAE3E"/>
          </a:solidFill>
          <a:ln w="3032" cap="flat">
            <a:noFill/>
            <a:prstDash val="solid"/>
            <a:miter/>
          </a:ln>
        </p:spPr>
        <p:txBody>
          <a:bodyPr rot="0" spcFirstLastPara="0" vert="horz" wrap="non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b="1" dirty="0">
                <a:solidFill>
                  <a:srgbClr val="FFFFFF"/>
                </a:solidFill>
                <a:sym typeface="+mn-ea"/>
              </a:rPr>
              <a:t>No.1</a:t>
            </a:r>
            <a:endParaRPr lang="en-US" altLang="zh-CN" b="1" dirty="0">
              <a:solidFill>
                <a:srgbClr val="FFFFFF"/>
              </a:solidFill>
              <a:sym typeface="+mn-ea"/>
            </a:endParaRPr>
          </a:p>
        </p:txBody>
      </p:sp>
      <p:sp>
        <p:nvSpPr>
          <p:cNvPr id="28" name="椭圆 27"/>
          <p:cNvSpPr>
            <a:spLocks noChangeAspect="1"/>
          </p:cNvSpPr>
          <p:nvPr>
            <p:custDataLst>
              <p:tags r:id="rId11"/>
            </p:custDataLst>
          </p:nvPr>
        </p:nvSpPr>
        <p:spPr>
          <a:xfrm>
            <a:off x="6474461" y="1825819"/>
            <a:ext cx="989965" cy="990600"/>
          </a:xfrm>
          <a:prstGeom prst="ellipse">
            <a:avLst/>
          </a:prstGeom>
          <a:solidFill>
            <a:srgbClr val="5BAE3E"/>
          </a:solidFill>
          <a:ln w="8357" cap="flat">
            <a:noFill/>
            <a:prstDash val="solid"/>
            <a:miter/>
          </a:ln>
        </p:spPr>
        <p:txBody>
          <a:bodyPr rot="0" spcFirstLastPara="0" vert="horz" wrap="none" lIns="0" tIns="0" rIns="0" bIns="0" numCol="1" spcCol="0" rtlCol="0" fromWordArt="0" anchor="ctr" anchorCtr="0" forceAA="0" compatLnSpc="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b="1" dirty="0">
                <a:solidFill>
                  <a:srgbClr val="FFFFFF"/>
                </a:solidFill>
                <a:sym typeface="+mn-ea"/>
              </a:rPr>
              <a:t>No.6</a:t>
            </a:r>
            <a:endParaRPr lang="en-US" altLang="zh-CN" b="1" dirty="0">
              <a:solidFill>
                <a:srgbClr val="FFFFFF"/>
              </a:solidFill>
              <a:sym typeface="+mn-ea"/>
            </a:endParaRPr>
          </a:p>
        </p:txBody>
      </p:sp>
      <p:sp>
        <p:nvSpPr>
          <p:cNvPr id="46" name="正文"/>
          <p:cNvSpPr txBox="1"/>
          <p:nvPr>
            <p:custDataLst>
              <p:tags r:id="rId12"/>
            </p:custDataLst>
          </p:nvPr>
        </p:nvSpPr>
        <p:spPr>
          <a:xfrm>
            <a:off x="7696834" y="2071246"/>
            <a:ext cx="3187065" cy="583565"/>
          </a:xfrm>
          <a:prstGeom prst="rect">
            <a:avLst/>
          </a:prstGeom>
          <a:noFill/>
        </p:spPr>
        <p:txBody>
          <a:bodyPr wrap="square" lIns="91440" tIns="45720" rIns="91440" bIns="45720" rtlCol="0" anchor="t" anchorCtr="0">
            <a:spAutoFit/>
          </a:bodyPr>
          <a:lstStyle/>
          <a:p>
            <a:pPr lvl="0"/>
            <a:r>
              <a:rPr lang="en-US" altLang="zh-CN" sz="1600" dirty="0">
                <a:latin typeface="Arial" panose="020B0604020202020204" pitchFamily="34" charset="0"/>
                <a:ea typeface="字魂59号-创粗黑" panose="00000500000000000000" pitchFamily="2" charset="-122"/>
                <a:cs typeface="Arial" panose="020B0604020202020204" pitchFamily="34" charset="0"/>
                <a:sym typeface="+mn-ea"/>
              </a:rPr>
              <a:t>Promote socialized services for agricultural machinery.</a:t>
            </a:r>
            <a:endParaRPr lang="en-US" altLang="zh-CN" sz="1600" noProof="0" dirty="0">
              <a:ln>
                <a:noFill/>
              </a:ln>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sp>
        <p:nvSpPr>
          <p:cNvPr id="49" name="正文"/>
          <p:cNvSpPr txBox="1"/>
          <p:nvPr>
            <p:custDataLst>
              <p:tags r:id="rId13"/>
            </p:custDataLst>
          </p:nvPr>
        </p:nvSpPr>
        <p:spPr>
          <a:xfrm>
            <a:off x="7696835" y="5074380"/>
            <a:ext cx="2357120" cy="583565"/>
          </a:xfrm>
          <a:prstGeom prst="rect">
            <a:avLst/>
          </a:prstGeom>
          <a:noFill/>
        </p:spPr>
        <p:txBody>
          <a:bodyPr wrap="square" lIns="91440" tIns="45720" rIns="91440" bIns="45720" rtlCol="0" anchor="t" anchorCtr="0">
            <a:spAutoFit/>
          </a:bodyPr>
          <a:lstStyle/>
          <a:p>
            <a:pPr lvl="0"/>
            <a:r>
              <a:rPr lang="en-US" altLang="zh-CN" sz="1600" dirty="0">
                <a:latin typeface="Arial" panose="020B0604020202020204" pitchFamily="34" charset="0"/>
                <a:ea typeface="字魂59号-创粗黑" panose="00000500000000000000" pitchFamily="2" charset="-122"/>
                <a:cs typeface="Arial" panose="020B0604020202020204" pitchFamily="34" charset="0"/>
                <a:sym typeface="+mn-ea"/>
              </a:rPr>
              <a:t>Apply simple methods to measure grain loss.</a:t>
            </a:r>
            <a:endParaRPr lang="en-US" altLang="zh-CN" sz="1600" noProof="0" dirty="0">
              <a:ln>
                <a:noFill/>
              </a:ln>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sp>
        <p:nvSpPr>
          <p:cNvPr id="51" name="正文"/>
          <p:cNvSpPr txBox="1"/>
          <p:nvPr>
            <p:custDataLst>
              <p:tags r:id="rId14"/>
            </p:custDataLst>
          </p:nvPr>
        </p:nvSpPr>
        <p:spPr>
          <a:xfrm>
            <a:off x="8587740" y="3546381"/>
            <a:ext cx="2357120" cy="583565"/>
          </a:xfrm>
          <a:prstGeom prst="rect">
            <a:avLst/>
          </a:prstGeom>
          <a:noFill/>
        </p:spPr>
        <p:txBody>
          <a:bodyPr wrap="square" lIns="91440" tIns="45720" rIns="91440" bIns="45720" rtlCol="0" anchor="t" anchorCtr="0">
            <a:spAutoFit/>
          </a:bodyPr>
          <a:lstStyle/>
          <a:p>
            <a:pPr lvl="0"/>
            <a:r>
              <a:rPr lang="en-US" altLang="zh-CN" sz="1600" dirty="0">
                <a:latin typeface="Arial" panose="020B0604020202020204" pitchFamily="34" charset="0"/>
                <a:ea typeface="字魂59号-创粗黑" panose="00000500000000000000" pitchFamily="2" charset="-122"/>
                <a:cs typeface="Arial" panose="020B0604020202020204" pitchFamily="34" charset="0"/>
                <a:sym typeface="+mn-ea"/>
              </a:rPr>
              <a:t>Improve machine operation conditions.</a:t>
            </a:r>
            <a:endParaRPr lang="en-US" altLang="zh-CN" sz="1600" noProof="0" dirty="0">
              <a:ln>
                <a:noFill/>
              </a:ln>
              <a:effectLst/>
              <a:uLnTx/>
              <a:uFillTx/>
              <a:latin typeface="Arial" panose="020B0604020202020204" pitchFamily="34" charset="0"/>
              <a:ea typeface="字魂59号-创粗黑" panose="00000500000000000000" pitchFamily="2" charset="-122"/>
              <a:cs typeface="Arial" panose="020B0604020202020204" pitchFamily="34" charset="0"/>
              <a:sym typeface="+mn-ea"/>
            </a:endParaRPr>
          </a:p>
        </p:txBody>
      </p:sp>
      <p:pic>
        <p:nvPicPr>
          <p:cNvPr id="3" name="3.3_12">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2070100" y="5434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4" grpId="0" animBg="1"/>
      <p:bldP spid="2" grpId="0"/>
      <p:bldP spid="53" grpId="0" animBg="1"/>
      <p:bldP spid="26" grpId="0"/>
      <p:bldP spid="29" grpId="0"/>
      <p:bldP spid="24" grpId="0"/>
      <p:bldP spid="17" grpId="0" animBg="1"/>
      <p:bldP spid="18" grpId="0" animBg="1"/>
      <p:bldP spid="20" grpId="0" animBg="1"/>
      <p:bldP spid="21" grpId="0" animBg="1"/>
      <p:bldP spid="22" grpId="0" animBg="1"/>
      <p:bldP spid="28" grpId="0" animBg="1"/>
      <p:bldP spid="46" grpId="0"/>
      <p:bldP spid="49"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1" name="组合 1180"/>
          <p:cNvGrpSpPr/>
          <p:nvPr>
            <p:custDataLst>
              <p:tags r:id="rId1"/>
            </p:custDataLst>
          </p:nvPr>
        </p:nvGrpSpPr>
        <p:grpSpPr>
          <a:xfrm>
            <a:off x="3595838" y="1383653"/>
            <a:ext cx="6061319" cy="1466561"/>
            <a:chOff x="2804728" y="1167895"/>
            <a:chExt cx="6061319" cy="1466561"/>
          </a:xfrm>
        </p:grpSpPr>
        <p:sp>
          <p:nvSpPr>
            <p:cNvPr id="1327" name="矩形 1326"/>
            <p:cNvSpPr/>
            <p:nvPr>
              <p:custDataLst>
                <p:tags r:id="rId2"/>
              </p:custDataLst>
            </p:nvPr>
          </p:nvSpPr>
          <p:spPr>
            <a:xfrm>
              <a:off x="6480911" y="1167895"/>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0" name="矩形 1199"/>
            <p:cNvSpPr/>
            <p:nvPr>
              <p:custDataLst>
                <p:tags r:id="rId3"/>
              </p:custDataLst>
            </p:nvPr>
          </p:nvSpPr>
          <p:spPr>
            <a:xfrm>
              <a:off x="2885942" y="1272828"/>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2" name="文本框 1201"/>
            <p:cNvSpPr txBox="1"/>
            <p:nvPr>
              <p:custDataLst>
                <p:tags r:id="rId4"/>
              </p:custDataLst>
            </p:nvPr>
          </p:nvSpPr>
          <p:spPr>
            <a:xfrm>
              <a:off x="2953755" y="1618110"/>
              <a:ext cx="5142281" cy="460375"/>
            </a:xfrm>
            <a:prstGeom prst="rect">
              <a:avLst/>
            </a:prstGeom>
            <a:noFill/>
          </p:spPr>
          <p:txBody>
            <a:bodyPr wrap="square" rtlCol="0">
              <a:spAutoFit/>
            </a:bodyPr>
            <a:lstStyle/>
            <a:p>
              <a:r>
                <a:rPr lang="en-US" altLang="zh-CN" sz="1200" b="1" dirty="0">
                  <a:solidFill>
                    <a:schemeClr val="bg1"/>
                  </a:solidFill>
                  <a:ea typeface="+mj-ea"/>
                </a:rPr>
                <a:t>Mechanization as the Primary Approach for Grain Yield Increase and Loss Reduction</a:t>
              </a:r>
              <a:endParaRPr lang="en-US" altLang="zh-CN" sz="1200" b="1" dirty="0">
                <a:solidFill>
                  <a:schemeClr val="bg1"/>
                </a:solidFill>
                <a:ea typeface="+mj-ea"/>
              </a:endParaRPr>
            </a:p>
          </p:txBody>
        </p:sp>
        <p:sp>
          <p:nvSpPr>
            <p:cNvPr id="1203" name="矩形 1202"/>
            <p:cNvSpPr/>
            <p:nvPr>
              <p:custDataLst>
                <p:tags r:id="rId5"/>
              </p:custDataLst>
            </p:nvPr>
          </p:nvSpPr>
          <p:spPr>
            <a:xfrm>
              <a:off x="2804728" y="2236561"/>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4" name="文本框 1203"/>
            <p:cNvSpPr txBox="1"/>
            <p:nvPr>
              <p:custDataLst>
                <p:tags r:id="rId6"/>
              </p:custDataLst>
            </p:nvPr>
          </p:nvSpPr>
          <p:spPr>
            <a:xfrm>
              <a:off x="2953757" y="1290161"/>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01</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329" name="组合 1328"/>
            <p:cNvGrpSpPr/>
            <p:nvPr/>
          </p:nvGrpSpPr>
          <p:grpSpPr>
            <a:xfrm>
              <a:off x="7938332" y="2032392"/>
              <a:ext cx="903097" cy="602064"/>
              <a:chOff x="2178006" y="5732219"/>
              <a:chExt cx="1219876" cy="813250"/>
            </a:xfrm>
          </p:grpSpPr>
          <p:cxnSp>
            <p:nvCxnSpPr>
              <p:cNvPr id="1333" name="直接连接符 1332"/>
              <p:cNvCxnSpPr/>
              <p:nvPr>
                <p:custDataLst>
                  <p:tags r:id="rId7"/>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4" name="直接连接符 1333"/>
              <p:cNvCxnSpPr/>
              <p:nvPr>
                <p:custDataLst>
                  <p:tags r:id="rId8"/>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5" name="直接连接符 1334"/>
              <p:cNvCxnSpPr/>
              <p:nvPr>
                <p:custDataLst>
                  <p:tags r:id="rId9"/>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6" name="直接连接符 1335"/>
              <p:cNvCxnSpPr/>
              <p:nvPr>
                <p:custDataLst>
                  <p:tags r:id="rId10"/>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7" name="直接连接符 1336"/>
              <p:cNvCxnSpPr/>
              <p:nvPr>
                <p:custDataLst>
                  <p:tags r:id="rId11"/>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8" name="直接连接符 1337"/>
              <p:cNvCxnSpPr/>
              <p:nvPr>
                <p:custDataLst>
                  <p:tags r:id="rId12"/>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9" name="直接连接符 1338"/>
              <p:cNvCxnSpPr/>
              <p:nvPr>
                <p:custDataLst>
                  <p:tags r:id="rId13"/>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0" name="直接连接符 1339"/>
              <p:cNvCxnSpPr/>
              <p:nvPr>
                <p:custDataLst>
                  <p:tags r:id="rId14"/>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1" name="直接连接符 1340"/>
              <p:cNvCxnSpPr/>
              <p:nvPr>
                <p:custDataLst>
                  <p:tags r:id="rId15"/>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80" name="组合 1179"/>
          <p:cNvGrpSpPr/>
          <p:nvPr>
            <p:custDataLst>
              <p:tags r:id="rId16"/>
            </p:custDataLst>
          </p:nvPr>
        </p:nvGrpSpPr>
        <p:grpSpPr>
          <a:xfrm>
            <a:off x="3595838" y="2911477"/>
            <a:ext cx="6061319" cy="1466561"/>
            <a:chOff x="2804728" y="2695719"/>
            <a:chExt cx="6061319" cy="1466561"/>
          </a:xfrm>
        </p:grpSpPr>
        <p:sp>
          <p:nvSpPr>
            <p:cNvPr id="28" name="矩形 27"/>
            <p:cNvSpPr/>
            <p:nvPr>
              <p:custDataLst>
                <p:tags r:id="rId17"/>
              </p:custDataLst>
            </p:nvPr>
          </p:nvSpPr>
          <p:spPr>
            <a:xfrm>
              <a:off x="6480911" y="2695719"/>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custDataLst>
                <p:tags r:id="rId18"/>
              </p:custDataLst>
            </p:nvPr>
          </p:nvSpPr>
          <p:spPr>
            <a:xfrm>
              <a:off x="2885942" y="2800652"/>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9"/>
              </p:custDataLst>
            </p:nvPr>
          </p:nvSpPr>
          <p:spPr>
            <a:xfrm>
              <a:off x="2953755" y="3145934"/>
              <a:ext cx="5409409" cy="460375"/>
            </a:xfrm>
            <a:prstGeom prst="rect">
              <a:avLst/>
            </a:prstGeom>
            <a:noFill/>
          </p:spPr>
          <p:txBody>
            <a:bodyPr wrap="square" rtlCol="0">
              <a:spAutoFit/>
            </a:bodyPr>
            <a:lstStyle/>
            <a:p>
              <a:r>
                <a:rPr lang="en-US" altLang="zh-CN" sz="1200" b="1" dirty="0">
                  <a:solidFill>
                    <a:schemeClr val="bg1"/>
                  </a:solidFill>
                  <a:ea typeface="+mj-ea"/>
                </a:rPr>
                <a:t>Technologies and Measures for Increasing Grain Yield and Reducing Losses Through Mechanization</a:t>
              </a:r>
              <a:endParaRPr lang="en-US" altLang="zh-CN" sz="1200" b="1" dirty="0">
                <a:solidFill>
                  <a:schemeClr val="bg1"/>
                </a:solidFill>
                <a:ea typeface="+mj-ea"/>
              </a:endParaRPr>
            </a:p>
          </p:txBody>
        </p:sp>
        <p:sp>
          <p:nvSpPr>
            <p:cNvPr id="31" name="矩形 30"/>
            <p:cNvSpPr/>
            <p:nvPr>
              <p:custDataLst>
                <p:tags r:id="rId20"/>
              </p:custDataLst>
            </p:nvPr>
          </p:nvSpPr>
          <p:spPr>
            <a:xfrm>
              <a:off x="2804728" y="3764385"/>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2" name="文本框 1151"/>
            <p:cNvSpPr txBox="1"/>
            <p:nvPr>
              <p:custDataLst>
                <p:tags r:id="rId21"/>
              </p:custDataLst>
            </p:nvPr>
          </p:nvSpPr>
          <p:spPr>
            <a:xfrm>
              <a:off x="2953757" y="2817985"/>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02</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53" name="组合 1152"/>
            <p:cNvGrpSpPr/>
            <p:nvPr/>
          </p:nvGrpSpPr>
          <p:grpSpPr>
            <a:xfrm>
              <a:off x="7938332" y="3560216"/>
              <a:ext cx="903097" cy="602064"/>
              <a:chOff x="2178006" y="5732219"/>
              <a:chExt cx="1219876" cy="813250"/>
            </a:xfrm>
          </p:grpSpPr>
          <p:cxnSp>
            <p:nvCxnSpPr>
              <p:cNvPr id="1154" name="直接连接符 1153"/>
              <p:cNvCxnSpPr/>
              <p:nvPr>
                <p:custDataLst>
                  <p:tags r:id="rId22"/>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5" name="直接连接符 1154"/>
              <p:cNvCxnSpPr/>
              <p:nvPr>
                <p:custDataLst>
                  <p:tags r:id="rId23"/>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6" name="直接连接符 1155"/>
              <p:cNvCxnSpPr/>
              <p:nvPr>
                <p:custDataLst>
                  <p:tags r:id="rId24"/>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7" name="直接连接符 1156"/>
              <p:cNvCxnSpPr/>
              <p:nvPr>
                <p:custDataLst>
                  <p:tags r:id="rId25"/>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8" name="直接连接符 1157"/>
              <p:cNvCxnSpPr/>
              <p:nvPr>
                <p:custDataLst>
                  <p:tags r:id="rId26"/>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9" name="直接连接符 1158"/>
              <p:cNvCxnSpPr/>
              <p:nvPr>
                <p:custDataLst>
                  <p:tags r:id="rId27"/>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0" name="直接连接符 1159"/>
              <p:cNvCxnSpPr/>
              <p:nvPr>
                <p:custDataLst>
                  <p:tags r:id="rId28"/>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1" name="直接连接符 1160"/>
              <p:cNvCxnSpPr/>
              <p:nvPr>
                <p:custDataLst>
                  <p:tags r:id="rId29"/>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2" name="直接连接符 1161"/>
              <p:cNvCxnSpPr/>
              <p:nvPr>
                <p:custDataLst>
                  <p:tags r:id="rId30"/>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79" name="组合 1178"/>
          <p:cNvGrpSpPr/>
          <p:nvPr>
            <p:custDataLst>
              <p:tags r:id="rId31"/>
            </p:custDataLst>
          </p:nvPr>
        </p:nvGrpSpPr>
        <p:grpSpPr>
          <a:xfrm>
            <a:off x="3595838" y="4439302"/>
            <a:ext cx="6061319" cy="1466561"/>
            <a:chOff x="2804728" y="4223544"/>
            <a:chExt cx="6061319" cy="1466561"/>
          </a:xfrm>
        </p:grpSpPr>
        <p:sp>
          <p:nvSpPr>
            <p:cNvPr id="1164" name="矩形 1163"/>
            <p:cNvSpPr/>
            <p:nvPr>
              <p:custDataLst>
                <p:tags r:id="rId32"/>
              </p:custDataLst>
            </p:nvPr>
          </p:nvSpPr>
          <p:spPr>
            <a:xfrm>
              <a:off x="6480911" y="4223544"/>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5" name="矩形 1164"/>
            <p:cNvSpPr/>
            <p:nvPr>
              <p:custDataLst>
                <p:tags r:id="rId33"/>
              </p:custDataLst>
            </p:nvPr>
          </p:nvSpPr>
          <p:spPr>
            <a:xfrm>
              <a:off x="2885942" y="4328477"/>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6" name="文本框 1165"/>
            <p:cNvSpPr txBox="1"/>
            <p:nvPr>
              <p:custDataLst>
                <p:tags r:id="rId34"/>
              </p:custDataLst>
            </p:nvPr>
          </p:nvSpPr>
          <p:spPr>
            <a:xfrm>
              <a:off x="2953755" y="4673759"/>
              <a:ext cx="5142281" cy="460375"/>
            </a:xfrm>
            <a:prstGeom prst="rect">
              <a:avLst/>
            </a:prstGeom>
            <a:noFill/>
          </p:spPr>
          <p:txBody>
            <a:bodyPr wrap="square" rtlCol="0">
              <a:spAutoFit/>
            </a:bodyPr>
            <a:lstStyle/>
            <a:p>
              <a:r>
                <a:rPr lang="en-US" altLang="zh-CN" sz="1200" b="1" dirty="0">
                  <a:solidFill>
                    <a:schemeClr val="bg1"/>
                  </a:solidFill>
                  <a:ea typeface="+mj-ea"/>
                </a:rPr>
                <a:t>Continuing to Promote the Application of Mechanized Technologies for Uield Increase and Loss Reduction</a:t>
              </a:r>
              <a:endParaRPr lang="en-US" altLang="zh-CN" sz="1200" b="1" dirty="0">
                <a:solidFill>
                  <a:schemeClr val="bg1"/>
                </a:solidFill>
                <a:ea typeface="+mj-ea"/>
              </a:endParaRPr>
            </a:p>
          </p:txBody>
        </p:sp>
        <p:sp>
          <p:nvSpPr>
            <p:cNvPr id="1167" name="矩形 1166"/>
            <p:cNvSpPr/>
            <p:nvPr>
              <p:custDataLst>
                <p:tags r:id="rId35"/>
              </p:custDataLst>
            </p:nvPr>
          </p:nvSpPr>
          <p:spPr>
            <a:xfrm>
              <a:off x="2804728" y="5292210"/>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8" name="文本框 1167"/>
            <p:cNvSpPr txBox="1"/>
            <p:nvPr>
              <p:custDataLst>
                <p:tags r:id="rId36"/>
              </p:custDataLst>
            </p:nvPr>
          </p:nvSpPr>
          <p:spPr>
            <a:xfrm>
              <a:off x="2953757" y="4345810"/>
              <a:ext cx="1618720" cy="368300"/>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03</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69" name="组合 1168"/>
            <p:cNvGrpSpPr/>
            <p:nvPr/>
          </p:nvGrpSpPr>
          <p:grpSpPr>
            <a:xfrm>
              <a:off x="7938332" y="5088041"/>
              <a:ext cx="903097" cy="602064"/>
              <a:chOff x="2178006" y="5732219"/>
              <a:chExt cx="1219876" cy="813250"/>
            </a:xfrm>
          </p:grpSpPr>
          <p:cxnSp>
            <p:nvCxnSpPr>
              <p:cNvPr id="1170" name="直接连接符 1169"/>
              <p:cNvCxnSpPr/>
              <p:nvPr>
                <p:custDataLst>
                  <p:tags r:id="rId37"/>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1" name="直接连接符 1170"/>
              <p:cNvCxnSpPr/>
              <p:nvPr>
                <p:custDataLst>
                  <p:tags r:id="rId38"/>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2" name="直接连接符 1171"/>
              <p:cNvCxnSpPr/>
              <p:nvPr>
                <p:custDataLst>
                  <p:tags r:id="rId39"/>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3" name="直接连接符 1172"/>
              <p:cNvCxnSpPr/>
              <p:nvPr>
                <p:custDataLst>
                  <p:tags r:id="rId40"/>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4" name="直接连接符 1173"/>
              <p:cNvCxnSpPr/>
              <p:nvPr>
                <p:custDataLst>
                  <p:tags r:id="rId41"/>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5" name="直接连接符 1174"/>
              <p:cNvCxnSpPr/>
              <p:nvPr>
                <p:custDataLst>
                  <p:tags r:id="rId42"/>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6" name="直接连接符 1175"/>
              <p:cNvCxnSpPr/>
              <p:nvPr>
                <p:custDataLst>
                  <p:tags r:id="rId43"/>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7" name="直接连接符 1176"/>
              <p:cNvCxnSpPr/>
              <p:nvPr>
                <p:custDataLst>
                  <p:tags r:id="rId44"/>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8" name="直接连接符 1177"/>
              <p:cNvCxnSpPr/>
              <p:nvPr>
                <p:custDataLst>
                  <p:tags r:id="rId45"/>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199255" y="2393950"/>
            <a:ext cx="982980" cy="1521460"/>
            <a:chOff x="1432560" y="2630282"/>
            <a:chExt cx="853440" cy="1320624"/>
          </a:xfrm>
        </p:grpSpPr>
        <p:cxnSp>
          <p:nvCxnSpPr>
            <p:cNvPr id="14" name="直接连接符 13"/>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7" name="文本框 126"/>
          <p:cNvSpPr txBox="1"/>
          <p:nvPr/>
        </p:nvSpPr>
        <p:spPr>
          <a:xfrm>
            <a:off x="2514437" y="1010906"/>
            <a:ext cx="2699712" cy="583565"/>
          </a:xfrm>
          <a:prstGeom prst="rect">
            <a:avLst/>
          </a:prstGeom>
          <a:noFill/>
        </p:spPr>
        <p:txBody>
          <a:bodyPr vert="horz" wrap="square" rtlCol="0">
            <a:spAutoFit/>
          </a:bodyPr>
          <a:lstStyle/>
          <a:p>
            <a:pPr algn="r"/>
            <a:r>
              <a:rPr lang="en-US" altLang="zh-CN"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rPr>
              <a:t>PART.03</a:t>
            </a:r>
            <a:endParaRPr lang="zh-CN" altLang="en-US"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121" name="组合 120"/>
          <p:cNvGrpSpPr/>
          <p:nvPr/>
        </p:nvGrpSpPr>
        <p:grpSpPr>
          <a:xfrm rot="16200000" flipV="1">
            <a:off x="403225" y="4108450"/>
            <a:ext cx="631825" cy="423545"/>
            <a:chOff x="1432560" y="2623534"/>
            <a:chExt cx="853440" cy="1320624"/>
          </a:xfrm>
        </p:grpSpPr>
        <p:cxnSp>
          <p:nvCxnSpPr>
            <p:cNvPr id="122" name="直接连接符 121"/>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1280745" y="3333888"/>
            <a:ext cx="1538345" cy="1025562"/>
            <a:chOff x="2178006" y="5732219"/>
            <a:chExt cx="1219876" cy="813250"/>
          </a:xfrm>
        </p:grpSpPr>
        <p:cxnSp>
          <p:nvCxnSpPr>
            <p:cNvPr id="109" name="直接连接符 108"/>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625510" y="2373402"/>
            <a:ext cx="6489875" cy="2158365"/>
          </a:xfrm>
          <a:prstGeom prst="rect">
            <a:avLst/>
          </a:prstGeom>
          <a:noFill/>
        </p:spPr>
        <p:txBody>
          <a:bodyPr wrap="square" rtlCol="0">
            <a:spAutoFit/>
          </a:bodyPr>
          <a:lstStyle/>
          <a:p>
            <a:pPr lvl="0" defTabSz="685800">
              <a:lnSpc>
                <a:spcPct val="120000"/>
              </a:lnSpc>
              <a:defRPr/>
            </a:pPr>
            <a:r>
              <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Continuing to Promote the Application of Mechanized Technologies for Yield Increase and Loss Reduction</a:t>
            </a:r>
            <a:endPar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2" name="3.3_0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941638" y="49545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12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9784652" y="5224916"/>
            <a:ext cx="1918040" cy="404038"/>
          </a:xfrm>
          <a:prstGeom prst="rect">
            <a:avLst/>
          </a:prstGeom>
          <a:solidFill>
            <a:srgbClr val="DEB8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3" name="图片 2"/>
          <p:cNvPicPr>
            <a:picLocks noChangeAspect="1"/>
          </p:cNvPicPr>
          <p:nvPr/>
        </p:nvPicPr>
        <p:blipFill>
          <a:blip r:embed="rId1"/>
          <a:stretch>
            <a:fillRect/>
          </a:stretch>
        </p:blipFill>
        <p:spPr>
          <a:xfrm>
            <a:off x="7729823" y="3480025"/>
            <a:ext cx="3786505" cy="1946910"/>
          </a:xfrm>
          <a:prstGeom prst="rect">
            <a:avLst/>
          </a:prstGeom>
        </p:spPr>
      </p:pic>
      <p:sp>
        <p:nvSpPr>
          <p:cNvPr id="21" name="文本框 20"/>
          <p:cNvSpPr txBox="1"/>
          <p:nvPr/>
        </p:nvSpPr>
        <p:spPr>
          <a:xfrm>
            <a:off x="934205" y="1819173"/>
            <a:ext cx="10652758" cy="783590"/>
          </a:xfrm>
          <a:prstGeom prst="rect">
            <a:avLst/>
          </a:prstGeom>
          <a:noFill/>
        </p:spPr>
        <p:txBody>
          <a:bodyPr wrap="square" lIns="91440" tIns="45720" rIns="91440" bIns="45720" rtlCol="0">
            <a:spAutoFit/>
          </a:bodyPr>
          <a:lstStyle/>
          <a:p>
            <a:pPr marL="285750" lvl="0" indent="-285750" algn="l">
              <a:lnSpc>
                <a:spcPct val="120000"/>
              </a:lnSpc>
              <a:spcBef>
                <a:spcPts val="400"/>
              </a:spcBef>
              <a:spcAft>
                <a:spcPts val="400"/>
              </a:spcAft>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Agricultural Mechanization General Station of the Ministry of Agriculture and Rural Affairs of China.</a:t>
            </a:r>
            <a:endParaRPr lang="en-US" altLang="zh-CN" sz="1600" dirty="0">
              <a:latin typeface="Arial" panose="020B0604020202020204" pitchFamily="34" charset="0"/>
              <a:cs typeface="Arial" panose="020B0604020202020204" pitchFamily="34" charset="0"/>
              <a:sym typeface="+mn-ea"/>
            </a:endParaRPr>
          </a:p>
          <a:p>
            <a:pPr marL="285750" lvl="0" indent="-285750" algn="l">
              <a:lnSpc>
                <a:spcPct val="120000"/>
              </a:lnSpc>
              <a:spcBef>
                <a:spcPts val="400"/>
              </a:spcBef>
              <a:spcAft>
                <a:spcPts val="400"/>
              </a:spcAft>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National agricultural machinery testing and extension agencies.</a:t>
            </a:r>
            <a:endParaRPr lang="en-US" altLang="zh-CN" sz="1600" dirty="0">
              <a:latin typeface="Arial" panose="020B0604020202020204" pitchFamily="34" charset="0"/>
              <a:cs typeface="Arial" panose="020B0604020202020204" pitchFamily="34" charset="0"/>
              <a:sym typeface="+mn-ea"/>
            </a:endParaRPr>
          </a:p>
        </p:txBody>
      </p:sp>
      <p:sp>
        <p:nvSpPr>
          <p:cNvPr id="23" name="文本框 22"/>
          <p:cNvSpPr txBox="1"/>
          <p:nvPr/>
        </p:nvSpPr>
        <p:spPr>
          <a:xfrm>
            <a:off x="652851" y="3480025"/>
            <a:ext cx="6890608" cy="2205990"/>
          </a:xfrm>
          <a:prstGeom prst="rect">
            <a:avLst/>
          </a:prstGeom>
          <a:noFill/>
        </p:spPr>
        <p:txBody>
          <a:bodyPr wrap="square" rtlCol="0">
            <a:spAutoFit/>
          </a:bodyPr>
          <a:lstStyle/>
          <a:p>
            <a:pPr marL="285750" lvl="0" indent="-285750" algn="l">
              <a:lnSpc>
                <a:spcPct val="120000"/>
              </a:lnSpc>
              <a:spcBef>
                <a:spcPts val="300"/>
              </a:spcBef>
              <a:spcAft>
                <a:spcPts val="3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Specific Measures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fontAlgn="auto">
              <a:lnSpc>
                <a:spcPct val="120000"/>
              </a:lnSpc>
              <a:spcBef>
                <a:spcPts val="300"/>
              </a:spcBef>
              <a:spcAft>
                <a:spcPts val="300"/>
              </a:spcAft>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Accelerated supply of yield-increasing and loss-reducing technologies.</a:t>
            </a:r>
            <a:endParaRPr lang="en-US" altLang="zh-CN" sz="1600" dirty="0">
              <a:latin typeface="Arial" panose="020B0604020202020204" pitchFamily="34" charset="0"/>
              <a:cs typeface="Arial" panose="020B0604020202020204" pitchFamily="34" charset="0"/>
              <a:sym typeface="+mn-ea"/>
            </a:endParaRPr>
          </a:p>
          <a:p>
            <a:pPr marL="575945" lvl="1" indent="-285750" algn="l" fontAlgn="auto">
              <a:lnSpc>
                <a:spcPct val="120000"/>
              </a:lnSpc>
              <a:spcBef>
                <a:spcPts val="300"/>
              </a:spcBef>
              <a:spcAft>
                <a:spcPts val="300"/>
              </a:spcAft>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Exercised strict quality control over machinery.</a:t>
            </a:r>
            <a:endParaRPr lang="en-US" altLang="zh-CN" sz="1600" dirty="0">
              <a:latin typeface="Arial" panose="020B0604020202020204" pitchFamily="34" charset="0"/>
              <a:cs typeface="Arial" panose="020B0604020202020204" pitchFamily="34" charset="0"/>
              <a:sym typeface="+mn-ea"/>
            </a:endParaRPr>
          </a:p>
          <a:p>
            <a:pPr marL="575945" lvl="1" indent="-285750" algn="l" fontAlgn="auto">
              <a:lnSpc>
                <a:spcPct val="120000"/>
              </a:lnSpc>
              <a:spcBef>
                <a:spcPts val="300"/>
              </a:spcBef>
              <a:spcAft>
                <a:spcPts val="300"/>
              </a:spcAft>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Strengthened training and guidance.</a:t>
            </a:r>
            <a:endParaRPr lang="en-US" altLang="zh-CN" sz="1600" dirty="0">
              <a:latin typeface="Arial" panose="020B0604020202020204" pitchFamily="34" charset="0"/>
              <a:cs typeface="Arial" panose="020B0604020202020204" pitchFamily="34" charset="0"/>
              <a:sym typeface="+mn-ea"/>
            </a:endParaRPr>
          </a:p>
          <a:p>
            <a:pPr marL="575945" lvl="1" indent="-285750" algn="l" fontAlgn="auto">
              <a:lnSpc>
                <a:spcPct val="120000"/>
              </a:lnSpc>
              <a:spcBef>
                <a:spcPts val="300"/>
              </a:spcBef>
              <a:spcAft>
                <a:spcPts val="300"/>
              </a:spcAft>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Promoted crop-specific, stage-specific, and region-specific solutions.</a:t>
            </a:r>
            <a:endParaRPr lang="en-US" altLang="zh-CN" sz="1600" dirty="0">
              <a:latin typeface="Arial" panose="020B0604020202020204" pitchFamily="34" charset="0"/>
              <a:cs typeface="Arial" panose="020B0604020202020204" pitchFamily="34" charset="0"/>
              <a:sym typeface="+mn-ea"/>
            </a:endParaRPr>
          </a:p>
        </p:txBody>
      </p:sp>
      <p:sp>
        <p:nvSpPr>
          <p:cNvPr id="4" name="矩形: 圆角 3"/>
          <p:cNvSpPr/>
          <p:nvPr/>
        </p:nvSpPr>
        <p:spPr>
          <a:xfrm>
            <a:off x="730249" y="1414350"/>
            <a:ext cx="2963445" cy="36000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t>Institutions</a:t>
            </a:r>
            <a:endParaRPr lang="en-US" altLang="zh-CN" b="1" dirty="0"/>
          </a:p>
        </p:txBody>
      </p:sp>
      <p:sp>
        <p:nvSpPr>
          <p:cNvPr id="5" name="矩形: 圆角 4"/>
          <p:cNvSpPr/>
          <p:nvPr/>
        </p:nvSpPr>
        <p:spPr>
          <a:xfrm>
            <a:off x="730249" y="2976017"/>
            <a:ext cx="2963445" cy="36000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t>Specific Measures </a:t>
            </a:r>
            <a:endParaRPr lang="en-US" altLang="zh-CN" b="1" dirty="0"/>
          </a:p>
        </p:txBody>
      </p:sp>
      <p:sp>
        <p:nvSpPr>
          <p:cNvPr id="2" name="文本框 1"/>
          <p:cNvSpPr txBox="1"/>
          <p:nvPr/>
        </p:nvSpPr>
        <p:spPr>
          <a:xfrm>
            <a:off x="624122" y="441757"/>
            <a:ext cx="8470690" cy="583565"/>
          </a:xfrm>
          <a:prstGeom prst="rect">
            <a:avLst/>
          </a:prstGeom>
          <a:noFill/>
        </p:spPr>
        <p:txBody>
          <a:bodyPr wrap="square" rtlCol="0">
            <a:spAutoFit/>
          </a:bodyPr>
          <a:lstStyle/>
          <a:p>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Boosting Yields, Reducing Losses</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6" name="3.3_0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533525" y="49831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9" grpId="0" animBg="1"/>
      <p:bldP spid="21" grpId="0" uiExpand="1" build="p"/>
      <p:bldP spid="23" grpId="0" uiExpand="1" build="p"/>
      <p:bldP spid="4" grpId="0" animBg="1"/>
      <p:bldP spid="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24122" y="441757"/>
            <a:ext cx="8470690" cy="1076325"/>
          </a:xfrm>
          <a:prstGeom prst="rect">
            <a:avLst/>
          </a:prstGeom>
          <a:noFill/>
        </p:spPr>
        <p:txBody>
          <a:bodyPr wrap="square" rtlCol="0">
            <a:spAutoFit/>
          </a:bodyPr>
          <a:lstStyle/>
          <a:p>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Strengthening the Integration of Machinery and Agronomy</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grpSp>
        <p:nvGrpSpPr>
          <p:cNvPr id="2" name="组合 1"/>
          <p:cNvGrpSpPr/>
          <p:nvPr>
            <p:custDataLst>
              <p:tags r:id="rId1"/>
            </p:custDataLst>
          </p:nvPr>
        </p:nvGrpSpPr>
        <p:grpSpPr>
          <a:xfrm>
            <a:off x="754063" y="4957904"/>
            <a:ext cx="10742612" cy="1256340"/>
            <a:chOff x="754063" y="5233670"/>
            <a:chExt cx="10742612" cy="1256340"/>
          </a:xfrm>
        </p:grpSpPr>
        <p:sp>
          <p:nvSpPr>
            <p:cNvPr id="22" name="矩形: 圆角 21"/>
            <p:cNvSpPr/>
            <p:nvPr/>
          </p:nvSpPr>
          <p:spPr>
            <a:xfrm>
              <a:off x="1985211" y="5233670"/>
              <a:ext cx="9511464" cy="1256340"/>
            </a:xfrm>
            <a:prstGeom prst="roundRect">
              <a:avLst>
                <a:gd name="adj" fmla="val 7301"/>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endParaRPr lang="en-US" altLang="zh-CN" kern="0" dirty="0">
                <a:ln>
                  <a:noFill/>
                  <a:prstDash val="sysDot"/>
                </a:ln>
                <a:solidFill>
                  <a:schemeClr val="tx1">
                    <a:lumMod val="85000"/>
                    <a:lumOff val="15000"/>
                  </a:schemeClr>
                </a:solidFill>
                <a:sym typeface="+mn-ea"/>
              </a:endParaRPr>
            </a:p>
          </p:txBody>
        </p:sp>
        <p:sp>
          <p:nvSpPr>
            <p:cNvPr id="23" name="文本框 22"/>
            <p:cNvSpPr txBox="1"/>
            <p:nvPr>
              <p:custDataLst>
                <p:tags r:id="rId2"/>
              </p:custDataLst>
            </p:nvPr>
          </p:nvSpPr>
          <p:spPr>
            <a:xfrm>
              <a:off x="2349222" y="5645768"/>
              <a:ext cx="8924368" cy="597106"/>
            </a:xfrm>
            <a:prstGeom prst="rect">
              <a:avLst/>
            </a:prstGeom>
            <a:noFill/>
          </p:spPr>
          <p:txBody>
            <a:bodyPr wrap="square" lIns="0" tIns="0" rIns="0" bIns="0" rtlCol="0">
              <a:noAutofit/>
            </a:bodyPr>
            <a:lstStyle/>
            <a:p>
              <a:pPr marL="285750" indent="-285750" fontAlgn="auto">
                <a:buFont typeface="Arial" panose="020B0604020202020204" pitchFamily="34" charset="0"/>
                <a:buChar char="•"/>
              </a:pPr>
              <a:r>
                <a:rPr lang="en-US" altLang="zh-CN" sz="1600" kern="0" dirty="0">
                  <a:ln>
                    <a:noFill/>
                    <a:prstDash val="sysDot"/>
                  </a:ln>
                  <a:solidFill>
                    <a:schemeClr val="tx1">
                      <a:lumMod val="85000"/>
                      <a:lumOff val="15000"/>
                    </a:schemeClr>
                  </a:solidFill>
                  <a:sym typeface="+mn-ea"/>
                </a:rPr>
                <a:t>Cover crop variety, cultivation, timing, and field operations.</a:t>
              </a:r>
              <a:endParaRPr lang="en-US" altLang="zh-CN" sz="1600" kern="0" dirty="0">
                <a:ln>
                  <a:noFill/>
                  <a:prstDash val="sysDot"/>
                </a:ln>
                <a:solidFill>
                  <a:schemeClr val="tx1">
                    <a:lumMod val="85000"/>
                    <a:lumOff val="15000"/>
                  </a:schemeClr>
                </a:solidFill>
                <a:sym typeface="+mn-ea"/>
              </a:endParaRPr>
            </a:p>
            <a:p>
              <a:pPr marL="285750" indent="-285750" fontAlgn="auto">
                <a:buFont typeface="Arial" panose="020B0604020202020204" pitchFamily="34" charset="0"/>
                <a:buChar char="•"/>
              </a:pPr>
              <a:r>
                <a:rPr lang="en-US" altLang="zh-CN" sz="1600" kern="0" dirty="0">
                  <a:ln>
                    <a:noFill/>
                    <a:prstDash val="sysDot"/>
                  </a:ln>
                  <a:solidFill>
                    <a:schemeClr val="tx1">
                      <a:lumMod val="85000"/>
                      <a:lumOff val="15000"/>
                    </a:schemeClr>
                  </a:solidFill>
                  <a:sym typeface="+mn-ea"/>
                </a:rPr>
                <a:t>Speed up integration and application of technologies and equipment.</a:t>
              </a:r>
              <a:endParaRPr lang="en-US" altLang="zh-CN" sz="1600" kern="0" dirty="0">
                <a:ln>
                  <a:noFill/>
                  <a:prstDash val="sysDot"/>
                </a:ln>
                <a:solidFill>
                  <a:schemeClr val="tx1">
                    <a:lumMod val="85000"/>
                    <a:lumOff val="15000"/>
                  </a:schemeClr>
                </a:solidFill>
                <a:sym typeface="+mn-ea"/>
              </a:endParaRPr>
            </a:p>
            <a:p>
              <a:pPr marL="285750" indent="-285750" fontAlgn="auto">
                <a:buFont typeface="Arial" panose="020B0604020202020204" pitchFamily="34" charset="0"/>
                <a:buChar char="•"/>
              </a:pPr>
              <a:r>
                <a:rPr lang="en-US" altLang="zh-CN" sz="1600" kern="0" dirty="0">
                  <a:ln>
                    <a:noFill/>
                    <a:prstDash val="sysDot"/>
                  </a:ln>
                  <a:solidFill>
                    <a:schemeClr val="tx1">
                      <a:lumMod val="85000"/>
                      <a:lumOff val="15000"/>
                    </a:schemeClr>
                  </a:solidFill>
                  <a:sym typeface="+mn-ea"/>
                </a:rPr>
                <a:t>Develop suitable models for full-process mechanized production.</a:t>
              </a:r>
              <a:endParaRPr lang="en-US" altLang="zh-CN" sz="1600" kern="0" dirty="0">
                <a:ln>
                  <a:noFill/>
                  <a:prstDash val="sysDot"/>
                </a:ln>
                <a:solidFill>
                  <a:schemeClr val="tx1">
                    <a:lumMod val="85000"/>
                    <a:lumOff val="15000"/>
                  </a:schemeClr>
                </a:solidFill>
                <a:sym typeface="+mn-ea"/>
              </a:endParaRPr>
            </a:p>
          </p:txBody>
        </p:sp>
        <p:sp>
          <p:nvSpPr>
            <p:cNvPr id="24" name="矩形: 圆角 23"/>
            <p:cNvSpPr/>
            <p:nvPr/>
          </p:nvSpPr>
          <p:spPr>
            <a:xfrm>
              <a:off x="754063" y="5233670"/>
              <a:ext cx="1440000" cy="1256340"/>
            </a:xfrm>
            <a:prstGeom prst="roundRect">
              <a:avLst>
                <a:gd name="adj" fmla="val 7301"/>
              </a:avLst>
            </a:prstGeom>
            <a:solidFill>
              <a:srgbClr val="5BAE3E"/>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b="1" dirty="0"/>
            </a:p>
          </p:txBody>
        </p:sp>
        <p:sp>
          <p:nvSpPr>
            <p:cNvPr id="25" name="文本框 24"/>
            <p:cNvSpPr txBox="1"/>
            <p:nvPr>
              <p:custDataLst>
                <p:tags r:id="rId3"/>
              </p:custDataLst>
            </p:nvPr>
          </p:nvSpPr>
          <p:spPr>
            <a:xfrm>
              <a:off x="2349500" y="5327015"/>
              <a:ext cx="9147175" cy="276860"/>
            </a:xfrm>
            <a:prstGeom prst="rect">
              <a:avLst/>
            </a:prstGeom>
            <a:noFill/>
          </p:spPr>
          <p:txBody>
            <a:bodyPr wrap="square" lIns="0" tIns="0" rIns="0" bIns="0" rtlCol="0" anchor="b" anchorCtr="0">
              <a:spAutoFit/>
            </a:bodyPr>
            <a:lstStyle/>
            <a:p>
              <a:pPr indent="0">
                <a:lnSpc>
                  <a:spcPct val="100000"/>
                </a:lnSpc>
                <a:buNone/>
              </a:pPr>
              <a:r>
                <a:rPr lang="en-US" altLang="zh-CN" b="1" dirty="0">
                  <a:solidFill>
                    <a:srgbClr val="5BAE3E"/>
                  </a:solidFill>
                </a:rPr>
                <a:t>Promote full-process mechanization for yield increase and loss reduction</a:t>
              </a:r>
              <a:endParaRPr lang="en-US" altLang="zh-CN" b="1" dirty="0">
                <a:solidFill>
                  <a:srgbClr val="5BAE3E"/>
                </a:solidFill>
              </a:endParaRPr>
            </a:p>
          </p:txBody>
        </p:sp>
        <p:grpSp>
          <p:nvGrpSpPr>
            <p:cNvPr id="26" name="组合 25"/>
            <p:cNvGrpSpPr>
              <a:grpSpLocks noChangeAspect="1"/>
            </p:cNvGrpSpPr>
            <p:nvPr/>
          </p:nvGrpSpPr>
          <p:grpSpPr>
            <a:xfrm>
              <a:off x="996122" y="5429840"/>
              <a:ext cx="955881" cy="864000"/>
              <a:chOff x="5638800" y="2971800"/>
              <a:chExt cx="1350646" cy="1220821"/>
            </a:xfrm>
            <a:solidFill>
              <a:schemeClr val="bg1"/>
            </a:solidFill>
          </p:grpSpPr>
          <p:pic>
            <p:nvPicPr>
              <p:cNvPr id="27" name="图形 26" descr="单级齿轮"/>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2971800"/>
                <a:ext cx="914400" cy="914400"/>
              </a:xfrm>
              <a:prstGeom prst="rect">
                <a:avLst/>
              </a:prstGeom>
            </p:spPr>
          </p:pic>
          <p:pic>
            <p:nvPicPr>
              <p:cNvPr id="28" name="图形 27" descr="齿轮"/>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5046" y="3278221"/>
                <a:ext cx="914400" cy="914400"/>
              </a:xfrm>
              <a:prstGeom prst="rect">
                <a:avLst/>
              </a:prstGeom>
            </p:spPr>
          </p:pic>
        </p:grpSp>
      </p:grpSp>
      <p:grpSp>
        <p:nvGrpSpPr>
          <p:cNvPr id="13" name="组合 12"/>
          <p:cNvGrpSpPr/>
          <p:nvPr>
            <p:custDataLst>
              <p:tags r:id="rId8"/>
            </p:custDataLst>
          </p:nvPr>
        </p:nvGrpSpPr>
        <p:grpSpPr>
          <a:xfrm>
            <a:off x="754063" y="1555224"/>
            <a:ext cx="10742612" cy="1213005"/>
            <a:chOff x="754063" y="1753218"/>
            <a:chExt cx="10742612" cy="1213005"/>
          </a:xfrm>
        </p:grpSpPr>
        <p:sp>
          <p:nvSpPr>
            <p:cNvPr id="6" name="矩形: 圆角 5"/>
            <p:cNvSpPr/>
            <p:nvPr/>
          </p:nvSpPr>
          <p:spPr>
            <a:xfrm>
              <a:off x="1985211" y="1753218"/>
              <a:ext cx="9511464" cy="1213005"/>
            </a:xfrm>
            <a:prstGeom prst="roundRect">
              <a:avLst>
                <a:gd name="adj" fmla="val 7301"/>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endParaRPr lang="en-US" altLang="zh-CN" kern="0" dirty="0">
                <a:ln>
                  <a:noFill/>
                  <a:prstDash val="sysDot"/>
                </a:ln>
                <a:solidFill>
                  <a:schemeClr val="tx1">
                    <a:lumMod val="85000"/>
                    <a:lumOff val="15000"/>
                  </a:schemeClr>
                </a:solidFill>
                <a:sym typeface="+mn-ea"/>
              </a:endParaRPr>
            </a:p>
          </p:txBody>
        </p:sp>
        <p:sp>
          <p:nvSpPr>
            <p:cNvPr id="50" name="文本框 49"/>
            <p:cNvSpPr txBox="1"/>
            <p:nvPr>
              <p:custDataLst>
                <p:tags r:id="rId9"/>
              </p:custDataLst>
            </p:nvPr>
          </p:nvSpPr>
          <p:spPr>
            <a:xfrm>
              <a:off x="2349222" y="2153286"/>
              <a:ext cx="8924368" cy="597106"/>
            </a:xfrm>
            <a:prstGeom prst="rect">
              <a:avLst/>
            </a:prstGeom>
            <a:noFill/>
          </p:spPr>
          <p:txBody>
            <a:bodyPr wrap="square" lIns="0" tIns="0" rIns="0" bIns="0" rtlCol="0">
              <a:noAutofit/>
            </a:bodyPr>
            <a:lstStyle/>
            <a:p>
              <a:pPr marL="285750" indent="-285750" fontAlgn="auto">
                <a:buFont typeface="Arial" panose="020B0604020202020204" pitchFamily="34" charset="0"/>
                <a:buChar char="•"/>
              </a:pPr>
              <a:r>
                <a:rPr lang="en-US" altLang="zh-CN" sz="1600" kern="0" dirty="0">
                  <a:ln>
                    <a:noFill/>
                    <a:prstDash val="sysDot"/>
                  </a:ln>
                  <a:solidFill>
                    <a:schemeClr val="tx1">
                      <a:lumMod val="85000"/>
                      <a:lumOff val="15000"/>
                    </a:schemeClr>
                  </a:solidFill>
                  <a:sym typeface="+mn-ea"/>
                </a:rPr>
                <a:t>Strengthen the breeding and selection of varieties suitable for mechanized production. </a:t>
              </a:r>
              <a:endParaRPr lang="en-US" altLang="zh-CN" sz="1600" kern="0" dirty="0">
                <a:ln>
                  <a:noFill/>
                  <a:prstDash val="sysDot"/>
                </a:ln>
                <a:solidFill>
                  <a:schemeClr val="tx1">
                    <a:lumMod val="85000"/>
                    <a:lumOff val="15000"/>
                  </a:schemeClr>
                </a:solidFill>
                <a:sym typeface="+mn-ea"/>
              </a:endParaRPr>
            </a:p>
            <a:p>
              <a:pPr marL="285750" indent="-285750" fontAlgn="auto">
                <a:buFont typeface="Arial" panose="020B0604020202020204" pitchFamily="34" charset="0"/>
                <a:buChar char="•"/>
              </a:pPr>
              <a:r>
                <a:rPr lang="en-US" altLang="zh-CN" sz="1600" kern="0" dirty="0">
                  <a:ln>
                    <a:noFill/>
                    <a:prstDash val="sysDot"/>
                  </a:ln>
                  <a:solidFill>
                    <a:schemeClr val="tx1">
                      <a:lumMod val="85000"/>
                      <a:lumOff val="15000"/>
                    </a:schemeClr>
                  </a:solidFill>
                  <a:sym typeface="+mn-ea"/>
                </a:rPr>
                <a:t>Add mechanization-related indicators in variety approval to reduce losses during mechanized operations.</a:t>
              </a:r>
              <a:endParaRPr lang="en-US" altLang="zh-CN" sz="1600" kern="0" dirty="0">
                <a:ln>
                  <a:noFill/>
                  <a:prstDash val="sysDot"/>
                </a:ln>
                <a:solidFill>
                  <a:schemeClr val="tx1">
                    <a:lumMod val="85000"/>
                    <a:lumOff val="15000"/>
                  </a:schemeClr>
                </a:solidFill>
                <a:sym typeface="+mn-ea"/>
              </a:endParaRPr>
            </a:p>
          </p:txBody>
        </p:sp>
        <p:sp>
          <p:nvSpPr>
            <p:cNvPr id="5" name="矩形: 圆角 4"/>
            <p:cNvSpPr/>
            <p:nvPr/>
          </p:nvSpPr>
          <p:spPr>
            <a:xfrm>
              <a:off x="754063" y="1753218"/>
              <a:ext cx="1440000" cy="1213005"/>
            </a:xfrm>
            <a:prstGeom prst="roundRect">
              <a:avLst>
                <a:gd name="adj" fmla="val 7301"/>
              </a:avLst>
            </a:prstGeom>
            <a:solidFill>
              <a:srgbClr val="5BAE3E"/>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b="1" dirty="0"/>
            </a:p>
          </p:txBody>
        </p:sp>
        <p:sp>
          <p:nvSpPr>
            <p:cNvPr id="7" name="文本框 6"/>
            <p:cNvSpPr txBox="1"/>
            <p:nvPr>
              <p:custDataLst>
                <p:tags r:id="rId10"/>
              </p:custDataLst>
            </p:nvPr>
          </p:nvSpPr>
          <p:spPr>
            <a:xfrm>
              <a:off x="2349221" y="1846853"/>
              <a:ext cx="5544990" cy="276860"/>
            </a:xfrm>
            <a:prstGeom prst="rect">
              <a:avLst/>
            </a:prstGeom>
            <a:noFill/>
          </p:spPr>
          <p:txBody>
            <a:bodyPr wrap="square" lIns="0" tIns="0" rIns="0" bIns="0" rtlCol="0" anchor="b" anchorCtr="0">
              <a:spAutoFit/>
            </a:bodyPr>
            <a:lstStyle/>
            <a:p>
              <a:pPr indent="0">
                <a:lnSpc>
                  <a:spcPct val="100000"/>
                </a:lnSpc>
                <a:buNone/>
              </a:pPr>
              <a:r>
                <a:rPr lang="en-US" altLang="zh-CN" b="1" dirty="0">
                  <a:solidFill>
                    <a:srgbClr val="5BAE3E"/>
                  </a:solidFill>
                </a:rPr>
                <a:t>Breed machine-friendly crop varieties</a:t>
              </a:r>
              <a:endParaRPr lang="en-US" altLang="zh-CN" b="1" dirty="0">
                <a:solidFill>
                  <a:srgbClr val="5BAE3E"/>
                </a:solidFill>
              </a:endParaRPr>
            </a:p>
          </p:txBody>
        </p:sp>
        <p:pic>
          <p:nvPicPr>
            <p:cNvPr id="34" name="图片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648" y="2089720"/>
              <a:ext cx="782830" cy="540000"/>
            </a:xfrm>
            <a:prstGeom prst="rect">
              <a:avLst/>
            </a:prstGeom>
          </p:spPr>
        </p:pic>
      </p:grpSp>
      <p:grpSp>
        <p:nvGrpSpPr>
          <p:cNvPr id="12" name="组合 11"/>
          <p:cNvGrpSpPr/>
          <p:nvPr>
            <p:custDataLst>
              <p:tags r:id="rId12"/>
            </p:custDataLst>
          </p:nvPr>
        </p:nvGrpSpPr>
        <p:grpSpPr>
          <a:xfrm>
            <a:off x="754063" y="2826121"/>
            <a:ext cx="10742612" cy="1008000"/>
            <a:chOff x="754063" y="2913369"/>
            <a:chExt cx="10742612" cy="1008000"/>
          </a:xfrm>
        </p:grpSpPr>
        <p:sp>
          <p:nvSpPr>
            <p:cNvPr id="8" name="矩形: 圆角 7"/>
            <p:cNvSpPr/>
            <p:nvPr/>
          </p:nvSpPr>
          <p:spPr>
            <a:xfrm>
              <a:off x="1985211" y="2913369"/>
              <a:ext cx="9511464" cy="1008000"/>
            </a:xfrm>
            <a:prstGeom prst="roundRect">
              <a:avLst>
                <a:gd name="adj" fmla="val 7301"/>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endParaRPr lang="en-US" altLang="zh-CN" kern="0" dirty="0">
                <a:ln>
                  <a:noFill/>
                  <a:prstDash val="sysDot"/>
                </a:ln>
                <a:solidFill>
                  <a:schemeClr val="tx1">
                    <a:lumMod val="85000"/>
                    <a:lumOff val="15000"/>
                  </a:schemeClr>
                </a:solidFill>
                <a:sym typeface="+mn-ea"/>
              </a:endParaRPr>
            </a:p>
          </p:txBody>
        </p:sp>
        <p:sp>
          <p:nvSpPr>
            <p:cNvPr id="9" name="文本框 8"/>
            <p:cNvSpPr txBox="1"/>
            <p:nvPr>
              <p:custDataLst>
                <p:tags r:id="rId13"/>
              </p:custDataLst>
            </p:nvPr>
          </p:nvSpPr>
          <p:spPr>
            <a:xfrm>
              <a:off x="2349222" y="3311632"/>
              <a:ext cx="8924368" cy="597106"/>
            </a:xfrm>
            <a:prstGeom prst="rect">
              <a:avLst/>
            </a:prstGeom>
            <a:noFill/>
          </p:spPr>
          <p:txBody>
            <a:bodyPr wrap="square" lIns="0" tIns="0" rIns="0" bIns="0" rtlCol="0">
              <a:noAutofit/>
            </a:bodyPr>
            <a:lstStyle/>
            <a:p>
              <a:pPr marL="285750" indent="-285750" fontAlgn="auto">
                <a:buFont typeface="Arial" panose="020B0604020202020204" pitchFamily="34" charset="0"/>
                <a:buChar char="•"/>
              </a:pPr>
              <a:r>
                <a:rPr lang="en-US" altLang="zh-CN" sz="1600" kern="0" dirty="0">
                  <a:ln>
                    <a:noFill/>
                    <a:prstDash val="sysDot"/>
                  </a:ln>
                  <a:solidFill>
                    <a:schemeClr val="tx1">
                      <a:lumMod val="85000"/>
                      <a:lumOff val="15000"/>
                    </a:schemeClr>
                  </a:solidFill>
                  <a:sym typeface="+mn-ea"/>
                </a:rPr>
                <a:t>Promote seed coating technologies and adoption of commercial seeds.</a:t>
              </a:r>
              <a:endParaRPr lang="en-US" altLang="zh-CN" sz="1600" kern="0" dirty="0">
                <a:ln>
                  <a:noFill/>
                  <a:prstDash val="sysDot"/>
                </a:ln>
                <a:solidFill>
                  <a:schemeClr val="tx1">
                    <a:lumMod val="85000"/>
                    <a:lumOff val="15000"/>
                  </a:schemeClr>
                </a:solidFill>
                <a:sym typeface="+mn-ea"/>
              </a:endParaRPr>
            </a:p>
            <a:p>
              <a:pPr marL="285750" indent="-285750" fontAlgn="auto">
                <a:buFont typeface="Arial" panose="020B0604020202020204" pitchFamily="34" charset="0"/>
                <a:buChar char="•"/>
              </a:pPr>
              <a:r>
                <a:rPr lang="en-US" altLang="zh-CN" sz="1600" kern="0" dirty="0">
                  <a:ln>
                    <a:noFill/>
                    <a:prstDash val="sysDot"/>
                  </a:ln>
                  <a:solidFill>
                    <a:schemeClr val="tx1">
                      <a:lumMod val="85000"/>
                      <a:lumOff val="15000"/>
                    </a:schemeClr>
                  </a:solidFill>
                  <a:sym typeface="+mn-ea"/>
                </a:rPr>
                <a:t>Pair with precision seeders for strong and even seedling emergence.</a:t>
              </a:r>
              <a:endParaRPr lang="en-US" altLang="zh-CN" sz="1600" kern="0" dirty="0">
                <a:ln>
                  <a:noFill/>
                  <a:prstDash val="sysDot"/>
                </a:ln>
                <a:solidFill>
                  <a:schemeClr val="tx1">
                    <a:lumMod val="85000"/>
                    <a:lumOff val="15000"/>
                  </a:schemeClr>
                </a:solidFill>
                <a:sym typeface="+mn-ea"/>
              </a:endParaRPr>
            </a:p>
          </p:txBody>
        </p:sp>
        <p:sp>
          <p:nvSpPr>
            <p:cNvPr id="10" name="矩形: 圆角 9"/>
            <p:cNvSpPr/>
            <p:nvPr/>
          </p:nvSpPr>
          <p:spPr>
            <a:xfrm>
              <a:off x="754063" y="2913369"/>
              <a:ext cx="1440000" cy="1008000"/>
            </a:xfrm>
            <a:prstGeom prst="roundRect">
              <a:avLst>
                <a:gd name="adj" fmla="val 7301"/>
              </a:avLst>
            </a:prstGeom>
            <a:solidFill>
              <a:srgbClr val="5BAE3E"/>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b="1" dirty="0"/>
            </a:p>
          </p:txBody>
        </p:sp>
        <p:sp>
          <p:nvSpPr>
            <p:cNvPr id="11" name="文本框 10"/>
            <p:cNvSpPr txBox="1"/>
            <p:nvPr>
              <p:custDataLst>
                <p:tags r:id="rId14"/>
              </p:custDataLst>
            </p:nvPr>
          </p:nvSpPr>
          <p:spPr>
            <a:xfrm>
              <a:off x="2349221" y="2993167"/>
              <a:ext cx="5544990" cy="276860"/>
            </a:xfrm>
            <a:prstGeom prst="rect">
              <a:avLst/>
            </a:prstGeom>
            <a:noFill/>
          </p:spPr>
          <p:txBody>
            <a:bodyPr wrap="square" lIns="0" tIns="0" rIns="0" bIns="0" rtlCol="0" anchor="b" anchorCtr="0">
              <a:spAutoFit/>
            </a:bodyPr>
            <a:lstStyle/>
            <a:p>
              <a:pPr indent="0">
                <a:lnSpc>
                  <a:spcPct val="100000"/>
                </a:lnSpc>
                <a:buNone/>
              </a:pPr>
              <a:r>
                <a:rPr lang="en-US" altLang="zh-CN" b="1" dirty="0">
                  <a:solidFill>
                    <a:srgbClr val="5BAE3E"/>
                  </a:solidFill>
                </a:rPr>
                <a:t>Match good seeds with suitable machines</a:t>
              </a:r>
              <a:endParaRPr lang="en-US" altLang="zh-CN" b="1" dirty="0">
                <a:solidFill>
                  <a:srgbClr val="5BAE3E"/>
                </a:solidFill>
              </a:endParaRPr>
            </a:p>
          </p:txBody>
        </p:sp>
        <p:pic>
          <p:nvPicPr>
            <p:cNvPr id="33" name="图形 32"/>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3318" y="3181389"/>
              <a:ext cx="1018513" cy="484359"/>
            </a:xfrm>
            <a:prstGeom prst="rect">
              <a:avLst/>
            </a:prstGeom>
          </p:spPr>
        </p:pic>
      </p:grpSp>
      <p:grpSp>
        <p:nvGrpSpPr>
          <p:cNvPr id="3" name="组合 2"/>
          <p:cNvGrpSpPr/>
          <p:nvPr>
            <p:custDataLst>
              <p:tags r:id="rId17"/>
            </p:custDataLst>
          </p:nvPr>
        </p:nvGrpSpPr>
        <p:grpSpPr>
          <a:xfrm>
            <a:off x="754063" y="3892013"/>
            <a:ext cx="10742612" cy="1008000"/>
            <a:chOff x="754063" y="4073519"/>
            <a:chExt cx="10742612" cy="1008000"/>
          </a:xfrm>
        </p:grpSpPr>
        <p:sp>
          <p:nvSpPr>
            <p:cNvPr id="15" name="矩形: 圆角 14"/>
            <p:cNvSpPr/>
            <p:nvPr/>
          </p:nvSpPr>
          <p:spPr>
            <a:xfrm>
              <a:off x="1985211" y="4073519"/>
              <a:ext cx="9511464" cy="1008000"/>
            </a:xfrm>
            <a:prstGeom prst="roundRect">
              <a:avLst>
                <a:gd name="adj" fmla="val 7301"/>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endParaRPr lang="en-US" altLang="zh-CN" kern="0" dirty="0">
                <a:ln>
                  <a:noFill/>
                  <a:prstDash val="sysDot"/>
                </a:ln>
                <a:solidFill>
                  <a:schemeClr val="tx1">
                    <a:lumMod val="85000"/>
                    <a:lumOff val="15000"/>
                  </a:schemeClr>
                </a:solidFill>
                <a:sym typeface="+mn-ea"/>
              </a:endParaRPr>
            </a:p>
          </p:txBody>
        </p:sp>
        <p:sp>
          <p:nvSpPr>
            <p:cNvPr id="16" name="文本框 15"/>
            <p:cNvSpPr txBox="1"/>
            <p:nvPr>
              <p:custDataLst>
                <p:tags r:id="rId18"/>
              </p:custDataLst>
            </p:nvPr>
          </p:nvSpPr>
          <p:spPr>
            <a:xfrm>
              <a:off x="2349222" y="4477003"/>
              <a:ext cx="8924368" cy="597106"/>
            </a:xfrm>
            <a:prstGeom prst="rect">
              <a:avLst/>
            </a:prstGeom>
            <a:noFill/>
          </p:spPr>
          <p:txBody>
            <a:bodyPr wrap="square" lIns="0" tIns="0" rIns="0" bIns="0" rtlCol="0">
              <a:noAutofit/>
            </a:bodyPr>
            <a:lstStyle/>
            <a:p>
              <a:pPr marL="285750" indent="-285750" fontAlgn="auto">
                <a:buFont typeface="Arial" panose="020B0604020202020204" pitchFamily="34" charset="0"/>
                <a:buChar char="•"/>
              </a:pPr>
              <a:r>
                <a:rPr lang="en-US" altLang="zh-CN" sz="1600" kern="0" dirty="0">
                  <a:ln>
                    <a:noFill/>
                    <a:prstDash val="sysDot"/>
                  </a:ln>
                  <a:solidFill>
                    <a:schemeClr val="tx1">
                      <a:lumMod val="85000"/>
                      <a:lumOff val="15000"/>
                    </a:schemeClr>
                  </a:solidFill>
                  <a:sym typeface="+mn-ea"/>
                </a:rPr>
                <a:t>Solve problems like uncoordinated machinery and cultivation practices.</a:t>
              </a:r>
              <a:endParaRPr lang="en-US" altLang="zh-CN" sz="1600" kern="0" dirty="0">
                <a:ln>
                  <a:noFill/>
                  <a:prstDash val="sysDot"/>
                </a:ln>
                <a:solidFill>
                  <a:schemeClr val="tx1">
                    <a:lumMod val="85000"/>
                    <a:lumOff val="15000"/>
                  </a:schemeClr>
                </a:solidFill>
                <a:sym typeface="+mn-ea"/>
              </a:endParaRPr>
            </a:p>
            <a:p>
              <a:pPr marL="285750" indent="-285750" fontAlgn="auto">
                <a:buFont typeface="Arial" panose="020B0604020202020204" pitchFamily="34" charset="0"/>
                <a:buChar char="•"/>
              </a:pPr>
              <a:r>
                <a:rPr lang="en-US" altLang="zh-CN" sz="1600" kern="0" dirty="0">
                  <a:ln>
                    <a:noFill/>
                    <a:prstDash val="sysDot"/>
                  </a:ln>
                  <a:solidFill>
                    <a:schemeClr val="tx1">
                      <a:lumMod val="85000"/>
                      <a:lumOff val="15000"/>
                    </a:schemeClr>
                  </a:solidFill>
                  <a:sym typeface="+mn-ea"/>
                </a:rPr>
                <a:t>Improve machine adaptability and compatibility.</a:t>
              </a:r>
              <a:endParaRPr lang="en-US" altLang="zh-CN" sz="1600" kern="0" dirty="0">
                <a:ln>
                  <a:noFill/>
                  <a:prstDash val="sysDot"/>
                </a:ln>
                <a:solidFill>
                  <a:schemeClr val="tx1">
                    <a:lumMod val="85000"/>
                    <a:lumOff val="15000"/>
                  </a:schemeClr>
                </a:solidFill>
                <a:sym typeface="+mn-ea"/>
              </a:endParaRPr>
            </a:p>
          </p:txBody>
        </p:sp>
        <p:sp>
          <p:nvSpPr>
            <p:cNvPr id="17" name="矩形: 圆角 16"/>
            <p:cNvSpPr/>
            <p:nvPr/>
          </p:nvSpPr>
          <p:spPr>
            <a:xfrm>
              <a:off x="754063" y="4073519"/>
              <a:ext cx="1440000" cy="1008000"/>
            </a:xfrm>
            <a:prstGeom prst="roundRect">
              <a:avLst>
                <a:gd name="adj" fmla="val 7301"/>
              </a:avLst>
            </a:prstGeom>
            <a:solidFill>
              <a:srgbClr val="5BAE3E"/>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b="1" dirty="0"/>
            </a:p>
          </p:txBody>
        </p:sp>
        <p:sp>
          <p:nvSpPr>
            <p:cNvPr id="18" name="文本框 17"/>
            <p:cNvSpPr txBox="1"/>
            <p:nvPr>
              <p:custDataLst>
                <p:tags r:id="rId19"/>
              </p:custDataLst>
            </p:nvPr>
          </p:nvSpPr>
          <p:spPr>
            <a:xfrm>
              <a:off x="2349220" y="4158538"/>
              <a:ext cx="8683737" cy="276860"/>
            </a:xfrm>
            <a:prstGeom prst="rect">
              <a:avLst/>
            </a:prstGeom>
            <a:noFill/>
          </p:spPr>
          <p:txBody>
            <a:bodyPr wrap="square" lIns="0" tIns="0" rIns="0" bIns="0" rtlCol="0" anchor="b" anchorCtr="0">
              <a:spAutoFit/>
            </a:bodyPr>
            <a:lstStyle/>
            <a:p>
              <a:pPr indent="0">
                <a:lnSpc>
                  <a:spcPct val="100000"/>
                </a:lnSpc>
                <a:buNone/>
              </a:pPr>
              <a:r>
                <a:rPr lang="en-US" altLang="zh-CN" b="1" dirty="0">
                  <a:solidFill>
                    <a:srgbClr val="5BAE3E"/>
                  </a:solidFill>
                </a:rPr>
                <a:t>Make planting methods more suitable for machines</a:t>
              </a:r>
              <a:endParaRPr lang="en-US" altLang="zh-CN" b="1" dirty="0">
                <a:solidFill>
                  <a:srgbClr val="5BAE3E"/>
                </a:solidFill>
              </a:endParaRPr>
            </a:p>
          </p:txBody>
        </p:sp>
        <p:pic>
          <p:nvPicPr>
            <p:cNvPr id="37" name="图形 36"/>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97393" y="4186554"/>
              <a:ext cx="657084" cy="756000"/>
            </a:xfrm>
            <a:prstGeom prst="rect">
              <a:avLst/>
            </a:prstGeom>
          </p:spPr>
        </p:pic>
      </p:grpSp>
      <p:pic>
        <p:nvPicPr>
          <p:cNvPr id="14" name="3.3_05">
            <a:hlinkClick r:id="" action="ppaction://media"/>
          </p:cNvPr>
          <p:cNvPicPr>
            <a:picLocks noChangeAspect="1"/>
          </p:cNvPicPr>
          <p:nvPr>
            <a:audioFile r:link="rId22"/>
            <p:extLst>
              <p:ext uri="{DAA4B4D4-6D71-4841-9C94-3DE7FCFB9230}">
                <p14:media xmlns:p14="http://schemas.microsoft.com/office/powerpoint/2010/main" r:embed="rId23"/>
              </p:ext>
            </p:extLst>
          </p:nvPr>
        </p:nvPicPr>
        <p:blipFill>
          <a:blip r:embed="rId24"/>
          <a:stretch>
            <a:fillRect/>
          </a:stretch>
        </p:blipFill>
        <p:spPr>
          <a:xfrm>
            <a:off x="-1358900" y="49545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44670" y="441757"/>
            <a:ext cx="8470690" cy="1076325"/>
          </a:xfrm>
          <a:prstGeom prst="rect">
            <a:avLst/>
          </a:prstGeom>
          <a:noFill/>
        </p:spPr>
        <p:txBody>
          <a:bodyPr wrap="square" rtlCol="0">
            <a:spAutoFit/>
          </a:bodyPr>
          <a:lstStyle/>
          <a:p>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Accelerating Quality Improvement of Agricultural Machinery Products </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grpSp>
        <p:nvGrpSpPr>
          <p:cNvPr id="29" name="组合 28"/>
          <p:cNvGrpSpPr/>
          <p:nvPr>
            <p:custDataLst>
              <p:tags r:id="rId1"/>
            </p:custDataLst>
          </p:nvPr>
        </p:nvGrpSpPr>
        <p:grpSpPr>
          <a:xfrm>
            <a:off x="752070" y="1787390"/>
            <a:ext cx="3420000" cy="4120112"/>
            <a:chOff x="727114" y="1895677"/>
            <a:chExt cx="3420000" cy="4120112"/>
          </a:xfrm>
        </p:grpSpPr>
        <p:sp>
          <p:nvSpPr>
            <p:cNvPr id="6" name="矩形: 圆角 5"/>
            <p:cNvSpPr/>
            <p:nvPr/>
          </p:nvSpPr>
          <p:spPr>
            <a:xfrm>
              <a:off x="727114" y="3162584"/>
              <a:ext cx="3420000" cy="2853205"/>
            </a:xfrm>
            <a:prstGeom prst="roundRect">
              <a:avLst>
                <a:gd name="adj" fmla="val 2003"/>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180000" tIns="324000" rIns="180000" rtlCol="0" anchor="t" anchorCtr="0"/>
            <a:lstStyle/>
            <a:p>
              <a:pPr marL="285750" indent="-285750">
                <a:lnSpc>
                  <a:spcPct val="130000"/>
                </a:lnSpc>
                <a:buFont typeface="Arial" panose="020B0604020202020204" pitchFamily="34" charset="0"/>
                <a:buChar char="•"/>
              </a:pPr>
              <a:r>
                <a:rPr kumimoji="1" lang="en-US" altLang="zh-CN" sz="1600" dirty="0">
                  <a:solidFill>
                    <a:schemeClr val="tx1"/>
                  </a:solidFill>
                  <a:cs typeface="+mn-ea"/>
                  <a:sym typeface="+mn-ea"/>
                </a:rPr>
                <a:t>Increase investment to enhance </a:t>
              </a:r>
              <a:r>
                <a:rPr kumimoji="1" lang="en-US" altLang="zh-CN" sz="1600" b="1" dirty="0">
                  <a:solidFill>
                    <a:schemeClr val="tx1"/>
                  </a:solidFill>
                  <a:cs typeface="+mn-ea"/>
                  <a:sym typeface="+mn-ea"/>
                </a:rPr>
                <a:t>machinery performance and reliability</a:t>
              </a:r>
              <a:r>
                <a:rPr kumimoji="1" lang="en-US" altLang="zh-CN" sz="1600" dirty="0">
                  <a:solidFill>
                    <a:schemeClr val="tx1"/>
                  </a:solidFill>
                  <a:cs typeface="+mn-ea"/>
                  <a:sym typeface="+mn-ea"/>
                </a:rPr>
                <a:t>.</a:t>
              </a:r>
              <a:endParaRPr kumimoji="1" lang="en-US" altLang="zh-CN" sz="1600" b="1" dirty="0">
                <a:solidFill>
                  <a:schemeClr val="tx1"/>
                </a:solidFill>
                <a:cs typeface="+mn-ea"/>
                <a:sym typeface="+mn-ea"/>
              </a:endParaRPr>
            </a:p>
            <a:p>
              <a:pPr marL="285750" indent="-285750">
                <a:lnSpc>
                  <a:spcPct val="130000"/>
                </a:lnSpc>
                <a:buFont typeface="Arial" panose="020B0604020202020204" pitchFamily="34" charset="0"/>
                <a:buChar char="•"/>
              </a:pPr>
              <a:r>
                <a:rPr kumimoji="1" lang="en-US" altLang="zh-CN" sz="1600" dirty="0">
                  <a:solidFill>
                    <a:schemeClr val="tx1"/>
                  </a:solidFill>
                  <a:cs typeface="+mn-ea"/>
                  <a:sym typeface="+mn-ea"/>
                </a:rPr>
                <a:t>Promote upgrading of agricultural machinery toward</a:t>
              </a:r>
              <a:r>
                <a:rPr kumimoji="1" lang="en-US" altLang="zh-CN" sz="1600" b="1" dirty="0">
                  <a:solidFill>
                    <a:schemeClr val="tx1"/>
                  </a:solidFill>
                  <a:cs typeface="+mn-ea"/>
                  <a:sym typeface="+mn-ea"/>
                </a:rPr>
                <a:t> intelligence and informatization</a:t>
              </a:r>
              <a:r>
                <a:rPr kumimoji="1" lang="en-US" altLang="zh-CN" sz="1600" dirty="0">
                  <a:solidFill>
                    <a:schemeClr val="tx1"/>
                  </a:solidFill>
                  <a:cs typeface="+mn-ea"/>
                  <a:sym typeface="+mn-ea"/>
                </a:rPr>
                <a:t>.</a:t>
              </a:r>
              <a:endParaRPr kumimoji="1" lang="en-US" altLang="zh-CN" sz="1600" dirty="0">
                <a:solidFill>
                  <a:schemeClr val="tx1"/>
                </a:solidFill>
                <a:cs typeface="+mn-ea"/>
                <a:sym typeface="+mn-ea"/>
              </a:endParaRPr>
            </a:p>
          </p:txBody>
        </p:sp>
        <p:sp>
          <p:nvSpPr>
            <p:cNvPr id="7" name="矩形: 圆角 6"/>
            <p:cNvSpPr/>
            <p:nvPr/>
          </p:nvSpPr>
          <p:spPr>
            <a:xfrm>
              <a:off x="727114" y="2183008"/>
              <a:ext cx="3420000" cy="1076325"/>
            </a:xfrm>
            <a:prstGeom prst="roundRect">
              <a:avLst>
                <a:gd name="adj" fmla="val 2003"/>
              </a:avLst>
            </a:prstGeom>
            <a:solidFill>
              <a:srgbClr val="5BAE3E"/>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endParaRPr kumimoji="1" lang="en-US" altLang="zh-CN" dirty="0">
                <a:solidFill>
                  <a:schemeClr val="tx1"/>
                </a:solidFill>
                <a:cs typeface="+mn-ea"/>
                <a:sym typeface="+mn-ea"/>
              </a:endParaRPr>
            </a:p>
          </p:txBody>
        </p:sp>
        <p:sp>
          <p:nvSpPr>
            <p:cNvPr id="19" name="矩形 18"/>
            <p:cNvSpPr/>
            <p:nvPr>
              <p:custDataLst>
                <p:tags r:id="rId2"/>
              </p:custDataLst>
            </p:nvPr>
          </p:nvSpPr>
          <p:spPr>
            <a:xfrm>
              <a:off x="813565" y="2477269"/>
              <a:ext cx="3231951" cy="738664"/>
            </a:xfrm>
            <a:prstGeom prst="rect">
              <a:avLst/>
            </a:prstGeom>
            <a:noFill/>
          </p:spPr>
          <p:txBody>
            <a:bodyPr wrap="square" lIns="0" tIns="0" rIns="0" bIns="0" rtlCol="0" anchor="b" anchorCtr="0">
              <a:spAutoFit/>
            </a:bodyPr>
            <a:lstStyle/>
            <a:p>
              <a:pPr algn="ctr">
                <a:spcBef>
                  <a:spcPct val="0"/>
                </a:spcBef>
                <a:spcAft>
                  <a:spcPct val="0"/>
                </a:spcAft>
              </a:pPr>
              <a:r>
                <a:rPr lang="en-US" altLang="zh-CN" sz="1600" b="1" dirty="0">
                  <a:solidFill>
                    <a:schemeClr val="bg1"/>
                  </a:solidFill>
                  <a:cs typeface="+mn-ea"/>
                  <a:sym typeface="+mn-ea"/>
                </a:rPr>
                <a:t>Accelerate R&amp;D ( Research and </a:t>
              </a:r>
              <a:endParaRPr lang="en-US" altLang="zh-CN" sz="1600" b="1" dirty="0">
                <a:solidFill>
                  <a:schemeClr val="bg1"/>
                </a:solidFill>
                <a:cs typeface="+mn-ea"/>
                <a:sym typeface="+mn-ea"/>
              </a:endParaRPr>
            </a:p>
            <a:p>
              <a:pPr algn="ctr">
                <a:spcBef>
                  <a:spcPct val="0"/>
                </a:spcBef>
                <a:spcAft>
                  <a:spcPct val="0"/>
                </a:spcAft>
              </a:pPr>
              <a:r>
                <a:rPr lang="en-US" altLang="zh-CN" sz="1600" b="1" dirty="0">
                  <a:solidFill>
                    <a:schemeClr val="bg1"/>
                  </a:solidFill>
                  <a:cs typeface="+mn-ea"/>
                  <a:sym typeface="+mn-ea"/>
                </a:rPr>
                <a:t>Experimental Development ) </a:t>
              </a:r>
              <a:endParaRPr lang="en-US" altLang="zh-CN" sz="1600" b="1" dirty="0">
                <a:solidFill>
                  <a:schemeClr val="bg1"/>
                </a:solidFill>
                <a:cs typeface="+mn-ea"/>
                <a:sym typeface="+mn-ea"/>
              </a:endParaRPr>
            </a:p>
            <a:p>
              <a:pPr algn="ctr">
                <a:spcBef>
                  <a:spcPct val="0"/>
                </a:spcBef>
                <a:spcAft>
                  <a:spcPct val="0"/>
                </a:spcAft>
              </a:pPr>
              <a:r>
                <a:rPr lang="en-US" altLang="zh-CN" sz="1600" b="1" dirty="0">
                  <a:solidFill>
                    <a:schemeClr val="bg1"/>
                  </a:solidFill>
                  <a:cs typeface="+mn-ea"/>
                  <a:sym typeface="+mn-ea"/>
                </a:rPr>
                <a:t>of core technologies</a:t>
              </a:r>
              <a:endParaRPr lang="en-US" altLang="zh-CN" sz="1600" b="1" dirty="0">
                <a:solidFill>
                  <a:schemeClr val="bg1"/>
                </a:solidFill>
                <a:cs typeface="+mn-ea"/>
                <a:sym typeface="+mn-ea"/>
              </a:endParaRPr>
            </a:p>
          </p:txBody>
        </p:sp>
        <p:sp>
          <p:nvSpPr>
            <p:cNvPr id="8" name="椭圆 7"/>
            <p:cNvSpPr/>
            <p:nvPr/>
          </p:nvSpPr>
          <p:spPr>
            <a:xfrm>
              <a:off x="2178074" y="1895677"/>
              <a:ext cx="518080" cy="518080"/>
            </a:xfrm>
            <a:prstGeom prst="ellipse">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altLang="zh-CN" b="1" dirty="0">
                  <a:solidFill>
                    <a:srgbClr val="5BAE3E"/>
                  </a:solidFill>
                  <a:cs typeface="+mn-ea"/>
                  <a:sym typeface="+mn-ea"/>
                </a:rPr>
                <a:t>01</a:t>
              </a:r>
              <a:endParaRPr lang="en-US" altLang="zh-CN" b="1" dirty="0">
                <a:solidFill>
                  <a:srgbClr val="5BAE3E"/>
                </a:solidFill>
                <a:cs typeface="+mn-ea"/>
                <a:sym typeface="+mn-ea"/>
              </a:endParaRPr>
            </a:p>
          </p:txBody>
        </p:sp>
      </p:grpSp>
      <p:grpSp>
        <p:nvGrpSpPr>
          <p:cNvPr id="30" name="组合 29"/>
          <p:cNvGrpSpPr/>
          <p:nvPr>
            <p:custDataLst>
              <p:tags r:id="rId3"/>
            </p:custDataLst>
          </p:nvPr>
        </p:nvGrpSpPr>
        <p:grpSpPr>
          <a:xfrm>
            <a:off x="4414373" y="1787390"/>
            <a:ext cx="3420000" cy="4120112"/>
            <a:chOff x="4471193" y="1895677"/>
            <a:chExt cx="3420000" cy="4120112"/>
          </a:xfrm>
        </p:grpSpPr>
        <p:sp>
          <p:nvSpPr>
            <p:cNvPr id="15" name="矩形: 圆角 14"/>
            <p:cNvSpPr/>
            <p:nvPr/>
          </p:nvSpPr>
          <p:spPr>
            <a:xfrm>
              <a:off x="4471193" y="3162585"/>
              <a:ext cx="3420000" cy="2853204"/>
            </a:xfrm>
            <a:prstGeom prst="roundRect">
              <a:avLst>
                <a:gd name="adj" fmla="val 2003"/>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180000" tIns="324000" rIns="180000" rtlCol="0" anchor="t" anchorCtr="0"/>
            <a:lstStyle/>
            <a:p>
              <a:pPr marL="285750" indent="-285750">
                <a:lnSpc>
                  <a:spcPct val="130000"/>
                </a:lnSpc>
                <a:buFont typeface="Arial" panose="020B0604020202020204" pitchFamily="34" charset="0"/>
                <a:buChar char="•"/>
              </a:pPr>
              <a:r>
                <a:rPr kumimoji="1" lang="en-US" altLang="zh-CN" sz="1600" dirty="0">
                  <a:solidFill>
                    <a:schemeClr val="tx1"/>
                  </a:solidFill>
                  <a:cs typeface="+mn-ea"/>
                  <a:sym typeface="+mn-ea"/>
                </a:rPr>
                <a:t>Exclude poor-quality, unreliable, unsuitable machines from the market.</a:t>
              </a:r>
              <a:endParaRPr kumimoji="1" lang="en-US" altLang="zh-CN" sz="1600" dirty="0">
                <a:solidFill>
                  <a:schemeClr val="tx1"/>
                </a:solidFill>
                <a:cs typeface="+mn-ea"/>
                <a:sym typeface="+mn-ea"/>
              </a:endParaRPr>
            </a:p>
            <a:p>
              <a:pPr marL="285750" indent="-285750">
                <a:lnSpc>
                  <a:spcPct val="130000"/>
                </a:lnSpc>
                <a:buFont typeface="Arial" panose="020B0604020202020204" pitchFamily="34" charset="0"/>
                <a:buChar char="•"/>
              </a:pPr>
              <a:r>
                <a:rPr kumimoji="1" lang="en-US" altLang="zh-CN" sz="1600" dirty="0">
                  <a:solidFill>
                    <a:schemeClr val="tx1"/>
                  </a:solidFill>
                  <a:cs typeface="+mn-ea"/>
                  <a:sym typeface="+mn-ea"/>
                </a:rPr>
                <a:t>Improve testing capacity.</a:t>
              </a:r>
              <a:endParaRPr kumimoji="1" lang="en-US" altLang="zh-CN" sz="1600" dirty="0">
                <a:solidFill>
                  <a:schemeClr val="tx1"/>
                </a:solidFill>
                <a:cs typeface="+mn-ea"/>
                <a:sym typeface="+mn-ea"/>
              </a:endParaRPr>
            </a:p>
            <a:p>
              <a:pPr marL="285750" indent="-285750">
                <a:lnSpc>
                  <a:spcPct val="130000"/>
                </a:lnSpc>
                <a:buFont typeface="Arial" panose="020B0604020202020204" pitchFamily="34" charset="0"/>
                <a:buChar char="•"/>
              </a:pPr>
              <a:r>
                <a:rPr kumimoji="1" lang="en-US" altLang="zh-CN" sz="1600" dirty="0">
                  <a:solidFill>
                    <a:schemeClr val="tx1"/>
                  </a:solidFill>
                  <a:cs typeface="+mn-ea"/>
                  <a:sym typeface="+mn-ea"/>
                </a:rPr>
                <a:t>Accelerate approval and promotion of efficient, low-loss, smart machines.</a:t>
              </a:r>
              <a:endParaRPr kumimoji="1" lang="en-US" altLang="zh-CN" sz="1600" dirty="0">
                <a:solidFill>
                  <a:schemeClr val="tx1"/>
                </a:solidFill>
                <a:cs typeface="+mn-ea"/>
                <a:sym typeface="+mn-ea"/>
              </a:endParaRPr>
            </a:p>
          </p:txBody>
        </p:sp>
        <p:sp>
          <p:nvSpPr>
            <p:cNvPr id="16" name="矩形: 圆角 15"/>
            <p:cNvSpPr/>
            <p:nvPr/>
          </p:nvSpPr>
          <p:spPr>
            <a:xfrm>
              <a:off x="4471193" y="2183008"/>
              <a:ext cx="3420000" cy="1076325"/>
            </a:xfrm>
            <a:prstGeom prst="roundRect">
              <a:avLst>
                <a:gd name="adj" fmla="val 2003"/>
              </a:avLst>
            </a:prstGeom>
            <a:solidFill>
              <a:srgbClr val="5BAE3E"/>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endParaRPr kumimoji="1" lang="en-US" altLang="zh-CN" dirty="0">
                <a:solidFill>
                  <a:schemeClr val="tx1"/>
                </a:solidFill>
                <a:cs typeface="+mn-ea"/>
                <a:sym typeface="+mn-ea"/>
              </a:endParaRPr>
            </a:p>
          </p:txBody>
        </p:sp>
        <p:sp>
          <p:nvSpPr>
            <p:cNvPr id="23" name="矩形 22"/>
            <p:cNvSpPr/>
            <p:nvPr>
              <p:custDataLst>
                <p:tags r:id="rId4"/>
              </p:custDataLst>
            </p:nvPr>
          </p:nvSpPr>
          <p:spPr>
            <a:xfrm>
              <a:off x="4861655" y="2517852"/>
              <a:ext cx="2639077" cy="492443"/>
            </a:xfrm>
            <a:prstGeom prst="rect">
              <a:avLst/>
            </a:prstGeom>
            <a:noFill/>
          </p:spPr>
          <p:txBody>
            <a:bodyPr wrap="square" lIns="0" tIns="0" rIns="0" bIns="0" rtlCol="0" anchor="b" anchorCtr="0">
              <a:spAutoFit/>
            </a:bodyPr>
            <a:lstStyle/>
            <a:p>
              <a:pPr algn="ctr">
                <a:spcBef>
                  <a:spcPct val="0"/>
                </a:spcBef>
                <a:spcAft>
                  <a:spcPct val="0"/>
                </a:spcAft>
              </a:pPr>
              <a:r>
                <a:rPr lang="en-US" altLang="zh-CN" sz="1600" b="1" dirty="0">
                  <a:solidFill>
                    <a:schemeClr val="bg1"/>
                  </a:solidFill>
                  <a:cs typeface="+mn-ea"/>
                  <a:sym typeface="+mn-ea"/>
                </a:rPr>
                <a:t>Strengthen product testing and certification </a:t>
              </a:r>
              <a:endParaRPr lang="en-US" altLang="zh-CN" sz="1600" b="1" dirty="0">
                <a:solidFill>
                  <a:schemeClr val="bg1"/>
                </a:solidFill>
                <a:cs typeface="+mn-ea"/>
                <a:sym typeface="+mn-ea"/>
              </a:endParaRPr>
            </a:p>
          </p:txBody>
        </p:sp>
        <p:sp>
          <p:nvSpPr>
            <p:cNvPr id="24" name="椭圆 23"/>
            <p:cNvSpPr/>
            <p:nvPr/>
          </p:nvSpPr>
          <p:spPr>
            <a:xfrm>
              <a:off x="5922153" y="1895677"/>
              <a:ext cx="518080" cy="518080"/>
            </a:xfrm>
            <a:prstGeom prst="ellipse">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altLang="zh-CN" b="1" dirty="0">
                  <a:solidFill>
                    <a:srgbClr val="5BAE3E"/>
                  </a:solidFill>
                  <a:cs typeface="+mn-ea"/>
                  <a:sym typeface="+mn-ea"/>
                </a:rPr>
                <a:t>02</a:t>
              </a:r>
              <a:endParaRPr lang="en-US" altLang="zh-CN" b="1" dirty="0">
                <a:solidFill>
                  <a:srgbClr val="5BAE3E"/>
                </a:solidFill>
                <a:cs typeface="+mn-ea"/>
                <a:sym typeface="+mn-ea"/>
              </a:endParaRPr>
            </a:p>
          </p:txBody>
        </p:sp>
      </p:grpSp>
      <p:grpSp>
        <p:nvGrpSpPr>
          <p:cNvPr id="31" name="组合 30"/>
          <p:cNvGrpSpPr/>
          <p:nvPr>
            <p:custDataLst>
              <p:tags r:id="rId5"/>
            </p:custDataLst>
          </p:nvPr>
        </p:nvGrpSpPr>
        <p:grpSpPr>
          <a:xfrm>
            <a:off x="8076675" y="1787390"/>
            <a:ext cx="3420000" cy="4120110"/>
            <a:chOff x="8215272" y="1895677"/>
            <a:chExt cx="3420000" cy="4120110"/>
          </a:xfrm>
        </p:grpSpPr>
        <p:sp>
          <p:nvSpPr>
            <p:cNvPr id="25" name="矩形: 圆角 24"/>
            <p:cNvSpPr/>
            <p:nvPr/>
          </p:nvSpPr>
          <p:spPr>
            <a:xfrm>
              <a:off x="8215272" y="3162584"/>
              <a:ext cx="3420000" cy="2853203"/>
            </a:xfrm>
            <a:prstGeom prst="roundRect">
              <a:avLst>
                <a:gd name="adj" fmla="val 2003"/>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180000" tIns="324000" rIns="180000" rtlCol="0" anchor="t" anchorCtr="0"/>
            <a:lstStyle/>
            <a:p>
              <a:pPr marL="285750" indent="-285750">
                <a:lnSpc>
                  <a:spcPct val="130000"/>
                </a:lnSpc>
                <a:buFont typeface="Arial" panose="020B0604020202020204" pitchFamily="34" charset="0"/>
                <a:buChar char="•"/>
              </a:pPr>
              <a:r>
                <a:rPr kumimoji="1" lang="en-US" altLang="zh-CN" sz="1600" dirty="0">
                  <a:solidFill>
                    <a:schemeClr val="tx1"/>
                  </a:solidFill>
                  <a:cs typeface="+mn-ea"/>
                  <a:sym typeface="+mn-ea"/>
                </a:rPr>
                <a:t>Provide machinery purchase subsidies + implement policies → scrapping and updating old machines.</a:t>
              </a:r>
              <a:endParaRPr kumimoji="1" lang="en-US" altLang="zh-CN" sz="1600" dirty="0">
                <a:solidFill>
                  <a:schemeClr val="tx1"/>
                </a:solidFill>
                <a:cs typeface="+mn-ea"/>
                <a:sym typeface="+mn-ea"/>
              </a:endParaRPr>
            </a:p>
          </p:txBody>
        </p:sp>
        <p:sp>
          <p:nvSpPr>
            <p:cNvPr id="26" name="矩形: 圆角 25"/>
            <p:cNvSpPr/>
            <p:nvPr/>
          </p:nvSpPr>
          <p:spPr>
            <a:xfrm>
              <a:off x="8215272" y="2183008"/>
              <a:ext cx="3420000" cy="1076325"/>
            </a:xfrm>
            <a:prstGeom prst="roundRect">
              <a:avLst>
                <a:gd name="adj" fmla="val 2003"/>
              </a:avLst>
            </a:prstGeom>
            <a:solidFill>
              <a:srgbClr val="5BAE3E"/>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endParaRPr kumimoji="1" lang="en-US" altLang="zh-CN" dirty="0">
                <a:solidFill>
                  <a:schemeClr val="tx1"/>
                </a:solidFill>
                <a:cs typeface="+mn-ea"/>
                <a:sym typeface="+mn-ea"/>
              </a:endParaRPr>
            </a:p>
          </p:txBody>
        </p:sp>
        <p:sp>
          <p:nvSpPr>
            <p:cNvPr id="27" name="矩形 26"/>
            <p:cNvSpPr/>
            <p:nvPr>
              <p:custDataLst>
                <p:tags r:id="rId6"/>
              </p:custDataLst>
            </p:nvPr>
          </p:nvSpPr>
          <p:spPr>
            <a:xfrm>
              <a:off x="8605734" y="2626959"/>
              <a:ext cx="2639077" cy="246221"/>
            </a:xfrm>
            <a:prstGeom prst="rect">
              <a:avLst/>
            </a:prstGeom>
            <a:noFill/>
          </p:spPr>
          <p:txBody>
            <a:bodyPr wrap="square" lIns="0" tIns="0" rIns="0" bIns="0" rtlCol="0" anchor="b" anchorCtr="0">
              <a:spAutoFit/>
            </a:bodyPr>
            <a:lstStyle/>
            <a:p>
              <a:pPr algn="ctr">
                <a:spcBef>
                  <a:spcPct val="0"/>
                </a:spcBef>
                <a:spcAft>
                  <a:spcPct val="0"/>
                </a:spcAft>
              </a:pPr>
              <a:r>
                <a:rPr lang="en-US" altLang="zh-CN" sz="1600" b="1" dirty="0">
                  <a:solidFill>
                    <a:schemeClr val="bg1"/>
                  </a:solidFill>
                  <a:cs typeface="+mn-ea"/>
                  <a:sym typeface="+mn-ea"/>
                </a:rPr>
                <a:t>Increase policy support</a:t>
              </a:r>
              <a:endParaRPr lang="en-US" altLang="zh-CN" sz="1600" b="1" dirty="0">
                <a:solidFill>
                  <a:schemeClr val="bg1"/>
                </a:solidFill>
                <a:cs typeface="+mn-ea"/>
                <a:sym typeface="+mn-ea"/>
              </a:endParaRPr>
            </a:p>
          </p:txBody>
        </p:sp>
        <p:sp>
          <p:nvSpPr>
            <p:cNvPr id="28" name="椭圆 27"/>
            <p:cNvSpPr/>
            <p:nvPr/>
          </p:nvSpPr>
          <p:spPr>
            <a:xfrm>
              <a:off x="9666232" y="1895677"/>
              <a:ext cx="518080" cy="518080"/>
            </a:xfrm>
            <a:prstGeom prst="ellipse">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altLang="zh-CN" b="1" dirty="0">
                  <a:solidFill>
                    <a:srgbClr val="5BAE3E"/>
                  </a:solidFill>
                  <a:cs typeface="+mn-ea"/>
                  <a:sym typeface="+mn-ea"/>
                </a:rPr>
                <a:t>03</a:t>
              </a:r>
              <a:endParaRPr lang="en-US" altLang="zh-CN" b="1" dirty="0">
                <a:solidFill>
                  <a:srgbClr val="5BAE3E"/>
                </a:solidFill>
                <a:cs typeface="+mn-ea"/>
                <a:sym typeface="+mn-ea"/>
              </a:endParaRPr>
            </a:p>
          </p:txBody>
        </p:sp>
      </p:grpSp>
      <p:pic>
        <p:nvPicPr>
          <p:cNvPr id="2" name="3.3_06">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128838" y="51577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780838" y="4681749"/>
            <a:ext cx="1918040" cy="583245"/>
          </a:xfrm>
          <a:prstGeom prst="rect">
            <a:avLst/>
          </a:prstGeom>
          <a:solidFill>
            <a:srgbClr val="DEB8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文本框 8"/>
          <p:cNvSpPr txBox="1"/>
          <p:nvPr/>
        </p:nvSpPr>
        <p:spPr>
          <a:xfrm>
            <a:off x="634186" y="436815"/>
            <a:ext cx="8213090" cy="583565"/>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Improving Operator Skills </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21" name="矩形 20"/>
          <p:cNvSpPr/>
          <p:nvPr/>
        </p:nvSpPr>
        <p:spPr>
          <a:xfrm rot="16200000">
            <a:off x="-1009499" y="3421227"/>
            <a:ext cx="3528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4" name="图片 3" descr="设计机械种玉米实景图 (15)"/>
          <p:cNvPicPr>
            <a:picLocks noChangeAspect="1"/>
          </p:cNvPicPr>
          <p:nvPr/>
        </p:nvPicPr>
        <p:blipFill>
          <a:blip r:embed="rId1"/>
          <a:srcRect b="9088"/>
          <a:stretch>
            <a:fillRect/>
          </a:stretch>
        </p:blipFill>
        <p:spPr>
          <a:xfrm>
            <a:off x="7665083" y="3071578"/>
            <a:ext cx="3831590" cy="1958759"/>
          </a:xfrm>
          <a:prstGeom prst="rect">
            <a:avLst/>
          </a:prstGeom>
        </p:spPr>
      </p:pic>
      <p:sp>
        <p:nvSpPr>
          <p:cNvPr id="15" name="文本框 14"/>
          <p:cNvSpPr txBox="1"/>
          <p:nvPr/>
        </p:nvSpPr>
        <p:spPr>
          <a:xfrm>
            <a:off x="877709" y="1600835"/>
            <a:ext cx="10618966" cy="795020"/>
          </a:xfrm>
          <a:prstGeom prst="rect">
            <a:avLst/>
          </a:prstGeom>
          <a:noFill/>
        </p:spPr>
        <p:txBody>
          <a:bodyPr wrap="square" lIns="91440" tIns="45720" rIns="91440" bIns="45720" rtlCol="0">
            <a:spAutoFit/>
          </a:bodyPr>
          <a:lstStyle/>
          <a:p>
            <a:pPr marL="288290" lvl="0" indent="-288290" algn="l">
              <a:lnSpc>
                <a:spcPct val="120000"/>
              </a:lnSpc>
              <a:spcBef>
                <a:spcPts val="300"/>
              </a:spcBef>
              <a:spcAft>
                <a:spcPts val="300"/>
              </a:spcAft>
              <a:buClr>
                <a:srgbClr val="5BAE3E"/>
              </a:buClr>
              <a:buSzPct val="75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Training Efforts</a:t>
            </a:r>
            <a:endParaRPr lang="en-US" altLang="zh-CN" b="1" dirty="0">
              <a:solidFill>
                <a:srgbClr val="5BAE3E"/>
              </a:solidFill>
              <a:latin typeface="Arial" panose="020B0604020202020204" pitchFamily="34" charset="0"/>
              <a:cs typeface="Arial" panose="020B0604020202020204" pitchFamily="34" charset="0"/>
              <a:sym typeface="+mn-ea"/>
            </a:endParaRPr>
          </a:p>
          <a:p>
            <a:pPr marL="323850" lvl="1" indent="0" algn="l" fontAlgn="auto">
              <a:lnSpc>
                <a:spcPct val="120000"/>
              </a:lnSpc>
              <a:spcBef>
                <a:spcPts val="300"/>
              </a:spcBef>
              <a:spcAft>
                <a:spcPts val="300"/>
              </a:spcAft>
              <a:buClr>
                <a:srgbClr val="5BAE3E"/>
              </a:buClr>
              <a:buSzPct val="75000"/>
              <a:buNone/>
            </a:pPr>
            <a:r>
              <a:rPr lang="en-US" altLang="zh-CN" sz="1600" dirty="0">
                <a:latin typeface="Arial" panose="020B0604020202020204" pitchFamily="34" charset="0"/>
                <a:cs typeface="Arial" panose="020B0604020202020204" pitchFamily="34" charset="0"/>
                <a:sym typeface="+mn-ea"/>
              </a:rPr>
              <a:t>Increase training intensity and adopt </a:t>
            </a:r>
            <a:r>
              <a:rPr lang="en-US" altLang="zh-CN" sz="1600" b="1" dirty="0">
                <a:latin typeface="Arial" panose="020B0604020202020204" pitchFamily="34" charset="0"/>
                <a:cs typeface="Arial" panose="020B0604020202020204" pitchFamily="34" charset="0"/>
                <a:sym typeface="+mn-ea"/>
              </a:rPr>
              <a:t>new training methods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sp>
        <p:nvSpPr>
          <p:cNvPr id="22" name="文本框 21"/>
          <p:cNvSpPr txBox="1"/>
          <p:nvPr/>
        </p:nvSpPr>
        <p:spPr>
          <a:xfrm>
            <a:off x="877709" y="2418534"/>
            <a:ext cx="6514951" cy="1090295"/>
          </a:xfrm>
          <a:prstGeom prst="rect">
            <a:avLst/>
          </a:prstGeom>
          <a:noFill/>
        </p:spPr>
        <p:txBody>
          <a:bodyPr wrap="square" lIns="91440" tIns="45720" rIns="91440" bIns="45720" rtlCol="0">
            <a:spAutoFit/>
          </a:bodyPr>
          <a:lstStyle/>
          <a:p>
            <a:pPr marL="288290" lvl="0" indent="-288290" algn="l">
              <a:lnSpc>
                <a:spcPct val="120000"/>
              </a:lnSpc>
              <a:spcBef>
                <a:spcPts val="300"/>
              </a:spcBef>
              <a:spcAft>
                <a:spcPts val="300"/>
              </a:spcAft>
              <a:buClr>
                <a:srgbClr val="5BAE3E"/>
              </a:buClr>
              <a:buSzPct val="75000"/>
              <a:buFont typeface="Wingdings" panose="05000000000000000000" charset="0"/>
              <a:buChar char="n"/>
            </a:pPr>
            <a:r>
              <a:rPr lang="en-US" altLang="zh-CN" sz="1800" b="1" dirty="0">
                <a:solidFill>
                  <a:srgbClr val="5BAE3E"/>
                </a:solidFill>
                <a:latin typeface="Arial" panose="020B0604020202020204" pitchFamily="34" charset="0"/>
                <a:cs typeface="Arial" panose="020B0604020202020204" pitchFamily="34" charset="0"/>
                <a:sym typeface="+mn-ea"/>
              </a:rPr>
              <a:t>Practical Approach</a:t>
            </a:r>
            <a:endParaRPr lang="en-US" altLang="zh-CN" sz="1800" b="1" dirty="0">
              <a:solidFill>
                <a:srgbClr val="5BAE3E"/>
              </a:solidFill>
              <a:latin typeface="Arial" panose="020B0604020202020204" pitchFamily="34" charset="0"/>
              <a:cs typeface="Arial" panose="020B0604020202020204" pitchFamily="34" charset="0"/>
              <a:sym typeface="+mn-ea"/>
            </a:endParaRPr>
          </a:p>
          <a:p>
            <a:pPr marL="323850" lvl="1" algn="l">
              <a:lnSpc>
                <a:spcPct val="120000"/>
              </a:lnSpc>
              <a:spcBef>
                <a:spcPts val="300"/>
              </a:spcBef>
              <a:spcAft>
                <a:spcPts val="300"/>
              </a:spcAft>
              <a:buClr>
                <a:srgbClr val="5BAE3E"/>
              </a:buClr>
              <a:buSzPct val="75000"/>
              <a:buFontTx/>
            </a:pPr>
            <a:r>
              <a:rPr lang="en-US" altLang="zh-CN" sz="1600" dirty="0">
                <a:latin typeface="Arial" panose="020B0604020202020204" pitchFamily="34" charset="0"/>
                <a:cs typeface="Arial" panose="020B0604020202020204" pitchFamily="34" charset="0"/>
                <a:sym typeface="+mn-ea"/>
              </a:rPr>
              <a:t>Provide </a:t>
            </a:r>
            <a:r>
              <a:rPr lang="en-US" altLang="zh-CN" sz="1600" b="1" dirty="0">
                <a:latin typeface="Arial" panose="020B0604020202020204" pitchFamily="34" charset="0"/>
                <a:cs typeface="Arial" panose="020B0604020202020204" pitchFamily="34" charset="0"/>
                <a:sym typeface="+mn-ea"/>
              </a:rPr>
              <a:t>short, practical, easy-to-learn, results-oriented </a:t>
            </a:r>
            <a:r>
              <a:rPr lang="en-US" altLang="zh-CN" sz="1600" dirty="0">
                <a:latin typeface="Arial" panose="020B0604020202020204" pitchFamily="34" charset="0"/>
                <a:cs typeface="Arial" panose="020B0604020202020204" pitchFamily="34" charset="0"/>
                <a:sym typeface="+mn-ea"/>
              </a:rPr>
              <a:t>training sessions.</a:t>
            </a:r>
            <a:endParaRPr lang="en-US" altLang="zh-CN" sz="1600" dirty="0">
              <a:latin typeface="Arial" panose="020B0604020202020204" pitchFamily="34" charset="0"/>
              <a:cs typeface="Arial" panose="020B0604020202020204" pitchFamily="34" charset="0"/>
              <a:sym typeface="+mn-ea"/>
            </a:endParaRPr>
          </a:p>
        </p:txBody>
      </p:sp>
      <p:sp>
        <p:nvSpPr>
          <p:cNvPr id="6" name="文本框 5"/>
          <p:cNvSpPr txBox="1"/>
          <p:nvPr/>
        </p:nvSpPr>
        <p:spPr>
          <a:xfrm>
            <a:off x="877709" y="3531699"/>
            <a:ext cx="6514951" cy="1757045"/>
          </a:xfrm>
          <a:prstGeom prst="rect">
            <a:avLst/>
          </a:prstGeom>
          <a:noFill/>
        </p:spPr>
        <p:txBody>
          <a:bodyPr wrap="square" lIns="91440" tIns="45720" rIns="91440" bIns="45720" rtlCol="0">
            <a:spAutoFit/>
          </a:bodyPr>
          <a:lstStyle/>
          <a:p>
            <a:pPr marL="288290" lvl="0" indent="-288290" algn="l">
              <a:lnSpc>
                <a:spcPct val="120000"/>
              </a:lnSpc>
              <a:spcBef>
                <a:spcPts val="300"/>
              </a:spcBef>
              <a:spcAft>
                <a:spcPts val="300"/>
              </a:spcAft>
              <a:buClr>
                <a:srgbClr val="5BAE3E"/>
              </a:buClr>
              <a:buSzPct val="75000"/>
              <a:buFont typeface="Wingdings" panose="05000000000000000000" charset="0"/>
              <a:buChar char="n"/>
            </a:pPr>
            <a:r>
              <a:rPr lang="en-US" altLang="zh-CN" sz="1800" b="1" dirty="0">
                <a:solidFill>
                  <a:srgbClr val="5BAE3E"/>
                </a:solidFill>
                <a:latin typeface="Arial" panose="020B0604020202020204" pitchFamily="34" charset="0"/>
                <a:cs typeface="Arial" panose="020B0604020202020204" pitchFamily="34" charset="0"/>
                <a:sym typeface="+mn-ea"/>
              </a:rPr>
              <a:t>Targeted Field-Based Training</a:t>
            </a:r>
            <a:endParaRPr lang="en-US" altLang="zh-CN" sz="1800" b="1" dirty="0">
              <a:solidFill>
                <a:srgbClr val="5BAE3E"/>
              </a:solidFill>
              <a:latin typeface="Arial" panose="020B0604020202020204" pitchFamily="34" charset="0"/>
              <a:cs typeface="Arial" panose="020B0604020202020204" pitchFamily="34" charset="0"/>
              <a:sym typeface="+mn-ea"/>
            </a:endParaRPr>
          </a:p>
          <a:p>
            <a:pPr marL="609600" lvl="1" indent="-285750" algn="l">
              <a:lnSpc>
                <a:spcPct val="120000"/>
              </a:lnSpc>
              <a:spcBef>
                <a:spcPts val="300"/>
              </a:spcBef>
              <a:spcAft>
                <a:spcPts val="3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Tailor training to </a:t>
            </a:r>
            <a:r>
              <a:rPr lang="en-US" altLang="zh-CN" sz="1600" b="1" dirty="0">
                <a:latin typeface="Arial" panose="020B0604020202020204" pitchFamily="34" charset="0"/>
                <a:cs typeface="Arial" panose="020B0604020202020204" pitchFamily="34" charset="0"/>
                <a:sym typeface="+mn-ea"/>
              </a:rPr>
              <a:t>crop growth stage</a:t>
            </a:r>
            <a:r>
              <a:rPr lang="en-US" altLang="zh-CN" sz="1600" dirty="0">
                <a:latin typeface="Arial" panose="020B0604020202020204" pitchFamily="34" charset="0"/>
                <a:cs typeface="Arial" panose="020B0604020202020204" pitchFamily="34" charset="0"/>
                <a:sym typeface="+mn-ea"/>
              </a:rPr>
              <a:t>,</a:t>
            </a:r>
            <a:r>
              <a:rPr lang="en-US" altLang="zh-CN" sz="1600" b="1" dirty="0">
                <a:latin typeface="Arial" panose="020B0604020202020204" pitchFamily="34" charset="0"/>
                <a:cs typeface="Arial" panose="020B0604020202020204" pitchFamily="34" charset="0"/>
                <a:sym typeface="+mn-ea"/>
              </a:rPr>
              <a:t> machine type</a:t>
            </a:r>
            <a:r>
              <a:rPr lang="en-US" altLang="zh-CN" sz="1600" dirty="0">
                <a:latin typeface="Arial" panose="020B0604020202020204" pitchFamily="34" charset="0"/>
                <a:cs typeface="Arial" panose="020B0604020202020204" pitchFamily="34" charset="0"/>
                <a:sym typeface="+mn-ea"/>
              </a:rPr>
              <a:t>,</a:t>
            </a:r>
            <a:r>
              <a:rPr lang="en-US" altLang="zh-CN" sz="1600" b="1" dirty="0">
                <a:latin typeface="Arial" panose="020B0604020202020204" pitchFamily="34" charset="0"/>
                <a:cs typeface="Arial" panose="020B0604020202020204" pitchFamily="34" charset="0"/>
                <a:sym typeface="+mn-ea"/>
              </a:rPr>
              <a:t> and land conditions</a:t>
            </a:r>
            <a:r>
              <a:rPr lang="en-US" altLang="zh-CN" sz="1600" dirty="0">
                <a:latin typeface="Arial" panose="020B0604020202020204" pitchFamily="34" charset="0"/>
                <a:cs typeface="Arial" panose="020B0604020202020204" pitchFamily="34" charset="0"/>
                <a:sym typeface="+mn-ea"/>
              </a:rPr>
              <a:t>.</a:t>
            </a:r>
            <a:endParaRPr lang="en-US" altLang="zh-CN" sz="1600" b="1" dirty="0">
              <a:latin typeface="Arial" panose="020B0604020202020204" pitchFamily="34" charset="0"/>
              <a:cs typeface="Arial" panose="020B0604020202020204" pitchFamily="34" charset="0"/>
              <a:sym typeface="+mn-ea"/>
            </a:endParaRPr>
          </a:p>
          <a:p>
            <a:pPr marL="609600" lvl="1" indent="-285750" algn="l">
              <a:lnSpc>
                <a:spcPct val="120000"/>
              </a:lnSpc>
              <a:spcBef>
                <a:spcPts val="300"/>
              </a:spcBef>
              <a:spcAft>
                <a:spcPts val="300"/>
              </a:spcAft>
              <a:buClr>
                <a:srgbClr val="5BAE3E"/>
              </a:buClr>
              <a:buSzPct val="75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Field-based, targeted training improves </a:t>
            </a:r>
            <a:r>
              <a:rPr lang="en-US" altLang="zh-CN" sz="1600" b="1" dirty="0">
                <a:latin typeface="Arial" panose="020B0604020202020204" pitchFamily="34" charset="0"/>
                <a:cs typeface="Arial" panose="020B0604020202020204" pitchFamily="34" charset="0"/>
                <a:sym typeface="+mn-ea"/>
              </a:rPr>
              <a:t>effectiveness and outcomes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sp>
        <p:nvSpPr>
          <p:cNvPr id="3" name="矩形 2"/>
          <p:cNvSpPr/>
          <p:nvPr/>
        </p:nvSpPr>
        <p:spPr>
          <a:xfrm>
            <a:off x="0" y="5690794"/>
            <a:ext cx="12192000" cy="116720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2" name="3.3_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520950" y="45624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5" grpId="0" animBg="1"/>
      <p:bldP spid="9" grpId="0"/>
      <p:bldP spid="21" grpId="0" animBg="1"/>
      <p:bldP spid="15" grpId="0"/>
      <p:bldP spid="2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4392260"/>
            <a:ext cx="12192000" cy="1154506"/>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文本框 4" descr="7b0a202020202262756c6c6574223a20227b5c2263617465676f727949645c223a5c225c222c5c2274656d706c61746549645c223a32303233313731337d220a7d0a"/>
          <p:cNvSpPr txBox="1"/>
          <p:nvPr/>
        </p:nvSpPr>
        <p:spPr>
          <a:xfrm>
            <a:off x="645826" y="442287"/>
            <a:ext cx="8672195" cy="1076325"/>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4. Simple Methods to Measure Grain Loss During Harvest</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15" name="文本框 34"/>
          <p:cNvSpPr txBox="1"/>
          <p:nvPr>
            <p:custDataLst>
              <p:tags r:id="rId1"/>
            </p:custDataLst>
          </p:nvPr>
        </p:nvSpPr>
        <p:spPr>
          <a:xfrm>
            <a:off x="640734" y="2711080"/>
            <a:ext cx="6351737" cy="160718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nSpc>
                <a:spcPct val="130000"/>
              </a:lnSpc>
              <a:spcBef>
                <a:spcPts val="300"/>
              </a:spcBef>
              <a:spcAft>
                <a:spcPts val="300"/>
              </a:spcAft>
              <a:buClrTx/>
              <a:buSzTx/>
              <a:buFont typeface="Arial" panose="020B0604020202020204" pitchFamily="34" charset="0"/>
              <a:buChar char="•"/>
            </a:pPr>
            <a:r>
              <a:rPr lang="en-US" altLang="zh-CN" b="1" dirty="0">
                <a:solidFill>
                  <a:srgbClr val="5BAE3E"/>
                </a:solidFill>
                <a:sym typeface="+mn-ea"/>
              </a:rPr>
              <a:t>Example crop:</a:t>
            </a:r>
            <a:r>
              <a:rPr lang="en-US" altLang="zh-CN" dirty="0">
                <a:sym typeface="+mn-ea"/>
              </a:rPr>
              <a:t> Wheat (1,000-grain weight = 45 g, yield = 6,750 kg/ha, harvester width = 2 m).</a:t>
            </a:r>
            <a:endParaRPr lang="en-US" altLang="zh-CN" dirty="0">
              <a:sym typeface="+mn-ea"/>
            </a:endParaRPr>
          </a:p>
          <a:p>
            <a:pPr marL="285750" lvl="0" indent="-285750">
              <a:lnSpc>
                <a:spcPct val="130000"/>
              </a:lnSpc>
              <a:spcBef>
                <a:spcPts val="300"/>
              </a:spcBef>
              <a:spcAft>
                <a:spcPts val="300"/>
              </a:spcAft>
              <a:buClrTx/>
              <a:buSzTx/>
              <a:buFont typeface="Arial" panose="020B0604020202020204" pitchFamily="34" charset="0"/>
              <a:buChar char="•"/>
            </a:pPr>
            <a:r>
              <a:rPr lang="en-US" altLang="zh-CN" b="1" dirty="0">
                <a:solidFill>
                  <a:srgbClr val="5BAE3E"/>
                </a:solidFill>
                <a:sym typeface="+mn-ea"/>
              </a:rPr>
              <a:t>Sampling:</a:t>
            </a:r>
            <a:r>
              <a:rPr lang="en-US" altLang="zh-CN" dirty="0">
                <a:sym typeface="+mn-ea"/>
              </a:rPr>
              <a:t> Create a 0.5 m-long sample area along the harvester’s path.</a:t>
            </a:r>
            <a:endParaRPr lang="en-US" altLang="zh-CN" dirty="0">
              <a:sym typeface="+mn-ea"/>
            </a:endParaRPr>
          </a:p>
        </p:txBody>
      </p:sp>
      <p:sp>
        <p:nvSpPr>
          <p:cNvPr id="18" name="文本框 17"/>
          <p:cNvSpPr txBox="1"/>
          <p:nvPr/>
        </p:nvSpPr>
        <p:spPr>
          <a:xfrm>
            <a:off x="652644" y="4594228"/>
            <a:ext cx="11011532" cy="785495"/>
          </a:xfrm>
          <a:prstGeom prst="rect">
            <a:avLst/>
          </a:prstGeom>
          <a:noFill/>
        </p:spPr>
        <p:txBody>
          <a:bodyPr wrap="square" rtlCol="0">
            <a:spAutoFit/>
          </a:bodyPr>
          <a:lstStyle/>
          <a:p>
            <a:pPr marL="285750" indent="-285750">
              <a:lnSpc>
                <a:spcPct val="110000"/>
              </a:lnSpc>
              <a:spcBef>
                <a:spcPts val="200"/>
              </a:spcBef>
              <a:spcAft>
                <a:spcPts val="200"/>
              </a:spcAft>
              <a:buFont typeface="Wingdings" panose="05000000000000000000" charset="0"/>
              <a:buChar char="n"/>
            </a:pPr>
            <a:r>
              <a:rPr lang="en-US" altLang="zh-CN" sz="2000" b="1" dirty="0">
                <a:solidFill>
                  <a:schemeClr val="bg1"/>
                </a:solidFill>
              </a:rPr>
              <a:t>Threshold</a:t>
            </a:r>
            <a:endParaRPr lang="en-US" altLang="zh-CN" sz="2000" b="1" dirty="0">
              <a:solidFill>
                <a:schemeClr val="bg1"/>
              </a:solidFill>
            </a:endParaRPr>
          </a:p>
          <a:p>
            <a:pPr marL="323850" lvl="1" indent="0" fontAlgn="auto">
              <a:lnSpc>
                <a:spcPct val="110000"/>
              </a:lnSpc>
              <a:spcBef>
                <a:spcPts val="200"/>
              </a:spcBef>
              <a:spcAft>
                <a:spcPts val="200"/>
              </a:spcAft>
              <a:buNone/>
            </a:pPr>
            <a:r>
              <a:rPr lang="en-US" altLang="zh-CN" dirty="0">
                <a:solidFill>
                  <a:schemeClr val="bg1"/>
                </a:solidFill>
              </a:rPr>
              <a:t>If fallen grains &lt; 300 in the sample area </a:t>
            </a:r>
            <a:r>
              <a:rPr lang="en-US" altLang="en-US" dirty="0">
                <a:solidFill>
                  <a:schemeClr val="bg1"/>
                </a:solidFill>
              </a:rPr>
              <a:t>→</a:t>
            </a:r>
            <a:r>
              <a:rPr lang="en-US" altLang="zh-CN" dirty="0">
                <a:solidFill>
                  <a:schemeClr val="bg1"/>
                </a:solidFill>
              </a:rPr>
              <a:t> Loss rate &lt; 2%.</a:t>
            </a:r>
            <a:endParaRPr lang="en-US" altLang="zh-CN" dirty="0">
              <a:solidFill>
                <a:schemeClr val="bg1"/>
              </a:solidFill>
            </a:endParaRPr>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rcRect b="10009"/>
          <a:stretch>
            <a:fillRect/>
          </a:stretch>
        </p:blipFill>
        <p:spPr>
          <a:xfrm>
            <a:off x="7104380" y="2378075"/>
            <a:ext cx="4895215" cy="2477135"/>
          </a:xfrm>
          <a:prstGeom prst="rect">
            <a:avLst/>
          </a:prstGeom>
        </p:spPr>
      </p:pic>
      <p:grpSp>
        <p:nvGrpSpPr>
          <p:cNvPr id="3" name="组合 2"/>
          <p:cNvGrpSpPr/>
          <p:nvPr/>
        </p:nvGrpSpPr>
        <p:grpSpPr>
          <a:xfrm>
            <a:off x="759398" y="2036760"/>
            <a:ext cx="4058853" cy="540000"/>
            <a:chOff x="759398" y="2036760"/>
            <a:chExt cx="4058853" cy="540000"/>
          </a:xfrm>
        </p:grpSpPr>
        <p:sp>
          <p:nvSpPr>
            <p:cNvPr id="20" name="矩形: 圆角 19"/>
            <p:cNvSpPr/>
            <p:nvPr/>
          </p:nvSpPr>
          <p:spPr>
            <a:xfrm>
              <a:off x="1012061" y="2072760"/>
              <a:ext cx="3806190" cy="468000"/>
            </a:xfrm>
            <a:prstGeom prst="roundRect">
              <a:avLst>
                <a:gd name="adj" fmla="val 50000"/>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3"/>
              </p:custDataLst>
            </p:nvPr>
          </p:nvSpPr>
          <p:spPr>
            <a:xfrm>
              <a:off x="1722755" y="2171065"/>
              <a:ext cx="3015615" cy="36957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5BAE3E"/>
                  </a:solidFill>
                </a:rPr>
                <a:t>Half-Meter Width Method</a:t>
              </a:r>
              <a:endParaRPr lang="en-US" altLang="zh-CN" b="1" dirty="0">
                <a:solidFill>
                  <a:srgbClr val="5BAE3E"/>
                </a:solidFill>
              </a:endParaRPr>
            </a:p>
          </p:txBody>
        </p:sp>
        <p:sp>
          <p:nvSpPr>
            <p:cNvPr id="22" name="平行四边形 21"/>
            <p:cNvSpPr/>
            <p:nvPr>
              <p:custDataLst>
                <p:tags r:id="rId4"/>
              </p:custDataLst>
            </p:nvPr>
          </p:nvSpPr>
          <p:spPr>
            <a:xfrm>
              <a:off x="759398" y="2036760"/>
              <a:ext cx="831818" cy="540000"/>
            </a:xfrm>
            <a:prstGeom prst="parallelogram">
              <a:avLst>
                <a:gd name="adj" fmla="val 20892"/>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900" b="1" dirty="0">
                  <a:solidFill>
                    <a:schemeClr val="lt1"/>
                  </a:solidFill>
                </a:rPr>
                <a:t>1</a:t>
              </a:r>
              <a:endParaRPr lang="en-US" altLang="zh-CN" sz="1900" b="1" dirty="0">
                <a:solidFill>
                  <a:schemeClr val="lt1"/>
                </a:solidFill>
              </a:endParaRPr>
            </a:p>
          </p:txBody>
        </p:sp>
      </p:grpSp>
      <p:pic>
        <p:nvPicPr>
          <p:cNvPr id="2" name="3.3_08">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3100388" y="55784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9" grpId="0" animBg="1"/>
      <p:bldP spid="5" grpId="0"/>
      <p:bldP spid="15" grpId="0" uiExpand="1" build="p"/>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4395019"/>
            <a:ext cx="12192000" cy="2462981"/>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文本框 4"/>
          <p:cNvSpPr txBox="1"/>
          <p:nvPr/>
        </p:nvSpPr>
        <p:spPr>
          <a:xfrm>
            <a:off x="645826" y="442287"/>
            <a:ext cx="8672195" cy="1076325"/>
          </a:xfrm>
          <a:prstGeom prst="rect">
            <a:avLst/>
          </a:prstGeom>
          <a:noFill/>
        </p:spPr>
        <p:txBody>
          <a:bodyPr wrap="square" rtlCol="0">
            <a:spAutoFit/>
          </a:bodyPr>
          <a:lstStyle/>
          <a:p>
            <a:pPr lvl="0" algn="l">
              <a:buClrTx/>
              <a:buSzTx/>
              <a:buFontTx/>
            </a:pPr>
            <a:r>
              <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4. Simple Methods to Measure Grain Loss During Harvest</a:t>
            </a:r>
            <a:endParaRPr lang="en-US" altLang="zh-CN" sz="3200" b="1" noProof="0" dirty="0">
              <a:ln>
                <a:noFill/>
              </a:ln>
              <a:solidFill>
                <a:srgbClr val="5BAE3E"/>
              </a:solidFill>
              <a:effectLst/>
              <a:uLnTx/>
              <a:uFillTx/>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15" name="文本框 34"/>
          <p:cNvSpPr txBox="1"/>
          <p:nvPr>
            <p:custDataLst>
              <p:tags r:id="rId1"/>
            </p:custDataLst>
          </p:nvPr>
        </p:nvSpPr>
        <p:spPr>
          <a:xfrm>
            <a:off x="640733" y="2760610"/>
            <a:ext cx="7721602" cy="1289071"/>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nSpc>
                <a:spcPct val="130000"/>
              </a:lnSpc>
              <a:spcBef>
                <a:spcPts val="300"/>
              </a:spcBef>
              <a:spcAft>
                <a:spcPts val="300"/>
              </a:spcAft>
              <a:buClrTx/>
              <a:buSzTx/>
              <a:buFont typeface="Arial" panose="020B0604020202020204" pitchFamily="34" charset="0"/>
              <a:buChar char="•"/>
            </a:pPr>
            <a:r>
              <a:rPr lang="en-US" altLang="zh-CN" b="1" dirty="0">
                <a:solidFill>
                  <a:srgbClr val="5BAE3E"/>
                </a:solidFill>
                <a:sym typeface="+mn-ea"/>
              </a:rPr>
              <a:t>Sample area:</a:t>
            </a:r>
            <a:r>
              <a:rPr lang="en-US" altLang="zh-CN" dirty="0">
                <a:sym typeface="+mn-ea"/>
              </a:rPr>
              <a:t> Adult hand size (~0.02 m</a:t>
            </a:r>
            <a:r>
              <a:rPr lang="en-US" altLang="en-US" dirty="0">
                <a:sym typeface="+mn-ea"/>
              </a:rPr>
              <a:t>²</a:t>
            </a:r>
            <a:r>
              <a:rPr lang="en-US" altLang="zh-CN" dirty="0">
                <a:sym typeface="+mn-ea"/>
              </a:rPr>
              <a:t>).</a:t>
            </a:r>
            <a:endParaRPr lang="en-US" altLang="zh-CN" dirty="0">
              <a:sym typeface="+mn-ea"/>
            </a:endParaRPr>
          </a:p>
          <a:p>
            <a:pPr marL="285750" lvl="0" indent="-285750">
              <a:lnSpc>
                <a:spcPct val="130000"/>
              </a:lnSpc>
              <a:spcBef>
                <a:spcPts val="300"/>
              </a:spcBef>
              <a:spcAft>
                <a:spcPts val="300"/>
              </a:spcAft>
              <a:buClrTx/>
              <a:buSzTx/>
              <a:buFont typeface="Arial" panose="020B0604020202020204" pitchFamily="34" charset="0"/>
              <a:buChar char="•"/>
            </a:pPr>
            <a:r>
              <a:rPr lang="en-US" altLang="zh-CN" b="1" dirty="0">
                <a:solidFill>
                  <a:srgbClr val="5BAE3E"/>
                </a:solidFill>
                <a:sym typeface="+mn-ea"/>
              </a:rPr>
              <a:t>Counting grains: </a:t>
            </a:r>
            <a:r>
              <a:rPr lang="en-US" altLang="zh-CN" b="1" dirty="0">
                <a:sym typeface="+mn-ea"/>
              </a:rPr>
              <a:t>If ≤ 6 grains</a:t>
            </a:r>
            <a:r>
              <a:rPr lang="en-US" altLang="zh-CN" dirty="0">
                <a:sym typeface="+mn-ea"/>
              </a:rPr>
              <a:t> are found in the sample area.</a:t>
            </a:r>
            <a:endParaRPr lang="en-US" altLang="zh-CN" dirty="0">
              <a:sym typeface="+mn-ea"/>
            </a:endParaRPr>
          </a:p>
          <a:p>
            <a:pPr marL="285750" lvl="0" indent="-285750">
              <a:lnSpc>
                <a:spcPct val="130000"/>
              </a:lnSpc>
              <a:spcBef>
                <a:spcPts val="300"/>
              </a:spcBef>
              <a:spcAft>
                <a:spcPts val="300"/>
              </a:spcAft>
              <a:buClrTx/>
              <a:buSzTx/>
              <a:buFont typeface="Arial" panose="020B0604020202020204" pitchFamily="34" charset="0"/>
              <a:buChar char="•"/>
            </a:pPr>
            <a:r>
              <a:rPr lang="en-US" altLang="zh-CN" b="1" dirty="0">
                <a:solidFill>
                  <a:srgbClr val="5BAE3E"/>
                </a:solidFill>
                <a:sym typeface="+mn-ea"/>
              </a:rPr>
              <a:t>Result: </a:t>
            </a:r>
            <a:r>
              <a:rPr lang="en-US" altLang="zh-CN" dirty="0">
                <a:sym typeface="+mn-ea"/>
              </a:rPr>
              <a:t>Grain loss rate is</a:t>
            </a:r>
            <a:r>
              <a:rPr lang="en-US" altLang="zh-CN" b="1" dirty="0">
                <a:sym typeface="+mn-ea"/>
              </a:rPr>
              <a:t> below 2%</a:t>
            </a:r>
            <a:r>
              <a:rPr lang="en-US" altLang="zh-CN" dirty="0">
                <a:sym typeface="+mn-ea"/>
              </a:rPr>
              <a:t>.</a:t>
            </a:r>
            <a:endParaRPr lang="en-US" altLang="zh-CN" dirty="0">
              <a:sym typeface="+mn-ea"/>
            </a:endParaRPr>
          </a:p>
        </p:txBody>
      </p:sp>
      <p:grpSp>
        <p:nvGrpSpPr>
          <p:cNvPr id="7" name="组合 6"/>
          <p:cNvGrpSpPr/>
          <p:nvPr/>
        </p:nvGrpSpPr>
        <p:grpSpPr>
          <a:xfrm>
            <a:off x="759398" y="2036760"/>
            <a:ext cx="2910234" cy="540000"/>
            <a:chOff x="759398" y="2036760"/>
            <a:chExt cx="2910234" cy="540000"/>
          </a:xfrm>
        </p:grpSpPr>
        <p:sp>
          <p:nvSpPr>
            <p:cNvPr id="20" name="矩形: 圆角 19"/>
            <p:cNvSpPr/>
            <p:nvPr/>
          </p:nvSpPr>
          <p:spPr>
            <a:xfrm>
              <a:off x="1012061" y="2072760"/>
              <a:ext cx="2657571" cy="468000"/>
            </a:xfrm>
            <a:prstGeom prst="roundRect">
              <a:avLst>
                <a:gd name="adj" fmla="val 50000"/>
              </a:avLst>
            </a:prstGeom>
            <a:solidFill>
              <a:schemeClr val="bg1"/>
            </a:solidFill>
            <a:ln>
              <a:solidFill>
                <a:srgbClr val="5BA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2"/>
              </p:custDataLst>
            </p:nvPr>
          </p:nvSpPr>
          <p:spPr>
            <a:xfrm>
              <a:off x="1722773" y="2179091"/>
              <a:ext cx="1946859" cy="36957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5BAE3E"/>
                  </a:solidFill>
                </a:rPr>
                <a:t>Palm Method</a:t>
              </a:r>
              <a:endParaRPr lang="en-US" altLang="zh-CN" b="1" dirty="0">
                <a:solidFill>
                  <a:srgbClr val="5BAE3E"/>
                </a:solidFill>
              </a:endParaRPr>
            </a:p>
          </p:txBody>
        </p:sp>
        <p:sp>
          <p:nvSpPr>
            <p:cNvPr id="22" name="平行四边形 21"/>
            <p:cNvSpPr/>
            <p:nvPr>
              <p:custDataLst>
                <p:tags r:id="rId3"/>
              </p:custDataLst>
            </p:nvPr>
          </p:nvSpPr>
          <p:spPr>
            <a:xfrm>
              <a:off x="759398" y="2036760"/>
              <a:ext cx="831818" cy="540000"/>
            </a:xfrm>
            <a:prstGeom prst="parallelogram">
              <a:avLst>
                <a:gd name="adj" fmla="val 20892"/>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900" b="1" dirty="0">
                  <a:solidFill>
                    <a:schemeClr val="lt1"/>
                  </a:solidFill>
                </a:rPr>
                <a:t>2</a:t>
              </a:r>
              <a:endParaRPr lang="en-US" altLang="zh-CN" sz="1900" b="1" dirty="0">
                <a:solidFill>
                  <a:schemeClr val="lt1"/>
                </a:solidFill>
              </a:endParaRPr>
            </a:p>
          </p:txBody>
        </p:sp>
      </p:grpSp>
      <p:pic>
        <p:nvPicPr>
          <p:cNvPr id="4" name="图形 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6046" y="1878424"/>
            <a:ext cx="996728" cy="2199130"/>
          </a:xfrm>
          <a:prstGeom prst="rect">
            <a:avLst/>
          </a:prstGeom>
        </p:spPr>
      </p:pic>
      <p:pic>
        <p:nvPicPr>
          <p:cNvPr id="2" name="3.3_09">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419350" y="45910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9" grpId="0" animBg="1"/>
      <p:bldP spid="15" grpId="0" uiExpand="1" build="p"/>
    </p:bldLst>
  </p:timing>
</p:sld>
</file>

<file path=ppt/tags/tag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1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2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3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0.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1.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2.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3.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4.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46.xml><?xml version="1.0" encoding="utf-8"?>
<p:tagLst xmlns:p="http://schemas.openxmlformats.org/presentationml/2006/main">
  <p:tag name="KSO_WM_DIAGRAM_VIRTUALLY_FRAME" val="{&quot;height&quot;:377.13748031496067,&quot;left&quot;:59.37503937007874,&quot;top&quot;:133.88692913385825,&quot;width&quot;:845.8749606299212}"/>
</p:tagLst>
</file>

<file path=ppt/tags/tag47.xml><?xml version="1.0" encoding="utf-8"?>
<p:tagLst xmlns:p="http://schemas.openxmlformats.org/presentationml/2006/main">
  <p:tag name="KSO_WM_UNIT_SUBTYPE" val="a"/>
  <p:tag name="KSO_WM_UNIT_TEXT_LAYER_COUNT" val="1"/>
  <p:tag name="KSO_WM_UNIT_NOCLEAR" val="0"/>
  <p:tag name="KSO_WM_UNIT_VALUE" val="64"/>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40492955_1*q_h_f*1_1_1"/>
  <p:tag name="KSO_WM_TEMPLATE_CATEGORY" val="diagram"/>
  <p:tag name="KSO_WM_TEMPLATE_INDEX" val="40492955"/>
  <p:tag name="KSO_WM_UNIT_LAYERLEVEL" val="1_1_1"/>
  <p:tag name="KSO_WM_TAG_VERSION" val="3.0"/>
  <p:tag name="KSO_WM_BEAUTIFY_FLAG" val="#wm#"/>
  <p:tag name="KSO_WM_DIAGRAM_VIRTUALLY_FRAME" val="{&quot;height&quot;:377.13748031496067,&quot;left&quot;:59.37503937007874,&quot;top&quot;:133.88692913385825,&quot;width&quot;:845.8749606299212}"/>
  <p:tag name="KSO_WM_DIAGRAM_VERSION" val="3"/>
  <p:tag name="KSO_WM_DIAGRAM_COLOR_TRICK" val="2"/>
  <p:tag name="KSO_WM_DIAGRAM_COLOR_TEXT_CAN_REMOVE" val="n"/>
  <p:tag name="KSO_WM_UNIT_TEXT_FILL_FORE_SCHEMECOLOR_INDEX" val="1"/>
  <p:tag name="KSO_WM_UNIT_TEXT_FILL_TYPE" val="1"/>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DIAGRAM_USE_COLOR_VALUE" val="{&quot;color_scheme&quot;:1,&quot;color_type&quot;:1,&quot;theme_color_indexes&quot;:[5,6,5,6,5,6]}"/>
</p:tagLst>
</file>

<file path=ppt/tags/tag48.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40492955_1*q_h_a*1_1_1"/>
  <p:tag name="KSO_WM_TEMPLATE_CATEGORY" val="diagram"/>
  <p:tag name="KSO_WM_TEMPLATE_INDEX" val="40492955"/>
  <p:tag name="KSO_WM_UNIT_LAYERLEVEL" val="1_1_1"/>
  <p:tag name="KSO_WM_TAG_VERSION" val="3.0"/>
  <p:tag name="KSO_WM_BEAUTIFY_FLAG" val="#wm#"/>
  <p:tag name="KSO_WM_DIAGRAM_VIRTUALLY_FRAME" val="{&quot;height&quot;:377.13748031496067,&quot;left&quot;:59.37503937007874,&quot;top&quot;:133.88692913385825,&quot;width&quot;:845.8749606299212}"/>
  <p:tag name="KSO_WM_DIAGRAM_VERSION" val="3"/>
  <p:tag name="KSO_WM_DIAGRAM_COLOR_TRICK" val="2"/>
  <p:tag name="KSO_WM_DIAGRAM_COLOR_TEXT_CAN_REMOVE" val="n"/>
  <p:tag name="KSO_WM_UNIT_TEXT_FILL_FORE_SCHEMECOLOR_INDEX" val="1"/>
  <p:tag name="KSO_WM_UNIT_TEXT_FILL_TYPE" val="1"/>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DIAGRAM_USE_COLOR_VALUE" val="{&quot;color_scheme&quot;:1,&quot;color_type&quot;:1,&quot;theme_color_indexes&quot;:[5,6,5,6,5,6]}"/>
</p:tagLst>
</file>

<file path=ppt/tags/tag49.xml><?xml version="1.0" encoding="utf-8"?>
<p:tagLst xmlns:p="http://schemas.openxmlformats.org/presentationml/2006/main">
  <p:tag name="KSO_WM_DIAGRAM_VIRTUALLY_FRAME" val="{&quot;height&quot;:377.13748031496067,&quot;left&quot;:59.37503937007874,&quot;top&quot;:133.88692913385825,&quot;width&quot;:845.8749606299212}"/>
</p:tagLst>
</file>

<file path=ppt/tags/tag5.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50.xml><?xml version="1.0" encoding="utf-8"?>
<p:tagLst xmlns:p="http://schemas.openxmlformats.org/presentationml/2006/main">
  <p:tag name="KSO_WM_UNIT_SUBTYPE" val="a"/>
  <p:tag name="KSO_WM_UNIT_TEXT_LAYER_COUNT" val="1"/>
  <p:tag name="KSO_WM_UNIT_NOCLEAR" val="0"/>
  <p:tag name="KSO_WM_UNIT_VALUE" val="64"/>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40492955_1*q_h_f*1_1_1"/>
  <p:tag name="KSO_WM_TEMPLATE_CATEGORY" val="diagram"/>
  <p:tag name="KSO_WM_TEMPLATE_INDEX" val="40492955"/>
  <p:tag name="KSO_WM_UNIT_LAYERLEVEL" val="1_1_1"/>
  <p:tag name="KSO_WM_TAG_VERSION" val="3.0"/>
  <p:tag name="KSO_WM_BEAUTIFY_FLAG" val="#wm#"/>
  <p:tag name="KSO_WM_DIAGRAM_VIRTUALLY_FRAME" val="{&quot;height&quot;:377.13748031496067,&quot;left&quot;:59.37503937007874,&quot;top&quot;:133.88692913385825,&quot;width&quot;:845.8749606299212}"/>
  <p:tag name="KSO_WM_DIAGRAM_VERSION" val="3"/>
  <p:tag name="KSO_WM_DIAGRAM_COLOR_TRICK" val="2"/>
  <p:tag name="KSO_WM_DIAGRAM_COLOR_TEXT_CAN_REMOVE" val="n"/>
  <p:tag name="KSO_WM_UNIT_TEXT_FILL_FORE_SCHEMECOLOR_INDEX" val="1"/>
  <p:tag name="KSO_WM_UNIT_TEXT_FILL_TYPE" val="1"/>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DIAGRAM_USE_COLOR_VALUE" val="{&quot;color_scheme&quot;:1,&quot;color_type&quot;:1,&quot;theme_color_indexes&quot;:[5,6,5,6,5,6]}"/>
</p:tagLst>
</file>

<file path=ppt/tags/tag51.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40492955_1*q_h_a*1_1_1"/>
  <p:tag name="KSO_WM_TEMPLATE_CATEGORY" val="diagram"/>
  <p:tag name="KSO_WM_TEMPLATE_INDEX" val="40492955"/>
  <p:tag name="KSO_WM_UNIT_LAYERLEVEL" val="1_1_1"/>
  <p:tag name="KSO_WM_TAG_VERSION" val="3.0"/>
  <p:tag name="KSO_WM_BEAUTIFY_FLAG" val="#wm#"/>
  <p:tag name="KSO_WM_DIAGRAM_VIRTUALLY_FRAME" val="{&quot;height&quot;:377.13748031496067,&quot;left&quot;:59.37503937007874,&quot;top&quot;:133.88692913385825,&quot;width&quot;:845.8749606299212}"/>
  <p:tag name="KSO_WM_DIAGRAM_VERSION" val="3"/>
  <p:tag name="KSO_WM_DIAGRAM_COLOR_TRICK" val="2"/>
  <p:tag name="KSO_WM_DIAGRAM_COLOR_TEXT_CAN_REMOVE" val="n"/>
  <p:tag name="KSO_WM_UNIT_TEXT_FILL_FORE_SCHEMECOLOR_INDEX" val="1"/>
  <p:tag name="KSO_WM_UNIT_TEXT_FILL_TYPE" val="1"/>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DIAGRAM_USE_COLOR_VALUE" val="{&quot;color_scheme&quot;:1,&quot;color_type&quot;:1,&quot;theme_color_indexes&quot;:[5,6,5,6,5,6]}"/>
</p:tagLst>
</file>

<file path=ppt/tags/tag52.xml><?xml version="1.0" encoding="utf-8"?>
<p:tagLst xmlns:p="http://schemas.openxmlformats.org/presentationml/2006/main">
  <p:tag name="KSO_WM_DIAGRAM_VIRTUALLY_FRAME" val="{&quot;height&quot;:377.13748031496067,&quot;left&quot;:59.37503937007874,&quot;top&quot;:133.88692913385825,&quot;width&quot;:845.8749606299212}"/>
</p:tagLst>
</file>

<file path=ppt/tags/tag53.xml><?xml version="1.0" encoding="utf-8"?>
<p:tagLst xmlns:p="http://schemas.openxmlformats.org/presentationml/2006/main">
  <p:tag name="KSO_WM_UNIT_SUBTYPE" val="a"/>
  <p:tag name="KSO_WM_UNIT_TEXT_LAYER_COUNT" val="1"/>
  <p:tag name="KSO_WM_UNIT_NOCLEAR" val="0"/>
  <p:tag name="KSO_WM_UNIT_VALUE" val="64"/>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40492955_1*q_h_f*1_1_1"/>
  <p:tag name="KSO_WM_TEMPLATE_CATEGORY" val="diagram"/>
  <p:tag name="KSO_WM_TEMPLATE_INDEX" val="40492955"/>
  <p:tag name="KSO_WM_UNIT_LAYERLEVEL" val="1_1_1"/>
  <p:tag name="KSO_WM_TAG_VERSION" val="3.0"/>
  <p:tag name="KSO_WM_BEAUTIFY_FLAG" val="#wm#"/>
  <p:tag name="KSO_WM_DIAGRAM_VIRTUALLY_FRAME" val="{&quot;height&quot;:377.13748031496067,&quot;left&quot;:59.37503937007874,&quot;top&quot;:133.88692913385825,&quot;width&quot;:845.8749606299212}"/>
  <p:tag name="KSO_WM_DIAGRAM_VERSION" val="3"/>
  <p:tag name="KSO_WM_DIAGRAM_COLOR_TRICK" val="2"/>
  <p:tag name="KSO_WM_DIAGRAM_COLOR_TEXT_CAN_REMOVE" val="n"/>
  <p:tag name="KSO_WM_UNIT_TEXT_FILL_FORE_SCHEMECOLOR_INDEX" val="1"/>
  <p:tag name="KSO_WM_UNIT_TEXT_FILL_TYPE" val="1"/>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DIAGRAM_USE_COLOR_VALUE" val="{&quot;color_scheme&quot;:1,&quot;color_type&quot;:1,&quot;theme_color_indexes&quot;:[5,6,5,6,5,6]}"/>
</p:tagLst>
</file>

<file path=ppt/tags/tag54.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40492955_1*q_h_a*1_1_1"/>
  <p:tag name="KSO_WM_TEMPLATE_CATEGORY" val="diagram"/>
  <p:tag name="KSO_WM_TEMPLATE_INDEX" val="40492955"/>
  <p:tag name="KSO_WM_UNIT_LAYERLEVEL" val="1_1_1"/>
  <p:tag name="KSO_WM_TAG_VERSION" val="3.0"/>
  <p:tag name="KSO_WM_BEAUTIFY_FLAG" val="#wm#"/>
  <p:tag name="KSO_WM_DIAGRAM_VIRTUALLY_FRAME" val="{&quot;height&quot;:377.13748031496067,&quot;left&quot;:59.37503937007874,&quot;top&quot;:133.88692913385825,&quot;width&quot;:845.8749606299212}"/>
  <p:tag name="KSO_WM_DIAGRAM_VERSION" val="3"/>
  <p:tag name="KSO_WM_DIAGRAM_COLOR_TRICK" val="2"/>
  <p:tag name="KSO_WM_DIAGRAM_COLOR_TEXT_CAN_REMOVE" val="n"/>
  <p:tag name="KSO_WM_UNIT_TEXT_FILL_FORE_SCHEMECOLOR_INDEX" val="1"/>
  <p:tag name="KSO_WM_UNIT_TEXT_FILL_TYPE" val="1"/>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DIAGRAM_USE_COLOR_VALUE" val="{&quot;color_scheme&quot;:1,&quot;color_type&quot;:1,&quot;theme_color_indexes&quot;:[5,6,5,6,5,6]}"/>
</p:tagLst>
</file>

<file path=ppt/tags/tag55.xml><?xml version="1.0" encoding="utf-8"?>
<p:tagLst xmlns:p="http://schemas.openxmlformats.org/presentationml/2006/main">
  <p:tag name="KSO_WM_DIAGRAM_VIRTUALLY_FRAME" val="{&quot;height&quot;:377.13748031496067,&quot;left&quot;:59.37503937007874,&quot;top&quot;:133.88692913385825,&quot;width&quot;:845.8749606299212}"/>
</p:tagLst>
</file>

<file path=ppt/tags/tag56.xml><?xml version="1.0" encoding="utf-8"?>
<p:tagLst xmlns:p="http://schemas.openxmlformats.org/presentationml/2006/main">
  <p:tag name="KSO_WM_UNIT_SUBTYPE" val="a"/>
  <p:tag name="KSO_WM_UNIT_TEXT_LAYER_COUNT" val="1"/>
  <p:tag name="KSO_WM_UNIT_NOCLEAR" val="0"/>
  <p:tag name="KSO_WM_UNIT_VALUE" val="64"/>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40492955_1*q_h_f*1_1_1"/>
  <p:tag name="KSO_WM_TEMPLATE_CATEGORY" val="diagram"/>
  <p:tag name="KSO_WM_TEMPLATE_INDEX" val="40492955"/>
  <p:tag name="KSO_WM_UNIT_LAYERLEVEL" val="1_1_1"/>
  <p:tag name="KSO_WM_TAG_VERSION" val="3.0"/>
  <p:tag name="KSO_WM_BEAUTIFY_FLAG" val="#wm#"/>
  <p:tag name="KSO_WM_DIAGRAM_VIRTUALLY_FRAME" val="{&quot;height&quot;:377.13748031496067,&quot;left&quot;:59.37503937007874,&quot;top&quot;:133.88692913385825,&quot;width&quot;:845.8749606299212}"/>
  <p:tag name="KSO_WM_DIAGRAM_VERSION" val="3"/>
  <p:tag name="KSO_WM_DIAGRAM_COLOR_TRICK" val="2"/>
  <p:tag name="KSO_WM_DIAGRAM_COLOR_TEXT_CAN_REMOVE" val="n"/>
  <p:tag name="KSO_WM_UNIT_TEXT_FILL_FORE_SCHEMECOLOR_INDEX" val="1"/>
  <p:tag name="KSO_WM_UNIT_TEXT_FILL_TYPE" val="1"/>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DIAGRAM_USE_COLOR_VALUE" val="{&quot;color_scheme&quot;:1,&quot;color_type&quot;:1,&quot;theme_color_indexes&quot;:[5,6,5,6,5,6]}"/>
</p:tagLst>
</file>

<file path=ppt/tags/tag57.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40492955_1*q_h_a*1_1_1"/>
  <p:tag name="KSO_WM_TEMPLATE_CATEGORY" val="diagram"/>
  <p:tag name="KSO_WM_TEMPLATE_INDEX" val="40492955"/>
  <p:tag name="KSO_WM_UNIT_LAYERLEVEL" val="1_1_1"/>
  <p:tag name="KSO_WM_TAG_VERSION" val="3.0"/>
  <p:tag name="KSO_WM_BEAUTIFY_FLAG" val="#wm#"/>
  <p:tag name="KSO_WM_DIAGRAM_VIRTUALLY_FRAME" val="{&quot;height&quot;:377.13748031496067,&quot;left&quot;:59.37503937007874,&quot;top&quot;:133.88692913385825,&quot;width&quot;:845.8749606299212}"/>
  <p:tag name="KSO_WM_DIAGRAM_VERSION" val="3"/>
  <p:tag name="KSO_WM_DIAGRAM_COLOR_TRICK" val="2"/>
  <p:tag name="KSO_WM_DIAGRAM_COLOR_TEXT_CAN_REMOVE" val="n"/>
  <p:tag name="KSO_WM_UNIT_TEXT_FILL_FORE_SCHEMECOLOR_INDEX" val="1"/>
  <p:tag name="KSO_WM_UNIT_TEXT_FILL_TYPE" val="1"/>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DIAGRAM_USE_COLOR_VALUE" val="{&quot;color_scheme&quot;:1,&quot;color_type&quot;:1,&quot;theme_color_indexes&quot;:[5,6,5,6,5,6]}"/>
</p:tagLst>
</file>

<file path=ppt/tags/tag58.xml><?xml version="1.0" encoding="utf-8"?>
<p:tagLst xmlns:p="http://schemas.openxmlformats.org/presentationml/2006/main">
  <p:tag name="KSO_WM_DIAGRAM_VIRTUALLY_FRAME" val="{&quot;height&quot;:341.3932283464566,&quot;left&quot;:59.16811023622047,&quot;top&quot;:123.76440944881885,&quot;width&quot;:846.0818897637795}"/>
</p:tagLst>
</file>

<file path=ppt/tags/tag5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2*l_h_a*1_1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341.3932283464566,&quot;left&quot;:59.16811023622047,&quot;top&quot;:123.76440944881885,&quot;width&quot;:846.08188976377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UNIT_PRESET_TEXT" val="此处添加标题"/>
  <p:tag name="KSO_WM_UNIT_TEXT_FILL_FORE_SCHEMECOLOR_INDEX" val="1"/>
  <p:tag name="KSO_WM_UNIT_TEXT_FILL_TYPE" val="1"/>
  <p:tag name="KSO_WM_DIAGRAM_USE_COLOR_VALUE" val="{&quot;color_scheme&quot;:1,&quot;color_type&quot;:1,&quot;theme_color_indexes&quot;:[5,6,5,6,5,6]}"/>
</p:tagLst>
</file>

<file path=ppt/tags/tag6.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60.xml><?xml version="1.0" encoding="utf-8"?>
<p:tagLst xmlns:p="http://schemas.openxmlformats.org/presentationml/2006/main">
  <p:tag name="KSO_WM_DIAGRAM_VIRTUALLY_FRAME" val="{&quot;height&quot;:341.3932283464566,&quot;left&quot;:59.16811023622047,&quot;top&quot;:123.76440944881885,&quot;width&quot;:846.0818897637795}"/>
</p:tagLst>
</file>

<file path=ppt/tags/tag6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2*l_h_a*1_1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341.3932283464566,&quot;left&quot;:59.16811023622047,&quot;top&quot;:123.76440944881885,&quot;width&quot;:846.08188976377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UNIT_PRESET_TEXT" val="此处添加标题"/>
  <p:tag name="KSO_WM_UNIT_TEXT_FILL_FORE_SCHEMECOLOR_INDEX" val="1"/>
  <p:tag name="KSO_WM_UNIT_TEXT_FILL_TYPE" val="1"/>
  <p:tag name="KSO_WM_DIAGRAM_USE_COLOR_VALUE" val="{&quot;color_scheme&quot;:1,&quot;color_type&quot;:1,&quot;theme_color_indexes&quot;:[5,6,5,6,5,6]}"/>
</p:tagLst>
</file>

<file path=ppt/tags/tag62.xml><?xml version="1.0" encoding="utf-8"?>
<p:tagLst xmlns:p="http://schemas.openxmlformats.org/presentationml/2006/main">
  <p:tag name="KSO_WM_DIAGRAM_VIRTUALLY_FRAME" val="{&quot;height&quot;:341.3932283464566,&quot;left&quot;:59.16811023622047,&quot;top&quot;:123.76440944881885,&quot;width&quot;:846.0818897637795}"/>
</p:tagLst>
</file>

<file path=ppt/tags/tag6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2*l_h_a*1_1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341.3932283464566,&quot;left&quot;:59.16811023622047,&quot;top&quot;:123.76440944881885,&quot;width&quot;:846.08188976377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UNIT_PRESET_TEXT" val="此处添加标题"/>
  <p:tag name="KSO_WM_UNIT_TEXT_FILL_FORE_SCHEMECOLOR_INDEX" val="1"/>
  <p:tag name="KSO_WM_UNIT_TEXT_FILL_TYPE" val="1"/>
  <p:tag name="KSO_WM_DIAGRAM_USE_COLOR_VALUE" val="{&quot;color_scheme&quot;:1,&quot;color_type&quot;:1,&quot;theme_color_indexes&quot;:[5,6,5,6,5,6]}"/>
</p:tagLst>
</file>

<file path=ppt/tags/tag64.xml><?xml version="1.0" encoding="utf-8"?>
<p:tagLst xmlns:p="http://schemas.openxmlformats.org/presentationml/2006/main">
  <p:tag name="KSO_WM_DIAGRAM_VIRTUALLY_FRAME" val="{&quot;height&quot;:402.4222047244095,&quot;left&quot;:50.45149606299209,&quot;top&quot;:123.10283464566928,&quot;width&quot;:838.2699212598425}"/>
  <p:tag name="KSO_WM_DIAGRAM_VERSION" val="3"/>
  <p:tag name="KSO_WM_DIAGRAM_COLOR_TRICK" val="2"/>
  <p:tag name="KSO_WM_DIAGRAM_COLOR_TEXT_CAN_REMOVE" val="n"/>
  <p:tag name="KSO_WM_UNIT_SUBTYPE" val="a"/>
  <p:tag name="KSO_WM_UNIT_NOCLEAR" val="0"/>
  <p:tag name="KSO_WM_UNIT_VALUE" val="84"/>
  <p:tag name="KSO_WM_UNIT_HIGHLIGHT" val="0"/>
  <p:tag name="KSO_WM_UNIT_COMPATIBLE" val="0"/>
  <p:tag name="KSO_WM_UNIT_DIAGRAM_ISNUMVISUAL" val="0"/>
  <p:tag name="KSO_WM_UNIT_DIAGRAM_ISREFERUNIT" val="0"/>
  <p:tag name="KSO_WM_DIAGRAM_GROUP_CODE" val="l1-1"/>
  <p:tag name="KSO_WM_UNIT_TYPE" val="l_h_f"/>
  <p:tag name="KSO_WM_UNIT_INDEX" val="1_1_3"/>
  <p:tag name="KSO_WM_UNIT_ID" val="diagram20236956_1*l_h_f*1_1_3"/>
  <p:tag name="KSO_WM_TEMPLATE_CATEGORY" val="diagram"/>
  <p:tag name="KSO_WM_TEMPLATE_INDEX" val="20236956"/>
  <p:tag name="KSO_WM_UNIT_LAYERLEVEL" val="1_1_1"/>
  <p:tag name="KSO_WM_TAG_VERSION" val="3.0"/>
  <p:tag name="KSO_WM_BEAUTIFY_FLAG" val="#wm#"/>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
  <p:tag name="KSO_WM_DIAGRAM_MAX_ITEMCNT" val="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65.xml><?xml version="1.0" encoding="utf-8"?>
<p:tagLst xmlns:p="http://schemas.openxmlformats.org/presentationml/2006/main">
  <p:tag name="KSO_WM_DIAGRAM_VIRTUALLY_FRAME" val="{&quot;height&quot;:402.4222047244095,&quot;left&quot;:50.45149606299209,&quot;top&quot;:123.10283464566928,&quot;width&quot;:838.2699212598425}"/>
  <p:tag name="KSO_WM_DIAGRAM_VERSION" val="3"/>
  <p:tag name="KSO_WM_DIAGRAM_COLOR_TRICK" val="2"/>
  <p:tag name="KSO_WM_DIAGRAM_COLOR_TEXT_CAN_REMOVE" val="n"/>
  <p:tag name="KSO_WM_UNIT_SUBTYPE" val="a"/>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f"/>
  <p:tag name="KSO_WM_UNIT_INDEX" val="1_1_2"/>
  <p:tag name="KSO_WM_UNIT_ID" val="diagram20236956_1*l_h_f*1_1_2"/>
  <p:tag name="KSO_WM_TEMPLATE_CATEGORY" val="diagram"/>
  <p:tag name="KSO_WM_TEMPLATE_INDEX" val="20236956"/>
  <p:tag name="KSO_WM_UNIT_LAYERLEVEL" val="1_1_1"/>
  <p:tag name="KSO_WM_TAG_VERSION" val="3.0"/>
  <p:tag name="KSO_WM_BEAUTIFY_FLAG" val="#wm#"/>
  <p:tag name="KSO_WM_UNIT_TEXT_FILL_FORE_SCHEMECOLOR_INDEX" val="1"/>
  <p:tag name="KSO_WM_UNIT_TEXT_FILL_TYPE" val="1"/>
  <p:tag name="KSO_WM_UNIT_PRESET_TEXT" val="单击添加项标题"/>
  <p:tag name="KSO_WM_DIAGRAM_MAX_ITEMCNT" val="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66.xml><?xml version="1.0" encoding="utf-8"?>
<p:tagLst xmlns:p="http://schemas.openxmlformats.org/presentationml/2006/main">
  <p:tag name="KSO_WM_DIAGRAM_VIRTUALLY_FRAME" val="{&quot;height&quot;:402.4222047244095,&quot;left&quot;:50.45149606299209,&quot;top&quot;:123.10283464566928,&quot;width&quot;:838.2699212598425}"/>
  <p:tag name="KSO_WM_DIAGRAM_VERSION" val="3"/>
  <p:tag name="KSO_WM_DIAGRAM_COLOR_TRICK" val="2"/>
  <p:tag name="KSO_WM_DIAGRAM_COLOR_TEXT_CAN_REMOVE" val="n"/>
  <p:tag name="KSO_WM_UNIT_SUBTYPE" val="a"/>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6956_1*l_h_f*1_1_1"/>
  <p:tag name="KSO_WM_TEMPLATE_CATEGORY" val="diagram"/>
  <p:tag name="KSO_WM_TEMPLATE_INDEX" val="20236956"/>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优势"/>
  <p:tag name="KSO_WM_DIAGRAM_MAX_ITEMCNT" val="2"/>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67.xml><?xml version="1.0" encoding="utf-8"?>
<p:tagLst xmlns:p="http://schemas.openxmlformats.org/presentationml/2006/main">
  <p:tag name="KSO_WM_DIAGRAM_VIRTUALLY_FRAME" val="{&quot;height&quot;:402.4222047244095,&quot;left&quot;:50.45141732283464,&quot;top&quot;:123.10283464566928,&quot;width&quot;:838.2699999999999}"/>
  <p:tag name="KSO_WM_DIAGRAM_VERSION" val="3"/>
  <p:tag name="KSO_WM_DIAGRAM_COLOR_TRICK" val="2"/>
  <p:tag name="KSO_WM_DIAGRAM_COLOR_TEXT_CAN_REMOVE" val="n"/>
  <p:tag name="KSO_WM_UNIT_SUBTYPE" val="a"/>
  <p:tag name="KSO_WM_UNIT_NOCLEAR" val="0"/>
  <p:tag name="KSO_WM_UNIT_VALUE" val="84"/>
  <p:tag name="KSO_WM_UNIT_HIGHLIGHT" val="0"/>
  <p:tag name="KSO_WM_UNIT_COMPATIBLE" val="0"/>
  <p:tag name="KSO_WM_UNIT_DIAGRAM_ISNUMVISUAL" val="0"/>
  <p:tag name="KSO_WM_UNIT_DIAGRAM_ISREFERUNIT" val="0"/>
  <p:tag name="KSO_WM_DIAGRAM_GROUP_CODE" val="l1-1"/>
  <p:tag name="KSO_WM_UNIT_TYPE" val="l_h_f"/>
  <p:tag name="KSO_WM_UNIT_INDEX" val="1_1_3"/>
  <p:tag name="KSO_WM_UNIT_ID" val="diagram20236956_1*l_h_f*1_1_3"/>
  <p:tag name="KSO_WM_TEMPLATE_CATEGORY" val="diagram"/>
  <p:tag name="KSO_WM_TEMPLATE_INDEX" val="20236956"/>
  <p:tag name="KSO_WM_UNIT_LAYERLEVEL" val="1_1_1"/>
  <p:tag name="KSO_WM_TAG_VERSION" val="3.0"/>
  <p:tag name="KSO_WM_BEAUTIFY_FLAG" val="#wm#"/>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
  <p:tag name="KSO_WM_DIAGRAM_MAX_ITEMCNT" val="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68.xml><?xml version="1.0" encoding="utf-8"?>
<p:tagLst xmlns:p="http://schemas.openxmlformats.org/presentationml/2006/main">
  <p:tag name="KSO_WM_DIAGRAM_VIRTUALLY_FRAME" val="{&quot;height&quot;:402.4222047244095,&quot;left&quot;:50.45141732283464,&quot;top&quot;:123.10283464566928,&quot;width&quot;:838.2699999999999}"/>
  <p:tag name="KSO_WM_DIAGRAM_VERSION" val="3"/>
  <p:tag name="KSO_WM_DIAGRAM_COLOR_TRICK" val="2"/>
  <p:tag name="KSO_WM_DIAGRAM_COLOR_TEXT_CAN_REMOVE" val="n"/>
  <p:tag name="KSO_WM_UNIT_SUBTYPE" val="a"/>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f"/>
  <p:tag name="KSO_WM_UNIT_INDEX" val="1_1_2"/>
  <p:tag name="KSO_WM_UNIT_ID" val="diagram20236956_1*l_h_f*1_1_2"/>
  <p:tag name="KSO_WM_TEMPLATE_CATEGORY" val="diagram"/>
  <p:tag name="KSO_WM_TEMPLATE_INDEX" val="20236956"/>
  <p:tag name="KSO_WM_UNIT_LAYERLEVEL" val="1_1_1"/>
  <p:tag name="KSO_WM_TAG_VERSION" val="3.0"/>
  <p:tag name="KSO_WM_BEAUTIFY_FLAG" val="#wm#"/>
  <p:tag name="KSO_WM_UNIT_TEXT_FILL_FORE_SCHEMECOLOR_INDEX" val="1"/>
  <p:tag name="KSO_WM_UNIT_TEXT_FILL_TYPE" val="1"/>
  <p:tag name="KSO_WM_UNIT_PRESET_TEXT" val="单击添加项标题"/>
  <p:tag name="KSO_WM_DIAGRAM_MAX_ITEMCNT" val="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69.xml><?xml version="1.0" encoding="utf-8"?>
<p:tagLst xmlns:p="http://schemas.openxmlformats.org/presentationml/2006/main">
  <p:tag name="KSO_WM_DIAGRAM_VIRTUALLY_FRAME" val="{&quot;height&quot;:402.4222047244095,&quot;left&quot;:50.45141732283464,&quot;top&quot;:123.10283464566928,&quot;width&quot;:838.2699999999999}"/>
  <p:tag name="KSO_WM_DIAGRAM_VERSION" val="3"/>
  <p:tag name="KSO_WM_DIAGRAM_COLOR_TRICK" val="2"/>
  <p:tag name="KSO_WM_DIAGRAM_COLOR_TEXT_CAN_REMOVE" val="n"/>
  <p:tag name="KSO_WM_UNIT_SUBTYPE" val="a"/>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6956_1*l_h_f*1_1_1"/>
  <p:tag name="KSO_WM_TEMPLATE_CATEGORY" val="diagram"/>
  <p:tag name="KSO_WM_TEMPLATE_INDEX" val="20236956"/>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优势"/>
  <p:tag name="KSO_WM_DIAGRAM_MAX_ITEMCNT" val="2"/>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7.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a*1_1_1"/>
  <p:tag name="KSO_WM_TEMPLATE_CATEGORY" val="diagram"/>
  <p:tag name="KSO_WM_TEMPLATE_INDEX" val="40492860"/>
  <p:tag name="KSO_WM_UNIT_LAYERLEVEL" val="1_1_1"/>
  <p:tag name="KSO_WM_TAG_VERSION" val="3.0"/>
  <p:tag name="KSO_WM_BEAUTIFY_FLAG" val="#wm#"/>
  <p:tag name="KSO_WM_UNIT_ISCONTENTSTITLE" val="0"/>
  <p:tag name="KSO_WM_UNIT_ISNUMDGMTITLE" val="0"/>
  <p:tag name="KSO_WM_UNIT_NOCLEAR" val="0"/>
  <p:tag name="KSO_WM_DIAGRAM_GROUP_CODE" val="n1-1"/>
  <p:tag name="KSO_WM_UNIT_TYPE" val="n_h_a"/>
  <p:tag name="KSO_WM_UNIT_INDEX" val="1_1_1"/>
  <p:tag name="KSO_WM_DIAGRAM_VERSION" val="3"/>
  <p:tag name="KSO_WM_DIAGRAM_COLOR_TRICK" val="1"/>
  <p:tag name="KSO_WM_DIAGRAM_COLOR_TEXT_CAN_REMOVE" val="n"/>
  <p:tag name="KSO_WM_UNIT_PRESET_TEXT" val="单击此处添加项标题"/>
  <p:tag name="KSO_WM_UNIT_TEXT_FILL_FORE_SCHEMECOLOR_INDEX" val="1"/>
  <p:tag name="KSO_WM_UNIT_TEXT_FILL_TYPE" val="1"/>
  <p:tag name="KSO_WM_UNIT_TEXT_TYPE" val="1"/>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type&quot;:0},&quot;glow&quot;:{&quot;colorType&quot;:0},&quot;line&quot;:{&quot;gradient&quot;:[{&quot;brightness&quot;:0.6000000238418579,&quot;colorType&quot;:1,&quot;foreColorIndex&quot;:5,&quot;pos&quot;:0,&quot;transparency&quot;:0},{&quot;brightness&quot;:-0.25,&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a*1_1_1"/>
  <p:tag name="KSO_WM_TEMPLATE_CATEGORY" val="diagram"/>
  <p:tag name="KSO_WM_TEMPLATE_INDEX" val="40492860"/>
  <p:tag name="KSO_WM_UNIT_LAYERLEVEL" val="1_1_1"/>
  <p:tag name="KSO_WM_TAG_VERSION" val="3.0"/>
  <p:tag name="KSO_WM_BEAUTIFY_FLAG" val="#wm#"/>
  <p:tag name="KSO_WM_UNIT_ISCONTENTSTITLE" val="0"/>
  <p:tag name="KSO_WM_UNIT_ISNUMDGMTITLE" val="0"/>
  <p:tag name="KSO_WM_UNIT_NOCLEAR" val="0"/>
  <p:tag name="KSO_WM_DIAGRAM_GROUP_CODE" val="n1-1"/>
  <p:tag name="KSO_WM_UNIT_TYPE" val="n_h_a"/>
  <p:tag name="KSO_WM_UNIT_INDEX" val="1_1_1"/>
  <p:tag name="KSO_WM_DIAGRAM_VERSION" val="3"/>
  <p:tag name="KSO_WM_DIAGRAM_COLOR_TRICK" val="1"/>
  <p:tag name="KSO_WM_DIAGRAM_COLOR_TEXT_CAN_REMOVE" val="n"/>
  <p:tag name="KSO_WM_UNIT_PRESET_TEXT" val="单击此处添加项标题"/>
  <p:tag name="KSO_WM_UNIT_TEXT_FILL_FORE_SCHEMECOLOR_INDEX" val="1"/>
  <p:tag name="KSO_WM_UNIT_TEXT_FILL_TYPE" val="1"/>
  <p:tag name="KSO_WM_UNIT_TEXT_TYPE" val="1"/>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type&quot;:0},&quot;glow&quot;:{&quot;colorType&quot;:0},&quot;line&quot;:{&quot;gradient&quot;:[{&quot;brightness&quot;:0.6000000238418579,&quot;colorType&quot;:1,&quot;foreColorIndex&quot;:5,&quot;pos&quot;:0,&quot;transparency&quot;:0},{&quot;brightness&quot;:-0.25,&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f*1_2_5_1"/>
  <p:tag name="KSO_WM_TEMPLATE_CATEGORY" val="diagram"/>
  <p:tag name="KSO_WM_TEMPLATE_INDEX" val="40492860"/>
  <p:tag name="KSO_WM_UNIT_LAYERLEVEL" val="1_1_1_1"/>
  <p:tag name="KSO_WM_TAG_VERSION" val="3.0"/>
  <p:tag name="KSO_WM_BEAUTIFY_FLAG" val="#wm#"/>
  <p:tag name="KSO_WM_UNIT_SUBTYPE" val="a"/>
  <p:tag name="KSO_WM_UNIT_TEXT_LAYER_COUNT" val="1"/>
  <p:tag name="KSO_WM_UNIT_NOCLEAR" val="0"/>
  <p:tag name="KSO_WM_UNIT_TYPE" val="n_h_h_f"/>
  <p:tag name="KSO_WM_UNIT_INDEX" val="1_2_5_1"/>
  <p:tag name="KSO_WM_DIAGRAM_GROUP_CODE" val="n1-1"/>
  <p:tag name="KSO_WM_DIAGRAM_VERSION" val="3"/>
  <p:tag name="KSO_WM_DIAGRAM_COLOR_TRICK" val="1"/>
  <p:tag name="KSO_WM_DIAGRAM_COLOR_TEXT_CAN_REMOVE" val="n"/>
  <p:tag name="KSO_WM_UNIT_PRESET_TEXT" val="单击此处添加正文，文字是您思想的提炼，请言简意赅阐述内容"/>
  <p:tag name="KSO_WM_UNIT_TEXT_FILL_FORE_SCHEMECOLOR_INDEX" val="1"/>
  <p:tag name="KSO_WM_UNIT_TEXT_FILL_TYPE" val="1"/>
  <p:tag name="KSO_WM_UNIT_TEXT_TYPE" val="1"/>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f*1_2_4_1"/>
  <p:tag name="KSO_WM_TEMPLATE_CATEGORY" val="diagram"/>
  <p:tag name="KSO_WM_TEMPLATE_INDEX" val="40492860"/>
  <p:tag name="KSO_WM_UNIT_LAYERLEVEL" val="1_1_1_1"/>
  <p:tag name="KSO_WM_TAG_VERSION" val="3.0"/>
  <p:tag name="KSO_WM_BEAUTIFY_FLAG" val="#wm#"/>
  <p:tag name="KSO_WM_UNIT_SUBTYPE" val="a"/>
  <p:tag name="KSO_WM_UNIT_TEXT_LAYER_COUNT" val="1"/>
  <p:tag name="KSO_WM_UNIT_NOCLEAR" val="0"/>
  <p:tag name="KSO_WM_UNIT_TYPE" val="n_h_h_f"/>
  <p:tag name="KSO_WM_UNIT_INDEX" val="1_2_4_1"/>
  <p:tag name="KSO_WM_DIAGRAM_GROUP_CODE" val="n1-1"/>
  <p:tag name="KSO_WM_DIAGRAM_VERSION" val="3"/>
  <p:tag name="KSO_WM_DIAGRAM_COLOR_TRICK" val="1"/>
  <p:tag name="KSO_WM_DIAGRAM_COLOR_TEXT_CAN_REMOVE" val="n"/>
  <p:tag name="KSO_WM_UNIT_PRESET_TEXT" val="添加正文，文字是思想的提炼，请言简意赅阐述内容"/>
  <p:tag name="KSO_WM_UNIT_TEXT_FILL_FORE_SCHEMECOLOR_INDEX" val="1"/>
  <p:tag name="KSO_WM_UNIT_TEXT_FILL_TYPE" val="1"/>
  <p:tag name="KSO_WM_UNIT_TEXT_TYPE" val="1"/>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f*1_2_6_1"/>
  <p:tag name="KSO_WM_TEMPLATE_CATEGORY" val="diagram"/>
  <p:tag name="KSO_WM_TEMPLATE_INDEX" val="40492860"/>
  <p:tag name="KSO_WM_UNIT_LAYERLEVEL" val="1_1_1_1"/>
  <p:tag name="KSO_WM_TAG_VERSION" val="3.0"/>
  <p:tag name="KSO_WM_BEAUTIFY_FLAG" val="#wm#"/>
  <p:tag name="KSO_WM_UNIT_SUBTYPE" val="a"/>
  <p:tag name="KSO_WM_UNIT_TEXT_LAYER_COUNT" val="1"/>
  <p:tag name="KSO_WM_UNIT_NOCLEAR" val="0"/>
  <p:tag name="KSO_WM_UNIT_TYPE" val="n_h_h_f"/>
  <p:tag name="KSO_WM_UNIT_INDEX" val="1_2_6_1"/>
  <p:tag name="KSO_WM_DIAGRAM_GROUP_CODE" val="n1-1"/>
  <p:tag name="KSO_WM_DIAGRAM_VERSION" val="3"/>
  <p:tag name="KSO_WM_DIAGRAM_COLOR_TRICK" val="1"/>
  <p:tag name="KSO_WM_DIAGRAM_COLOR_TEXT_CAN_REMOVE" val="n"/>
  <p:tag name="KSO_WM_UNIT_PRESET_TEXT" val="添加正文，文字是思想的提炼，请言简意赅阐述内容"/>
  <p:tag name="KSO_WM_UNIT_TEXT_FILL_FORE_SCHEMECOLOR_INDEX" val="1"/>
  <p:tag name="KSO_WM_UNIT_TEXT_FILL_TYPE" val="1"/>
  <p:tag name="KSO_WM_UNIT_TEXT_TYPE" val="1"/>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i*1_2_3_1"/>
  <p:tag name="KSO_WM_TEMPLATE_CATEGORY" val="diagram"/>
  <p:tag name="KSO_WM_TEMPLATE_INDEX" val="40492860"/>
  <p:tag name="KSO_WM_UNIT_LAYERLEVEL" val="1_1_1_1"/>
  <p:tag name="KSO_WM_TAG_VERSION" val="3.0"/>
  <p:tag name="KSO_WM_BEAUTIFY_FLAG" val="#wm#"/>
  <p:tag name="KSO_WM_DIAGRAM_GROUP_CODE" val="n1-1"/>
  <p:tag name="KSO_WM_UNIT_SUBTYPE" val="d"/>
  <p:tag name="KSO_WM_UNIT_TYPE" val="n_h_h_i"/>
  <p:tag name="KSO_WM_UNIT_INDEX" val="1_2_3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i*1_2_2_1"/>
  <p:tag name="KSO_WM_TEMPLATE_CATEGORY" val="diagram"/>
  <p:tag name="KSO_WM_TEMPLATE_INDEX" val="40492860"/>
  <p:tag name="KSO_WM_UNIT_LAYERLEVEL" val="1_1_1_1"/>
  <p:tag name="KSO_WM_TAG_VERSION" val="3.0"/>
  <p:tag name="KSO_WM_BEAUTIFY_FLAG" val="#wm#"/>
  <p:tag name="KSO_WM_DIAGRAM_GROUP_CODE" val="n1-1"/>
  <p:tag name="KSO_WM_UNIT_SUBTYPE" val="d"/>
  <p:tag name="KSO_WM_UNIT_TYPE" val="n_h_h_i"/>
  <p:tag name="KSO_WM_UNIT_INDEX" val="1_2_2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06"/>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solid&quot;:{&quot;brightness&quot;:-0.0599999986588954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i*1_2_4_1"/>
  <p:tag name="KSO_WM_TEMPLATE_CATEGORY" val="diagram"/>
  <p:tag name="KSO_WM_TEMPLATE_INDEX" val="40492860"/>
  <p:tag name="KSO_WM_UNIT_LAYERLEVEL" val="1_1_1_1"/>
  <p:tag name="KSO_WM_TAG_VERSION" val="3.0"/>
  <p:tag name="KSO_WM_BEAUTIFY_FLAG" val="#wm#"/>
  <p:tag name="KSO_WM_DIAGRAM_GROUP_CODE" val="n1-1"/>
  <p:tag name="KSO_WM_UNIT_SUBTYPE" val="d"/>
  <p:tag name="KSO_WM_UNIT_TYPE" val="n_h_h_i"/>
  <p:tag name="KSO_WM_UNIT_INDEX" val="1_2_4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15"/>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solid&quot;:{&quot;brightness&quot;:0.15000000596046448,&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i*1_2_5_1"/>
  <p:tag name="KSO_WM_TEMPLATE_CATEGORY" val="diagram"/>
  <p:tag name="KSO_WM_TEMPLATE_INDEX" val="40492860"/>
  <p:tag name="KSO_WM_UNIT_LAYERLEVEL" val="1_1_1_1"/>
  <p:tag name="KSO_WM_TAG_VERSION" val="3.0"/>
  <p:tag name="KSO_WM_BEAUTIFY_FLAG" val="#wm#"/>
  <p:tag name="KSO_WM_DIAGRAM_GROUP_CODE" val="n1-1"/>
  <p:tag name="KSO_WM_UNIT_SUBTYPE" val="d"/>
  <p:tag name="KSO_WM_UNIT_TYPE" val="n_h_h_i"/>
  <p:tag name="KSO_WM_UNIT_INDEX" val="1_2_5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25"/>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i*1_2_6_1"/>
  <p:tag name="KSO_WM_TEMPLATE_CATEGORY" val="diagram"/>
  <p:tag name="KSO_WM_TEMPLATE_INDEX" val="40492860"/>
  <p:tag name="KSO_WM_UNIT_LAYERLEVEL" val="1_1_1_1"/>
  <p:tag name="KSO_WM_TAG_VERSION" val="3.0"/>
  <p:tag name="KSO_WM_BEAUTIFY_FLAG" val="#wm#"/>
  <p:tag name="KSO_WM_DIAGRAM_GROUP_CODE" val="n1-1"/>
  <p:tag name="KSO_WM_UNIT_SUBTYPE" val="d"/>
  <p:tag name="KSO_WM_UNIT_TYPE" val="n_h_h_i"/>
  <p:tag name="KSO_WM_UNIT_INDEX" val="1_2_6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4"/>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i*1_2_1_1"/>
  <p:tag name="KSO_WM_TEMPLATE_CATEGORY" val="diagram"/>
  <p:tag name="KSO_WM_TEMPLATE_INDEX" val="40492860"/>
  <p:tag name="KSO_WM_UNIT_LAYERLEVEL" val="1_1_1_1"/>
  <p:tag name="KSO_WM_TAG_VERSION" val="3.0"/>
  <p:tag name="KSO_WM_BEAUTIFY_FLAG" val="#wm#"/>
  <p:tag name="KSO_WM_DIAGRAM_GROUP_CODE" val="n1-1"/>
  <p:tag name="KSO_WM_UNIT_SUBTYPE" val="d"/>
  <p:tag name="KSO_WM_UNIT_TYPE" val="n_h_h_i"/>
  <p:tag name="KSO_WM_UNIT_INDEX" val="1_2_1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11"/>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solid&quot;:{&quot;brightness&quot;:-0.1099999994039535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f*1_2_1_1"/>
  <p:tag name="KSO_WM_TEMPLATE_CATEGORY" val="diagram"/>
  <p:tag name="KSO_WM_TEMPLATE_INDEX" val="40492860"/>
  <p:tag name="KSO_WM_UNIT_LAYERLEVEL" val="1_1_1_1"/>
  <p:tag name="KSO_WM_TAG_VERSION" val="3.0"/>
  <p:tag name="KSO_WM_BEAUTIFY_FLAG" val="#wm#"/>
  <p:tag name="KSO_WM_UNIT_SUBTYPE" val="a"/>
  <p:tag name="KSO_WM_UNIT_TEXT_LAYER_COUNT" val="1"/>
  <p:tag name="KSO_WM_UNIT_NOCLEAR" val="0"/>
  <p:tag name="KSO_WM_UNIT_TYPE" val="n_h_h_f"/>
  <p:tag name="KSO_WM_UNIT_INDEX" val="1_2_1_1"/>
  <p:tag name="KSO_WM_DIAGRAM_GROUP_CODE" val="n1-1"/>
  <p:tag name="KSO_WM_DIAGRAM_VERSION" val="3"/>
  <p:tag name="KSO_WM_DIAGRAM_COLOR_TRICK" val="1"/>
  <p:tag name="KSO_WM_DIAGRAM_COLOR_TEXT_CAN_REMOVE" val="n"/>
  <p:tag name="KSO_WM_UNIT_PRESET_TEXT" val="单击此处添加正文，文字是您思想的提炼，请言简意赅阐述内容"/>
  <p:tag name="KSO_WM_UNIT_TEXT_FILL_FORE_SCHEMECOLOR_INDEX" val="1"/>
  <p:tag name="KSO_WM_UNIT_TEXT_FILL_TYPE" val="1"/>
  <p:tag name="KSO_WM_UNIT_TEXT_TYPE" val="1"/>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f*1_2_3_1"/>
  <p:tag name="KSO_WM_TEMPLATE_CATEGORY" val="diagram"/>
  <p:tag name="KSO_WM_TEMPLATE_INDEX" val="40492860"/>
  <p:tag name="KSO_WM_UNIT_LAYERLEVEL" val="1_1_1_1"/>
  <p:tag name="KSO_WM_TAG_VERSION" val="3.0"/>
  <p:tag name="KSO_WM_BEAUTIFY_FLAG" val="#wm#"/>
  <p:tag name="KSO_WM_UNIT_SUBTYPE" val="a"/>
  <p:tag name="KSO_WM_UNIT_TEXT_LAYER_COUNT" val="1"/>
  <p:tag name="KSO_WM_UNIT_NOCLEAR" val="0"/>
  <p:tag name="KSO_WM_UNIT_TYPE" val="n_h_h_f"/>
  <p:tag name="KSO_WM_UNIT_INDEX" val="1_2_3_1"/>
  <p:tag name="KSO_WM_DIAGRAM_GROUP_CODE" val="n1-1"/>
  <p:tag name="KSO_WM_DIAGRAM_VERSION" val="3"/>
  <p:tag name="KSO_WM_DIAGRAM_COLOR_TRICK" val="1"/>
  <p:tag name="KSO_WM_DIAGRAM_COLOR_TEXT_CAN_REMOVE" val="n"/>
  <p:tag name="KSO_WM_UNIT_PRESET_TEXT" val="单击此处添加正文，文字是您思想的提炼，请言简意赅阐述内容"/>
  <p:tag name="KSO_WM_UNIT_TEXT_FILL_FORE_SCHEMECOLOR_INDEX" val="1"/>
  <p:tag name="KSO_WM_UNIT_TEXT_FILL_TYPE" val="1"/>
  <p:tag name="KSO_WM_UNIT_TEXT_TYPE" val="1"/>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40492860_4*n_h_h_f*1_2_2_1"/>
  <p:tag name="KSO_WM_TEMPLATE_CATEGORY" val="diagram"/>
  <p:tag name="KSO_WM_TEMPLATE_INDEX" val="40492860"/>
  <p:tag name="KSO_WM_UNIT_LAYERLEVEL" val="1_1_1_1"/>
  <p:tag name="KSO_WM_TAG_VERSION" val="3.0"/>
  <p:tag name="KSO_WM_BEAUTIFY_FLAG" val="#wm#"/>
  <p:tag name="KSO_WM_UNIT_SUBTYPE" val="a"/>
  <p:tag name="KSO_WM_UNIT_TEXT_LAYER_COUNT" val="1"/>
  <p:tag name="KSO_WM_UNIT_NOCLEAR" val="0"/>
  <p:tag name="KSO_WM_UNIT_TYPE" val="n_h_h_f"/>
  <p:tag name="KSO_WM_UNIT_INDEX" val="1_2_2_1"/>
  <p:tag name="KSO_WM_DIAGRAM_GROUP_CODE" val="n1-1"/>
  <p:tag name="KSO_WM_DIAGRAM_VERSION" val="3"/>
  <p:tag name="KSO_WM_DIAGRAM_COLOR_TRICK" val="1"/>
  <p:tag name="KSO_WM_DIAGRAM_COLOR_TEXT_CAN_REMOVE" val="n"/>
  <p:tag name="KSO_WM_UNIT_PRESET_TEXT" val="添加正文，文字是思想的提炼，请言简意赅阐述内容"/>
  <p:tag name="KSO_WM_UNIT_TEXT_FILL_FORE_SCHEMECOLOR_INDEX" val="1"/>
  <p:tag name="KSO_WM_UNIT_TEXT_FILL_TYPE" val="1"/>
  <p:tag name="KSO_WM_UNIT_TEXT_TYPE" val="1"/>
  <p:tag name="KSO_WM_DIAGRAM_MAX_ITEMCNT" val="6"/>
  <p:tag name="KSO_WM_DIAGRAM_MIN_ITEMCNT" val="3"/>
  <p:tag name="KSO_WM_DIAGRAM_VIRTUALLY_FRAME" val="{&quot;height&quot;:357.1162917922613,&quot;left&quot;:68.6,&quot;top&quot;:143.7652755905512,&quot;width&quot;:822.7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4.xml><?xml version="1.0" encoding="utf-8"?>
<p:tagLst xmlns:p="http://schemas.openxmlformats.org/presentationml/2006/main">
  <p:tag name="RESOURCE_RECORD_KEY" val="{&quot;70&quot;:[3318451,3312359,3322227,3427446]}"/>
</p:tagLst>
</file>

<file path=ppt/tags/tag9.xml><?xml version="1.0" encoding="utf-8"?>
<p:tagLst xmlns:p="http://schemas.openxmlformats.org/presentationml/2006/main">
  <p:tag name="KSO_WM_DIAGRAM_VIRTUALLY_FRAME" val="{&quot;height&quot;:356.0795275590552,&quot;left&quot;:283.1368503937008,&quot;top&quot;:108.94905511811024,&quot;width&quot;:477.2692125984251}"/>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44546A"/>
      </a:dk2>
      <a:lt2>
        <a:srgbClr val="E7E6E6"/>
      </a:lt2>
      <a:accent1>
        <a:srgbClr val="68AE77"/>
      </a:accent1>
      <a:accent2>
        <a:srgbClr val="8CF5D4"/>
      </a:accent2>
      <a:accent3>
        <a:srgbClr val="FFE8CB"/>
      </a:accent3>
      <a:accent4>
        <a:srgbClr val="57965F"/>
      </a:accent4>
      <a:accent5>
        <a:srgbClr val="6BEEB8"/>
      </a:accent5>
      <a:accent6>
        <a:srgbClr val="FDCCA4"/>
      </a:accent6>
      <a:hlink>
        <a:srgbClr val="0563C1"/>
      </a:hlink>
      <a:folHlink>
        <a:srgbClr val="954F72"/>
      </a:folHlink>
    </a:clrScheme>
    <a:fontScheme name="思源">
      <a:majorFont>
        <a:latin typeface="Arial Black"/>
        <a:ea typeface="思源宋体 Heavy"/>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130CFC53E1D4458B80B5377008CEEE" ma:contentTypeVersion="19" ma:contentTypeDescription="Create a new document." ma:contentTypeScope="" ma:versionID="c5bca55066547ace3c95494f7058db64">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81bc9a00293841ddd936cdd7271aa752"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6fce6c-187e-470c-9925-28fe6492cd1f}" ma:internalName="TaxCatchAll" ma:showField="CatchAllData" ma:web="ca5b2271-c080-4650-a5bc-0c2553a501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4d4028-7d2f-484c-bcd4-65d8dfc13344">
      <Terms xmlns="http://schemas.microsoft.com/office/infopath/2007/PartnerControls"/>
    </lcf76f155ced4ddcb4097134ff3c332f>
    <TaxCatchAll xmlns="ca5b2271-c080-4650-a5bc-0c2553a50190" xsi:nil="true"/>
  </documentManagement>
</p:properties>
</file>

<file path=customXml/itemProps1.xml><?xml version="1.0" encoding="utf-8"?>
<ds:datastoreItem xmlns:ds="http://schemas.openxmlformats.org/officeDocument/2006/customXml" ds:itemID="{4B5DB0EA-391F-4949-8DEB-D1EB60F197C3}"/>
</file>

<file path=customXml/itemProps2.xml><?xml version="1.0" encoding="utf-8"?>
<ds:datastoreItem xmlns:ds="http://schemas.openxmlformats.org/officeDocument/2006/customXml" ds:itemID="{86D7DDAB-0485-4AA4-829E-41CAAD28BB90}"/>
</file>

<file path=customXml/itemProps3.xml><?xml version="1.0" encoding="utf-8"?>
<ds:datastoreItem xmlns:ds="http://schemas.openxmlformats.org/officeDocument/2006/customXml" ds:itemID="{503698D0-1AA4-419B-BE5F-BC98B58FA9FA}"/>
</file>

<file path=docProps/app.xml><?xml version="1.0" encoding="utf-8"?>
<Properties xmlns="http://schemas.openxmlformats.org/officeDocument/2006/extended-properties" xmlns:vt="http://schemas.openxmlformats.org/officeDocument/2006/docPropsVTypes">
  <TotalTime>0</TotalTime>
  <Words>4439</Words>
  <Application>WPS 演示</Application>
  <PresentationFormat>宽屏</PresentationFormat>
  <Paragraphs>165</Paragraphs>
  <Slides>12</Slides>
  <Notes>12</Notes>
  <HiddenSlides>0</HiddenSlides>
  <MMClips>10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12</vt:i4>
      </vt:variant>
    </vt:vector>
  </HeadingPairs>
  <TitlesOfParts>
    <vt:vector size="28" baseType="lpstr">
      <vt:lpstr>Arial</vt:lpstr>
      <vt:lpstr>宋体</vt:lpstr>
      <vt:lpstr>Wingdings</vt:lpstr>
      <vt:lpstr>字魂59号-创粗黑</vt:lpstr>
      <vt:lpstr>黑体</vt:lpstr>
      <vt:lpstr>Wingdings</vt:lpstr>
      <vt:lpstr>微软雅黑</vt:lpstr>
      <vt:lpstr>Arial Unicode MS</vt:lpstr>
      <vt:lpstr>Arial Black</vt:lpstr>
      <vt:lpstr>思源宋体 Heavy</vt:lpstr>
      <vt:lpstr>思源黑体 CN Normal</vt:lpstr>
      <vt:lpstr>等线</vt:lpstr>
      <vt:lpstr>Calibri</vt:lpstr>
      <vt:lpstr>字魂59号-创粗黑</vt:lpstr>
      <vt:lpstr>字魂创粗黑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V23767</dc:creator>
  <cp:lastModifiedBy>zqr</cp:lastModifiedBy>
  <cp:revision>197</cp:revision>
  <dcterms:created xsi:type="dcterms:W3CDTF">2022-02-05T08:07:00Z</dcterms:created>
  <dcterms:modified xsi:type="dcterms:W3CDTF">2026-02-27T08:04:44Z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241601EC44EF470682C880B6006BB5FD_13</vt:lpwstr>
  </property>
  <property fmtid="{D5CDD505-2E9C-101B-9397-08002B2CF9AE}" pid="3" name="KSOProductBuildVer">
    <vt:lpwstr>2052-12.1.0.25222</vt:lpwstr>
  </property>
  <property fmtid="{D5CDD505-2E9C-101B-9397-08002B2CF9AE}" pid="4" name="ContentTypeId">
    <vt:lpwstr>0x0101008C130CFC53E1D4458B80B5377008CEEE</vt:lpwstr>
  </property>
</Properties>
</file>