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6.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21660" y="3068320"/>
            <a:ext cx="5949315" cy="1630045"/>
          </a:xfrm>
          <a:prstGeom prst="rect">
            <a:avLst/>
          </a:prstGeom>
        </p:spPr>
        <p:txBody>
          <a:bodyPr wrap="square">
            <a:spAutoFit/>
          </a:bodyPr>
          <a:p>
            <a:pPr algn="ctr"/>
            <a:r>
              <a:rPr lang="en-US" sz="1800" b="1" dirty="0">
                <a:solidFill>
                  <a:schemeClr val="tx1"/>
                </a:solidFill>
                <a:latin typeface="Times New Roman" panose="02020603050405020304" charset="0"/>
                <a:ea typeface="微软雅黑" panose="020B0503020204020204" charset="-122"/>
                <a:cs typeface="Times New Roman" panose="02020603050405020304" charset="0"/>
              </a:rPr>
              <a:t>CHAO DING </a:t>
            </a:r>
            <a:endParaRPr lang="zh-CN" altLang="en-US" sz="1800" b="1" dirty="0">
              <a:solidFill>
                <a:schemeClr val="tx1"/>
              </a:solidFill>
              <a:latin typeface="Times New Roman" panose="02020603050405020304" charset="0"/>
              <a:ea typeface="微软雅黑" panose="020B0503020204020204" charset="-122"/>
              <a:cs typeface="Times New Roman" panose="02020603050405020304" charset="0"/>
            </a:endParaRPr>
          </a:p>
          <a:p>
            <a:pPr algn="ctr"/>
            <a:r>
              <a:rPr lang="en-US" sz="1800" b="1" dirty="0">
                <a:solidFill>
                  <a:schemeClr val="tx1"/>
                </a:solidFill>
                <a:latin typeface="Times New Roman" panose="02020603050405020304" charset="0"/>
                <a:ea typeface="微软雅黑" panose="020B0503020204020204" charset="-122"/>
                <a:cs typeface="Times New Roman" panose="02020603050405020304" charset="0"/>
                <a:sym typeface="+mn-ea"/>
              </a:rPr>
              <a:t>PhD</a:t>
            </a:r>
            <a:r>
              <a:rPr lang="zh-CN" altLang="en-US" sz="1800" b="1" dirty="0">
                <a:solidFill>
                  <a:schemeClr val="tx1"/>
                </a:solidFill>
                <a:latin typeface="Times New Roman" panose="02020603050405020304" charset="0"/>
                <a:ea typeface="微软雅黑" panose="020B0503020204020204" charset="-122"/>
                <a:cs typeface="Times New Roman" panose="02020603050405020304" charset="0"/>
                <a:sym typeface="+mn-ea"/>
              </a:rPr>
              <a:t>，</a:t>
            </a:r>
            <a:r>
              <a:rPr lang="zh-CN" altLang="en-US" sz="1800" b="1">
                <a:solidFill>
                  <a:schemeClr val="tx1"/>
                </a:solidFill>
                <a:latin typeface="Times New Roman" panose="02020603050405020304" charset="0"/>
                <a:cs typeface="Times New Roman" panose="02020603050405020304" charset="0"/>
                <a:sym typeface="+mn-ea"/>
              </a:rPr>
              <a:t>Associate professor</a:t>
            </a:r>
            <a:endParaRPr lang="zh-CN" altLang="en-US" sz="1800" b="1">
              <a:solidFill>
                <a:schemeClr val="tx1"/>
              </a:solidFill>
              <a:latin typeface="Times New Roman" panose="02020603050405020304" charset="0"/>
              <a:cs typeface="Times New Roman" panose="02020603050405020304" charset="0"/>
              <a:sym typeface="+mn-ea"/>
            </a:endParaRPr>
          </a:p>
          <a:p>
            <a:pPr algn="ctr"/>
            <a:r>
              <a:rPr lang="zh-CN" altLang="en-US" sz="1800" b="1" dirty="0">
                <a:solidFill>
                  <a:schemeClr val="tx1"/>
                </a:solidFill>
                <a:latin typeface="Times New Roman" panose="02020603050405020304" charset="0"/>
                <a:ea typeface="微软雅黑" panose="020B0503020204020204" charset="-122"/>
                <a:cs typeface="Times New Roman" panose="02020603050405020304" charset="0"/>
              </a:rPr>
              <a:t> Nanjing University of Finance and Economics</a:t>
            </a:r>
            <a:endParaRPr lang="zh-CN" altLang="en-US" sz="1800" b="1" dirty="0">
              <a:solidFill>
                <a:schemeClr val="tx1"/>
              </a:solidFill>
              <a:latin typeface="Times New Roman" panose="02020603050405020304" charset="0"/>
              <a:ea typeface="微软雅黑" panose="020B0503020204020204" charset="-122"/>
              <a:cs typeface="Times New Roman" panose="02020603050405020304" charset="0"/>
            </a:endParaRPr>
          </a:p>
          <a:p>
            <a:pPr algn="ctr">
              <a:spcBef>
                <a:spcPts val="600"/>
              </a:spcBef>
            </a:pPr>
            <a:r>
              <a:rPr lang="zh-CN" altLang="en-US" sz="1800" b="1" dirty="0">
                <a:solidFill>
                  <a:schemeClr val="tx1"/>
                </a:solidFill>
                <a:latin typeface="Times New Roman" panose="02020603050405020304" charset="0"/>
                <a:ea typeface="微软雅黑" panose="020B0503020204020204" charset="-122"/>
                <a:cs typeface="Times New Roman" panose="02020603050405020304" charset="0"/>
              </a:rPr>
              <a:t>cding@nufe.edu.cn</a:t>
            </a:r>
            <a:endParaRPr lang="zh-CN" altLang="en-US" sz="1800" b="1" dirty="0">
              <a:solidFill>
                <a:schemeClr val="tx1"/>
              </a:solidFill>
              <a:latin typeface="Times New Roman" panose="02020603050405020304" charset="0"/>
              <a:ea typeface="微软雅黑" panose="020B0503020204020204" charset="-122"/>
              <a:cs typeface="Times New Roman" panose="02020603050405020304" charset="0"/>
            </a:endParaRPr>
          </a:p>
          <a:p>
            <a:pPr algn="ctr">
              <a:spcBef>
                <a:spcPts val="600"/>
              </a:spcBef>
            </a:pPr>
            <a:r>
              <a:rPr lang="zh-CN" altLang="en-US" sz="1800" b="1" dirty="0">
                <a:solidFill>
                  <a:schemeClr val="tx1"/>
                </a:solidFill>
                <a:latin typeface="Times New Roman" panose="02020603050405020304" charset="0"/>
                <a:ea typeface="微软雅黑" panose="020B0503020204020204" charset="-122"/>
                <a:cs typeface="Times New Roman" panose="02020603050405020304" charset="0"/>
              </a:rPr>
              <a:t>July</a:t>
            </a: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 2022</a:t>
            </a:r>
            <a:endParaRPr lang="en-US" altLang="zh-CN" sz="1800" b="1" dirty="0">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10" name="图片 9"/>
          <p:cNvPicPr>
            <a:picLocks noChangeAspect="1"/>
          </p:cNvPicPr>
          <p:nvPr/>
        </p:nvPicPr>
        <p:blipFill>
          <a:blip r:embed="rId1" cstate="print"/>
          <a:stretch>
            <a:fillRect/>
          </a:stretch>
        </p:blipFill>
        <p:spPr>
          <a:xfrm>
            <a:off x="908501" y="4775155"/>
            <a:ext cx="9432024" cy="1761744"/>
          </a:xfrm>
          <a:prstGeom prst="rect">
            <a:avLst/>
          </a:prstGeom>
        </p:spPr>
      </p:pic>
      <p:sp>
        <p:nvSpPr>
          <p:cNvPr id="9" name="文本框 8"/>
          <p:cNvSpPr txBox="1"/>
          <p:nvPr/>
        </p:nvSpPr>
        <p:spPr>
          <a:xfrm>
            <a:off x="6003633" y="2246757"/>
            <a:ext cx="184730" cy="1311128"/>
          </a:xfrm>
          <a:prstGeom prst="rect">
            <a:avLst/>
          </a:prstGeom>
          <a:noFill/>
        </p:spPr>
        <p:txBody>
          <a:bodyPr wrap="none" rtlCol="0" anchor="t">
            <a:spAutoFit/>
          </a:bodyPr>
          <a:lstStyle/>
          <a:p>
            <a:pPr algn="ctr" fontAlgn="auto">
              <a:lnSpc>
                <a:spcPct val="90000"/>
              </a:lnSpc>
            </a:pPr>
            <a:br>
              <a:rPr lang="en-GB" sz="4400" dirty="0">
                <a:latin typeface="Open Sans" panose="020B0606030504020204" pitchFamily="34" charset="0"/>
                <a:ea typeface="Open Sans" panose="020B0606030504020204" pitchFamily="34" charset="0"/>
                <a:cs typeface="Open Sans" panose="020B0606030504020204" pitchFamily="34" charset="0"/>
                <a:sym typeface="+mn-ea"/>
              </a:rPr>
            </a:br>
            <a:endParaRPr lang="zh-CN" altLang="en-US" sz="4400" dirty="0"/>
          </a:p>
        </p:txBody>
      </p:sp>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22" name="图片 21" descr="图形用户界面, 应用程序&#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552" y="5273732"/>
            <a:ext cx="5967367" cy="1645936"/>
          </a:xfrm>
          <a:prstGeom prst="rect">
            <a:avLst/>
          </a:prstGeom>
        </p:spPr>
      </p:pic>
      <p:sp>
        <p:nvSpPr>
          <p:cNvPr id="2" name="文本框 1"/>
          <p:cNvSpPr txBox="1"/>
          <p:nvPr/>
        </p:nvSpPr>
        <p:spPr>
          <a:xfrm>
            <a:off x="447675" y="1053465"/>
            <a:ext cx="11297285" cy="1938020"/>
          </a:xfrm>
          <a:prstGeom prst="rect">
            <a:avLst/>
          </a:prstGeom>
          <a:noFill/>
        </p:spPr>
        <p:txBody>
          <a:bodyPr wrap="square" rtlCol="0">
            <a:spAutoFit/>
          </a:bodyPr>
          <a:p>
            <a:pPr algn="ctr">
              <a:lnSpc>
                <a:spcPct val="150000"/>
              </a:lnSpc>
            </a:pPr>
            <a:r>
              <a:rPr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How to reduce the grain loss during postharvest handling</a:t>
            </a:r>
            <a:r>
              <a:rPr lang="en-US"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 </a:t>
            </a:r>
            <a:r>
              <a:rPr lang="zh-CN"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rPr>
              <a:t>？</a:t>
            </a:r>
            <a:endParaRPr lang="zh-CN"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 name="文本框 3" descr="7b0a202020202262756c6c6574223a20227b5c2263617465676f727949645c223a31303030362c5c2274656d706c61746549645c223a32303233313132387d220a7d0a"/>
          <p:cNvSpPr txBox="1"/>
          <p:nvPr/>
        </p:nvSpPr>
        <p:spPr>
          <a:xfrm>
            <a:off x="3526790" y="1125855"/>
            <a:ext cx="8413750" cy="5274310"/>
          </a:xfrm>
          <a:prstGeom prst="rect">
            <a:avLst/>
          </a:prstGeom>
          <a:noFill/>
        </p:spPr>
        <p:txBody>
          <a:bodyPr wrap="square" rtlCol="0" anchor="t">
            <a:spAutoFit/>
          </a:bodyPr>
          <a:p>
            <a:pPr marL="342900" indent="-342900">
              <a:lnSpc>
                <a:spcPct val="110000"/>
              </a:lnSpc>
              <a:spcBef>
                <a:spcPts val="800"/>
              </a:spcBef>
              <a:spcAft>
                <a:spcPts val="0"/>
              </a:spcAft>
              <a:buFont typeface="Arial" panose="020B0604020202020204" pitchFamily="34" charset="0"/>
              <a:buBlip>
                <a:blip r:embed="rId2"/>
              </a:buBlip>
            </a:pPr>
            <a:r>
              <a:rPr lang="zh-CN" altLang="en-US" sz="2400" b="1">
                <a:solidFill>
                  <a:schemeClr val="tx1"/>
                </a:solidFill>
                <a:latin typeface="Times New Roman" panose="02020603050405020304" charset="0"/>
                <a:cs typeface="Times New Roman" panose="02020603050405020304" charset="0"/>
                <a:sym typeface="+mn-ea"/>
              </a:rPr>
              <a:t>Engaged in the teaching and research of grain storage and transportation technology</a:t>
            </a:r>
            <a:r>
              <a:rPr lang="en-US" altLang="zh-CN" sz="2400" b="1">
                <a:solidFill>
                  <a:schemeClr val="tx1"/>
                </a:solidFill>
                <a:latin typeface="Times New Roman" panose="02020603050405020304" charset="0"/>
                <a:cs typeface="Times New Roman" panose="02020603050405020304" charset="0"/>
                <a:sym typeface="+mn-ea"/>
              </a:rPr>
              <a:t> &amp; </a:t>
            </a:r>
            <a:r>
              <a:rPr lang="zh-CN" altLang="en-US" sz="2400" b="1">
                <a:solidFill>
                  <a:schemeClr val="tx1"/>
                </a:solidFill>
                <a:latin typeface="Times New Roman" panose="02020603050405020304" charset="0"/>
                <a:cs typeface="Times New Roman" panose="02020603050405020304" charset="0"/>
                <a:sym typeface="+mn-ea"/>
              </a:rPr>
              <a:t>engineering </a:t>
            </a:r>
            <a:endParaRPr lang="zh-CN" altLang="en-US" sz="2400" b="1">
              <a:solidFill>
                <a:schemeClr val="tx1"/>
              </a:solidFill>
              <a:latin typeface="Times New Roman" panose="02020603050405020304" charset="0"/>
              <a:cs typeface="Times New Roman" panose="02020603050405020304" charset="0"/>
              <a:sym typeface="+mn-ea"/>
            </a:endParaRPr>
          </a:p>
          <a:p>
            <a:pPr marL="342900" indent="-342900">
              <a:lnSpc>
                <a:spcPct val="110000"/>
              </a:lnSpc>
              <a:spcBef>
                <a:spcPts val="800"/>
              </a:spcBef>
              <a:spcAft>
                <a:spcPts val="0"/>
              </a:spcAft>
              <a:buFont typeface="Arial" panose="020B0604020202020204" pitchFamily="34" charset="0"/>
              <a:buBlip>
                <a:blip r:embed="rId2"/>
              </a:buBlip>
            </a:pPr>
            <a:r>
              <a:rPr lang="zh-CN" altLang="en-US" sz="2400" b="1">
                <a:solidFill>
                  <a:schemeClr val="tx1"/>
                </a:solidFill>
                <a:latin typeface="Times New Roman" panose="02020603050405020304" charset="0"/>
                <a:cs typeface="Times New Roman" panose="02020603050405020304" charset="0"/>
                <a:sym typeface="+mn-ea"/>
              </a:rPr>
              <a:t>Top young talents in national grain industry</a:t>
            </a:r>
            <a:r>
              <a:rPr lang="en-US" altLang="zh-CN" sz="2400" b="1">
                <a:solidFill>
                  <a:schemeClr val="tx1"/>
                </a:solidFill>
                <a:latin typeface="Times New Roman" panose="02020603050405020304" charset="0"/>
                <a:cs typeface="Times New Roman" panose="02020603050405020304" charset="0"/>
                <a:sym typeface="+mn-ea"/>
              </a:rPr>
              <a:t>(</a:t>
            </a:r>
            <a:r>
              <a:rPr lang="zh-CN" altLang="en-US" sz="2400" b="1">
                <a:solidFill>
                  <a:schemeClr val="tx1"/>
                </a:solidFill>
                <a:latin typeface="Times New Roman" panose="02020603050405020304" charset="0"/>
                <a:cs typeface="Times New Roman" panose="02020603050405020304" charset="0"/>
                <a:sym typeface="+mn-ea"/>
              </a:rPr>
              <a:t>202</a:t>
            </a:r>
            <a:r>
              <a:rPr lang="en-US" altLang="zh-CN" sz="2400" b="1">
                <a:solidFill>
                  <a:schemeClr val="tx1"/>
                </a:solidFill>
                <a:latin typeface="Times New Roman" panose="02020603050405020304" charset="0"/>
                <a:cs typeface="Times New Roman" panose="02020603050405020304" charset="0"/>
                <a:sym typeface="+mn-ea"/>
              </a:rPr>
              <a:t>0)</a:t>
            </a:r>
            <a:endParaRPr lang="zh-CN" altLang="en-US" sz="2400" b="1">
              <a:solidFill>
                <a:schemeClr val="tx1"/>
              </a:solidFill>
              <a:latin typeface="Times New Roman" panose="02020603050405020304" charset="0"/>
              <a:cs typeface="Times New Roman" panose="02020603050405020304" charset="0"/>
            </a:endParaRPr>
          </a:p>
          <a:p>
            <a:pPr marL="342900" indent="-342900">
              <a:lnSpc>
                <a:spcPct val="110000"/>
              </a:lnSpc>
              <a:spcBef>
                <a:spcPts val="800"/>
              </a:spcBef>
              <a:spcAft>
                <a:spcPts val="0"/>
              </a:spcAft>
              <a:buFont typeface="Arial" panose="020B0604020202020204" pitchFamily="34" charset="0"/>
              <a:buBlip>
                <a:blip r:embed="rId2"/>
              </a:buBlip>
            </a:pPr>
            <a:r>
              <a:rPr lang="zh-CN" altLang="en-US" sz="2400" b="1">
                <a:solidFill>
                  <a:schemeClr val="tx1"/>
                </a:solidFill>
                <a:latin typeface="Times New Roman" panose="02020603050405020304" charset="0"/>
                <a:cs typeface="Times New Roman" panose="02020603050405020304" charset="0"/>
              </a:rPr>
              <a:t>Executive member of Grain and Oil Drying and Ventilation Branch </a:t>
            </a:r>
            <a:r>
              <a:rPr lang="zh-CN" altLang="en-US" sz="2400" b="1">
                <a:solidFill>
                  <a:schemeClr val="tx1"/>
                </a:solidFill>
                <a:latin typeface="Times New Roman" panose="02020603050405020304" charset="0"/>
                <a:cs typeface="Times New Roman" panose="02020603050405020304" charset="0"/>
                <a:sym typeface="+mn-ea"/>
              </a:rPr>
              <a:t>council </a:t>
            </a:r>
            <a:r>
              <a:rPr lang="zh-CN" altLang="en-US" sz="2400" b="1">
                <a:solidFill>
                  <a:schemeClr val="tx1"/>
                </a:solidFill>
                <a:latin typeface="Times New Roman" panose="02020603050405020304" charset="0"/>
                <a:cs typeface="Times New Roman" panose="02020603050405020304" charset="0"/>
              </a:rPr>
              <a:t>of China Grain and Oil Association</a:t>
            </a:r>
            <a:endParaRPr lang="zh-CN" altLang="en-US" sz="2400" b="1">
              <a:solidFill>
                <a:schemeClr val="tx1"/>
              </a:solidFill>
              <a:latin typeface="Times New Roman" panose="02020603050405020304" charset="0"/>
              <a:cs typeface="Times New Roman" panose="02020603050405020304" charset="0"/>
            </a:endParaRPr>
          </a:p>
          <a:p>
            <a:pPr marL="342900" indent="-342900">
              <a:lnSpc>
                <a:spcPct val="110000"/>
              </a:lnSpc>
              <a:spcBef>
                <a:spcPts val="800"/>
              </a:spcBef>
              <a:spcAft>
                <a:spcPts val="0"/>
              </a:spcAft>
              <a:buFont typeface="Arial" panose="020B0604020202020204" pitchFamily="34" charset="0"/>
              <a:buBlip>
                <a:blip r:embed="rId2"/>
              </a:buBlip>
            </a:pPr>
            <a:r>
              <a:rPr sz="2400" b="1">
                <a:solidFill>
                  <a:schemeClr val="tx1"/>
                </a:solidFill>
                <a:latin typeface="Times New Roman" panose="02020603050405020304" charset="0"/>
                <a:cs typeface="Times New Roman" panose="02020603050405020304" charset="0"/>
                <a:sym typeface="+mn-ea"/>
              </a:rPr>
              <a:t>undertaken </a:t>
            </a:r>
            <a:r>
              <a:rPr lang="zh-CN" altLang="en-US" sz="2400" b="1">
                <a:solidFill>
                  <a:schemeClr val="tx1"/>
                </a:solidFill>
                <a:latin typeface="Times New Roman" panose="02020603050405020304" charset="0"/>
                <a:cs typeface="Times New Roman" panose="02020603050405020304" charset="0"/>
                <a:sym typeface="+mn-ea"/>
              </a:rPr>
              <a:t>＞</a:t>
            </a:r>
            <a:r>
              <a:rPr sz="2400" b="1">
                <a:solidFill>
                  <a:schemeClr val="tx1"/>
                </a:solidFill>
                <a:latin typeface="Times New Roman" panose="02020603050405020304" charset="0"/>
                <a:cs typeface="Times New Roman" panose="02020603050405020304" charset="0"/>
                <a:sym typeface="+mn-ea"/>
              </a:rPr>
              <a:t>10 national and provincial </a:t>
            </a:r>
            <a:r>
              <a:rPr lang="en-US" sz="2400" b="1">
                <a:solidFill>
                  <a:schemeClr val="tx1"/>
                </a:solidFill>
                <a:latin typeface="Times New Roman" panose="02020603050405020304" charset="0"/>
                <a:cs typeface="Times New Roman" panose="02020603050405020304" charset="0"/>
                <a:sym typeface="+mn-ea"/>
              </a:rPr>
              <a:t>grants</a:t>
            </a:r>
            <a:endParaRPr lang="en-US" sz="2400" b="1">
              <a:solidFill>
                <a:schemeClr val="tx1"/>
              </a:solidFill>
              <a:latin typeface="Times New Roman" panose="02020603050405020304" charset="0"/>
              <a:cs typeface="Times New Roman" panose="02020603050405020304" charset="0"/>
              <a:sym typeface="+mn-ea"/>
            </a:endParaRPr>
          </a:p>
          <a:p>
            <a:pPr marL="342900" indent="-342900">
              <a:lnSpc>
                <a:spcPct val="110000"/>
              </a:lnSpc>
              <a:spcBef>
                <a:spcPts val="800"/>
              </a:spcBef>
              <a:spcAft>
                <a:spcPts val="0"/>
              </a:spcAft>
              <a:buFont typeface="Arial" panose="020B0604020202020204" pitchFamily="34" charset="0"/>
              <a:buBlip>
                <a:blip r:embed="rId2"/>
              </a:buBlip>
            </a:pPr>
            <a:r>
              <a:rPr sz="2400" b="1">
                <a:solidFill>
                  <a:schemeClr val="tx1"/>
                </a:solidFill>
                <a:latin typeface="Times New Roman" panose="02020603050405020304" charset="0"/>
                <a:cs typeface="Times New Roman" panose="02020603050405020304" charset="0"/>
                <a:sym typeface="+mn-ea"/>
              </a:rPr>
              <a:t>published more than 50 papers in international journals</a:t>
            </a:r>
            <a:endParaRPr sz="2400" b="1">
              <a:solidFill>
                <a:schemeClr val="tx1"/>
              </a:solidFill>
              <a:latin typeface="Times New Roman" panose="02020603050405020304" charset="0"/>
              <a:cs typeface="Times New Roman" panose="02020603050405020304" charset="0"/>
              <a:sym typeface="+mn-ea"/>
            </a:endParaRPr>
          </a:p>
          <a:p>
            <a:pPr marL="342900" indent="-342900">
              <a:lnSpc>
                <a:spcPct val="110000"/>
              </a:lnSpc>
              <a:spcBef>
                <a:spcPts val="800"/>
              </a:spcBef>
              <a:spcAft>
                <a:spcPts val="0"/>
              </a:spcAft>
              <a:buFont typeface="Arial" panose="020B0604020202020204" pitchFamily="34" charset="0"/>
              <a:buBlip>
                <a:blip r:embed="rId2"/>
              </a:buBlip>
            </a:pPr>
            <a:r>
              <a:rPr lang="en-US" sz="2400" b="1">
                <a:solidFill>
                  <a:schemeClr val="tx1"/>
                </a:solidFill>
                <a:latin typeface="Times New Roman" panose="02020603050405020304" charset="0"/>
                <a:cs typeface="Times New Roman" panose="02020603050405020304" charset="0"/>
                <a:sym typeface="+mn-ea"/>
              </a:rPr>
              <a:t>Authorized </a:t>
            </a:r>
            <a:r>
              <a:rPr lang="zh-CN" altLang="en-US" sz="2400" b="1">
                <a:solidFill>
                  <a:schemeClr val="tx1"/>
                </a:solidFill>
                <a:latin typeface="Times New Roman" panose="02020603050405020304" charset="0"/>
                <a:cs typeface="Times New Roman" panose="02020603050405020304" charset="0"/>
                <a:sym typeface="+mn-ea"/>
              </a:rPr>
              <a:t>＞</a:t>
            </a:r>
            <a:r>
              <a:rPr lang="en-US" sz="2400" b="1">
                <a:solidFill>
                  <a:schemeClr val="tx1"/>
                </a:solidFill>
                <a:latin typeface="Times New Roman" panose="02020603050405020304" charset="0"/>
                <a:cs typeface="Times New Roman" panose="02020603050405020304" charset="0"/>
                <a:sym typeface="+mn-ea"/>
              </a:rPr>
              <a:t>10 patents &amp; software copyright in China </a:t>
            </a:r>
            <a:endParaRPr lang="en-US" sz="2400" b="1">
              <a:solidFill>
                <a:schemeClr val="tx1"/>
              </a:solidFill>
              <a:latin typeface="Times New Roman" panose="02020603050405020304" charset="0"/>
              <a:cs typeface="Times New Roman" panose="02020603050405020304" charset="0"/>
              <a:sym typeface="+mn-ea"/>
            </a:endParaRPr>
          </a:p>
          <a:p>
            <a:pPr marL="342900" indent="-342900">
              <a:lnSpc>
                <a:spcPct val="110000"/>
              </a:lnSpc>
              <a:spcBef>
                <a:spcPts val="800"/>
              </a:spcBef>
              <a:spcAft>
                <a:spcPts val="0"/>
              </a:spcAft>
              <a:buFont typeface="Arial" panose="020B0604020202020204" pitchFamily="34" charset="0"/>
              <a:buBlip>
                <a:blip r:embed="rId2"/>
              </a:buBlip>
            </a:pPr>
            <a:r>
              <a:rPr lang="en-US" sz="2400" b="1">
                <a:gradFill>
                  <a:gsLst>
                    <a:gs pos="0">
                      <a:srgbClr val="E30000"/>
                    </a:gs>
                    <a:gs pos="100000">
                      <a:srgbClr val="760303"/>
                    </a:gs>
                  </a:gsLst>
                  <a:lin scaled="0"/>
                </a:gradFill>
                <a:latin typeface="Times New Roman" panose="02020603050405020304" charset="0"/>
                <a:cs typeface="Times New Roman" panose="02020603050405020304" charset="0"/>
                <a:sym typeface="+mn-ea"/>
              </a:rPr>
              <a:t>First prize</a:t>
            </a:r>
            <a:r>
              <a:rPr lang="en-US" sz="2400" b="1">
                <a:solidFill>
                  <a:schemeClr val="tx1"/>
                </a:solidFill>
                <a:latin typeface="Times New Roman" panose="02020603050405020304" charset="0"/>
                <a:cs typeface="Times New Roman" panose="02020603050405020304" charset="0"/>
                <a:sym typeface="+mn-ea"/>
              </a:rPr>
              <a:t> of Scientific and Technological Award of </a:t>
            </a:r>
            <a:r>
              <a:rPr lang="zh-CN" altLang="en-US" sz="2400" b="1">
                <a:solidFill>
                  <a:schemeClr val="tx1"/>
                </a:solidFill>
                <a:latin typeface="Times New Roman" panose="02020603050405020304" charset="0"/>
                <a:cs typeface="Times New Roman" panose="02020603050405020304" charset="0"/>
                <a:sym typeface="+mn-ea"/>
              </a:rPr>
              <a:t>China Grain and Oil Association</a:t>
            </a:r>
            <a:r>
              <a:rPr lang="en-US" altLang="zh-CN" sz="2400" b="1">
                <a:solidFill>
                  <a:schemeClr val="tx1"/>
                </a:solidFill>
                <a:latin typeface="Times New Roman" panose="02020603050405020304" charset="0"/>
                <a:cs typeface="Times New Roman" panose="02020603050405020304" charset="0"/>
                <a:sym typeface="+mn-ea"/>
              </a:rPr>
              <a:t> (CGOA)</a:t>
            </a:r>
            <a:r>
              <a:rPr lang="zh-CN" altLang="en-US" sz="2400" b="1">
                <a:solidFill>
                  <a:schemeClr val="tx1"/>
                </a:solidFill>
                <a:latin typeface="Times New Roman" panose="02020603050405020304" charset="0"/>
                <a:cs typeface="Times New Roman" panose="02020603050405020304" charset="0"/>
                <a:sym typeface="+mn-ea"/>
              </a:rPr>
              <a:t>；</a:t>
            </a:r>
            <a:endParaRPr lang="zh-CN" altLang="en-US" sz="2400" b="1">
              <a:solidFill>
                <a:schemeClr val="tx1"/>
              </a:solidFill>
              <a:latin typeface="Times New Roman" panose="02020603050405020304" charset="0"/>
              <a:cs typeface="Times New Roman" panose="02020603050405020304" charset="0"/>
              <a:sym typeface="+mn-ea"/>
            </a:endParaRPr>
          </a:p>
          <a:p>
            <a:pPr marL="342900" indent="-342900">
              <a:lnSpc>
                <a:spcPct val="110000"/>
              </a:lnSpc>
              <a:spcBef>
                <a:spcPts val="800"/>
              </a:spcBef>
              <a:spcAft>
                <a:spcPts val="0"/>
              </a:spcAft>
              <a:buFont typeface="Arial" panose="020B0604020202020204" pitchFamily="34" charset="0"/>
              <a:buBlip>
                <a:blip r:embed="rId2"/>
              </a:buBlip>
            </a:pPr>
            <a:r>
              <a:rPr lang="en-US" altLang="zh-CN" sz="2400" b="1">
                <a:gradFill>
                  <a:gsLst>
                    <a:gs pos="0">
                      <a:srgbClr val="E30000"/>
                    </a:gs>
                    <a:gs pos="100000">
                      <a:srgbClr val="760303"/>
                    </a:gs>
                  </a:gsLst>
                  <a:lin scaled="0"/>
                </a:gradFill>
                <a:latin typeface="Times New Roman" panose="02020603050405020304" charset="0"/>
                <a:cs typeface="Times New Roman" panose="02020603050405020304" charset="0"/>
                <a:sym typeface="+mn-ea"/>
              </a:rPr>
              <a:t>Youth award</a:t>
            </a:r>
            <a:r>
              <a:rPr lang="en-US" altLang="zh-CN" sz="2400" b="1">
                <a:solidFill>
                  <a:schemeClr val="tx1"/>
                </a:solidFill>
                <a:latin typeface="Times New Roman" panose="02020603050405020304" charset="0"/>
                <a:cs typeface="Times New Roman" panose="02020603050405020304" charset="0"/>
                <a:sym typeface="+mn-ea"/>
              </a:rPr>
              <a:t> of </a:t>
            </a:r>
            <a:r>
              <a:rPr lang="en-US" sz="2400" b="1">
                <a:solidFill>
                  <a:schemeClr val="tx1"/>
                </a:solidFill>
                <a:latin typeface="Times New Roman" panose="02020603050405020304" charset="0"/>
                <a:cs typeface="Times New Roman" panose="02020603050405020304" charset="0"/>
                <a:sym typeface="+mn-ea"/>
              </a:rPr>
              <a:t>Scientific and Technological of CGOA</a:t>
            </a:r>
            <a:endParaRPr lang="en-US" altLang="zh-CN" sz="2400" b="1">
              <a:solidFill>
                <a:schemeClr val="tx1"/>
              </a:solidFill>
              <a:latin typeface="Times New Roman" panose="02020603050405020304" charset="0"/>
              <a:cs typeface="Times New Roman" panose="02020603050405020304" charset="0"/>
              <a:sym typeface="+mn-ea"/>
            </a:endParaRPr>
          </a:p>
        </p:txBody>
      </p:sp>
      <p:pic>
        <p:nvPicPr>
          <p:cNvPr id="100" name="图片 99"/>
          <p:cNvPicPr/>
          <p:nvPr/>
        </p:nvPicPr>
        <p:blipFill>
          <a:blip r:embed="rId3"/>
          <a:stretch>
            <a:fillRect/>
          </a:stretch>
        </p:blipFill>
        <p:spPr>
          <a:xfrm>
            <a:off x="767715" y="1412240"/>
            <a:ext cx="2153920" cy="3314700"/>
          </a:xfrm>
          <a:prstGeom prst="rect">
            <a:avLst/>
          </a:prstGeom>
          <a:noFill/>
          <a:ln w="9525">
            <a:noFill/>
          </a:ln>
        </p:spPr>
      </p:pic>
      <p:sp>
        <p:nvSpPr>
          <p:cNvPr id="2" name="文本框 1"/>
          <p:cNvSpPr txBox="1"/>
          <p:nvPr/>
        </p:nvSpPr>
        <p:spPr>
          <a:xfrm>
            <a:off x="190500" y="4796790"/>
            <a:ext cx="3543300" cy="1630045"/>
          </a:xfrm>
          <a:prstGeom prst="rect">
            <a:avLst/>
          </a:prstGeom>
          <a:noFill/>
        </p:spPr>
        <p:txBody>
          <a:bodyPr wrap="square" rtlCol="0" anchor="t">
            <a:spAutoFit/>
          </a:bodyPr>
          <a:p>
            <a:r>
              <a:rPr lang="en-US" altLang="zh-CN" sz="2000" b="1" i="1">
                <a:solidFill>
                  <a:schemeClr val="accent5"/>
                </a:solidFill>
                <a:latin typeface="Times New Roman" panose="02020603050405020304" charset="0"/>
                <a:cs typeface="Times New Roman" panose="02020603050405020304" charset="0"/>
                <a:sym typeface="+mn-ea"/>
              </a:rPr>
              <a:t>Chao Ding</a:t>
            </a:r>
            <a:r>
              <a:rPr lang="en-US" altLang="zh-CN" sz="2000" b="1">
                <a:solidFill>
                  <a:schemeClr val="tx1"/>
                </a:solidFill>
                <a:latin typeface="Times New Roman" panose="02020603050405020304" charset="0"/>
                <a:cs typeface="Times New Roman" panose="02020603050405020304" charset="0"/>
                <a:sym typeface="+mn-ea"/>
              </a:rPr>
              <a:t>, </a:t>
            </a:r>
            <a:r>
              <a:rPr lang="zh-CN" altLang="en-US" sz="2000" b="1">
                <a:solidFill>
                  <a:schemeClr val="tx1"/>
                </a:solidFill>
                <a:latin typeface="Times New Roman" panose="02020603050405020304" charset="0"/>
                <a:cs typeface="Times New Roman" panose="02020603050405020304" charset="0"/>
                <a:sym typeface="+mn-ea"/>
              </a:rPr>
              <a:t>Ph.D</a:t>
            </a:r>
            <a:r>
              <a:rPr lang="en-US" altLang="zh-CN" sz="2000" b="1">
                <a:solidFill>
                  <a:schemeClr val="tx1"/>
                </a:solidFill>
                <a:latin typeface="Times New Roman" panose="02020603050405020304" charset="0"/>
                <a:cs typeface="Times New Roman" panose="02020603050405020304" charset="0"/>
                <a:sym typeface="+mn-ea"/>
              </a:rPr>
              <a:t>, </a:t>
            </a:r>
            <a:endParaRPr lang="zh-CN" altLang="en-US" sz="2000" b="1">
              <a:solidFill>
                <a:schemeClr val="tx1"/>
              </a:solidFill>
              <a:latin typeface="Times New Roman" panose="02020603050405020304" charset="0"/>
              <a:cs typeface="Times New Roman" panose="02020603050405020304" charset="0"/>
              <a:sym typeface="+mn-ea"/>
            </a:endParaRPr>
          </a:p>
          <a:p>
            <a:r>
              <a:rPr lang="zh-CN" altLang="en-US" sz="2000" b="1">
                <a:solidFill>
                  <a:schemeClr val="tx1"/>
                </a:solidFill>
                <a:latin typeface="Times New Roman" panose="02020603050405020304" charset="0"/>
                <a:cs typeface="Times New Roman" panose="02020603050405020304" charset="0"/>
                <a:sym typeface="+mn-ea"/>
              </a:rPr>
              <a:t>Deputy Dean, School of Food Science and Engineering, Nanjing University of Finance and Economics</a:t>
            </a:r>
            <a:endParaRPr lang="zh-CN" altLang="en-US" sz="2000" b="1">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rot="0">
            <a:off x="2936240" y="2357120"/>
            <a:ext cx="690880" cy="690880"/>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64" name="矩形 63"/>
            <p:cNvSpPr/>
            <p:nvPr/>
          </p:nvSpPr>
          <p:spPr>
            <a:xfrm>
              <a:off x="6461737" y="1288988"/>
              <a:ext cx="577925" cy="52184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nvGrpSpPr>
          <p:cNvPr id="65" name="组合 64"/>
          <p:cNvGrpSpPr/>
          <p:nvPr/>
        </p:nvGrpSpPr>
        <p:grpSpPr>
          <a:xfrm>
            <a:off x="2955165" y="3301764"/>
            <a:ext cx="11208016" cy="871853"/>
            <a:chOff x="79236" y="562388"/>
            <a:chExt cx="11209476" cy="871651"/>
          </a:xfrm>
        </p:grpSpPr>
        <p:sp>
          <p:nvSpPr>
            <p:cNvPr id="66" name="文本框 67"/>
            <p:cNvSpPr txBox="1"/>
            <p:nvPr/>
          </p:nvSpPr>
          <p:spPr>
            <a:xfrm flipH="1">
              <a:off x="7263596" y="1089314"/>
              <a:ext cx="4025116" cy="344725"/>
            </a:xfrm>
            <a:prstGeom prst="rect">
              <a:avLst/>
            </a:prstGeom>
            <a:noFill/>
          </p:spPr>
          <p:txBody>
            <a:bodyPr wrap="square" rtlCol="0">
              <a:spAutoFit/>
            </a:bodyPr>
            <a:lstStyle/>
            <a:p>
              <a:pPr defTabSz="628650">
                <a:lnSpc>
                  <a:spcPct val="150000"/>
                </a:lnSpc>
                <a:defRPr/>
              </a:pPr>
              <a:endParaRPr lang="en-US" altLang="zh-CN" sz="1100" kern="0" dirty="0">
                <a:solidFill>
                  <a:schemeClr val="tx1">
                    <a:lumMod val="65000"/>
                    <a:lumOff val="35000"/>
                  </a:schemeClr>
                </a:solidFill>
                <a:latin typeface="Open Sans Regular" panose="020B0606030504020204" charset="0"/>
                <a:ea typeface="微软雅黑" panose="020B0503020204020204" charset="-122"/>
                <a:cs typeface="Open Sans Regular" panose="020B0606030504020204" charset="0"/>
              </a:endParaRPr>
            </a:p>
          </p:txBody>
        </p:sp>
        <p:grpSp>
          <p:nvGrpSpPr>
            <p:cNvPr id="67" name="组合 66"/>
            <p:cNvGrpSpPr/>
            <p:nvPr/>
          </p:nvGrpSpPr>
          <p:grpSpPr>
            <a:xfrm>
              <a:off x="79236" y="562388"/>
              <a:ext cx="690819" cy="690818"/>
              <a:chOff x="79236" y="562388"/>
              <a:chExt cx="690819" cy="690818"/>
            </a:xfrm>
          </p:grpSpPr>
          <p:sp>
            <p:nvSpPr>
              <p:cNvPr id="68" name="椭圆 67"/>
              <p:cNvSpPr/>
              <p:nvPr/>
            </p:nvSpPr>
            <p:spPr>
              <a:xfrm>
                <a:off x="79236" y="562388"/>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69" name="矩形 68"/>
              <p:cNvSpPr/>
              <p:nvPr/>
            </p:nvSpPr>
            <p:spPr>
              <a:xfrm>
                <a:off x="116629" y="614139"/>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grpSp>
        <p:nvGrpSpPr>
          <p:cNvPr id="70" name="组合 69"/>
          <p:cNvGrpSpPr/>
          <p:nvPr/>
        </p:nvGrpSpPr>
        <p:grpSpPr>
          <a:xfrm>
            <a:off x="2955799" y="4158175"/>
            <a:ext cx="4882781" cy="799565"/>
            <a:chOff x="6405295" y="1089314"/>
            <a:chExt cx="4883417" cy="799380"/>
          </a:xfrm>
        </p:grpSpPr>
        <p:sp>
          <p:nvSpPr>
            <p:cNvPr id="71" name="文本框 72"/>
            <p:cNvSpPr txBox="1"/>
            <p:nvPr/>
          </p:nvSpPr>
          <p:spPr>
            <a:xfrm flipH="1">
              <a:off x="7263596" y="1089314"/>
              <a:ext cx="4025116" cy="344725"/>
            </a:xfrm>
            <a:prstGeom prst="rect">
              <a:avLst/>
            </a:prstGeom>
            <a:noFill/>
          </p:spPr>
          <p:txBody>
            <a:bodyPr wrap="square" rtlCol="0">
              <a:spAutoFit/>
            </a:bodyPr>
            <a:lstStyle/>
            <a:p>
              <a:pPr defTabSz="628650">
                <a:lnSpc>
                  <a:spcPct val="150000"/>
                </a:lnSpc>
                <a:defRPr/>
              </a:pPr>
              <a:endParaRPr lang="en-US" altLang="zh-CN" sz="1100" kern="0" dirty="0">
                <a:solidFill>
                  <a:schemeClr val="tx1">
                    <a:lumMod val="65000"/>
                    <a:lumOff val="35000"/>
                  </a:schemeClr>
                </a:solidFill>
                <a:latin typeface="Open Sans Regular" panose="020B0606030504020204" charset="0"/>
                <a:ea typeface="微软雅黑" panose="020B0503020204020204" charset="-122"/>
                <a:cs typeface="Open Sans Regular" panose="020B0606030504020204" charset="0"/>
              </a:endParaRP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sp>
        <p:nvSpPr>
          <p:cNvPr id="98" name="任意多边形 97"/>
          <p:cNvSpPr/>
          <p:nvPr/>
        </p:nvSpPr>
        <p:spPr>
          <a:xfrm>
            <a:off x="4195622" y="-1146225"/>
            <a:ext cx="3578407" cy="3431569"/>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2"/>
          <p:cNvSpPr txBox="1"/>
          <p:nvPr/>
        </p:nvSpPr>
        <p:spPr>
          <a:xfrm>
            <a:off x="4445353" y="982752"/>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charset="-122"/>
              <a:cs typeface="Open Sans" panose="020B0606030504020204" pitchFamily="34"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3" name="文本框 2"/>
          <p:cNvSpPr txBox="1"/>
          <p:nvPr>
            <p:custDataLst>
              <p:tags r:id="rId2"/>
            </p:custDataLst>
          </p:nvPr>
        </p:nvSpPr>
        <p:spPr>
          <a:xfrm>
            <a:off x="3708400" y="4291330"/>
            <a:ext cx="10236835" cy="401320"/>
          </a:xfrm>
          <a:prstGeom prst="rect">
            <a:avLst/>
          </a:prstGeom>
          <a:noFill/>
        </p:spPr>
        <p:txBody>
          <a:bodyPr wrap="square" rtlCol="0" anchor="ctr">
            <a:noAutofit/>
            <a:scene3d>
              <a:camera prst="orthographicFront"/>
              <a:lightRig rig="threePt" dir="t"/>
            </a:scene3d>
          </a:bodyPr>
          <a:p>
            <a:pPr marL="269875" algn="l">
              <a:lnSpc>
                <a:spcPct val="150000"/>
              </a:lnSpc>
              <a:spcBef>
                <a:spcPts val="600"/>
              </a:spcBef>
              <a:buClrTx/>
              <a:buSzTx/>
              <a:buFontTx/>
              <a:defRPr/>
            </a:pPr>
            <a:r>
              <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Causes and measures of loss of whole chain after grain production </a:t>
            </a:r>
            <a:endPar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custDataLst>
              <p:tags r:id="rId3"/>
            </p:custDataLst>
          </p:nvPr>
        </p:nvSpPr>
        <p:spPr>
          <a:xfrm>
            <a:off x="4000748" y="5340094"/>
            <a:ext cx="6422390" cy="401320"/>
          </a:xfrm>
          <a:prstGeom prst="rect">
            <a:avLst/>
          </a:prstGeom>
          <a:noFill/>
        </p:spPr>
        <p:txBody>
          <a:bodyPr wrap="square" rtlCol="0" anchor="ctr">
            <a:noAutofit/>
          </a:bodyPr>
          <a:p>
            <a:pPr>
              <a:lnSpc>
                <a:spcPct val="120000"/>
              </a:lnSpc>
            </a:pPr>
            <a:endParaRPr lang="zh-CN" altLang="en-US" b="1" spc="150"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custDataLst>
              <p:tags r:id="rId4"/>
            </p:custDataLst>
          </p:nvPr>
        </p:nvSpPr>
        <p:spPr>
          <a:xfrm>
            <a:off x="3799840" y="5145405"/>
            <a:ext cx="10384155" cy="664845"/>
          </a:xfrm>
          <a:prstGeom prst="rect">
            <a:avLst/>
          </a:prstGeom>
          <a:noFill/>
        </p:spPr>
        <p:txBody>
          <a:bodyPr wrap="square" rtlCol="0" anchor="ctr">
            <a:noAutofit/>
            <a:scene3d>
              <a:camera prst="orthographicFront"/>
              <a:lightRig rig="threePt" dir="t"/>
            </a:scene3d>
          </a:bodyPr>
          <a:p>
            <a:pPr marL="269875" algn="l">
              <a:lnSpc>
                <a:spcPct val="120000"/>
              </a:lnSpc>
              <a:spcBef>
                <a:spcPts val="600"/>
              </a:spcBef>
              <a:buClrTx/>
              <a:buSzTx/>
              <a:buFontTx/>
              <a:defRPr/>
            </a:pPr>
            <a:r>
              <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Typical grain postharvest handing technology</a:t>
            </a:r>
            <a:endPar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6" name="文本框 15"/>
          <p:cNvSpPr txBox="1"/>
          <p:nvPr>
            <p:custDataLst>
              <p:tags r:id="rId5"/>
            </p:custDataLst>
          </p:nvPr>
        </p:nvSpPr>
        <p:spPr>
          <a:xfrm>
            <a:off x="3707765" y="2465070"/>
            <a:ext cx="10386695" cy="401320"/>
          </a:xfrm>
          <a:prstGeom prst="rect">
            <a:avLst/>
          </a:prstGeom>
          <a:noFill/>
        </p:spPr>
        <p:txBody>
          <a:bodyPr wrap="square" rtlCol="0" anchor="ctr">
            <a:noAutofit/>
            <a:scene3d>
              <a:camera prst="orthographicFront"/>
              <a:lightRig rig="threePt" dir="t"/>
            </a:scene3d>
          </a:bodyPr>
          <a:p>
            <a:pPr marL="269875">
              <a:lnSpc>
                <a:spcPct val="120000"/>
              </a:lnSpc>
              <a:spcBef>
                <a:spcPts val="600"/>
              </a:spcBef>
              <a:defRPr/>
            </a:pPr>
            <a:r>
              <a:rPr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Background of grain saving and loss reduction</a:t>
            </a:r>
            <a:endParaRPr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custDataLst>
              <p:tags r:id="rId6"/>
            </p:custDataLst>
          </p:nvPr>
        </p:nvSpPr>
        <p:spPr>
          <a:xfrm>
            <a:off x="3707765" y="3329940"/>
            <a:ext cx="9364980" cy="401320"/>
          </a:xfrm>
          <a:prstGeom prst="rect">
            <a:avLst/>
          </a:prstGeom>
          <a:noFill/>
        </p:spPr>
        <p:txBody>
          <a:bodyPr wrap="square" rtlCol="0" anchor="ctr">
            <a:noAutofit/>
            <a:scene3d>
              <a:camera prst="orthographicFront"/>
              <a:lightRig rig="threePt" dir="t"/>
            </a:scene3d>
          </a:bodyPr>
          <a:p>
            <a:pPr marL="269875">
              <a:lnSpc>
                <a:spcPct val="150000"/>
              </a:lnSpc>
              <a:spcBef>
                <a:spcPts val="600"/>
              </a:spcBef>
              <a:defRPr/>
            </a:pPr>
            <a:r>
              <a:rPr lang="zh-CN" altLang="en-US" sz="18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Physiology and storage characteristics of grain</a:t>
            </a:r>
            <a:endParaRPr lang="zh-CN" altLang="en-US" sz="18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endParaRPr>
          </a:p>
        </p:txBody>
      </p:sp>
      <p:grpSp>
        <p:nvGrpSpPr>
          <p:cNvPr id="11" name="组合 10"/>
          <p:cNvGrpSpPr/>
          <p:nvPr/>
        </p:nvGrpSpPr>
        <p:grpSpPr>
          <a:xfrm>
            <a:off x="2996441" y="5088299"/>
            <a:ext cx="4882781" cy="799565"/>
            <a:chOff x="6405295" y="1089314"/>
            <a:chExt cx="4883417" cy="799380"/>
          </a:xfrm>
        </p:grpSpPr>
        <p:sp>
          <p:nvSpPr>
            <p:cNvPr id="12" name="文本框 77"/>
            <p:cNvSpPr txBox="1"/>
            <p:nvPr/>
          </p:nvSpPr>
          <p:spPr>
            <a:xfrm flipH="1">
              <a:off x="7263596" y="1089314"/>
              <a:ext cx="4025116" cy="344725"/>
            </a:xfrm>
            <a:prstGeom prst="rect">
              <a:avLst/>
            </a:prstGeom>
            <a:noFill/>
          </p:spPr>
          <p:txBody>
            <a:bodyPr wrap="square" rtlCol="0">
              <a:spAutoFit/>
            </a:bodyPr>
            <a:p>
              <a:pPr defTabSz="628650">
                <a:lnSpc>
                  <a:spcPct val="150000"/>
                </a:lnSpc>
                <a:defRPr/>
              </a:pPr>
              <a:endParaRPr lang="en-US" altLang="zh-CN" sz="1100" kern="0" dirty="0">
                <a:solidFill>
                  <a:schemeClr val="tx1">
                    <a:lumMod val="65000"/>
                    <a:lumOff val="35000"/>
                  </a:schemeClr>
                </a:solidFill>
                <a:latin typeface="Open Sans Regular" panose="020B0606030504020204" charset="0"/>
                <a:ea typeface="微软雅黑" panose="020B0503020204020204" charset="-122"/>
                <a:cs typeface="Open Sans Regular" panose="020B0606030504020204" charset="0"/>
              </a:endParaRPr>
            </a:p>
          </p:txBody>
        </p:sp>
        <p:grpSp>
          <p:nvGrpSpPr>
            <p:cNvPr id="14" name="组合 13"/>
            <p:cNvGrpSpPr/>
            <p:nvPr/>
          </p:nvGrpSpPr>
          <p:grpSpPr>
            <a:xfrm>
              <a:off x="6405295" y="1197876"/>
              <a:ext cx="690819" cy="690818"/>
              <a:chOff x="6405295" y="1197876"/>
              <a:chExt cx="690819" cy="690818"/>
            </a:xfrm>
          </p:grpSpPr>
          <p:sp>
            <p:nvSpPr>
              <p:cNvPr id="15" name="椭圆 14"/>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p>
                <a:pPr algn="ctr"/>
                <a:endParaRPr lang="zh-CN" altLang="en-US" kern="0">
                  <a:solidFill>
                    <a:sysClr val="window" lastClr="FFFFFF"/>
                  </a:solidFill>
                  <a:latin typeface="Calibri" panose="020F0502020204030204"/>
                  <a:ea typeface="微软雅黑" panose="020B0503020204020204" charset="-122"/>
                </a:endParaRPr>
              </a:p>
            </p:txBody>
          </p:sp>
          <p:sp>
            <p:nvSpPr>
              <p:cNvPr id="18" name="矩形 17"/>
              <p:cNvSpPr/>
              <p:nvPr/>
            </p:nvSpPr>
            <p:spPr>
              <a:xfrm>
                <a:off x="6461740" y="1266133"/>
                <a:ext cx="577925" cy="521849"/>
              </a:xfrm>
              <a:prstGeom prst="rect">
                <a:avLst/>
              </a:prstGeom>
            </p:spPr>
            <p:txBody>
              <a:bodyPr wrap="none">
                <a:spAutoFit/>
              </a:bodyPr>
              <a:p>
                <a:pPr algn="ctr"/>
                <a:r>
                  <a:rPr lang="en-US" altLang="zh-CN" sz="2800" b="1" dirty="0">
                    <a:solidFill>
                      <a:schemeClr val="bg1"/>
                    </a:solidFill>
                    <a:latin typeface="Open Sans" panose="020B0606030504020204" pitchFamily="34" charset="0"/>
                    <a:ea typeface="微软雅黑" panose="020B0503020204020204" charset="-122"/>
                    <a:cs typeface="Open Sans" panose="020B0606030504020204" pitchFamily="34" charset="0"/>
                  </a:rPr>
                  <a:t>04</a:t>
                </a:r>
                <a:endParaRPr lang="zh-CN" altLang="en-US" sz="2800" b="1" dirty="0">
                  <a:solidFill>
                    <a:schemeClr val="bg1"/>
                  </a:solidFill>
                  <a:latin typeface="Open Sans" panose="020B0606030504020204" pitchFamily="34" charset="0"/>
                  <a:ea typeface="微软雅黑" panose="020B0503020204020204" charset="-122"/>
                  <a:cs typeface="Open Sans" panose="020B0606030504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64" presetClass="path" presetSubtype="0" decel="30000" fill="hold" grpId="1" nodeType="withEffect">
                                  <p:stCondLst>
                                    <p:cond delay="0"/>
                                  </p:stCondLst>
                                  <p:childTnLst>
                                    <p:animMotion origin="layout" path="M 1.11022E-16 0.03889 L 1.11022E-16 -0.14815 " pathEditMode="relative" rAng="0" ptsTypes="AA">
                                      <p:cBhvr>
                                        <p:cTn id="9" dur="750" spd="-100000" fill="hold"/>
                                        <p:tgtEl>
                                          <p:spTgt spid="98"/>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3.95833E-6 0.03842 L 3.95833E-6 2.96296E-6 " pathEditMode="relative" rAng="0" ptsTypes="AA">
                                      <p:cBhvr>
                                        <p:cTn id="11" dur="750" fill="hold"/>
                                        <p:tgtEl>
                                          <p:spTgt spid="98"/>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500"/>
                                        <p:tgtEl>
                                          <p:spTgt spid="99"/>
                                        </p:tgtEl>
                                      </p:cBhvr>
                                    </p:animEffect>
                                  </p:childTnLst>
                                </p:cTn>
                              </p:par>
                              <p:par>
                                <p:cTn id="15" presetID="64" presetClass="path" presetSubtype="0" accel="30000" decel="30000" fill="hold" grpId="1" nodeType="withEffect">
                                  <p:stCondLst>
                                    <p:cond delay="750"/>
                                  </p:stCondLst>
                                  <p:childTnLst>
                                    <p:animMotion origin="layout" path="M 2.5E-6 0.03843 L 2.5E-6 -4.81481E-6 " pathEditMode="relative" rAng="0" ptsTypes="AA">
                                      <p:cBhvr>
                                        <p:cTn id="16" dur="750" fill="hold"/>
                                        <p:tgtEl>
                                          <p:spTgt spid="99"/>
                                        </p:tgtEl>
                                        <p:attrNameLst>
                                          <p:attrName>ppt_x</p:attrName>
                                          <p:attrName>ppt_y</p:attrName>
                                        </p:attrNameLst>
                                      </p:cBhvr>
                                      <p:rCtr x="0" y="-1921"/>
                                    </p:animMotion>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anim calcmode="lin" valueType="num">
                                      <p:cBhvr>
                                        <p:cTn id="27" dur="1000" fill="hold"/>
                                        <p:tgtEl>
                                          <p:spTgt spid="70"/>
                                        </p:tgtEl>
                                        <p:attrNameLst>
                                          <p:attrName>ppt_x</p:attrName>
                                        </p:attrNameLst>
                                      </p:cBhvr>
                                      <p:tavLst>
                                        <p:tav tm="0">
                                          <p:val>
                                            <p:strVal val="#ppt_x"/>
                                          </p:val>
                                        </p:tav>
                                        <p:tav tm="100000">
                                          <p:val>
                                            <p:strVal val="#ppt_x"/>
                                          </p:val>
                                        </p:tav>
                                      </p:tavLst>
                                    </p:anim>
                                    <p:anim calcmode="lin" valueType="num">
                                      <p:cBhvr>
                                        <p:cTn id="28" dur="1000" fill="hold"/>
                                        <p:tgtEl>
                                          <p:spTgt spid="7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8" grpId="1" bldLvl="0" animBg="1"/>
      <p:bldP spid="98" grpId="2" bldLvl="0" animBg="1"/>
      <p:bldP spid="99" grpId="0"/>
      <p:bldP spid="9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863725" y="4547870"/>
            <a:ext cx="8041005" cy="1567180"/>
          </a:xfrm>
          <a:prstGeom prst="rect">
            <a:avLst/>
          </a:prstGeom>
        </p:spPr>
        <p:txBody>
          <a:bodyPr wrap="square" lIns="91415" tIns="45708" rIns="91415" bIns="45708">
            <a:spAutoFit/>
          </a:bodyPr>
          <a:lstStyle/>
          <a:p>
            <a:pPr marL="269875" algn="ctr">
              <a:lnSpc>
                <a:spcPct val="120000"/>
              </a:lnSpc>
              <a:spcBef>
                <a:spcPts val="600"/>
              </a:spcBef>
              <a:defRPr/>
            </a:pPr>
            <a:r>
              <a:rPr sz="4000" b="1" dirty="0">
                <a:solidFill>
                  <a:schemeClr val="accent1"/>
                </a:solidFill>
                <a:effectLst>
                  <a:outerShdw blurRad="38100" dist="25400" dir="5400000" algn="ctr" rotWithShape="0">
                    <a:srgbClr val="6E747A">
                      <a:alpha val="43000"/>
                    </a:srgbClr>
                  </a:outerShdw>
                </a:effectLst>
                <a:latin typeface="Times New Roman" panose="02020603050405020304" charset="0"/>
                <a:ea typeface="微软雅黑" panose="020B0503020204020204" charset="-122"/>
                <a:cs typeface="Times New Roman" panose="02020603050405020304" charset="0"/>
                <a:sym typeface="+mn-ea"/>
              </a:rPr>
              <a:t>Background of grain saving and loss reduction</a:t>
            </a:r>
            <a:endParaRPr lang="en-US" altLang="zh-CN" sz="4000" dirty="0">
              <a:solidFill>
                <a:schemeClr val="accent2"/>
              </a:solidFill>
              <a:latin typeface="Open Sans Regular" panose="020B0606030504020204" charset="0"/>
              <a:ea typeface="微软雅黑" panose="020B0503020204020204" charset="-122"/>
              <a:cs typeface="Open Sans Regular" panose="020B0606030504020204"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sp>
        <p:nvSpPr>
          <p:cNvPr id="13" name="矩形 13"/>
          <p:cNvSpPr>
            <a:spLocks noChangeArrowheads="1"/>
          </p:cNvSpPr>
          <p:nvPr/>
        </p:nvSpPr>
        <p:spPr bwMode="auto">
          <a:xfrm>
            <a:off x="551815" y="4221480"/>
            <a:ext cx="11215370" cy="105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lnSpc>
                <a:spcPct val="130000"/>
              </a:lnSpc>
              <a:spcBef>
                <a:spcPct val="0"/>
              </a:spcBef>
              <a:spcAft>
                <a:spcPct val="0"/>
              </a:spcAft>
            </a:pPr>
            <a:r>
              <a:rPr lang="zh-CN" altLang="en-US" sz="2400" b="1" dirty="0">
                <a:gradFill>
                  <a:gsLst>
                    <a:gs pos="0">
                      <a:srgbClr val="E30000"/>
                    </a:gs>
                    <a:gs pos="100000">
                      <a:srgbClr val="760303"/>
                    </a:gs>
                  </a:gsLst>
                  <a:lin scaled="0"/>
                </a:gradFill>
                <a:latin typeface="Times New Roman" panose="02020603050405020304" charset="0"/>
                <a:ea typeface="微软雅黑" panose="020B0503020204020204" charset="-122"/>
                <a:cs typeface="Times New Roman" panose="02020603050405020304" charset="0"/>
              </a:rPr>
              <a:t>"The Rice bowl of the Chinese people should always be firmly in their own hands"</a:t>
            </a:r>
            <a:endParaRPr lang="zh-CN" altLang="en-US" sz="2400" b="1" dirty="0">
              <a:gradFill>
                <a:gsLst>
                  <a:gs pos="0">
                    <a:srgbClr val="E30000"/>
                  </a:gs>
                  <a:gs pos="100000">
                    <a:srgbClr val="760303"/>
                  </a:gs>
                </a:gsLst>
                <a:lin scaled="0"/>
              </a:gradFill>
              <a:latin typeface="Times New Roman" panose="02020603050405020304" charset="0"/>
              <a:ea typeface="微软雅黑" panose="020B0503020204020204" charset="-122"/>
              <a:cs typeface="Times New Roman" panose="02020603050405020304" charset="0"/>
            </a:endParaRPr>
          </a:p>
          <a:p>
            <a:pPr algn="just" defTabSz="457200" fontAlgn="base">
              <a:lnSpc>
                <a:spcPct val="130000"/>
              </a:lnSpc>
              <a:spcBef>
                <a:spcPct val="0"/>
              </a:spcBef>
              <a:spcAft>
                <a:spcPct val="0"/>
              </a:spcAft>
            </a:pPr>
            <a:endParaRPr lang="zh-CN" altLang="en-US" sz="2400" b="1" dirty="0">
              <a:gradFill>
                <a:gsLst>
                  <a:gs pos="0">
                    <a:srgbClr val="E30000"/>
                  </a:gs>
                  <a:gs pos="100000">
                    <a:srgbClr val="760303"/>
                  </a:gs>
                </a:gsLst>
                <a:lin scaled="0"/>
              </a:gradFill>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nvSpPr>
        <p:spPr>
          <a:xfrm>
            <a:off x="551815" y="4798060"/>
            <a:ext cx="11017250" cy="1050290"/>
          </a:xfrm>
          <a:prstGeom prst="rect">
            <a:avLst/>
          </a:prstGeom>
          <a:noFill/>
        </p:spPr>
        <p:txBody>
          <a:bodyPr wrap="square" rtlCol="0" anchor="t">
            <a:spAutoFit/>
          </a:bodyPr>
          <a:lstStyle/>
          <a:p>
            <a:pPr algn="just" defTabSz="457200">
              <a:lnSpc>
                <a:spcPct val="130000"/>
              </a:lnSpc>
              <a:buClrTx/>
              <a:buSzTx/>
              <a:buFontTx/>
            </a:pPr>
            <a:r>
              <a:rPr lang="zh-CN" altLang="en-US" sz="2400" b="1" dirty="0">
                <a:gradFill>
                  <a:gsLst>
                    <a:gs pos="0">
                      <a:srgbClr val="E30000"/>
                    </a:gs>
                    <a:gs pos="100000">
                      <a:srgbClr val="760303"/>
                    </a:gs>
                  </a:gsLst>
                  <a:lin scaled="0"/>
                </a:gradFill>
                <a:latin typeface="Times New Roman" panose="02020603050405020304" charset="0"/>
                <a:ea typeface="微软雅黑" panose="020B0503020204020204" charset="-122"/>
                <a:cs typeface="Times New Roman" panose="02020603050405020304" charset="0"/>
                <a:sym typeface="+mn-ea"/>
              </a:rPr>
              <a:t>"Food security is a fundamental issue concerning human survival, and reducing food loss is an important way to ensure food security"</a:t>
            </a:r>
            <a:endParaRPr lang="zh-CN" altLang="en-US" sz="2400" b="1" dirty="0">
              <a:gradFill>
                <a:gsLst>
                  <a:gs pos="0">
                    <a:srgbClr val="E30000"/>
                  </a:gs>
                  <a:gs pos="100000">
                    <a:srgbClr val="760303"/>
                  </a:gs>
                </a:gsLst>
                <a:lin scaled="0"/>
              </a:gradFill>
              <a:latin typeface="Times New Roman" panose="02020603050405020304" charset="0"/>
              <a:ea typeface="微软雅黑" panose="020B0503020204020204" charset="-122"/>
              <a:cs typeface="Times New Roman" panose="02020603050405020304" charset="0"/>
              <a:sym typeface="+mn-ea"/>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580" y="1412875"/>
            <a:ext cx="4117975" cy="273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 15"/>
          <p:cNvPicPr/>
          <p:nvPr/>
        </p:nvPicPr>
        <p:blipFill>
          <a:blip r:embed="rId3"/>
          <a:stretch>
            <a:fillRect/>
          </a:stretch>
        </p:blipFill>
        <p:spPr>
          <a:xfrm>
            <a:off x="1703705" y="1412875"/>
            <a:ext cx="3739515" cy="2736215"/>
          </a:xfrm>
          <a:prstGeom prst="rect">
            <a:avLst/>
          </a:prstGeom>
          <a:noFill/>
          <a:ln w="9525">
            <a:noFill/>
          </a:ln>
        </p:spPr>
      </p:pic>
      <p:sp>
        <p:nvSpPr>
          <p:cNvPr id="17" name="文本框 16"/>
          <p:cNvSpPr txBox="1"/>
          <p:nvPr/>
        </p:nvSpPr>
        <p:spPr>
          <a:xfrm>
            <a:off x="7409498" y="5805805"/>
            <a:ext cx="4074160" cy="650875"/>
          </a:xfrm>
          <a:prstGeom prst="rect">
            <a:avLst/>
          </a:prstGeom>
          <a:noFill/>
        </p:spPr>
        <p:txBody>
          <a:bodyPr wrap="none" rtlCol="0" anchor="t">
            <a:spAutoFit/>
          </a:bodyPr>
          <a:lstStyle/>
          <a:p>
            <a:pPr algn="just" defTabSz="457200" fontAlgn="base">
              <a:lnSpc>
                <a:spcPct val="130000"/>
              </a:lnSpc>
              <a:spcBef>
                <a:spcPct val="0"/>
              </a:spcBef>
              <a:spcAft>
                <a:spcPct val="0"/>
              </a:spcAft>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sym typeface="+mn-ea"/>
              </a:rPr>
              <a:t>——Chairman </a:t>
            </a:r>
            <a:r>
              <a:rPr lang="zh-CN" altLang="en-US" b="1" dirty="0">
                <a:solidFill>
                  <a:schemeClr val="tx1"/>
                </a:solidFill>
                <a:latin typeface="Times New Roman" panose="02020603050405020304" charset="0"/>
                <a:ea typeface="微软雅黑" panose="020B0503020204020204" charset="-122"/>
                <a:cs typeface="Times New Roman" panose="02020603050405020304" charset="0"/>
                <a:sym typeface="+mn-ea"/>
              </a:rPr>
              <a:t>Xi</a:t>
            </a:r>
            <a:r>
              <a:rPr lang="en-US" altLang="zh-CN" b="1" dirty="0">
                <a:solidFill>
                  <a:schemeClr val="tx1"/>
                </a:solidFill>
                <a:latin typeface="Times New Roman" panose="02020603050405020304" charset="0"/>
                <a:ea typeface="微软雅黑" panose="020B0503020204020204" charset="-122"/>
                <a:cs typeface="Times New Roman" panose="02020603050405020304" charset="0"/>
                <a:sym typeface="+mn-ea"/>
              </a:rPr>
              <a:t> jinping</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sp>
        <p:nvSpPr>
          <p:cNvPr id="30" name="文本框 29"/>
          <p:cNvSpPr txBox="1"/>
          <p:nvPr/>
        </p:nvSpPr>
        <p:spPr>
          <a:xfrm>
            <a:off x="622300" y="4080865"/>
            <a:ext cx="2477135" cy="510185"/>
          </a:xfrm>
          <a:prstGeom prst="roundRect">
            <a:avLst/>
          </a:prstGeom>
          <a:solidFill>
            <a:schemeClr val="accent4">
              <a:lumMod val="20000"/>
              <a:lumOff val="80000"/>
            </a:schemeClr>
          </a:solid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G</a:t>
            </a:r>
            <a:r>
              <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rain</a:t>
            </a:r>
            <a:r>
              <a:rPr kumimoji="0" lang="en-US" altLang="zh-CN"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 R</a:t>
            </a:r>
            <a:r>
              <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eserve</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31" name="文本框 30"/>
          <p:cNvSpPr txBox="1"/>
          <p:nvPr/>
        </p:nvSpPr>
        <p:spPr>
          <a:xfrm>
            <a:off x="685165" y="5627023"/>
            <a:ext cx="2351405" cy="923637"/>
          </a:xfrm>
          <a:prstGeom prst="roundRect">
            <a:avLst/>
          </a:prstGeom>
          <a:solidFill>
            <a:schemeClr val="accent4">
              <a:lumMod val="20000"/>
              <a:lumOff val="80000"/>
            </a:schemeClr>
          </a:solidFill>
        </p:spPr>
        <p:txBody>
          <a:bodyPr wrap="square" rtlCol="0" anchor="b">
            <a:spAutoFit/>
          </a:bodyPr>
          <a:lstStyle/>
          <a:p>
            <a:pPr lvl="0" algn="ctr">
              <a:defRPr/>
            </a:pPr>
            <a:r>
              <a:rPr lang="zh-CN" altLang="en-US" sz="2400" b="1" dirty="0">
                <a:latin typeface="微软雅黑" panose="020B0503020204020204" charset="-122"/>
                <a:ea typeface="微软雅黑" panose="020B0503020204020204" charset="-122"/>
              </a:rPr>
              <a:t>farmers'</a:t>
            </a: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grain storage</a:t>
            </a:r>
            <a:endParaRPr lang="zh-CN" altLang="en-US" sz="2400" b="1" dirty="0">
              <a:latin typeface="微软雅黑" panose="020B0503020204020204" charset="-122"/>
              <a:ea typeface="微软雅黑" panose="020B0503020204020204" charset="-122"/>
            </a:endParaRPr>
          </a:p>
        </p:txBody>
      </p:sp>
      <p:sp>
        <p:nvSpPr>
          <p:cNvPr id="32" name="箭头: 虚尾 31"/>
          <p:cNvSpPr/>
          <p:nvPr/>
        </p:nvSpPr>
        <p:spPr>
          <a:xfrm>
            <a:off x="1104900" y="4393565"/>
            <a:ext cx="10678160" cy="1405255"/>
          </a:xfrm>
          <a:prstGeom prst="stripedRightArrow">
            <a:avLst>
              <a:gd name="adj1" fmla="val 50000"/>
              <a:gd name="adj2" fmla="val 54928"/>
            </a:avLst>
          </a:prstGeom>
          <a:solidFill>
            <a:schemeClr val="accent1">
              <a:lumMod val="75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3" name="文本框 32"/>
          <p:cNvSpPr txBox="1"/>
          <p:nvPr/>
        </p:nvSpPr>
        <p:spPr>
          <a:xfrm>
            <a:off x="2661285" y="4689491"/>
            <a:ext cx="2807970" cy="822293"/>
          </a:xfrm>
          <a:prstGeom prst="roundRect">
            <a:avLst/>
          </a:prstGeom>
          <a:noFill/>
          <a:ln>
            <a:noFill/>
          </a:ln>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logistics transportation</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4" name="文本框 33"/>
          <p:cNvSpPr txBox="1"/>
          <p:nvPr/>
        </p:nvSpPr>
        <p:spPr>
          <a:xfrm>
            <a:off x="3208202" y="4004485"/>
            <a:ext cx="1806704"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0.3%</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5" name="文本框 34"/>
          <p:cNvSpPr txBox="1"/>
          <p:nvPr/>
        </p:nvSpPr>
        <p:spPr>
          <a:xfrm>
            <a:off x="5816716" y="4004485"/>
            <a:ext cx="1806704" cy="5219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1.0%</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6" name="文本框 35"/>
          <p:cNvSpPr txBox="1"/>
          <p:nvPr/>
        </p:nvSpPr>
        <p:spPr>
          <a:xfrm>
            <a:off x="8375354" y="4004485"/>
            <a:ext cx="1806704" cy="5219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1.0%</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7" name="文本框 36"/>
          <p:cNvSpPr txBox="1"/>
          <p:nvPr/>
        </p:nvSpPr>
        <p:spPr>
          <a:xfrm>
            <a:off x="5471160" y="4898070"/>
            <a:ext cx="2680335" cy="412755"/>
          </a:xfrm>
          <a:prstGeom prst="roundRect">
            <a:avLst/>
          </a:prstGeom>
          <a:noFill/>
          <a:ln>
            <a:noFill/>
          </a:ln>
        </p:spPr>
        <p:txBody>
          <a:bodyPr wrap="square" lIns="0" tIns="0" rIns="0" bIns="0" rtlCol="0" anchor="ctr">
            <a:spAutoFit/>
          </a:bodyPr>
          <a:lstStyle>
            <a:defPPr>
              <a:defRPr lang="en-US"/>
            </a:defPPr>
            <a:lvl1pPr marR="0" lvl="0" indent="0" algn="ctr" fontAlgn="auto">
              <a:lnSpc>
                <a:spcPct val="100000"/>
              </a:lnSpc>
              <a:spcBef>
                <a:spcPts val="0"/>
              </a:spcBef>
              <a:spcAft>
                <a:spcPts val="0"/>
              </a:spcAft>
              <a:buClrTx/>
              <a:buSzTx/>
              <a:buFontTx/>
              <a:buNone/>
              <a:defRPr kumimoji="0" sz="2400" b="1" i="0" u="none" strike="noStrike" cap="none" spc="0" normalizeH="0" baseline="0">
                <a:ln>
                  <a:noFill/>
                </a:ln>
                <a:solidFill>
                  <a:schemeClr val="bg1"/>
                </a:solidFill>
                <a:effectLst/>
                <a:uLnTx/>
                <a:uFillTx/>
                <a:latin typeface="微软雅黑" panose="020B0503020204020204" charset="-122"/>
                <a:ea typeface="微软雅黑" panose="020B0503020204020204" charset="-122"/>
              </a:defRPr>
            </a:lvl1pPr>
          </a:lstStyle>
          <a:p>
            <a:r>
              <a:rPr lang="zh-CN" altLang="en-US" dirty="0"/>
              <a:t>Clean and dry</a:t>
            </a:r>
            <a:endParaRPr lang="zh-CN" altLang="en-US" dirty="0"/>
          </a:p>
        </p:txBody>
      </p:sp>
      <p:sp>
        <p:nvSpPr>
          <p:cNvPr id="38" name="文本框 37"/>
          <p:cNvSpPr txBox="1"/>
          <p:nvPr/>
        </p:nvSpPr>
        <p:spPr>
          <a:xfrm>
            <a:off x="8476615" y="4696216"/>
            <a:ext cx="2179955" cy="821543"/>
          </a:xfrm>
          <a:prstGeom prst="roundRect">
            <a:avLst/>
          </a:prstGeom>
          <a:noFill/>
          <a:ln>
            <a:noFill/>
          </a:ln>
        </p:spPr>
        <p:txBody>
          <a:bodyPr wrap="square" lIns="0" tIns="0" rIns="0" bIns="0" rtlCol="0" anchor="ctr">
            <a:spAutoFit/>
          </a:bodyPr>
          <a:lstStyle>
            <a:defPPr>
              <a:defRPr lang="en-US"/>
            </a:defPPr>
            <a:lvl1pPr marR="0" lvl="0" indent="0" algn="ctr" fontAlgn="auto">
              <a:lnSpc>
                <a:spcPct val="100000"/>
              </a:lnSpc>
              <a:spcBef>
                <a:spcPts val="0"/>
              </a:spcBef>
              <a:spcAft>
                <a:spcPts val="0"/>
              </a:spcAft>
              <a:buClrTx/>
              <a:buSzTx/>
              <a:buFontTx/>
              <a:buNone/>
              <a:defRPr kumimoji="0" sz="2400" b="1" i="0" u="none" strike="noStrike" cap="none" spc="0" normalizeH="0" baseline="0">
                <a:ln>
                  <a:noFill/>
                </a:ln>
                <a:solidFill>
                  <a:schemeClr val="bg1"/>
                </a:solidFill>
                <a:effectLst/>
                <a:uLnTx/>
                <a:uFillTx/>
                <a:latin typeface="微软雅黑" panose="020B0503020204020204" charset="-122"/>
                <a:ea typeface="微软雅黑" panose="020B0503020204020204" charset="-122"/>
              </a:defRPr>
            </a:lvl1pPr>
          </a:lstStyle>
          <a:p>
            <a:r>
              <a:rPr lang="zh-CN" altLang="en-US" dirty="0"/>
              <a:t>Long-term storage</a:t>
            </a:r>
            <a:endParaRPr lang="zh-CN" altLang="en-US" dirty="0"/>
          </a:p>
        </p:txBody>
      </p:sp>
      <p:sp>
        <p:nvSpPr>
          <p:cNvPr id="39" name="文本框 38"/>
          <p:cNvSpPr txBox="1"/>
          <p:nvPr/>
        </p:nvSpPr>
        <p:spPr>
          <a:xfrm>
            <a:off x="3188948" y="5683489"/>
            <a:ext cx="1813822" cy="5219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1.0%</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40" name="文本框 39"/>
          <p:cNvSpPr txBox="1"/>
          <p:nvPr/>
        </p:nvSpPr>
        <p:spPr>
          <a:xfrm>
            <a:off x="5806470" y="5683489"/>
            <a:ext cx="1825773" cy="5219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3.0%</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41" name="文本框 40"/>
          <p:cNvSpPr txBox="1"/>
          <p:nvPr/>
        </p:nvSpPr>
        <p:spPr>
          <a:xfrm>
            <a:off x="8392160" y="5683250"/>
            <a:ext cx="2929255" cy="5219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Loss</a:t>
            </a:r>
            <a:r>
              <a:rPr kumimoji="0" lang="en-US" altLang="zh-CN"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r>
              <a:rPr kumimoji="0" lang="en-US" altLang="zh-CN" sz="28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8.0%~10%</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42" name="矩形 41"/>
          <p:cNvSpPr/>
          <p:nvPr/>
        </p:nvSpPr>
        <p:spPr>
          <a:xfrm>
            <a:off x="637540" y="1708150"/>
            <a:ext cx="11304905" cy="18453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800" b="1" dirty="0">
                <a:latin typeface="Times New Roman" panose="02020603050405020304" charset="0"/>
                <a:ea typeface="微软雅黑" panose="020B0503020204020204" charset="-122"/>
                <a:cs typeface="Times New Roman" panose="02020603050405020304" charset="0"/>
              </a:rPr>
              <a:t>       </a:t>
            </a:r>
            <a:r>
              <a:rPr lang="en-US" altLang="zh-CN" sz="2800" b="1" dirty="0">
                <a:latin typeface="Times New Roman" panose="02020603050405020304" charset="0"/>
                <a:ea typeface="微软雅黑" panose="020B0503020204020204" charset="-122"/>
                <a:cs typeface="Times New Roman" panose="02020603050405020304" charset="0"/>
              </a:rPr>
              <a:t>T</a:t>
            </a:r>
            <a:r>
              <a:rPr sz="2800" b="1" dirty="0">
                <a:latin typeface="Times New Roman" panose="02020603050405020304" charset="0"/>
                <a:ea typeface="微软雅黑" panose="020B0503020204020204" charset="-122"/>
                <a:cs typeface="Times New Roman" panose="02020603050405020304" charset="0"/>
              </a:rPr>
              <a:t>he FAO </a:t>
            </a:r>
            <a:r>
              <a:rPr lang="en-US" sz="2800" b="1" dirty="0">
                <a:latin typeface="Times New Roman" panose="02020603050405020304" charset="0"/>
                <a:ea typeface="微软雅黑" panose="020B0503020204020204" charset="-122"/>
                <a:cs typeface="Times New Roman" panose="02020603050405020304" charset="0"/>
              </a:rPr>
              <a:t>presiented </a:t>
            </a:r>
            <a:r>
              <a:rPr sz="2800" b="1" dirty="0">
                <a:latin typeface="Times New Roman" panose="02020603050405020304" charset="0"/>
                <a:ea typeface="微软雅黑" panose="020B0503020204020204" charset="-122"/>
                <a:cs typeface="Times New Roman" panose="02020603050405020304" charset="0"/>
              </a:rPr>
              <a:t>"quantity and quality" losses from harvesting, storage, spoilage and contamination by pests and mildew accounted for 14 percent of post-production losses.</a:t>
            </a:r>
            <a:endParaRPr sz="2800" b="1" dirty="0">
              <a:latin typeface="Times New Roman" panose="02020603050405020304" charset="0"/>
              <a:ea typeface="微软雅黑" panose="020B0503020204020204" charset="-122"/>
              <a:cs typeface="Times New Roman" panose="02020603050405020304" charset="0"/>
            </a:endParaRPr>
          </a:p>
          <a:p>
            <a:pPr lvl="0" algn="r">
              <a:lnSpc>
                <a:spcPct val="150000"/>
              </a:lnSpc>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charset="-122"/>
                <a:cs typeface="Times New Roman" panose="02020603050405020304" charset="0"/>
              </a:rPr>
              <a:t>——</a:t>
            </a:r>
            <a:r>
              <a:rPr kumimoji="0" sz="20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charset="-122"/>
                <a:cs typeface="Times New Roman" panose="02020603050405020304" charset="0"/>
              </a:rPr>
              <a:t>State of Food and Agriculture 2019 report</a:t>
            </a:r>
            <a:endParaRPr kumimoji="0" sz="2000"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charset="-122"/>
              <a:cs typeface="Times New Roman" panose="02020603050405020304" charset="0"/>
            </a:endParaRPr>
          </a:p>
        </p:txBody>
      </p:sp>
      <p:grpSp>
        <p:nvGrpSpPr>
          <p:cNvPr id="43" name="组合 42"/>
          <p:cNvGrpSpPr/>
          <p:nvPr/>
        </p:nvGrpSpPr>
        <p:grpSpPr>
          <a:xfrm>
            <a:off x="637677" y="1094526"/>
            <a:ext cx="2054842" cy="583565"/>
            <a:chOff x="253424" y="2779931"/>
            <a:chExt cx="433215" cy="1477920"/>
          </a:xfrm>
        </p:grpSpPr>
        <p:sp>
          <p:nvSpPr>
            <p:cNvPr id="44" name="矩形: 圆角 53"/>
            <p:cNvSpPr/>
            <p:nvPr/>
          </p:nvSpPr>
          <p:spPr>
            <a:xfrm>
              <a:off x="253424" y="2821557"/>
              <a:ext cx="433215" cy="1391313"/>
            </a:xfrm>
            <a:prstGeom prst="roundRect">
              <a:avLst>
                <a:gd name="adj" fmla="val 4423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45" name="文本框 44"/>
            <p:cNvSpPr txBox="1"/>
            <p:nvPr/>
          </p:nvSpPr>
          <p:spPr>
            <a:xfrm>
              <a:off x="275054" y="2779931"/>
              <a:ext cx="387124" cy="14779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rPr>
                <a:t>Global</a:t>
              </a:r>
              <a:endParaRPr kumimoji="0" lang="en-US" altLang="zh-CN" sz="3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endParaRPr>
            </a:p>
          </p:txBody>
        </p:sp>
      </p:grpSp>
      <p:grpSp>
        <p:nvGrpSpPr>
          <p:cNvPr id="46" name="组合 45"/>
          <p:cNvGrpSpPr/>
          <p:nvPr/>
        </p:nvGrpSpPr>
        <p:grpSpPr>
          <a:xfrm>
            <a:off x="637677" y="3284486"/>
            <a:ext cx="2054842" cy="583565"/>
            <a:chOff x="253424" y="2812095"/>
            <a:chExt cx="433215" cy="1477920"/>
          </a:xfrm>
        </p:grpSpPr>
        <p:sp>
          <p:nvSpPr>
            <p:cNvPr id="47" name="矩形: 圆角 53"/>
            <p:cNvSpPr/>
            <p:nvPr/>
          </p:nvSpPr>
          <p:spPr>
            <a:xfrm>
              <a:off x="253424" y="2821557"/>
              <a:ext cx="433215" cy="1391313"/>
            </a:xfrm>
            <a:prstGeom prst="roundRect">
              <a:avLst>
                <a:gd name="adj" fmla="val 4423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48" name="文本框 47"/>
            <p:cNvSpPr txBox="1"/>
            <p:nvPr/>
          </p:nvSpPr>
          <p:spPr>
            <a:xfrm>
              <a:off x="275054" y="2812095"/>
              <a:ext cx="387124" cy="14779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rPr>
                <a:t>China</a:t>
              </a:r>
              <a:endParaRPr kumimoji="0" lang="en-US" altLang="zh-CN" sz="3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sp>
        <p:nvSpPr>
          <p:cNvPr id="3" name="Text Placeholder 2" descr="7b0a202020202262756c6c6574223a20227b5c2263617465676f727949645c223a31303030362c5c2274656d706c61746549645c223a32303233313433387d220a7d0a"/>
          <p:cNvSpPr>
            <a:spLocks noGrp="1"/>
          </p:cNvSpPr>
          <p:nvPr/>
        </p:nvSpPr>
        <p:spPr>
          <a:xfrm>
            <a:off x="191770" y="1196975"/>
            <a:ext cx="11301095" cy="4038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835" lvl="1" indent="457200" algn="just" fontAlgn="auto">
              <a:lnSpc>
                <a:spcPct val="150000"/>
              </a:lnSpc>
              <a:spcBef>
                <a:spcPts val="0"/>
              </a:spcBef>
              <a:spcAft>
                <a:spcPts val="600"/>
              </a:spcAft>
              <a:buNone/>
            </a:pPr>
            <a:r>
              <a:rPr lang="en-US" altLang="zh-CN" sz="2000" b="1" dirty="0">
                <a:latin typeface="微软雅黑" panose="020B0503020204020204" charset="-122"/>
                <a:ea typeface="微软雅黑" panose="020B0503020204020204" charset="-122"/>
                <a:cs typeface="Times New Roman" panose="02020603050405020304" charset="0"/>
              </a:rPr>
              <a:t>Based on statistical data</a:t>
            </a:r>
            <a:r>
              <a:rPr lang="zh-CN" altLang="en-US" sz="2000" b="1" dirty="0">
                <a:latin typeface="微软雅黑" panose="020B0503020204020204" charset="-122"/>
                <a:ea typeface="微软雅黑" panose="020B0503020204020204" charset="-122"/>
                <a:cs typeface="Times New Roman" panose="02020603050405020304" charset="0"/>
              </a:rPr>
              <a:t>, the post-</a:t>
            </a:r>
            <a:r>
              <a:rPr lang="en-US" altLang="zh-CN" sz="2000" b="1" dirty="0">
                <a:latin typeface="微软雅黑" panose="020B0503020204020204" charset="-122"/>
                <a:ea typeface="微软雅黑" panose="020B0503020204020204" charset="-122"/>
                <a:cs typeface="Times New Roman" panose="02020603050405020304" charset="0"/>
              </a:rPr>
              <a:t>harvest </a:t>
            </a:r>
            <a:r>
              <a:rPr lang="zh-CN" altLang="en-US" sz="2000" b="1" dirty="0">
                <a:latin typeface="微软雅黑" panose="020B0503020204020204" charset="-122"/>
                <a:ea typeface="微软雅黑" panose="020B0503020204020204" charset="-122"/>
                <a:cs typeface="Times New Roman" panose="02020603050405020304" charset="0"/>
              </a:rPr>
              <a:t>grain loss in China exceeds 35 million tons per year. The potential and space for grain loss reduction in China is huge, which is mainly reflected in farmers' grain storage, grain storage and transportation, and grain processing.</a:t>
            </a:r>
            <a:endParaRPr lang="zh-CN" altLang="en-US" sz="2000" b="1" dirty="0">
              <a:latin typeface="微软雅黑" panose="020B0503020204020204" charset="-122"/>
              <a:ea typeface="微软雅黑" panose="020B0503020204020204" charset="-122"/>
              <a:cs typeface="Times New Roman" panose="02020603050405020304" charset="0"/>
            </a:endParaRPr>
          </a:p>
          <a:p>
            <a:pPr marL="457835" lvl="1" indent="0" algn="just" fontAlgn="auto">
              <a:lnSpc>
                <a:spcPct val="150000"/>
              </a:lnSpc>
              <a:spcBef>
                <a:spcPts val="0"/>
              </a:spcBef>
              <a:buBlip>
                <a:blip r:embed="rId2"/>
              </a:buBlip>
            </a:pP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en-US" sz="2000" dirty="0">
                <a:latin typeface="微软雅黑" panose="020B0503020204020204" charset="-122"/>
                <a:ea typeface="微软雅黑" panose="020B0503020204020204" charset="-122"/>
                <a:cs typeface="微软雅黑" panose="020B0503020204020204" charset="-122"/>
                <a:sym typeface="+mn-ea"/>
              </a:rPr>
              <a:t>The loss rate of farmers' grain storage process is about 8%, and the annual grain loss is nearly 20 million tons.</a:t>
            </a:r>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marL="457835" lvl="1" indent="0" algn="just" fontAlgn="auto">
              <a:lnSpc>
                <a:spcPct val="150000"/>
              </a:lnSpc>
              <a:spcBef>
                <a:spcPts val="0"/>
              </a:spcBef>
              <a:buBlip>
                <a:blip r:embed="rId2"/>
              </a:buBlip>
            </a:pP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en-US" sz="2000" dirty="0">
                <a:latin typeface="微软雅黑" panose="020B0503020204020204" charset="-122"/>
                <a:ea typeface="微软雅黑" panose="020B0503020204020204" charset="-122"/>
                <a:cs typeface="微软雅黑" panose="020B0503020204020204" charset="-122"/>
                <a:sym typeface="+mn-ea"/>
              </a:rPr>
              <a:t>The process of storage and transportation includes open-air storage of grain, storage of grain with disease in dangerous warehouses and old warehouses, which caused a loss of 7.5 million tons.</a:t>
            </a:r>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marL="457835" lvl="1" indent="0" algn="just" fontAlgn="auto">
              <a:lnSpc>
                <a:spcPct val="150000"/>
              </a:lnSpc>
              <a:spcBef>
                <a:spcPts val="0"/>
              </a:spcBef>
              <a:buBlip>
                <a:blip r:embed="rId2"/>
              </a:buBlip>
            </a:pP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en-US" sz="2000" dirty="0">
                <a:latin typeface="微软雅黑" panose="020B0503020204020204" charset="-122"/>
                <a:ea typeface="微软雅黑" panose="020B0503020204020204" charset="-122"/>
                <a:cs typeface="微软雅黑" panose="020B0503020204020204" charset="-122"/>
                <a:sym typeface="+mn-ea"/>
              </a:rPr>
              <a:t>The third is the process of processing and consumption, with over 7.5 million tons of grain lost every year due to over-processing and low-level extensive processing.</a:t>
            </a:r>
            <a:endParaRPr lang="zh-CN" altLang="en-US" sz="20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ags/tag1.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04_5*m_h_f*1_2_1"/>
  <p:tag name="KSO_WM_TEMPLATE_CATEGORY" val="diagram"/>
  <p:tag name="KSO_WM_TEMPLATE_INDEX" val="160404"/>
  <p:tag name="KSO_WM_UNIT_LAYERLEVEL" val="1_1_1"/>
  <p:tag name="KSO_WM_TAG_VERSION" val="1.0"/>
  <p:tag name="KSO_WM_BEAUTIFY_FLAG" val="#wm#"/>
  <p:tag name="KSO_WM_UNIT_TEXT_FILL_FORE_SCHEMECOLOR_INDEX" val="6"/>
  <p:tag name="KSO_WM_UNIT_TEXT_FILL_TYPE" val="1"/>
</p:tagLst>
</file>

<file path=ppt/tags/tag2.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404_5*m_h_f*1_3_1"/>
  <p:tag name="KSO_WM_TEMPLATE_CATEGORY" val="diagram"/>
  <p:tag name="KSO_WM_TEMPLATE_INDEX" val="160404"/>
  <p:tag name="KSO_WM_UNIT_LAYERLEVEL" val="1_1_1"/>
  <p:tag name="KSO_WM_TAG_VERSION" val="1.0"/>
  <p:tag name="KSO_WM_BEAUTIFY_FLAG" val="#wm#"/>
  <p:tag name="KSO_WM_UNIT_TEXT_FILL_FORE_SCHEMECOLOR_INDEX" val="7"/>
  <p:tag name="KSO_WM_UNIT_TEXT_FILL_TYPE" val="1"/>
</p:tagLst>
</file>

<file path=ppt/tags/tag3.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404_5*m_h_f*1_4_1"/>
  <p:tag name="KSO_WM_TEMPLATE_CATEGORY" val="diagram"/>
  <p:tag name="KSO_WM_TEMPLATE_INDEX" val="160404"/>
  <p:tag name="KSO_WM_UNIT_LAYERLEVEL" val="1_1_1"/>
  <p:tag name="KSO_WM_TAG_VERSION" val="1.0"/>
  <p:tag name="KSO_WM_BEAUTIFY_FLAG" val="#wm#"/>
  <p:tag name="KSO_WM_UNIT_TEXT_FILL_FORE_SCHEMECOLOR_INDEX" val="8"/>
  <p:tag name="KSO_WM_UNIT_TEXT_FILL_TYPE" val="1"/>
</p:tagLst>
</file>

<file path=ppt/tags/tag4.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04_5*m_h_f*1_1_1"/>
  <p:tag name="KSO_WM_TEMPLATE_CATEGORY" val="diagram"/>
  <p:tag name="KSO_WM_TEMPLATE_INDEX" val="160404"/>
  <p:tag name="KSO_WM_UNIT_LAYERLEVEL" val="1_1_1"/>
  <p:tag name="KSO_WM_TAG_VERSION" val="1.0"/>
  <p:tag name="KSO_WM_BEAUTIFY_FLAG" val="#wm#"/>
  <p:tag name="KSO_WM_UNIT_TEXT_FILL_FORE_SCHEMECOLOR_INDEX" val="5"/>
  <p:tag name="KSO_WM_UNIT_TEXT_FILL_TYPE" val="1"/>
</p:tagLst>
</file>

<file path=ppt/tags/tag5.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04_5*m_h_f*1_1_1"/>
  <p:tag name="KSO_WM_TEMPLATE_CATEGORY" val="diagram"/>
  <p:tag name="KSO_WM_TEMPLATE_INDEX" val="160404"/>
  <p:tag name="KSO_WM_UNIT_LAYERLEVEL" val="1_1_1"/>
  <p:tag name="KSO_WM_TAG_VERSION" val="1.0"/>
  <p:tag name="KSO_WM_BEAUTIFY_FLAG" val="#wm#"/>
  <p:tag name="KSO_WM_UNIT_TEXT_FILL_FORE_SCHEMECOLOR_INDEX" val="5"/>
  <p:tag name="KSO_WM_UNIT_TEXT_FILL_TYPE" val="1"/>
</p:tagLst>
</file>

<file path=ppt/tags/tag6.xml><?xml version="1.0" encoding="utf-8"?>
<p:tagLst xmlns:p="http://schemas.openxmlformats.org/presentationml/2006/main">
  <p:tag name="COMMONDATA" val="eyJoZGlkIjoiNDQ4MjRlYmFhYjExODkxMTc4MGFkZmQ0NTU0MTAxM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2452</Words>
  <Application>WPS 演示</Application>
  <PresentationFormat>宽屏</PresentationFormat>
  <Paragraphs>86</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宋体</vt:lpstr>
      <vt:lpstr>Wingdings</vt:lpstr>
      <vt:lpstr>Arial Unicode MS</vt:lpstr>
      <vt:lpstr>Calibri</vt:lpstr>
      <vt:lpstr>微软雅黑</vt:lpstr>
      <vt:lpstr>Times New Roman</vt:lpstr>
      <vt:lpstr>Open Sans</vt:lpstr>
      <vt:lpstr>Calibri</vt:lpstr>
      <vt:lpstr>Segoe Print</vt:lpstr>
      <vt:lpstr>Open Sans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Angel</cp:lastModifiedBy>
  <cp:revision>2</cp:revision>
  <dcterms:created xsi:type="dcterms:W3CDTF">2023-02-13T11:59:42Z</dcterms:created>
  <dcterms:modified xsi:type="dcterms:W3CDTF">2023-02-13T11:59:50Z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0471BC750345459BB0E7706BA7117C32</vt:lpwstr>
  </property>
  <property fmtid="{D5CDD505-2E9C-101B-9397-08002B2CF9AE}" pid="3" name="KSOProductBuildVer">
    <vt:lpwstr>2052-11.1.0.13703</vt:lpwstr>
  </property>
</Properties>
</file>