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6" r:id="rId3"/>
    <p:sldId id="424" r:id="rId5"/>
    <p:sldId id="425" r:id="rId6"/>
    <p:sldId id="422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1" r:id="rId22"/>
    <p:sldId id="442" r:id="rId23"/>
    <p:sldId id="452" r:id="rId24"/>
    <p:sldId id="443" r:id="rId25"/>
    <p:sldId id="444" r:id="rId26"/>
    <p:sldId id="445" r:id="rId27"/>
    <p:sldId id="446" r:id="rId28"/>
    <p:sldId id="453" r:id="rId29"/>
    <p:sldId id="447" r:id="rId30"/>
    <p:sldId id="448" r:id="rId31"/>
    <p:sldId id="449" r:id="rId32"/>
    <p:sldId id="454" r:id="rId33"/>
    <p:sldId id="450" r:id="rId34"/>
    <p:sldId id="451" r:id="rId35"/>
    <p:sldId id="440" r:id="rId36"/>
    <p:sldId id="460" r:id="rId37"/>
    <p:sldId id="455" r:id="rId38"/>
    <p:sldId id="456" r:id="rId39"/>
    <p:sldId id="457" r:id="rId40"/>
    <p:sldId id="458" r:id="rId41"/>
    <p:sldId id="459" r:id="rId42"/>
    <p:sldId id="420" r:id="rId43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4929" userDrawn="1">
          <p15:clr>
            <a:srgbClr val="A4A3A4"/>
          </p15:clr>
        </p15:guide>
        <p15:guide id="4" pos="3842" userDrawn="1">
          <p15:clr>
            <a:srgbClr val="A4A3A4"/>
          </p15:clr>
        </p15:guide>
        <p15:guide id="5" orient="horz" pos="2487" userDrawn="1">
          <p15:clr>
            <a:srgbClr val="A4A3A4"/>
          </p15:clr>
        </p15:guide>
        <p15:guide id="6" pos="29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C"/>
    <a:srgbClr val="00B485"/>
    <a:srgbClr val="F47847"/>
    <a:srgbClr val="2C7847"/>
    <a:srgbClr val="982B56"/>
    <a:srgbClr val="1A4262"/>
    <a:srgbClr val="B79F8D"/>
    <a:srgbClr val="008868"/>
    <a:srgbClr val="36B5BB"/>
    <a:srgbClr val="ECD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3387" autoAdjust="0"/>
  </p:normalViewPr>
  <p:slideViewPr>
    <p:cSldViewPr snapToGrid="0" showGuides="1">
      <p:cViewPr>
        <p:scale>
          <a:sx n="60" d="100"/>
          <a:sy n="60" d="100"/>
        </p:scale>
        <p:origin x="2370" y="1104"/>
      </p:cViewPr>
      <p:guideLst>
        <p:guide orient="horz" pos="1692"/>
        <p:guide pos="415"/>
        <p:guide pos="4929"/>
        <p:guide pos="3842"/>
        <p:guide orient="horz" pos="2487"/>
        <p:guide pos="2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4.xml"/><Relationship Id="rId50" Type="http://schemas.openxmlformats.org/officeDocument/2006/relationships/customXml" Target="../customXml/item3.xml"/><Relationship Id="rId5" Type="http://schemas.openxmlformats.org/officeDocument/2006/relationships/slide" Target="slides/slide2.xml"/><Relationship Id="rId49" Type="http://schemas.openxmlformats.org/officeDocument/2006/relationships/customXml" Target="../customXml/item2.xml"/><Relationship Id="rId48" Type="http://schemas.openxmlformats.org/officeDocument/2006/relationships/customXml" Target="../customXml/item1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003633" y="2246757"/>
            <a:ext cx="184730" cy="13111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lnSpc>
                <a:spcPct val="90000"/>
              </a:lnSpc>
            </a:pPr>
            <a:br>
              <a:rPr lang="en-GB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</a:br>
            <a:endParaRPr lang="zh-CN" altLang="en-US" sz="4400" dirty="0"/>
          </a:p>
        </p:txBody>
      </p:sp>
      <p:sp>
        <p:nvSpPr>
          <p:cNvPr id="21" name="等腰三角形 20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22" name="图片 21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02" y="5244522"/>
            <a:ext cx="5967367" cy="1645936"/>
          </a:xfrm>
          <a:prstGeom prst="rect">
            <a:avLst/>
          </a:prstGeom>
        </p:spPr>
      </p:pic>
      <p:sp>
        <p:nvSpPr>
          <p:cNvPr id="2" name="文本框 6"/>
          <p:cNvSpPr txBox="1"/>
          <p:nvPr/>
        </p:nvSpPr>
        <p:spPr>
          <a:xfrm>
            <a:off x="238942" y="2167315"/>
            <a:ext cx="1111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rgbClr val="C10E0E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El Desarrollo de las Cooperativas de Agricultores Chinos y la Vinculación de los Pequeños Agricultores a Grandes  Mercados</a:t>
            </a:r>
            <a:endParaRPr sz="3200" b="1" dirty="0">
              <a:solidFill>
                <a:srgbClr val="C10E0E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146"/>
          <p:cNvSpPr txBox="1"/>
          <p:nvPr/>
        </p:nvSpPr>
        <p:spPr>
          <a:xfrm>
            <a:off x="3021784" y="4143412"/>
            <a:ext cx="5402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E3A2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宋体 Light" panose="02020300000000000000" charset="-122"/>
                <a:cs typeface="Arial" panose="020B0604020202020204" pitchFamily="34" charset="0"/>
              </a:rPr>
              <a:t>Ms. WANG Mengying</a:t>
            </a:r>
            <a:endParaRPr lang="en-US" altLang="zh-CN" b="1" dirty="0">
              <a:solidFill>
                <a:srgbClr val="E3A2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宋体 Light" panose="02020300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dirty="0">
                <a:solidFill>
                  <a:srgbClr val="E3A2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宋体 Light" panose="02020300000000000000" charset="-122"/>
                <a:cs typeface="Arial" panose="020B0604020202020204" pitchFamily="34" charset="0"/>
              </a:rPr>
              <a:t>Department of Rural Cooperative Economy MARA, China</a:t>
            </a:r>
            <a:endParaRPr lang="en-US" altLang="zh-CN" b="1" dirty="0">
              <a:solidFill>
                <a:srgbClr val="E3A2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宋体 Light" panose="020203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694055" y="3653788"/>
            <a:ext cx="5781040" cy="1781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l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organiza a 100 agricultores locales para criar abejas negras y producir miel de flores de tilo aprovechando al máximo los recursos forestales locales.</a:t>
            </a:r>
            <a:endParaRPr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  <a:p>
            <a:pPr lvl="1"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endParaRPr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841375" y="1928827"/>
            <a:ext cx="563372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apicultores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Hulin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de la provincia de Heilongjiang</a:t>
            </a:r>
            <a:endParaRPr lang="zh-CN" alt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pic>
        <p:nvPicPr>
          <p:cNvPr id="6" name="图片 3" descr="f67e014987c07e218f96d238c89c4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175" y="3273757"/>
            <a:ext cx="3068320" cy="1727200"/>
          </a:xfrm>
          <a:prstGeom prst="rect">
            <a:avLst/>
          </a:prstGeom>
        </p:spPr>
      </p:pic>
      <p:pic>
        <p:nvPicPr>
          <p:cNvPr id="7" name="图片 4" descr="12e58b8bfc0c8a420aa1fb598079f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1545922"/>
            <a:ext cx="3068955" cy="1727835"/>
          </a:xfrm>
          <a:prstGeom prst="rect">
            <a:avLst/>
          </a:prstGeom>
        </p:spPr>
      </p:pic>
      <p:pic>
        <p:nvPicPr>
          <p:cNvPr id="8" name="图片 6" descr="5809a20927b05caf08e7cd658e7e0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75" y="5000957"/>
            <a:ext cx="3068955" cy="1727835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2930525" y="1025236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No.1: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Organizar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2930525" y="1025236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No.1: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Organizar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1866967" y="3091490"/>
            <a:ext cx="578104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Construye</a:t>
            </a: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la </a:t>
            </a:r>
            <a:r>
              <a:rPr lang="en-US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marca</a:t>
            </a: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“Snow Honey”</a:t>
            </a:r>
            <a:r>
              <a:rPr lang="en-US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.</a:t>
            </a:r>
            <a:endParaRPr lang="en-US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11" name="图片 7" descr="b82e11d63ae11686803b2f0bce95eeb"/>
          <p:cNvPicPr>
            <a:picLocks noChangeAspect="1"/>
          </p:cNvPicPr>
          <p:nvPr/>
        </p:nvPicPr>
        <p:blipFill>
          <a:blip r:embed="rId2"/>
          <a:srcRect r="8833"/>
          <a:stretch>
            <a:fillRect/>
          </a:stretch>
        </p:blipFill>
        <p:spPr>
          <a:xfrm>
            <a:off x="1045911" y="3762499"/>
            <a:ext cx="5557520" cy="2867025"/>
          </a:xfrm>
          <a:prstGeom prst="rect">
            <a:avLst/>
          </a:prstGeom>
        </p:spPr>
      </p:pic>
      <p:pic>
        <p:nvPicPr>
          <p:cNvPr id="12" name="图片 9" descr="27ab65f9b0a5b367490c7913115416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275" y="3823046"/>
            <a:ext cx="3752215" cy="2817495"/>
          </a:xfrm>
          <a:prstGeom prst="rect">
            <a:avLst/>
          </a:prstGeom>
        </p:spPr>
      </p:pic>
      <p:pic>
        <p:nvPicPr>
          <p:cNvPr id="13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7826275" y="1578321"/>
            <a:ext cx="3753485" cy="224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2"/>
          <p:cNvSpPr txBox="1"/>
          <p:nvPr/>
        </p:nvSpPr>
        <p:spPr>
          <a:xfrm>
            <a:off x="1007811" y="1829080"/>
            <a:ext cx="563372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apicultores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Hulin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de la provincia de Heilongjiang</a:t>
            </a:r>
            <a:endParaRPr lang="zh-CN" alt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2930525" y="1025236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4712970" y="1870075"/>
            <a:ext cx="7240905" cy="350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 i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Cooperativas de Agricultores en China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Promover la producción estandarizada, de marca y verde. </a:t>
            </a: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Fortalecer el control de calidad e inocuidad de los productos agrícolas </a:t>
            </a: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Expandir el negocio a lo largo de la cadena de producción, como brindar insumos agrícolas, orientación tecnológica o brindar servicios de procesamiento y distribución</a:t>
            </a:r>
            <a:endParaRPr lang="en-US" altLang="zh-CN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grpSp>
        <p:nvGrpSpPr>
          <p:cNvPr id="4" name="组合 20"/>
          <p:cNvGrpSpPr/>
          <p:nvPr/>
        </p:nvGrpSpPr>
        <p:grpSpPr>
          <a:xfrm>
            <a:off x="756920" y="1788795"/>
            <a:ext cx="3897630" cy="4105910"/>
            <a:chOff x="920" y="3042"/>
            <a:chExt cx="5599" cy="6466"/>
          </a:xfrm>
        </p:grpSpPr>
        <p:sp>
          <p:nvSpPr>
            <p:cNvPr id="5" name="矩形 3"/>
            <p:cNvSpPr/>
            <p:nvPr/>
          </p:nvSpPr>
          <p:spPr>
            <a:xfrm>
              <a:off x="1333" y="3042"/>
              <a:ext cx="5187" cy="6467"/>
            </a:xfrm>
            <a:prstGeom prst="rect">
              <a:avLst/>
            </a:prstGeom>
            <a:solidFill>
              <a:srgbClr val="E3A207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6" name="矩形 2"/>
            <p:cNvSpPr/>
            <p:nvPr/>
          </p:nvSpPr>
          <p:spPr>
            <a:xfrm>
              <a:off x="920" y="3239"/>
              <a:ext cx="5478" cy="323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矩形 12"/>
            <p:cNvSpPr/>
            <p:nvPr/>
          </p:nvSpPr>
          <p:spPr>
            <a:xfrm>
              <a:off x="920" y="6646"/>
              <a:ext cx="2797" cy="255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矩形 13"/>
            <p:cNvSpPr/>
            <p:nvPr/>
          </p:nvSpPr>
          <p:spPr>
            <a:xfrm>
              <a:off x="3924" y="6646"/>
              <a:ext cx="2472" cy="255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7599" y="1040353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pic>
        <p:nvPicPr>
          <p:cNvPr id="4" name="图片 4" descr="54201dfcec4664d6cae7fc14b32826d"/>
          <p:cNvPicPr>
            <a:picLocks noChangeAspect="1"/>
          </p:cNvPicPr>
          <p:nvPr/>
        </p:nvPicPr>
        <p:blipFill>
          <a:blip r:embed="rId2"/>
          <a:srcRect t="3111" r="7632" b="21796"/>
          <a:stretch>
            <a:fillRect/>
          </a:stretch>
        </p:blipFill>
        <p:spPr>
          <a:xfrm>
            <a:off x="311785" y="2377440"/>
            <a:ext cx="6273165" cy="3825240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6584950" y="3871160"/>
            <a:ext cx="5607050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Pone el control de calidad y seguridad de los productos agrícolas como prioridad de su servicio a los miembros.</a:t>
            </a:r>
            <a:endParaRPr lang="en-US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6697245" y="1614995"/>
            <a:ext cx="5494755" cy="16879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de bayas de Dandong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Shengye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Donggang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, provincia de Liaoning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4102100" y="3392905"/>
            <a:ext cx="740537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Proporciona orientación y servicios estandarizados y profesionales</a:t>
            </a:r>
            <a:r>
              <a:rPr lang="en-US" altLang="zh-CN" dirty="0">
                <a:latin typeface="Times New Roman Regular" panose="02020603050405020304" charset="0"/>
                <a:ea typeface="思源宋体 Light" panose="02020300000000000000" charset="-122"/>
                <a:sym typeface="+mn-ea"/>
              </a:rPr>
              <a:t>.</a:t>
            </a:r>
            <a:endParaRPr lang="en-US" altLang="zh-CN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4474845" y="1787611"/>
            <a:ext cx="7717155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de bayas de Dandong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Shengye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Donggang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, provincia de Liaoning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5" name="图片 1" descr="dd32aa98510e24c8047390951076a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360" y="4661665"/>
            <a:ext cx="2404110" cy="1804035"/>
          </a:xfrm>
          <a:prstGeom prst="rect">
            <a:avLst/>
          </a:prstGeom>
        </p:spPr>
      </p:pic>
      <p:pic>
        <p:nvPicPr>
          <p:cNvPr id="6" name="图片 3" descr="3dae85e1b74e5b0e2cf72901c823c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5" y="1752095"/>
            <a:ext cx="3218815" cy="5114290"/>
          </a:xfrm>
          <a:prstGeom prst="rect">
            <a:avLst/>
          </a:prstGeom>
        </p:spPr>
      </p:pic>
      <p:pic>
        <p:nvPicPr>
          <p:cNvPr id="7" name="图片 7" descr="6e297e25bfc560482962bf28fd6d8b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535" y="4657855"/>
            <a:ext cx="2409825" cy="1807845"/>
          </a:xfrm>
          <a:prstGeom prst="rect">
            <a:avLst/>
          </a:prstGeom>
        </p:spPr>
      </p:pic>
      <p:pic>
        <p:nvPicPr>
          <p:cNvPr id="8" name="图片 8" descr="f2f932d89306bd76f530faa67835bc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440" y="4657220"/>
            <a:ext cx="2411095" cy="1808480"/>
          </a:xfrm>
          <a:prstGeom prst="rect">
            <a:avLst/>
          </a:prstGeom>
        </p:spPr>
      </p:pic>
      <p:sp>
        <p:nvSpPr>
          <p:cNvPr id="10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4268470" y="3571831"/>
            <a:ext cx="792353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“produciendo por los hogares de los miembros, prestando servicios por la cooperativa”</a:t>
            </a:r>
            <a:endParaRPr lang="en-US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5" name="图片 4" descr="cf375ae9a845b34eb30bdfd6417f5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1752097"/>
            <a:ext cx="3830955" cy="5108575"/>
          </a:xfrm>
          <a:prstGeom prst="rect">
            <a:avLst/>
          </a:prstGeom>
        </p:spPr>
      </p:pic>
      <p:pic>
        <p:nvPicPr>
          <p:cNvPr id="6" name="图片 9" descr="43db847ceab6fea5c67a3dd293f4d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30" y="4785492"/>
            <a:ext cx="2766695" cy="2075180"/>
          </a:xfrm>
          <a:prstGeom prst="rect">
            <a:avLst/>
          </a:prstGeom>
        </p:spPr>
      </p:pic>
      <p:pic>
        <p:nvPicPr>
          <p:cNvPr id="7" name="图片 12" descr="fe1efb451dc85c9cb7cfd455d0d10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4763267"/>
            <a:ext cx="2796540" cy="2097405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809490" y="1721601"/>
            <a:ext cx="7382510" cy="16879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de bayas de Dandong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Shengye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Donggang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, provincia de Liaoning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5082206" y="3618020"/>
            <a:ext cx="7382510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Tiene cuatro equipos para brindar servicio; construye la marca </a:t>
            </a: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lvl="1" algn="ctr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"</a:t>
            </a:r>
            <a:r>
              <a:rPr lang="es-PE" dirty="0" err="1">
                <a:latin typeface="Times New Roman Regular" panose="02020603050405020304" charset="0"/>
                <a:ea typeface="思源宋体 Light" panose="02020300000000000000" charset="-122"/>
              </a:rPr>
              <a:t>Shengye</a:t>
            </a: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 </a:t>
            </a:r>
            <a:r>
              <a:rPr lang="es-PE" dirty="0" err="1">
                <a:latin typeface="Times New Roman Regular" panose="02020603050405020304" charset="0"/>
                <a:ea typeface="思源宋体 Light" panose="02020300000000000000" charset="-122"/>
              </a:rPr>
              <a:t>Fruit</a:t>
            </a: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".</a:t>
            </a:r>
            <a:endParaRPr lang="en-US" altLang="zh-CN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4" name="图片 6" descr="0f48a59d79bb825d0eb61374d10090e"/>
          <p:cNvPicPr>
            <a:picLocks noChangeAspect="1"/>
          </p:cNvPicPr>
          <p:nvPr/>
        </p:nvPicPr>
        <p:blipFill>
          <a:blip r:embed="rId2"/>
          <a:srcRect t="8045"/>
          <a:stretch>
            <a:fillRect/>
          </a:stretch>
        </p:blipFill>
        <p:spPr>
          <a:xfrm>
            <a:off x="8301355" y="4772725"/>
            <a:ext cx="3126740" cy="1953260"/>
          </a:xfrm>
          <a:prstGeom prst="rect">
            <a:avLst/>
          </a:prstGeom>
        </p:spPr>
      </p:pic>
      <p:pic>
        <p:nvPicPr>
          <p:cNvPr id="5" name="图片 11" descr="43597567ea4b685a91f83abc565c7d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2120330"/>
            <a:ext cx="4605655" cy="4605655"/>
          </a:xfrm>
          <a:prstGeom prst="rect">
            <a:avLst/>
          </a:prstGeom>
        </p:spPr>
      </p:pic>
      <p:pic>
        <p:nvPicPr>
          <p:cNvPr id="7" name="图片 12" descr="eee1ac3122dd6376450d89510357d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165" y="4772090"/>
            <a:ext cx="2930525" cy="1953895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5563469" y="1768407"/>
            <a:ext cx="7382510" cy="16879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de bayas de Dandong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Shengye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 en la ciudad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Donggang</a:t>
            </a: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, provincia de Liaoning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No.2: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Servir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32283" y="3242818"/>
            <a:ext cx="599503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Venta de productos agrícolas a través de las redes sociales</a:t>
            </a:r>
            <a:endParaRPr lang="en-US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9" name="图片 9" descr="918a87d6e9a2c9fb70a49f0ae4f5e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5" y="2257489"/>
            <a:ext cx="4392295" cy="4384675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>
            <a:off x="4701690" y="1806108"/>
            <a:ext cx="7078345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de plantación de hortalizas en Linyi, provincia de Shandong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12" name="图片 10" descr="f8ab34bdbdbdce56006666d281c8da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505" y="4090099"/>
            <a:ext cx="4072255" cy="2533015"/>
          </a:xfrm>
          <a:prstGeom prst="rect">
            <a:avLst/>
          </a:prstGeom>
        </p:spPr>
      </p:pic>
      <p:pic>
        <p:nvPicPr>
          <p:cNvPr id="13" name="图片 11" descr="3b0a016d3caea02f35baf7e22a5db3b"/>
          <p:cNvPicPr>
            <a:picLocks noChangeAspect="1"/>
          </p:cNvPicPr>
          <p:nvPr/>
        </p:nvPicPr>
        <p:blipFill>
          <a:blip r:embed="rId4"/>
          <a:srcRect b="11561"/>
          <a:stretch>
            <a:fillRect/>
          </a:stretch>
        </p:blipFill>
        <p:spPr>
          <a:xfrm>
            <a:off x="5222875" y="4090099"/>
            <a:ext cx="1737995" cy="254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4713023" y="2792696"/>
            <a:ext cx="7118985" cy="2258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 i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Cooperativas de Agricultores en China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Sacar provecho de sus ventajas en escala </a:t>
            </a: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Aumentar los ingresos de los agricultores. </a:t>
            </a:r>
            <a:endParaRPr lang="es-PE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Hacer una gran contribución a la eliminación de la pobreza extrema</a:t>
            </a:r>
            <a:endParaRPr lang="en-US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grpSp>
        <p:nvGrpSpPr>
          <p:cNvPr id="4" name="组合 20"/>
          <p:cNvGrpSpPr/>
          <p:nvPr/>
        </p:nvGrpSpPr>
        <p:grpSpPr>
          <a:xfrm>
            <a:off x="756920" y="1923180"/>
            <a:ext cx="3898326" cy="4106545"/>
            <a:chOff x="920" y="3042"/>
            <a:chExt cx="5600" cy="6467"/>
          </a:xfrm>
        </p:grpSpPr>
        <p:sp>
          <p:nvSpPr>
            <p:cNvPr id="5" name="矩形 3"/>
            <p:cNvSpPr/>
            <p:nvPr/>
          </p:nvSpPr>
          <p:spPr>
            <a:xfrm>
              <a:off x="1333" y="3042"/>
              <a:ext cx="5187" cy="6467"/>
            </a:xfrm>
            <a:prstGeom prst="rect">
              <a:avLst/>
            </a:prstGeom>
            <a:solidFill>
              <a:srgbClr val="E3A207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矩形 2"/>
            <p:cNvSpPr/>
            <p:nvPr/>
          </p:nvSpPr>
          <p:spPr>
            <a:xfrm>
              <a:off x="920" y="3239"/>
              <a:ext cx="5478" cy="323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矩形 12"/>
            <p:cNvSpPr/>
            <p:nvPr/>
          </p:nvSpPr>
          <p:spPr>
            <a:xfrm>
              <a:off x="920" y="6646"/>
              <a:ext cx="2797" cy="255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924" y="6646"/>
              <a:ext cx="2472" cy="255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935456" y="3372553"/>
            <a:ext cx="429006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Nombrada y fundada por Liu </a:t>
            </a:r>
            <a:r>
              <a:rPr lang="es-PE" dirty="0" err="1">
                <a:latin typeface="Times New Roman Regular" panose="02020603050405020304" charset="0"/>
                <a:ea typeface="思源宋体 Light" panose="02020300000000000000" charset="-122"/>
              </a:rPr>
              <a:t>Jinxiu</a:t>
            </a: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, una empresaria que retornó a su ciudad natal, del área urbana, para iniciar negocios rurales.</a:t>
            </a:r>
            <a:endParaRPr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772795" y="1820945"/>
            <a:ext cx="563372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Forestales y Cría: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Jinxiu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5" name="图片 3" descr="fd6c14cc8fb1f4084f3f6c720e512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65583"/>
            <a:ext cx="5323205" cy="3318510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816121" y="2839652"/>
            <a:ext cx="4882780" cy="879087"/>
            <a:chOff x="6405295" y="1089314"/>
            <a:chExt cx="4883417" cy="878881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263596" y="1089314"/>
              <a:ext cx="4025116" cy="87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Características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organizativas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las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cooperativas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agricultores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61737" y="1288988"/>
                <a:ext cx="577925" cy="52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186317" y="2721795"/>
            <a:ext cx="4882781" cy="1294585"/>
            <a:chOff x="6405295" y="1089314"/>
            <a:chExt cx="4883417" cy="1294286"/>
          </a:xfrm>
        </p:grpSpPr>
        <p:sp>
          <p:nvSpPr>
            <p:cNvPr id="66" name="文本框 67"/>
            <p:cNvSpPr txBox="1"/>
            <p:nvPr/>
          </p:nvSpPr>
          <p:spPr>
            <a:xfrm flipH="1">
              <a:off x="7263596" y="1089314"/>
              <a:ext cx="4025116" cy="129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Funciones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desempeñadas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por las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cooperativas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agricultores en China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05295" y="1159785"/>
              <a:ext cx="690819" cy="690818"/>
              <a:chOff x="6405295" y="1159785"/>
              <a:chExt cx="690819" cy="690818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6405295" y="1159785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61740" y="1238200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816120" y="4099760"/>
            <a:ext cx="4882781" cy="1294585"/>
            <a:chOff x="6405295" y="1089314"/>
            <a:chExt cx="4883417" cy="1294286"/>
          </a:xfrm>
        </p:grpSpPr>
        <p:sp>
          <p:nvSpPr>
            <p:cNvPr id="71" name="文本框 72"/>
            <p:cNvSpPr txBox="1"/>
            <p:nvPr/>
          </p:nvSpPr>
          <p:spPr>
            <a:xfrm flipH="1">
              <a:off x="7263596" y="1089314"/>
              <a:ext cx="4025116" cy="129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Sistema legal chino para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el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desarrollo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cooperativas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agricultores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461740" y="1298332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6183757" y="4208347"/>
            <a:ext cx="4882781" cy="879087"/>
            <a:chOff x="6405295" y="1089314"/>
            <a:chExt cx="4883417" cy="878884"/>
          </a:xfrm>
        </p:grpSpPr>
        <p:sp>
          <p:nvSpPr>
            <p:cNvPr id="76" name="文本框 77"/>
            <p:cNvSpPr txBox="1"/>
            <p:nvPr/>
          </p:nvSpPr>
          <p:spPr>
            <a:xfrm flipH="1">
              <a:off x="7263596" y="1089314"/>
              <a:ext cx="4025116" cy="87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Medidas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para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apoyar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a las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cooperativas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de agricultores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6461740" y="1266133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4195622" y="-1146225"/>
            <a:ext cx="3578407" cy="3431569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文本框 2"/>
          <p:cNvSpPr txBox="1"/>
          <p:nvPr/>
        </p:nvSpPr>
        <p:spPr>
          <a:xfrm>
            <a:off x="4445353" y="982752"/>
            <a:ext cx="3112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CONTENTS</a:t>
            </a:r>
            <a:endParaRPr lang="zh-CN" altLang="en-US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2" name="组合 74"/>
          <p:cNvGrpSpPr/>
          <p:nvPr/>
        </p:nvGrpSpPr>
        <p:grpSpPr>
          <a:xfrm>
            <a:off x="3296865" y="5586312"/>
            <a:ext cx="5141740" cy="879087"/>
            <a:chOff x="6405295" y="1078302"/>
            <a:chExt cx="5142410" cy="878884"/>
          </a:xfrm>
        </p:grpSpPr>
        <p:sp>
          <p:nvSpPr>
            <p:cNvPr id="3" name="文本框 77"/>
            <p:cNvSpPr txBox="1"/>
            <p:nvPr/>
          </p:nvSpPr>
          <p:spPr>
            <a:xfrm flipH="1">
              <a:off x="7246176" y="1078302"/>
              <a:ext cx="4301529" cy="87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Casos de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cooperativas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que </a:t>
              </a:r>
              <a:r>
                <a:rPr lang="en-US" dirty="0" err="1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vinculan</a:t>
              </a:r>
              <a:r>
                <a:rPr lang="en-US" dirty="0">
                  <a:solidFill>
                    <a:schemeClr val="accent2"/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 a pequeños agricultores a mercados</a:t>
              </a:r>
              <a:endParaRPr lang="en-US" altLang="zh-CN" sz="1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endParaRPr>
            </a:p>
          </p:txBody>
        </p:sp>
        <p:grpSp>
          <p:nvGrpSpPr>
            <p:cNvPr id="4" name="组合 76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5" name="椭圆 77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78"/>
              <p:cNvSpPr/>
              <p:nvPr/>
            </p:nvSpPr>
            <p:spPr>
              <a:xfrm>
                <a:off x="6453146" y="1266133"/>
                <a:ext cx="595114" cy="523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05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772795" y="3429000"/>
            <a:ext cx="4290060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Guía a los agricultores de bajos ingresos para criar la cabra negra y proporciona 10 tipos de servicios.</a:t>
            </a:r>
            <a:endParaRPr lang="en-GB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5" name="图片 1" descr="a6b761f850c1b4c88fee2b8ae1587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72306"/>
            <a:ext cx="5296535" cy="3179445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772795" y="1820945"/>
            <a:ext cx="563372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Forestales y Cría: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Jinxiu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772795" y="1820945"/>
            <a:ext cx="563372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Forestales y Cría: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Jinxiu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4" name="图片 3" descr="a2a234136cea8d1917d8769efbe5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414" y="2565583"/>
            <a:ext cx="6281420" cy="3443605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983582" y="3560029"/>
            <a:ext cx="3295015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Brinda trabajo a </a:t>
            </a:r>
            <a:r>
              <a:rPr lang="en-US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más</a:t>
            </a: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 6,000 </a:t>
            </a:r>
            <a:r>
              <a:rPr lang="en-US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pobladores</a:t>
            </a: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 la </a:t>
            </a:r>
            <a:r>
              <a:rPr lang="en-US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localidad</a:t>
            </a:r>
            <a:r>
              <a:rPr lang="en-US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. </a:t>
            </a:r>
            <a:endParaRPr lang="en-US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5784214" y="3679216"/>
            <a:ext cx="5913755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Participa en la promoción y demostración de nuevas tecnologías agrícolas</a:t>
            </a:r>
            <a:endParaRPr lang="en-US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5611177" y="1845904"/>
            <a:ext cx="625983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especializados en plantación agrícola moderna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Congxiang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6" name="图片 8" descr="473244766c23f3117343d65ca57a7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" y="2615180"/>
            <a:ext cx="4744720" cy="3001645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5376177" y="3656003"/>
            <a:ext cx="6096000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PE" dirty="0">
                <a:latin typeface="Times New Roman Regular" panose="02020603050405020304" charset="0"/>
                <a:ea typeface="思源宋体 Light" panose="02020300000000000000" charset="-122"/>
              </a:rPr>
              <a:t>En el campo verde de demostración experimental y de alta eficiencia de la cooperativa, el rendimiento promedio de trigo supera el récord en la provincia de Anhui.</a:t>
            </a:r>
            <a:endParaRPr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5" name="图片 4" descr="53b91c93d4670c34bd066350f4260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07" y="2990441"/>
            <a:ext cx="4738370" cy="286131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5611177" y="1845904"/>
            <a:ext cx="6259830" cy="1133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Cooperativa de agricultores especializados en plantación agrícola moderna de </a:t>
            </a:r>
            <a:r>
              <a:rPr lang="es-PE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</a:rPr>
              <a:t>Congxiang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2"/>
          <p:cNvSpPr txBox="1"/>
          <p:nvPr/>
        </p:nvSpPr>
        <p:spPr>
          <a:xfrm>
            <a:off x="632978" y="1882390"/>
            <a:ext cx="2484354" cy="16879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Otras</a:t>
            </a:r>
            <a:r>
              <a:rPr lang="en-US" altLang="zh-CN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Cooperativas en China</a:t>
            </a:r>
            <a:endParaRPr lang="en-US" altLang="zh-CN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4" name="图片 1" descr="c47878254f0f4abe387f08fd626992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70" y="1591945"/>
            <a:ext cx="3495675" cy="2268855"/>
          </a:xfrm>
          <a:prstGeom prst="rect">
            <a:avLst/>
          </a:prstGeom>
        </p:spPr>
      </p:pic>
      <p:pic>
        <p:nvPicPr>
          <p:cNvPr id="5" name="图片 4" descr="95e6be5ea464c6104180751b37ef2a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35" y="1591945"/>
            <a:ext cx="3462020" cy="2308225"/>
          </a:xfrm>
          <a:prstGeom prst="rect">
            <a:avLst/>
          </a:prstGeom>
        </p:spPr>
      </p:pic>
      <p:pic>
        <p:nvPicPr>
          <p:cNvPr id="6" name="图片 9" descr="920fe85ef916a2479fc4a435f9d23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40" y="3989705"/>
            <a:ext cx="4933315" cy="2245360"/>
          </a:xfrm>
          <a:prstGeom prst="rect">
            <a:avLst/>
          </a:prstGeom>
        </p:spPr>
      </p:pic>
      <p:pic>
        <p:nvPicPr>
          <p:cNvPr id="7" name="图片 10" descr="0a284b880dc2c53ebc2821c17fa2e81"/>
          <p:cNvPicPr>
            <a:picLocks noChangeAspect="1"/>
          </p:cNvPicPr>
          <p:nvPr/>
        </p:nvPicPr>
        <p:blipFill>
          <a:blip r:embed="rId5"/>
          <a:srcRect t="16354" b="34650"/>
          <a:stretch>
            <a:fillRect/>
          </a:stretch>
        </p:blipFill>
        <p:spPr>
          <a:xfrm>
            <a:off x="1875155" y="3990340"/>
            <a:ext cx="4161790" cy="2244725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2772410" y="1006249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No.3: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Influir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en los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2"/>
          <p:cNvSpPr txBox="1"/>
          <p:nvPr/>
        </p:nvSpPr>
        <p:spPr>
          <a:xfrm>
            <a:off x="195738" y="1281909"/>
            <a:ext cx="11800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3 Roles de las Cooperativas para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fortalecer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a los Pequeños Agricultores</a:t>
            </a:r>
            <a:endParaRPr lang="en-US" altLang="zh-CN"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129863" y="2436770"/>
            <a:ext cx="10388367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dirty="0">
                <a:latin typeface="Times New Roman Bold" panose="02020603050405020304" charset="0"/>
                <a:cs typeface="Times New Roman Bold" panose="02020603050405020304" charset="0"/>
              </a:rPr>
              <a:t>Organizar a los agricultores ---- Para ampliar la escala de la operación agrícola, empujar a los pequeños agricultores a emprender la agricultura estandarizada y comercializada, y finalmente mejorar los ingresos. </a:t>
            </a:r>
            <a:endParaRPr lang="es-PE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endParaRPr lang="es-PE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s-PE" dirty="0">
                <a:latin typeface="Times New Roman Bold" panose="02020603050405020304" charset="0"/>
                <a:cs typeface="Times New Roman Bold" panose="02020603050405020304" charset="0"/>
              </a:rPr>
              <a:t>Servir a los agricultores ---- Para brindar servicios como la compra de insumos y la venta de productos agrícolas a gran escala, lo que ayuda a los pequeños agricultores a ahorrar costos y ganar más. </a:t>
            </a:r>
            <a:endParaRPr lang="es-PE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endParaRPr lang="es-PE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s-PE" dirty="0">
                <a:latin typeface="Times New Roman Bold" panose="02020603050405020304" charset="0"/>
                <a:cs typeface="Times New Roman Bold" panose="02020603050405020304" charset="0"/>
              </a:rPr>
              <a:t>Influenciar a los agricultores ----Para mostrar las tecnologías agrícolas avanzadas, o demostrar buenos rendimientos e ingresos al emprender ciertas industrias agrícolas, lo que aboga por que más agricultores del vecindario se unan</a:t>
            </a:r>
            <a:endParaRPr lang="zh-CN" altLang="en-US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460460" y="4088437"/>
            <a:ext cx="7271079" cy="2608767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Sistema Legal de la República Popular de China para </a:t>
            </a: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el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Desarrollo de las Cooperativas de Agricultores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15215" y="296793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03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20"/>
          <p:cNvSpPr txBox="1"/>
          <p:nvPr/>
        </p:nvSpPr>
        <p:spPr>
          <a:xfrm>
            <a:off x="478790" y="5018336"/>
            <a:ext cx="2298700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PE" altLang="zh-CN" sz="14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El Código Civil de China</a:t>
            </a:r>
            <a:r>
              <a:rPr lang="en-US" altLang="zh-CN" sz="14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: 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La cooperative de agricultores es </a:t>
            </a:r>
            <a:r>
              <a:rPr lang="en-US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una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entidad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legal especial</a:t>
            </a:r>
            <a:endParaRPr lang="en-US" altLang="zh-CN" sz="14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任意多边形 9"/>
          <p:cNvSpPr/>
          <p:nvPr/>
        </p:nvSpPr>
        <p:spPr>
          <a:xfrm>
            <a:off x="1332230" y="464876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任意多边形 21"/>
          <p:cNvSpPr/>
          <p:nvPr/>
        </p:nvSpPr>
        <p:spPr>
          <a:xfrm>
            <a:off x="525780" y="4754176"/>
            <a:ext cx="1489710" cy="31369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46" h="494">
                <a:moveTo>
                  <a:pt x="0" y="0"/>
                </a:moveTo>
                <a:lnTo>
                  <a:pt x="1358" y="0"/>
                </a:lnTo>
                <a:lnTo>
                  <a:pt x="1405" y="0"/>
                </a:lnTo>
                <a:lnTo>
                  <a:pt x="1417" y="0"/>
                </a:lnTo>
                <a:lnTo>
                  <a:pt x="1417" y="12"/>
                </a:lnTo>
                <a:lnTo>
                  <a:pt x="1852" y="447"/>
                </a:lnTo>
                <a:lnTo>
                  <a:pt x="2299" y="0"/>
                </a:lnTo>
                <a:lnTo>
                  <a:pt x="2346" y="0"/>
                </a:lnTo>
                <a:lnTo>
                  <a:pt x="1852" y="494"/>
                </a:lnTo>
                <a:lnTo>
                  <a:pt x="1392" y="34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C10E0E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任意多边形 26"/>
          <p:cNvSpPr/>
          <p:nvPr/>
        </p:nvSpPr>
        <p:spPr>
          <a:xfrm flipV="1">
            <a:off x="2983865" y="422458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7" name="任意多边形 28"/>
          <p:cNvSpPr/>
          <p:nvPr/>
        </p:nvSpPr>
        <p:spPr>
          <a:xfrm flipV="1">
            <a:off x="1214120" y="4175691"/>
            <a:ext cx="2453005" cy="78740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63" h="1240">
                <a:moveTo>
                  <a:pt x="768" y="0"/>
                </a:moveTo>
                <a:lnTo>
                  <a:pt x="1517" y="749"/>
                </a:lnTo>
                <a:lnTo>
                  <a:pt x="1517" y="747"/>
                </a:lnTo>
                <a:lnTo>
                  <a:pt x="2875" y="747"/>
                </a:lnTo>
                <a:lnTo>
                  <a:pt x="2922" y="747"/>
                </a:lnTo>
                <a:lnTo>
                  <a:pt x="2934" y="747"/>
                </a:lnTo>
                <a:lnTo>
                  <a:pt x="2934" y="759"/>
                </a:lnTo>
                <a:lnTo>
                  <a:pt x="3369" y="1194"/>
                </a:lnTo>
                <a:lnTo>
                  <a:pt x="3816" y="747"/>
                </a:lnTo>
                <a:lnTo>
                  <a:pt x="3863" y="747"/>
                </a:lnTo>
                <a:lnTo>
                  <a:pt x="3370" y="1240"/>
                </a:lnTo>
                <a:lnTo>
                  <a:pt x="3368" y="1240"/>
                </a:lnTo>
                <a:lnTo>
                  <a:pt x="2909" y="781"/>
                </a:lnTo>
                <a:lnTo>
                  <a:pt x="1523" y="781"/>
                </a:lnTo>
                <a:lnTo>
                  <a:pt x="1064" y="1240"/>
                </a:lnTo>
                <a:lnTo>
                  <a:pt x="472" y="1240"/>
                </a:lnTo>
                <a:lnTo>
                  <a:pt x="0" y="768"/>
                </a:lnTo>
                <a:lnTo>
                  <a:pt x="768" y="0"/>
                </a:lnTo>
                <a:close/>
              </a:path>
            </a:pathLst>
          </a:custGeom>
          <a:solidFill>
            <a:srgbClr val="C10E0E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9" name="文本框 31"/>
          <p:cNvSpPr txBox="1"/>
          <p:nvPr/>
        </p:nvSpPr>
        <p:spPr>
          <a:xfrm>
            <a:off x="2211070" y="3487351"/>
            <a:ext cx="2298700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2007 Ley de Cooperativas de Agricultores </a:t>
            </a:r>
            <a:endParaRPr lang="zh-CN" altLang="en-US" sz="1400" b="1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任意多边形 74"/>
          <p:cNvSpPr/>
          <p:nvPr/>
        </p:nvSpPr>
        <p:spPr>
          <a:xfrm>
            <a:off x="4649470" y="464876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任意多边形 79"/>
          <p:cNvSpPr/>
          <p:nvPr/>
        </p:nvSpPr>
        <p:spPr>
          <a:xfrm flipV="1">
            <a:off x="6301105" y="422458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84"/>
          <p:cNvSpPr txBox="1"/>
          <p:nvPr/>
        </p:nvSpPr>
        <p:spPr>
          <a:xfrm>
            <a:off x="5521325" y="3357176"/>
            <a:ext cx="2298700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2018 </a:t>
            </a:r>
            <a:r>
              <a:rPr lang="en-US" altLang="zh-CN" sz="1400" b="1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Revisión</a:t>
            </a:r>
            <a:r>
              <a:rPr lang="en-US" altLang="zh-CN" sz="14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 la Ley de Cooperativas de Agricultores </a:t>
            </a:r>
            <a:endParaRPr lang="zh-CN" altLang="en-US" sz="1400" b="1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3" name="文本框 112"/>
          <p:cNvSpPr txBox="1"/>
          <p:nvPr/>
        </p:nvSpPr>
        <p:spPr>
          <a:xfrm>
            <a:off x="7145020" y="5094536"/>
            <a:ext cx="2574290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Los ejemplos de Cartas para las Cooperativas de Agricultores y la Federación de Agricultores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4" name="任意多边形 114"/>
          <p:cNvSpPr/>
          <p:nvPr/>
        </p:nvSpPr>
        <p:spPr>
          <a:xfrm>
            <a:off x="7977505" y="464876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5" name="任意多边形 126"/>
          <p:cNvSpPr/>
          <p:nvPr/>
        </p:nvSpPr>
        <p:spPr>
          <a:xfrm flipV="1">
            <a:off x="9639300" y="4224586"/>
            <a:ext cx="739140" cy="36957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96" h="898">
                <a:moveTo>
                  <a:pt x="0" y="0"/>
                </a:moveTo>
                <a:lnTo>
                  <a:pt x="86" y="0"/>
                </a:lnTo>
                <a:lnTo>
                  <a:pt x="898" y="812"/>
                </a:lnTo>
                <a:lnTo>
                  <a:pt x="1710" y="0"/>
                </a:lnTo>
                <a:lnTo>
                  <a:pt x="1796" y="0"/>
                </a:lnTo>
                <a:lnTo>
                  <a:pt x="898" y="898"/>
                </a:lnTo>
                <a:lnTo>
                  <a:pt x="0" y="0"/>
                </a:lnTo>
                <a:close/>
              </a:path>
            </a:pathLst>
          </a:cu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6" name="文本框 131"/>
          <p:cNvSpPr txBox="1"/>
          <p:nvPr/>
        </p:nvSpPr>
        <p:spPr>
          <a:xfrm>
            <a:off x="8660765" y="2253546"/>
            <a:ext cx="3021965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Las normas y reglamentos para el registro y la autorización, la gestión financiera y la contabilidad, el informe anual y la publicidad de datos de las cooperativas de agricultores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7" name="任意多边形 136"/>
          <p:cNvSpPr/>
          <p:nvPr/>
        </p:nvSpPr>
        <p:spPr>
          <a:xfrm flipV="1">
            <a:off x="7859395" y="4175691"/>
            <a:ext cx="2463165" cy="78740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79" h="1240">
                <a:moveTo>
                  <a:pt x="768" y="0"/>
                </a:moveTo>
                <a:lnTo>
                  <a:pt x="1533" y="765"/>
                </a:lnTo>
                <a:lnTo>
                  <a:pt x="1533" y="747"/>
                </a:lnTo>
                <a:lnTo>
                  <a:pt x="2891" y="747"/>
                </a:lnTo>
                <a:lnTo>
                  <a:pt x="2938" y="747"/>
                </a:lnTo>
                <a:lnTo>
                  <a:pt x="2950" y="747"/>
                </a:lnTo>
                <a:lnTo>
                  <a:pt x="2950" y="759"/>
                </a:lnTo>
                <a:lnTo>
                  <a:pt x="3385" y="1194"/>
                </a:lnTo>
                <a:lnTo>
                  <a:pt x="3832" y="747"/>
                </a:lnTo>
                <a:lnTo>
                  <a:pt x="3879" y="747"/>
                </a:lnTo>
                <a:lnTo>
                  <a:pt x="3386" y="1240"/>
                </a:lnTo>
                <a:lnTo>
                  <a:pt x="3384" y="1240"/>
                </a:lnTo>
                <a:lnTo>
                  <a:pt x="2925" y="781"/>
                </a:lnTo>
                <a:lnTo>
                  <a:pt x="1533" y="781"/>
                </a:lnTo>
                <a:lnTo>
                  <a:pt x="1533" y="771"/>
                </a:lnTo>
                <a:lnTo>
                  <a:pt x="1064" y="1240"/>
                </a:lnTo>
                <a:lnTo>
                  <a:pt x="472" y="1240"/>
                </a:lnTo>
                <a:lnTo>
                  <a:pt x="0" y="768"/>
                </a:lnTo>
                <a:lnTo>
                  <a:pt x="768" y="0"/>
                </a:lnTo>
                <a:close/>
              </a:path>
            </a:pathLst>
          </a:custGeom>
          <a:solidFill>
            <a:srgbClr val="C10E0E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8" name="任意多边形 139"/>
          <p:cNvSpPr/>
          <p:nvPr/>
        </p:nvSpPr>
        <p:spPr>
          <a:xfrm flipV="1">
            <a:off x="4531360" y="4175691"/>
            <a:ext cx="2453005" cy="787400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63" h="1240">
                <a:moveTo>
                  <a:pt x="768" y="0"/>
                </a:moveTo>
                <a:lnTo>
                  <a:pt x="1517" y="749"/>
                </a:lnTo>
                <a:lnTo>
                  <a:pt x="1517" y="747"/>
                </a:lnTo>
                <a:lnTo>
                  <a:pt x="2875" y="747"/>
                </a:lnTo>
                <a:lnTo>
                  <a:pt x="2922" y="747"/>
                </a:lnTo>
                <a:lnTo>
                  <a:pt x="2934" y="747"/>
                </a:lnTo>
                <a:lnTo>
                  <a:pt x="2934" y="759"/>
                </a:lnTo>
                <a:lnTo>
                  <a:pt x="3369" y="1194"/>
                </a:lnTo>
                <a:lnTo>
                  <a:pt x="3816" y="747"/>
                </a:lnTo>
                <a:lnTo>
                  <a:pt x="3863" y="747"/>
                </a:lnTo>
                <a:lnTo>
                  <a:pt x="3370" y="1240"/>
                </a:lnTo>
                <a:lnTo>
                  <a:pt x="3368" y="1240"/>
                </a:lnTo>
                <a:lnTo>
                  <a:pt x="2909" y="781"/>
                </a:lnTo>
                <a:lnTo>
                  <a:pt x="1523" y="781"/>
                </a:lnTo>
                <a:lnTo>
                  <a:pt x="1064" y="1240"/>
                </a:lnTo>
                <a:lnTo>
                  <a:pt x="472" y="1240"/>
                </a:lnTo>
                <a:lnTo>
                  <a:pt x="0" y="768"/>
                </a:lnTo>
                <a:lnTo>
                  <a:pt x="768" y="0"/>
                </a:lnTo>
                <a:close/>
              </a:path>
            </a:pathLst>
          </a:custGeom>
          <a:solidFill>
            <a:srgbClr val="C10E0E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9" name="任意多边形 145"/>
          <p:cNvSpPr/>
          <p:nvPr/>
        </p:nvSpPr>
        <p:spPr>
          <a:xfrm>
            <a:off x="9521190" y="4279831"/>
            <a:ext cx="975360" cy="793115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36" h="1249">
                <a:moveTo>
                  <a:pt x="768" y="0"/>
                </a:moveTo>
                <a:lnTo>
                  <a:pt x="1536" y="768"/>
                </a:lnTo>
                <a:lnTo>
                  <a:pt x="1055" y="1249"/>
                </a:lnTo>
                <a:lnTo>
                  <a:pt x="481" y="1249"/>
                </a:lnTo>
                <a:lnTo>
                  <a:pt x="0" y="768"/>
                </a:lnTo>
                <a:lnTo>
                  <a:pt x="768" y="0"/>
                </a:ln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0" name="任意多边形 147"/>
          <p:cNvSpPr/>
          <p:nvPr/>
        </p:nvSpPr>
        <p:spPr>
          <a:xfrm>
            <a:off x="6182995" y="4279831"/>
            <a:ext cx="2477770" cy="793115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02" h="1249">
                <a:moveTo>
                  <a:pt x="768" y="0"/>
                </a:moveTo>
                <a:lnTo>
                  <a:pt x="1536" y="768"/>
                </a:lnTo>
                <a:lnTo>
                  <a:pt x="1055" y="1249"/>
                </a:lnTo>
                <a:lnTo>
                  <a:pt x="481" y="1249"/>
                </a:lnTo>
                <a:lnTo>
                  <a:pt x="0" y="768"/>
                </a:lnTo>
                <a:lnTo>
                  <a:pt x="768" y="0"/>
                </a:lnTo>
                <a:close/>
                <a:moveTo>
                  <a:pt x="1556" y="747"/>
                </a:moveTo>
                <a:lnTo>
                  <a:pt x="2914" y="747"/>
                </a:lnTo>
                <a:lnTo>
                  <a:pt x="2961" y="747"/>
                </a:lnTo>
                <a:lnTo>
                  <a:pt x="2973" y="747"/>
                </a:lnTo>
                <a:lnTo>
                  <a:pt x="2973" y="759"/>
                </a:lnTo>
                <a:lnTo>
                  <a:pt x="3408" y="1194"/>
                </a:lnTo>
                <a:lnTo>
                  <a:pt x="3855" y="747"/>
                </a:lnTo>
                <a:lnTo>
                  <a:pt x="3902" y="747"/>
                </a:lnTo>
                <a:lnTo>
                  <a:pt x="3408" y="1241"/>
                </a:lnTo>
                <a:lnTo>
                  <a:pt x="2948" y="781"/>
                </a:lnTo>
                <a:lnTo>
                  <a:pt x="1556" y="781"/>
                </a:lnTo>
                <a:lnTo>
                  <a:pt x="1556" y="747"/>
                </a:ln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1" name="任意多边形 150"/>
          <p:cNvSpPr/>
          <p:nvPr/>
        </p:nvSpPr>
        <p:spPr>
          <a:xfrm>
            <a:off x="2865755" y="4279831"/>
            <a:ext cx="2466975" cy="793115"/>
          </a:xfrm>
          <a:custGeom>
            <a:avLst/>
            <a:gdLst>
              <a:gd name="ir" fmla="*/ w 3 4"/>
              <a:gd name="ib" fmla="*/ h 3 4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85" h="1249">
                <a:moveTo>
                  <a:pt x="768" y="0"/>
                </a:moveTo>
                <a:lnTo>
                  <a:pt x="1536" y="768"/>
                </a:lnTo>
                <a:lnTo>
                  <a:pt x="1055" y="1249"/>
                </a:lnTo>
                <a:lnTo>
                  <a:pt x="481" y="1249"/>
                </a:lnTo>
                <a:lnTo>
                  <a:pt x="0" y="768"/>
                </a:lnTo>
                <a:lnTo>
                  <a:pt x="768" y="0"/>
                </a:lnTo>
                <a:close/>
                <a:moveTo>
                  <a:pt x="1539" y="747"/>
                </a:moveTo>
                <a:lnTo>
                  <a:pt x="2897" y="747"/>
                </a:lnTo>
                <a:lnTo>
                  <a:pt x="2944" y="747"/>
                </a:lnTo>
                <a:lnTo>
                  <a:pt x="2956" y="747"/>
                </a:lnTo>
                <a:lnTo>
                  <a:pt x="2956" y="759"/>
                </a:lnTo>
                <a:lnTo>
                  <a:pt x="3391" y="1194"/>
                </a:lnTo>
                <a:lnTo>
                  <a:pt x="3838" y="747"/>
                </a:lnTo>
                <a:lnTo>
                  <a:pt x="3885" y="747"/>
                </a:lnTo>
                <a:lnTo>
                  <a:pt x="3391" y="1241"/>
                </a:lnTo>
                <a:lnTo>
                  <a:pt x="2931" y="781"/>
                </a:lnTo>
                <a:lnTo>
                  <a:pt x="1539" y="781"/>
                </a:lnTo>
                <a:lnTo>
                  <a:pt x="1539" y="747"/>
                </a:ln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2" name="文本框 151"/>
          <p:cNvSpPr txBox="1"/>
          <p:nvPr/>
        </p:nvSpPr>
        <p:spPr>
          <a:xfrm>
            <a:off x="1118870" y="4159816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01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3" name="文本框 152"/>
          <p:cNvSpPr txBox="1"/>
          <p:nvPr/>
        </p:nvSpPr>
        <p:spPr>
          <a:xfrm>
            <a:off x="2777490" y="4408101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02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4" name="文本框 153"/>
          <p:cNvSpPr txBox="1"/>
          <p:nvPr/>
        </p:nvSpPr>
        <p:spPr>
          <a:xfrm>
            <a:off x="4424680" y="4159816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03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5" name="文本框 154"/>
          <p:cNvSpPr txBox="1"/>
          <p:nvPr/>
        </p:nvSpPr>
        <p:spPr>
          <a:xfrm>
            <a:off x="6083300" y="4408101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04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6" name="文本框 155"/>
          <p:cNvSpPr txBox="1"/>
          <p:nvPr/>
        </p:nvSpPr>
        <p:spPr>
          <a:xfrm>
            <a:off x="7764145" y="4159816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05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7" name="文本框 156"/>
          <p:cNvSpPr txBox="1"/>
          <p:nvPr/>
        </p:nvSpPr>
        <p:spPr>
          <a:xfrm>
            <a:off x="9422765" y="4408101"/>
            <a:ext cx="1165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06</a:t>
            </a:r>
            <a:endParaRPr lang="en-US" altLang="zh-CN" sz="3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3858260" y="5094536"/>
            <a:ext cx="2298700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400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Revisión</a:t>
            </a:r>
            <a:r>
              <a:rPr lang="en-US" altLang="zh-CN" sz="1400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 la Ley de Cooperativas de Agricultores en 2017</a:t>
            </a:r>
            <a:endParaRPr lang="en-US" altLang="zh-CN" sz="14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29" name="文本框 1"/>
          <p:cNvSpPr txBox="1"/>
          <p:nvPr/>
        </p:nvSpPr>
        <p:spPr>
          <a:xfrm>
            <a:off x="53339" y="1046826"/>
            <a:ext cx="12138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1. Se ha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formado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un Sistema Legal y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Regulatorio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relativamente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completo</a:t>
            </a:r>
            <a:endParaRPr lang="zh-CN" altLang="en-US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椭圆 31"/>
          <p:cNvSpPr/>
          <p:nvPr/>
        </p:nvSpPr>
        <p:spPr>
          <a:xfrm>
            <a:off x="7004050" y="4571363"/>
            <a:ext cx="1389380" cy="1389380"/>
          </a:xfrm>
          <a:prstGeom prst="ellipse">
            <a:avLst/>
          </a:prstGeom>
          <a:solidFill>
            <a:srgbClr val="E3A207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椭圆 32"/>
          <p:cNvSpPr/>
          <p:nvPr/>
        </p:nvSpPr>
        <p:spPr>
          <a:xfrm>
            <a:off x="2512695" y="4556758"/>
            <a:ext cx="1098550" cy="1098550"/>
          </a:xfrm>
          <a:prstGeom prst="ellipse">
            <a:avLst/>
          </a:prstGeom>
          <a:solidFill>
            <a:srgbClr val="E3A207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椭圆 33"/>
          <p:cNvSpPr/>
          <p:nvPr/>
        </p:nvSpPr>
        <p:spPr>
          <a:xfrm>
            <a:off x="6030595" y="2284093"/>
            <a:ext cx="1098550" cy="1098550"/>
          </a:xfrm>
          <a:prstGeom prst="ellipse">
            <a:avLst/>
          </a:prstGeom>
          <a:solidFill>
            <a:srgbClr val="E3A207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椭圆 34"/>
          <p:cNvSpPr/>
          <p:nvPr/>
        </p:nvSpPr>
        <p:spPr>
          <a:xfrm>
            <a:off x="836930" y="2118993"/>
            <a:ext cx="1389380" cy="1389380"/>
          </a:xfrm>
          <a:prstGeom prst="ellipse">
            <a:avLst/>
          </a:prstGeom>
          <a:solidFill>
            <a:srgbClr val="E3A207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7" name="椭圆 18"/>
          <p:cNvSpPr/>
          <p:nvPr/>
        </p:nvSpPr>
        <p:spPr>
          <a:xfrm>
            <a:off x="7004050" y="4328793"/>
            <a:ext cx="1389380" cy="138938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9" name="椭圆 19"/>
          <p:cNvSpPr/>
          <p:nvPr/>
        </p:nvSpPr>
        <p:spPr>
          <a:xfrm>
            <a:off x="2512695" y="4314188"/>
            <a:ext cx="1098550" cy="109855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椭圆 20"/>
          <p:cNvSpPr/>
          <p:nvPr/>
        </p:nvSpPr>
        <p:spPr>
          <a:xfrm>
            <a:off x="6030595" y="2041523"/>
            <a:ext cx="1098550" cy="109855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椭圆 21"/>
          <p:cNvSpPr/>
          <p:nvPr/>
        </p:nvSpPr>
        <p:spPr>
          <a:xfrm>
            <a:off x="836930" y="1876423"/>
            <a:ext cx="1389380" cy="138938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23"/>
          <p:cNvSpPr txBox="1"/>
          <p:nvPr/>
        </p:nvSpPr>
        <p:spPr>
          <a:xfrm>
            <a:off x="7129145" y="1720213"/>
            <a:ext cx="310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PE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Impuestos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3" name="文本框 24"/>
          <p:cNvSpPr txBox="1"/>
          <p:nvPr/>
        </p:nvSpPr>
        <p:spPr>
          <a:xfrm>
            <a:off x="7129145" y="2200908"/>
            <a:ext cx="3422015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x</a:t>
            </a:r>
            <a:r>
              <a:rPr lang="es-PE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ención</a:t>
            </a:r>
            <a:r>
              <a:rPr lang="es-PE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del V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AT</a:t>
            </a:r>
            <a:endParaRPr lang="zh-CN" altLang="en-US" sz="14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xe</a:t>
            </a:r>
            <a:r>
              <a:rPr lang="es-PE" altLang="zh-CN" sz="1400" dirty="0" err="1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nción</a:t>
            </a:r>
            <a:r>
              <a:rPr lang="zh-CN" altLang="es-PE" sz="1400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sz="1400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del</a:t>
            </a:r>
            <a:r>
              <a:rPr lang="zh-CN" altLang="es-PE" sz="1400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sz="1400" dirty="0"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impuesto de la estampa.</a:t>
            </a:r>
            <a:endParaRPr lang="zh-CN" altLang="en-US" sz="14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Otros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beneficios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fiscales</a:t>
            </a:r>
            <a:endParaRPr lang="en-US" altLang="zh-CN" sz="14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4" name="文本框 25"/>
          <p:cNvSpPr txBox="1"/>
          <p:nvPr/>
        </p:nvSpPr>
        <p:spPr>
          <a:xfrm>
            <a:off x="8281670" y="4021297"/>
            <a:ext cx="310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PE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Apoyo de Seguros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5" name="文本框 26"/>
          <p:cNvSpPr txBox="1"/>
          <p:nvPr/>
        </p:nvSpPr>
        <p:spPr>
          <a:xfrm>
            <a:off x="8472170" y="4620893"/>
            <a:ext cx="3422015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Productos de seguros tales como seguros de rendimiento, seguros de precios de productos agrícolas y seguros de ingresos</a:t>
            </a:r>
            <a:endParaRPr lang="es-PE" sz="14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s-PE" altLang="zh-CN" sz="1400" dirty="0">
                <a:latin typeface="Times New Roman Regular" panose="02020603050405020304" charset="0"/>
                <a:ea typeface="思源宋体 Light" panose="02020300000000000000" charset="-122"/>
                <a:sym typeface="+mn-ea"/>
              </a:rPr>
              <a:t>Seguro fraternal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6" name="文本框 27"/>
          <p:cNvSpPr txBox="1"/>
          <p:nvPr/>
        </p:nvSpPr>
        <p:spPr>
          <a:xfrm>
            <a:off x="3615690" y="4102733"/>
            <a:ext cx="310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PE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Apoyo Crediticio 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7" name="文本框 28"/>
          <p:cNvSpPr txBox="1"/>
          <p:nvPr/>
        </p:nvSpPr>
        <p:spPr>
          <a:xfrm>
            <a:off x="3615690" y="4473573"/>
            <a:ext cx="3215005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Desarrollo de nuevos tipos de préstamos crediticios para entidades de agronegocios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Ampliación del alcance de la prenda hipotecaria</a:t>
            </a:r>
            <a:endParaRPr lang="en-US" altLang="zh-CN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8" name="文本框 29"/>
          <p:cNvSpPr txBox="1"/>
          <p:nvPr/>
        </p:nvSpPr>
        <p:spPr>
          <a:xfrm>
            <a:off x="1958340" y="1621221"/>
            <a:ext cx="445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Proyectos</a:t>
            </a:r>
            <a:r>
              <a:rPr lang="en-US" altLang="zh-CN" sz="2000" dirty="0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sz="2000" dirty="0" err="1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relacionados</a:t>
            </a:r>
            <a:r>
              <a:rPr lang="en-US" altLang="zh-CN" sz="2000" dirty="0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con la Agricultura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9" name="文本框 30"/>
          <p:cNvSpPr txBox="1"/>
          <p:nvPr/>
        </p:nvSpPr>
        <p:spPr>
          <a:xfrm>
            <a:off x="2214880" y="2036225"/>
            <a:ext cx="3670300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l" fontAlgn="auto">
              <a:lnSpc>
                <a:spcPct val="150000"/>
              </a:lnSpc>
              <a:buFont typeface="+mj-ea"/>
              <a:buAutoNum type="circleNumDbPlain"/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Pequeños proyectos de construcción de infraestructura rural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  <a:p>
            <a:pPr marL="400050" indent="-400050">
              <a:lnSpc>
                <a:spcPct val="150000"/>
              </a:lnSpc>
              <a:buFont typeface="+mj-ea"/>
              <a:buAutoNum type="circleNumDbPlain"/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Apoyos para la construcción de instalaciones locales de almacenamiento, conservación e instalaciones logísticas de cadena de frío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20" name="文本框 35"/>
          <p:cNvSpPr txBox="1"/>
          <p:nvPr/>
        </p:nvSpPr>
        <p:spPr>
          <a:xfrm>
            <a:off x="948690" y="2002153"/>
            <a:ext cx="116586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01</a:t>
            </a:r>
            <a:endParaRPr lang="en-US" altLang="zh-CN" sz="6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1" name="文本框 36"/>
          <p:cNvSpPr txBox="1"/>
          <p:nvPr/>
        </p:nvSpPr>
        <p:spPr>
          <a:xfrm>
            <a:off x="2479040" y="4459603"/>
            <a:ext cx="1165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03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2" name="文本框 37"/>
          <p:cNvSpPr txBox="1"/>
          <p:nvPr/>
        </p:nvSpPr>
        <p:spPr>
          <a:xfrm>
            <a:off x="5996940" y="2176143"/>
            <a:ext cx="1165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02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3" name="文本框 38"/>
          <p:cNvSpPr txBox="1"/>
          <p:nvPr/>
        </p:nvSpPr>
        <p:spPr>
          <a:xfrm>
            <a:off x="7115810" y="4459603"/>
            <a:ext cx="116586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04</a:t>
            </a:r>
            <a:endParaRPr lang="en-US" altLang="zh-CN" sz="6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453390" y="926463"/>
            <a:ext cx="9780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2.  Se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han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introducido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las políticas de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apoyo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necesarias</a:t>
            </a:r>
            <a:endParaRPr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25" name="文本框 3"/>
          <p:cNvSpPr txBox="1"/>
          <p:nvPr/>
        </p:nvSpPr>
        <p:spPr>
          <a:xfrm>
            <a:off x="836930" y="6336663"/>
            <a:ext cx="7635240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1400" dirty="0">
                <a:solidFill>
                  <a:schemeClr val="tx1"/>
                </a:solidFill>
                <a:latin typeface="Times New Roman Regular" panose="02020603050405020304" charset="0"/>
              </a:rPr>
              <a:t>China también impulsó la implementación </a:t>
            </a:r>
            <a:r>
              <a:rPr lang="es-PE" sz="1400" b="1" dirty="0">
                <a:solidFill>
                  <a:schemeClr val="tx1"/>
                </a:solidFill>
                <a:latin typeface="Times New Roman Regular" panose="02020603050405020304" charset="0"/>
              </a:rPr>
              <a:t>de políticas preferenciales</a:t>
            </a:r>
            <a:r>
              <a:rPr lang="es-PE" sz="1400" dirty="0">
                <a:solidFill>
                  <a:schemeClr val="tx1"/>
                </a:solidFill>
                <a:latin typeface="Times New Roman Regular" panose="02020603050405020304" charset="0"/>
              </a:rPr>
              <a:t> como el uso de la tierra y el consumo de electricidad para las cooperativas de agricultores.</a:t>
            </a:r>
            <a:endParaRPr lang="zh-CN" altLang="en-US" sz="1400" dirty="0">
              <a:solidFill>
                <a:schemeClr val="tx1"/>
              </a:solidFill>
              <a:latin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3529330" y="5438738"/>
            <a:ext cx="7778750" cy="10000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PE" sz="1400" dirty="0">
                <a:solidFill>
                  <a:schemeClr val="tx1"/>
                </a:solidFill>
                <a:latin typeface="Times New Roman Regular" panose="02020603050405020304" charset="0"/>
              </a:rPr>
              <a:t>Los departamentos agrícolas y rurales de los gobiernos locales de China han establecido agencias de orientación y servicios para las cooperativas de agricultores. </a:t>
            </a:r>
            <a:endParaRPr lang="es-PE" sz="1400" dirty="0">
              <a:solidFill>
                <a:schemeClr val="tx1"/>
              </a:solidFill>
              <a:latin typeface="Times New Roman Regular" panose="02020603050405020304" charset="0"/>
            </a:endParaRPr>
          </a:p>
          <a:p>
            <a:pPr>
              <a:lnSpc>
                <a:spcPts val="1800"/>
              </a:lnSpc>
            </a:pPr>
            <a:r>
              <a:rPr lang="es-PE" sz="1400" dirty="0">
                <a:solidFill>
                  <a:schemeClr val="tx1"/>
                </a:solidFill>
                <a:latin typeface="Times New Roman Regular" panose="02020603050405020304" charset="0"/>
              </a:rPr>
              <a:t>Estos organismos son específicamente responsables de </a:t>
            </a:r>
            <a:r>
              <a:rPr lang="es-PE" sz="1400" b="1" dirty="0">
                <a:solidFill>
                  <a:schemeClr val="tx1"/>
                </a:solidFill>
                <a:latin typeface="Times New Roman Regular" panose="02020603050405020304" charset="0"/>
              </a:rPr>
              <a:t>orientar, coordinar y promover la construcción y el desarrollo de las cooperativas de agricultores</a:t>
            </a:r>
            <a:r>
              <a:rPr lang="es-PE" sz="1400" dirty="0">
                <a:solidFill>
                  <a:schemeClr val="tx1"/>
                </a:solidFill>
                <a:latin typeface="Times New Roman Regular" panose="02020603050405020304" charset="0"/>
              </a:rPr>
              <a:t>.</a:t>
            </a:r>
            <a:endParaRPr sz="14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椭圆 31"/>
          <p:cNvSpPr/>
          <p:nvPr/>
        </p:nvSpPr>
        <p:spPr>
          <a:xfrm>
            <a:off x="5269230" y="1924013"/>
            <a:ext cx="1653540" cy="1653540"/>
          </a:xfrm>
          <a:prstGeom prst="ellipse">
            <a:avLst/>
          </a:prstGeom>
          <a:solidFill>
            <a:srgbClr val="E3A20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任意多边形 6"/>
          <p:cNvSpPr/>
          <p:nvPr/>
        </p:nvSpPr>
        <p:spPr>
          <a:xfrm>
            <a:off x="1104265" y="4279228"/>
            <a:ext cx="1238250" cy="875665"/>
          </a:xfrm>
          <a:custGeom>
            <a:avLst/>
            <a:gdLst>
              <a:gd name="connsiteX0" fmla="*/ 0 w 1693"/>
              <a:gd name="connsiteY0" fmla="*/ 351 h 1197"/>
              <a:gd name="connsiteX1" fmla="*/ 1693 w 1693"/>
              <a:gd name="connsiteY1" fmla="*/ 351 h 1197"/>
              <a:gd name="connsiteX2" fmla="*/ 847 w 1693"/>
              <a:gd name="connsiteY2" fmla="*/ 1197 h 1197"/>
              <a:gd name="connsiteX3" fmla="*/ 0 w 1693"/>
              <a:gd name="connsiteY3" fmla="*/ 351 h 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3" h="1197">
                <a:moveTo>
                  <a:pt x="0" y="351"/>
                </a:moveTo>
                <a:cubicBezTo>
                  <a:pt x="0" y="-117"/>
                  <a:pt x="1693" y="-117"/>
                  <a:pt x="1693" y="351"/>
                </a:cubicBezTo>
                <a:cubicBezTo>
                  <a:pt x="1693" y="818"/>
                  <a:pt x="1314" y="1197"/>
                  <a:pt x="847" y="1197"/>
                </a:cubicBezTo>
                <a:cubicBezTo>
                  <a:pt x="379" y="1197"/>
                  <a:pt x="0" y="818"/>
                  <a:pt x="0" y="351"/>
                </a:cubicBez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85545" y="3995383"/>
            <a:ext cx="1075055" cy="1075055"/>
          </a:xfrm>
          <a:prstGeom prst="ellipse">
            <a:avLst/>
          </a:prstGeom>
          <a:solidFill>
            <a:srgbClr val="C10E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408940" y="5250143"/>
            <a:ext cx="2792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Departamento</a:t>
            </a:r>
            <a:r>
              <a:rPr lang="en-US" altLang="zh-CN" dirty="0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de </a:t>
            </a:r>
            <a:r>
              <a:rPr lang="en-US" altLang="zh-CN" dirty="0" err="1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Economía</a:t>
            </a:r>
            <a:r>
              <a:rPr lang="en-US" altLang="zh-CN" dirty="0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Cooperativa</a:t>
            </a:r>
            <a:r>
              <a:rPr lang="en-US" altLang="zh-CN" dirty="0">
                <a:solidFill>
                  <a:srgbClr val="C10E0E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Rural </a:t>
            </a:r>
            <a:endParaRPr lang="zh-CN" altLang="en-US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9" name="文本框 17"/>
          <p:cNvSpPr txBox="1"/>
          <p:nvPr/>
        </p:nvSpPr>
        <p:spPr>
          <a:xfrm>
            <a:off x="297815" y="5851488"/>
            <a:ext cx="3109595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Una autoridad responsable de los asuntos relacionados con las cooperativas de agricultores</a:t>
            </a:r>
            <a:endParaRPr lang="zh-CN" altLang="en-US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0" name="任意多边形 18"/>
          <p:cNvSpPr/>
          <p:nvPr/>
        </p:nvSpPr>
        <p:spPr>
          <a:xfrm>
            <a:off x="4057015" y="4279228"/>
            <a:ext cx="1238250" cy="875665"/>
          </a:xfrm>
          <a:custGeom>
            <a:avLst/>
            <a:gdLst>
              <a:gd name="connsiteX0" fmla="*/ 0 w 1693"/>
              <a:gd name="connsiteY0" fmla="*/ 351 h 1197"/>
              <a:gd name="connsiteX1" fmla="*/ 1693 w 1693"/>
              <a:gd name="connsiteY1" fmla="*/ 351 h 1197"/>
              <a:gd name="connsiteX2" fmla="*/ 847 w 1693"/>
              <a:gd name="connsiteY2" fmla="*/ 1197 h 1197"/>
              <a:gd name="connsiteX3" fmla="*/ 0 w 1693"/>
              <a:gd name="connsiteY3" fmla="*/ 351 h 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3" h="1197">
                <a:moveTo>
                  <a:pt x="0" y="351"/>
                </a:moveTo>
                <a:cubicBezTo>
                  <a:pt x="0" y="-117"/>
                  <a:pt x="1693" y="-117"/>
                  <a:pt x="1693" y="351"/>
                </a:cubicBezTo>
                <a:cubicBezTo>
                  <a:pt x="1693" y="818"/>
                  <a:pt x="1314" y="1197"/>
                  <a:pt x="847" y="1197"/>
                </a:cubicBezTo>
                <a:cubicBezTo>
                  <a:pt x="379" y="1197"/>
                  <a:pt x="0" y="818"/>
                  <a:pt x="0" y="351"/>
                </a:cubicBez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椭圆 19"/>
          <p:cNvSpPr/>
          <p:nvPr/>
        </p:nvSpPr>
        <p:spPr>
          <a:xfrm>
            <a:off x="4138295" y="3995383"/>
            <a:ext cx="1075055" cy="1075055"/>
          </a:xfrm>
          <a:prstGeom prst="ellipse">
            <a:avLst/>
          </a:prstGeom>
          <a:solidFill>
            <a:srgbClr val="C10E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20"/>
          <p:cNvSpPr txBox="1"/>
          <p:nvPr/>
        </p:nvSpPr>
        <p:spPr>
          <a:xfrm>
            <a:off x="3529330" y="5130128"/>
            <a:ext cx="2293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...</a:t>
            </a:r>
            <a:endParaRPr lang="en-US" altLang="zh-CN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3" name="任意多边形 22"/>
          <p:cNvSpPr/>
          <p:nvPr/>
        </p:nvSpPr>
        <p:spPr>
          <a:xfrm>
            <a:off x="6969125" y="4279228"/>
            <a:ext cx="1238250" cy="875665"/>
          </a:xfrm>
          <a:custGeom>
            <a:avLst/>
            <a:gdLst>
              <a:gd name="connsiteX0" fmla="*/ 0 w 1693"/>
              <a:gd name="connsiteY0" fmla="*/ 351 h 1197"/>
              <a:gd name="connsiteX1" fmla="*/ 1693 w 1693"/>
              <a:gd name="connsiteY1" fmla="*/ 351 h 1197"/>
              <a:gd name="connsiteX2" fmla="*/ 847 w 1693"/>
              <a:gd name="connsiteY2" fmla="*/ 1197 h 1197"/>
              <a:gd name="connsiteX3" fmla="*/ 0 w 1693"/>
              <a:gd name="connsiteY3" fmla="*/ 351 h 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3" h="1197">
                <a:moveTo>
                  <a:pt x="0" y="351"/>
                </a:moveTo>
                <a:cubicBezTo>
                  <a:pt x="0" y="-117"/>
                  <a:pt x="1693" y="-117"/>
                  <a:pt x="1693" y="351"/>
                </a:cubicBezTo>
                <a:cubicBezTo>
                  <a:pt x="1693" y="818"/>
                  <a:pt x="1314" y="1197"/>
                  <a:pt x="847" y="1197"/>
                </a:cubicBezTo>
                <a:cubicBezTo>
                  <a:pt x="379" y="1197"/>
                  <a:pt x="0" y="818"/>
                  <a:pt x="0" y="351"/>
                </a:cubicBez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4" name="椭圆 23"/>
          <p:cNvSpPr/>
          <p:nvPr/>
        </p:nvSpPr>
        <p:spPr>
          <a:xfrm>
            <a:off x="7050405" y="3995383"/>
            <a:ext cx="1075055" cy="1075055"/>
          </a:xfrm>
          <a:prstGeom prst="ellipse">
            <a:avLst/>
          </a:prstGeom>
          <a:solidFill>
            <a:srgbClr val="C10E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6461760" y="5130128"/>
            <a:ext cx="2293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...</a:t>
            </a:r>
            <a:endParaRPr lang="en-US" altLang="zh-CN" sz="160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6" name="任意多边形 26"/>
          <p:cNvSpPr/>
          <p:nvPr/>
        </p:nvSpPr>
        <p:spPr>
          <a:xfrm>
            <a:off x="9921875" y="4279228"/>
            <a:ext cx="1238250" cy="875665"/>
          </a:xfrm>
          <a:custGeom>
            <a:avLst/>
            <a:gdLst>
              <a:gd name="connsiteX0" fmla="*/ 0 w 1693"/>
              <a:gd name="connsiteY0" fmla="*/ 351 h 1197"/>
              <a:gd name="connsiteX1" fmla="*/ 1693 w 1693"/>
              <a:gd name="connsiteY1" fmla="*/ 351 h 1197"/>
              <a:gd name="connsiteX2" fmla="*/ 847 w 1693"/>
              <a:gd name="connsiteY2" fmla="*/ 1197 h 1197"/>
              <a:gd name="connsiteX3" fmla="*/ 0 w 1693"/>
              <a:gd name="connsiteY3" fmla="*/ 351 h 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3" h="1197">
                <a:moveTo>
                  <a:pt x="0" y="351"/>
                </a:moveTo>
                <a:cubicBezTo>
                  <a:pt x="0" y="-117"/>
                  <a:pt x="1693" y="-117"/>
                  <a:pt x="1693" y="351"/>
                </a:cubicBezTo>
                <a:cubicBezTo>
                  <a:pt x="1693" y="818"/>
                  <a:pt x="1314" y="1197"/>
                  <a:pt x="847" y="1197"/>
                </a:cubicBezTo>
                <a:cubicBezTo>
                  <a:pt x="379" y="1197"/>
                  <a:pt x="0" y="818"/>
                  <a:pt x="0" y="351"/>
                </a:cubicBez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7" name="椭圆 27"/>
          <p:cNvSpPr/>
          <p:nvPr/>
        </p:nvSpPr>
        <p:spPr>
          <a:xfrm>
            <a:off x="10003155" y="3995383"/>
            <a:ext cx="1075055" cy="1075055"/>
          </a:xfrm>
          <a:prstGeom prst="ellipse">
            <a:avLst/>
          </a:prstGeom>
          <a:solidFill>
            <a:srgbClr val="C10E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9394190" y="5130128"/>
            <a:ext cx="2293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...</a:t>
            </a:r>
            <a:endParaRPr lang="en-US" altLang="zh-CN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19" name="椭圆 30"/>
          <p:cNvSpPr/>
          <p:nvPr/>
        </p:nvSpPr>
        <p:spPr>
          <a:xfrm>
            <a:off x="5377180" y="2031963"/>
            <a:ext cx="1437640" cy="1437640"/>
          </a:xfrm>
          <a:prstGeom prst="ellipse">
            <a:avLst/>
          </a:prstGeom>
          <a:solidFill>
            <a:srgbClr val="C10E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cxnSp>
        <p:nvCxnSpPr>
          <p:cNvPr id="20" name="肘形连接符 32"/>
          <p:cNvCxnSpPr>
            <a:stCxn id="4" idx="4"/>
            <a:endCxn id="14" idx="0"/>
          </p:cNvCxnSpPr>
          <p:nvPr/>
        </p:nvCxnSpPr>
        <p:spPr>
          <a:xfrm rot="5400000" flipV="1">
            <a:off x="6633210" y="3040343"/>
            <a:ext cx="417830" cy="1492250"/>
          </a:xfrm>
          <a:prstGeom prst="bentConnector3">
            <a:avLst>
              <a:gd name="adj1" fmla="val 50000"/>
            </a:avLst>
          </a:prstGeom>
          <a:ln w="127">
            <a:solidFill>
              <a:srgbClr val="E3A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33"/>
          <p:cNvCxnSpPr>
            <a:stCxn id="4" idx="4"/>
            <a:endCxn id="17" idx="0"/>
          </p:cNvCxnSpPr>
          <p:nvPr/>
        </p:nvCxnSpPr>
        <p:spPr>
          <a:xfrm rot="5400000" flipV="1">
            <a:off x="8109585" y="1563968"/>
            <a:ext cx="417830" cy="4445000"/>
          </a:xfrm>
          <a:prstGeom prst="bentConnector3">
            <a:avLst>
              <a:gd name="adj1" fmla="val 50000"/>
            </a:avLst>
          </a:prstGeom>
          <a:ln w="127">
            <a:solidFill>
              <a:srgbClr val="E3A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35"/>
          <p:cNvCxnSpPr>
            <a:stCxn id="4" idx="4"/>
            <a:endCxn id="11" idx="0"/>
          </p:cNvCxnSpPr>
          <p:nvPr/>
        </p:nvCxnSpPr>
        <p:spPr>
          <a:xfrm rot="5400000">
            <a:off x="5177155" y="3076538"/>
            <a:ext cx="417830" cy="1419860"/>
          </a:xfrm>
          <a:prstGeom prst="bentConnector3">
            <a:avLst>
              <a:gd name="adj1" fmla="val 50000"/>
            </a:avLst>
          </a:prstGeom>
          <a:ln w="127">
            <a:solidFill>
              <a:srgbClr val="E3A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36"/>
          <p:cNvCxnSpPr>
            <a:stCxn id="4" idx="4"/>
            <a:endCxn id="6" idx="0"/>
          </p:cNvCxnSpPr>
          <p:nvPr/>
        </p:nvCxnSpPr>
        <p:spPr>
          <a:xfrm rot="5400000">
            <a:off x="3700780" y="1600163"/>
            <a:ext cx="417830" cy="4372610"/>
          </a:xfrm>
          <a:prstGeom prst="bentConnector3">
            <a:avLst>
              <a:gd name="adj1" fmla="val 50000"/>
            </a:avLst>
          </a:prstGeom>
          <a:ln w="127">
            <a:solidFill>
              <a:srgbClr val="E3A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37"/>
          <p:cNvSpPr txBox="1"/>
          <p:nvPr/>
        </p:nvSpPr>
        <p:spPr>
          <a:xfrm>
            <a:off x="6922770" y="2068158"/>
            <a:ext cx="3571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Al Nivel Nacional</a:t>
            </a:r>
            <a:endParaRPr lang="en-US" altLang="zh-CN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25" name="文本框 38"/>
          <p:cNvSpPr txBox="1"/>
          <p:nvPr/>
        </p:nvSpPr>
        <p:spPr>
          <a:xfrm>
            <a:off x="6922770" y="2451698"/>
            <a:ext cx="4154805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s-PE" sz="1400" dirty="0">
                <a:latin typeface="Times New Roman Regular" panose="02020603050405020304" charset="0"/>
                <a:ea typeface="思源宋体 Light" panose="02020300000000000000" charset="-122"/>
              </a:rPr>
              <a:t>Responsable de guiar la construcción y el desarrollo general de cooperativas de agricultores en todo el país.</a:t>
            </a:r>
            <a:endParaRPr lang="en-US" altLang="zh-CN" sz="14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26" name="文本框 70"/>
          <p:cNvSpPr txBox="1"/>
          <p:nvPr/>
        </p:nvSpPr>
        <p:spPr>
          <a:xfrm>
            <a:off x="969645" y="4116668"/>
            <a:ext cx="1534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01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7" name="文本框 41"/>
          <p:cNvSpPr txBox="1"/>
          <p:nvPr/>
        </p:nvSpPr>
        <p:spPr>
          <a:xfrm>
            <a:off x="3907790" y="4116668"/>
            <a:ext cx="1534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02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8" name="文本框 43"/>
          <p:cNvSpPr txBox="1"/>
          <p:nvPr/>
        </p:nvSpPr>
        <p:spPr>
          <a:xfrm>
            <a:off x="6834505" y="4116668"/>
            <a:ext cx="1534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03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9" name="文本框 44"/>
          <p:cNvSpPr txBox="1"/>
          <p:nvPr/>
        </p:nvSpPr>
        <p:spPr>
          <a:xfrm>
            <a:off x="9772650" y="4116668"/>
            <a:ext cx="1534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04</a:t>
            </a:r>
            <a:endParaRPr lang="en-US" altLang="zh-CN" sz="48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30" name="文本框 45"/>
          <p:cNvSpPr txBox="1"/>
          <p:nvPr/>
        </p:nvSpPr>
        <p:spPr>
          <a:xfrm>
            <a:off x="5039360" y="2428203"/>
            <a:ext cx="2113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MARA</a:t>
            </a:r>
            <a:endParaRPr lang="en-US" altLang="zh-CN" sz="36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31" name="文本框 3"/>
          <p:cNvSpPr txBox="1"/>
          <p:nvPr/>
        </p:nvSpPr>
        <p:spPr>
          <a:xfrm>
            <a:off x="0" y="1141693"/>
            <a:ext cx="11894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3. Se </a:t>
            </a:r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establecen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Agencias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de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Orientación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y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Servicios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en todos los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Niveles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</a:t>
            </a:r>
            <a:endParaRPr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691068" y="4136204"/>
            <a:ext cx="6606751" cy="1962436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Características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Organizativas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de las Cooperativas de Agricultores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01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460460" y="4088437"/>
            <a:ext cx="7271079" cy="1962436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Medidas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Tomadas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para </a:t>
            </a: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Apoyar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a las Cooperativas de Agricultores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15215" y="296793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04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56086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1. </a:t>
            </a:r>
            <a:r>
              <a:rPr lang="es-PE" sz="28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Aprovechar al Máximo las Funciones de Las Cooperativas de Agricultores</a:t>
            </a:r>
            <a:endParaRPr sz="28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4" name="文本框 102"/>
          <p:cNvSpPr txBox="1"/>
          <p:nvPr/>
        </p:nvSpPr>
        <p:spPr>
          <a:xfrm>
            <a:off x="1106170" y="2825781"/>
            <a:ext cx="9979660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s-PE" dirty="0">
                <a:latin typeface="Times New Roman Regular" panose="02020603050405020304" charset="0"/>
              </a:rPr>
              <a:t>El campo común del desarrollo de cooperativas de agricultores de alta calidad:</a:t>
            </a:r>
            <a:endParaRPr lang="en-US" dirty="0">
              <a:latin typeface="Times New Roman Regular" panose="02020603050405020304" charset="0"/>
            </a:endParaRPr>
          </a:p>
          <a:p>
            <a:pPr indent="0"/>
            <a:endParaRPr lang="en-US" dirty="0">
              <a:latin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Legalmente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registradas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;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Gestionada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democráticamente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;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Estado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financiero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bien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administrado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;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Solidez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económica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; 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Resultados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notables de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servicios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;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Producto/Servicio de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calidad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; </a:t>
            </a:r>
            <a:endParaRPr lang="en-US" b="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Sólida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Reputación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Social</a:t>
            </a:r>
            <a:r>
              <a:rPr lang="en-US" b="0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endParaRPr lang="en-US" altLang="en-US" b="0" dirty="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任意多边形 41"/>
          <p:cNvSpPr/>
          <p:nvPr/>
        </p:nvSpPr>
        <p:spPr>
          <a:xfrm>
            <a:off x="6214110" y="4307236"/>
            <a:ext cx="847725" cy="484505"/>
          </a:xfrm>
          <a:custGeom>
            <a:avLst/>
            <a:gdLst>
              <a:gd name="adj" fmla="val 28649"/>
              <a:gd name="maxAdj" fmla="*/ 100000 w ss"/>
              <a:gd name="a" fmla="pin 0 adj maxAdj"/>
              <a:gd name="x1" fmla="*/ ss a 100000"/>
              <a:gd name="x2" fmla="+- r 0 x1"/>
              <a:gd name="x3" fmla="*/ x2 1 2"/>
              <a:gd name="dx" fmla="+- x2 0 x1"/>
              <a:gd name="il" fmla="?: dx x1 l"/>
              <a:gd name="ir" fmla="?: dx x2 r"/>
            </a:gdLst>
            <a:ahLst/>
            <a:cxnLst>
              <a:cxn ang="3">
                <a:pos x="x3" y="t"/>
              </a:cxn>
              <a:cxn ang="cd2">
                <a:pos x="x1" y="vc"/>
              </a:cxn>
              <a:cxn ang="cd4">
                <a:pos x="x3" y="b"/>
              </a:cxn>
              <a:cxn ang="0">
                <a:pos x="r" y="vc"/>
              </a:cxn>
            </a:cxnLst>
            <a:rect l="l" t="t" r="r" b="b"/>
            <a:pathLst>
              <a:path w="4253" h="2206">
                <a:moveTo>
                  <a:pt x="0" y="0"/>
                </a:moveTo>
                <a:lnTo>
                  <a:pt x="3415" y="0"/>
                </a:lnTo>
                <a:lnTo>
                  <a:pt x="4011" y="785"/>
                </a:lnTo>
                <a:lnTo>
                  <a:pt x="4253" y="1103"/>
                </a:lnTo>
                <a:lnTo>
                  <a:pt x="4011" y="1421"/>
                </a:lnTo>
                <a:lnTo>
                  <a:pt x="3415" y="2206"/>
                </a:lnTo>
                <a:lnTo>
                  <a:pt x="0" y="2206"/>
                </a:lnTo>
                <a:lnTo>
                  <a:pt x="596" y="1421"/>
                </a:lnTo>
                <a:lnTo>
                  <a:pt x="838" y="1103"/>
                </a:lnTo>
                <a:lnTo>
                  <a:pt x="596" y="785"/>
                </a:lnTo>
                <a:lnTo>
                  <a:pt x="0" y="0"/>
                </a:lnTo>
                <a:close/>
              </a:path>
            </a:pathLst>
          </a:custGeom>
          <a:solidFill>
            <a:srgbClr val="E3A207"/>
          </a:solidFill>
          <a:ln w="12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7598276" y="4041656"/>
            <a:ext cx="2583815" cy="1015663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ctr"/>
            <a:r>
              <a:rPr lang="en-US" sz="2000" dirty="0" err="1">
                <a:solidFill>
                  <a:srgbClr val="C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Modelo</a:t>
            </a:r>
            <a:r>
              <a:rPr lang="en-US" sz="2000" dirty="0">
                <a:solidFill>
                  <a:srgbClr val="C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Nacional de Cooperativas de Agricultores</a:t>
            </a:r>
            <a:endParaRPr lang="en-US" sz="2000" dirty="0">
              <a:solidFill>
                <a:srgbClr val="C0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111683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2. </a:t>
            </a:r>
            <a:r>
              <a:rPr lang="en-US" altLang="zh-CN" sz="26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Empoderar</a:t>
            </a:r>
            <a:r>
              <a:rPr lang="en-US" altLang="zh-CN" sz="26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a las Cooperativas de Agricultores a </a:t>
            </a:r>
            <a:r>
              <a:rPr lang="en-US" altLang="zh-CN" sz="26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través</a:t>
            </a:r>
            <a:r>
              <a:rPr lang="en-US" altLang="zh-CN" sz="26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 de la Cooperación Mutua</a:t>
            </a:r>
            <a:endParaRPr sz="26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4" name="文本框 102"/>
          <p:cNvSpPr txBox="1"/>
          <p:nvPr/>
        </p:nvSpPr>
        <p:spPr>
          <a:xfrm>
            <a:off x="1085215" y="1837488"/>
            <a:ext cx="1037971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s-PE" dirty="0">
                <a:latin typeface="Times New Roman Regular" panose="02020603050405020304" charset="0"/>
              </a:rPr>
              <a:t>Es necesario que las cooperativas de agricultores en China aprovechen mejor los recursos del mercado mediante la cooperación con otros actores, que pueden brindar servicios como soporte técnico, procesamiento y ventas, crédito y seguros, entrega y logística.</a:t>
            </a:r>
            <a:endParaRPr lang="en-US" dirty="0">
              <a:latin typeface="Times New Roman Regular" panose="02020603050405020304" charset="0"/>
            </a:endParaRPr>
          </a:p>
        </p:txBody>
      </p:sp>
      <p:pic>
        <p:nvPicPr>
          <p:cNvPr id="5" name="图片 3" descr="08ad4bea0bf5accd1cbe2512e6ac6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3488488"/>
            <a:ext cx="4006850" cy="2671445"/>
          </a:xfrm>
          <a:prstGeom prst="rect">
            <a:avLst/>
          </a:prstGeom>
        </p:spPr>
      </p:pic>
      <p:pic>
        <p:nvPicPr>
          <p:cNvPr id="6" name="图片 5" descr="aca4830f20d381bf748db13b2c1bd3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35" y="3488488"/>
            <a:ext cx="4065905" cy="2710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任意多边形 3"/>
          <p:cNvSpPr/>
          <p:nvPr/>
        </p:nvSpPr>
        <p:spPr>
          <a:xfrm>
            <a:off x="6703695" y="4050263"/>
            <a:ext cx="1113790" cy="1113790"/>
          </a:xfrm>
          <a:custGeom>
            <a:avLst/>
            <a:gdLst>
              <a:gd name="adj" fmla="val 28509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792" h="1792">
                <a:moveTo>
                  <a:pt x="896" y="0"/>
                </a:moveTo>
                <a:cubicBezTo>
                  <a:pt x="1391" y="0"/>
                  <a:pt x="1792" y="401"/>
                  <a:pt x="1792" y="896"/>
                </a:cubicBezTo>
                <a:cubicBezTo>
                  <a:pt x="1792" y="1391"/>
                  <a:pt x="1391" y="1792"/>
                  <a:pt x="896" y="1792"/>
                </a:cubicBezTo>
                <a:cubicBezTo>
                  <a:pt x="757" y="1792"/>
                  <a:pt x="625" y="1760"/>
                  <a:pt x="508" y="1704"/>
                </a:cubicBezTo>
                <a:lnTo>
                  <a:pt x="492" y="1696"/>
                </a:lnTo>
                <a:lnTo>
                  <a:pt x="488" y="1694"/>
                </a:lnTo>
                <a:cubicBezTo>
                  <a:pt x="198" y="1546"/>
                  <a:pt x="0" y="1244"/>
                  <a:pt x="0" y="896"/>
                </a:cubicBezTo>
                <a:cubicBezTo>
                  <a:pt x="0" y="409"/>
                  <a:pt x="389" y="13"/>
                  <a:pt x="873" y="0"/>
                </a:cubicBezTo>
                <a:lnTo>
                  <a:pt x="883" y="0"/>
                </a:lnTo>
                <a:lnTo>
                  <a:pt x="89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任意多边形 6"/>
          <p:cNvSpPr/>
          <p:nvPr/>
        </p:nvSpPr>
        <p:spPr>
          <a:xfrm>
            <a:off x="4634230" y="2116053"/>
            <a:ext cx="1113790" cy="1113790"/>
          </a:xfrm>
          <a:custGeom>
            <a:avLst/>
            <a:gdLst>
              <a:gd name="adj" fmla="val 28509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792" h="1792">
                <a:moveTo>
                  <a:pt x="896" y="0"/>
                </a:moveTo>
                <a:cubicBezTo>
                  <a:pt x="981" y="0"/>
                  <a:pt x="1063" y="12"/>
                  <a:pt x="1141" y="34"/>
                </a:cubicBezTo>
                <a:lnTo>
                  <a:pt x="1145" y="35"/>
                </a:lnTo>
                <a:lnTo>
                  <a:pt x="1162" y="40"/>
                </a:lnTo>
                <a:cubicBezTo>
                  <a:pt x="1527" y="154"/>
                  <a:pt x="1792" y="494"/>
                  <a:pt x="1792" y="896"/>
                </a:cubicBezTo>
                <a:cubicBezTo>
                  <a:pt x="1792" y="1391"/>
                  <a:pt x="1391" y="1792"/>
                  <a:pt x="896" y="1792"/>
                </a:cubicBezTo>
                <a:cubicBezTo>
                  <a:pt x="850" y="1792"/>
                  <a:pt x="804" y="1788"/>
                  <a:pt x="760" y="1782"/>
                </a:cubicBezTo>
                <a:lnTo>
                  <a:pt x="743" y="1779"/>
                </a:lnTo>
                <a:lnTo>
                  <a:pt x="737" y="1778"/>
                </a:lnTo>
                <a:cubicBezTo>
                  <a:pt x="318" y="1703"/>
                  <a:pt x="0" y="1337"/>
                  <a:pt x="0" y="896"/>
                </a:cubicBezTo>
                <a:cubicBezTo>
                  <a:pt x="0" y="401"/>
                  <a:pt x="401" y="0"/>
                  <a:pt x="8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806768" y="1837307"/>
            <a:ext cx="3712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s-PE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Cultivando el equipo de consejeros de las cooperativas de agricultores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932815" y="3012673"/>
            <a:ext cx="3476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es-PE" sz="1600" dirty="0">
                <a:latin typeface="Times New Roman Regular" panose="02020603050405020304" charset="0"/>
              </a:rPr>
              <a:t>Funcionarios de las administraciones agrícolas y rurales a todos los niveles</a:t>
            </a:r>
            <a:endParaRPr lang="en-US" sz="1600" dirty="0">
              <a:latin typeface="Times New Roman Regular" panose="02020603050405020304" charset="0"/>
              <a:sym typeface="+mn-ea"/>
            </a:endParaRPr>
          </a:p>
          <a:p>
            <a:pPr indent="0" algn="ctr"/>
            <a:endParaRPr lang="en-US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indent="0"/>
            <a:endParaRPr lang="en-US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s-PE" sz="1600" dirty="0">
                <a:latin typeface="Times New Roman Regular" panose="02020603050405020304" charset="0"/>
              </a:rPr>
              <a:t>Excelentes líderes cooperativos, técnicos agrícolas, expertos en economía agrícola, académicos y estudiantes universitarios</a:t>
            </a:r>
            <a:endParaRPr lang="en-US" altLang="en-US" sz="1600" dirty="0">
              <a:latin typeface="Times New Roman Regular" panose="02020603050405020304" charset="0"/>
              <a:sym typeface="+mn-ea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7846059" y="2515468"/>
            <a:ext cx="4133215" cy="189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--</a:t>
            </a:r>
            <a:r>
              <a:rPr lang="es-PE" sz="1600" b="1" dirty="0">
                <a:latin typeface="Times New Roman Regular" panose="02020603050405020304" charset="0"/>
                <a:ea typeface="思源宋体 Light" panose="02020300000000000000" charset="-122"/>
              </a:rPr>
              <a:t>Construido</a:t>
            </a: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 por federaciones, asociaciones y empresas de servicios agrícolas dispuestas y competentes</a:t>
            </a:r>
            <a:endParaRPr lang="zh-CN" altLang="en-US" sz="16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---</a:t>
            </a:r>
            <a:r>
              <a:rPr lang="es-PE" sz="1600" b="1" dirty="0">
                <a:latin typeface="Times New Roman Regular" panose="02020603050405020304" charset="0"/>
                <a:ea typeface="思源宋体 Light" panose="02020300000000000000" charset="-122"/>
              </a:rPr>
              <a:t>Prestar</a:t>
            </a: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 servicios e </a:t>
            </a:r>
            <a:r>
              <a:rPr lang="es-PE" sz="1600" b="1" dirty="0">
                <a:latin typeface="Times New Roman Regular" panose="02020603050405020304" charset="0"/>
                <a:ea typeface="思源宋体 Light" panose="02020300000000000000" charset="-122"/>
              </a:rPr>
              <a:t>Innovar </a:t>
            </a: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los productos de servicio, contenidos y forma de servicio</a:t>
            </a:r>
            <a:endParaRPr lang="zh-CN" altLang="en-US" sz="16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7743825" y="1819508"/>
            <a:ext cx="398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s-PE" altLang="zh-CN" sz="2000" dirty="0">
                <a:solidFill>
                  <a:srgbClr val="C10E0E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Establecimiento de un Centro de Servicios</a:t>
            </a:r>
            <a:endParaRPr lang="zh-CN" altLang="en-US" sz="2000" dirty="0">
              <a:solidFill>
                <a:srgbClr val="C10E0E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4693285" y="2093193"/>
            <a:ext cx="3038475" cy="3038475"/>
            <a:chOff x="7391" y="3298"/>
            <a:chExt cx="4785" cy="4785"/>
          </a:xfrm>
        </p:grpSpPr>
        <p:sp>
          <p:nvSpPr>
            <p:cNvPr id="16" name="直角三角形 19"/>
            <p:cNvSpPr/>
            <p:nvPr/>
          </p:nvSpPr>
          <p:spPr>
            <a:xfrm>
              <a:off x="9784" y="3298"/>
              <a:ext cx="2393" cy="2393"/>
            </a:xfrm>
            <a:prstGeom prst="rtTriangle">
              <a:avLst/>
            </a:prstGeom>
            <a:solidFill>
              <a:srgbClr val="E3A207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17" name="直角三角形 20"/>
            <p:cNvSpPr/>
            <p:nvPr/>
          </p:nvSpPr>
          <p:spPr>
            <a:xfrm flipH="1">
              <a:off x="7391" y="3298"/>
              <a:ext cx="2393" cy="2393"/>
            </a:xfrm>
            <a:prstGeom prst="rtTriangle">
              <a:avLst/>
            </a:prstGeom>
            <a:solidFill>
              <a:srgbClr val="C10E0E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18" name="直角三角形 21"/>
            <p:cNvSpPr/>
            <p:nvPr/>
          </p:nvSpPr>
          <p:spPr>
            <a:xfrm flipV="1">
              <a:off x="9784" y="5691"/>
              <a:ext cx="2393" cy="2393"/>
            </a:xfrm>
            <a:prstGeom prst="rtTriangle">
              <a:avLst/>
            </a:prstGeom>
            <a:solidFill>
              <a:srgbClr val="C10E0E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19" name="直角三角形 22"/>
            <p:cNvSpPr/>
            <p:nvPr/>
          </p:nvSpPr>
          <p:spPr>
            <a:xfrm flipH="1" flipV="1">
              <a:off x="7391" y="5691"/>
              <a:ext cx="2393" cy="2393"/>
            </a:xfrm>
            <a:prstGeom prst="rtTriangle">
              <a:avLst/>
            </a:prstGeom>
            <a:solidFill>
              <a:srgbClr val="E3A207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20" name="任意多边形 46"/>
          <p:cNvSpPr/>
          <p:nvPr/>
        </p:nvSpPr>
        <p:spPr>
          <a:xfrm>
            <a:off x="6805295" y="4152498"/>
            <a:ext cx="910590" cy="910590"/>
          </a:xfrm>
          <a:custGeom>
            <a:avLst/>
            <a:gdLst>
              <a:gd name="adj" fmla="val 28509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792" h="1792">
                <a:moveTo>
                  <a:pt x="896" y="0"/>
                </a:moveTo>
                <a:cubicBezTo>
                  <a:pt x="1391" y="0"/>
                  <a:pt x="1792" y="401"/>
                  <a:pt x="1792" y="896"/>
                </a:cubicBezTo>
                <a:cubicBezTo>
                  <a:pt x="1792" y="1391"/>
                  <a:pt x="1391" y="1792"/>
                  <a:pt x="896" y="1792"/>
                </a:cubicBezTo>
                <a:cubicBezTo>
                  <a:pt x="757" y="1792"/>
                  <a:pt x="625" y="1760"/>
                  <a:pt x="508" y="1704"/>
                </a:cubicBezTo>
                <a:lnTo>
                  <a:pt x="492" y="1696"/>
                </a:lnTo>
                <a:lnTo>
                  <a:pt x="488" y="1694"/>
                </a:lnTo>
                <a:cubicBezTo>
                  <a:pt x="198" y="1546"/>
                  <a:pt x="0" y="1244"/>
                  <a:pt x="0" y="896"/>
                </a:cubicBezTo>
                <a:cubicBezTo>
                  <a:pt x="0" y="409"/>
                  <a:pt x="389" y="13"/>
                  <a:pt x="873" y="0"/>
                </a:cubicBezTo>
                <a:lnTo>
                  <a:pt x="883" y="0"/>
                </a:lnTo>
                <a:lnTo>
                  <a:pt x="896" y="0"/>
                </a:lnTo>
                <a:close/>
              </a:path>
            </a:pathLst>
          </a:cu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1" name="任意多边形 55"/>
          <p:cNvSpPr/>
          <p:nvPr/>
        </p:nvSpPr>
        <p:spPr>
          <a:xfrm>
            <a:off x="4735830" y="2218288"/>
            <a:ext cx="910590" cy="910590"/>
          </a:xfrm>
          <a:custGeom>
            <a:avLst/>
            <a:gdLst>
              <a:gd name="adj" fmla="val 28509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792" h="1792">
                <a:moveTo>
                  <a:pt x="896" y="0"/>
                </a:moveTo>
                <a:cubicBezTo>
                  <a:pt x="981" y="0"/>
                  <a:pt x="1063" y="12"/>
                  <a:pt x="1141" y="34"/>
                </a:cubicBezTo>
                <a:lnTo>
                  <a:pt x="1145" y="35"/>
                </a:lnTo>
                <a:lnTo>
                  <a:pt x="1162" y="40"/>
                </a:lnTo>
                <a:cubicBezTo>
                  <a:pt x="1527" y="154"/>
                  <a:pt x="1792" y="494"/>
                  <a:pt x="1792" y="896"/>
                </a:cubicBezTo>
                <a:cubicBezTo>
                  <a:pt x="1792" y="1391"/>
                  <a:pt x="1391" y="1792"/>
                  <a:pt x="896" y="1792"/>
                </a:cubicBezTo>
                <a:cubicBezTo>
                  <a:pt x="850" y="1792"/>
                  <a:pt x="804" y="1788"/>
                  <a:pt x="760" y="1782"/>
                </a:cubicBezTo>
                <a:lnTo>
                  <a:pt x="743" y="1779"/>
                </a:lnTo>
                <a:lnTo>
                  <a:pt x="737" y="1778"/>
                </a:lnTo>
                <a:cubicBezTo>
                  <a:pt x="318" y="1703"/>
                  <a:pt x="0" y="1337"/>
                  <a:pt x="0" y="896"/>
                </a:cubicBezTo>
                <a:cubicBezTo>
                  <a:pt x="0" y="401"/>
                  <a:pt x="401" y="0"/>
                  <a:pt x="896" y="0"/>
                </a:cubicBezTo>
                <a:close/>
              </a:path>
            </a:pathLst>
          </a:cu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22" name="文本框 33"/>
          <p:cNvSpPr txBox="1"/>
          <p:nvPr/>
        </p:nvSpPr>
        <p:spPr>
          <a:xfrm>
            <a:off x="4613275" y="2305918"/>
            <a:ext cx="1165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01</a:t>
            </a:r>
            <a:endParaRPr lang="en-US" altLang="zh-CN" sz="40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3" name="文本框 36"/>
          <p:cNvSpPr txBox="1"/>
          <p:nvPr/>
        </p:nvSpPr>
        <p:spPr>
          <a:xfrm>
            <a:off x="6677025" y="4253463"/>
            <a:ext cx="1165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02</a:t>
            </a:r>
            <a:endParaRPr lang="en-US" altLang="zh-CN" sz="400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  <p:sp>
        <p:nvSpPr>
          <p:cNvPr id="24" name="椭圆 37"/>
          <p:cNvSpPr/>
          <p:nvPr/>
        </p:nvSpPr>
        <p:spPr>
          <a:xfrm>
            <a:off x="5180330" y="2589128"/>
            <a:ext cx="2104390" cy="210439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5" name="文本框 42"/>
          <p:cNvSpPr txBox="1"/>
          <p:nvPr/>
        </p:nvSpPr>
        <p:spPr>
          <a:xfrm>
            <a:off x="5175885" y="2949173"/>
            <a:ext cx="2113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Sistema de Orientación y Servicio</a:t>
            </a:r>
            <a:endParaRPr lang="zh-CN" altLang="en-US" sz="2800" b="1" dirty="0">
              <a:solidFill>
                <a:schemeClr val="bg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570230" y="1031473"/>
            <a:ext cx="114090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3. </a:t>
            </a:r>
            <a:r>
              <a:rPr lang="es-PE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Innovar el Sistema de Orientación y Servicio</a:t>
            </a:r>
            <a:endParaRPr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27" name="加号 7"/>
          <p:cNvSpPr/>
          <p:nvPr/>
        </p:nvSpPr>
        <p:spPr>
          <a:xfrm>
            <a:off x="2437130" y="3587983"/>
            <a:ext cx="395605" cy="383540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8" name="文本框 16"/>
          <p:cNvSpPr txBox="1"/>
          <p:nvPr/>
        </p:nvSpPr>
        <p:spPr>
          <a:xfrm>
            <a:off x="3514090" y="5369793"/>
            <a:ext cx="5957570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...p</a:t>
            </a:r>
            <a:r>
              <a:rPr lang="es-PE" dirty="0">
                <a:solidFill>
                  <a:schemeClr val="tx1"/>
                </a:solidFill>
                <a:latin typeface="Times New Roman Regular" panose="02020603050405020304" charset="0"/>
              </a:rPr>
              <a:t>ara </a:t>
            </a:r>
            <a:r>
              <a:rPr lang="es-PE" b="1" dirty="0">
                <a:solidFill>
                  <a:schemeClr val="tx1"/>
                </a:solidFill>
                <a:latin typeface="Times New Roman Regular" panose="02020603050405020304" charset="0"/>
              </a:rPr>
              <a:t>satisfacer mejor las necesidades diversificadas y personalizadas</a:t>
            </a:r>
            <a:r>
              <a:rPr lang="es-PE" dirty="0">
                <a:solidFill>
                  <a:schemeClr val="tx1"/>
                </a:solidFill>
                <a:latin typeface="Times New Roman Regular" panose="02020603050405020304" charset="0"/>
              </a:rPr>
              <a:t> de las cooperativas de agricultores.</a:t>
            </a:r>
            <a:endParaRPr dirty="0">
              <a:solidFill>
                <a:schemeClr val="tx1"/>
              </a:solidFill>
              <a:latin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828800" y="4088437"/>
            <a:ext cx="8422105" cy="1962436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Casos de Cooperativas que </a:t>
            </a:r>
            <a:r>
              <a:rPr lang="en-US" sz="2800" dirty="0" err="1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Vinculan</a:t>
            </a: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 los Pequeños Agricultores a Grandes Mercados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15215" y="296793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05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463" y="1111683"/>
            <a:ext cx="12015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Caso 1: Enriquecer los medios de contribución de los miembros y atraer a varios tipos de agricultores para que se unan a la cooperativa</a:t>
            </a:r>
            <a:endParaRPr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30" y="2654063"/>
            <a:ext cx="3810000" cy="2562225"/>
          </a:xfrm>
          <a:prstGeom prst="rect">
            <a:avLst/>
          </a:prstGeom>
        </p:spPr>
      </p:pic>
      <p:sp>
        <p:nvSpPr>
          <p:cNvPr id="5" name="文本框 13"/>
          <p:cNvSpPr txBox="1"/>
          <p:nvPr/>
        </p:nvSpPr>
        <p:spPr>
          <a:xfrm>
            <a:off x="4770120" y="5370593"/>
            <a:ext cx="5531485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60% miembros con efectivo </a:t>
            </a:r>
            <a:endParaRPr lang="es-PE" sz="16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>
              <a:lnSpc>
                <a:spcPct val="150000"/>
              </a:lnSpc>
            </a:pP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20% socios con maquinaria </a:t>
            </a:r>
            <a:endParaRPr lang="es-PE" sz="16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>
              <a:lnSpc>
                <a:spcPct val="150000"/>
              </a:lnSpc>
            </a:pPr>
            <a:r>
              <a:rPr lang="es-PE" sz="1600" dirty="0">
                <a:latin typeface="Times New Roman Regular" panose="02020603050405020304" charset="0"/>
                <a:ea typeface="思源宋体 Light" panose="02020300000000000000" charset="-122"/>
              </a:rPr>
              <a:t>20% miembros con invernadero</a:t>
            </a:r>
            <a:endParaRPr lang="en-US" sz="16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565" y="2664858"/>
            <a:ext cx="3809365" cy="25400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2393950" y="5724923"/>
            <a:ext cx="2280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 Regular" panose="02020603050405020304" charset="0"/>
                <a:cs typeface="Times New Roman Regular" panose="02020603050405020304" charset="0"/>
              </a:rPr>
              <a:t>Entre 150 </a:t>
            </a:r>
            <a:r>
              <a:rPr lang="en-US" altLang="zh-CN" sz="1600" dirty="0" err="1">
                <a:latin typeface="Times New Roman Regular" panose="02020603050405020304" charset="0"/>
                <a:cs typeface="Times New Roman Regular" panose="02020603050405020304" charset="0"/>
              </a:rPr>
              <a:t>miembros</a:t>
            </a:r>
            <a:endParaRPr lang="en-US" altLang="zh-CN" sz="16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0230" y="1111683"/>
            <a:ext cx="11409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Caso 2: Cooperar con empresas para mejorar la capacidad de la cooperativa para servir a los miembros y conectarse con el mercado</a:t>
            </a:r>
            <a:endParaRPr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291513"/>
            <a:ext cx="6633845" cy="2376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0115" y="5284652"/>
            <a:ext cx="776668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dirty="0">
                <a:latin typeface="Times New Roman Regular" panose="02020603050405020304" charset="0"/>
              </a:rPr>
              <a:t>La cooperativa es responsable de la producción de trigo negro. </a:t>
            </a:r>
            <a:endParaRPr lang="es-PE" dirty="0">
              <a:latin typeface="Times New Roman Regular" panose="02020603050405020304" charset="0"/>
            </a:endParaRPr>
          </a:p>
          <a:p>
            <a:r>
              <a:rPr lang="es-PE" dirty="0">
                <a:latin typeface="Times New Roman Regular" panose="02020603050405020304" charset="0"/>
              </a:rPr>
              <a:t>La empresa es responsable del procesamiento y venta de productos de trigo negro. La empresa entrega el 12% de la utilidad neta a la cooperativa.</a:t>
            </a:r>
            <a:endParaRPr lang="en-US" dirty="0">
              <a:latin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86800" y="2519478"/>
            <a:ext cx="213995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Cooperativa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 +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Empresa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+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Base de producción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+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Procesamiento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+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Ventas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2" descr="合作社组织成员按要求进行油桃采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55" y="2448894"/>
            <a:ext cx="5457190" cy="36379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4063" y="3065202"/>
            <a:ext cx="4130040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dirty="0">
                <a:latin typeface="Times New Roman Regular" panose="02020603050405020304" charset="0"/>
              </a:rPr>
              <a:t>Después de la liquidación de fin de año de la cooperativa, alrededor del 60 % del excedente distribuible se devolverá a sus miembros según la proporción del volumen de transacciones, y alrededor del 40 % se distribuirá según la proporción de las contribuciones de los miembros.</a:t>
            </a:r>
            <a:endParaRPr lang="en-US" altLang="zh-CN" dirty="0">
              <a:latin typeface="Times New Roman Regular" panose="02020603050405020304" charset="0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538146" y="1025236"/>
            <a:ext cx="11409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Case 3: </a:t>
            </a:r>
            <a:r>
              <a:rPr lang="es-PE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Determinar científicamente el plan de distribución de excedentes y vincular estrechamente los intereses de los miembros</a:t>
            </a:r>
            <a:endParaRPr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798512" y="2683309"/>
            <a:ext cx="10594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latin typeface="Times New Roman Regular" panose="02020603050405020304" charset="0"/>
              </a:rPr>
              <a:t>Otra institución nacional o subnacional contribuye a fortalecer las capacidades de las cooperativas en el proceso de registro, contabilidad financiera, distribución de excedentes y cómo MARA las acompaña en estos procesos. </a:t>
            </a:r>
            <a:r>
              <a:rPr lang="es-PE" i="1" dirty="0">
                <a:latin typeface="Times New Roman Italic" panose="02020603050405020304" charset="0"/>
                <a:cs typeface="Times New Roman Italic" panose="02020603050405020304" charset="0"/>
              </a:rPr>
              <a:t>Reglamento sobre la Gestión del Registro de Entidades del Mercado Nacional de la República Popular China Reglas de Gestión Financiera para Cooperativas de Agricultores </a:t>
            </a:r>
            <a:endParaRPr lang="es-PE" i="1" dirty="0">
              <a:latin typeface="Times New Roman Italic" panose="02020603050405020304" charset="0"/>
              <a:cs typeface="Times New Roman Italic" panose="02020603050405020304" charset="0"/>
            </a:endParaRPr>
          </a:p>
          <a:p>
            <a:r>
              <a:rPr lang="es-PE" i="1" dirty="0">
                <a:latin typeface="Times New Roman Italic" panose="02020603050405020304" charset="0"/>
                <a:cs typeface="Times New Roman Italic" panose="02020603050405020304" charset="0"/>
              </a:rPr>
              <a:t>Reglas de Contabilidad para Cooperativas de Agricultores </a:t>
            </a:r>
            <a:endParaRPr lang="es-PE" i="1" dirty="0">
              <a:latin typeface="Times New Roman Italic" panose="02020603050405020304" charset="0"/>
              <a:cs typeface="Times New Roman Italic" panose="02020603050405020304" charset="0"/>
            </a:endParaRPr>
          </a:p>
          <a:p>
            <a:r>
              <a:rPr lang="es-PE" i="1" dirty="0">
                <a:latin typeface="Times New Roman Italic" panose="02020603050405020304" charset="0"/>
                <a:cs typeface="Times New Roman Italic" panose="02020603050405020304" charset="0"/>
              </a:rPr>
              <a:t>Reuniones Conjuntas Interministeriales para el Desarrollo de las Cooperativas Campesinas Nacionales</a:t>
            </a:r>
            <a:endParaRPr lang="en-US" altLang="zh-CN" i="1" dirty="0">
              <a:latin typeface="Times New Roman Italic" panose="02020603050405020304" charset="0"/>
              <a:cs typeface="Times New Roman Italic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About </a:t>
            </a:r>
            <a:r>
              <a:rPr lang="en-US" dirty="0" err="1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streghten</a:t>
            </a: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quality and safety control of agricultural products</a:t>
            </a:r>
            <a:r>
              <a:rPr lang="es-PE" dirty="0">
                <a:latin typeface="Times New Roman Regular" panose="02020603050405020304" charset="0"/>
              </a:rPr>
              <a:t>seguridad de los productos agrícolas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r>
              <a:rPr lang="es-PE" i="1" dirty="0">
                <a:latin typeface="Times New Roman Italic" panose="02020603050405020304" charset="0"/>
                <a:cs typeface="Times New Roman Italic" panose="02020603050405020304" charset="0"/>
              </a:rPr>
              <a:t>Ley de Calidad e Inocuidad de los Productos Agrícolas de la República Popular China</a:t>
            </a:r>
            <a:r>
              <a:rPr lang="en-US" altLang="zh-CN" i="1" dirty="0">
                <a:latin typeface="Times New Roman Italic" panose="02020603050405020304" charset="0"/>
                <a:cs typeface="Times New Roman Italic" panose="02020603050405020304" charset="0"/>
              </a:rPr>
              <a:t> </a:t>
            </a:r>
            <a:endParaRPr lang="en-US" altLang="zh-CN" i="1" dirty="0">
              <a:latin typeface="Times New Roman Italic" panose="02020603050405020304" charset="0"/>
              <a:cs typeface="Times New Roman Italic" panose="0202060305040502030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263139" y="1313381"/>
            <a:ext cx="114090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Más información</a:t>
            </a:r>
            <a:endParaRPr lang="en-US" altLang="zh-CN"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90294" y="2391376"/>
            <a:ext cx="10581890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sz="2200" dirty="0">
                <a:latin typeface="Times New Roman Regular" panose="02020603050405020304" charset="0"/>
              </a:rPr>
              <a:t>Las cooperativas de agricultores son organizaciones "cooperadas por humanos", cuya función es servir a los miembros y conectarse con el mercado a gran escala. </a:t>
            </a:r>
            <a:endParaRPr lang="es-PE" sz="2200" dirty="0">
              <a:latin typeface="Times New Roman Regular" panose="02020603050405020304" charset="0"/>
            </a:endParaRPr>
          </a:p>
          <a:p>
            <a:endParaRPr lang="es-PE" sz="2200" dirty="0">
              <a:latin typeface="Times New Roman Regular" panose="02020603050405020304" charset="0"/>
            </a:endParaRPr>
          </a:p>
          <a:p>
            <a:r>
              <a:rPr lang="es-PE" sz="2200" dirty="0">
                <a:latin typeface="Times New Roman Regular" panose="02020603050405020304" charset="0"/>
              </a:rPr>
              <a:t>En el proceso de guiar el desarrollo y crecimiento de las cooperativas de agricultores, es necesario respetar los deseos de los agricultores, alentar a las cooperativas a explorar la integración y el desarrollo con diversas entidades del mercado en función de las características regionales, las características industriales y el entorno comercial. </a:t>
            </a:r>
            <a:endParaRPr lang="es-PE" sz="2200" dirty="0">
              <a:latin typeface="Times New Roman Regular" panose="02020603050405020304" charset="0"/>
            </a:endParaRPr>
          </a:p>
          <a:p>
            <a:endParaRPr lang="es-PE" sz="2200" dirty="0">
              <a:latin typeface="Times New Roman Regular" panose="02020603050405020304" charset="0"/>
            </a:endParaRPr>
          </a:p>
          <a:p>
            <a:r>
              <a:rPr lang="es-PE" sz="2200" dirty="0">
                <a:latin typeface="Times New Roman Regular" panose="02020603050405020304" charset="0"/>
              </a:rPr>
              <a:t>Es importante que las cooperativas encuentren posiciones adecuadas en la cadena industrial y lleven a los agricultores a lograr un desarrollo sostenible.</a:t>
            </a:r>
            <a:endParaRPr lang="zh-CN" altLang="en-US" sz="2200" dirty="0">
              <a:latin typeface="Times New Roman Regular" panose="0202060305040502030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263139" y="1313381"/>
            <a:ext cx="114090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Conclusiones</a:t>
            </a:r>
            <a:endParaRPr lang="en-US" altLang="zh-CN" sz="3000" b="1" dirty="0">
              <a:solidFill>
                <a:srgbClr val="C10E0E"/>
              </a:solidFill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0738" y="1508307"/>
            <a:ext cx="9956800" cy="4801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Base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Legal</a:t>
            </a:r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: </a:t>
            </a:r>
            <a:r>
              <a:rPr lang="es-PE" altLang="zh-CN" b="1" i="1" dirty="0">
                <a:latin typeface="Times New Roman Regular" panose="02020603050405020304" charset="0"/>
                <a:cs typeface="Times New Roman Regular" panose="02020603050405020304" charset="0"/>
              </a:rPr>
              <a:t>Ley</a:t>
            </a:r>
            <a:r>
              <a:rPr lang="zh-CN" altLang="es-PE" b="1" i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b="1" i="1" dirty="0">
                <a:latin typeface="Times New Roman Regular" panose="02020603050405020304" charset="0"/>
                <a:cs typeface="Times New Roman Regular" panose="02020603050405020304" charset="0"/>
              </a:rPr>
              <a:t>de</a:t>
            </a:r>
            <a:r>
              <a:rPr lang="zh-CN" altLang="es-PE" b="1" i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b="1" i="1" dirty="0">
                <a:latin typeface="Times New Roman Regular" panose="02020603050405020304" charset="0"/>
                <a:cs typeface="Times New Roman Regular" panose="02020603050405020304" charset="0"/>
              </a:rPr>
              <a:t>la</a:t>
            </a:r>
            <a:r>
              <a:rPr lang="zh-CN" altLang="es-PE" b="1" i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b="1" i="1" dirty="0">
                <a:latin typeface="Times New Roman Regular" panose="02020603050405020304" charset="0"/>
                <a:cs typeface="Times New Roman Regular" panose="02020603050405020304" charset="0"/>
              </a:rPr>
              <a:t>República</a:t>
            </a:r>
            <a:r>
              <a:rPr lang="zh-CN" altLang="es-PE" b="1" i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b="1" i="1" dirty="0">
                <a:latin typeface="Times New Roman Regular" panose="02020603050405020304" charset="0"/>
                <a:cs typeface="Times New Roman Regular" panose="02020603050405020304" charset="0"/>
              </a:rPr>
              <a:t>Popular de China sobre Cooperativas de Agricultores</a:t>
            </a:r>
            <a:endParaRPr lang="zh-CN" altLang="en-US" i="1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              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Definición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legal</a:t>
            </a:r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: 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Las cooperativas de agricultores se refieren a organizaciones económicas de ayuda mutua que se unen voluntariamente y son administradas democráticamente por productores de productos agrícolas o proveedores y usuarios de la producción y servicios agrícolas sobre la base de contratos de operación de la familia rural.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		                                               (</a:t>
            </a:r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Art</a:t>
            </a:r>
            <a:r>
              <a:rPr lang="es-PE" altLang="zh-CN" dirty="0" err="1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ículo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N°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2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de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la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Ley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de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Cooperativas de Agricultores)</a:t>
            </a:r>
            <a:endParaRPr lang="es-PE" altLang="zh-CN" dirty="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/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Princip</a:t>
            </a:r>
            <a:r>
              <a:rPr lang="es-PE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ios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a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seguir: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2171700" lvl="4" indent="-342900">
              <a:buFont typeface="+mj-ea"/>
              <a:buAutoNum type="circleNumDbPlain"/>
            </a:pP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Los miembros son principalmente agricultores</a:t>
            </a:r>
            <a:r>
              <a:rPr lang="zh-CN" altLang="en-US" dirty="0">
                <a:latin typeface="Times New Roman Regular" panose="02020603050405020304" charset="0"/>
                <a:cs typeface="Times New Roman Regular" panose="02020603050405020304" charset="0"/>
              </a:rPr>
              <a:t>;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2171700" lvl="4" indent="-342900">
              <a:buFont typeface="+mj-ea"/>
              <a:buAutoNum type="circleNumDbPlain"/>
            </a:pP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Con el propósito de servir a los miembros y procurar los intereses comunes de todos los miembros; 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2171700" lvl="4" indent="-342900">
              <a:buFont typeface="+mj-ea"/>
              <a:buAutoNum type="circleNumDbPlain"/>
            </a:pP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Afiliación voluntaria y libertad de renuncia;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2171700" lvl="4" indent="-342900">
              <a:buFont typeface="+mj-ea"/>
              <a:buAutoNum type="circleNumDbPlain"/>
            </a:pP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Igualdad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de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derechos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de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los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miembros y gestión democrática;</a:t>
            </a:r>
            <a:endParaRPr lang="es-PE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2171700" lvl="4" indent="-342900">
              <a:buFont typeface="+mj-ea"/>
              <a:buAutoNum type="circleNumDbPlain"/>
            </a:pP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El excedente se devuelve principalmente en proporción al volumen de transacciones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(cantidad)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entre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los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miembros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y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las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cooperativas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de</a:t>
            </a:r>
            <a:r>
              <a:rPr lang="zh-CN" altLang="es-PE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s-PE" altLang="zh-CN" dirty="0">
                <a:latin typeface="Times New Roman Regular" panose="02020603050405020304" charset="0"/>
                <a:cs typeface="Times New Roman Regular" panose="02020603050405020304" charset="0"/>
              </a:rPr>
              <a:t>agricultores.</a:t>
            </a:r>
            <a:endParaRPr lang="zh-C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3329627" y="2908292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Open Sans" panose="020B0606030504020204" pitchFamily="34" charset="0"/>
                  <a:ea typeface="Verdana" panose="020B0604030504040204" charset="0"/>
                  <a:cs typeface="Open Sans" panose="020B0606030504020204" pitchFamily="34" charset="0"/>
                </a:rPr>
                <a:t>Thank You</a:t>
              </a:r>
              <a:endParaRPr lang="en-AU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Verdana" panose="020B060403050404020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3" y="5250474"/>
            <a:ext cx="6004618" cy="1645936"/>
          </a:xfrm>
          <a:prstGeom prst="rect">
            <a:avLst/>
          </a:prstGeom>
        </p:spPr>
      </p:pic>
      <p:pic>
        <p:nvPicPr>
          <p:cNvPr id="7" name="图片 6" descr="QR 代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21" y="1584878"/>
            <a:ext cx="1500704" cy="1515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文本框 1"/>
          <p:cNvSpPr txBox="1"/>
          <p:nvPr/>
        </p:nvSpPr>
        <p:spPr>
          <a:xfrm>
            <a:off x="864870" y="278765"/>
            <a:ext cx="10819765" cy="615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16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Registro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: De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acuerdo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con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regulaciones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la República Popular de China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sobre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la Administración y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Registro de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Entidades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Mercado, los agricultores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pueden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presenter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solicitud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al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departamento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supervision 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nivel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del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condado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para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registrarse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y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obtener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licencia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comercial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Estructura</a:t>
            </a:r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organizativa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: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agricultores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deben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establecer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asamblea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general de Miembros, un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presidente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asamblea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representativa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los Miembros,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junta directive, un supervisor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ejecutivo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o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junta de supervision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según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sea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necesario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. 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Mecanismo</a:t>
            </a:r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 de </a:t>
            </a:r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gobernanza</a:t>
            </a:r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: 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En primer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lugar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los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miembros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son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principalmente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agricultores.En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Segundo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lugar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los Miembros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tienen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los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mismos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derechos en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(un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miembro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un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voto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). 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Contabilidad</a:t>
            </a:r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financiera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: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agricultores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tienen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una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regulación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contable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financiera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especializada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Distribución</a:t>
            </a:r>
            <a:r>
              <a:rPr lang="en-US" altLang="zh-CN" b="1" dirty="0">
                <a:latin typeface="Times New Roman Regular" panose="02020603050405020304" charset="0"/>
                <a:cs typeface="Times New Roman Regular" panose="02020603050405020304" charset="0"/>
              </a:rPr>
              <a:t> de </a:t>
            </a:r>
            <a:r>
              <a:rPr lang="en-US" altLang="zh-CN" b="1" dirty="0" err="1">
                <a:latin typeface="Times New Roman Regular" panose="02020603050405020304" charset="0"/>
                <a:cs typeface="Times New Roman Regular" panose="02020603050405020304" charset="0"/>
              </a:rPr>
              <a:t>excedente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: En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cuanto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al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monto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distribución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excedente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distribuible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se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refiere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a la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porción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excedente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despues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compensar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las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pérdidas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y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retirar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fondo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prevision. En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cuanto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a la forma y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proporción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distribución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, se require que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el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excedente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distribuible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de la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sea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devuelto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principalmente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en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proporción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al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volumen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(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monto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) de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transacciones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entre los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socios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 y la </a:t>
            </a:r>
            <a:r>
              <a:rPr lang="en-US" altLang="zh-CN" dirty="0" err="1">
                <a:latin typeface="Times New Roman Regular" panose="02020603050405020304" charset="0"/>
                <a:cs typeface="Times New Roman Regular" panose="02020603050405020304" charset="0"/>
              </a:rPr>
              <a:t>cooperativa</a:t>
            </a:r>
            <a:r>
              <a:rPr lang="en-US" altLang="zh-CN" dirty="0">
                <a:latin typeface="Times New Roman Regular" panose="02020603050405020304" charset="0"/>
                <a:cs typeface="Times New Roman Regular" panose="02020603050405020304" charset="0"/>
              </a:rPr>
              <a:t>. </a:t>
            </a:r>
            <a:endParaRPr lang="en-US" altLang="zh-CN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782955" y="950705"/>
            <a:ext cx="11409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zh-CN" sz="3000" b="1" dirty="0">
                <a:solidFill>
                  <a:srgbClr val="C10E0E"/>
                </a:solidFill>
                <a:uFillTx/>
                <a:latin typeface="Times New Roman Bold" panose="02020603050405020304" charset="0"/>
                <a:ea typeface="思源宋体 Light" panose="02020300000000000000" charset="-122"/>
                <a:cs typeface="Times New Roman Bold" panose="02020603050405020304" charset="0"/>
                <a:sym typeface="+mn-ea"/>
              </a:rPr>
              <a:t>Características organizacionales </a:t>
            </a:r>
            <a:r>
              <a:rPr lang="es-PE" altLang="zh-CN" sz="3000" b="1" dirty="0">
                <a:solidFill>
                  <a:srgbClr val="C10E0E"/>
                </a:solidFill>
                <a:latin typeface="Times New Roman Bold" panose="02020603050405020304" charset="0"/>
                <a:ea typeface="思源宋体 Light" panose="02020300000000000000" charset="-122"/>
                <a:cs typeface="Times New Roman Bold" panose="02020603050405020304" charset="0"/>
                <a:sym typeface="+mn-ea"/>
              </a:rPr>
              <a:t>s</a:t>
            </a:r>
            <a:r>
              <a:rPr lang="es-PE" altLang="zh-CN" sz="3000" b="1" dirty="0">
                <a:solidFill>
                  <a:srgbClr val="C10E0E"/>
                </a:solidFill>
                <a:uFillTx/>
                <a:latin typeface="Times New Roman Bold" panose="02020603050405020304" charset="0"/>
                <a:ea typeface="思源宋体 Light" panose="02020300000000000000" charset="-122"/>
                <a:cs typeface="Times New Roman Bold" panose="02020603050405020304" charset="0"/>
                <a:sym typeface="+mn-ea"/>
              </a:rPr>
              <a:t>e muestran en 5 aspectos: </a:t>
            </a:r>
            <a:endParaRPr lang="zh-CN" altLang="en-US" sz="3000" b="1" dirty="0">
              <a:solidFill>
                <a:srgbClr val="C10E0E"/>
              </a:solidFill>
              <a:uFillTx/>
              <a:latin typeface="Times New Roman Bold" panose="02020603050405020304" charset="0"/>
              <a:ea typeface="思源宋体 Light" panose="02020300000000000000" charset="-122"/>
              <a:cs typeface="Times New Roman Bold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691068" y="4136204"/>
            <a:ext cx="7271079" cy="1962436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Roles de las Cooperativas de Agricultores en la República Popular de China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02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椭圆 20"/>
          <p:cNvSpPr/>
          <p:nvPr/>
        </p:nvSpPr>
        <p:spPr>
          <a:xfrm>
            <a:off x="1161415" y="1742469"/>
            <a:ext cx="2500630" cy="2500630"/>
          </a:xfrm>
          <a:prstGeom prst="ellipse">
            <a:avLst/>
          </a:pr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任意多边形 18"/>
          <p:cNvSpPr/>
          <p:nvPr/>
        </p:nvSpPr>
        <p:spPr>
          <a:xfrm>
            <a:off x="937260" y="2526059"/>
            <a:ext cx="2952750" cy="9512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50" h="1498">
                <a:moveTo>
                  <a:pt x="301" y="0"/>
                </a:moveTo>
                <a:lnTo>
                  <a:pt x="791" y="0"/>
                </a:lnTo>
                <a:lnTo>
                  <a:pt x="791" y="1"/>
                </a:lnTo>
                <a:lnTo>
                  <a:pt x="3859" y="1"/>
                </a:lnTo>
                <a:lnTo>
                  <a:pt x="4204" y="1"/>
                </a:lnTo>
                <a:lnTo>
                  <a:pt x="4349" y="1"/>
                </a:lnTo>
                <a:lnTo>
                  <a:pt x="4650" y="749"/>
                </a:lnTo>
                <a:lnTo>
                  <a:pt x="4349" y="1498"/>
                </a:lnTo>
                <a:lnTo>
                  <a:pt x="3859" y="1498"/>
                </a:lnTo>
                <a:lnTo>
                  <a:pt x="3859" y="1497"/>
                </a:lnTo>
                <a:lnTo>
                  <a:pt x="791" y="1497"/>
                </a:lnTo>
                <a:lnTo>
                  <a:pt x="440" y="1497"/>
                </a:lnTo>
                <a:lnTo>
                  <a:pt x="301" y="1497"/>
                </a:lnTo>
                <a:lnTo>
                  <a:pt x="0" y="748"/>
                </a:lnTo>
                <a:lnTo>
                  <a:pt x="301" y="0"/>
                </a:lnTo>
                <a:close/>
              </a:path>
            </a:pathLst>
          </a:cu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椭圆 19"/>
          <p:cNvSpPr/>
          <p:nvPr/>
        </p:nvSpPr>
        <p:spPr>
          <a:xfrm>
            <a:off x="1384300" y="1965354"/>
            <a:ext cx="2053590" cy="2053590"/>
          </a:xfrm>
          <a:prstGeom prst="ellipse">
            <a:avLst/>
          </a:prstGeom>
          <a:solidFill>
            <a:srgbClr val="C10E0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燕尾形 23"/>
          <p:cNvSpPr/>
          <p:nvPr/>
        </p:nvSpPr>
        <p:spPr>
          <a:xfrm flipH="1">
            <a:off x="568325" y="2526059"/>
            <a:ext cx="502285" cy="932180"/>
          </a:xfrm>
          <a:prstGeom prst="chevron">
            <a:avLst>
              <a:gd name="adj" fmla="val 38056"/>
            </a:avLst>
          </a:pr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燕尾形 24"/>
          <p:cNvSpPr/>
          <p:nvPr/>
        </p:nvSpPr>
        <p:spPr>
          <a:xfrm>
            <a:off x="3763010" y="2545109"/>
            <a:ext cx="502285" cy="932180"/>
          </a:xfrm>
          <a:prstGeom prst="chevron">
            <a:avLst>
              <a:gd name="adj" fmla="val 38056"/>
            </a:avLst>
          </a:pr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42"/>
          <p:cNvSpPr txBox="1"/>
          <p:nvPr/>
        </p:nvSpPr>
        <p:spPr>
          <a:xfrm>
            <a:off x="1360170" y="2420649"/>
            <a:ext cx="2113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Auge del Desarrollo</a:t>
            </a:r>
            <a:endParaRPr lang="en-US" altLang="zh-CN" sz="2800" dirty="0">
              <a:solidFill>
                <a:schemeClr val="bg1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10" name="文本框 44"/>
          <p:cNvSpPr txBox="1"/>
          <p:nvPr/>
        </p:nvSpPr>
        <p:spPr>
          <a:xfrm>
            <a:off x="568325" y="4424074"/>
            <a:ext cx="369760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</a:t>
            </a:r>
            <a:r>
              <a:rPr lang="es-PE" altLang="zh-CN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Más de </a:t>
            </a:r>
            <a:r>
              <a:rPr lang="es-PE" altLang="zh-CN" sz="1600" b="1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2,2 millones de </a:t>
            </a:r>
            <a:r>
              <a:rPr lang="es-PE" altLang="zh-CN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cooperativas de agricultores en China</a:t>
            </a:r>
            <a:endParaRPr lang="es-PE" altLang="zh-CN" sz="1600" dirty="0">
              <a:solidFill>
                <a:srgbClr val="E3A207"/>
              </a:solidFill>
              <a:uFillTx/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 err="1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Dedicada</a:t>
            </a:r>
            <a:r>
              <a:rPr lang="en-US" altLang="zh-CN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a la </a:t>
            </a:r>
            <a:r>
              <a:rPr lang="en-US" altLang="zh-CN" sz="1600" dirty="0" err="1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producción</a:t>
            </a:r>
            <a:r>
              <a:rPr lang="en-US" altLang="zh-CN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y </a:t>
            </a:r>
            <a:r>
              <a:rPr lang="en-US" altLang="zh-CN" sz="1600" dirty="0" err="1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explotación</a:t>
            </a:r>
            <a:r>
              <a:rPr lang="en-US" altLang="zh-CN" sz="1600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de la </a:t>
            </a:r>
            <a:r>
              <a:rPr lang="en-US" altLang="zh-CN" sz="1600" b="1" dirty="0" err="1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agricultura</a:t>
            </a:r>
            <a:r>
              <a:rPr lang="en-US" altLang="zh-CN" sz="1600" b="1" dirty="0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, </a:t>
            </a:r>
            <a:r>
              <a:rPr lang="en-US" altLang="zh-CN" sz="1600" b="1" dirty="0" err="1">
                <a:solidFill>
                  <a:srgbClr val="E3A207"/>
                </a:solidFill>
                <a:uFillTx/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silvicultura</a:t>
            </a:r>
            <a:r>
              <a:rPr lang="en-US" altLang="zh-CN" sz="1600" b="1" dirty="0">
                <a:solidFill>
                  <a:srgbClr val="E3A207"/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, </a:t>
            </a:r>
            <a:r>
              <a:rPr lang="en-US" altLang="zh-CN" sz="1600" b="1" dirty="0" err="1">
                <a:solidFill>
                  <a:srgbClr val="E3A207"/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ganadería</a:t>
            </a:r>
            <a:r>
              <a:rPr lang="en-US" altLang="zh-CN" sz="1600" b="1" dirty="0">
                <a:solidFill>
                  <a:srgbClr val="E3A207"/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 y </a:t>
            </a:r>
            <a:r>
              <a:rPr lang="en-US" altLang="zh-CN" sz="1600" b="1" dirty="0" err="1">
                <a:solidFill>
                  <a:srgbClr val="E3A207"/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pesca</a:t>
            </a:r>
            <a:r>
              <a:rPr lang="en-US" altLang="zh-CN" sz="1600" dirty="0">
                <a:solidFill>
                  <a:srgbClr val="E3A207"/>
                </a:solidFill>
                <a:latin typeface="Times New Roman" panose="02020603050405020304" charset="0"/>
                <a:ea typeface="思源宋体 Light" panose="02020300000000000000" charset="-122"/>
                <a:sym typeface="+mn-ea"/>
              </a:rPr>
              <a:t>. </a:t>
            </a:r>
            <a:endParaRPr lang="zh-CN" altLang="en-US" sz="1600" dirty="0">
              <a:solidFill>
                <a:srgbClr val="E3A207"/>
              </a:solidFill>
              <a:uFillTx/>
              <a:latin typeface="Times New Roman" panose="02020603050405020304" charset="0"/>
              <a:ea typeface="思源宋体 Light" panose="02020300000000000000" charset="-122"/>
              <a:sym typeface="+mn-ea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930006" y="1742469"/>
            <a:ext cx="6466205" cy="385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Desde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la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reforma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y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apertura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,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un nuevo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tipo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de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economía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rural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cooperativa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se ha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desarrollado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gradualmente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sobre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la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base del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sistema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de gestión de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contratos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domésticos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.   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Los agricultores que se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dedican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a la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producción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agrícola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, los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negocios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y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servicios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, se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unen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voluntariamente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para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formar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las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cooperativas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de agricultores, que son por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naturaleza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una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organización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autogestionaria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de agricultores para la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asistencia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económica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mutua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</a:rPr>
              <a:t>. </a:t>
            </a:r>
            <a:br>
              <a:rPr lang="es-PE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</a:b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平行四边形 5"/>
          <p:cNvSpPr/>
          <p:nvPr/>
        </p:nvSpPr>
        <p:spPr>
          <a:xfrm>
            <a:off x="660400" y="3026410"/>
            <a:ext cx="10956925" cy="1427480"/>
          </a:xfrm>
          <a:prstGeom prst="parallelogram">
            <a:avLst>
              <a:gd name="adj" fmla="val 31614"/>
            </a:avLst>
          </a:pr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平行四边形 2"/>
          <p:cNvSpPr/>
          <p:nvPr/>
        </p:nvSpPr>
        <p:spPr>
          <a:xfrm>
            <a:off x="1102995" y="2302510"/>
            <a:ext cx="3134360" cy="2686050"/>
          </a:xfrm>
          <a:prstGeom prst="parallelogram">
            <a:avLst>
              <a:gd name="adj" fmla="val 31614"/>
            </a:avLst>
          </a:prstGeom>
          <a:solidFill>
            <a:srgbClr val="E3A207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平行四边形 3"/>
          <p:cNvSpPr/>
          <p:nvPr/>
        </p:nvSpPr>
        <p:spPr>
          <a:xfrm>
            <a:off x="596900" y="2936875"/>
            <a:ext cx="10956925" cy="1427480"/>
          </a:xfrm>
          <a:prstGeom prst="parallelogram">
            <a:avLst>
              <a:gd name="adj" fmla="val 31614"/>
            </a:avLst>
          </a:prstGeom>
          <a:solidFill>
            <a:srgbClr val="C10E0E"/>
          </a:solidFill>
          <a:ln w="127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平行四边形 4"/>
          <p:cNvSpPr/>
          <p:nvPr/>
        </p:nvSpPr>
        <p:spPr>
          <a:xfrm>
            <a:off x="1160780" y="2125980"/>
            <a:ext cx="3018790" cy="3049270"/>
          </a:xfrm>
          <a:prstGeom prst="parallelogram">
            <a:avLst>
              <a:gd name="adj" fmla="val 31614"/>
            </a:avLst>
          </a:prstGeom>
          <a:blipFill rotWithShape="1"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39"/>
          <p:cNvSpPr txBox="1"/>
          <p:nvPr/>
        </p:nvSpPr>
        <p:spPr>
          <a:xfrm>
            <a:off x="4001135" y="2901950"/>
            <a:ext cx="741616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s-PE" b="1" dirty="0">
                <a:solidFill>
                  <a:schemeClr val="bg1"/>
                </a:solidFill>
                <a:ea typeface="思源宋体 Light" panose="02020300000000000000" charset="-122"/>
                <a:cs typeface="+mn-lt"/>
              </a:rPr>
              <a:t>Las cooperativas de agricultores han estado desempeñando una función fundamental en la organización de los agricultores, la activación de elementos de recursos y la promoción de industrias rurales.</a:t>
            </a:r>
            <a:endParaRPr lang="zh-CN" altLang="en-US" b="1" dirty="0">
              <a:solidFill>
                <a:schemeClr val="bg1"/>
              </a:solidFill>
              <a:ea typeface="思源宋体 Light" panose="02020300000000000000" charset="-122"/>
              <a:cs typeface="+mn-lt"/>
              <a:sym typeface="+mn-ea"/>
            </a:endParaRPr>
          </a:p>
        </p:txBody>
      </p:sp>
      <p:sp>
        <p:nvSpPr>
          <p:cNvPr id="8" name="文本框 8"/>
          <p:cNvSpPr txBox="1"/>
          <p:nvPr/>
        </p:nvSpPr>
        <p:spPr>
          <a:xfrm>
            <a:off x="4354195" y="1380490"/>
            <a:ext cx="3104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Valor Social</a:t>
            </a:r>
            <a:endParaRPr lang="en-US" altLang="zh-CN" sz="3200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4354195" y="1751330"/>
            <a:ext cx="7263130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Organizar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,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atender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y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mejorar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los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hogares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de los pequeños agricultores de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todo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el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país</a:t>
            </a:r>
            <a:r>
              <a:rPr lang="en-US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.  </a:t>
            </a:r>
            <a:endParaRPr lang="zh-CN" altLang="en-US" sz="20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3705860" y="4617720"/>
            <a:ext cx="3104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PE" altLang="zh-CN" sz="3200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  <a:cs typeface="Times New Roman" panose="02020603050405020304" charset="0"/>
              </a:rPr>
              <a:t>Valor Económico</a:t>
            </a:r>
            <a:endParaRPr lang="zh-CN" altLang="en-US" sz="3200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  <a:cs typeface="Times New Roman" panose="02020603050405020304" charset="0"/>
            </a:endParaRPr>
          </a:p>
        </p:txBody>
      </p:sp>
      <p:sp>
        <p:nvSpPr>
          <p:cNvPr id="11" name="文本框 15"/>
          <p:cNvSpPr txBox="1"/>
          <p:nvPr/>
        </p:nvSpPr>
        <p:spPr>
          <a:xfrm>
            <a:off x="3705860" y="4988560"/>
            <a:ext cx="620903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s-PE" altLang="zh-CN" sz="2000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Impulsar la economía agrícola y rural de China</a:t>
            </a:r>
            <a:endParaRPr lang="zh-CN" altLang="en-US" sz="2000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30525" y="1025236"/>
            <a:ext cx="6330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Rol</a:t>
            </a:r>
            <a:r>
              <a:rPr lang="en-US" altLang="zh-CN" sz="3000" b="1" dirty="0">
                <a:solidFill>
                  <a:srgbClr val="C10E0E"/>
                </a:solidFill>
                <a:uFillTx/>
                <a:latin typeface="Times New Roman" panose="02020603050405020304" charset="0"/>
                <a:ea typeface="思源宋体 Light" panose="02020300000000000000" charset="-122"/>
              </a:rPr>
              <a:t> No.1: </a:t>
            </a:r>
            <a:r>
              <a:rPr lang="en-US" altLang="zh-CN" sz="3000" b="1" dirty="0" err="1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Organizar</a:t>
            </a:r>
            <a:r>
              <a:rPr lang="en-US" altLang="zh-CN" sz="3000" b="1" dirty="0">
                <a:solidFill>
                  <a:srgbClr val="C10E0E"/>
                </a:solidFill>
                <a:latin typeface="Times New Roman" panose="02020603050405020304" charset="0"/>
                <a:ea typeface="思源宋体 Light" panose="02020300000000000000" charset="-122"/>
              </a:rPr>
              <a:t> Agricultores</a:t>
            </a:r>
            <a:endParaRPr lang="en-US" altLang="zh-CN" sz="3000" b="1" dirty="0">
              <a:solidFill>
                <a:srgbClr val="C10E0E"/>
              </a:solidFill>
              <a:uFillTx/>
              <a:latin typeface="Times New Roman" panose="02020603050405020304" charset="0"/>
              <a:ea typeface="思源宋体 Light" panose="02020300000000000000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712970" y="2359371"/>
            <a:ext cx="6871335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b="1" i="1" dirty="0">
                <a:solidFill>
                  <a:schemeClr val="tx1"/>
                </a:solidFill>
                <a:uFillTx/>
                <a:latin typeface="Times New Roman Regular" panose="02020603050405020304" charset="0"/>
                <a:ea typeface="思源宋体 Light" panose="02020300000000000000" charset="-122"/>
                <a:cs typeface="Times New Roman Regular" panose="02020603050405020304" charset="0"/>
                <a:sym typeface="+mn-ea"/>
              </a:rPr>
              <a:t>Cooperativas de Agricultores en China</a:t>
            </a:r>
            <a:endParaRPr lang="en-US" altLang="zh-CN" sz="2000" b="1" i="1" dirty="0">
              <a:solidFill>
                <a:schemeClr val="tx1"/>
              </a:solidFill>
              <a:uFillTx/>
              <a:latin typeface="Times New Roman Regular" panose="02020603050405020304" charset="0"/>
              <a:ea typeface="思源宋体 Light" panose="02020300000000000000" charset="-122"/>
              <a:cs typeface="Times New Roman Regular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Times New Roman Regular" panose="02020603050405020304" charset="0"/>
                <a:ea typeface="思源宋体 Light" panose="02020300000000000000" charset="-122"/>
              </a:rPr>
              <a:t>Toma a los agricultores como el núcleo.</a:t>
            </a:r>
            <a:endParaRPr lang="es-PE" sz="20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Times New Roman Regular" panose="02020603050405020304" charset="0"/>
                <a:ea typeface="思源宋体 Light" panose="02020300000000000000" charset="-122"/>
              </a:rPr>
              <a:t>Los miembros agricultores representan la gran mayoría de sus miembros.</a:t>
            </a:r>
            <a:endParaRPr lang="es-PE" sz="20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Times New Roman Regular" panose="02020603050405020304" charset="0"/>
                <a:ea typeface="思源宋体 Light" panose="02020300000000000000" charset="-122"/>
              </a:rPr>
              <a:t>Influir y liderar casi la mitad de los hogares de agricultores a nivel nacional.</a:t>
            </a:r>
            <a:endParaRPr lang="es-PE" sz="2000" dirty="0">
              <a:latin typeface="Times New Roman Regular" panose="02020603050405020304" charset="0"/>
              <a:ea typeface="思源宋体 Light" panose="02020300000000000000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Times New Roman Regular" panose="02020603050405020304" charset="0"/>
                <a:ea typeface="思源宋体 Light" panose="02020300000000000000" charset="-122"/>
              </a:rPr>
              <a:t>Las cooperativas pueden formar conjuntamente las federaciones de agricultores.</a:t>
            </a:r>
            <a:endParaRPr lang="en-US" altLang="zh-CN" sz="2000" dirty="0">
              <a:latin typeface="Times New Roman Regular" panose="02020603050405020304" charset="0"/>
              <a:ea typeface="思源宋体 Light" panose="02020300000000000000" charset="-122"/>
              <a:sym typeface="+mn-ea"/>
            </a:endParaRPr>
          </a:p>
        </p:txBody>
      </p:sp>
      <p:grpSp>
        <p:nvGrpSpPr>
          <p:cNvPr id="5" name="组合 20"/>
          <p:cNvGrpSpPr/>
          <p:nvPr/>
        </p:nvGrpSpPr>
        <p:grpSpPr>
          <a:xfrm>
            <a:off x="756920" y="2190461"/>
            <a:ext cx="3897630" cy="4105910"/>
            <a:chOff x="920" y="3042"/>
            <a:chExt cx="5599" cy="6466"/>
          </a:xfrm>
        </p:grpSpPr>
        <p:sp>
          <p:nvSpPr>
            <p:cNvPr id="6" name="矩形 3"/>
            <p:cNvSpPr/>
            <p:nvPr/>
          </p:nvSpPr>
          <p:spPr>
            <a:xfrm>
              <a:off x="1333" y="3042"/>
              <a:ext cx="5187" cy="6467"/>
            </a:xfrm>
            <a:prstGeom prst="rect">
              <a:avLst/>
            </a:prstGeom>
            <a:solidFill>
              <a:srgbClr val="E3A207"/>
            </a:solidFill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矩形 2"/>
            <p:cNvSpPr/>
            <p:nvPr/>
          </p:nvSpPr>
          <p:spPr>
            <a:xfrm>
              <a:off x="920" y="3239"/>
              <a:ext cx="5478" cy="323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矩形 12"/>
            <p:cNvSpPr/>
            <p:nvPr/>
          </p:nvSpPr>
          <p:spPr>
            <a:xfrm>
              <a:off x="920" y="6646"/>
              <a:ext cx="2797" cy="255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矩形 13"/>
            <p:cNvSpPr/>
            <p:nvPr/>
          </p:nvSpPr>
          <p:spPr>
            <a:xfrm>
              <a:off x="3924" y="6646"/>
              <a:ext cx="2472" cy="255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tags/tag4.xml><?xml version="1.0" encoding="utf-8"?>
<p:tagLst xmlns:p="http://schemas.openxmlformats.org/presentationml/2006/main">
  <p:tag name="ISPRING_RESOURCE_PATHS_HASH_PRESENTER" val="b4c7732435421dbf6a6252843a45f9a13ab19dc0"/>
  <p:tag name="ISPRING_ULTRA_SCORM_COURSE_ID" val="421E1B97-57A3-4AB9-8D6A-B189CAEF207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468"/>
  <p:tag name="KSO_WPP_MARK_KEY" val="ed5ab230-ed46-40f5-b1b5-a8915c614809"/>
  <p:tag name="COMMONDATA" val="eyJoZGlkIjoiYWUzMTA5NzliNTMwNzdhZDdmZDc4MjY2YjIxMTdkNDEifQ==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_ a c t i v i t y   x m l n s = " 0 a a e 8 1 0 4 - 2 7 7 5 - 4 7 b f - a 6 1 6 - 4 0 d 8 e a d d 5 1 8 8 "   x s i : n i l = " t r u e " / > < / d o c u m e n t M a n a g e m e n t > < / p : p r o p e r t i e s > 
</file>

<file path=customXml/item3.xml>��< ? x m l   v e r s i o n = " 1 . 0 " ? > < c t : c o n t e n t T y p e S c h e m a   c t : _ = " "   m a : _ = " "   m a : c o n t e n t T y p e N a m e = " D o c u m e n t "   m a : c o n t e n t T y p e I D = " 0 x 0 1 0 1 0 0 D 9 E 2 1 B 4 6 B 6 5 1 0 9 4 4 A C C C 1 A 9 E 9 D 0 9 B 4 5 B "   m a : c o n t e n t T y p e V e r s i o n = " 1 5 "   m a : c o n t e n t T y p e D e s c r i p t i o n = " C r e a t e   a   n e w   d o c u m e n t . "   m a : c o n t e n t T y p e S c o p e = " "   m a : v e r s i o n I D = " c 8 a c c 6 a 7 1 a 4 1 e 4 e 4 5 e d 8 3 e e 2 9 9 f f d 4 8 7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d 6 3 4 7 b 4 0 b 8 2 5 7 f 5 9 1 8 8 8 8 b f 5 e 3 a a e f f b "   n s 3 : _ = " "   n s 4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3 = " 0 a a e 8 1 0 4 - 2 7 7 5 - 4 7 b f - a 6 1 6 - 4 0 d 8 e a d d 5 1 8 8 "   x m l n s : n s 4 = " 8 d d 5 2 8 3 b - 5 5 c 2 - 4 f 3 c - 9 9 0 c - a b 1 8 d e a 8 3 2 0 e " >  
 < x s d : i m p o r t   n a m e s p a c e = " 0 a a e 8 1 0 4 - 2 7 7 5 - 4 7 b f - a 6 1 6 - 4 0 d 8 e a d d 5 1 8 8 " / >  
 < x s d : i m p o r t   n a m e s p a c e = " 8 d d 5 2 8 3 b - 5 5 c 2 - 4 f 3 c - 9 9 0 c - a b 1 8 d e a 8 3 2 0 e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3 : M e d i a S e r v i c e M e t a d a t a "   m i n O c c u r s = " 0 " / >  
 < x s d : e l e m e n t   r e f = " n s 3 : M e d i a S e r v i c e F a s t M e t a d a t a "   m i n O c c u r s = " 0 " / >  
 < x s d : e l e m e n t   r e f = " n s 3 : M e d i a S e r v i c e A u t o K e y P o i n t s "   m i n O c c u r s = " 0 " / >  
 < x s d : e l e m e n t   r e f = " n s 3 : M e d i a S e r v i c e K e y P o i n t s "   m i n O c c u r s = " 0 " / >  
 < x s d : e l e m e n t   r e f = " n s 4 : S h a r e d W i t h U s e r s "   m i n O c c u r s = " 0 " / >  
 < x s d : e l e m e n t   r e f = " n s 4 : S h a r e d W i t h D e t a i l s "   m i n O c c u r s = " 0 " / >  
 < x s d : e l e m e n t   r e f = " n s 4 : S h a r i n g H i n t H a s h "   m i n O c c u r s = " 0 " / >  
 < x s d : e l e m e n t   r e f = " n s 3 : M e d i a S e r v i c e A u t o T a g s "   m i n O c c u r s = " 0 " / >  
 < x s d : e l e m e n t   r e f = " n s 3 : M e d i a S e r v i c e O C R "   m i n O c c u r s = " 0 " / >  
 < x s d : e l e m e n t   r e f = " n s 3 : M e d i a S e r v i c e G e n e r a t i o n T i m e "   m i n O c c u r s = " 0 " / >  
 < x s d : e l e m e n t   r e f = " n s 3 : M e d i a S e r v i c e E v e n t H a s h C o d e "   m i n O c c u r s = " 0 " / >  
 < x s d : e l e m e n t   r e f = " n s 3 : M e d i a S e r v i c e D a t e T a k e n "   m i n O c c u r s = " 0 " / >  
 < x s d : e l e m e n t   r e f = " n s 3 : M e d i a S e r v i c e L o c a t i o n "   m i n O c c u r s = " 0 " / >  
 < x s d : e l e m e n t   r e f = " n s 3 : M e d i a L e n g t h I n S e c o n d s "   m i n O c c u r s = " 0 " / >  
 < x s d : e l e m e n t   r e f = " n s 3 : _ a c t i v i t y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0 a a e 8 1 0 4 - 2 7 7 5 - 4 7 b f - a 6 1 6 - 4 0 d 8 e a d d 5 1 8 8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A u t o K e y P o i n t s "   m a : i n d e x = " 1 0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1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A u t o T a g s "   m a : i n d e x = " 1 5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6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G e n e r a t i o n T i m e "   m a : i n d e x = " 1 7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8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D a t e T a k e n "   m a : i n d e x = " 1 9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L o c a t i o n "   m a : i n d e x = " 2 0 "   n i l l a b l e = " t r u e "   m a : d i s p l a y N a m e = " L o c a t i o n "   m a : i n t e r n a l N a m e = " M e d i a S e r v i c e L o c a t i o n "   m a : r e a d O n l y = " t r u e " >  
 < x s d : s i m p l e T y p e >  
 < x s d : r e s t r i c t i o n   b a s e = " d m s : T e x t " / >  
 < / x s d : s i m p l e T y p e >  
 < / x s d : e l e m e n t >  
 < x s d : e l e m e n t   n a m e = " M e d i a L e n g t h I n S e c o n d s "   m a : i n d e x = " 2 1 "   n i l l a b l e = " t r u e "   m a : d i s p l a y N a m e = " L e n g t h   ( s e c o n d s ) "   m a : i n t e r n a l N a m e = " M e d i a L e n g t h I n S e c o n d s "   m a : r e a d O n l y = " t r u e " >  
 < x s d : s i m p l e T y p e >  
 < x s d : r e s t r i c t i o n   b a s e = " d m s : U n k n o w n " / >  
 < / x s d : s i m p l e T y p e >  
 < / x s d : e l e m e n t >  
 < x s d : e l e m e n t   n a m e = " _ a c t i v i t y "   m a : i n d e x = " 2 2 "   n i l l a b l e = " t r u e "   m a : d i s p l a y N a m e = " _ a c t i v i t y "   m a : h i d d e n = " t r u e "   m a : i n t e r n a l N a m e = " _ a c t i v i t y " >  
 < x s d : s i m p l e T y p e >  
 < x s d : r e s t r i c t i o n   b a s e = " d m s : N o t e " / >  
 < / x s d : s i m p l e T y p e >  
 < / x s d : e l e m e n t >  
 < / x s d : s c h e m a >  
 < x s d : s c h e m a   t a r g e t N a m e s p a c e = " 8 d d 5 2 8 3 b - 5 5 c 2 - 4 f 3 c - 9 9 0 c - a b 1 8 d e a 8 3 2 0 e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2 "   n i l l a b l e = " t r u e "   m a : d i s p l a y N a m e = " S h a r e d   W i t h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3 "   n i l l a b l e = " t r u e "   m a : d i s p l a y N a m e = " S h a r e d   W i t h   D e t a i l s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S h a r i n g H i n t H a s h "   m a : i n d e x = " 1 4 "   n i l l a b l e = " t r u e "   m a : d i s p l a y N a m e = " S h a r i n g   H i n t   H a s h "   m a : h i d d e n = " t r u e "   m a : i n t e r n a l N a m e = " S h a r i n g H i n t H a s h "   m a : r e a d O n l y = " t r u e " >  
 < x s d : s i m p l e T y p e >  
 < x s d : r e s t r i c t i o n   b a s e = " d m s : T e x t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1.xml><?xml version="1.0" encoding="utf-8"?>
<ds:datastoreItem xmlns:ds="http://schemas.openxmlformats.org/officeDocument/2006/customXml" ds:itemID="{2CAE6BFA-EF1E-429F-B1F4-12E5CCAACF86}">
  <ds:schemaRefs/>
</ds:datastoreItem>
</file>

<file path=customXml/itemProps2.xml><?xml version="1.0" encoding="utf-8"?>
<ds:datastoreItem xmlns:ds="http://schemas.openxmlformats.org/officeDocument/2006/customXml" ds:itemID="{F8552B09-E88F-4424-A7F5-0B32F1CC5574}">
  <ds:schemaRefs/>
</ds:datastoreItem>
</file>

<file path=customXml/itemProps3.xml><?xml version="1.0" encoding="utf-8"?>
<ds:datastoreItem xmlns:ds="http://schemas.openxmlformats.org/officeDocument/2006/customXml" ds:itemID="{2EF63DA3-DE58-4532-89AC-3295C79B1B9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14430</Words>
  <Application>WPS 演示</Application>
  <PresentationFormat>宽屏</PresentationFormat>
  <Paragraphs>388</Paragraphs>
  <Slides>40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3" baseType="lpstr">
      <vt:lpstr>Arial</vt:lpstr>
      <vt:lpstr>宋体</vt:lpstr>
      <vt:lpstr>Wingdings</vt:lpstr>
      <vt:lpstr>Open Sans</vt:lpstr>
      <vt:lpstr>Times New Roman</vt:lpstr>
      <vt:lpstr>思源宋体 Light</vt:lpstr>
      <vt:lpstr>Open Sans Regular</vt:lpstr>
      <vt:lpstr>微软雅黑</vt:lpstr>
      <vt:lpstr>Calibri</vt:lpstr>
      <vt:lpstr>Times New Roman Regular</vt:lpstr>
      <vt:lpstr>Times New Roman Bold</vt:lpstr>
      <vt:lpstr>Roboto</vt:lpstr>
      <vt:lpstr>Segoe Print</vt:lpstr>
      <vt:lpstr>ITC Avant Garde Std XLt</vt:lpstr>
      <vt:lpstr>Arial Unicode MS</vt:lpstr>
      <vt:lpstr>方正兰亭黑简体</vt:lpstr>
      <vt:lpstr>黑体</vt:lpstr>
      <vt:lpstr>Times New Roman Italic</vt:lpstr>
      <vt:lpstr>Arial</vt:lpstr>
      <vt:lpstr>Verdana</vt:lpstr>
      <vt:lpstr>等线</vt:lpstr>
      <vt:lpstr>ITC Avant Garde Std Md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Emily</cp:lastModifiedBy>
  <cp:revision>49</cp:revision>
  <dcterms:created xsi:type="dcterms:W3CDTF">2022-04-26T03:34:00Z</dcterms:created>
  <dcterms:modified xsi:type="dcterms:W3CDTF">2023-07-07T02:33:35Z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F2E514D23AE44582900357C0EC84ADC2_13</vt:lpwstr>
  </property>
  <property fmtid="{D5CDD505-2E9C-101B-9397-08002B2CF9AE}" pid="3" name="KSOProductBuildVer">
    <vt:lpwstr>2052-11.1.0.14309</vt:lpwstr>
  </property>
  <property fmtid="{D5CDD505-2E9C-101B-9397-08002B2CF9AE}" pid="4" name="ContentTypeId">
    <vt:lpwstr>0x010100D9E21B46B6510944ACCC1A9E9D09B45B</vt:lpwstr>
  </property>
</Properties>
</file>