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422" r:id="rId2"/>
    <p:sldId id="256" r:id="rId3"/>
    <p:sldId id="457" r:id="rId4"/>
    <p:sldId id="423" r:id="rId5"/>
    <p:sldId id="458" r:id="rId6"/>
    <p:sldId id="459" r:id="rId7"/>
    <p:sldId id="460" r:id="rId8"/>
    <p:sldId id="461" r:id="rId9"/>
    <p:sldId id="462" r:id="rId10"/>
    <p:sldId id="463" r:id="rId11"/>
    <p:sldId id="468" r:id="rId12"/>
    <p:sldId id="469" r:id="rId13"/>
    <p:sldId id="466" r:id="rId14"/>
    <p:sldId id="478" r:id="rId15"/>
    <p:sldId id="479" r:id="rId16"/>
    <p:sldId id="480" r:id="rId17"/>
    <p:sldId id="481" r:id="rId18"/>
    <p:sldId id="482" r:id="rId19"/>
    <p:sldId id="483" r:id="rId20"/>
    <p:sldId id="486" r:id="rId21"/>
    <p:sldId id="484" r:id="rId22"/>
    <p:sldId id="488" r:id="rId23"/>
    <p:sldId id="492" r:id="rId24"/>
    <p:sldId id="485" r:id="rId25"/>
    <p:sldId id="487" r:id="rId26"/>
    <p:sldId id="470" r:id="rId27"/>
    <p:sldId id="471" r:id="rId28"/>
    <p:sldId id="467" r:id="rId29"/>
    <p:sldId id="465" r:id="rId30"/>
    <p:sldId id="472" r:id="rId31"/>
    <p:sldId id="473" r:id="rId32"/>
    <p:sldId id="474" r:id="rId33"/>
    <p:sldId id="475" r:id="rId34"/>
    <p:sldId id="476" r:id="rId35"/>
    <p:sldId id="477" r:id="rId36"/>
    <p:sldId id="420" r:id="rId37"/>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2" userDrawn="1">
          <p15:clr>
            <a:srgbClr val="A4A3A4"/>
          </p15:clr>
        </p15:guide>
        <p15:guide id="2" pos="415" userDrawn="1">
          <p15:clr>
            <a:srgbClr val="A4A3A4"/>
          </p15:clr>
        </p15:guide>
        <p15:guide id="3" pos="4929" userDrawn="1">
          <p15:clr>
            <a:srgbClr val="A4A3A4"/>
          </p15:clr>
        </p15:guide>
        <p15:guide id="4" pos="3842" userDrawn="1">
          <p15:clr>
            <a:srgbClr val="A4A3A4"/>
          </p15:clr>
        </p15:guide>
        <p15:guide id="5" orient="horz" pos="2487" userDrawn="1">
          <p15:clr>
            <a:srgbClr val="A4A3A4"/>
          </p15:clr>
        </p15:guide>
        <p15:guide id="6" pos="298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como RE" initials="GR" lastIdx="3" clrIdx="0"/>
  <p:cmAuthor id="2" name="M. Waid" initials="MW"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BC"/>
    <a:srgbClr val="00B485"/>
    <a:srgbClr val="F47847"/>
    <a:srgbClr val="2C7847"/>
    <a:srgbClr val="982B56"/>
    <a:srgbClr val="1A4262"/>
    <a:srgbClr val="B79F8D"/>
    <a:srgbClr val="008868"/>
    <a:srgbClr val="36B5BB"/>
    <a:srgbClr val="ECDF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687F21-2467-4D33-B965-401042895CB8}" v="1" dt="2024-09-18T08:42:39.091"/>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8" autoAdjust="0"/>
    <p:restoredTop sz="93387" autoAdjust="0"/>
  </p:normalViewPr>
  <p:slideViewPr>
    <p:cSldViewPr snapToGrid="0" showGuides="1">
      <p:cViewPr varScale="1">
        <p:scale>
          <a:sx n="105" d="100"/>
          <a:sy n="105" d="100"/>
        </p:scale>
        <p:origin x="648" y="114"/>
      </p:cViewPr>
      <p:guideLst>
        <p:guide orient="horz" pos="1692"/>
        <p:guide pos="415"/>
        <p:guide pos="4929"/>
        <p:guide pos="3842"/>
        <p:guide orient="horz" pos="2487"/>
        <p:guide pos="2982"/>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 Sha" userId="7fa66d72-39b6-4753-9cd1-bbd80c98edd0" providerId="ADAL" clId="{D9687F21-2467-4D33-B965-401042895CB8}"/>
    <pc:docChg chg="custSel modSld">
      <pc:chgData name="SHA Sha" userId="7fa66d72-39b6-4753-9cd1-bbd80c98edd0" providerId="ADAL" clId="{D9687F21-2467-4D33-B965-401042895CB8}" dt="2024-09-18T09:08:13.689" v="57" actId="20577"/>
      <pc:docMkLst>
        <pc:docMk/>
      </pc:docMkLst>
      <pc:sldChg chg="modSp mod">
        <pc:chgData name="SHA Sha" userId="7fa66d72-39b6-4753-9cd1-bbd80c98edd0" providerId="ADAL" clId="{D9687F21-2467-4D33-B965-401042895CB8}" dt="2024-09-18T08:23:28.794" v="7" actId="20577"/>
        <pc:sldMkLst>
          <pc:docMk/>
          <pc:sldMk cId="0" sldId="256"/>
        </pc:sldMkLst>
        <pc:spChg chg="mod">
          <ac:chgData name="SHA Sha" userId="7fa66d72-39b6-4753-9cd1-bbd80c98edd0" providerId="ADAL" clId="{D9687F21-2467-4D33-B965-401042895CB8}" dt="2024-09-18T08:23:18.893" v="4" actId="20577"/>
          <ac:spMkLst>
            <pc:docMk/>
            <pc:sldMk cId="0" sldId="256"/>
            <ac:spMk id="61" creationId="{00000000-0000-0000-0000-000000000000}"/>
          </ac:spMkLst>
        </pc:spChg>
        <pc:spChg chg="mod">
          <ac:chgData name="SHA Sha" userId="7fa66d72-39b6-4753-9cd1-bbd80c98edd0" providerId="ADAL" clId="{D9687F21-2467-4D33-B965-401042895CB8}" dt="2024-09-18T08:23:21.696" v="5" actId="20577"/>
          <ac:spMkLst>
            <pc:docMk/>
            <pc:sldMk cId="0" sldId="256"/>
            <ac:spMk id="66" creationId="{00000000-0000-0000-0000-000000000000}"/>
          </ac:spMkLst>
        </pc:spChg>
        <pc:spChg chg="mod">
          <ac:chgData name="SHA Sha" userId="7fa66d72-39b6-4753-9cd1-bbd80c98edd0" providerId="ADAL" clId="{D9687F21-2467-4D33-B965-401042895CB8}" dt="2024-09-18T08:23:28.794" v="7" actId="20577"/>
          <ac:spMkLst>
            <pc:docMk/>
            <pc:sldMk cId="0" sldId="256"/>
            <ac:spMk id="71" creationId="{00000000-0000-0000-0000-000000000000}"/>
          </ac:spMkLst>
        </pc:spChg>
      </pc:sldChg>
      <pc:sldChg chg="modSp mod">
        <pc:chgData name="SHA Sha" userId="7fa66d72-39b6-4753-9cd1-bbd80c98edd0" providerId="ADAL" clId="{D9687F21-2467-4D33-B965-401042895CB8}" dt="2024-09-18T08:22:48.010" v="2" actId="20577"/>
        <pc:sldMkLst>
          <pc:docMk/>
          <pc:sldMk cId="0" sldId="422"/>
        </pc:sldMkLst>
        <pc:spChg chg="mod">
          <ac:chgData name="SHA Sha" userId="7fa66d72-39b6-4753-9cd1-bbd80c98edd0" providerId="ADAL" clId="{D9687F21-2467-4D33-B965-401042895CB8}" dt="2024-09-18T08:22:48.010" v="2" actId="20577"/>
          <ac:spMkLst>
            <pc:docMk/>
            <pc:sldMk cId="0" sldId="422"/>
            <ac:spMk id="6" creationId="{00000000-0000-0000-0000-000000000000}"/>
          </ac:spMkLst>
        </pc:spChg>
      </pc:sldChg>
      <pc:sldChg chg="modSp mod">
        <pc:chgData name="SHA Sha" userId="7fa66d72-39b6-4753-9cd1-bbd80c98edd0" providerId="ADAL" clId="{D9687F21-2467-4D33-B965-401042895CB8}" dt="2024-09-18T08:35:15.447" v="9" actId="1076"/>
        <pc:sldMkLst>
          <pc:docMk/>
          <pc:sldMk cId="0" sldId="423"/>
        </pc:sldMkLst>
        <pc:spChg chg="mod">
          <ac:chgData name="SHA Sha" userId="7fa66d72-39b6-4753-9cd1-bbd80c98edd0" providerId="ADAL" clId="{D9687F21-2467-4D33-B965-401042895CB8}" dt="2024-09-18T08:35:15.447" v="9" actId="1076"/>
          <ac:spMkLst>
            <pc:docMk/>
            <pc:sldMk cId="0" sldId="423"/>
            <ac:spMk id="31" creationId="{00000000-0000-0000-0000-000000000000}"/>
          </ac:spMkLst>
        </pc:spChg>
      </pc:sldChg>
      <pc:sldChg chg="modSp mod">
        <pc:chgData name="SHA Sha" userId="7fa66d72-39b6-4753-9cd1-bbd80c98edd0" providerId="ADAL" clId="{D9687F21-2467-4D33-B965-401042895CB8}" dt="2024-09-18T08:23:12.368" v="3" actId="20577"/>
        <pc:sldMkLst>
          <pc:docMk/>
          <pc:sldMk cId="0" sldId="457"/>
        </pc:sldMkLst>
        <pc:spChg chg="mod">
          <ac:chgData name="SHA Sha" userId="7fa66d72-39b6-4753-9cd1-bbd80c98edd0" providerId="ADAL" clId="{D9687F21-2467-4D33-B965-401042895CB8}" dt="2024-09-18T03:23:39.230" v="0" actId="1076"/>
          <ac:spMkLst>
            <pc:docMk/>
            <pc:sldMk cId="0" sldId="457"/>
            <ac:spMk id="17" creationId="{00000000-0000-0000-0000-000000000000}"/>
          </ac:spMkLst>
        </pc:spChg>
        <pc:spChg chg="mod">
          <ac:chgData name="SHA Sha" userId="7fa66d72-39b6-4753-9cd1-bbd80c98edd0" providerId="ADAL" clId="{D9687F21-2467-4D33-B965-401042895CB8}" dt="2024-09-18T08:23:12.368" v="3" actId="20577"/>
          <ac:spMkLst>
            <pc:docMk/>
            <pc:sldMk cId="0" sldId="457"/>
            <ac:spMk id="26" creationId="{00000000-0000-0000-0000-000000000000}"/>
          </ac:spMkLst>
        </pc:spChg>
      </pc:sldChg>
      <pc:sldChg chg="modSp mod">
        <pc:chgData name="SHA Sha" userId="7fa66d72-39b6-4753-9cd1-bbd80c98edd0" providerId="ADAL" clId="{D9687F21-2467-4D33-B965-401042895CB8}" dt="2024-09-18T08:42:41.741" v="34" actId="20577"/>
        <pc:sldMkLst>
          <pc:docMk/>
          <pc:sldMk cId="0" sldId="458"/>
        </pc:sldMkLst>
        <pc:spChg chg="mod">
          <ac:chgData name="SHA Sha" userId="7fa66d72-39b6-4753-9cd1-bbd80c98edd0" providerId="ADAL" clId="{D9687F21-2467-4D33-B965-401042895CB8}" dt="2024-09-18T08:41:04.849" v="24" actId="14100"/>
          <ac:spMkLst>
            <pc:docMk/>
            <pc:sldMk cId="0" sldId="458"/>
            <ac:spMk id="30" creationId="{00000000-0000-0000-0000-000000000000}"/>
          </ac:spMkLst>
        </pc:spChg>
        <pc:spChg chg="mod">
          <ac:chgData name="SHA Sha" userId="7fa66d72-39b6-4753-9cd1-bbd80c98edd0" providerId="ADAL" clId="{D9687F21-2467-4D33-B965-401042895CB8}" dt="2024-09-18T08:42:41.741" v="34" actId="20577"/>
          <ac:spMkLst>
            <pc:docMk/>
            <pc:sldMk cId="0" sldId="458"/>
            <ac:spMk id="33" creationId="{00000000-0000-0000-0000-000000000000}"/>
          </ac:spMkLst>
        </pc:spChg>
        <pc:spChg chg="mod">
          <ac:chgData name="SHA Sha" userId="7fa66d72-39b6-4753-9cd1-bbd80c98edd0" providerId="ADAL" clId="{D9687F21-2467-4D33-B965-401042895CB8}" dt="2024-09-18T08:35:23.382" v="10" actId="20577"/>
          <ac:spMkLst>
            <pc:docMk/>
            <pc:sldMk cId="0" sldId="458"/>
            <ac:spMk id="37" creationId="{00000000-0000-0000-0000-000000000000}"/>
          </ac:spMkLst>
        </pc:spChg>
      </pc:sldChg>
      <pc:sldChg chg="modSp mod">
        <pc:chgData name="SHA Sha" userId="7fa66d72-39b6-4753-9cd1-bbd80c98edd0" providerId="ADAL" clId="{D9687F21-2467-4D33-B965-401042895CB8}" dt="2024-09-18T08:52:24.998" v="40" actId="20577"/>
        <pc:sldMkLst>
          <pc:docMk/>
          <pc:sldMk cId="0" sldId="466"/>
        </pc:sldMkLst>
        <pc:spChg chg="mod">
          <ac:chgData name="SHA Sha" userId="7fa66d72-39b6-4753-9cd1-bbd80c98edd0" providerId="ADAL" clId="{D9687F21-2467-4D33-B965-401042895CB8}" dt="2024-09-18T08:52:24.998" v="40" actId="20577"/>
          <ac:spMkLst>
            <pc:docMk/>
            <pc:sldMk cId="0" sldId="466"/>
            <ac:spMk id="5" creationId="{00000000-0000-0000-0000-000000000000}"/>
          </ac:spMkLst>
        </pc:spChg>
      </pc:sldChg>
      <pc:sldChg chg="modSp mod">
        <pc:chgData name="SHA Sha" userId="7fa66d72-39b6-4753-9cd1-bbd80c98edd0" providerId="ADAL" clId="{D9687F21-2467-4D33-B965-401042895CB8}" dt="2024-09-18T09:08:13.689" v="57" actId="20577"/>
        <pc:sldMkLst>
          <pc:docMk/>
          <pc:sldMk cId="0" sldId="467"/>
        </pc:sldMkLst>
        <pc:spChg chg="mod">
          <ac:chgData name="SHA Sha" userId="7fa66d72-39b6-4753-9cd1-bbd80c98edd0" providerId="ADAL" clId="{D9687F21-2467-4D33-B965-401042895CB8}" dt="2024-09-18T09:08:13.689" v="57" actId="20577"/>
          <ac:spMkLst>
            <pc:docMk/>
            <pc:sldMk cId="0" sldId="467"/>
            <ac:spMk id="6" creationId="{00000000-0000-0000-0000-000000000000}"/>
          </ac:spMkLst>
        </pc:spChg>
      </pc:sldChg>
      <pc:sldChg chg="modSp mod">
        <pc:chgData name="SHA Sha" userId="7fa66d72-39b6-4753-9cd1-bbd80c98edd0" providerId="ADAL" clId="{D9687F21-2467-4D33-B965-401042895CB8}" dt="2024-09-18T08:49:58.566" v="35" actId="20577"/>
        <pc:sldMkLst>
          <pc:docMk/>
          <pc:sldMk cId="0" sldId="469"/>
        </pc:sldMkLst>
        <pc:spChg chg="mod">
          <ac:chgData name="SHA Sha" userId="7fa66d72-39b6-4753-9cd1-bbd80c98edd0" providerId="ADAL" clId="{D9687F21-2467-4D33-B965-401042895CB8}" dt="2024-09-18T08:49:58.566" v="35" actId="20577"/>
          <ac:spMkLst>
            <pc:docMk/>
            <pc:sldMk cId="0" sldId="469"/>
            <ac:spMk id="31" creationId="{00000000-0000-0000-0000-000000000000}"/>
          </ac:spMkLst>
        </pc:spChg>
      </pc:sldChg>
      <pc:sldChg chg="modSp mod">
        <pc:chgData name="SHA Sha" userId="7fa66d72-39b6-4753-9cd1-bbd80c98edd0" providerId="ADAL" clId="{D9687F21-2467-4D33-B965-401042895CB8}" dt="2024-09-18T09:07:05.043" v="54" actId="20577"/>
        <pc:sldMkLst>
          <pc:docMk/>
          <pc:sldMk cId="0" sldId="470"/>
        </pc:sldMkLst>
        <pc:spChg chg="mod">
          <ac:chgData name="SHA Sha" userId="7fa66d72-39b6-4753-9cd1-bbd80c98edd0" providerId="ADAL" clId="{D9687F21-2467-4D33-B965-401042895CB8}" dt="2024-09-18T09:07:05.043" v="54" actId="20577"/>
          <ac:spMkLst>
            <pc:docMk/>
            <pc:sldMk cId="0" sldId="470"/>
            <ac:spMk id="31" creationId="{00000000-0000-0000-0000-000000000000}"/>
          </ac:spMkLst>
        </pc:spChg>
      </pc:sldChg>
      <pc:sldChg chg="modSp mod">
        <pc:chgData name="SHA Sha" userId="7fa66d72-39b6-4753-9cd1-bbd80c98edd0" providerId="ADAL" clId="{D9687F21-2467-4D33-B965-401042895CB8}" dt="2024-09-18T09:07:41.169" v="55" actId="20577"/>
        <pc:sldMkLst>
          <pc:docMk/>
          <pc:sldMk cId="0" sldId="471"/>
        </pc:sldMkLst>
        <pc:spChg chg="mod">
          <ac:chgData name="SHA Sha" userId="7fa66d72-39b6-4753-9cd1-bbd80c98edd0" providerId="ADAL" clId="{D9687F21-2467-4D33-B965-401042895CB8}" dt="2024-09-18T09:07:41.169" v="55" actId="20577"/>
          <ac:spMkLst>
            <pc:docMk/>
            <pc:sldMk cId="0" sldId="471"/>
            <ac:spMk id="4" creationId="{00000000-0000-0000-0000-000000000000}"/>
          </ac:spMkLst>
        </pc:spChg>
      </pc:sldChg>
      <pc:sldChg chg="modSp mod">
        <pc:chgData name="SHA Sha" userId="7fa66d72-39b6-4753-9cd1-bbd80c98edd0" providerId="ADAL" clId="{D9687F21-2467-4D33-B965-401042895CB8}" dt="2024-09-18T09:00:41.123" v="44" actId="20577"/>
        <pc:sldMkLst>
          <pc:docMk/>
          <pc:sldMk cId="0" sldId="480"/>
        </pc:sldMkLst>
        <pc:spChg chg="mod">
          <ac:chgData name="SHA Sha" userId="7fa66d72-39b6-4753-9cd1-bbd80c98edd0" providerId="ADAL" clId="{D9687F21-2467-4D33-B965-401042895CB8}" dt="2024-09-18T09:00:41.123" v="44" actId="20577"/>
          <ac:spMkLst>
            <pc:docMk/>
            <pc:sldMk cId="0" sldId="480"/>
            <ac:spMk id="6" creationId="{00000000-0000-0000-0000-000000000000}"/>
          </ac:spMkLst>
        </pc:spChg>
        <pc:spChg chg="mod">
          <ac:chgData name="SHA Sha" userId="7fa66d72-39b6-4753-9cd1-bbd80c98edd0" providerId="ADAL" clId="{D9687F21-2467-4D33-B965-401042895CB8}" dt="2024-09-18T08:53:52.745" v="41" actId="20577"/>
          <ac:spMkLst>
            <pc:docMk/>
            <pc:sldMk cId="0" sldId="480"/>
            <ac:spMk id="12" creationId="{00000000-0000-0000-0000-000000000000}"/>
          </ac:spMkLst>
        </pc:spChg>
      </pc:sldChg>
      <pc:sldChg chg="modSp mod">
        <pc:chgData name="SHA Sha" userId="7fa66d72-39b6-4753-9cd1-bbd80c98edd0" providerId="ADAL" clId="{D9687F21-2467-4D33-B965-401042895CB8}" dt="2024-09-18T09:02:14.692" v="47" actId="20577"/>
        <pc:sldMkLst>
          <pc:docMk/>
          <pc:sldMk cId="0" sldId="482"/>
        </pc:sldMkLst>
        <pc:spChg chg="mod">
          <ac:chgData name="SHA Sha" userId="7fa66d72-39b6-4753-9cd1-bbd80c98edd0" providerId="ADAL" clId="{D9687F21-2467-4D33-B965-401042895CB8}" dt="2024-09-18T09:02:14.692" v="47" actId="20577"/>
          <ac:spMkLst>
            <pc:docMk/>
            <pc:sldMk cId="0" sldId="482"/>
            <ac:spMk id="4" creationId="{00000000-0000-0000-0000-000000000000}"/>
          </ac:spMkLst>
        </pc:spChg>
      </pc:sldChg>
      <pc:sldChg chg="modSp mod">
        <pc:chgData name="SHA Sha" userId="7fa66d72-39b6-4753-9cd1-bbd80c98edd0" providerId="ADAL" clId="{D9687F21-2467-4D33-B965-401042895CB8}" dt="2024-09-18T09:02:34.700" v="48" actId="20577"/>
        <pc:sldMkLst>
          <pc:docMk/>
          <pc:sldMk cId="0" sldId="483"/>
        </pc:sldMkLst>
        <pc:spChg chg="mod">
          <ac:chgData name="SHA Sha" userId="7fa66d72-39b6-4753-9cd1-bbd80c98edd0" providerId="ADAL" clId="{D9687F21-2467-4D33-B965-401042895CB8}" dt="2024-09-18T09:02:34.700" v="48" actId="20577"/>
          <ac:spMkLst>
            <pc:docMk/>
            <pc:sldMk cId="0" sldId="483"/>
            <ac:spMk id="2" creationId="{00000000-0000-0000-0000-000000000000}"/>
          </ac:spMkLst>
        </pc:spChg>
        <pc:spChg chg="mod">
          <ac:chgData name="SHA Sha" userId="7fa66d72-39b6-4753-9cd1-bbd80c98edd0" providerId="ADAL" clId="{D9687F21-2467-4D33-B965-401042895CB8}" dt="2024-09-18T08:42:39.153" v="30" actId="27636"/>
          <ac:spMkLst>
            <pc:docMk/>
            <pc:sldMk cId="0" sldId="483"/>
            <ac:spMk id="66" creationId="{00000000-0000-0000-0000-000000000000}"/>
          </ac:spMkLst>
        </pc:spChg>
        <pc:spChg chg="mod">
          <ac:chgData name="SHA Sha" userId="7fa66d72-39b6-4753-9cd1-bbd80c98edd0" providerId="ADAL" clId="{D9687F21-2467-4D33-B965-401042895CB8}" dt="2024-09-18T08:42:39.142" v="27" actId="27636"/>
          <ac:spMkLst>
            <pc:docMk/>
            <pc:sldMk cId="0" sldId="483"/>
            <ac:spMk id="74" creationId="{00000000-0000-0000-0000-000000000000}"/>
          </ac:spMkLst>
        </pc:spChg>
        <pc:spChg chg="mod">
          <ac:chgData name="SHA Sha" userId="7fa66d72-39b6-4753-9cd1-bbd80c98edd0" providerId="ADAL" clId="{D9687F21-2467-4D33-B965-401042895CB8}" dt="2024-09-18T08:42:39.137" v="26" actId="27636"/>
          <ac:spMkLst>
            <pc:docMk/>
            <pc:sldMk cId="0" sldId="483"/>
            <ac:spMk id="76" creationId="{00000000-0000-0000-0000-000000000000}"/>
          </ac:spMkLst>
        </pc:spChg>
        <pc:spChg chg="mod">
          <ac:chgData name="SHA Sha" userId="7fa66d72-39b6-4753-9cd1-bbd80c98edd0" providerId="ADAL" clId="{D9687F21-2467-4D33-B965-401042895CB8}" dt="2024-09-18T08:42:39.142" v="28" actId="27636"/>
          <ac:spMkLst>
            <pc:docMk/>
            <pc:sldMk cId="0" sldId="483"/>
            <ac:spMk id="78" creationId="{00000000-0000-0000-0000-000000000000}"/>
          </ac:spMkLst>
        </pc:spChg>
        <pc:spChg chg="mod">
          <ac:chgData name="SHA Sha" userId="7fa66d72-39b6-4753-9cd1-bbd80c98edd0" providerId="ADAL" clId="{D9687F21-2467-4D33-B965-401042895CB8}" dt="2024-09-18T08:42:39.142" v="29" actId="27636"/>
          <ac:spMkLst>
            <pc:docMk/>
            <pc:sldMk cId="0" sldId="483"/>
            <ac:spMk id="80" creationId="{00000000-0000-0000-0000-000000000000}"/>
          </ac:spMkLst>
        </pc:spChg>
      </pc:sldChg>
      <pc:sldChg chg="modSp mod">
        <pc:chgData name="SHA Sha" userId="7fa66d72-39b6-4753-9cd1-bbd80c98edd0" providerId="ADAL" clId="{D9687F21-2467-4D33-B965-401042895CB8}" dt="2024-09-18T09:03:55.072" v="51" actId="20577"/>
        <pc:sldMkLst>
          <pc:docMk/>
          <pc:sldMk cId="0" sldId="484"/>
        </pc:sldMkLst>
        <pc:spChg chg="mod">
          <ac:chgData name="SHA Sha" userId="7fa66d72-39b6-4753-9cd1-bbd80c98edd0" providerId="ADAL" clId="{D9687F21-2467-4D33-B965-401042895CB8}" dt="2024-09-18T09:03:55.072" v="51" actId="20577"/>
          <ac:spMkLst>
            <pc:docMk/>
            <pc:sldMk cId="0" sldId="484"/>
            <ac:spMk id="2" creationId="{00000000-0000-0000-0000-000000000000}"/>
          </ac:spMkLst>
        </pc:spChg>
      </pc:sldChg>
      <pc:sldChg chg="modSp mod">
        <pc:chgData name="SHA Sha" userId="7fa66d72-39b6-4753-9cd1-bbd80c98edd0" providerId="ADAL" clId="{D9687F21-2467-4D33-B965-401042895CB8}" dt="2024-09-18T09:05:47.099" v="52" actId="20577"/>
        <pc:sldMkLst>
          <pc:docMk/>
          <pc:sldMk cId="0" sldId="485"/>
        </pc:sldMkLst>
        <pc:spChg chg="mod">
          <ac:chgData name="SHA Sha" userId="7fa66d72-39b6-4753-9cd1-bbd80c98edd0" providerId="ADAL" clId="{D9687F21-2467-4D33-B965-401042895CB8}" dt="2024-09-18T09:05:47.099" v="52" actId="20577"/>
          <ac:spMkLst>
            <pc:docMk/>
            <pc:sldMk cId="0" sldId="485"/>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3B4FE-D1FB-4EB8-86E9-B3A3E176F958}" type="datetimeFigureOut">
              <a:rPr lang="zh-CN" altLang="en-US" smtClean="0"/>
              <a:t>2024/9/18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8F5AA-9C31-4ED1-824B-C860FDEFBFC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F5AA-9C31-4ED1-824B-C860FDEFBFC3}"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p:spPr>
        <p:txBody>
          <a:bodyPr/>
          <a:lstStyle/>
          <a:p>
            <a:endParaRPr lang="en-GB"/>
          </a:p>
        </p:txBody>
      </p:sp>
      <p:sp>
        <p:nvSpPr>
          <p:cNvPr id="5" name="Footer Placeholder 4"/>
          <p:cNvSpPr>
            <a:spLocks noGrp="1"/>
          </p:cNvSpPr>
          <p:nvPr>
            <p:ph type="ftr" sz="quarter" idx="11"/>
          </p:nvPr>
        </p:nvSpPr>
        <p:spPr>
          <a:xfrm>
            <a:off x="4038600" y="6356350"/>
            <a:ext cx="4114800" cy="365125"/>
          </a:xfrm>
        </p:spPr>
        <p:txBody>
          <a:bodyPr/>
          <a:lstStyle/>
          <a:p>
            <a:endParaRPr lang="en-GB"/>
          </a:p>
        </p:txBody>
      </p:sp>
      <p:sp>
        <p:nvSpPr>
          <p:cNvPr id="6" name="Slide Number Placeholder 5"/>
          <p:cNvSpPr>
            <a:spLocks noGrp="1"/>
          </p:cNvSpPr>
          <p:nvPr>
            <p:ph type="sldNum" sz="quarter" idx="12"/>
          </p:nvPr>
        </p:nvSpPr>
        <p:spPr>
          <a:xfrm>
            <a:off x="8610600" y="6356350"/>
            <a:ext cx="2743200" cy="365125"/>
          </a:xfrm>
        </p:spPr>
        <p:txBody>
          <a:bodyPr/>
          <a:lstStyle/>
          <a:p>
            <a:fld id="{7F4C1676-8445-4D51-B6FB-DBF39B779976}"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4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slide" Target="slide29.xml"/><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png"/><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1.emf"/><Relationship Id="rId5" Type="http://schemas.openxmlformats.org/officeDocument/2006/relationships/oleObject" Target="../embeddings/oleObject1.bin"/><Relationship Id="rId4" Type="http://schemas.openxmlformats.org/officeDocument/2006/relationships/image" Target="../media/image20.jpeg"/><Relationship Id="rId9"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 Type="http://schemas.openxmlformats.org/officeDocument/2006/relationships/tags" Target="../tags/tag4.xml"/><Relationship Id="rId21" Type="http://schemas.openxmlformats.org/officeDocument/2006/relationships/tags" Target="../tags/tag22.xml"/><Relationship Id="rId34" Type="http://schemas.openxmlformats.org/officeDocument/2006/relationships/notesSlide" Target="../notesSlides/notesSlide19.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slideLayout" Target="../slideLayouts/slideLayout12.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tags" Target="../tags/tag30.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tags" Target="../tags/tag33.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image" Target="../media/image43.png"/><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tags" Target="../tags/tag32.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35" Type="http://schemas.openxmlformats.org/officeDocument/2006/relationships/image" Target="../media/image1.png"/><Relationship Id="rId8" Type="http://schemas.openxmlformats.org/officeDocument/2006/relationships/tags" Target="../tags/tag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34.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3" Type="http://schemas.openxmlformats.org/officeDocument/2006/relationships/slideLayout" Target="../slideLayouts/slideLayout12.xml"/><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notesSlide" Target="../notesSlides/notesSlide6.xml"/><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slide" Target="slide1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Rectangle 2"/>
          <p:cNvSpPr>
            <a:spLocks noGrp="1" noChangeArrowheads="1"/>
          </p:cNvSpPr>
          <p:nvPr>
            <p:ph type="ctrTitle" idx="4294967295"/>
          </p:nvPr>
        </p:nvSpPr>
        <p:spPr>
          <a:xfrm>
            <a:off x="110542" y="1625133"/>
            <a:ext cx="11970913" cy="2024063"/>
          </a:xfrm>
          <a:prstGeom prst="rect">
            <a:avLst/>
          </a:prstGeom>
        </p:spPr>
        <p:txBody>
          <a:bodyPr vert="horz" lIns="90488" tIns="44450" rIns="90488" bIns="44450" rtlCol="0" anchor="ctr">
            <a:normAutofit/>
          </a:bodyPr>
          <a:lstStyle/>
          <a:p>
            <a:pPr algn="ctr">
              <a:lnSpc>
                <a:spcPct val="110000"/>
              </a:lnSpc>
            </a:pPr>
            <a:r>
              <a:rPr lang="en-US" altLang="zh-CN" sz="4000" b="1" dirty="0">
                <a:latin typeface="Arial" panose="020B0604020202020204" pitchFamily="34" charset="0"/>
                <a:ea typeface="华文中宋" panose="02010600040101010101" pitchFamily="2" charset="-122"/>
                <a:cs typeface="Arial" panose="020B0604020202020204" pitchFamily="34" charset="0"/>
                <a:sym typeface="+mn-ea"/>
              </a:rPr>
              <a:t>Research Progress on Identification and Control Technology of Stored Grain Pests</a:t>
            </a:r>
            <a:endParaRPr lang="zh-CN" altLang="en-US" sz="4000" b="1" dirty="0">
              <a:latin typeface="Arial" panose="020B0604020202020204" pitchFamily="34" charset="0"/>
              <a:ea typeface="华文中宋" panose="02010600040101010101" pitchFamily="2" charset="-122"/>
              <a:cs typeface="Arial" panose="020B0604020202020204" pitchFamily="34" charset="0"/>
            </a:endParaRPr>
          </a:p>
        </p:txBody>
      </p:sp>
      <p:sp>
        <p:nvSpPr>
          <p:cNvPr id="5" name="Rectangle 3"/>
          <p:cNvSpPr>
            <a:spLocks noGrp="1" noChangeArrowheads="1"/>
          </p:cNvSpPr>
          <p:nvPr>
            <p:ph type="subTitle" idx="4294967295"/>
          </p:nvPr>
        </p:nvSpPr>
        <p:spPr>
          <a:xfrm>
            <a:off x="932330" y="3989463"/>
            <a:ext cx="9989094" cy="2556556"/>
          </a:xfrm>
          <a:prstGeom prst="rect">
            <a:avLst/>
          </a:prstGeom>
        </p:spPr>
        <p:txBody>
          <a:bodyPr vert="horz" lIns="90488" tIns="44450" rIns="90488" bIns="44450" rtlCol="0">
            <a:normAutofit/>
          </a:bodyPr>
          <a:lstStyle/>
          <a:p>
            <a:pPr marL="533400" indent="-533400" algn="ctr">
              <a:lnSpc>
                <a:spcPct val="80000"/>
              </a:lnSpc>
              <a:spcAft>
                <a:spcPts val="1800"/>
              </a:spcAft>
              <a:buNone/>
              <a:defRPr/>
            </a:pPr>
            <a:r>
              <a:rPr lang="en-US" altLang="zh-CN" sz="3200" b="1" dirty="0">
                <a:solidFill>
                  <a:srgbClr val="002060"/>
                </a:solidFill>
                <a:latin typeface="华文中宋" panose="02010600040101010101" pitchFamily="2" charset="-122"/>
                <a:ea typeface="华文中宋" panose="02010600040101010101" pitchFamily="2" charset="-122"/>
              </a:rPr>
              <a:t>Prof. WU Yi</a:t>
            </a:r>
            <a:endParaRPr lang="en-US" altLang="zh-CN" sz="3200" i="1" dirty="0">
              <a:solidFill>
                <a:srgbClr val="002060"/>
              </a:solidFill>
              <a:effectLst>
                <a:outerShdw blurRad="38100" dist="38100" dir="2700000" algn="tl">
                  <a:srgbClr val="C0C0C0"/>
                </a:outerShdw>
              </a:effectLst>
              <a:latin typeface="华文中宋" panose="02010600040101010101" pitchFamily="2" charset="-122"/>
              <a:ea typeface="华文中宋" panose="02010600040101010101" pitchFamily="2" charset="-122"/>
            </a:endParaRPr>
          </a:p>
          <a:p>
            <a:pPr marL="0" indent="0" algn="ctr">
              <a:lnSpc>
                <a:spcPct val="150000"/>
              </a:lnSpc>
              <a:spcAft>
                <a:spcPts val="600"/>
              </a:spcAft>
              <a:buNone/>
            </a:pPr>
            <a:r>
              <a:rPr lang="en-US" altLang="zh-CN" dirty="0">
                <a:solidFill>
                  <a:srgbClr val="002060"/>
                </a:solidFill>
                <a:latin typeface="华文中宋" panose="02010600040101010101" pitchFamily="2" charset="-122"/>
                <a:ea typeface="华文中宋" panose="02010600040101010101" pitchFamily="2" charset="-122"/>
                <a:sym typeface="+mn-ea"/>
              </a:rPr>
              <a:t>Research Field: Stored-grain pests integrated control</a:t>
            </a:r>
            <a:endParaRPr lang="en-US" altLang="zh-CN" dirty="0">
              <a:solidFill>
                <a:srgbClr val="002060"/>
              </a:solidFill>
              <a:latin typeface="华文中宋" panose="02010600040101010101" pitchFamily="2" charset="-122"/>
              <a:ea typeface="华文中宋" panose="02010600040101010101" pitchFamily="2" charset="-122"/>
            </a:endParaRPr>
          </a:p>
        </p:txBody>
      </p:sp>
      <p:sp>
        <p:nvSpPr>
          <p:cNvPr id="6" name="Rectangle 2"/>
          <p:cNvSpPr txBox="1">
            <a:spLocks noChangeArrowheads="1"/>
          </p:cNvSpPr>
          <p:nvPr/>
        </p:nvSpPr>
        <p:spPr bwMode="auto">
          <a:xfrm>
            <a:off x="3705216" y="5434140"/>
            <a:ext cx="4584700" cy="833437"/>
          </a:xfrm>
          <a:prstGeom prst="rect">
            <a:avLst/>
          </a:prstGeom>
          <a:noFill/>
          <a:ln w="9525">
            <a:noFill/>
            <a:miter lim="800000"/>
          </a:ln>
        </p:spPr>
        <p:txBody>
          <a:bodyPr lIns="90488" tIns="44450" rIns="90488" bIns="4445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r>
              <a:rPr lang="en-US" altLang="zh-CN" sz="2800" kern="0" dirty="0">
                <a:solidFill>
                  <a:srgbClr val="002060"/>
                </a:solidFill>
                <a:latin typeface="+mn-lt"/>
              </a:rPr>
              <a:t>Sep 2024</a:t>
            </a:r>
            <a:endParaRPr lang="zh-CN" altLang="en-US" sz="2800" kern="0" dirty="0">
              <a:solidFill>
                <a:srgbClr val="002060"/>
              </a:solidFill>
              <a:latin typeface="+mn-lt"/>
            </a:endParaRPr>
          </a:p>
        </p:txBody>
      </p:sp>
      <p:sp>
        <p:nvSpPr>
          <p:cNvPr id="7" name="Line 6"/>
          <p:cNvSpPr>
            <a:spLocks noChangeShapeType="1"/>
          </p:cNvSpPr>
          <p:nvPr/>
        </p:nvSpPr>
        <p:spPr bwMode="auto">
          <a:xfrm>
            <a:off x="1739106" y="3308929"/>
            <a:ext cx="8713787" cy="0"/>
          </a:xfrm>
          <a:prstGeom prst="line">
            <a:avLst/>
          </a:prstGeom>
          <a:noFill/>
          <a:ln w="25400">
            <a:solidFill>
              <a:srgbClr val="FFC000"/>
            </a:solidFill>
            <a:round/>
          </a:ln>
          <a:extLst>
            <a:ext uri="{909E8E84-426E-40DD-AFC4-6F175D3DCCD1}">
              <a14:hiddenFill xmlns:a14="http://schemas.microsoft.com/office/drawing/2010/main">
                <a:noFill/>
              </a14:hiddenFill>
            </a:ext>
          </a:extLst>
        </p:spPr>
        <p:txBody>
          <a:bodyPr/>
          <a:lstStyle/>
          <a:p>
            <a:endParaRPr lang="zh-CN" alt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522" y="1143794"/>
            <a:ext cx="49149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3" name="文本框 2"/>
          <p:cNvSpPr txBox="1"/>
          <p:nvPr/>
        </p:nvSpPr>
        <p:spPr>
          <a:xfrm>
            <a:off x="89648" y="1025236"/>
            <a:ext cx="12102352" cy="461665"/>
          </a:xfrm>
          <a:prstGeom prst="rect">
            <a:avLst/>
          </a:prstGeom>
          <a:noFill/>
        </p:spPr>
        <p:txBody>
          <a:bodyPr wrap="square" rtlCol="0">
            <a:spAutoFit/>
          </a:bodyPr>
          <a:lstStyle/>
          <a:p>
            <a:r>
              <a:rPr lang="en-US" altLang="zh-CN" sz="24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Achievement </a:t>
            </a:r>
            <a:r>
              <a:rPr lang="en-US" altLang="zh-CN" sz="2400" b="1" dirty="0">
                <a:solidFill>
                  <a:srgbClr val="874519"/>
                </a:solidFill>
                <a:latin typeface="微软雅黑" panose="020B0503020204020204" pitchFamily="34" charset="-122"/>
                <a:ea typeface="微软雅黑" panose="020B0503020204020204" pitchFamily="34" charset="-122"/>
                <a:cs typeface="微软雅黑" panose="020B0503020204020204" pitchFamily="34" charset="-122"/>
              </a:rPr>
              <a:t>3:</a:t>
            </a:r>
            <a:r>
              <a:rPr sz="2400" b="1" dirty="0">
                <a:solidFill>
                  <a:srgbClr val="874519"/>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sz="2400" b="1" dirty="0">
                <a:solidFill>
                  <a:srgbClr val="874519"/>
                </a:solidFill>
                <a:latin typeface="微软雅黑" panose="020B0503020204020204" pitchFamily="34" charset="-122"/>
                <a:ea typeface="微软雅黑" panose="020B0503020204020204" pitchFamily="34" charset="-122"/>
                <a:cs typeface="微软雅黑" panose="020B0503020204020204" pitchFamily="34" charset="-122"/>
                <a:sym typeface="+mn-ea"/>
              </a:rPr>
              <a:t>Grain Pests </a:t>
            </a:r>
            <a:r>
              <a:rPr lang="en-US" sz="2400" b="1" dirty="0" err="1">
                <a:solidFill>
                  <a:srgbClr val="874519"/>
                </a:solidFill>
                <a:latin typeface="微软雅黑" panose="020B0503020204020204" pitchFamily="34" charset="-122"/>
                <a:ea typeface="微软雅黑" panose="020B0503020204020204" pitchFamily="34" charset="-122"/>
                <a:cs typeface="微软雅黑" panose="020B0503020204020204" pitchFamily="34" charset="-122"/>
                <a:sym typeface="+mn-ea"/>
              </a:rPr>
              <a:t>Mitichondrion</a:t>
            </a:r>
            <a:r>
              <a:rPr lang="en-US" sz="2400" b="1" dirty="0">
                <a:solidFill>
                  <a:srgbClr val="874519"/>
                </a:solidFill>
                <a:latin typeface="微软雅黑" panose="020B0503020204020204" pitchFamily="34" charset="-122"/>
                <a:ea typeface="微软雅黑" panose="020B0503020204020204" pitchFamily="34" charset="-122"/>
                <a:cs typeface="微软雅黑" panose="020B0503020204020204" pitchFamily="34" charset="-122"/>
                <a:sym typeface="+mn-ea"/>
              </a:rPr>
              <a:t> Identification and Analysis System</a:t>
            </a:r>
            <a:endParaRPr sz="2400" b="1" dirty="0">
              <a:solidFill>
                <a:srgbClr val="87451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a:hlinkClick r:id="rId6" action="ppaction://hlinksldjump"/>
          </p:cNvPr>
          <p:cNvSpPr txBox="1"/>
          <p:nvPr/>
        </p:nvSpPr>
        <p:spPr>
          <a:xfrm>
            <a:off x="7333129" y="1583153"/>
            <a:ext cx="4613836" cy="5084790"/>
          </a:xfrm>
          <a:prstGeom prst="rect">
            <a:avLst/>
          </a:prstGeom>
          <a:noFill/>
        </p:spPr>
        <p:txBody>
          <a:bodyPr wrap="square" rtlCol="0">
            <a:spAutoFit/>
          </a:bodyPr>
          <a:lstStyle/>
          <a:p>
            <a:pPr marL="342900" indent="-342900" eaLnBrk="0" fontAlgn="base" hangingPunct="0">
              <a:lnSpc>
                <a:spcPct val="150000"/>
              </a:lnSpc>
              <a:spcBef>
                <a:spcPct val="20000"/>
              </a:spcBef>
              <a:spcAft>
                <a:spcPct val="0"/>
              </a:spcAft>
              <a:buFont typeface="Wingdings" panose="05000000000000000000" pitchFamily="2" charset="2"/>
              <a:buChar char="Ø"/>
              <a:defRPr/>
            </a:pPr>
            <a:r>
              <a:rPr lang="en-US" altLang="zh-CN" kern="100" dirty="0">
                <a:latin typeface="微软雅黑" panose="020B0503020204020204" pitchFamily="34" charset="-122"/>
                <a:ea typeface="微软雅黑" panose="020B0503020204020204" pitchFamily="34" charset="-122"/>
                <a:cs typeface="微软雅黑" panose="020B0503020204020204" pitchFamily="34" charset="-122"/>
                <a:sym typeface="+mn-ea"/>
              </a:rPr>
              <a:t>Enrich the identification genes of Achievement 1, promote basic research on pest control, and enhance the research capability of rapid and accurate identification, genetic difference analysis, and pest tracing of stored grain pests in China based on mitochondrial.</a:t>
            </a:r>
          </a:p>
          <a:p>
            <a:pPr marL="342900" indent="-342900" eaLnBrk="0" fontAlgn="base" hangingPunct="0">
              <a:lnSpc>
                <a:spcPct val="150000"/>
              </a:lnSpc>
              <a:spcBef>
                <a:spcPct val="20000"/>
              </a:spcBef>
              <a:spcAft>
                <a:spcPct val="0"/>
              </a:spcAft>
              <a:buFont typeface="Wingdings" panose="05000000000000000000" pitchFamily="2" charset="2"/>
              <a:buChar char="Ø"/>
              <a:defRPr/>
            </a:pP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sym typeface="+mn-ea"/>
              </a:rPr>
              <a:t>The main functions include information browsing, information querying, and gene sequence alignment and identification.</a:t>
            </a:r>
            <a:endPar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pic>
        <p:nvPicPr>
          <p:cNvPr id="5" name="线粒体数据库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45035" y="2170557"/>
            <a:ext cx="7127315" cy="40091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3" name="文本框 2"/>
          <p:cNvSpPr txBox="1"/>
          <p:nvPr/>
        </p:nvSpPr>
        <p:spPr>
          <a:xfrm>
            <a:off x="332975" y="1700781"/>
            <a:ext cx="4812766" cy="707886"/>
          </a:xfrm>
          <a:prstGeom prst="rect">
            <a:avLst/>
          </a:prstGeom>
          <a:noFill/>
        </p:spPr>
        <p:txBody>
          <a:bodyPr wrap="square" rtlCol="0">
            <a:spAutoFit/>
          </a:bodyPr>
          <a:lstStyle/>
          <a:p>
            <a:r>
              <a:rPr lang="zh-CN" altLang="en-US" sz="20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1. </a:t>
            </a:r>
            <a:r>
              <a:rPr lang="en-US" altLang="zh-CN" sz="20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Service for basic application of pests control</a:t>
            </a:r>
            <a:endParaRPr lang="zh-CN" altLang="en-US" sz="20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4" name="文本框 3"/>
          <p:cNvSpPr txBox="1"/>
          <p:nvPr/>
        </p:nvSpPr>
        <p:spPr>
          <a:xfrm>
            <a:off x="157168" y="2398279"/>
            <a:ext cx="5633502" cy="1323439"/>
          </a:xfrm>
          <a:prstGeom prst="rect">
            <a:avLst/>
          </a:prstGeom>
          <a:noFill/>
        </p:spPr>
        <p:txBody>
          <a:bodyPr wrap="square" rtlCol="0">
            <a:spAutoFit/>
          </a:bodyPr>
          <a:lstStyle/>
          <a:p>
            <a:pPr marL="342900" indent="-342900">
              <a:buFont typeface="Wingdings" panose="05000000000000000000" pitchFamily="2" charset="2"/>
              <a:buChar char="ü"/>
              <a:defRPr/>
            </a:pP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sym typeface="+mn-ea"/>
              </a:rPr>
              <a:t>Complementing traditional morphological identification</a:t>
            </a:r>
          </a:p>
          <a:p>
            <a:pPr marL="342900" indent="-342900">
              <a:buFont typeface="Wingdings" panose="05000000000000000000" pitchFamily="2" charset="2"/>
              <a:buChar char="ü"/>
              <a:defRPr/>
            </a:pP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sym typeface="+mn-ea"/>
              </a:rPr>
              <a:t>Revealing the genetic relationships between species</a:t>
            </a:r>
          </a:p>
          <a:p>
            <a:pPr marL="342900" indent="-342900">
              <a:buFont typeface="Wingdings" panose="05000000000000000000" pitchFamily="2" charset="2"/>
              <a:buChar char="ü"/>
              <a:defRPr/>
            </a:pP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sym typeface="+mn-ea"/>
              </a:rPr>
              <a:t>Research on differences in pest resistance and outbreak patterns.</a:t>
            </a:r>
          </a:p>
        </p:txBody>
      </p:sp>
      <p:sp>
        <p:nvSpPr>
          <p:cNvPr id="5" name="文本框 4"/>
          <p:cNvSpPr txBox="1"/>
          <p:nvPr/>
        </p:nvSpPr>
        <p:spPr>
          <a:xfrm>
            <a:off x="298941" y="3734053"/>
            <a:ext cx="6292850" cy="398780"/>
          </a:xfrm>
          <a:prstGeom prst="rect">
            <a:avLst/>
          </a:prstGeom>
          <a:noFill/>
        </p:spPr>
        <p:txBody>
          <a:bodyPr wrap="square" rtlCol="0">
            <a:spAutoFit/>
          </a:bodyPr>
          <a:lstStyle/>
          <a:p>
            <a:r>
              <a:rPr lang="zh-CN" altLang="en-US" sz="20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3. </a:t>
            </a:r>
            <a:r>
              <a:rPr lang="en-US" altLang="zh-CN" sz="20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Training in China and internation</a:t>
            </a:r>
            <a:endParaRPr lang="zh-CN" altLang="en-US" sz="20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6" name="文本框 5"/>
          <p:cNvSpPr txBox="1"/>
          <p:nvPr/>
        </p:nvSpPr>
        <p:spPr>
          <a:xfrm>
            <a:off x="5566174" y="1671758"/>
            <a:ext cx="6576437" cy="707886"/>
          </a:xfrm>
          <a:prstGeom prst="rect">
            <a:avLst/>
          </a:prstGeom>
          <a:noFill/>
        </p:spPr>
        <p:txBody>
          <a:bodyPr wrap="square" rtlCol="0">
            <a:spAutoFit/>
          </a:bodyPr>
          <a:lstStyle/>
          <a:p>
            <a:r>
              <a:rPr lang="en-US" altLang="zh-CN" sz="20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2. Molecular identification of stored grain pests-identification of fragments and damaged samples</a:t>
            </a:r>
            <a:endParaRPr lang="zh-CN" altLang="en-US" sz="20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7" name="文本框 6"/>
          <p:cNvSpPr txBox="1"/>
          <p:nvPr/>
        </p:nvSpPr>
        <p:spPr>
          <a:xfrm>
            <a:off x="5870261" y="2374676"/>
            <a:ext cx="6321739" cy="1077218"/>
          </a:xfrm>
          <a:prstGeom prst="rect">
            <a:avLst/>
          </a:prstGeom>
          <a:noFill/>
        </p:spPr>
        <p:txBody>
          <a:bodyPr wrap="square" rtlCol="0">
            <a:spAutoFit/>
          </a:bodyPr>
          <a:lstStyle/>
          <a:p>
            <a:pPr>
              <a:defRPr/>
            </a:pP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sym typeface="+mn-ea"/>
              </a:rPr>
              <a:t>It is used for the identification of non adult and fragmented insect species, and in the quarantine and identification of food and food imports and exports, to serve the quarantine and identification of insects and mites and ensure food security.</a:t>
            </a:r>
            <a:endPar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pic>
        <p:nvPicPr>
          <p:cNvPr id="8" name="图片 8"/>
          <p:cNvPicPr>
            <a:picLocks noChangeAspect="1"/>
          </p:cNvPicPr>
          <p:nvPr/>
        </p:nvPicPr>
        <p:blipFill>
          <a:blip r:embed="rId4"/>
          <a:srcRect t="1140"/>
          <a:stretch>
            <a:fillRect/>
          </a:stretch>
        </p:blipFill>
        <p:spPr>
          <a:xfrm>
            <a:off x="6269318" y="3678711"/>
            <a:ext cx="4979046" cy="3179289"/>
          </a:xfrm>
          <a:prstGeom prst="rect">
            <a:avLst/>
          </a:prstGeom>
          <a:noFill/>
          <a:ln w="9525">
            <a:noFill/>
          </a:ln>
        </p:spPr>
      </p:pic>
      <p:sp>
        <p:nvSpPr>
          <p:cNvPr id="2" name="矩形 1"/>
          <p:cNvSpPr/>
          <p:nvPr/>
        </p:nvSpPr>
        <p:spPr>
          <a:xfrm>
            <a:off x="155388" y="4132833"/>
            <a:ext cx="6096000" cy="2217851"/>
          </a:xfrm>
          <a:prstGeom prst="rect">
            <a:avLst/>
          </a:prstGeom>
        </p:spPr>
        <p:txBody>
          <a:bodyPr>
            <a:spAutoFit/>
          </a:bodyPr>
          <a:lstStyle/>
          <a:p>
            <a:pPr marL="285750" indent="-285750">
              <a:lnSpc>
                <a:spcPct val="130000"/>
              </a:lnSpc>
              <a:buFont typeface="Wingdings" panose="05000000000000000000" pitchFamily="2" charset="2"/>
              <a:buChar char="ü"/>
              <a:defRPr/>
            </a:pPr>
            <a:r>
              <a:rPr lang="en-US" altLang="zh-CN" kern="100" dirty="0">
                <a:latin typeface="微软雅黑" panose="020B0503020204020204" pitchFamily="34" charset="-122"/>
                <a:ea typeface="微软雅黑" panose="020B0503020204020204" pitchFamily="34" charset="-122"/>
                <a:cs typeface="微软雅黑" panose="020B0503020204020204" pitchFamily="34" charset="-122"/>
                <a:sym typeface="+mn-ea"/>
              </a:rPr>
              <a:t>Five sessions of “Green Ecological Grain Storage New Technology Training and Seminar" in China</a:t>
            </a:r>
          </a:p>
          <a:p>
            <a:pPr marL="285750" indent="-285750">
              <a:lnSpc>
                <a:spcPct val="130000"/>
              </a:lnSpc>
              <a:buFont typeface="Wingdings" panose="05000000000000000000" pitchFamily="2" charset="2"/>
              <a:buChar char="ü"/>
              <a:defRPr/>
            </a:pPr>
            <a:r>
              <a:rPr lang="en-US" altLang="zh-CN" kern="100" dirty="0">
                <a:latin typeface="微软雅黑" panose="020B0503020204020204" pitchFamily="34" charset="-122"/>
                <a:ea typeface="微软雅黑" panose="020B0503020204020204" pitchFamily="34" charset="-122"/>
                <a:cs typeface="微软雅黑" panose="020B0503020204020204" pitchFamily="34" charset="-122"/>
                <a:sym typeface="+mn-ea"/>
              </a:rPr>
              <a:t>Two sessions of the Asia Cooperation Dialogue (ACD) training courses</a:t>
            </a:r>
          </a:p>
          <a:p>
            <a:pPr marL="285750" indent="-285750">
              <a:lnSpc>
                <a:spcPct val="130000"/>
              </a:lnSpc>
              <a:buFont typeface="Wingdings" panose="05000000000000000000" pitchFamily="2" charset="2"/>
              <a:buChar char="ü"/>
              <a:defRPr/>
            </a:pPr>
            <a:r>
              <a:rPr lang="en-US" altLang="zh-CN" kern="100" dirty="0">
                <a:latin typeface="微软雅黑" panose="020B0503020204020204" pitchFamily="34" charset="-122"/>
                <a:ea typeface="微软雅黑" panose="020B0503020204020204" pitchFamily="34" charset="-122"/>
                <a:cs typeface="微软雅黑" panose="020B0503020204020204" pitchFamily="34" charset="-122"/>
                <a:sym typeface="+mn-ea"/>
              </a:rPr>
              <a:t>Warehouse training of Suzhou Food and strategic reserves Administration</a:t>
            </a:r>
            <a:endParaRPr lang="en-US" altLang="zh-CN" kern="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298941" y="6300840"/>
            <a:ext cx="6292850" cy="398780"/>
          </a:xfrm>
          <a:prstGeom prst="rect">
            <a:avLst/>
          </a:prstGeom>
          <a:noFill/>
        </p:spPr>
        <p:txBody>
          <a:bodyPr wrap="square" rtlCol="0">
            <a:spAutoFit/>
          </a:bodyPr>
          <a:lstStyle/>
          <a:p>
            <a:r>
              <a:rPr lang="zh-CN" altLang="en-US" sz="20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4. </a:t>
            </a:r>
            <a:r>
              <a:rPr lang="en-US" altLang="zh-CN" sz="20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Establish </a:t>
            </a:r>
            <a:r>
              <a:rPr lang="en-US" altLang="zh-CN" sz="2000" b="1" dirty="0" err="1">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insustry</a:t>
            </a:r>
            <a:r>
              <a:rPr lang="en-US" altLang="zh-CN" sz="20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 standards </a:t>
            </a:r>
            <a:endParaRPr lang="zh-CN" altLang="en-US" sz="20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11" name="文本框 10"/>
          <p:cNvSpPr txBox="1"/>
          <p:nvPr/>
        </p:nvSpPr>
        <p:spPr>
          <a:xfrm>
            <a:off x="2522071" y="1072267"/>
            <a:ext cx="7458635" cy="523220"/>
          </a:xfrm>
          <a:prstGeom prst="rect">
            <a:avLst/>
          </a:prstGeom>
          <a:noFill/>
        </p:spPr>
        <p:txBody>
          <a:bodyPr wrap="square" rtlCol="0">
            <a:spAutoFit/>
          </a:bodyPr>
          <a:lstStyle/>
          <a:p>
            <a:pPr algn="l" fontAlgn="ctr">
              <a:buNone/>
            </a:pPr>
            <a:r>
              <a:rPr lang="en-US" sz="2800" b="1" dirty="0">
                <a:solidFill>
                  <a:srgbClr val="874519"/>
                </a:solidFill>
                <a:latin typeface="微软雅黑" panose="020B0503020204020204" pitchFamily="34" charset="-122"/>
                <a:ea typeface="微软雅黑" panose="020B0503020204020204" pitchFamily="34" charset="-122"/>
                <a:cs typeface="微软雅黑" panose="020B0503020204020204" pitchFamily="34" charset="-122"/>
                <a:sym typeface="+mn-ea"/>
              </a:rPr>
              <a:t>Application situation and social benefits</a:t>
            </a:r>
            <a:endParaRPr sz="2800" b="1" dirty="0">
              <a:solidFill>
                <a:srgbClr val="87451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627797" y="4050885"/>
            <a:ext cx="10931857" cy="905032"/>
          </a:xfrm>
          <a:prstGeom prst="rect">
            <a:avLst/>
          </a:prstGeom>
        </p:spPr>
        <p:txBody>
          <a:bodyPr wrap="square" lIns="91415" tIns="45708" rIns="91415" bIns="45708">
            <a:spAutoFit/>
          </a:bodyPr>
          <a:lstStyle/>
          <a:p>
            <a:pPr algn="ctr" defTabSz="628650">
              <a:lnSpc>
                <a:spcPct val="150000"/>
              </a:lnSpc>
              <a:defRPr/>
            </a:pPr>
            <a:r>
              <a:rPr lang="en-US" altLang="zh-CN" sz="4000" b="1" dirty="0">
                <a:solidFill>
                  <a:srgbClr val="002060"/>
                </a:solidFill>
                <a:latin typeface="Times New Roman" panose="02020603050405020304" pitchFamily="18" charset="0"/>
                <a:ea typeface="华文中宋" panose="02010600040101010101" pitchFamily="2" charset="-122"/>
                <a:cs typeface="Times New Roman" panose="02020603050405020304" pitchFamily="18" charset="0"/>
              </a:rPr>
              <a:t>Stored grain pest control technology in China</a:t>
            </a: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02</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3" name="五边形 2"/>
          <p:cNvSpPr/>
          <p:nvPr/>
        </p:nvSpPr>
        <p:spPr>
          <a:xfrm rot="10800000" flipH="1">
            <a:off x="125519" y="2344310"/>
            <a:ext cx="2861199" cy="539209"/>
          </a:xfrm>
          <a:prstGeom prst="homePlate">
            <a:avLst/>
          </a:prstGeom>
          <a:solidFill>
            <a:srgbClr val="E1925D"/>
          </a:solidFill>
          <a:ln>
            <a:solidFill>
              <a:srgbClr val="87451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sz="1100">
              <a:solidFill>
                <a:prstClr val="white"/>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937" y="2440211"/>
            <a:ext cx="2796981" cy="369332"/>
          </a:xfrm>
          <a:prstGeom prst="rect">
            <a:avLst/>
          </a:prstGeom>
          <a:noFill/>
        </p:spPr>
        <p:txBody>
          <a:bodyPr wrap="square" lIns="215900"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Technical Introduction</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3030072" y="1700737"/>
            <a:ext cx="9371104" cy="2346283"/>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rPr>
              <a:t>Physical protection, independent innovation</a:t>
            </a:r>
          </a:p>
          <a:p>
            <a:pPr marL="342900" indent="-342900">
              <a:lnSpc>
                <a:spcPct val="150000"/>
              </a:lnSpc>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rPr>
              <a:t>Meets food grade requirements and is environmentally friendly</a:t>
            </a:r>
          </a:p>
          <a:p>
            <a:pPr marL="342900" indent="-342900">
              <a:lnSpc>
                <a:spcPct val="150000"/>
              </a:lnSpc>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rPr>
              <a:t>Supporting equipment, mechanization, low cost, wide range of scenarios</a:t>
            </a:r>
          </a:p>
          <a:p>
            <a:pPr marL="342900" indent="-342900">
              <a:lnSpc>
                <a:spcPct val="150000"/>
              </a:lnSpc>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rPr>
              <a:t>Standard, "Regulations on Safe Storage of Grain and Oil", Second prize</a:t>
            </a:r>
            <a:endParaRPr lang="zh-CN" altLang="en-US" sz="2000" dirty="0">
              <a:latin typeface="微软雅黑" panose="020B0503020204020204" pitchFamily="34" charset="-122"/>
              <a:ea typeface="微软雅黑" panose="020B0503020204020204" pitchFamily="34" charset="-122"/>
              <a:sym typeface="+mn-ea"/>
            </a:endParaRPr>
          </a:p>
        </p:txBody>
      </p:sp>
      <p:sp>
        <p:nvSpPr>
          <p:cNvPr id="6" name="矩形 5"/>
          <p:cNvSpPr/>
          <p:nvPr/>
        </p:nvSpPr>
        <p:spPr>
          <a:xfrm>
            <a:off x="-536310" y="1053947"/>
            <a:ext cx="13702475" cy="461665"/>
          </a:xfrm>
          <a:prstGeom prst="rect">
            <a:avLst/>
          </a:prstGeom>
        </p:spPr>
        <p:txBody>
          <a:bodyPr wrap="square">
            <a:spAutoFit/>
          </a:bodyPr>
          <a:lstStyle/>
          <a:p>
            <a:pPr algn="ctr">
              <a:defRPr/>
            </a:pPr>
            <a:r>
              <a:rPr lang="en-US" altLang="zh-CN" sz="2400" dirty="0">
                <a:latin typeface="微软雅黑" panose="020B0503020204020204" pitchFamily="34" charset="-122"/>
                <a:ea typeface="微软雅黑" panose="020B0503020204020204" pitchFamily="34" charset="-122"/>
              </a:rPr>
              <a:t>1. Food grade inert powder technology for controlling stored grain pests</a:t>
            </a:r>
          </a:p>
        </p:txBody>
      </p:sp>
      <p:pic>
        <p:nvPicPr>
          <p:cNvPr id="7" name="Picture 15" descr="微信图片_2017112814492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5517" y="4554070"/>
            <a:ext cx="1951282" cy="229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ct 2"/>
          <p:cNvGraphicFramePr>
            <a:graphicFrameLocks noChangeAspect="1"/>
          </p:cNvGraphicFramePr>
          <p:nvPr/>
        </p:nvGraphicFramePr>
        <p:xfrm>
          <a:off x="7006799" y="4554071"/>
          <a:ext cx="2573484" cy="1932088"/>
        </p:xfrm>
        <a:graphic>
          <a:graphicData uri="http://schemas.openxmlformats.org/presentationml/2006/ole">
            <mc:AlternateContent xmlns:mc="http://schemas.openxmlformats.org/markup-compatibility/2006">
              <mc:Choice xmlns:v="urn:schemas-microsoft-com:vml" Requires="v">
                <p:oleObj r:id="rId5" imgW="5190490" imgH="3670935" progId="">
                  <p:embed/>
                </p:oleObj>
              </mc:Choice>
              <mc:Fallback>
                <p:oleObj r:id="rId5" imgW="5190490" imgH="3670935" progId="">
                  <p:embed/>
                  <p:pic>
                    <p:nvPicPr>
                      <p:cNvPr id="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6799" y="4554071"/>
                        <a:ext cx="2573484" cy="1932088"/>
                      </a:xfrm>
                      <a:prstGeom prst="rect">
                        <a:avLst/>
                      </a:prstGeom>
                      <a:noFill/>
                      <a:ln>
                        <a:noFill/>
                      </a:ln>
                    </p:spPr>
                  </p:pic>
                </p:oleObj>
              </mc:Fallback>
            </mc:AlternateContent>
          </a:graphicData>
        </a:graphic>
      </p:graphicFrame>
      <p:pic>
        <p:nvPicPr>
          <p:cNvPr id="9" name="Picture 6" descr="P917345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2099" y="4765093"/>
            <a:ext cx="2243412" cy="161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头胸连接处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51391" y="4768695"/>
            <a:ext cx="2297699" cy="161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80283" y="4604271"/>
            <a:ext cx="2476097" cy="225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3" name="文本框 2"/>
          <p:cNvSpPr txBox="1"/>
          <p:nvPr/>
        </p:nvSpPr>
        <p:spPr>
          <a:xfrm>
            <a:off x="3957611" y="1763314"/>
            <a:ext cx="7235988" cy="1200329"/>
          </a:xfrm>
          <a:prstGeom prst="rect">
            <a:avLst/>
          </a:prstGeom>
          <a:noFill/>
        </p:spPr>
        <p:txBody>
          <a:bodyPr wrap="square" rtlCol="0">
            <a:spAutoFit/>
          </a:bodyPr>
          <a:lstStyle/>
          <a:p>
            <a:pPr marL="342900" indent="-34290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More than 130 grain depots in 23 provinces - SINOGRAIN and local grain depots</a:t>
            </a:r>
          </a:p>
          <a:p>
            <a:pPr marL="342900" indent="-34290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More than 50 processing enterprises - </a:t>
            </a:r>
            <a:r>
              <a:rPr lang="en-US" altLang="zh-CN" dirty="0" err="1">
                <a:latin typeface="微软雅黑" panose="020B0503020204020204" pitchFamily="34" charset="-122"/>
                <a:ea typeface="微软雅黑" panose="020B0503020204020204" pitchFamily="34" charset="-122"/>
              </a:rPr>
              <a:t>Yihai</a:t>
            </a:r>
            <a:r>
              <a:rPr lang="en-US" altLang="zh-CN" dirty="0">
                <a:latin typeface="微软雅黑" panose="020B0503020204020204" pitchFamily="34" charset="-122"/>
                <a:ea typeface="微软雅黑" panose="020B0503020204020204" pitchFamily="34" charset="-122"/>
              </a:rPr>
              <a:t> and COFCO</a:t>
            </a:r>
          </a:p>
          <a:p>
            <a:pPr marL="342900" indent="-34290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More than 500 farmers grain storage application</a:t>
            </a:r>
          </a:p>
        </p:txBody>
      </p:sp>
      <p:sp>
        <p:nvSpPr>
          <p:cNvPr id="4" name="五边形 3"/>
          <p:cNvSpPr/>
          <p:nvPr/>
        </p:nvSpPr>
        <p:spPr>
          <a:xfrm rot="10800000" flipH="1">
            <a:off x="1314127" y="1952368"/>
            <a:ext cx="2281356" cy="539209"/>
          </a:xfrm>
          <a:prstGeom prst="homePlate">
            <a:avLst/>
          </a:prstGeom>
          <a:solidFill>
            <a:srgbClr val="E1925D"/>
          </a:solidFill>
          <a:ln>
            <a:solidFill>
              <a:srgbClr val="87451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376427" y="1975834"/>
            <a:ext cx="2211784" cy="369332"/>
          </a:xfrm>
          <a:prstGeom prst="rect">
            <a:avLst/>
          </a:prstGeom>
          <a:noFill/>
        </p:spPr>
        <p:txBody>
          <a:bodyPr wrap="square" lIns="215900"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Application</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957611" y="2909022"/>
            <a:ext cx="7904606" cy="1477328"/>
          </a:xfrm>
          <a:prstGeom prst="rect">
            <a:avLst/>
          </a:prstGeom>
          <a:noFill/>
        </p:spPr>
        <p:txBody>
          <a:bodyPr wrap="square" rtlCol="0">
            <a:spAutoFit/>
          </a:bodyPr>
          <a:lstStyle/>
          <a:p>
            <a:pPr marL="342900" indent="-342900">
              <a:buFont typeface="Wingdings" panose="05000000000000000000" pitchFamily="2" charset="2"/>
              <a:buChar char="p"/>
            </a:pPr>
            <a:r>
              <a:rPr lang="en-US" altLang="zh-CN" dirty="0">
                <a:latin typeface="微软雅黑" panose="020B0503020204020204" pitchFamily="34" charset="-122"/>
                <a:ea typeface="微软雅黑" panose="020B0503020204020204" pitchFamily="34" charset="-122"/>
              </a:rPr>
              <a:t>Empty warehouse insecticide, insecticide line, grain pile surface and local insecticide</a:t>
            </a:r>
          </a:p>
          <a:p>
            <a:pPr marL="342900" indent="-342900">
              <a:buFont typeface="Wingdings" panose="05000000000000000000" pitchFamily="2" charset="2"/>
              <a:buChar char="p"/>
            </a:pPr>
            <a:r>
              <a:rPr lang="en-US" altLang="zh-CN" dirty="0">
                <a:latin typeface="微软雅黑" panose="020B0503020204020204" pitchFamily="34" charset="-122"/>
                <a:ea typeface="微软雅黑" panose="020B0503020204020204" pitchFamily="34" charset="-122"/>
              </a:rPr>
              <a:t>After the first fumigation of some grain depots, the entire storage period does not require fumigation to meet the basic requirement of insect free grain.</a:t>
            </a:r>
          </a:p>
        </p:txBody>
      </p:sp>
      <p:sp>
        <p:nvSpPr>
          <p:cNvPr id="7" name="五边形 6"/>
          <p:cNvSpPr/>
          <p:nvPr/>
        </p:nvSpPr>
        <p:spPr>
          <a:xfrm rot="10800000" flipH="1">
            <a:off x="1314128" y="3355768"/>
            <a:ext cx="2281356" cy="539209"/>
          </a:xfrm>
          <a:prstGeom prst="homePlate">
            <a:avLst/>
          </a:prstGeom>
          <a:solidFill>
            <a:srgbClr val="E1925D"/>
          </a:solidFill>
          <a:ln>
            <a:solidFill>
              <a:srgbClr val="87451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410371" y="3448276"/>
            <a:ext cx="2211784" cy="369332"/>
          </a:xfrm>
          <a:prstGeom prst="rect">
            <a:avLst/>
          </a:prstGeom>
          <a:noFill/>
        </p:spPr>
        <p:txBody>
          <a:bodyPr wrap="square" lIns="215900"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Effect</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9" name="Picture 2" descr="QQ截图未命名"/>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900" y="4364920"/>
            <a:ext cx="3095255" cy="251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6" descr="成品粮.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01742" y="4379479"/>
            <a:ext cx="1847610" cy="237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内容占位符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5972805" y="4331728"/>
            <a:ext cx="2381223" cy="2474120"/>
          </a:xfrm>
          <a:prstGeom prst="rect">
            <a:avLst/>
          </a:prstGeom>
          <a:noFill/>
          <a:ln w="9525">
            <a:noFill/>
          </a:ln>
        </p:spPr>
      </p:pic>
      <p:pic>
        <p:nvPicPr>
          <p:cNvPr id="12" name="Picture 2" descr="F:\小型喷粉机 试验 北京西南郊 2011年7月13日\20110712 喷粉机 改进\DSC0397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0135" r="14146" b="19733"/>
          <a:stretch>
            <a:fillRect/>
          </a:stretch>
        </p:blipFill>
        <p:spPr bwMode="auto">
          <a:xfrm>
            <a:off x="8577481" y="4331728"/>
            <a:ext cx="2748490" cy="247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620528" y="1097182"/>
            <a:ext cx="11045524" cy="461665"/>
          </a:xfrm>
          <a:prstGeom prst="rect">
            <a:avLst/>
          </a:prstGeom>
        </p:spPr>
        <p:txBody>
          <a:bodyPr wrap="none">
            <a:spAutoFit/>
          </a:bodyPr>
          <a:lstStyle/>
          <a:p>
            <a:pPr algn="ctr">
              <a:defRPr/>
            </a:pPr>
            <a:r>
              <a:rPr lang="en-US" altLang="zh-CN" sz="2400" dirty="0">
                <a:latin typeface="微软雅黑" panose="020B0503020204020204" pitchFamily="34" charset="-122"/>
                <a:ea typeface="微软雅黑" panose="020B0503020204020204" pitchFamily="34" charset="-122"/>
              </a:rPr>
              <a:t>1.Food grade inert powder technology for controlling stored grain pests</a:t>
            </a: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5" name="文本框 4"/>
          <p:cNvSpPr txBox="1"/>
          <p:nvPr/>
        </p:nvSpPr>
        <p:spPr>
          <a:xfrm>
            <a:off x="2974932" y="1785821"/>
            <a:ext cx="8715211" cy="2031325"/>
          </a:xfrm>
          <a:prstGeom prst="rect">
            <a:avLst/>
          </a:prstGeom>
          <a:noFill/>
        </p:spPr>
        <p:txBody>
          <a:bodyPr wrap="square" rtlCol="0">
            <a:spAutoFit/>
          </a:bodyPr>
          <a:lstStyle/>
          <a:p>
            <a:pPr marL="342900" indent="-342900">
              <a:buFont typeface="Wingdings" panose="05000000000000000000" pitchFamily="2" charset="2"/>
              <a:buChar char="Ø"/>
              <a:defRPr/>
            </a:pPr>
            <a:r>
              <a:rPr lang="en-US" altLang="zh-CN" dirty="0">
                <a:solidFill>
                  <a:srgbClr val="0000CC"/>
                </a:solidFill>
                <a:latin typeface="微软雅黑" panose="020B0503020204020204" pitchFamily="34" charset="-122"/>
                <a:ea typeface="微软雅黑" panose="020B0503020204020204" pitchFamily="34" charset="-122"/>
              </a:rPr>
              <a:t>Scaling up production: </a:t>
            </a:r>
            <a:r>
              <a:rPr lang="en-US" altLang="zh-CN" dirty="0">
                <a:latin typeface="微软雅黑" panose="020B0503020204020204" pitchFamily="34" charset="-122"/>
                <a:ea typeface="微软雅黑" panose="020B0503020204020204" pitchFamily="34" charset="-122"/>
              </a:rPr>
              <a:t>breeding high-yield strains and producing 10 tons or more;</a:t>
            </a:r>
          </a:p>
          <a:p>
            <a:pPr marL="342900" indent="-342900">
              <a:buFont typeface="Wingdings" panose="05000000000000000000" pitchFamily="2" charset="2"/>
              <a:buChar char="Ø"/>
              <a:defRPr/>
            </a:pPr>
            <a:r>
              <a:rPr lang="en-US" altLang="zh-CN" dirty="0">
                <a:solidFill>
                  <a:srgbClr val="0000CC"/>
                </a:solidFill>
                <a:latin typeface="微软雅黑" panose="020B0503020204020204" pitchFamily="34" charset="-122"/>
                <a:ea typeface="微软雅黑" panose="020B0503020204020204" pitchFamily="34" charset="-122"/>
              </a:rPr>
              <a:t>Pesticide registration certificate: </a:t>
            </a:r>
            <a:r>
              <a:rPr lang="en-US" altLang="zh-CN" dirty="0">
                <a:latin typeface="微软雅黑" panose="020B0503020204020204" pitchFamily="34" charset="-122"/>
                <a:ea typeface="微软雅黑" panose="020B0503020204020204" pitchFamily="34" charset="-122"/>
              </a:rPr>
              <a:t>Obtained the raw material and 0.5% powder;</a:t>
            </a:r>
          </a:p>
          <a:p>
            <a:pPr marL="342900" indent="-342900">
              <a:buFont typeface="Wingdings" panose="05000000000000000000" pitchFamily="2" charset="2"/>
              <a:buChar char="Ø"/>
              <a:defRPr/>
            </a:pPr>
            <a:r>
              <a:rPr lang="en-US" altLang="zh-CN" dirty="0">
                <a:solidFill>
                  <a:srgbClr val="0000CC"/>
                </a:solidFill>
                <a:latin typeface="微软雅黑" panose="020B0503020204020204" pitchFamily="34" charset="-122"/>
                <a:ea typeface="微软雅黑" panose="020B0503020204020204" pitchFamily="34" charset="-122"/>
              </a:rPr>
              <a:t>Technical regulations: </a:t>
            </a:r>
            <a:r>
              <a:rPr lang="en-US" altLang="zh-CN" dirty="0">
                <a:latin typeface="微软雅黑" panose="020B0503020204020204" pitchFamily="34" charset="-122"/>
                <a:ea typeface="微软雅黑" panose="020B0503020204020204" pitchFamily="34" charset="-122"/>
              </a:rPr>
              <a:t>industry standards;</a:t>
            </a:r>
          </a:p>
          <a:p>
            <a:pPr marL="342900" indent="-342900">
              <a:buFont typeface="Wingdings" panose="05000000000000000000" pitchFamily="2" charset="2"/>
              <a:buChar char="Ø"/>
              <a:defRPr/>
            </a:pPr>
            <a:r>
              <a:rPr lang="en-US" altLang="zh-CN" dirty="0">
                <a:solidFill>
                  <a:srgbClr val="0000CC"/>
                </a:solidFill>
                <a:latin typeface="微软雅黑" panose="020B0503020204020204" pitchFamily="34" charset="-122"/>
                <a:ea typeface="微软雅黑" panose="020B0503020204020204" pitchFamily="34" charset="-122"/>
              </a:rPr>
              <a:t>Application equipment: </a:t>
            </a:r>
            <a:r>
              <a:rPr lang="en-US" altLang="zh-CN" dirty="0">
                <a:latin typeface="微软雅黑" panose="020B0503020204020204" pitchFamily="34" charset="-122"/>
                <a:ea typeface="微软雅黑" panose="020B0503020204020204" pitchFamily="34" charset="-122"/>
              </a:rPr>
              <a:t>Developed automatic application equipment and application robots.</a:t>
            </a:r>
          </a:p>
        </p:txBody>
      </p:sp>
      <p:sp>
        <p:nvSpPr>
          <p:cNvPr id="6" name="文本框 5"/>
          <p:cNvSpPr txBox="1"/>
          <p:nvPr/>
        </p:nvSpPr>
        <p:spPr>
          <a:xfrm>
            <a:off x="1884428" y="3479800"/>
            <a:ext cx="1980565" cy="523220"/>
          </a:xfrm>
          <a:prstGeom prst="rect">
            <a:avLst/>
          </a:prstGeom>
          <a:noFill/>
        </p:spPr>
        <p:txBody>
          <a:bodyPr wrap="square" lIns="215900" rtlCol="0">
            <a:spAutoFit/>
          </a:bodyPr>
          <a:lstStyle/>
          <a:p>
            <a:r>
              <a:rPr lang="zh-CN" altLang="en-US" sz="2800" dirty="0">
                <a:solidFill>
                  <a:schemeClr val="bg1"/>
                </a:solidFill>
                <a:latin typeface="微软雅黑" panose="020B0503020204020204" pitchFamily="34" charset="-122"/>
                <a:ea typeface="微软雅黑" panose="020B0503020204020204" pitchFamily="34" charset="-122"/>
              </a:rPr>
              <a:t>防效成本</a:t>
            </a:r>
          </a:p>
        </p:txBody>
      </p:sp>
      <p:pic>
        <p:nvPicPr>
          <p:cNvPr id="7" name="图片 1"/>
          <p:cNvPicPr>
            <a:picLocks noChangeAspect="1" noChangeArrowheads="1"/>
          </p:cNvPicPr>
          <p:nvPr/>
        </p:nvPicPr>
        <p:blipFill>
          <a:blip r:embed="rId4" cstate="print">
            <a:extLst>
              <a:ext uri="{28A0092B-C50C-407E-A947-70E740481C1C}">
                <a14:useLocalDpi xmlns:a14="http://schemas.microsoft.com/office/drawing/2010/main" val="0"/>
              </a:ext>
            </a:extLst>
          </a:blip>
          <a:srcRect b="24384"/>
          <a:stretch>
            <a:fillRect/>
          </a:stretch>
        </p:blipFill>
        <p:spPr bwMode="auto">
          <a:xfrm>
            <a:off x="3831085" y="3829271"/>
            <a:ext cx="268763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bwMode="auto">
          <a:xfrm>
            <a:off x="882172" y="6320180"/>
            <a:ext cx="2910541" cy="307777"/>
          </a:xfrm>
          <a:prstGeom prst="rect">
            <a:avLst/>
          </a:prstGeom>
        </p:spPr>
        <p:txBody>
          <a:bodyPr wrap="square">
            <a:spAutoFit/>
          </a:bodyPr>
          <a:lstStyle/>
          <a:p>
            <a:pPr>
              <a:defRPr/>
            </a:pPr>
            <a:r>
              <a:rPr lang="en-US" altLang="zh-CN" sz="1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mn-ea"/>
              </a:rPr>
              <a:t>First generation equipment </a:t>
            </a:r>
            <a:r>
              <a:rPr lang="en-US" altLang="zh-CN" sz="1400" b="1"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(2015)</a:t>
            </a:r>
            <a:endParaRPr lang="zh-CN" altLang="zh-CN" sz="1400" b="1" kern="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9" name="矩形 8"/>
          <p:cNvSpPr/>
          <p:nvPr/>
        </p:nvSpPr>
        <p:spPr bwMode="auto">
          <a:xfrm>
            <a:off x="3776789" y="5925766"/>
            <a:ext cx="3555749" cy="307777"/>
          </a:xfrm>
          <a:prstGeom prst="rect">
            <a:avLst/>
          </a:prstGeom>
        </p:spPr>
        <p:txBody>
          <a:bodyPr wrap="square">
            <a:spAutoFit/>
          </a:bodyPr>
          <a:lstStyle/>
          <a:p>
            <a:pPr>
              <a:defRPr/>
            </a:pPr>
            <a:r>
              <a:rPr lang="en-US" altLang="zh-CN" sz="1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mn-ea"/>
              </a:rPr>
              <a:t>Second generation equipment </a:t>
            </a:r>
            <a:r>
              <a:rPr lang="en-US" altLang="zh-CN" sz="1400" b="1"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(2016)</a:t>
            </a:r>
            <a:endParaRPr lang="zh-CN" altLang="zh-CN" sz="1400" b="1" kern="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0" name="矩形 9"/>
          <p:cNvSpPr/>
          <p:nvPr/>
        </p:nvSpPr>
        <p:spPr bwMode="auto">
          <a:xfrm>
            <a:off x="3969504" y="6182119"/>
            <a:ext cx="2858536" cy="584775"/>
          </a:xfrm>
          <a:prstGeom prst="rect">
            <a:avLst/>
          </a:prstGeom>
          <a:solidFill>
            <a:schemeClr val="accent1">
              <a:lumMod val="20000"/>
              <a:lumOff val="80000"/>
            </a:schemeClr>
          </a:solidFill>
        </p:spPr>
        <p:txBody>
          <a:bodyPr wrap="square">
            <a:spAutoFit/>
          </a:bodyPr>
          <a:lstStyle/>
          <a:p>
            <a:pPr>
              <a:defRPr/>
            </a:pPr>
            <a:r>
              <a:rPr lang="en-US" altLang="zh-CN" sz="1600" b="1" kern="0" dirty="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sym typeface="+mn-ea"/>
              </a:rPr>
              <a:t>Automatic spray application by sensing grain flow</a:t>
            </a:r>
            <a:endParaRPr lang="zh-CN" altLang="zh-CN" sz="1600" b="1" kern="100" dirty="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1" name="矩形 10"/>
          <p:cNvSpPr/>
          <p:nvPr/>
        </p:nvSpPr>
        <p:spPr>
          <a:xfrm>
            <a:off x="7332538" y="6250902"/>
            <a:ext cx="3764549" cy="584775"/>
          </a:xfrm>
          <a:prstGeom prst="rect">
            <a:avLst/>
          </a:prstGeom>
          <a:solidFill>
            <a:schemeClr val="accent6">
              <a:lumMod val="20000"/>
              <a:lumOff val="80000"/>
            </a:schemeClr>
          </a:solidFill>
        </p:spPr>
        <p:txBody>
          <a:bodyPr wrap="square">
            <a:spAutoFit/>
          </a:bodyPr>
          <a:lstStyle/>
          <a:p>
            <a:pPr>
              <a:defRPr/>
            </a:pPr>
            <a:r>
              <a:rPr lang="en-US" altLang="zh-CN"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Higher automation, stable performance, and large grain flow</a:t>
            </a:r>
            <a:endParaRPr lang="zh-CN" altLang="zh-CN" sz="1600" b="1" kern="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2" name="矩形 11"/>
          <p:cNvSpPr/>
          <p:nvPr/>
        </p:nvSpPr>
        <p:spPr bwMode="auto">
          <a:xfrm>
            <a:off x="7332538" y="5951111"/>
            <a:ext cx="3335462" cy="307777"/>
          </a:xfrm>
          <a:prstGeom prst="rect">
            <a:avLst/>
          </a:prstGeom>
        </p:spPr>
        <p:txBody>
          <a:bodyPr wrap="square">
            <a:spAutoFit/>
          </a:bodyPr>
          <a:lstStyle/>
          <a:p>
            <a:pPr>
              <a:defRPr/>
            </a:pPr>
            <a:r>
              <a:rPr lang="en-US" altLang="zh-CN" sz="14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mn-ea"/>
              </a:rPr>
              <a:t>Third generation equipment </a:t>
            </a:r>
            <a:r>
              <a:rPr lang="en-US" altLang="zh-CN" sz="1400" b="1"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(2018)</a:t>
            </a:r>
            <a:endParaRPr lang="zh-CN" altLang="zh-CN" sz="1400" b="1" kern="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13" name="图片 1"/>
          <p:cNvPicPr>
            <a:picLocks noChangeAspect="1" noChangeArrowheads="1"/>
          </p:cNvPicPr>
          <p:nvPr/>
        </p:nvPicPr>
        <p:blipFill>
          <a:blip r:embed="rId5" cstate="print">
            <a:extLst>
              <a:ext uri="{28A0092B-C50C-407E-A947-70E740481C1C}">
                <a14:useLocalDpi xmlns:a14="http://schemas.microsoft.com/office/drawing/2010/main" val="0"/>
              </a:ext>
            </a:extLst>
          </a:blip>
          <a:srcRect l="12201" t="17451" r="8000" b="4849"/>
          <a:stretch>
            <a:fillRect/>
          </a:stretch>
        </p:blipFill>
        <p:spPr bwMode="auto">
          <a:xfrm>
            <a:off x="6849367" y="3854891"/>
            <a:ext cx="1697733" cy="205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
          <p:cNvPicPr>
            <a:picLocks noChangeAspect="1" noChangeArrowheads="1"/>
          </p:cNvPicPr>
          <p:nvPr/>
        </p:nvPicPr>
        <p:blipFill>
          <a:blip r:embed="rId6" cstate="print">
            <a:extLst>
              <a:ext uri="{28A0092B-C50C-407E-A947-70E740481C1C}">
                <a14:useLocalDpi xmlns:a14="http://schemas.microsoft.com/office/drawing/2010/main" val="0"/>
              </a:ext>
            </a:extLst>
          </a:blip>
          <a:srcRect l="6601" r="6601"/>
          <a:stretch>
            <a:fillRect/>
          </a:stretch>
        </p:blipFill>
        <p:spPr bwMode="auto">
          <a:xfrm>
            <a:off x="8700838" y="3854943"/>
            <a:ext cx="2038547" cy="202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0812" y="3631403"/>
            <a:ext cx="1973262"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p:cNvSpPr/>
          <p:nvPr/>
        </p:nvSpPr>
        <p:spPr>
          <a:xfrm>
            <a:off x="1584652" y="1170967"/>
            <a:ext cx="8646726" cy="584775"/>
          </a:xfrm>
          <a:prstGeom prst="rect">
            <a:avLst/>
          </a:prstGeom>
        </p:spPr>
        <p:txBody>
          <a:bodyPr wrap="none">
            <a:spAutoFit/>
          </a:bodyPr>
          <a:lstStyle/>
          <a:p>
            <a:pPr algn="ctr">
              <a:defRPr/>
            </a:pPr>
            <a:r>
              <a:rPr lang="en-US" altLang="zh-CN" sz="3200" spc="300" dirty="0">
                <a:latin typeface="Arial" panose="020B0604020202020204" pitchFamily="34" charset="0"/>
                <a:ea typeface="微软雅黑" panose="020B0503020204020204" pitchFamily="34" charset="-122"/>
                <a:cs typeface="Arial" panose="020B0604020202020204" pitchFamily="34" charset="0"/>
              </a:rPr>
              <a:t>2. Application technology of Spinosad</a:t>
            </a:r>
          </a:p>
        </p:txBody>
      </p:sp>
      <p:sp>
        <p:nvSpPr>
          <p:cNvPr id="2" name="五边形 2"/>
          <p:cNvSpPr/>
          <p:nvPr/>
        </p:nvSpPr>
        <p:spPr>
          <a:xfrm rot="10800000" flipH="1">
            <a:off x="125519" y="2220740"/>
            <a:ext cx="2861199" cy="539209"/>
          </a:xfrm>
          <a:prstGeom prst="homePlate">
            <a:avLst/>
          </a:prstGeom>
          <a:solidFill>
            <a:srgbClr val="E1925D"/>
          </a:solidFill>
          <a:ln>
            <a:solidFill>
              <a:srgbClr val="87451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sz="1100">
              <a:solidFill>
                <a:prstClr val="white"/>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17937" y="2316641"/>
            <a:ext cx="2796981" cy="369332"/>
          </a:xfrm>
          <a:prstGeom prst="rect">
            <a:avLst/>
          </a:prstGeom>
          <a:noFill/>
        </p:spPr>
        <p:txBody>
          <a:bodyPr wrap="square" lIns="215900"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Technical Introduction</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3" name="文本框 2"/>
          <p:cNvSpPr txBox="1"/>
          <p:nvPr/>
        </p:nvSpPr>
        <p:spPr>
          <a:xfrm>
            <a:off x="3146597" y="1783507"/>
            <a:ext cx="7964307" cy="1477328"/>
          </a:xfrm>
          <a:prstGeom prst="rect">
            <a:avLst/>
          </a:prstGeom>
          <a:noFill/>
        </p:spPr>
        <p:txBody>
          <a:bodyPr wrap="square" rtlCol="0">
            <a:spAutoFit/>
          </a:bodyPr>
          <a:lstStyle/>
          <a:p>
            <a:pPr marL="342900" indent="-34290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Application of pesticides on the surface of grain silos based on negative pressure ventilation, using robots for surface application;</a:t>
            </a:r>
          </a:p>
          <a:p>
            <a:pPr marL="342900" indent="-34290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When entering the warehouse, mix with the grain;</a:t>
            </a:r>
          </a:p>
          <a:p>
            <a:pPr marL="342900" indent="-34290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Ten application grain depots have been established in different grain storage ecological zones.</a:t>
            </a:r>
          </a:p>
        </p:txBody>
      </p:sp>
      <p:sp>
        <p:nvSpPr>
          <p:cNvPr id="6" name="文本框 5"/>
          <p:cNvSpPr txBox="1"/>
          <p:nvPr/>
        </p:nvSpPr>
        <p:spPr>
          <a:xfrm>
            <a:off x="3146598" y="3180995"/>
            <a:ext cx="8926518" cy="1200329"/>
          </a:xfrm>
          <a:prstGeom prst="rect">
            <a:avLst/>
          </a:prstGeom>
          <a:noFill/>
        </p:spPr>
        <p:txBody>
          <a:bodyPr wrap="square" rtlCol="0">
            <a:spAutoFit/>
          </a:bodyPr>
          <a:lstStyle/>
          <a:p>
            <a:pPr marL="342900" indent="-342900">
              <a:buFont typeface="Wingdings" panose="05000000000000000000" pitchFamily="2" charset="2"/>
              <a:buChar char="p"/>
            </a:pPr>
            <a:r>
              <a:rPr lang="en-US" altLang="zh-CN" dirty="0">
                <a:latin typeface="微软雅黑" panose="020B0503020204020204" pitchFamily="34" charset="-122"/>
                <a:ea typeface="微软雅黑" panose="020B0503020204020204" pitchFamily="34" charset="-122"/>
              </a:rPr>
              <a:t>Empty warehouse insecticide, whole warehouse insecticide, surface and local insecticide of grain piles;</a:t>
            </a:r>
          </a:p>
          <a:p>
            <a:pPr marL="342900" indent="-342900">
              <a:buFont typeface="Wingdings" panose="05000000000000000000" pitchFamily="2" charset="2"/>
              <a:buChar char="p"/>
            </a:pPr>
            <a:r>
              <a:rPr lang="en-US" altLang="zh-CN" dirty="0">
                <a:latin typeface="微软雅黑" panose="020B0503020204020204" pitchFamily="34" charset="-122"/>
                <a:ea typeface="微软雅黑" panose="020B0503020204020204" pitchFamily="34" charset="-122"/>
              </a:rPr>
              <a:t>Effective protection time of up to 2 years, with no impact on grain quality;</a:t>
            </a:r>
          </a:p>
          <a:p>
            <a:pPr marL="342900" indent="-342900">
              <a:buFont typeface="Wingdings" panose="05000000000000000000" pitchFamily="2" charset="2"/>
              <a:buChar char="p"/>
            </a:pPr>
            <a:r>
              <a:rPr lang="en-US" altLang="zh-CN" dirty="0">
                <a:latin typeface="微软雅黑" panose="020B0503020204020204" pitchFamily="34" charset="-122"/>
                <a:ea typeface="微软雅黑" panose="020B0503020204020204" pitchFamily="34" charset="-122"/>
              </a:rPr>
              <a:t>Dose: 1mg/kg.</a:t>
            </a:r>
          </a:p>
        </p:txBody>
      </p:sp>
      <p:pic>
        <p:nvPicPr>
          <p:cNvPr id="9" name="图片 1"/>
          <p:cNvPicPr>
            <a:picLocks noChangeAspect="1" noChangeArrowheads="1"/>
          </p:cNvPicPr>
          <p:nvPr/>
        </p:nvPicPr>
        <p:blipFill>
          <a:blip r:embed="rId4">
            <a:extLst>
              <a:ext uri="{28A0092B-C50C-407E-A947-70E740481C1C}">
                <a14:useLocalDpi xmlns:a14="http://schemas.microsoft.com/office/drawing/2010/main" val="0"/>
              </a:ext>
            </a:extLst>
          </a:blip>
          <a:srcRect l="29893" t="24287" r="2333" b="7623"/>
          <a:stretch>
            <a:fillRect/>
          </a:stretch>
        </p:blipFill>
        <p:spPr bwMode="auto">
          <a:xfrm>
            <a:off x="4667637" y="4599068"/>
            <a:ext cx="3156550" cy="221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341" t="13232"/>
          <a:stretch>
            <a:fillRect/>
          </a:stretch>
        </p:blipFill>
        <p:spPr bwMode="auto">
          <a:xfrm>
            <a:off x="1685990" y="4577650"/>
            <a:ext cx="2921217" cy="232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
          <p:cNvPicPr>
            <a:picLocks noChangeAspect="1" noChangeArrowheads="1"/>
          </p:cNvPicPr>
          <p:nvPr/>
        </p:nvPicPr>
        <p:blipFill>
          <a:blip r:embed="rId6" cstate="print">
            <a:extLst>
              <a:ext uri="{28A0092B-C50C-407E-A947-70E740481C1C}">
                <a14:useLocalDpi xmlns:a14="http://schemas.microsoft.com/office/drawing/2010/main" val="0"/>
              </a:ext>
            </a:extLst>
          </a:blip>
          <a:srcRect l="7475" t="6619" r="35037" b="2420"/>
          <a:stretch>
            <a:fillRect/>
          </a:stretch>
        </p:blipFill>
        <p:spPr bwMode="auto">
          <a:xfrm>
            <a:off x="7860629" y="4577649"/>
            <a:ext cx="2596579" cy="231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1483829" y="1140654"/>
            <a:ext cx="8659551" cy="584775"/>
          </a:xfrm>
          <a:prstGeom prst="rect">
            <a:avLst/>
          </a:prstGeom>
        </p:spPr>
        <p:txBody>
          <a:bodyPr wrap="none">
            <a:spAutoFit/>
          </a:bodyPr>
          <a:lstStyle/>
          <a:p>
            <a:pPr algn="ctr">
              <a:defRPr/>
            </a:pPr>
            <a:r>
              <a:rPr lang="en-US" altLang="zh-CN" sz="3200" spc="300" dirty="0">
                <a:latin typeface="微软雅黑" panose="020B0503020204020204" pitchFamily="34" charset="-122"/>
                <a:ea typeface="微软雅黑" panose="020B0503020204020204" pitchFamily="34" charset="-122"/>
              </a:rPr>
              <a:t>2.</a:t>
            </a:r>
            <a:r>
              <a:rPr lang="en-US" altLang="zh-CN" sz="3200" spc="300" dirty="0">
                <a:latin typeface="Arial" panose="020B0604020202020204" pitchFamily="34" charset="0"/>
                <a:ea typeface="微软雅黑" panose="020B0503020204020204" pitchFamily="34" charset="-122"/>
                <a:cs typeface="Arial" panose="020B0604020202020204" pitchFamily="34" charset="0"/>
              </a:rPr>
              <a:t> Application technology of Spinosad</a:t>
            </a:r>
            <a:endParaRPr lang="en-US" altLang="zh-CN" sz="3200" spc="300" dirty="0">
              <a:latin typeface="微软雅黑" panose="020B0503020204020204" pitchFamily="34" charset="-122"/>
              <a:ea typeface="微软雅黑" panose="020B0503020204020204" pitchFamily="34" charset="-122"/>
            </a:endParaRPr>
          </a:p>
        </p:txBody>
      </p:sp>
      <p:sp>
        <p:nvSpPr>
          <p:cNvPr id="17" name="五边形 3"/>
          <p:cNvSpPr/>
          <p:nvPr/>
        </p:nvSpPr>
        <p:spPr>
          <a:xfrm rot="10800000" flipH="1">
            <a:off x="369856" y="1952368"/>
            <a:ext cx="2281356" cy="539209"/>
          </a:xfrm>
          <a:prstGeom prst="homePlate">
            <a:avLst/>
          </a:prstGeom>
          <a:solidFill>
            <a:srgbClr val="E1925D"/>
          </a:solidFill>
          <a:ln>
            <a:solidFill>
              <a:srgbClr val="87451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432156" y="1975834"/>
            <a:ext cx="2211784" cy="369332"/>
          </a:xfrm>
          <a:prstGeom prst="rect">
            <a:avLst/>
          </a:prstGeom>
          <a:noFill/>
        </p:spPr>
        <p:txBody>
          <a:bodyPr wrap="square" lIns="215900"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Application</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9" name="五边形 6"/>
          <p:cNvSpPr/>
          <p:nvPr/>
        </p:nvSpPr>
        <p:spPr>
          <a:xfrm rot="10800000" flipH="1">
            <a:off x="369857" y="3355768"/>
            <a:ext cx="2281356" cy="539209"/>
          </a:xfrm>
          <a:prstGeom prst="homePlate">
            <a:avLst/>
          </a:prstGeom>
          <a:solidFill>
            <a:srgbClr val="E1925D"/>
          </a:solidFill>
          <a:ln>
            <a:solidFill>
              <a:srgbClr val="87451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466100" y="3448276"/>
            <a:ext cx="2211784" cy="369332"/>
          </a:xfrm>
          <a:prstGeom prst="rect">
            <a:avLst/>
          </a:prstGeom>
          <a:noFill/>
        </p:spPr>
        <p:txBody>
          <a:bodyPr wrap="square" lIns="215900"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Effect</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2" name="矩形 11"/>
          <p:cNvSpPr/>
          <p:nvPr/>
        </p:nvSpPr>
        <p:spPr>
          <a:xfrm>
            <a:off x="50162" y="1025841"/>
            <a:ext cx="11218135" cy="461665"/>
          </a:xfrm>
          <a:prstGeom prst="rect">
            <a:avLst/>
          </a:prstGeom>
        </p:spPr>
        <p:txBody>
          <a:bodyPr wrap="none">
            <a:spAutoFit/>
          </a:bodyPr>
          <a:lstStyle/>
          <a:p>
            <a:pPr algn="ctr">
              <a:defRPr/>
            </a:pPr>
            <a:r>
              <a:rPr lang="en-US" altLang="zh-CN" sz="2400" spc="300" dirty="0">
                <a:latin typeface="Arial" panose="020B0604020202020204" pitchFamily="34" charset="0"/>
                <a:ea typeface="微软雅黑" panose="020B0503020204020204" pitchFamily="34" charset="-122"/>
                <a:cs typeface="Arial" panose="020B0604020202020204" pitchFamily="34" charset="0"/>
              </a:rPr>
              <a:t>3. Predatory mite technology for controlling stored grain pests</a:t>
            </a:r>
            <a:endParaRPr lang="zh-CN" altLang="zh-CN" sz="2400" spc="300" dirty="0">
              <a:latin typeface="Arial" panose="020B0604020202020204" pitchFamily="34" charset="0"/>
              <a:ea typeface="微软雅黑" panose="020B0503020204020204" pitchFamily="34" charset="-122"/>
              <a:cs typeface="Arial" panose="020B0604020202020204" pitchFamily="34" charset="0"/>
            </a:endParaRPr>
          </a:p>
        </p:txBody>
      </p:sp>
      <p:sp>
        <p:nvSpPr>
          <p:cNvPr id="16" name="文本框 15"/>
          <p:cNvSpPr txBox="1"/>
          <p:nvPr/>
        </p:nvSpPr>
        <p:spPr>
          <a:xfrm>
            <a:off x="3070525" y="1610186"/>
            <a:ext cx="8192440" cy="2031325"/>
          </a:xfrm>
          <a:prstGeom prst="rect">
            <a:avLst/>
          </a:prstGeom>
          <a:noFill/>
        </p:spPr>
        <p:txBody>
          <a:bodyPr wrap="square" rtlCol="0">
            <a:spAutoFit/>
          </a:bodyPr>
          <a:lstStyle/>
          <a:p>
            <a:pPr marL="342900" indent="-342900">
              <a:buFont typeface="Wingdings" panose="05000000000000000000" pitchFamily="2" charset="2"/>
              <a:buChar char="Ø"/>
            </a:pPr>
            <a:r>
              <a:rPr lang="en-US" altLang="zh-CN" dirty="0">
                <a:solidFill>
                  <a:srgbClr val="0000FF"/>
                </a:solidFill>
                <a:latin typeface="微软雅黑" panose="020B0503020204020204" pitchFamily="34" charset="-122"/>
                <a:ea typeface="微软雅黑" panose="020B0503020204020204" pitchFamily="34" charset="-122"/>
              </a:rPr>
              <a:t>Natural enemy biocontrol: </a:t>
            </a:r>
            <a:r>
              <a:rPr lang="en-US" altLang="zh-CN" dirty="0">
                <a:latin typeface="微软雅黑" panose="020B0503020204020204" pitchFamily="34" charset="-122"/>
                <a:ea typeface="微软雅黑" panose="020B0503020204020204" pitchFamily="34" charset="-122"/>
              </a:rPr>
              <a:t>using mites to control mites, using mites to control insects;</a:t>
            </a:r>
          </a:p>
          <a:p>
            <a:pPr marL="342900" indent="-342900">
              <a:buFont typeface="Wingdings" panose="05000000000000000000" pitchFamily="2" charset="2"/>
              <a:buChar char="Ø"/>
            </a:pPr>
            <a:r>
              <a:rPr lang="en-US" altLang="zh-CN" dirty="0">
                <a:solidFill>
                  <a:srgbClr val="0000FF"/>
                </a:solidFill>
                <a:latin typeface="微软雅黑" panose="020B0503020204020204" pitchFamily="34" charset="-122"/>
                <a:ea typeface="微软雅黑" panose="020B0503020204020204" pitchFamily="34" charset="-122"/>
              </a:rPr>
              <a:t>Scale production: </a:t>
            </a:r>
            <a:r>
              <a:rPr lang="en-US" altLang="zh-CN" dirty="0">
                <a:latin typeface="微软雅黑" panose="020B0503020204020204" pitchFamily="34" charset="-122"/>
                <a:ea typeface="微软雅黑" panose="020B0503020204020204" pitchFamily="34" charset="-122"/>
              </a:rPr>
              <a:t>standardized and large-scale breeding techniques;</a:t>
            </a:r>
          </a:p>
          <a:p>
            <a:pPr marL="342900" indent="-342900">
              <a:buFont typeface="Wingdings" panose="05000000000000000000" pitchFamily="2" charset="2"/>
              <a:buChar char="Ø"/>
            </a:pPr>
            <a:r>
              <a:rPr lang="en-US" altLang="zh-CN" dirty="0">
                <a:solidFill>
                  <a:srgbClr val="0000FF"/>
                </a:solidFill>
                <a:latin typeface="微软雅黑" panose="020B0503020204020204" pitchFamily="34" charset="-122"/>
                <a:ea typeface="微软雅黑" panose="020B0503020204020204" pitchFamily="34" charset="-122"/>
              </a:rPr>
              <a:t>Application technology: </a:t>
            </a:r>
            <a:r>
              <a:rPr lang="en-US" altLang="zh-CN" dirty="0">
                <a:latin typeface="微软雅黑" panose="020B0503020204020204" pitchFamily="34" charset="-122"/>
                <a:ea typeface="微软雅黑" panose="020B0503020204020204" pitchFamily="34" charset="-122"/>
              </a:rPr>
              <a:t>deployment technology, forming norms, no need for equipment;</a:t>
            </a:r>
          </a:p>
          <a:p>
            <a:pPr marL="342900" indent="-342900">
              <a:buFont typeface="Wingdings" panose="05000000000000000000" pitchFamily="2" charset="2"/>
              <a:buChar char="Ø"/>
            </a:pPr>
            <a:r>
              <a:rPr lang="en-US" altLang="zh-CN" dirty="0">
                <a:solidFill>
                  <a:srgbClr val="0000FF"/>
                </a:solidFill>
                <a:latin typeface="微软雅黑" panose="020B0503020204020204" pitchFamily="34" charset="-122"/>
                <a:ea typeface="微软雅黑" panose="020B0503020204020204" pitchFamily="34" charset="-122"/>
              </a:rPr>
              <a:t>Long term mechanism: </a:t>
            </a:r>
            <a:r>
              <a:rPr lang="en-US" altLang="zh-CN" dirty="0">
                <a:latin typeface="微软雅黑" panose="020B0503020204020204" pitchFamily="34" charset="-122"/>
                <a:ea typeface="微软雅黑" panose="020B0503020204020204" pitchFamily="34" charset="-122"/>
              </a:rPr>
              <a:t>New green, environmentally friendly and sustainable governance.</a:t>
            </a:r>
          </a:p>
        </p:txBody>
      </p:sp>
      <p:pic>
        <p:nvPicPr>
          <p:cNvPr id="17" name="图片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628"/>
          <a:stretch>
            <a:fillRect/>
          </a:stretch>
        </p:blipFill>
        <p:spPr bwMode="auto">
          <a:xfrm>
            <a:off x="4439816" y="3697943"/>
            <a:ext cx="3384376" cy="317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7"/>
          <p:cNvPicPr>
            <a:picLocks noChangeAspect="1" noChangeArrowheads="1"/>
          </p:cNvPicPr>
          <p:nvPr/>
        </p:nvPicPr>
        <p:blipFill>
          <a:blip r:embed="rId5" cstate="print">
            <a:extLst>
              <a:ext uri="{28A0092B-C50C-407E-A947-70E740481C1C}">
                <a14:useLocalDpi xmlns:a14="http://schemas.microsoft.com/office/drawing/2010/main" val="0"/>
              </a:ext>
            </a:extLst>
          </a:blip>
          <a:srcRect l="13776" t="9973" r="21651"/>
          <a:stretch>
            <a:fillRect/>
          </a:stretch>
        </p:blipFill>
        <p:spPr bwMode="auto">
          <a:xfrm>
            <a:off x="7641388" y="3716385"/>
            <a:ext cx="3207141" cy="314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descr="微信图片_20200103170841.jpg"/>
          <p:cNvPicPr/>
          <p:nvPr/>
        </p:nvPicPr>
        <p:blipFill>
          <a:blip r:embed="rId6" cstate="print">
            <a:extLst>
              <a:ext uri="{28A0092B-C50C-407E-A947-70E740481C1C}">
                <a14:useLocalDpi xmlns:a14="http://schemas.microsoft.com/office/drawing/2010/main" val="0"/>
              </a:ext>
            </a:extLst>
          </a:blip>
          <a:srcRect t="7582" r="7919"/>
          <a:stretch>
            <a:fillRect/>
          </a:stretch>
        </p:blipFill>
        <p:spPr bwMode="auto">
          <a:xfrm>
            <a:off x="1524001" y="3697942"/>
            <a:ext cx="3093051" cy="2107322"/>
          </a:xfrm>
          <a:prstGeom prst="rect">
            <a:avLst/>
          </a:prstGeom>
          <a:noFill/>
          <a:ln>
            <a:noFill/>
          </a:ln>
        </p:spPr>
      </p:pic>
      <p:pic>
        <p:nvPicPr>
          <p:cNvPr id="20" name="图片 19"/>
          <p:cNvPicPr/>
          <p:nvPr/>
        </p:nvPicPr>
        <p:blipFill rotWithShape="1">
          <a:blip r:embed="rId7" cstate="print">
            <a:extLst>
              <a:ext uri="{28A0092B-C50C-407E-A947-70E740481C1C}">
                <a14:useLocalDpi xmlns:a14="http://schemas.microsoft.com/office/drawing/2010/main" val="0"/>
              </a:ext>
            </a:extLst>
          </a:blip>
          <a:srcRect b="38975"/>
          <a:stretch>
            <a:fillRect/>
          </a:stretch>
        </p:blipFill>
        <p:spPr bwMode="auto">
          <a:xfrm>
            <a:off x="1523999" y="5589241"/>
            <a:ext cx="3093052" cy="1224136"/>
          </a:xfrm>
          <a:prstGeom prst="rect">
            <a:avLst/>
          </a:prstGeom>
          <a:noFill/>
          <a:ln>
            <a:noFill/>
          </a:ln>
        </p:spPr>
      </p:pic>
      <p:sp>
        <p:nvSpPr>
          <p:cNvPr id="21" name="矩形 20"/>
          <p:cNvSpPr/>
          <p:nvPr/>
        </p:nvSpPr>
        <p:spPr>
          <a:xfrm>
            <a:off x="4072287" y="3779071"/>
            <a:ext cx="544765" cy="3009606"/>
          </a:xfrm>
          <a:prstGeom prst="rect">
            <a:avLst/>
          </a:prstGeom>
        </p:spPr>
        <p:txBody>
          <a:bodyPr vert="eaVert" wrap="none">
            <a:spAutoFit/>
          </a:bodyPr>
          <a:lstStyle/>
          <a:p>
            <a:pPr algn="just">
              <a:lnSpc>
                <a:spcPct val="130000"/>
              </a:lnSpc>
            </a:pPr>
            <a:r>
              <a:rPr lang="en-US" altLang="zh-CN" kern="100" dirty="0">
                <a:solidFill>
                  <a:srgbClr val="0000FF"/>
                </a:solidFill>
                <a:latin typeface="Calibri" panose="020F0502020204030204" pitchFamily="34" charset="0"/>
                <a:ea typeface="黑体" panose="02010609060101010101" charset="-122"/>
                <a:cs typeface="黑体" panose="02010609060101010101" charset="-122"/>
              </a:rPr>
              <a:t>Predator mite feeding platform</a:t>
            </a:r>
            <a:endParaRPr lang="zh-CN" altLang="zh-CN" sz="1200" kern="100" dirty="0">
              <a:solidFill>
                <a:srgbClr val="0000FF"/>
              </a:solidFill>
              <a:latin typeface="Calibri" panose="020F0502020204030204" pitchFamily="34" charset="0"/>
              <a:cs typeface="黑体" panose="02010609060101010101" charset="-122"/>
            </a:endParaRPr>
          </a:p>
        </p:txBody>
      </p:sp>
      <p:sp>
        <p:nvSpPr>
          <p:cNvPr id="2" name="五边形 2"/>
          <p:cNvSpPr/>
          <p:nvPr/>
        </p:nvSpPr>
        <p:spPr>
          <a:xfrm rot="10800000" flipH="1">
            <a:off x="125519" y="2220740"/>
            <a:ext cx="2861199" cy="539209"/>
          </a:xfrm>
          <a:prstGeom prst="homePlate">
            <a:avLst/>
          </a:prstGeom>
          <a:solidFill>
            <a:srgbClr val="E1925D"/>
          </a:solidFill>
          <a:ln>
            <a:solidFill>
              <a:srgbClr val="87451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sz="1100">
              <a:solidFill>
                <a:prstClr val="white"/>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937" y="2316641"/>
            <a:ext cx="2796981" cy="369332"/>
          </a:xfrm>
          <a:prstGeom prst="rect">
            <a:avLst/>
          </a:prstGeom>
          <a:noFill/>
        </p:spPr>
        <p:txBody>
          <a:bodyPr wrap="square" lIns="215900"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Technical Introduction</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p:nvPr/>
        </p:nvPicPr>
        <p:blipFill>
          <a:blip r:embed="rId3"/>
          <a:stretch>
            <a:fillRect/>
          </a:stretch>
        </p:blipFill>
        <p:spPr>
          <a:xfrm>
            <a:off x="4378551" y="4946704"/>
            <a:ext cx="2690940" cy="1890395"/>
          </a:xfrm>
          <a:prstGeom prst="rect">
            <a:avLst/>
          </a:prstGeom>
        </p:spPr>
      </p:pic>
      <p:pic>
        <p:nvPicPr>
          <p:cNvPr id="21" name="图片 20"/>
          <p:cNvPicPr/>
          <p:nvPr/>
        </p:nvPicPr>
        <p:blipFill>
          <a:blip r:embed="rId4"/>
          <a:stretch>
            <a:fillRect/>
          </a:stretch>
        </p:blipFill>
        <p:spPr>
          <a:xfrm>
            <a:off x="7204317" y="4946704"/>
            <a:ext cx="2859121" cy="1935127"/>
          </a:xfrm>
          <a:prstGeom prst="rect">
            <a:avLst/>
          </a:prstGeom>
        </p:spPr>
      </p:pic>
      <p:pic>
        <p:nvPicPr>
          <p:cNvPr id="19" name="图片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1242" y="4901726"/>
            <a:ext cx="2584454" cy="1935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p:cNvSpPr txBox="1"/>
          <p:nvPr/>
        </p:nvSpPr>
        <p:spPr>
          <a:xfrm>
            <a:off x="2528050" y="1402740"/>
            <a:ext cx="8692152" cy="1477328"/>
          </a:xfrm>
          <a:prstGeom prst="rect">
            <a:avLst/>
          </a:prstGeom>
          <a:noFill/>
        </p:spPr>
        <p:txBody>
          <a:bodyPr wrap="square" rtlCol="0">
            <a:spAutoFit/>
          </a:bodyPr>
          <a:lstStyle/>
          <a:p>
            <a:pPr marL="342900" indent="-34290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The first large-scale research and application in the grain industry;</a:t>
            </a:r>
          </a:p>
          <a:p>
            <a:pPr marL="342900" indent="-34290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Select two advantageous natural enemies of mites suitable for grain depots in China;</a:t>
            </a:r>
          </a:p>
          <a:p>
            <a:pPr marL="342900" indent="-34290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For the first time, a predatory mite biocontrol technology system has been established.</a:t>
            </a:r>
          </a:p>
        </p:txBody>
      </p:sp>
      <p:sp>
        <p:nvSpPr>
          <p:cNvPr id="5" name="五边形 4"/>
          <p:cNvSpPr/>
          <p:nvPr/>
        </p:nvSpPr>
        <p:spPr>
          <a:xfrm rot="10800000" flipH="1">
            <a:off x="326183" y="2093212"/>
            <a:ext cx="2042864" cy="539209"/>
          </a:xfrm>
          <a:prstGeom prst="homePlate">
            <a:avLst/>
          </a:prstGeom>
          <a:solidFill>
            <a:srgbClr val="E1925D"/>
          </a:solidFill>
          <a:ln>
            <a:solidFill>
              <a:srgbClr val="87451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sz="1100" dirty="0">
              <a:solidFill>
                <a:prstClr val="white"/>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56335" y="2046182"/>
            <a:ext cx="2288870" cy="646331"/>
          </a:xfrm>
          <a:prstGeom prst="rect">
            <a:avLst/>
          </a:prstGeom>
          <a:noFill/>
        </p:spPr>
        <p:txBody>
          <a:bodyPr wrap="square" lIns="215900"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Technology innovation</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2528050" y="2822555"/>
            <a:ext cx="9245599" cy="1477328"/>
          </a:xfrm>
          <a:prstGeom prst="rect">
            <a:avLst/>
          </a:prstGeom>
          <a:noFill/>
        </p:spPr>
        <p:txBody>
          <a:bodyPr wrap="square" rtlCol="0">
            <a:spAutoFit/>
          </a:bodyPr>
          <a:lstStyle/>
          <a:p>
            <a:pPr marL="342900" indent="-342900">
              <a:buFont typeface="Wingdings" panose="05000000000000000000" pitchFamily="2" charset="2"/>
              <a:buChar char="p"/>
            </a:pPr>
            <a:r>
              <a:rPr lang="en-US" altLang="zh-CN" dirty="0">
                <a:latin typeface="微软雅黑" panose="020B0503020204020204" pitchFamily="34" charset="-122"/>
                <a:ea typeface="微软雅黑" panose="020B0503020204020204" pitchFamily="34" charset="-122"/>
              </a:rPr>
              <a:t>Release at temperatures above 15 ℃, establish a population to reduce the eggs and larvae of pests;</a:t>
            </a:r>
          </a:p>
          <a:p>
            <a:pPr marL="342900" indent="-342900">
              <a:buFont typeface="Wingdings" panose="05000000000000000000" pitchFamily="2" charset="2"/>
              <a:buChar char="p"/>
            </a:pPr>
            <a:r>
              <a:rPr lang="en-US" altLang="zh-CN" dirty="0">
                <a:latin typeface="微软雅黑" panose="020B0503020204020204" pitchFamily="34" charset="-122"/>
                <a:ea typeface="微软雅黑" panose="020B0503020204020204" pitchFamily="34" charset="-122"/>
              </a:rPr>
              <a:t>High-temperature and high humidity area is the best. 6 demonstration depots and long-term effects;</a:t>
            </a:r>
          </a:p>
          <a:p>
            <a:pPr marL="342900" indent="-342900">
              <a:buFont typeface="Wingdings" panose="05000000000000000000" pitchFamily="2" charset="2"/>
              <a:buChar char="p"/>
            </a:pPr>
            <a:r>
              <a:rPr lang="en-US" altLang="zh-CN" dirty="0">
                <a:latin typeface="微软雅黑" panose="020B0503020204020204" pitchFamily="34" charset="-122"/>
                <a:ea typeface="微软雅黑" panose="020B0503020204020204" pitchFamily="34" charset="-122"/>
              </a:rPr>
              <a:t>2-15 pests per day, </a:t>
            </a:r>
            <a:r>
              <a:rPr lang="en-US" altLang="zh-CN" b="0" i="0" dirty="0">
                <a:solidFill>
                  <a:srgbClr val="333333"/>
                </a:solidFill>
                <a:effectLst/>
                <a:highlight>
                  <a:srgbClr val="FFFFFF"/>
                </a:highlight>
                <a:latin typeface="-apple-system"/>
              </a:rPr>
              <a:t>¥</a:t>
            </a:r>
            <a:r>
              <a:rPr lang="en-US" altLang="zh-CN" dirty="0">
                <a:latin typeface="微软雅黑" panose="020B0503020204020204" pitchFamily="34" charset="-122"/>
                <a:ea typeface="微软雅黑" panose="020B0503020204020204" pitchFamily="34" charset="-122"/>
              </a:rPr>
              <a:t>4 yuan per 10000 mites.</a:t>
            </a:r>
          </a:p>
        </p:txBody>
      </p:sp>
      <p:sp>
        <p:nvSpPr>
          <p:cNvPr id="8" name="五边形 7"/>
          <p:cNvSpPr/>
          <p:nvPr/>
        </p:nvSpPr>
        <p:spPr>
          <a:xfrm rot="10800000" flipH="1">
            <a:off x="326183" y="3246348"/>
            <a:ext cx="2042864" cy="539209"/>
          </a:xfrm>
          <a:prstGeom prst="homePlate">
            <a:avLst/>
          </a:prstGeom>
          <a:solidFill>
            <a:srgbClr val="E1925D"/>
          </a:solidFill>
          <a:ln>
            <a:solidFill>
              <a:srgbClr val="87451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sz="1100" dirty="0">
              <a:solidFill>
                <a:prstClr val="white"/>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256335" y="3382835"/>
            <a:ext cx="2928566" cy="369332"/>
          </a:xfrm>
          <a:prstGeom prst="rect">
            <a:avLst/>
          </a:prstGeom>
          <a:noFill/>
        </p:spPr>
        <p:txBody>
          <a:bodyPr wrap="square" lIns="215900"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Effect and cost</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文本框 18439"/>
          <p:cNvSpPr txBox="1"/>
          <p:nvPr/>
        </p:nvSpPr>
        <p:spPr>
          <a:xfrm>
            <a:off x="82604" y="4158675"/>
            <a:ext cx="1888568" cy="1202893"/>
          </a:xfrm>
          <a:prstGeom prst="rect">
            <a:avLst/>
          </a:prstGeom>
          <a:solidFill>
            <a:srgbClr val="008000"/>
          </a:solidFill>
          <a:ln w="38100" cap="flat" cmpd="sng">
            <a:solidFill>
              <a:srgbClr val="008000"/>
            </a:solidFill>
            <a:prstDash val="solid"/>
            <a:miter/>
            <a:headEnd type="none" w="med" len="med"/>
            <a:tailEnd type="none" w="med" len="med"/>
          </a:ln>
        </p:spPr>
        <p:txBody>
          <a:bodyPr wrap="square" lIns="90170" tIns="46990" rIns="90170" bIns="46990">
            <a:spAutoFit/>
          </a:bodyPr>
          <a:lstStyle>
            <a:lvl1pPr marL="342900" indent="-342900" algn="l" rtl="0" eaLnBrk="0" fontAlgn="base" hangingPunct="0">
              <a:spcBef>
                <a:spcPct val="20000"/>
              </a:spcBef>
              <a:spcAft>
                <a:spcPct val="0"/>
              </a:spcAft>
              <a:buFont typeface="Wingdings" panose="05000000000000000000" pitchFamily="2" charset="2"/>
              <a:buChar char="p"/>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14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1400">
                <a:solidFill>
                  <a:schemeClr val="tx1"/>
                </a:solidFill>
                <a:latin typeface="+mn-lt"/>
                <a:ea typeface="+mn-ea"/>
              </a:defRPr>
            </a:lvl5pPr>
          </a:lstStyle>
          <a:p>
            <a:pPr marL="0" indent="0" algn="ctr">
              <a:spcBef>
                <a:spcPct val="0"/>
              </a:spcBef>
              <a:buNone/>
            </a:pPr>
            <a:r>
              <a:rPr lang="en-US" altLang="zh-CN" sz="2400" b="1" dirty="0">
                <a:solidFill>
                  <a:srgbClr val="FFFF00"/>
                </a:solidFill>
                <a:latin typeface="Arial" panose="020B0604020202020204" pitchFamily="34" charset="0"/>
                <a:ea typeface="楷体_GB2312" panose="02010609030101010101" charset="-122"/>
                <a:cs typeface="Arial" panose="020B0604020202020204" pitchFamily="34" charset="0"/>
              </a:rPr>
              <a:t>Collection and screening</a:t>
            </a:r>
            <a:endParaRPr lang="zh-CN" altLang="en-US" sz="2400" b="1" dirty="0">
              <a:solidFill>
                <a:srgbClr val="FFFF00"/>
              </a:solidFill>
              <a:latin typeface="Arial" panose="020B0604020202020204" pitchFamily="34" charset="0"/>
              <a:ea typeface="楷体_GB2312" panose="02010609030101010101" charset="-122"/>
              <a:cs typeface="Arial" panose="020B0604020202020204" pitchFamily="34" charset="0"/>
            </a:endParaRPr>
          </a:p>
        </p:txBody>
      </p:sp>
      <p:sp>
        <p:nvSpPr>
          <p:cNvPr id="11" name="文本框 18440"/>
          <p:cNvSpPr txBox="1"/>
          <p:nvPr/>
        </p:nvSpPr>
        <p:spPr>
          <a:xfrm>
            <a:off x="2686937" y="4423378"/>
            <a:ext cx="2769581" cy="464230"/>
          </a:xfrm>
          <a:prstGeom prst="rect">
            <a:avLst/>
          </a:prstGeom>
          <a:solidFill>
            <a:srgbClr val="008000"/>
          </a:solidFill>
          <a:ln w="38100" cap="flat" cmpd="sng">
            <a:solidFill>
              <a:srgbClr val="008000"/>
            </a:solidFill>
            <a:prstDash val="solid"/>
            <a:miter/>
            <a:headEnd type="none" w="med" len="med"/>
            <a:tailEnd type="none" w="med" len="med"/>
          </a:ln>
        </p:spPr>
        <p:txBody>
          <a:bodyPr wrap="square" lIns="90170" tIns="46990" rIns="90170" bIns="46990">
            <a:spAutoFit/>
          </a:bodyPr>
          <a:lstStyle>
            <a:lvl1pPr marL="342900" indent="-342900" algn="l" rtl="0" eaLnBrk="0" fontAlgn="base" hangingPunct="0">
              <a:spcBef>
                <a:spcPct val="20000"/>
              </a:spcBef>
              <a:spcAft>
                <a:spcPct val="0"/>
              </a:spcAft>
              <a:buFont typeface="Wingdings" panose="05000000000000000000" pitchFamily="2" charset="2"/>
              <a:buChar char="p"/>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14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1400">
                <a:solidFill>
                  <a:schemeClr val="tx1"/>
                </a:solidFill>
                <a:latin typeface="+mn-lt"/>
                <a:ea typeface="+mn-ea"/>
              </a:defRPr>
            </a:lvl5pPr>
          </a:lstStyle>
          <a:p>
            <a:pPr marL="0" indent="0" algn="ctr">
              <a:spcBef>
                <a:spcPct val="0"/>
              </a:spcBef>
              <a:buNone/>
            </a:pPr>
            <a:r>
              <a:rPr lang="en-US" altLang="zh-CN" sz="2400" b="1" dirty="0">
                <a:solidFill>
                  <a:srgbClr val="FFFF00"/>
                </a:solidFill>
                <a:latin typeface="Arial" panose="020B0604020202020204" pitchFamily="34" charset="0"/>
                <a:ea typeface="楷体_GB2312" panose="02010609030101010101" charset="-122"/>
                <a:cs typeface="Arial" panose="020B0604020202020204" pitchFamily="34" charset="0"/>
              </a:rPr>
              <a:t>Predatory ability</a:t>
            </a:r>
            <a:endParaRPr lang="zh-CN" altLang="en-US" sz="2400" b="1" dirty="0">
              <a:solidFill>
                <a:srgbClr val="FFFF00"/>
              </a:solidFill>
              <a:latin typeface="Arial" panose="020B0604020202020204" pitchFamily="34" charset="0"/>
              <a:ea typeface="楷体_GB2312" panose="02010609030101010101" charset="-122"/>
              <a:cs typeface="Arial" panose="020B0604020202020204" pitchFamily="34" charset="0"/>
            </a:endParaRPr>
          </a:p>
        </p:txBody>
      </p:sp>
      <p:sp>
        <p:nvSpPr>
          <p:cNvPr id="13" name="文本框 18441"/>
          <p:cNvSpPr txBox="1"/>
          <p:nvPr/>
        </p:nvSpPr>
        <p:spPr>
          <a:xfrm>
            <a:off x="10240545" y="4408249"/>
            <a:ext cx="1868851" cy="464230"/>
          </a:xfrm>
          <a:prstGeom prst="rect">
            <a:avLst/>
          </a:prstGeom>
          <a:solidFill>
            <a:srgbClr val="008000"/>
          </a:solidFill>
          <a:ln w="38100" cap="flat" cmpd="sng">
            <a:solidFill>
              <a:srgbClr val="008000"/>
            </a:solidFill>
            <a:prstDash val="solid"/>
            <a:miter/>
            <a:headEnd type="none" w="med" len="med"/>
            <a:tailEnd type="none" w="med" len="med"/>
          </a:ln>
        </p:spPr>
        <p:txBody>
          <a:bodyPr wrap="square" lIns="90170" tIns="46990" rIns="90170" bIns="46990">
            <a:spAutoFit/>
          </a:bodyPr>
          <a:lstStyle>
            <a:lvl1pPr marL="342900" indent="-342900" algn="l" rtl="0" eaLnBrk="0" fontAlgn="base" hangingPunct="0">
              <a:spcBef>
                <a:spcPct val="20000"/>
              </a:spcBef>
              <a:spcAft>
                <a:spcPct val="0"/>
              </a:spcAft>
              <a:buFont typeface="Wingdings" panose="05000000000000000000" pitchFamily="2" charset="2"/>
              <a:buChar char="p"/>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14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1400">
                <a:solidFill>
                  <a:schemeClr val="tx1"/>
                </a:solidFill>
                <a:latin typeface="+mn-lt"/>
                <a:ea typeface="+mn-ea"/>
              </a:defRPr>
            </a:lvl5pPr>
          </a:lstStyle>
          <a:p>
            <a:pPr marL="0" indent="0" algn="ctr">
              <a:spcBef>
                <a:spcPct val="0"/>
              </a:spcBef>
              <a:buNone/>
            </a:pPr>
            <a:r>
              <a:rPr lang="en-US" altLang="zh-CN" sz="2400" b="1" dirty="0">
                <a:solidFill>
                  <a:srgbClr val="FFFF00"/>
                </a:solidFill>
                <a:latin typeface="Arial" panose="020B0604020202020204" pitchFamily="34" charset="0"/>
                <a:ea typeface="楷体_GB2312" panose="02010609030101010101" charset="-122"/>
                <a:cs typeface="Arial" panose="020B0604020202020204" pitchFamily="34" charset="0"/>
              </a:rPr>
              <a:t>Application</a:t>
            </a:r>
            <a:endParaRPr lang="zh-CN" altLang="en-US" sz="2400" b="1" dirty="0">
              <a:solidFill>
                <a:srgbClr val="FFFF00"/>
              </a:solidFill>
              <a:latin typeface="Arial" panose="020B0604020202020204" pitchFamily="34" charset="0"/>
              <a:ea typeface="楷体_GB2312" panose="02010609030101010101" charset="-122"/>
              <a:cs typeface="Arial" panose="020B0604020202020204" pitchFamily="34" charset="0"/>
            </a:endParaRPr>
          </a:p>
        </p:txBody>
      </p:sp>
      <p:sp>
        <p:nvSpPr>
          <p:cNvPr id="14" name="文本框 18442"/>
          <p:cNvSpPr txBox="1"/>
          <p:nvPr/>
        </p:nvSpPr>
        <p:spPr>
          <a:xfrm>
            <a:off x="6192000" y="4260606"/>
            <a:ext cx="3313063" cy="833562"/>
          </a:xfrm>
          <a:prstGeom prst="rect">
            <a:avLst/>
          </a:prstGeom>
          <a:solidFill>
            <a:srgbClr val="008000"/>
          </a:solidFill>
          <a:ln w="38100" cap="flat" cmpd="sng">
            <a:solidFill>
              <a:srgbClr val="008000"/>
            </a:solidFill>
            <a:prstDash val="solid"/>
            <a:miter/>
            <a:headEnd type="none" w="med" len="med"/>
            <a:tailEnd type="none" w="med" len="med"/>
          </a:ln>
        </p:spPr>
        <p:txBody>
          <a:bodyPr wrap="square" lIns="90170" tIns="46990" rIns="90170" bIns="46990">
            <a:spAutoFit/>
          </a:bodyPr>
          <a:lstStyle>
            <a:lvl1pPr marL="342900" indent="-342900" algn="l" rtl="0" eaLnBrk="0" fontAlgn="base" hangingPunct="0">
              <a:spcBef>
                <a:spcPct val="20000"/>
              </a:spcBef>
              <a:spcAft>
                <a:spcPct val="0"/>
              </a:spcAft>
              <a:buFont typeface="Wingdings" panose="05000000000000000000" pitchFamily="2" charset="2"/>
              <a:buChar char="p"/>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14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1400">
                <a:solidFill>
                  <a:schemeClr val="tx1"/>
                </a:solidFill>
                <a:latin typeface="+mn-lt"/>
                <a:ea typeface="+mn-ea"/>
              </a:defRPr>
            </a:lvl5pPr>
          </a:lstStyle>
          <a:p>
            <a:pPr marL="0" indent="0" algn="ctr">
              <a:spcBef>
                <a:spcPct val="0"/>
              </a:spcBef>
              <a:buNone/>
            </a:pPr>
            <a:r>
              <a:rPr lang="en-US" altLang="zh-CN" sz="2400" b="1" dirty="0">
                <a:solidFill>
                  <a:srgbClr val="FFFF00"/>
                </a:solidFill>
                <a:latin typeface="Arial" panose="020B0604020202020204" pitchFamily="34" charset="0"/>
                <a:ea typeface="楷体_GB2312" panose="02010609030101010101" charset="-122"/>
                <a:cs typeface="Arial" panose="020B0604020202020204" pitchFamily="34" charset="0"/>
              </a:rPr>
              <a:t>Small and medium scale trial</a:t>
            </a:r>
            <a:endParaRPr lang="zh-CN" altLang="en-US" sz="2400" b="1" dirty="0">
              <a:solidFill>
                <a:srgbClr val="FFFF00"/>
              </a:solidFill>
              <a:latin typeface="Arial" panose="020B0604020202020204" pitchFamily="34" charset="0"/>
              <a:ea typeface="楷体_GB2312" panose="02010609030101010101" charset="-122"/>
              <a:cs typeface="Arial" panose="020B0604020202020204" pitchFamily="34" charset="0"/>
            </a:endParaRPr>
          </a:p>
        </p:txBody>
      </p:sp>
      <p:sp>
        <p:nvSpPr>
          <p:cNvPr id="16" name="直接连接符 18443"/>
          <p:cNvSpPr/>
          <p:nvPr/>
        </p:nvSpPr>
        <p:spPr>
          <a:xfrm>
            <a:off x="2084293" y="4655493"/>
            <a:ext cx="538828" cy="0"/>
          </a:xfrm>
          <a:prstGeom prst="line">
            <a:avLst/>
          </a:prstGeom>
          <a:ln w="57150" cap="flat" cmpd="sng">
            <a:solidFill>
              <a:srgbClr val="008000"/>
            </a:solidFill>
            <a:prstDash val="sysDot"/>
            <a:headEnd type="none" w="med" len="med"/>
            <a:tailEnd type="triangle" w="med" len="med"/>
          </a:ln>
        </p:spPr>
        <p:txBody>
          <a:bodyPr/>
          <a:lstStyle/>
          <a:p>
            <a:endParaRPr lang="en-GB"/>
          </a:p>
        </p:txBody>
      </p:sp>
      <p:sp>
        <p:nvSpPr>
          <p:cNvPr id="17" name="直接连接符 18444"/>
          <p:cNvSpPr/>
          <p:nvPr/>
        </p:nvSpPr>
        <p:spPr>
          <a:xfrm>
            <a:off x="5557172" y="4653238"/>
            <a:ext cx="538828" cy="2255"/>
          </a:xfrm>
          <a:prstGeom prst="line">
            <a:avLst/>
          </a:prstGeom>
          <a:ln w="57150" cap="flat" cmpd="sng">
            <a:solidFill>
              <a:srgbClr val="008000"/>
            </a:solidFill>
            <a:prstDash val="sysDot"/>
            <a:headEnd type="none" w="med" len="med"/>
            <a:tailEnd type="triangle" w="med" len="med"/>
          </a:ln>
        </p:spPr>
        <p:txBody>
          <a:bodyPr/>
          <a:lstStyle/>
          <a:p>
            <a:endParaRPr lang="en-GB"/>
          </a:p>
        </p:txBody>
      </p:sp>
      <p:sp>
        <p:nvSpPr>
          <p:cNvPr id="18" name="直接连接符 18445"/>
          <p:cNvSpPr/>
          <p:nvPr/>
        </p:nvSpPr>
        <p:spPr>
          <a:xfrm>
            <a:off x="9637376" y="4653238"/>
            <a:ext cx="538828" cy="0"/>
          </a:xfrm>
          <a:prstGeom prst="line">
            <a:avLst/>
          </a:prstGeom>
          <a:ln w="57150" cap="flat" cmpd="sng">
            <a:solidFill>
              <a:srgbClr val="008000"/>
            </a:solidFill>
            <a:prstDash val="sysDot"/>
            <a:headEnd type="none" w="med" len="med"/>
            <a:tailEnd type="triangle" w="med" len="med"/>
          </a:ln>
        </p:spPr>
        <p:txBody>
          <a:bodyPr/>
          <a:lstStyle/>
          <a:p>
            <a:endParaRPr lang="en-GB"/>
          </a:p>
        </p:txBody>
      </p:sp>
      <p:sp>
        <p:nvSpPr>
          <p:cNvPr id="2" name="矩形 1"/>
          <p:cNvSpPr/>
          <p:nvPr/>
        </p:nvSpPr>
        <p:spPr>
          <a:xfrm>
            <a:off x="50162" y="1025841"/>
            <a:ext cx="11218135" cy="461665"/>
          </a:xfrm>
          <a:prstGeom prst="rect">
            <a:avLst/>
          </a:prstGeom>
        </p:spPr>
        <p:txBody>
          <a:bodyPr wrap="none">
            <a:spAutoFit/>
          </a:bodyPr>
          <a:lstStyle/>
          <a:p>
            <a:pPr algn="ctr">
              <a:defRPr/>
            </a:pPr>
            <a:r>
              <a:rPr lang="en-US" altLang="zh-CN" sz="2400" spc="300" dirty="0">
                <a:latin typeface="Arial" panose="020B0604020202020204" pitchFamily="34" charset="0"/>
                <a:ea typeface="微软雅黑" panose="020B0503020204020204" pitchFamily="34" charset="-122"/>
                <a:cs typeface="Arial" panose="020B0604020202020204" pitchFamily="34" charset="0"/>
              </a:rPr>
              <a:t>3. Predatory mite technology for controlling stored grain pests</a:t>
            </a:r>
            <a:endParaRPr lang="zh-CN" altLang="zh-CN" sz="2400" spc="300" dirty="0">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4" name="文本框 43"/>
          <p:cNvSpPr txBox="1"/>
          <p:nvPr/>
        </p:nvSpPr>
        <p:spPr>
          <a:xfrm>
            <a:off x="1858942" y="3516860"/>
            <a:ext cx="6164749" cy="240066"/>
          </a:xfrm>
          <a:prstGeom prst="rect">
            <a:avLst/>
          </a:prstGeom>
          <a:noFill/>
        </p:spPr>
        <p:txBody>
          <a:bodyPr wrap="square" rtlCol="0">
            <a:spAutoFit/>
          </a:bodyPr>
          <a:lstStyle/>
          <a:p>
            <a:endParaRPr lang="zh-CN" altLang="en-US" sz="960"/>
          </a:p>
        </p:txBody>
      </p:sp>
      <p:cxnSp>
        <p:nvCxnSpPr>
          <p:cNvPr id="45" name="直接连接符 44"/>
          <p:cNvCxnSpPr/>
          <p:nvPr>
            <p:custDataLst>
              <p:tags r:id="rId1"/>
            </p:custDataLst>
          </p:nvPr>
        </p:nvCxnSpPr>
        <p:spPr>
          <a:xfrm>
            <a:off x="1224491" y="4683654"/>
            <a:ext cx="9540000" cy="0"/>
          </a:xfrm>
          <a:prstGeom prst="line">
            <a:avLst/>
          </a:prstGeom>
          <a:ln>
            <a:solidFill>
              <a:srgbClr val="00AC49"/>
            </a:solidFill>
          </a:ln>
        </p:spPr>
        <p:style>
          <a:lnRef idx="1">
            <a:schemeClr val="accent1"/>
          </a:lnRef>
          <a:fillRef idx="0">
            <a:schemeClr val="accent1"/>
          </a:fillRef>
          <a:effectRef idx="0">
            <a:schemeClr val="accent1"/>
          </a:effectRef>
          <a:fontRef idx="minor">
            <a:schemeClr val="tx1"/>
          </a:fontRef>
        </p:style>
      </p:cxnSp>
      <p:sp>
        <p:nvSpPr>
          <p:cNvPr id="46" name="Freeform 5"/>
          <p:cNvSpPr/>
          <p:nvPr>
            <p:custDataLst>
              <p:tags r:id="rId2"/>
            </p:custDataLst>
          </p:nvPr>
        </p:nvSpPr>
        <p:spPr bwMode="auto">
          <a:xfrm>
            <a:off x="2592777" y="4798158"/>
            <a:ext cx="374679" cy="377936"/>
          </a:xfrm>
          <a:custGeom>
            <a:avLst/>
            <a:gdLst>
              <a:gd name="T0" fmla="*/ 108 w 146"/>
              <a:gd name="T1" fmla="*/ 145 h 147"/>
              <a:gd name="T2" fmla="*/ 102 w 146"/>
              <a:gd name="T3" fmla="*/ 145 h 147"/>
              <a:gd name="T4" fmla="*/ 1 w 146"/>
              <a:gd name="T5" fmla="*/ 44 h 147"/>
              <a:gd name="T6" fmla="*/ 1 w 146"/>
              <a:gd name="T7" fmla="*/ 39 h 147"/>
              <a:gd name="T8" fmla="*/ 39 w 146"/>
              <a:gd name="T9" fmla="*/ 1 h 147"/>
              <a:gd name="T10" fmla="*/ 44 w 146"/>
              <a:gd name="T11" fmla="*/ 1 h 147"/>
              <a:gd name="T12" fmla="*/ 145 w 146"/>
              <a:gd name="T13" fmla="*/ 102 h 147"/>
              <a:gd name="T14" fmla="*/ 145 w 146"/>
              <a:gd name="T15" fmla="*/ 108 h 147"/>
              <a:gd name="T16" fmla="*/ 108 w 146"/>
              <a:gd name="T17" fmla="*/ 14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7">
                <a:moveTo>
                  <a:pt x="108" y="145"/>
                </a:moveTo>
                <a:cubicBezTo>
                  <a:pt x="106" y="147"/>
                  <a:pt x="103" y="147"/>
                  <a:pt x="102" y="145"/>
                </a:cubicBezTo>
                <a:cubicBezTo>
                  <a:pt x="1" y="44"/>
                  <a:pt x="1" y="44"/>
                  <a:pt x="1" y="44"/>
                </a:cubicBezTo>
                <a:cubicBezTo>
                  <a:pt x="0" y="43"/>
                  <a:pt x="0" y="40"/>
                  <a:pt x="1" y="39"/>
                </a:cubicBezTo>
                <a:cubicBezTo>
                  <a:pt x="39" y="1"/>
                  <a:pt x="39" y="1"/>
                  <a:pt x="39" y="1"/>
                </a:cubicBezTo>
                <a:cubicBezTo>
                  <a:pt x="40" y="0"/>
                  <a:pt x="43" y="0"/>
                  <a:pt x="44" y="1"/>
                </a:cubicBezTo>
                <a:cubicBezTo>
                  <a:pt x="145" y="102"/>
                  <a:pt x="145" y="102"/>
                  <a:pt x="145" y="102"/>
                </a:cubicBezTo>
                <a:cubicBezTo>
                  <a:pt x="146" y="104"/>
                  <a:pt x="146" y="106"/>
                  <a:pt x="145" y="108"/>
                </a:cubicBezTo>
                <a:lnTo>
                  <a:pt x="108" y="145"/>
                </a:lnTo>
                <a:close/>
              </a:path>
            </a:pathLst>
          </a:custGeom>
          <a:noFill/>
          <a:ln w="30163"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034" tIns="45517" rIns="91034" bIns="45517" numCol="1" anchor="t" anchorCtr="0" compatLnSpc="1">
            <a:normAutofit/>
          </a:bodyPr>
          <a:lstStyle/>
          <a:p>
            <a:endParaRPr lang="zh-CN" altLang="en-US" sz="1790">
              <a:latin typeface="微软雅黑" panose="020B0503020204020204" pitchFamily="34" charset="-122"/>
              <a:ea typeface="微软雅黑" panose="020B0503020204020204" pitchFamily="34" charset="-122"/>
              <a:sym typeface="Arial" panose="020B0604020202020204" pitchFamily="34" charset="0"/>
            </a:endParaRPr>
          </a:p>
        </p:txBody>
      </p:sp>
      <p:sp>
        <p:nvSpPr>
          <p:cNvPr id="47" name="Freeform 6"/>
          <p:cNvSpPr/>
          <p:nvPr>
            <p:custDataLst>
              <p:tags r:id="rId3"/>
            </p:custDataLst>
          </p:nvPr>
        </p:nvSpPr>
        <p:spPr bwMode="auto">
          <a:xfrm>
            <a:off x="2645992" y="5096814"/>
            <a:ext cx="295399" cy="148785"/>
          </a:xfrm>
          <a:custGeom>
            <a:avLst/>
            <a:gdLst>
              <a:gd name="T0" fmla="*/ 104 w 115"/>
              <a:gd name="T1" fmla="*/ 12 h 58"/>
              <a:gd name="T2" fmla="*/ 114 w 115"/>
              <a:gd name="T3" fmla="*/ 21 h 58"/>
              <a:gd name="T4" fmla="*/ 114 w 115"/>
              <a:gd name="T5" fmla="*/ 27 h 58"/>
              <a:gd name="T6" fmla="*/ 84 w 115"/>
              <a:gd name="T7" fmla="*/ 57 h 58"/>
              <a:gd name="T8" fmla="*/ 78 w 115"/>
              <a:gd name="T9" fmla="*/ 57 h 58"/>
              <a:gd name="T10" fmla="*/ 23 w 115"/>
              <a:gd name="T11" fmla="*/ 2 h 58"/>
              <a:gd name="T12" fmla="*/ 18 w 115"/>
              <a:gd name="T13" fmla="*/ 2 h 58"/>
              <a:gd name="T14" fmla="*/ 0 w 115"/>
              <a:gd name="T15" fmla="*/ 19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8">
                <a:moveTo>
                  <a:pt x="104" y="12"/>
                </a:moveTo>
                <a:cubicBezTo>
                  <a:pt x="114" y="21"/>
                  <a:pt x="114" y="21"/>
                  <a:pt x="114" y="21"/>
                </a:cubicBezTo>
                <a:cubicBezTo>
                  <a:pt x="115" y="23"/>
                  <a:pt x="115" y="26"/>
                  <a:pt x="114" y="27"/>
                </a:cubicBezTo>
                <a:cubicBezTo>
                  <a:pt x="84" y="57"/>
                  <a:pt x="84" y="57"/>
                  <a:pt x="84" y="57"/>
                </a:cubicBezTo>
                <a:cubicBezTo>
                  <a:pt x="82" y="58"/>
                  <a:pt x="80" y="58"/>
                  <a:pt x="78" y="57"/>
                </a:cubicBezTo>
                <a:cubicBezTo>
                  <a:pt x="23" y="2"/>
                  <a:pt x="23" y="2"/>
                  <a:pt x="23" y="2"/>
                </a:cubicBezTo>
                <a:cubicBezTo>
                  <a:pt x="22" y="0"/>
                  <a:pt x="19" y="0"/>
                  <a:pt x="18" y="2"/>
                </a:cubicBezTo>
                <a:cubicBezTo>
                  <a:pt x="0" y="19"/>
                  <a:pt x="0" y="19"/>
                  <a:pt x="0" y="19"/>
                </a:cubicBezTo>
              </a:path>
            </a:pathLst>
          </a:custGeom>
          <a:noFill/>
          <a:ln w="30163"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034" tIns="45517" rIns="91034" bIns="45517" numCol="1" anchor="t" anchorCtr="0" compatLnSpc="1">
            <a:normAutofit fontScale="25000" lnSpcReduction="20000"/>
          </a:bodyPr>
          <a:lstStyle/>
          <a:p>
            <a:endParaRPr lang="zh-CN" altLang="en-US" sz="1790">
              <a:latin typeface="微软雅黑" panose="020B0503020204020204" pitchFamily="34" charset="-122"/>
              <a:ea typeface="微软雅黑" panose="020B0503020204020204" pitchFamily="34" charset="-122"/>
              <a:sym typeface="Arial" panose="020B0604020202020204" pitchFamily="34" charset="0"/>
            </a:endParaRPr>
          </a:p>
        </p:txBody>
      </p:sp>
      <p:sp>
        <p:nvSpPr>
          <p:cNvPr id="48" name="Freeform 7"/>
          <p:cNvSpPr/>
          <p:nvPr>
            <p:custDataLst>
              <p:tags r:id="rId4"/>
            </p:custDataLst>
          </p:nvPr>
        </p:nvSpPr>
        <p:spPr bwMode="auto">
          <a:xfrm>
            <a:off x="2520012" y="5121793"/>
            <a:ext cx="157475" cy="157474"/>
          </a:xfrm>
          <a:custGeom>
            <a:avLst/>
            <a:gdLst>
              <a:gd name="T0" fmla="*/ 24 w 61"/>
              <a:gd name="T1" fmla="*/ 60 h 61"/>
              <a:gd name="T2" fmla="*/ 18 w 61"/>
              <a:gd name="T3" fmla="*/ 60 h 61"/>
              <a:gd name="T4" fmla="*/ 1 w 61"/>
              <a:gd name="T5" fmla="*/ 42 h 61"/>
              <a:gd name="T6" fmla="*/ 1 w 61"/>
              <a:gd name="T7" fmla="*/ 37 h 61"/>
              <a:gd name="T8" fmla="*/ 36 w 61"/>
              <a:gd name="T9" fmla="*/ 2 h 61"/>
              <a:gd name="T10" fmla="*/ 42 w 61"/>
              <a:gd name="T11" fmla="*/ 2 h 61"/>
              <a:gd name="T12" fmla="*/ 59 w 61"/>
              <a:gd name="T13" fmla="*/ 19 h 61"/>
              <a:gd name="T14" fmla="*/ 59 w 61"/>
              <a:gd name="T15" fmla="*/ 25 h 61"/>
              <a:gd name="T16" fmla="*/ 24 w 61"/>
              <a:gd name="T17"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1">
                <a:moveTo>
                  <a:pt x="24" y="60"/>
                </a:moveTo>
                <a:cubicBezTo>
                  <a:pt x="23" y="61"/>
                  <a:pt x="20" y="61"/>
                  <a:pt x="18" y="60"/>
                </a:cubicBezTo>
                <a:cubicBezTo>
                  <a:pt x="1" y="42"/>
                  <a:pt x="1" y="42"/>
                  <a:pt x="1" y="42"/>
                </a:cubicBezTo>
                <a:cubicBezTo>
                  <a:pt x="0" y="41"/>
                  <a:pt x="0" y="38"/>
                  <a:pt x="1" y="37"/>
                </a:cubicBezTo>
                <a:cubicBezTo>
                  <a:pt x="36" y="2"/>
                  <a:pt x="36" y="2"/>
                  <a:pt x="36" y="2"/>
                </a:cubicBezTo>
                <a:cubicBezTo>
                  <a:pt x="38" y="0"/>
                  <a:pt x="40" y="0"/>
                  <a:pt x="42" y="2"/>
                </a:cubicBezTo>
                <a:cubicBezTo>
                  <a:pt x="59" y="19"/>
                  <a:pt x="59" y="19"/>
                  <a:pt x="59" y="19"/>
                </a:cubicBezTo>
                <a:cubicBezTo>
                  <a:pt x="61" y="21"/>
                  <a:pt x="61" y="23"/>
                  <a:pt x="59" y="25"/>
                </a:cubicBezTo>
                <a:lnTo>
                  <a:pt x="24" y="60"/>
                </a:lnTo>
                <a:close/>
              </a:path>
            </a:pathLst>
          </a:custGeom>
          <a:noFill/>
          <a:ln w="30163"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034" tIns="45517" rIns="91034" bIns="45517" numCol="1" anchor="t" anchorCtr="0" compatLnSpc="1">
            <a:normAutofit fontScale="25000" lnSpcReduction="20000"/>
          </a:bodyPr>
          <a:lstStyle/>
          <a:p>
            <a:endParaRPr lang="zh-CN" altLang="en-US" sz="1790">
              <a:latin typeface="微软雅黑" panose="020B0503020204020204" pitchFamily="34" charset="-122"/>
              <a:ea typeface="微软雅黑" panose="020B0503020204020204" pitchFamily="34" charset="-122"/>
              <a:sym typeface="Arial" panose="020B0604020202020204" pitchFamily="34" charset="0"/>
            </a:endParaRPr>
          </a:p>
        </p:txBody>
      </p:sp>
      <p:sp>
        <p:nvSpPr>
          <p:cNvPr id="49" name="Line 8"/>
          <p:cNvSpPr>
            <a:spLocks noChangeShapeType="1"/>
          </p:cNvSpPr>
          <p:nvPr>
            <p:custDataLst>
              <p:tags r:id="rId5"/>
            </p:custDataLst>
          </p:nvPr>
        </p:nvSpPr>
        <p:spPr bwMode="auto">
          <a:xfrm flipH="1">
            <a:off x="2892519" y="5098986"/>
            <a:ext cx="59732" cy="59731"/>
          </a:xfrm>
          <a:prstGeom prst="line">
            <a:avLst/>
          </a:prstGeom>
          <a:noFill/>
          <a:ln w="30163" cap="rnd">
            <a:solidFill>
              <a:schemeClr val="accent3"/>
            </a:solidFill>
            <a:prstDash val="solid"/>
            <a:round/>
          </a:ln>
          <a:extLst>
            <a:ext uri="{909E8E84-426E-40DD-AFC4-6F175D3DCCD1}">
              <a14:hiddenFill xmlns:a14="http://schemas.microsoft.com/office/drawing/2010/main">
                <a:noFill/>
              </a14:hiddenFill>
            </a:ext>
          </a:extLst>
        </p:spPr>
        <p:txBody>
          <a:bodyPr vert="horz" wrap="square" lIns="91034" tIns="45517" rIns="91034" bIns="45517" numCol="1" anchor="t" anchorCtr="0" compatLnSpc="1">
            <a:normAutofit fontScale="25000" lnSpcReduction="20000"/>
          </a:bodyPr>
          <a:lstStyle/>
          <a:p>
            <a:endParaRPr lang="zh-CN" altLang="en-US" sz="1790">
              <a:latin typeface="微软雅黑" panose="020B0503020204020204" pitchFamily="34" charset="-122"/>
              <a:ea typeface="微软雅黑" panose="020B0503020204020204" pitchFamily="34" charset="-122"/>
              <a:sym typeface="Arial" panose="020B0604020202020204" pitchFamily="34" charset="0"/>
            </a:endParaRPr>
          </a:p>
        </p:txBody>
      </p:sp>
      <p:sp>
        <p:nvSpPr>
          <p:cNvPr id="50" name="Line 124"/>
          <p:cNvSpPr>
            <a:spLocks noChangeShapeType="1"/>
          </p:cNvSpPr>
          <p:nvPr>
            <p:custDataLst>
              <p:tags r:id="rId6"/>
            </p:custDataLst>
          </p:nvPr>
        </p:nvSpPr>
        <p:spPr bwMode="auto">
          <a:xfrm flipH="1">
            <a:off x="5830622" y="4807932"/>
            <a:ext cx="238925" cy="238925"/>
          </a:xfrm>
          <a:prstGeom prst="line">
            <a:avLst/>
          </a:prstGeom>
          <a:noFill/>
          <a:ln w="14288" cap="rnd">
            <a:solidFill>
              <a:schemeClr val="accent1"/>
            </a:solidFill>
            <a:prstDash val="solid"/>
            <a:round/>
          </a:ln>
          <a:extLst>
            <a:ext uri="{909E8E84-426E-40DD-AFC4-6F175D3DCCD1}">
              <a14:hiddenFill xmlns:a14="http://schemas.microsoft.com/office/drawing/2010/main">
                <a:noFill/>
              </a14:hiddenFill>
            </a:ext>
          </a:extLst>
        </p:spPr>
        <p:txBody>
          <a:bodyPr vert="horz" wrap="square" lIns="91034" tIns="45517" rIns="91034" bIns="45517" numCol="1" anchor="t" anchorCtr="0" compatLnSpc="1">
            <a:normAutofit fontScale="25000" lnSpcReduction="20000"/>
          </a:bodyPr>
          <a:lstStyle/>
          <a:p>
            <a:endParaRPr lang="zh-CN" altLang="en-US" sz="1790">
              <a:latin typeface="微软雅黑" panose="020B0503020204020204" pitchFamily="34" charset="-122"/>
              <a:ea typeface="微软雅黑" panose="020B0503020204020204" pitchFamily="34" charset="-122"/>
              <a:sym typeface="Arial" panose="020B0604020202020204" pitchFamily="34" charset="0"/>
            </a:endParaRPr>
          </a:p>
        </p:txBody>
      </p:sp>
      <p:sp>
        <p:nvSpPr>
          <p:cNvPr id="51" name="Freeform 125"/>
          <p:cNvSpPr/>
          <p:nvPr>
            <p:custDataLst>
              <p:tags r:id="rId7"/>
            </p:custDataLst>
          </p:nvPr>
        </p:nvSpPr>
        <p:spPr bwMode="auto">
          <a:xfrm>
            <a:off x="6056516" y="4835671"/>
            <a:ext cx="54301" cy="53216"/>
          </a:xfrm>
          <a:custGeom>
            <a:avLst/>
            <a:gdLst>
              <a:gd name="T0" fmla="*/ 50 w 50"/>
              <a:gd name="T1" fmla="*/ 26 h 49"/>
              <a:gd name="T2" fmla="*/ 24 w 50"/>
              <a:gd name="T3" fmla="*/ 49 h 49"/>
              <a:gd name="T4" fmla="*/ 0 w 50"/>
              <a:gd name="T5" fmla="*/ 26 h 49"/>
              <a:gd name="T6" fmla="*/ 24 w 50"/>
              <a:gd name="T7" fmla="*/ 0 h 49"/>
              <a:gd name="T8" fmla="*/ 50 w 50"/>
              <a:gd name="T9" fmla="*/ 26 h 49"/>
            </a:gdLst>
            <a:ahLst/>
            <a:cxnLst>
              <a:cxn ang="0">
                <a:pos x="T0" y="T1"/>
              </a:cxn>
              <a:cxn ang="0">
                <a:pos x="T2" y="T3"/>
              </a:cxn>
              <a:cxn ang="0">
                <a:pos x="T4" y="T5"/>
              </a:cxn>
              <a:cxn ang="0">
                <a:pos x="T6" y="T7"/>
              </a:cxn>
              <a:cxn ang="0">
                <a:pos x="T8" y="T9"/>
              </a:cxn>
            </a:cxnLst>
            <a:rect l="0" t="0" r="r" b="b"/>
            <a:pathLst>
              <a:path w="50" h="49">
                <a:moveTo>
                  <a:pt x="50" y="26"/>
                </a:moveTo>
                <a:lnTo>
                  <a:pt x="24" y="49"/>
                </a:lnTo>
                <a:lnTo>
                  <a:pt x="0" y="26"/>
                </a:lnTo>
                <a:lnTo>
                  <a:pt x="24" y="0"/>
                </a:lnTo>
                <a:lnTo>
                  <a:pt x="50" y="26"/>
                </a:lnTo>
                <a:close/>
              </a:path>
            </a:pathLst>
          </a:custGeom>
          <a:noFill/>
          <a:ln w="14288"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034" tIns="45517" rIns="91034" bIns="45517" numCol="1" anchor="t" anchorCtr="0" compatLnSpc="1">
            <a:normAutofit fontScale="25000" lnSpcReduction="20000"/>
          </a:bodyPr>
          <a:lstStyle/>
          <a:p>
            <a:endParaRPr lang="zh-CN" altLang="en-US" sz="1790">
              <a:latin typeface="微软雅黑" panose="020B0503020204020204" pitchFamily="34" charset="-122"/>
              <a:ea typeface="微软雅黑" panose="020B0503020204020204" pitchFamily="34" charset="-122"/>
              <a:sym typeface="Arial" panose="020B0604020202020204" pitchFamily="34" charset="0"/>
            </a:endParaRPr>
          </a:p>
        </p:txBody>
      </p:sp>
      <p:sp>
        <p:nvSpPr>
          <p:cNvPr id="52" name="Freeform 126"/>
          <p:cNvSpPr/>
          <p:nvPr>
            <p:custDataLst>
              <p:tags r:id="rId8"/>
            </p:custDataLst>
          </p:nvPr>
        </p:nvSpPr>
        <p:spPr bwMode="auto">
          <a:xfrm>
            <a:off x="5789354" y="5033825"/>
            <a:ext cx="54301" cy="53216"/>
          </a:xfrm>
          <a:custGeom>
            <a:avLst/>
            <a:gdLst>
              <a:gd name="T0" fmla="*/ 50 w 50"/>
              <a:gd name="T1" fmla="*/ 23 h 49"/>
              <a:gd name="T2" fmla="*/ 26 w 50"/>
              <a:gd name="T3" fmla="*/ 49 h 49"/>
              <a:gd name="T4" fmla="*/ 0 w 50"/>
              <a:gd name="T5" fmla="*/ 23 h 49"/>
              <a:gd name="T6" fmla="*/ 26 w 50"/>
              <a:gd name="T7" fmla="*/ 0 h 49"/>
              <a:gd name="T8" fmla="*/ 50 w 50"/>
              <a:gd name="T9" fmla="*/ 23 h 49"/>
            </a:gdLst>
            <a:ahLst/>
            <a:cxnLst>
              <a:cxn ang="0">
                <a:pos x="T0" y="T1"/>
              </a:cxn>
              <a:cxn ang="0">
                <a:pos x="T2" y="T3"/>
              </a:cxn>
              <a:cxn ang="0">
                <a:pos x="T4" y="T5"/>
              </a:cxn>
              <a:cxn ang="0">
                <a:pos x="T6" y="T7"/>
              </a:cxn>
              <a:cxn ang="0">
                <a:pos x="T8" y="T9"/>
              </a:cxn>
            </a:cxnLst>
            <a:rect l="0" t="0" r="r" b="b"/>
            <a:pathLst>
              <a:path w="50" h="49">
                <a:moveTo>
                  <a:pt x="50" y="23"/>
                </a:moveTo>
                <a:lnTo>
                  <a:pt x="26" y="49"/>
                </a:lnTo>
                <a:lnTo>
                  <a:pt x="0" y="23"/>
                </a:lnTo>
                <a:lnTo>
                  <a:pt x="26" y="0"/>
                </a:lnTo>
                <a:lnTo>
                  <a:pt x="50" y="23"/>
                </a:lnTo>
                <a:close/>
              </a:path>
            </a:pathLst>
          </a:custGeom>
          <a:noFill/>
          <a:ln w="14288"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034" tIns="45517" rIns="91034" bIns="45517" numCol="1" anchor="t" anchorCtr="0" compatLnSpc="1">
            <a:normAutofit fontScale="25000" lnSpcReduction="20000"/>
          </a:bodyPr>
          <a:lstStyle/>
          <a:p>
            <a:endParaRPr lang="zh-CN" altLang="en-US" sz="1790">
              <a:latin typeface="微软雅黑" panose="020B0503020204020204" pitchFamily="34" charset="-122"/>
              <a:ea typeface="微软雅黑" panose="020B0503020204020204" pitchFamily="34" charset="-122"/>
              <a:sym typeface="Arial" panose="020B0604020202020204" pitchFamily="34" charset="0"/>
            </a:endParaRPr>
          </a:p>
        </p:txBody>
      </p:sp>
      <p:sp>
        <p:nvSpPr>
          <p:cNvPr id="53" name="Oval 127"/>
          <p:cNvSpPr>
            <a:spLocks noChangeArrowheads="1"/>
          </p:cNvSpPr>
          <p:nvPr>
            <p:custDataLst>
              <p:tags r:id="rId9"/>
            </p:custDataLst>
          </p:nvPr>
        </p:nvSpPr>
        <p:spPr bwMode="auto">
          <a:xfrm>
            <a:off x="5938138" y="4846440"/>
            <a:ext cx="22807" cy="22807"/>
          </a:xfrm>
          <a:prstGeom prst="ellipse">
            <a:avLst/>
          </a:prstGeom>
          <a:solidFill>
            <a:srgbClr val="000000"/>
          </a:solidFill>
          <a:ln w="9525">
            <a:solidFill>
              <a:schemeClr val="accent1"/>
            </a:solidFill>
            <a:round/>
          </a:ln>
        </p:spPr>
        <p:txBody>
          <a:bodyPr vert="horz" wrap="square" lIns="91034" tIns="45517" rIns="91034" bIns="45517" numCol="1" anchor="t" anchorCtr="0" compatLnSpc="1">
            <a:normAutofit fontScale="25000" lnSpcReduction="20000"/>
          </a:bodyPr>
          <a:lstStyle/>
          <a:p>
            <a:endParaRPr lang="zh-CN" altLang="en-US" sz="1790">
              <a:latin typeface="微软雅黑" panose="020B0503020204020204" pitchFamily="34" charset="-122"/>
              <a:ea typeface="微软雅黑" panose="020B0503020204020204" pitchFamily="34" charset="-122"/>
              <a:sym typeface="Arial" panose="020B0604020202020204" pitchFamily="34" charset="0"/>
            </a:endParaRPr>
          </a:p>
        </p:txBody>
      </p:sp>
      <p:sp>
        <p:nvSpPr>
          <p:cNvPr id="54" name="Oval 128"/>
          <p:cNvSpPr>
            <a:spLocks noChangeArrowheads="1"/>
          </p:cNvSpPr>
          <p:nvPr>
            <p:custDataLst>
              <p:tags r:id="rId10"/>
            </p:custDataLst>
          </p:nvPr>
        </p:nvSpPr>
        <p:spPr bwMode="auto">
          <a:xfrm>
            <a:off x="5938138" y="4846440"/>
            <a:ext cx="22807" cy="22807"/>
          </a:xfrm>
          <a:prstGeom prst="ellipse">
            <a:avLst/>
          </a:prstGeom>
          <a:noFill/>
          <a:ln w="14288"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034" tIns="45517" rIns="91034" bIns="45517" numCol="1" anchor="t" anchorCtr="0" compatLnSpc="1">
            <a:normAutofit fontScale="25000" lnSpcReduction="20000"/>
          </a:bodyPr>
          <a:lstStyle/>
          <a:p>
            <a:endParaRPr lang="zh-CN" altLang="en-US" sz="1790">
              <a:latin typeface="微软雅黑" panose="020B0503020204020204" pitchFamily="34" charset="-122"/>
              <a:ea typeface="微软雅黑" panose="020B0503020204020204" pitchFamily="34" charset="-122"/>
              <a:sym typeface="Arial" panose="020B0604020202020204" pitchFamily="34" charset="0"/>
            </a:endParaRPr>
          </a:p>
        </p:txBody>
      </p:sp>
      <p:sp>
        <p:nvSpPr>
          <p:cNvPr id="55" name="Freeform 129"/>
          <p:cNvSpPr/>
          <p:nvPr>
            <p:custDataLst>
              <p:tags r:id="rId11"/>
            </p:custDataLst>
          </p:nvPr>
        </p:nvSpPr>
        <p:spPr bwMode="auto">
          <a:xfrm>
            <a:off x="5884923" y="4861147"/>
            <a:ext cx="451787" cy="449615"/>
          </a:xfrm>
          <a:custGeom>
            <a:avLst/>
            <a:gdLst>
              <a:gd name="T0" fmla="*/ 88 w 176"/>
              <a:gd name="T1" fmla="*/ 175 h 175"/>
              <a:gd name="T2" fmla="*/ 0 w 176"/>
              <a:gd name="T3" fmla="*/ 88 h 175"/>
              <a:gd name="T4" fmla="*/ 88 w 176"/>
              <a:gd name="T5" fmla="*/ 0 h 175"/>
              <a:gd name="T6" fmla="*/ 176 w 176"/>
              <a:gd name="T7" fmla="*/ 88 h 175"/>
            </a:gdLst>
            <a:ahLst/>
            <a:cxnLst>
              <a:cxn ang="0">
                <a:pos x="T0" y="T1"/>
              </a:cxn>
              <a:cxn ang="0">
                <a:pos x="T2" y="T3"/>
              </a:cxn>
              <a:cxn ang="0">
                <a:pos x="T4" y="T5"/>
              </a:cxn>
              <a:cxn ang="0">
                <a:pos x="T6" y="T7"/>
              </a:cxn>
            </a:cxnLst>
            <a:rect l="0" t="0" r="r" b="b"/>
            <a:pathLst>
              <a:path w="176" h="175">
                <a:moveTo>
                  <a:pt x="88" y="175"/>
                </a:moveTo>
                <a:cubicBezTo>
                  <a:pt x="39" y="175"/>
                  <a:pt x="0" y="136"/>
                  <a:pt x="0" y="88"/>
                </a:cubicBezTo>
                <a:cubicBezTo>
                  <a:pt x="0" y="39"/>
                  <a:pt x="39" y="0"/>
                  <a:pt x="88" y="0"/>
                </a:cubicBezTo>
                <a:cubicBezTo>
                  <a:pt x="136" y="0"/>
                  <a:pt x="176" y="39"/>
                  <a:pt x="176" y="88"/>
                </a:cubicBezTo>
              </a:path>
            </a:pathLst>
          </a:custGeom>
          <a:noFill/>
          <a:ln w="30163"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034" tIns="45517" rIns="91034" bIns="45517" numCol="1" anchor="t" anchorCtr="0" compatLnSpc="1">
            <a:normAutofit/>
          </a:bodyPr>
          <a:lstStyle/>
          <a:p>
            <a:endParaRPr lang="zh-CN" altLang="en-US" sz="1790">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56" name="组合 2"/>
          <p:cNvGrpSpPr/>
          <p:nvPr/>
        </p:nvGrpSpPr>
        <p:grpSpPr>
          <a:xfrm>
            <a:off x="9156702" y="4776861"/>
            <a:ext cx="534329" cy="523702"/>
            <a:chOff x="2542094" y="4009747"/>
            <a:chExt cx="536698" cy="526024"/>
          </a:xfrm>
        </p:grpSpPr>
        <p:sp>
          <p:nvSpPr>
            <p:cNvPr id="57" name="Oval 265"/>
            <p:cNvSpPr>
              <a:spLocks noChangeArrowheads="1"/>
            </p:cNvSpPr>
            <p:nvPr>
              <p:custDataLst>
                <p:tags r:id="rId30"/>
              </p:custDataLst>
            </p:nvPr>
          </p:nvSpPr>
          <p:spPr bwMode="auto">
            <a:xfrm>
              <a:off x="2542094" y="4207959"/>
              <a:ext cx="327813" cy="327812"/>
            </a:xfrm>
            <a:prstGeom prst="ellipse">
              <a:avLst/>
            </a:prstGeom>
            <a:noFill/>
            <a:ln w="19050" cap="rnd">
              <a:solidFill>
                <a:schemeClr val="accent2"/>
              </a:solidFill>
              <a:prstDash val="solid"/>
              <a:round/>
            </a:ln>
          </p:spPr>
          <p:txBody>
            <a:bodyPr vert="horz" wrap="square" lIns="91034" tIns="45517" rIns="91034" bIns="45517" numCol="1" anchor="t" anchorCtr="0" compatLnSpc="1">
              <a:normAutofit fontScale="62500" lnSpcReduction="20000"/>
            </a:bodyPr>
            <a:lstStyle/>
            <a:p>
              <a:endParaRPr lang="zh-CN" altLang="en-US" sz="179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8" name="Oval 266"/>
            <p:cNvSpPr>
              <a:spLocks noChangeArrowheads="1"/>
            </p:cNvSpPr>
            <p:nvPr>
              <p:custDataLst>
                <p:tags r:id="rId31"/>
              </p:custDataLst>
            </p:nvPr>
          </p:nvSpPr>
          <p:spPr bwMode="auto">
            <a:xfrm>
              <a:off x="2750979" y="4207959"/>
              <a:ext cx="327813" cy="327812"/>
            </a:xfrm>
            <a:prstGeom prst="ellipse">
              <a:avLst/>
            </a:prstGeom>
            <a:noFill/>
            <a:ln w="19050" cap="rnd">
              <a:solidFill>
                <a:schemeClr val="accent2"/>
              </a:solidFill>
              <a:prstDash val="solid"/>
              <a:round/>
            </a:ln>
          </p:spPr>
          <p:txBody>
            <a:bodyPr vert="horz" wrap="square" lIns="91034" tIns="45517" rIns="91034" bIns="45517" numCol="1" anchor="t" anchorCtr="0" compatLnSpc="1">
              <a:normAutofit fontScale="62500" lnSpcReduction="20000"/>
            </a:bodyPr>
            <a:lstStyle/>
            <a:p>
              <a:endParaRPr lang="zh-CN" altLang="en-US" sz="179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9" name="Oval 267"/>
            <p:cNvSpPr>
              <a:spLocks noChangeArrowheads="1"/>
            </p:cNvSpPr>
            <p:nvPr>
              <p:custDataLst>
                <p:tags r:id="rId32"/>
              </p:custDataLst>
            </p:nvPr>
          </p:nvSpPr>
          <p:spPr bwMode="auto">
            <a:xfrm>
              <a:off x="2645774" y="4009747"/>
              <a:ext cx="327813" cy="332386"/>
            </a:xfrm>
            <a:prstGeom prst="ellipse">
              <a:avLst/>
            </a:prstGeom>
            <a:noFill/>
            <a:ln w="19050" cap="rnd">
              <a:solidFill>
                <a:schemeClr val="accent2"/>
              </a:solidFill>
              <a:prstDash val="solid"/>
              <a:round/>
            </a:ln>
          </p:spPr>
          <p:txBody>
            <a:bodyPr vert="horz" wrap="square" lIns="91034" tIns="45517" rIns="91034" bIns="45517" numCol="1" anchor="t" anchorCtr="0" compatLnSpc="1">
              <a:normAutofit fontScale="62500" lnSpcReduction="20000"/>
            </a:bodyPr>
            <a:lstStyle/>
            <a:p>
              <a:endParaRPr lang="zh-CN" altLang="en-US" sz="179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60" name="直接连接符 59"/>
          <p:cNvCxnSpPr/>
          <p:nvPr>
            <p:custDataLst>
              <p:tags r:id="rId12"/>
            </p:custDataLst>
          </p:nvPr>
        </p:nvCxnSpPr>
        <p:spPr>
          <a:xfrm>
            <a:off x="7743453" y="2682332"/>
            <a:ext cx="0" cy="3996000"/>
          </a:xfrm>
          <a:prstGeom prst="line">
            <a:avLst/>
          </a:prstGeom>
          <a:ln>
            <a:solidFill>
              <a:srgbClr val="00AC49"/>
            </a:solidFill>
          </a:ln>
        </p:spPr>
        <p:style>
          <a:lnRef idx="1">
            <a:schemeClr val="accent1"/>
          </a:lnRef>
          <a:fillRef idx="0">
            <a:schemeClr val="accent1"/>
          </a:fillRef>
          <a:effectRef idx="0">
            <a:schemeClr val="accent1"/>
          </a:effectRef>
          <a:fontRef idx="minor">
            <a:schemeClr val="tx1"/>
          </a:fontRef>
        </p:style>
      </p:cxnSp>
      <p:grpSp>
        <p:nvGrpSpPr>
          <p:cNvPr id="61" name="组合 60"/>
          <p:cNvGrpSpPr/>
          <p:nvPr/>
        </p:nvGrpSpPr>
        <p:grpSpPr>
          <a:xfrm>
            <a:off x="1320123" y="2539807"/>
            <a:ext cx="3121152" cy="2345605"/>
            <a:chOff x="6586" y="3979"/>
            <a:chExt cx="9216" cy="6926"/>
          </a:xfrm>
        </p:grpSpPr>
        <p:sp>
          <p:nvSpPr>
            <p:cNvPr id="62" name="ïşļiḓé"/>
            <p:cNvSpPr/>
            <p:nvPr>
              <p:custDataLst>
                <p:tags r:id="rId26"/>
              </p:custDataLst>
            </p:nvPr>
          </p:nvSpPr>
          <p:spPr bwMode="auto">
            <a:xfrm>
              <a:off x="6586" y="7566"/>
              <a:ext cx="8397" cy="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600" tIns="46592" rIns="89600" bIns="46592" anchor="t" anchorCtr="0">
              <a:normAutofit fontScale="70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20000"/>
                </a:lnSpc>
                <a:buSzPct val="100000"/>
              </a:pPr>
              <a:r>
                <a:rPr lang="en-US" altLang="zh-CN" sz="1280" kern="0" spc="80" dirty="0">
                  <a:latin typeface="微软雅黑" panose="020B0503020204020204" pitchFamily="34" charset="-122"/>
                  <a:ea typeface="微软雅黑" panose="020B0503020204020204" pitchFamily="34" charset="-122"/>
                  <a:sym typeface="+mn-ea"/>
                </a:rPr>
                <a:t>It does not contain toxic pesticide groups such as halogens, heterocycles, and benzene rings, and only contains </a:t>
              </a:r>
              <a:r>
                <a:rPr lang="en-US" altLang="zh-CN" sz="1280" kern="0" spc="80" dirty="0">
                  <a:solidFill>
                    <a:srgbClr val="FF0000"/>
                  </a:solidFill>
                  <a:latin typeface="微软雅黑" panose="020B0503020204020204" pitchFamily="34" charset="-122"/>
                  <a:ea typeface="微软雅黑" panose="020B0503020204020204" pitchFamily="34" charset="-122"/>
                  <a:sym typeface="+mn-ea"/>
                </a:rPr>
                <a:t>carbon, hydrogen, and oxygen </a:t>
              </a:r>
              <a:r>
                <a:rPr lang="en-US" altLang="zh-CN" sz="1280" kern="0" spc="80" dirty="0">
                  <a:latin typeface="微软雅黑" panose="020B0503020204020204" pitchFamily="34" charset="-122"/>
                  <a:ea typeface="微软雅黑" panose="020B0503020204020204" pitchFamily="34" charset="-122"/>
                  <a:sym typeface="+mn-ea"/>
                </a:rPr>
                <a:t>elements. It is an unsaturated fatty acid ester (similar to vegetable oil)</a:t>
              </a:r>
              <a:endParaRPr lang="zh-CN" altLang="en-US" sz="1280" kern="0" spc="80" dirty="0">
                <a:latin typeface="微软雅黑" panose="020B0503020204020204" pitchFamily="34" charset="-122"/>
                <a:ea typeface="微软雅黑" panose="020B0503020204020204" pitchFamily="34" charset="-122"/>
                <a:sym typeface="+mn-ea"/>
              </a:endParaRPr>
            </a:p>
          </p:txBody>
        </p:sp>
        <p:grpSp>
          <p:nvGrpSpPr>
            <p:cNvPr id="63" name="组合 62"/>
            <p:cNvGrpSpPr/>
            <p:nvPr/>
          </p:nvGrpSpPr>
          <p:grpSpPr>
            <a:xfrm>
              <a:off x="6586" y="3979"/>
              <a:ext cx="9216" cy="3550"/>
              <a:chOff x="6586" y="3979"/>
              <a:chExt cx="9216" cy="3550"/>
            </a:xfrm>
          </p:grpSpPr>
          <p:sp>
            <p:nvSpPr>
              <p:cNvPr id="64" name="Freeform 9"/>
              <p:cNvSpPr/>
              <p:nvPr>
                <p:custDataLst>
                  <p:tags r:id="rId27"/>
                </p:custDataLst>
              </p:nvPr>
            </p:nvSpPr>
            <p:spPr bwMode="auto">
              <a:xfrm>
                <a:off x="10503" y="3979"/>
                <a:ext cx="1181" cy="1642"/>
              </a:xfrm>
              <a:custGeom>
                <a:avLst/>
                <a:gdLst>
                  <a:gd name="T0" fmla="*/ 103 w 103"/>
                  <a:gd name="T1" fmla="*/ 91 h 143"/>
                  <a:gd name="T2" fmla="*/ 51 w 103"/>
                  <a:gd name="T3" fmla="*/ 143 h 143"/>
                  <a:gd name="T4" fmla="*/ 0 w 103"/>
                  <a:gd name="T5" fmla="*/ 91 h 143"/>
                  <a:gd name="T6" fmla="*/ 51 w 103"/>
                  <a:gd name="T7" fmla="*/ 0 h 143"/>
                  <a:gd name="T8" fmla="*/ 103 w 103"/>
                  <a:gd name="T9" fmla="*/ 91 h 143"/>
                </a:gdLst>
                <a:ahLst/>
                <a:cxnLst>
                  <a:cxn ang="0">
                    <a:pos x="T0" y="T1"/>
                  </a:cxn>
                  <a:cxn ang="0">
                    <a:pos x="T2" y="T3"/>
                  </a:cxn>
                  <a:cxn ang="0">
                    <a:pos x="T4" y="T5"/>
                  </a:cxn>
                  <a:cxn ang="0">
                    <a:pos x="T6" y="T7"/>
                  </a:cxn>
                  <a:cxn ang="0">
                    <a:pos x="T8" y="T9"/>
                  </a:cxn>
                </a:cxnLst>
                <a:rect l="0" t="0" r="r" b="b"/>
                <a:pathLst>
                  <a:path w="103" h="143">
                    <a:moveTo>
                      <a:pt x="103" y="91"/>
                    </a:moveTo>
                    <a:cubicBezTo>
                      <a:pt x="103" y="120"/>
                      <a:pt x="80" y="143"/>
                      <a:pt x="51" y="143"/>
                    </a:cubicBezTo>
                    <a:cubicBezTo>
                      <a:pt x="23" y="143"/>
                      <a:pt x="0" y="120"/>
                      <a:pt x="0" y="91"/>
                    </a:cubicBezTo>
                    <a:cubicBezTo>
                      <a:pt x="0" y="63"/>
                      <a:pt x="51" y="0"/>
                      <a:pt x="51" y="0"/>
                    </a:cubicBezTo>
                    <a:cubicBezTo>
                      <a:pt x="51" y="0"/>
                      <a:pt x="103" y="63"/>
                      <a:pt x="103" y="91"/>
                    </a:cubicBezTo>
                    <a:close/>
                  </a:path>
                </a:pathLst>
              </a:custGeom>
              <a:noFill/>
              <a:ln w="30163" cap="rnd">
                <a:solidFill>
                  <a:schemeClr val="accent1"/>
                </a:solidFill>
                <a:prstDash val="solid"/>
                <a:round/>
              </a:ln>
            </p:spPr>
            <p:txBody>
              <a:bodyPr vert="horz" wrap="square" lIns="91034" tIns="45517" rIns="91034" bIns="45517" numCol="1" anchor="t" anchorCtr="0" compatLnSpc="1">
                <a:normAutofit/>
              </a:bodyPr>
              <a:lstStyle/>
              <a:p>
                <a:endParaRPr lang="zh-CN" altLang="en-US" sz="1790">
                  <a:latin typeface="微软雅黑" panose="020B0503020204020204" pitchFamily="34" charset="-122"/>
                  <a:ea typeface="微软雅黑" panose="020B0503020204020204" pitchFamily="34" charset="-122"/>
                  <a:sym typeface="Arial" panose="020B0604020202020204" pitchFamily="34" charset="0"/>
                </a:endParaRPr>
              </a:p>
            </p:txBody>
          </p:sp>
          <p:sp>
            <p:nvSpPr>
              <p:cNvPr id="65" name="Freeform 10"/>
              <p:cNvSpPr/>
              <p:nvPr>
                <p:custDataLst>
                  <p:tags r:id="rId28"/>
                </p:custDataLst>
              </p:nvPr>
            </p:nvSpPr>
            <p:spPr bwMode="auto">
              <a:xfrm>
                <a:off x="11640" y="4358"/>
                <a:ext cx="389" cy="777"/>
              </a:xfrm>
              <a:custGeom>
                <a:avLst/>
                <a:gdLst>
                  <a:gd name="T0" fmla="*/ 0 w 34"/>
                  <a:gd name="T1" fmla="*/ 13 h 68"/>
                  <a:gd name="T2" fmla="*/ 9 w 34"/>
                  <a:gd name="T3" fmla="*/ 0 h 68"/>
                  <a:gd name="T4" fmla="*/ 34 w 34"/>
                  <a:gd name="T5" fmla="*/ 44 h 68"/>
                  <a:gd name="T6" fmla="*/ 15 w 34"/>
                  <a:gd name="T7" fmla="*/ 68 h 68"/>
                </a:gdLst>
                <a:ahLst/>
                <a:cxnLst>
                  <a:cxn ang="0">
                    <a:pos x="T0" y="T1"/>
                  </a:cxn>
                  <a:cxn ang="0">
                    <a:pos x="T2" y="T3"/>
                  </a:cxn>
                  <a:cxn ang="0">
                    <a:pos x="T4" y="T5"/>
                  </a:cxn>
                  <a:cxn ang="0">
                    <a:pos x="T6" y="T7"/>
                  </a:cxn>
                </a:cxnLst>
                <a:rect l="0" t="0" r="r" b="b"/>
                <a:pathLst>
                  <a:path w="34" h="68">
                    <a:moveTo>
                      <a:pt x="0" y="13"/>
                    </a:moveTo>
                    <a:cubicBezTo>
                      <a:pt x="5" y="6"/>
                      <a:pt x="9" y="0"/>
                      <a:pt x="9" y="0"/>
                    </a:cubicBezTo>
                    <a:cubicBezTo>
                      <a:pt x="9" y="0"/>
                      <a:pt x="34" y="31"/>
                      <a:pt x="34" y="44"/>
                    </a:cubicBezTo>
                    <a:cubicBezTo>
                      <a:pt x="34" y="56"/>
                      <a:pt x="26" y="66"/>
                      <a:pt x="15" y="68"/>
                    </a:cubicBezTo>
                  </a:path>
                </a:pathLst>
              </a:custGeom>
              <a:noFill/>
              <a:ln w="30163" cap="rnd">
                <a:solidFill>
                  <a:schemeClr val="accent1"/>
                </a:solidFill>
                <a:prstDash val="solid"/>
                <a:round/>
              </a:ln>
            </p:spPr>
            <p:txBody>
              <a:bodyPr vert="horz" wrap="square" lIns="91034" tIns="45517" rIns="91034" bIns="45517" numCol="1" anchor="t" anchorCtr="0" compatLnSpc="1">
                <a:normAutofit fontScale="77500" lnSpcReduction="20000"/>
              </a:bodyPr>
              <a:lstStyle/>
              <a:p>
                <a:endParaRPr lang="zh-CN" altLang="en-US" sz="1790">
                  <a:latin typeface="微软雅黑" panose="020B0503020204020204" pitchFamily="34" charset="-122"/>
                  <a:ea typeface="微软雅黑" panose="020B0503020204020204" pitchFamily="34" charset="-122"/>
                  <a:sym typeface="Arial" panose="020B0604020202020204" pitchFamily="34" charset="0"/>
                </a:endParaRPr>
              </a:p>
            </p:txBody>
          </p:sp>
          <p:sp>
            <p:nvSpPr>
              <p:cNvPr id="66" name="íṡḻîďé"/>
              <p:cNvSpPr txBox="1"/>
              <p:nvPr>
                <p:custDataLst>
                  <p:tags r:id="rId29"/>
                </p:custDataLst>
              </p:nvPr>
            </p:nvSpPr>
            <p:spPr bwMode="auto">
              <a:xfrm>
                <a:off x="6586" y="6297"/>
                <a:ext cx="9217" cy="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600" tIns="46592" rIns="89600" bIns="46592" anchor="ctr">
                <a:normAutofit/>
              </a:bodyPr>
              <a:lstStyle>
                <a:defPPr>
                  <a:defRPr lang="zh-CN"/>
                </a:defPPr>
                <a:lvl1pPr>
                  <a:lnSpc>
                    <a:spcPct val="100000"/>
                  </a:lnSpc>
                  <a:spcBef>
                    <a:spcPct val="0"/>
                  </a:spcBef>
                  <a:buFontTx/>
                  <a:buNone/>
                  <a:defRPr b="1">
                    <a:solidFill>
                      <a:schemeClr val="accent2"/>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20000"/>
                  </a:lnSpc>
                  <a:spcBef>
                    <a:spcPts val="0"/>
                  </a:spcBef>
                  <a:buSzPct val="100000"/>
                </a:pPr>
                <a:r>
                  <a:rPr lang="en-US" altLang="zh-CN" dirty="0">
                    <a:solidFill>
                      <a:srgbClr val="00B050"/>
                    </a:solidFill>
                    <a:sym typeface="Arial" panose="020B0604020202020204" pitchFamily="34" charset="0"/>
                  </a:rPr>
                  <a:t>Chemical structure specificity</a:t>
                </a:r>
                <a:endParaRPr lang="zh-CN" altLang="en-US" dirty="0">
                  <a:solidFill>
                    <a:srgbClr val="00B050"/>
                  </a:solidFill>
                  <a:sym typeface="Arial" panose="020B0604020202020204" pitchFamily="34" charset="0"/>
                </a:endParaRPr>
              </a:p>
            </p:txBody>
          </p:sp>
        </p:grpSp>
      </p:grpSp>
      <p:grpSp>
        <p:nvGrpSpPr>
          <p:cNvPr id="67" name="组合 66"/>
          <p:cNvGrpSpPr/>
          <p:nvPr/>
        </p:nvGrpSpPr>
        <p:grpSpPr>
          <a:xfrm>
            <a:off x="4601125" y="2550305"/>
            <a:ext cx="3121152" cy="2279904"/>
            <a:chOff x="19369" y="4173"/>
            <a:chExt cx="9216" cy="6732"/>
          </a:xfrm>
        </p:grpSpPr>
        <p:sp>
          <p:nvSpPr>
            <p:cNvPr id="68" name="ïşļiḓé"/>
            <p:cNvSpPr/>
            <p:nvPr>
              <p:custDataLst>
                <p:tags r:id="rId20"/>
              </p:custDataLst>
            </p:nvPr>
          </p:nvSpPr>
          <p:spPr bwMode="auto">
            <a:xfrm>
              <a:off x="19420" y="7566"/>
              <a:ext cx="8552" cy="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600" tIns="46592" rIns="89600" bIns="46592" anchor="t" anchorCtr="0">
              <a:normAutofit fontScale="70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20000"/>
                </a:lnSpc>
                <a:buSzPct val="100000"/>
              </a:pPr>
              <a:r>
                <a:rPr lang="en-US" altLang="zh-CN" sz="1280" kern="0" spc="80" dirty="0">
                  <a:latin typeface="微软雅黑" panose="020B0503020204020204" pitchFamily="34" charset="-122"/>
                  <a:ea typeface="微软雅黑" panose="020B0503020204020204" pitchFamily="34" charset="-122"/>
                  <a:sym typeface="+mn-ea"/>
                </a:rPr>
                <a:t>Juvenile hormones interfere with the molting process, inhibit the transformation of eggs or larvae into adults, and cause the adults to lose their reproductive ability, thereby </a:t>
              </a:r>
              <a:r>
                <a:rPr lang="en-US" altLang="zh-CN" sz="1280" kern="0" spc="80" dirty="0">
                  <a:solidFill>
                    <a:srgbClr val="FF0000"/>
                  </a:solidFill>
                  <a:latin typeface="微软雅黑" panose="020B0503020204020204" pitchFamily="34" charset="-122"/>
                  <a:ea typeface="微软雅黑" panose="020B0503020204020204" pitchFamily="34" charset="-122"/>
                  <a:sym typeface="+mn-ea"/>
                </a:rPr>
                <a:t>controlling the growth of pest populations</a:t>
              </a:r>
              <a:endParaRPr lang="zh-CN" altLang="en-US" sz="1280" b="1" kern="0" spc="80" dirty="0">
                <a:solidFill>
                  <a:srgbClr val="FF0000"/>
                </a:solidFill>
                <a:latin typeface="微软雅黑" panose="020B0503020204020204" pitchFamily="34" charset="-122"/>
                <a:ea typeface="微软雅黑" panose="020B0503020204020204" pitchFamily="34" charset="-122"/>
                <a:sym typeface="+mn-ea"/>
              </a:endParaRPr>
            </a:p>
          </p:txBody>
        </p:sp>
        <p:grpSp>
          <p:nvGrpSpPr>
            <p:cNvPr id="69" name="组合 68"/>
            <p:cNvGrpSpPr/>
            <p:nvPr/>
          </p:nvGrpSpPr>
          <p:grpSpPr>
            <a:xfrm>
              <a:off x="19369" y="4173"/>
              <a:ext cx="9216" cy="3356"/>
              <a:chOff x="19369" y="4173"/>
              <a:chExt cx="9216" cy="3356"/>
            </a:xfrm>
          </p:grpSpPr>
          <p:sp>
            <p:nvSpPr>
              <p:cNvPr id="70" name="Freeform 244"/>
              <p:cNvSpPr/>
              <p:nvPr>
                <p:custDataLst>
                  <p:tags r:id="rId21"/>
                </p:custDataLst>
              </p:nvPr>
            </p:nvSpPr>
            <p:spPr bwMode="auto">
              <a:xfrm>
                <a:off x="23038" y="4868"/>
                <a:ext cx="1213" cy="559"/>
              </a:xfrm>
              <a:custGeom>
                <a:avLst/>
                <a:gdLst>
                  <a:gd name="T0" fmla="*/ 42 w 124"/>
                  <a:gd name="T1" fmla="*/ 0 h 57"/>
                  <a:gd name="T2" fmla="*/ 8 w 124"/>
                  <a:gd name="T3" fmla="*/ 0 h 57"/>
                  <a:gd name="T4" fmla="*/ 0 w 124"/>
                  <a:gd name="T5" fmla="*/ 8 h 57"/>
                  <a:gd name="T6" fmla="*/ 0 w 124"/>
                  <a:gd name="T7" fmla="*/ 49 h 57"/>
                  <a:gd name="T8" fmla="*/ 8 w 124"/>
                  <a:gd name="T9" fmla="*/ 57 h 57"/>
                  <a:gd name="T10" fmla="*/ 124 w 124"/>
                  <a:gd name="T11" fmla="*/ 57 h 57"/>
                </a:gdLst>
                <a:ahLst/>
                <a:cxnLst>
                  <a:cxn ang="0">
                    <a:pos x="T0" y="T1"/>
                  </a:cxn>
                  <a:cxn ang="0">
                    <a:pos x="T2" y="T3"/>
                  </a:cxn>
                  <a:cxn ang="0">
                    <a:pos x="T4" y="T5"/>
                  </a:cxn>
                  <a:cxn ang="0">
                    <a:pos x="T6" y="T7"/>
                  </a:cxn>
                  <a:cxn ang="0">
                    <a:pos x="T8" y="T9"/>
                  </a:cxn>
                  <a:cxn ang="0">
                    <a:pos x="T10" y="T11"/>
                  </a:cxn>
                </a:cxnLst>
                <a:rect l="0" t="0" r="r" b="b"/>
                <a:pathLst>
                  <a:path w="124" h="57">
                    <a:moveTo>
                      <a:pt x="42" y="0"/>
                    </a:moveTo>
                    <a:cubicBezTo>
                      <a:pt x="8" y="0"/>
                      <a:pt x="8" y="0"/>
                      <a:pt x="8" y="0"/>
                    </a:cubicBezTo>
                    <a:cubicBezTo>
                      <a:pt x="4" y="0"/>
                      <a:pt x="0" y="4"/>
                      <a:pt x="0" y="8"/>
                    </a:cubicBezTo>
                    <a:cubicBezTo>
                      <a:pt x="0" y="49"/>
                      <a:pt x="0" y="49"/>
                      <a:pt x="0" y="49"/>
                    </a:cubicBezTo>
                    <a:cubicBezTo>
                      <a:pt x="0" y="53"/>
                      <a:pt x="4" y="57"/>
                      <a:pt x="8" y="57"/>
                    </a:cubicBezTo>
                    <a:cubicBezTo>
                      <a:pt x="124" y="57"/>
                      <a:pt x="124" y="57"/>
                      <a:pt x="124" y="57"/>
                    </a:cubicBezTo>
                  </a:path>
                </a:pathLst>
              </a:custGeom>
              <a:noFill/>
              <a:ln w="30163"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034" tIns="45517" rIns="91034" bIns="45517" numCol="1" anchor="t" anchorCtr="0" compatLnSpc="1">
                <a:normAutofit fontScale="45000" lnSpcReduction="20000"/>
              </a:bodyPr>
              <a:lstStyle/>
              <a:p>
                <a:endParaRPr lang="zh-CN" altLang="en-US" sz="1790">
                  <a:latin typeface="微软雅黑" panose="020B0503020204020204" pitchFamily="34" charset="-122"/>
                  <a:ea typeface="微软雅黑" panose="020B0503020204020204" pitchFamily="34" charset="-122"/>
                  <a:sym typeface="Arial" panose="020B0604020202020204" pitchFamily="34" charset="0"/>
                </a:endParaRPr>
              </a:p>
            </p:txBody>
          </p:sp>
          <p:sp>
            <p:nvSpPr>
              <p:cNvPr id="71" name="Freeform 245"/>
              <p:cNvSpPr/>
              <p:nvPr>
                <p:custDataLst>
                  <p:tags r:id="rId22"/>
                </p:custDataLst>
              </p:nvPr>
            </p:nvSpPr>
            <p:spPr bwMode="auto">
              <a:xfrm>
                <a:off x="23175" y="4202"/>
                <a:ext cx="803" cy="1204"/>
              </a:xfrm>
              <a:custGeom>
                <a:avLst/>
                <a:gdLst>
                  <a:gd name="T0" fmla="*/ 80 w 82"/>
                  <a:gd name="T1" fmla="*/ 40 h 123"/>
                  <a:gd name="T2" fmla="*/ 44 w 82"/>
                  <a:gd name="T3" fmla="*/ 3 h 123"/>
                  <a:gd name="T4" fmla="*/ 32 w 82"/>
                  <a:gd name="T5" fmla="*/ 3 h 123"/>
                  <a:gd name="T6" fmla="*/ 3 w 82"/>
                  <a:gd name="T7" fmla="*/ 32 h 123"/>
                  <a:gd name="T8" fmla="*/ 3 w 82"/>
                  <a:gd name="T9" fmla="*/ 44 h 123"/>
                  <a:gd name="T10" fmla="*/ 82 w 82"/>
                  <a:gd name="T11" fmla="*/ 123 h 123"/>
                </a:gdLst>
                <a:ahLst/>
                <a:cxnLst>
                  <a:cxn ang="0">
                    <a:pos x="T0" y="T1"/>
                  </a:cxn>
                  <a:cxn ang="0">
                    <a:pos x="T2" y="T3"/>
                  </a:cxn>
                  <a:cxn ang="0">
                    <a:pos x="T4" y="T5"/>
                  </a:cxn>
                  <a:cxn ang="0">
                    <a:pos x="T6" y="T7"/>
                  </a:cxn>
                  <a:cxn ang="0">
                    <a:pos x="T8" y="T9"/>
                  </a:cxn>
                  <a:cxn ang="0">
                    <a:pos x="T10" y="T11"/>
                  </a:cxn>
                </a:cxnLst>
                <a:rect l="0" t="0" r="r" b="b"/>
                <a:pathLst>
                  <a:path w="82" h="123">
                    <a:moveTo>
                      <a:pt x="80" y="40"/>
                    </a:moveTo>
                    <a:cubicBezTo>
                      <a:pt x="44" y="3"/>
                      <a:pt x="44" y="3"/>
                      <a:pt x="44" y="3"/>
                    </a:cubicBezTo>
                    <a:cubicBezTo>
                      <a:pt x="41" y="0"/>
                      <a:pt x="35" y="0"/>
                      <a:pt x="32" y="3"/>
                    </a:cubicBezTo>
                    <a:cubicBezTo>
                      <a:pt x="3" y="32"/>
                      <a:pt x="3" y="32"/>
                      <a:pt x="3" y="32"/>
                    </a:cubicBezTo>
                    <a:cubicBezTo>
                      <a:pt x="0" y="35"/>
                      <a:pt x="0" y="41"/>
                      <a:pt x="3" y="44"/>
                    </a:cubicBezTo>
                    <a:cubicBezTo>
                      <a:pt x="82" y="123"/>
                      <a:pt x="82" y="123"/>
                      <a:pt x="82" y="123"/>
                    </a:cubicBezTo>
                  </a:path>
                </a:pathLst>
              </a:custGeom>
              <a:noFill/>
              <a:ln w="30163"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034" tIns="45517" rIns="91034" bIns="45517" numCol="1" anchor="t" anchorCtr="0" compatLnSpc="1">
                <a:normAutofit/>
              </a:bodyPr>
              <a:lstStyle/>
              <a:p>
                <a:endParaRPr lang="zh-CN" altLang="en-US" sz="1790">
                  <a:latin typeface="微软雅黑" panose="020B0503020204020204" pitchFamily="34" charset="-122"/>
                  <a:ea typeface="微软雅黑" panose="020B0503020204020204" pitchFamily="34" charset="-122"/>
                  <a:sym typeface="Arial" panose="020B0604020202020204" pitchFamily="34" charset="0"/>
                </a:endParaRPr>
              </a:p>
            </p:txBody>
          </p:sp>
          <p:sp>
            <p:nvSpPr>
              <p:cNvPr id="72" name="Freeform 246"/>
              <p:cNvSpPr/>
              <p:nvPr>
                <p:custDataLst>
                  <p:tags r:id="rId23"/>
                </p:custDataLst>
              </p:nvPr>
            </p:nvSpPr>
            <p:spPr bwMode="auto">
              <a:xfrm>
                <a:off x="23957" y="4173"/>
                <a:ext cx="559" cy="1254"/>
              </a:xfrm>
              <a:custGeom>
                <a:avLst/>
                <a:gdLst>
                  <a:gd name="T0" fmla="*/ 49 w 57"/>
                  <a:gd name="T1" fmla="*/ 128 h 128"/>
                  <a:gd name="T2" fmla="*/ 57 w 57"/>
                  <a:gd name="T3" fmla="*/ 120 h 128"/>
                  <a:gd name="T4" fmla="*/ 57 w 57"/>
                  <a:gd name="T5" fmla="*/ 8 h 128"/>
                  <a:gd name="T6" fmla="*/ 49 w 57"/>
                  <a:gd name="T7" fmla="*/ 0 h 128"/>
                  <a:gd name="T8" fmla="*/ 8 w 57"/>
                  <a:gd name="T9" fmla="*/ 0 h 128"/>
                  <a:gd name="T10" fmla="*/ 0 w 57"/>
                  <a:gd name="T11" fmla="*/ 8 h 128"/>
                  <a:gd name="T12" fmla="*/ 0 w 57"/>
                  <a:gd name="T13" fmla="*/ 120 h 128"/>
                  <a:gd name="T14" fmla="*/ 8 w 57"/>
                  <a:gd name="T15" fmla="*/ 128 h 128"/>
                  <a:gd name="T16" fmla="*/ 49 w 57"/>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28">
                    <a:moveTo>
                      <a:pt x="49" y="128"/>
                    </a:moveTo>
                    <a:cubicBezTo>
                      <a:pt x="54" y="128"/>
                      <a:pt x="57" y="124"/>
                      <a:pt x="57" y="120"/>
                    </a:cubicBezTo>
                    <a:cubicBezTo>
                      <a:pt x="57" y="8"/>
                      <a:pt x="57" y="8"/>
                      <a:pt x="57" y="8"/>
                    </a:cubicBezTo>
                    <a:cubicBezTo>
                      <a:pt x="57" y="4"/>
                      <a:pt x="54" y="0"/>
                      <a:pt x="49" y="0"/>
                    </a:cubicBezTo>
                    <a:cubicBezTo>
                      <a:pt x="8" y="0"/>
                      <a:pt x="8" y="0"/>
                      <a:pt x="8" y="0"/>
                    </a:cubicBezTo>
                    <a:cubicBezTo>
                      <a:pt x="4" y="0"/>
                      <a:pt x="0" y="4"/>
                      <a:pt x="0" y="8"/>
                    </a:cubicBezTo>
                    <a:cubicBezTo>
                      <a:pt x="0" y="120"/>
                      <a:pt x="0" y="120"/>
                      <a:pt x="0" y="120"/>
                    </a:cubicBezTo>
                    <a:cubicBezTo>
                      <a:pt x="0" y="124"/>
                      <a:pt x="4" y="128"/>
                      <a:pt x="8" y="128"/>
                    </a:cubicBezTo>
                    <a:lnTo>
                      <a:pt x="49" y="128"/>
                    </a:lnTo>
                    <a:close/>
                  </a:path>
                </a:pathLst>
              </a:custGeom>
              <a:noFill/>
              <a:ln w="30163"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034" tIns="45517" rIns="91034" bIns="45517" numCol="1" anchor="t" anchorCtr="0" compatLnSpc="1">
                <a:normAutofit/>
              </a:bodyPr>
              <a:lstStyle/>
              <a:p>
                <a:endParaRPr lang="zh-CN" altLang="en-US" sz="1790">
                  <a:latin typeface="微软雅黑" panose="020B0503020204020204" pitchFamily="34" charset="-122"/>
                  <a:ea typeface="微软雅黑" panose="020B0503020204020204" pitchFamily="34" charset="-122"/>
                  <a:sym typeface="Arial" panose="020B0604020202020204" pitchFamily="34" charset="0"/>
                </a:endParaRPr>
              </a:p>
            </p:txBody>
          </p:sp>
          <p:sp>
            <p:nvSpPr>
              <p:cNvPr id="73" name="Oval 247"/>
              <p:cNvSpPr>
                <a:spLocks noChangeArrowheads="1"/>
              </p:cNvSpPr>
              <p:nvPr>
                <p:custDataLst>
                  <p:tags r:id="rId24"/>
                </p:custDataLst>
              </p:nvPr>
            </p:nvSpPr>
            <p:spPr bwMode="auto">
              <a:xfrm>
                <a:off x="24073" y="5232"/>
                <a:ext cx="87" cy="87"/>
              </a:xfrm>
              <a:prstGeom prst="ellipse">
                <a:avLst/>
              </a:prstGeom>
              <a:solidFill>
                <a:srgbClr val="03595D"/>
              </a:solidFill>
              <a:ln w="9525">
                <a:solidFill>
                  <a:schemeClr val="accent2"/>
                </a:solidFill>
                <a:round/>
              </a:ln>
            </p:spPr>
            <p:txBody>
              <a:bodyPr vert="horz" wrap="square" lIns="91034" tIns="45517" rIns="91034" bIns="45517" numCol="1" anchor="t" anchorCtr="0" compatLnSpc="1">
                <a:normAutofit fontScale="25000" lnSpcReduction="20000"/>
              </a:bodyPr>
              <a:lstStyle/>
              <a:p>
                <a:endParaRPr lang="zh-CN" altLang="en-US" sz="1790">
                  <a:latin typeface="微软雅黑" panose="020B0503020204020204" pitchFamily="34" charset="-122"/>
                  <a:ea typeface="微软雅黑" panose="020B0503020204020204" pitchFamily="34" charset="-122"/>
                  <a:sym typeface="Arial" panose="020B0604020202020204" pitchFamily="34" charset="0"/>
                </a:endParaRPr>
              </a:p>
            </p:txBody>
          </p:sp>
          <p:sp>
            <p:nvSpPr>
              <p:cNvPr id="74" name="íṡḻîďé"/>
              <p:cNvSpPr txBox="1"/>
              <p:nvPr>
                <p:custDataLst>
                  <p:tags r:id="rId25"/>
                </p:custDataLst>
              </p:nvPr>
            </p:nvSpPr>
            <p:spPr bwMode="auto">
              <a:xfrm>
                <a:off x="19369" y="6297"/>
                <a:ext cx="9217" cy="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600" tIns="46592" rIns="89600" bIns="46592" anchor="ctr">
                <a:normAutofit/>
              </a:bodyPr>
              <a:lstStyle>
                <a:defPPr>
                  <a:defRPr lang="zh-CN"/>
                </a:defPPr>
                <a:lvl1pPr>
                  <a:lnSpc>
                    <a:spcPct val="100000"/>
                  </a:lnSpc>
                  <a:spcBef>
                    <a:spcPct val="0"/>
                  </a:spcBef>
                  <a:buFontTx/>
                  <a:buNone/>
                  <a:defRPr b="1">
                    <a:solidFill>
                      <a:schemeClr val="accent2"/>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20000"/>
                  </a:lnSpc>
                  <a:spcBef>
                    <a:spcPts val="0"/>
                  </a:spcBef>
                  <a:buSzPct val="100000"/>
                </a:pPr>
                <a:r>
                  <a:rPr lang="en-US" altLang="zh-CN" dirty="0">
                    <a:solidFill>
                      <a:srgbClr val="00B050"/>
                    </a:solidFill>
                    <a:sym typeface="Arial" panose="020B0604020202020204" pitchFamily="34" charset="0"/>
                  </a:rPr>
                  <a:t>Unique mechanism</a:t>
                </a:r>
                <a:endParaRPr lang="zh-CN" altLang="en-US" dirty="0">
                  <a:solidFill>
                    <a:srgbClr val="00B050"/>
                  </a:solidFill>
                  <a:sym typeface="Arial" panose="020B0604020202020204" pitchFamily="34" charset="0"/>
                </a:endParaRPr>
              </a:p>
            </p:txBody>
          </p:sp>
        </p:grpSp>
      </p:grpSp>
      <p:sp>
        <p:nvSpPr>
          <p:cNvPr id="75" name="ïşļiḓé"/>
          <p:cNvSpPr/>
          <p:nvPr>
            <p:custDataLst>
              <p:tags r:id="rId13"/>
            </p:custDataLst>
          </p:nvPr>
        </p:nvSpPr>
        <p:spPr bwMode="auto">
          <a:xfrm>
            <a:off x="4601125" y="5836052"/>
            <a:ext cx="2883408" cy="113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600" tIns="46592" rIns="89600" bIns="46592" anchor="t" anchorCtr="0">
            <a:normAutofit fontScale="85000"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20000"/>
              </a:lnSpc>
              <a:buSzPct val="100000"/>
            </a:pPr>
            <a:r>
              <a:rPr lang="en-US" altLang="zh-CN" sz="1280" kern="0" spc="80" dirty="0">
                <a:latin typeface="微软雅黑" panose="020B0503020204020204" pitchFamily="34" charset="-122"/>
                <a:ea typeface="微软雅黑" panose="020B0503020204020204" pitchFamily="34" charset="-122"/>
                <a:sym typeface="+mn-ea"/>
              </a:rPr>
              <a:t>Does not affect specific insect sites, but interferes with normal growth and development processes, poses no resistance risk, and has </a:t>
            </a:r>
            <a:r>
              <a:rPr lang="en-US" altLang="zh-CN" sz="1280" kern="0" spc="80" dirty="0">
                <a:solidFill>
                  <a:srgbClr val="FF0000"/>
                </a:solidFill>
                <a:latin typeface="微软雅黑" panose="020B0503020204020204" pitchFamily="34" charset="-122"/>
                <a:ea typeface="微软雅黑" panose="020B0503020204020204" pitchFamily="34" charset="-122"/>
                <a:sym typeface="+mn-ea"/>
              </a:rPr>
              <a:t>no reported resistance</a:t>
            </a:r>
            <a:endParaRPr lang="zh-CN" altLang="en-US" sz="1280" kern="0" spc="80" dirty="0">
              <a:solidFill>
                <a:srgbClr val="FF0000"/>
              </a:solidFill>
              <a:latin typeface="微软雅黑" panose="020B0503020204020204" pitchFamily="34" charset="-122"/>
              <a:ea typeface="微软雅黑" panose="020B0503020204020204" pitchFamily="34" charset="-122"/>
              <a:sym typeface="+mn-ea"/>
            </a:endParaRPr>
          </a:p>
        </p:txBody>
      </p:sp>
      <p:sp>
        <p:nvSpPr>
          <p:cNvPr id="76" name="íṡḻîďé"/>
          <p:cNvSpPr txBox="1"/>
          <p:nvPr>
            <p:custDataLst>
              <p:tags r:id="rId14"/>
            </p:custDataLst>
          </p:nvPr>
        </p:nvSpPr>
        <p:spPr bwMode="auto">
          <a:xfrm>
            <a:off x="4502305" y="5413671"/>
            <a:ext cx="3121455" cy="41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600" tIns="46592" rIns="89600" bIns="46592" anchor="ctr">
            <a:normAutofit/>
          </a:bodyPr>
          <a:lstStyle>
            <a:defPPr>
              <a:defRPr lang="zh-CN"/>
            </a:defPPr>
            <a:lvl1pPr>
              <a:lnSpc>
                <a:spcPct val="100000"/>
              </a:lnSpc>
              <a:spcBef>
                <a:spcPct val="0"/>
              </a:spcBef>
              <a:buFontTx/>
              <a:buNone/>
              <a:defRPr b="1">
                <a:solidFill>
                  <a:schemeClr val="accent2"/>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20000"/>
              </a:lnSpc>
              <a:spcBef>
                <a:spcPts val="0"/>
              </a:spcBef>
              <a:buSzPct val="100000"/>
            </a:pPr>
            <a:r>
              <a:rPr lang="en-US" altLang="zh-CN" sz="1700" dirty="0">
                <a:solidFill>
                  <a:srgbClr val="00B050"/>
                </a:solidFill>
                <a:sym typeface="Arial" panose="020B0604020202020204" pitchFamily="34" charset="0"/>
              </a:rPr>
              <a:t>Not easy to develop resistance</a:t>
            </a:r>
            <a:endParaRPr lang="zh-CN" altLang="en-US" sz="1700" dirty="0">
              <a:solidFill>
                <a:srgbClr val="00B050"/>
              </a:solidFill>
              <a:sym typeface="Arial" panose="020B0604020202020204" pitchFamily="34" charset="0"/>
            </a:endParaRPr>
          </a:p>
        </p:txBody>
      </p:sp>
      <p:sp>
        <p:nvSpPr>
          <p:cNvPr id="77" name="ïşļiḓé"/>
          <p:cNvSpPr/>
          <p:nvPr>
            <p:custDataLst>
              <p:tags r:id="rId15"/>
            </p:custDataLst>
          </p:nvPr>
        </p:nvSpPr>
        <p:spPr bwMode="auto">
          <a:xfrm>
            <a:off x="8150691" y="5835713"/>
            <a:ext cx="2544741" cy="113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600" tIns="46592" rIns="89600" bIns="46592" anchor="t" anchorCtr="0">
            <a:normAutofit fontScale="775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20000"/>
              </a:lnSpc>
              <a:buSzPct val="100000"/>
            </a:pPr>
            <a:r>
              <a:rPr lang="en-US" altLang="zh-CN" sz="1280" kern="0" spc="80" dirty="0">
                <a:latin typeface="微软雅黑" panose="020B0503020204020204" pitchFamily="34" charset="-122"/>
                <a:ea typeface="微软雅黑" panose="020B0503020204020204" pitchFamily="34" charset="-122"/>
                <a:sym typeface="Arial" panose="020B0604020202020204" pitchFamily="34" charset="0"/>
              </a:rPr>
              <a:t>When exposed to light in the external environment, it decomposes into</a:t>
            </a:r>
            <a:r>
              <a:rPr lang="en-US" altLang="zh-CN" sz="1280" kern="0" spc="8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 carbon dioxide and water</a:t>
            </a:r>
            <a:r>
              <a:rPr lang="en-US" altLang="zh-CN" sz="1280" kern="0" spc="80" dirty="0">
                <a:latin typeface="微软雅黑" panose="020B0503020204020204" pitchFamily="34" charset="-122"/>
                <a:ea typeface="微软雅黑" panose="020B0503020204020204" pitchFamily="34" charset="-122"/>
                <a:sym typeface="Arial" panose="020B0604020202020204" pitchFamily="34" charset="0"/>
              </a:rPr>
              <a:t>, with fast degradation and no residue, Harmless to humans and the environment</a:t>
            </a:r>
            <a:endParaRPr lang="zh-CN" altLang="zh-CN" sz="1280" kern="0" spc="80" dirty="0">
              <a:latin typeface="微软雅黑" panose="020B0503020204020204" pitchFamily="34" charset="-122"/>
              <a:ea typeface="微软雅黑" panose="020B0503020204020204" pitchFamily="34" charset="-122"/>
              <a:sym typeface="+mn-ea"/>
            </a:endParaRPr>
          </a:p>
        </p:txBody>
      </p:sp>
      <p:sp>
        <p:nvSpPr>
          <p:cNvPr id="78" name="íṡḻîďé"/>
          <p:cNvSpPr txBox="1"/>
          <p:nvPr>
            <p:custDataLst>
              <p:tags r:id="rId16"/>
            </p:custDataLst>
          </p:nvPr>
        </p:nvSpPr>
        <p:spPr bwMode="auto">
          <a:xfrm>
            <a:off x="7863144" y="5413671"/>
            <a:ext cx="3121446" cy="41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600" tIns="46592" rIns="89600" bIns="46592" anchor="ctr">
            <a:normAutofit fontScale="85000" lnSpcReduction="10000"/>
          </a:bodyPr>
          <a:lstStyle>
            <a:defPPr>
              <a:defRPr lang="zh-CN"/>
            </a:defPPr>
            <a:lvl1pPr>
              <a:lnSpc>
                <a:spcPct val="100000"/>
              </a:lnSpc>
              <a:spcBef>
                <a:spcPct val="0"/>
              </a:spcBef>
              <a:buFontTx/>
              <a:buNone/>
              <a:defRPr b="1">
                <a:solidFill>
                  <a:schemeClr val="accent2"/>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20000"/>
              </a:lnSpc>
              <a:spcBef>
                <a:spcPts val="0"/>
              </a:spcBef>
              <a:buSzPct val="100000"/>
            </a:pPr>
            <a:r>
              <a:rPr lang="en-US" altLang="zh-CN" sz="1700" dirty="0">
                <a:solidFill>
                  <a:srgbClr val="00B050"/>
                </a:solidFill>
                <a:sym typeface="Arial" panose="020B0604020202020204" pitchFamily="34" charset="0"/>
              </a:rPr>
              <a:t>Ultra safe and environmentally friendly</a:t>
            </a:r>
            <a:endParaRPr lang="zh-CN" altLang="en-US" sz="1700" dirty="0">
              <a:solidFill>
                <a:srgbClr val="00B050"/>
              </a:solidFill>
              <a:sym typeface="Arial" panose="020B0604020202020204" pitchFamily="34" charset="0"/>
            </a:endParaRPr>
          </a:p>
        </p:txBody>
      </p:sp>
      <p:sp>
        <p:nvSpPr>
          <p:cNvPr id="79" name="ïşļiḓé"/>
          <p:cNvSpPr/>
          <p:nvPr>
            <p:custDataLst>
              <p:tags r:id="rId17"/>
            </p:custDataLst>
          </p:nvPr>
        </p:nvSpPr>
        <p:spPr bwMode="auto">
          <a:xfrm>
            <a:off x="1320123" y="5836052"/>
            <a:ext cx="2844123" cy="113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600" tIns="46592" rIns="89600" bIns="46592" anchor="t" anchorCtr="0">
            <a:normAutofit fontScale="8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20000"/>
              </a:lnSpc>
              <a:buSzPct val="100000"/>
            </a:pPr>
            <a:r>
              <a:rPr lang="en-US" altLang="zh-CN" sz="1280" kern="0" spc="80" dirty="0">
                <a:latin typeface="微软雅黑" panose="020B0503020204020204" pitchFamily="34" charset="-122"/>
                <a:ea typeface="微软雅黑" panose="020B0503020204020204" pitchFamily="34" charset="-122"/>
                <a:sym typeface="+mn-ea"/>
              </a:rPr>
              <a:t>The target insects are extremely sensitive, and S-cypermethrin can achieve excellent control effects at ultra-low concentrations ranging from </a:t>
            </a:r>
            <a:r>
              <a:rPr lang="en-US" altLang="zh-CN" sz="1280" kern="0" spc="80" dirty="0">
                <a:solidFill>
                  <a:srgbClr val="FF0000"/>
                </a:solidFill>
                <a:latin typeface="微软雅黑" panose="020B0503020204020204" pitchFamily="34" charset="-122"/>
                <a:ea typeface="微软雅黑" panose="020B0503020204020204" pitchFamily="34" charset="-122"/>
                <a:sym typeface="+mn-ea"/>
              </a:rPr>
              <a:t>one to three parts per million</a:t>
            </a:r>
            <a:endParaRPr lang="zh-CN" altLang="en-US" sz="1280" kern="0" spc="80" dirty="0">
              <a:solidFill>
                <a:srgbClr val="FF0000"/>
              </a:solidFill>
              <a:latin typeface="微软雅黑" panose="020B0503020204020204" pitchFamily="34" charset="-122"/>
              <a:ea typeface="微软雅黑" panose="020B0503020204020204" pitchFamily="34" charset="-122"/>
              <a:sym typeface="+mn-ea"/>
            </a:endParaRPr>
          </a:p>
        </p:txBody>
      </p:sp>
      <p:sp>
        <p:nvSpPr>
          <p:cNvPr id="80" name="íṡḻîďé"/>
          <p:cNvSpPr txBox="1"/>
          <p:nvPr>
            <p:custDataLst>
              <p:tags r:id="rId18"/>
            </p:custDataLst>
          </p:nvPr>
        </p:nvSpPr>
        <p:spPr bwMode="auto">
          <a:xfrm>
            <a:off x="1183007" y="5413671"/>
            <a:ext cx="3121455" cy="41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600" tIns="46592" rIns="89600" bIns="46592" anchor="ctr">
            <a:normAutofit fontScale="92500" lnSpcReduction="10000"/>
          </a:bodyPr>
          <a:lstStyle>
            <a:defPPr>
              <a:defRPr lang="zh-CN"/>
            </a:defPPr>
            <a:lvl1pPr>
              <a:lnSpc>
                <a:spcPct val="100000"/>
              </a:lnSpc>
              <a:spcBef>
                <a:spcPct val="0"/>
              </a:spcBef>
              <a:buFontTx/>
              <a:buNone/>
              <a:defRPr b="1">
                <a:solidFill>
                  <a:schemeClr val="accent2"/>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40000"/>
              </a:lnSpc>
              <a:spcBef>
                <a:spcPts val="0"/>
              </a:spcBef>
              <a:buSzPct val="100000"/>
            </a:pPr>
            <a:r>
              <a:rPr lang="en-US" altLang="zh-CN" dirty="0">
                <a:solidFill>
                  <a:srgbClr val="00B050"/>
                </a:solidFill>
                <a:sym typeface="Arial" panose="020B0604020202020204" pitchFamily="34" charset="0"/>
              </a:rPr>
              <a:t>High activity, ultra-low dosage</a:t>
            </a:r>
            <a:endParaRPr lang="zh-CN" altLang="en-US" dirty="0">
              <a:solidFill>
                <a:srgbClr val="00B050"/>
              </a:solidFill>
              <a:sym typeface="Arial" panose="020B0604020202020204" pitchFamily="34" charset="0"/>
            </a:endParaRPr>
          </a:p>
        </p:txBody>
      </p:sp>
      <p:pic>
        <p:nvPicPr>
          <p:cNvPr id="81" name="图片 80" descr="图片1"/>
          <p:cNvPicPr>
            <a:picLocks noChangeAspect="1"/>
          </p:cNvPicPr>
          <p:nvPr/>
        </p:nvPicPr>
        <p:blipFill>
          <a:blip r:embed="rId36">
            <a:clrChange>
              <a:clrFrom>
                <a:srgbClr val="FFFFFF">
                  <a:alpha val="100000"/>
                </a:srgbClr>
              </a:clrFrom>
              <a:clrTo>
                <a:srgbClr val="FFFFFF">
                  <a:alpha val="100000"/>
                  <a:alpha val="0"/>
                </a:srgbClr>
              </a:clrTo>
            </a:clrChange>
          </a:blip>
          <a:srcRect l="1196" t="430" r="1495" b="430"/>
          <a:stretch>
            <a:fillRect/>
          </a:stretch>
        </p:blipFill>
        <p:spPr>
          <a:xfrm>
            <a:off x="7821466" y="2570764"/>
            <a:ext cx="2975864" cy="2108539"/>
          </a:xfrm>
          <a:prstGeom prst="rect">
            <a:avLst/>
          </a:prstGeom>
        </p:spPr>
      </p:pic>
      <p:sp>
        <p:nvSpPr>
          <p:cNvPr id="82" name="文本框 81"/>
          <p:cNvSpPr txBox="1"/>
          <p:nvPr/>
        </p:nvSpPr>
        <p:spPr>
          <a:xfrm>
            <a:off x="8675824" y="3415553"/>
            <a:ext cx="1441395" cy="504754"/>
          </a:xfrm>
          <a:prstGeom prst="rect">
            <a:avLst/>
          </a:prstGeom>
          <a:noFill/>
        </p:spPr>
        <p:txBody>
          <a:bodyPr wrap="square" rtlCol="0">
            <a:spAutoFit/>
          </a:bodyPr>
          <a:lstStyle/>
          <a:p>
            <a:pPr algn="ctr"/>
            <a:r>
              <a:rPr lang="en-US" altLang="zh-CN" sz="1280" b="1" dirty="0">
                <a:solidFill>
                  <a:srgbClr val="00B050"/>
                </a:solidFill>
                <a:latin typeface="幼圆" panose="02010509060101010101" charset="-122"/>
                <a:ea typeface="幼圆" panose="02010509060101010101" charset="-122"/>
                <a:cs typeface="幼圆" panose="02010509060101010101" charset="-122"/>
              </a:rPr>
              <a:t>S-Methoprene </a:t>
            </a:r>
            <a:r>
              <a:rPr lang="en-US" altLang="zh-CN" sz="1400" dirty="0">
                <a:solidFill>
                  <a:srgbClr val="00B050"/>
                </a:solidFill>
                <a:sym typeface="Arial" panose="020B0604020202020204" pitchFamily="34" charset="0"/>
              </a:rPr>
              <a:t>mechanism</a:t>
            </a:r>
            <a:endParaRPr lang="zh-CN" altLang="en-US" sz="1280" b="1" dirty="0">
              <a:latin typeface="幼圆" panose="02010509060101010101" charset="-122"/>
              <a:ea typeface="幼圆" panose="02010509060101010101" charset="-122"/>
              <a:cs typeface="幼圆" panose="02010509060101010101" charset="-122"/>
            </a:endParaRPr>
          </a:p>
        </p:txBody>
      </p:sp>
      <p:cxnSp>
        <p:nvCxnSpPr>
          <p:cNvPr id="83" name="直接连接符 82"/>
          <p:cNvCxnSpPr/>
          <p:nvPr>
            <p:custDataLst>
              <p:tags r:id="rId19"/>
            </p:custDataLst>
          </p:nvPr>
        </p:nvCxnSpPr>
        <p:spPr>
          <a:xfrm>
            <a:off x="4382525" y="2662230"/>
            <a:ext cx="0" cy="4068000"/>
          </a:xfrm>
          <a:prstGeom prst="line">
            <a:avLst/>
          </a:prstGeom>
          <a:ln>
            <a:solidFill>
              <a:srgbClr val="00AC49"/>
            </a:solidFill>
          </a:ln>
        </p:spPr>
        <p:style>
          <a:lnRef idx="1">
            <a:schemeClr val="accent1"/>
          </a:lnRef>
          <a:fillRef idx="0">
            <a:schemeClr val="accent1"/>
          </a:fillRef>
          <a:effectRef idx="0">
            <a:schemeClr val="accent1"/>
          </a:effectRef>
          <a:fontRef idx="minor">
            <a:schemeClr val="tx1"/>
          </a:fontRef>
        </p:style>
      </p:cxnSp>
      <p:sp>
        <p:nvSpPr>
          <p:cNvPr id="84" name="文本框 83"/>
          <p:cNvSpPr txBox="1"/>
          <p:nvPr/>
        </p:nvSpPr>
        <p:spPr>
          <a:xfrm>
            <a:off x="1224491" y="1634687"/>
            <a:ext cx="10680513" cy="830997"/>
          </a:xfrm>
          <a:prstGeom prst="rect">
            <a:avLst/>
          </a:prstGeom>
          <a:noFill/>
        </p:spPr>
        <p:txBody>
          <a:bodyPr wrap="square" rtlCol="0">
            <a:spAutoFit/>
          </a:bodyPr>
          <a:lstStyle/>
          <a:p>
            <a:pPr algn="ctr"/>
            <a:r>
              <a:rPr lang="en-US" altLang="zh-CN" sz="2400" b="1" dirty="0">
                <a:solidFill>
                  <a:srgbClr val="00B050"/>
                </a:solidFill>
                <a:latin typeface="幼圆" panose="02010509060101010101" charset="-122"/>
                <a:ea typeface="幼圆" panose="02010509060101010101" charset="-122"/>
                <a:cs typeface="幼圆" panose="02010509060101010101" charset="-122"/>
              </a:rPr>
              <a:t>S-Methoprene</a:t>
            </a:r>
            <a:r>
              <a:rPr lang="zh-CN" altLang="en-US" sz="2400" b="1" dirty="0">
                <a:solidFill>
                  <a:srgbClr val="00B050"/>
                </a:solidFill>
                <a:latin typeface="Arial" panose="020B0604020202020204" pitchFamily="34" charset="0"/>
                <a:ea typeface="黑体" panose="02010609060101010101" charset="-122"/>
                <a:cs typeface="Arial" panose="020B0604020202020204" pitchFamily="34" charset="0"/>
                <a:sym typeface="+mn-ea"/>
              </a:rPr>
              <a:t>：</a:t>
            </a:r>
            <a:r>
              <a:rPr lang="en-US" altLang="zh-CN" sz="2400" b="1" dirty="0">
                <a:latin typeface="Arial" panose="020B0604020202020204" pitchFamily="34" charset="0"/>
                <a:ea typeface="黑体" panose="02010609060101010101" charset="-122"/>
                <a:cs typeface="Arial" panose="020B0604020202020204" pitchFamily="34" charset="0"/>
              </a:rPr>
              <a:t> Special Structure, Unique Mechanism, Low Quantity, High Sensitivity, Green and Safe</a:t>
            </a:r>
            <a:endParaRPr lang="zh-CN" altLang="en-US" sz="2400" b="1" dirty="0">
              <a:latin typeface="Arial" panose="020B0604020202020204" pitchFamily="34" charset="0"/>
              <a:ea typeface="黑体" panose="02010609060101010101" charset="-122"/>
              <a:cs typeface="Arial" panose="020B0604020202020204" pitchFamily="34" charset="0"/>
            </a:endParaRPr>
          </a:p>
        </p:txBody>
      </p:sp>
      <p:sp>
        <p:nvSpPr>
          <p:cNvPr id="2" name="矩形 1"/>
          <p:cNvSpPr/>
          <p:nvPr/>
        </p:nvSpPr>
        <p:spPr>
          <a:xfrm>
            <a:off x="545570" y="1069684"/>
            <a:ext cx="11100859" cy="523220"/>
          </a:xfrm>
          <a:prstGeom prst="rect">
            <a:avLst/>
          </a:prstGeom>
        </p:spPr>
        <p:txBody>
          <a:bodyPr wrap="none">
            <a:spAutoFit/>
          </a:bodyPr>
          <a:lstStyle/>
          <a:p>
            <a:pPr algn="ctr">
              <a:defRPr/>
            </a:pPr>
            <a:r>
              <a:rPr lang="en-US" altLang="zh-CN" sz="2800" spc="300" dirty="0">
                <a:latin typeface="微软雅黑" panose="020B0503020204020204" pitchFamily="34" charset="-122"/>
                <a:ea typeface="微软雅黑" panose="020B0503020204020204" pitchFamily="34" charset="-122"/>
              </a:rPr>
              <a:t>4. S-Methoprene </a:t>
            </a:r>
            <a:r>
              <a:rPr lang="en-US" altLang="zh-CN" sz="2800" spc="300" dirty="0">
                <a:latin typeface="Arial" panose="020B0604020202020204" pitchFamily="34" charset="0"/>
                <a:ea typeface="微软雅黑" panose="020B0503020204020204" pitchFamily="34" charset="-122"/>
                <a:cs typeface="Arial" panose="020B0604020202020204" pitchFamily="34" charset="0"/>
              </a:rPr>
              <a:t>control stored grain pest technology</a:t>
            </a:r>
            <a:endParaRPr lang="zh-CN" altLang="zh-CN" sz="2800" spc="3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731487" y="2367232"/>
            <a:ext cx="10450546" cy="723280"/>
            <a:chOff x="6405295" y="1170614"/>
            <a:chExt cx="9337802" cy="718080"/>
          </a:xfrm>
        </p:grpSpPr>
        <p:sp>
          <p:nvSpPr>
            <p:cNvPr id="61" name="文本框 13"/>
            <p:cNvSpPr txBox="1"/>
            <p:nvPr/>
          </p:nvSpPr>
          <p:spPr>
            <a:xfrm flipH="1">
              <a:off x="7263595" y="1170614"/>
              <a:ext cx="8479502" cy="573696"/>
            </a:xfrm>
            <a:prstGeom prst="rect">
              <a:avLst/>
            </a:prstGeom>
            <a:noFill/>
          </p:spPr>
          <p:txBody>
            <a:bodyPr wrap="square" rtlCol="0">
              <a:spAutoFit/>
            </a:bodyPr>
            <a:lstStyle/>
            <a:p>
              <a:pPr defTabSz="628650">
                <a:lnSpc>
                  <a:spcPct val="150000"/>
                </a:lnSpc>
                <a:defRPr/>
              </a:pPr>
              <a:r>
                <a:rPr lang="en-US" altLang="zh-CN" sz="2400" dirty="0">
                  <a:solidFill>
                    <a:srgbClr val="002060"/>
                  </a:solidFill>
                  <a:latin typeface="Arial" panose="020B0604020202020204" pitchFamily="34" charset="0"/>
                  <a:ea typeface="华文中宋" panose="02010600040101010101" pitchFamily="2" charset="-122"/>
                  <a:cs typeface="Arial" panose="020B0604020202020204" pitchFamily="34" charset="0"/>
                </a:rPr>
                <a:t>Stored grain pest identification technology</a:t>
              </a:r>
              <a:endParaRPr lang="zh-CN" altLang="en-US" sz="2400" dirty="0">
                <a:solidFill>
                  <a:srgbClr val="002060"/>
                </a:solidFill>
                <a:latin typeface="Arial" panose="020B0604020202020204" pitchFamily="34" charset="0"/>
                <a:ea typeface="华文中宋" panose="02010600040101010101" pitchFamily="2" charset="-122"/>
                <a:cs typeface="Arial" panose="020B0604020202020204" pitchFamily="34" charset="0"/>
              </a:endParaRPr>
            </a:p>
          </p:txBody>
        </p:sp>
        <p:grpSp>
          <p:nvGrpSpPr>
            <p:cNvPr id="62" name="组合 61"/>
            <p:cNvGrpSpPr/>
            <p:nvPr/>
          </p:nvGrpSpPr>
          <p:grpSpPr>
            <a:xfrm>
              <a:off x="6405295" y="1197876"/>
              <a:ext cx="766451" cy="690818"/>
              <a:chOff x="6405295" y="1197876"/>
              <a:chExt cx="766451" cy="690818"/>
            </a:xfrm>
          </p:grpSpPr>
          <p:sp>
            <p:nvSpPr>
              <p:cNvPr id="63" name="椭圆 62"/>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sz="3200" kern="0">
                  <a:solidFill>
                    <a:sysClr val="window" lastClr="FFFFFF"/>
                  </a:solidFill>
                  <a:latin typeface="Calibri" panose="020F0502020204030204"/>
                  <a:ea typeface="微软雅黑" panose="020B0503020204020204" pitchFamily="34" charset="-122"/>
                </a:endParaRPr>
              </a:p>
            </p:txBody>
          </p:sp>
          <p:sp>
            <p:nvSpPr>
              <p:cNvPr id="64" name="矩形 63"/>
              <p:cNvSpPr/>
              <p:nvPr/>
            </p:nvSpPr>
            <p:spPr>
              <a:xfrm>
                <a:off x="6417860" y="1225248"/>
                <a:ext cx="753886" cy="584638"/>
              </a:xfrm>
              <a:prstGeom prst="rect">
                <a:avLst/>
              </a:prstGeom>
            </p:spPr>
            <p:txBody>
              <a:bodyPr wrap="square">
                <a:spAutoFit/>
              </a:bodyPr>
              <a:lstStyle/>
              <a:p>
                <a:pPr algn="ctr"/>
                <a:r>
                  <a:rPr lang="en-US" altLang="zh-CN" sz="32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01</a:t>
                </a:r>
                <a:endParaRPr lang="zh-CN" altLang="en-US" sz="32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65" name="组合 64"/>
          <p:cNvGrpSpPr/>
          <p:nvPr/>
        </p:nvGrpSpPr>
        <p:grpSpPr>
          <a:xfrm>
            <a:off x="731487" y="3630015"/>
            <a:ext cx="10950996" cy="690973"/>
            <a:chOff x="6405295" y="1159785"/>
            <a:chExt cx="9762243" cy="690818"/>
          </a:xfrm>
        </p:grpSpPr>
        <p:sp>
          <p:nvSpPr>
            <p:cNvPr id="66" name="文本框 67"/>
            <p:cNvSpPr txBox="1"/>
            <p:nvPr/>
          </p:nvSpPr>
          <p:spPr>
            <a:xfrm flipH="1">
              <a:off x="7263594" y="1164356"/>
              <a:ext cx="8903944" cy="577716"/>
            </a:xfrm>
            <a:prstGeom prst="rect">
              <a:avLst/>
            </a:prstGeom>
            <a:noFill/>
          </p:spPr>
          <p:txBody>
            <a:bodyPr wrap="square" rtlCol="0">
              <a:spAutoFit/>
            </a:bodyPr>
            <a:lstStyle/>
            <a:p>
              <a:pPr defTabSz="628650">
                <a:lnSpc>
                  <a:spcPct val="150000"/>
                </a:lnSpc>
                <a:defRPr/>
              </a:pPr>
              <a:r>
                <a:rPr lang="en-US" altLang="zh-CN" sz="2400" dirty="0">
                  <a:solidFill>
                    <a:srgbClr val="002060"/>
                  </a:solidFill>
                  <a:latin typeface="Arial" panose="020B0604020202020204" pitchFamily="34" charset="0"/>
                  <a:ea typeface="华文中宋" panose="02010600040101010101" pitchFamily="2" charset="-122"/>
                  <a:cs typeface="Arial" panose="020B0604020202020204" pitchFamily="34" charset="0"/>
                </a:rPr>
                <a:t>Stored grain pest control technology in China</a:t>
              </a:r>
            </a:p>
          </p:txBody>
        </p:sp>
        <p:grpSp>
          <p:nvGrpSpPr>
            <p:cNvPr id="67" name="组合 66"/>
            <p:cNvGrpSpPr/>
            <p:nvPr/>
          </p:nvGrpSpPr>
          <p:grpSpPr>
            <a:xfrm>
              <a:off x="6405295" y="1159785"/>
              <a:ext cx="690819" cy="690818"/>
              <a:chOff x="6405295" y="1159785"/>
              <a:chExt cx="690819" cy="690818"/>
            </a:xfrm>
          </p:grpSpPr>
          <p:sp>
            <p:nvSpPr>
              <p:cNvPr id="68" name="椭圆 67"/>
              <p:cNvSpPr/>
              <p:nvPr/>
            </p:nvSpPr>
            <p:spPr>
              <a:xfrm>
                <a:off x="6405295" y="1159785"/>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sz="3200" kern="0">
                  <a:solidFill>
                    <a:sysClr val="window" lastClr="FFFFFF"/>
                  </a:solidFill>
                  <a:latin typeface="Calibri" panose="020F0502020204030204"/>
                  <a:ea typeface="微软雅黑" panose="020B0503020204020204" pitchFamily="34" charset="-122"/>
                </a:endParaRPr>
              </a:p>
            </p:txBody>
          </p:sp>
          <p:sp>
            <p:nvSpPr>
              <p:cNvPr id="69" name="矩形 68"/>
              <p:cNvSpPr/>
              <p:nvPr/>
            </p:nvSpPr>
            <p:spPr>
              <a:xfrm>
                <a:off x="6448337" y="1238200"/>
                <a:ext cx="604733" cy="584640"/>
              </a:xfrm>
              <a:prstGeom prst="rect">
                <a:avLst/>
              </a:prstGeom>
            </p:spPr>
            <p:txBody>
              <a:bodyPr wrap="none">
                <a:spAutoFit/>
              </a:bodyPr>
              <a:lstStyle/>
              <a:p>
                <a:pPr algn="ctr"/>
                <a:r>
                  <a:rPr lang="en-US" altLang="zh-CN" sz="32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02</a:t>
                </a:r>
                <a:endParaRPr lang="zh-CN" altLang="en-US" sz="32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70" name="组合 69"/>
          <p:cNvGrpSpPr/>
          <p:nvPr/>
        </p:nvGrpSpPr>
        <p:grpSpPr>
          <a:xfrm>
            <a:off x="773592" y="4802705"/>
            <a:ext cx="11418407" cy="1131848"/>
            <a:chOff x="6405295" y="1098323"/>
            <a:chExt cx="10187995" cy="1131585"/>
          </a:xfrm>
        </p:grpSpPr>
        <p:sp>
          <p:nvSpPr>
            <p:cNvPr id="71" name="文本框 72"/>
            <p:cNvSpPr txBox="1"/>
            <p:nvPr/>
          </p:nvSpPr>
          <p:spPr>
            <a:xfrm flipH="1">
              <a:off x="7253788" y="1098323"/>
              <a:ext cx="9339502" cy="1131585"/>
            </a:xfrm>
            <a:prstGeom prst="rect">
              <a:avLst/>
            </a:prstGeom>
            <a:noFill/>
          </p:spPr>
          <p:txBody>
            <a:bodyPr wrap="square" rtlCol="0">
              <a:spAutoFit/>
            </a:bodyPr>
            <a:lstStyle/>
            <a:p>
              <a:pPr defTabSz="628650">
                <a:lnSpc>
                  <a:spcPct val="150000"/>
                </a:lnSpc>
                <a:defRPr/>
              </a:pPr>
              <a:r>
                <a:rPr lang="en-US" altLang="zh-CN" sz="2400" dirty="0">
                  <a:solidFill>
                    <a:srgbClr val="002060"/>
                  </a:solidFill>
                  <a:latin typeface="Arial" panose="020B0604020202020204" pitchFamily="34" charset="0"/>
                  <a:ea typeface="华文中宋" panose="02010600040101010101" pitchFamily="2" charset="-122"/>
                  <a:cs typeface="Arial" panose="020B0604020202020204" pitchFamily="34" charset="0"/>
                </a:rPr>
                <a:t>Demonstration of integrated control technology application of new green grain storage technology</a:t>
              </a:r>
            </a:p>
          </p:txBody>
        </p:sp>
        <p:grpSp>
          <p:nvGrpSpPr>
            <p:cNvPr id="72" name="组合 71"/>
            <p:cNvGrpSpPr/>
            <p:nvPr/>
          </p:nvGrpSpPr>
          <p:grpSpPr>
            <a:xfrm>
              <a:off x="6405295" y="1197876"/>
              <a:ext cx="690819" cy="690819"/>
              <a:chOff x="6405295" y="1197876"/>
              <a:chExt cx="690819" cy="690819"/>
            </a:xfrm>
          </p:grpSpPr>
          <p:sp>
            <p:nvSpPr>
              <p:cNvPr id="73" name="椭圆 72"/>
              <p:cNvSpPr/>
              <p:nvPr/>
            </p:nvSpPr>
            <p:spPr>
              <a:xfrm>
                <a:off x="6405295" y="1197876"/>
                <a:ext cx="690819" cy="690819"/>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sz="3200" kern="0">
                  <a:solidFill>
                    <a:sysClr val="window" lastClr="FFFFFF"/>
                  </a:solidFill>
                  <a:latin typeface="Calibri" panose="020F0502020204030204"/>
                  <a:ea typeface="微软雅黑" panose="020B0503020204020204" pitchFamily="34" charset="-122"/>
                </a:endParaRPr>
              </a:p>
            </p:txBody>
          </p:sp>
          <p:sp>
            <p:nvSpPr>
              <p:cNvPr id="74" name="矩形 73"/>
              <p:cNvSpPr/>
              <p:nvPr/>
            </p:nvSpPr>
            <p:spPr>
              <a:xfrm>
                <a:off x="6471253" y="1298332"/>
                <a:ext cx="558899" cy="584640"/>
              </a:xfrm>
              <a:prstGeom prst="rect">
                <a:avLst/>
              </a:prstGeom>
            </p:spPr>
            <p:txBody>
              <a:bodyPr wrap="none">
                <a:spAutoFit/>
              </a:bodyPr>
              <a:lstStyle/>
              <a:p>
                <a:pPr algn="ctr"/>
                <a:r>
                  <a:rPr lang="en-US" altLang="zh-CN" sz="32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03</a:t>
                </a:r>
                <a:endParaRPr lang="zh-CN" altLang="en-US" sz="32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sp>
        <p:nvSpPr>
          <p:cNvPr id="98" name="任意多边形 97"/>
          <p:cNvSpPr/>
          <p:nvPr/>
        </p:nvSpPr>
        <p:spPr>
          <a:xfrm>
            <a:off x="4195622" y="-1146225"/>
            <a:ext cx="3578407" cy="3431569"/>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838200" dir="2700000" sx="90000" sy="9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9" name="文本框 2"/>
          <p:cNvSpPr txBox="1"/>
          <p:nvPr/>
        </p:nvSpPr>
        <p:spPr>
          <a:xfrm>
            <a:off x="0" y="982752"/>
            <a:ext cx="12149289" cy="954107"/>
          </a:xfrm>
          <a:prstGeom prst="rect">
            <a:avLst/>
          </a:prstGeom>
          <a:noFill/>
        </p:spPr>
        <p:txBody>
          <a:bodyPr wrap="square" rtlCol="0">
            <a:spAutoFit/>
          </a:bodyPr>
          <a:lstStyle/>
          <a:p>
            <a:pPr algn="ctr">
              <a:defRPr/>
            </a:pPr>
            <a:r>
              <a:rPr lang="en-US" altLang="zh-CN" sz="2800" b="1" dirty="0">
                <a:solidFill>
                  <a:schemeClr val="accent2"/>
                </a:solidFill>
                <a:latin typeface="Arial" panose="020B0604020202020204" pitchFamily="34" charset="0"/>
                <a:ea typeface="微软雅黑" panose="020B0503020204020204" pitchFamily="34" charset="-122"/>
                <a:cs typeface="Arial" panose="020B0604020202020204" pitchFamily="34" charset="0"/>
              </a:rPr>
              <a:t>Research progress on identification and control technology </a:t>
            </a:r>
          </a:p>
          <a:p>
            <a:pPr algn="ctr">
              <a:defRPr/>
            </a:pPr>
            <a:r>
              <a:rPr lang="en-US" altLang="zh-CN" sz="2800" b="1" dirty="0">
                <a:solidFill>
                  <a:schemeClr val="accent2"/>
                </a:solidFill>
                <a:latin typeface="Arial" panose="020B0604020202020204" pitchFamily="34" charset="0"/>
                <a:ea typeface="微软雅黑" panose="020B0503020204020204" pitchFamily="34" charset="-122"/>
                <a:cs typeface="Arial" panose="020B0604020202020204" pitchFamily="34" charset="0"/>
              </a:rPr>
              <a:t>of stored grain pests</a:t>
            </a:r>
          </a:p>
        </p:txBody>
      </p:sp>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447"/>
            <a:ext cx="12192000" cy="10252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2" name="矩形 11"/>
          <p:cNvSpPr/>
          <p:nvPr/>
        </p:nvSpPr>
        <p:spPr>
          <a:xfrm>
            <a:off x="545570" y="916655"/>
            <a:ext cx="11100859" cy="523220"/>
          </a:xfrm>
          <a:prstGeom prst="rect">
            <a:avLst/>
          </a:prstGeom>
        </p:spPr>
        <p:txBody>
          <a:bodyPr wrap="none">
            <a:spAutoFit/>
          </a:bodyPr>
          <a:lstStyle/>
          <a:p>
            <a:pPr algn="ctr">
              <a:defRPr/>
            </a:pPr>
            <a:r>
              <a:rPr lang="en-US" altLang="zh-CN" sz="2800" spc="300" dirty="0">
                <a:latin typeface="微软雅黑" panose="020B0503020204020204" pitchFamily="34" charset="-122"/>
                <a:ea typeface="微软雅黑" panose="020B0503020204020204" pitchFamily="34" charset="-122"/>
              </a:rPr>
              <a:t>4. S-Methoprene </a:t>
            </a:r>
            <a:r>
              <a:rPr lang="en-US" altLang="zh-CN" sz="2800" spc="300" dirty="0">
                <a:latin typeface="Arial" panose="020B0604020202020204" pitchFamily="34" charset="0"/>
                <a:ea typeface="微软雅黑" panose="020B0503020204020204" pitchFamily="34" charset="-122"/>
                <a:cs typeface="Arial" panose="020B0604020202020204" pitchFamily="34" charset="0"/>
              </a:rPr>
              <a:t>control stored grain pests technology</a:t>
            </a:r>
            <a:endParaRPr lang="zh-CN" altLang="zh-CN" sz="2800" spc="300" dirty="0">
              <a:latin typeface="微软雅黑" panose="020B0503020204020204" pitchFamily="34" charset="-122"/>
              <a:ea typeface="微软雅黑" panose="020B0503020204020204" pitchFamily="34" charset="-122"/>
            </a:endParaRPr>
          </a:p>
        </p:txBody>
      </p:sp>
      <p:graphicFrame>
        <p:nvGraphicFramePr>
          <p:cNvPr id="4" name="表格 3"/>
          <p:cNvGraphicFramePr>
            <a:graphicFrameLocks noGrp="1"/>
          </p:cNvGraphicFramePr>
          <p:nvPr/>
        </p:nvGraphicFramePr>
        <p:xfrm>
          <a:off x="80683" y="1552423"/>
          <a:ext cx="12030632" cy="5025466"/>
        </p:xfrm>
        <a:graphic>
          <a:graphicData uri="http://schemas.openxmlformats.org/drawingml/2006/table">
            <a:tbl>
              <a:tblPr firstRow="1" firstCol="1" bandRow="1">
                <a:tableStyleId>{5C22544A-7EE6-4342-B048-85BDC9FD1C3A}</a:tableStyleId>
              </a:tblPr>
              <a:tblGrid>
                <a:gridCol w="585691">
                  <a:extLst>
                    <a:ext uri="{9D8B030D-6E8A-4147-A177-3AD203B41FA5}">
                      <a16:colId xmlns:a16="http://schemas.microsoft.com/office/drawing/2014/main" val="20000"/>
                    </a:ext>
                  </a:extLst>
                </a:gridCol>
                <a:gridCol w="809574">
                  <a:extLst>
                    <a:ext uri="{9D8B030D-6E8A-4147-A177-3AD203B41FA5}">
                      <a16:colId xmlns:a16="http://schemas.microsoft.com/office/drawing/2014/main" val="20001"/>
                    </a:ext>
                  </a:extLst>
                </a:gridCol>
                <a:gridCol w="826876">
                  <a:extLst>
                    <a:ext uri="{9D8B030D-6E8A-4147-A177-3AD203B41FA5}">
                      <a16:colId xmlns:a16="http://schemas.microsoft.com/office/drawing/2014/main" val="20002"/>
                    </a:ext>
                  </a:extLst>
                </a:gridCol>
                <a:gridCol w="664492">
                  <a:extLst>
                    <a:ext uri="{9D8B030D-6E8A-4147-A177-3AD203B41FA5}">
                      <a16:colId xmlns:a16="http://schemas.microsoft.com/office/drawing/2014/main" val="20003"/>
                    </a:ext>
                  </a:extLst>
                </a:gridCol>
                <a:gridCol w="5002305">
                  <a:extLst>
                    <a:ext uri="{9D8B030D-6E8A-4147-A177-3AD203B41FA5}">
                      <a16:colId xmlns:a16="http://schemas.microsoft.com/office/drawing/2014/main" val="20004"/>
                    </a:ext>
                  </a:extLst>
                </a:gridCol>
                <a:gridCol w="4141694">
                  <a:extLst>
                    <a:ext uri="{9D8B030D-6E8A-4147-A177-3AD203B41FA5}">
                      <a16:colId xmlns:a16="http://schemas.microsoft.com/office/drawing/2014/main" val="20005"/>
                    </a:ext>
                  </a:extLst>
                </a:gridCol>
              </a:tblGrid>
              <a:tr h="396853">
                <a:tc>
                  <a:txBody>
                    <a:bodyPr/>
                    <a:lstStyle/>
                    <a:p>
                      <a:pPr algn="ctr"/>
                      <a:r>
                        <a:rPr lang="en-US" altLang="zh-CN" sz="1200" kern="0" dirty="0">
                          <a:effectLst/>
                          <a:latin typeface="Times New Roman" panose="02020603050405020304" pitchFamily="18" charset="0"/>
                          <a:ea typeface="宋体" panose="02010600030101010101" pitchFamily="2" charset="-122"/>
                        </a:rPr>
                        <a:t>No.</a:t>
                      </a:r>
                      <a:endParaRPr lang="zh-CN" sz="1200" kern="100" dirty="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a:effectLst/>
                          <a:latin typeface="Times New Roman" panose="02020603050405020304" pitchFamily="18" charset="0"/>
                          <a:ea typeface="宋体" panose="02010600030101010101" pitchFamily="2" charset="-122"/>
                        </a:rPr>
                        <a:t>Ecological zone</a:t>
                      </a:r>
                      <a:endParaRPr lang="zh-CN" sz="1200" kern="100" dirty="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a:effectLst/>
                          <a:latin typeface="Times New Roman" panose="02020603050405020304" pitchFamily="18" charset="0"/>
                          <a:ea typeface="宋体" panose="02010600030101010101" pitchFamily="2" charset="-122"/>
                        </a:rPr>
                        <a:t>Province</a:t>
                      </a:r>
                      <a:endParaRPr lang="zh-CN" sz="1200" kern="100" dirty="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a:effectLst/>
                          <a:latin typeface="Times New Roman" panose="02020603050405020304" pitchFamily="18" charset="0"/>
                          <a:ea typeface="宋体" panose="02010600030101010101" pitchFamily="2" charset="-122"/>
                        </a:rPr>
                        <a:t>Grain</a:t>
                      </a:r>
                      <a:endParaRPr lang="zh-CN" sz="1200" kern="100" dirty="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a:effectLst/>
                          <a:latin typeface="Times New Roman" panose="02020603050405020304" pitchFamily="18" charset="0"/>
                          <a:ea typeface="宋体" panose="02010600030101010101" pitchFamily="2" charset="-122"/>
                        </a:rPr>
                        <a:t>Test warehouses</a:t>
                      </a:r>
                      <a:endParaRPr lang="zh-CN" sz="1200" kern="100" dirty="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a:effectLst/>
                          <a:latin typeface="Times New Roman" panose="02020603050405020304" pitchFamily="18" charset="0"/>
                          <a:ea typeface="宋体" panose="02010600030101010101" pitchFamily="2" charset="-122"/>
                        </a:rPr>
                        <a:t>Introduction</a:t>
                      </a:r>
                      <a:endParaRPr lang="zh-CN" sz="1200" kern="100" dirty="0">
                        <a:effectLst/>
                        <a:latin typeface="Times New Roman" panose="02020603050405020304" pitchFamily="18" charset="0"/>
                        <a:ea typeface="宋体" panose="02010600030101010101" pitchFamily="2" charset="-122"/>
                      </a:endParaRPr>
                    </a:p>
                  </a:txBody>
                  <a:tcPr marL="43854" marR="43854" marT="0" marB="0" anchor="ctr"/>
                </a:tc>
                <a:extLst>
                  <a:ext uri="{0D108BD9-81ED-4DB2-BD59-A6C34878D82A}">
                    <a16:rowId xmlns:a16="http://schemas.microsoft.com/office/drawing/2014/main" val="10000"/>
                  </a:ext>
                </a:extLst>
              </a:tr>
              <a:tr h="595280">
                <a:tc>
                  <a:txBody>
                    <a:bodyPr/>
                    <a:lstStyle/>
                    <a:p>
                      <a:pPr algn="ctr"/>
                      <a:r>
                        <a:rPr lang="en-US" sz="1200" kern="0" dirty="0">
                          <a:effectLst/>
                        </a:rPr>
                        <a:t>1</a:t>
                      </a:r>
                      <a:endParaRPr lang="zh-CN" sz="1200" kern="100" dirty="0">
                        <a:effectLst/>
                        <a:latin typeface="Times New Roman" panose="02020603050405020304" pitchFamily="18" charset="0"/>
                        <a:ea typeface="宋体" panose="02010600030101010101" pitchFamily="2" charset="-122"/>
                      </a:endParaRPr>
                    </a:p>
                  </a:txBody>
                  <a:tcPr marL="43854" marR="43854" marT="0" marB="0" anchor="ctr"/>
                </a:tc>
                <a:tc rowSpan="2">
                  <a:txBody>
                    <a:bodyPr/>
                    <a:lstStyle/>
                    <a:p>
                      <a:pPr algn="ctr"/>
                      <a:r>
                        <a:rPr lang="en-US" altLang="zh-CN" sz="1200" kern="0" dirty="0">
                          <a:effectLst/>
                          <a:latin typeface="Times New Roman" panose="02020603050405020304" pitchFamily="18" charset="0"/>
                          <a:ea typeface="宋体" panose="02010600030101010101" pitchFamily="2" charset="-122"/>
                        </a:rPr>
                        <a:t>7</a:t>
                      </a:r>
                      <a:endParaRPr lang="zh-CN" sz="1200" kern="100" dirty="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a:effectLst/>
                          <a:latin typeface="Times New Roman" panose="02020603050405020304" pitchFamily="18" charset="0"/>
                          <a:ea typeface="宋体" panose="02010600030101010101" pitchFamily="2" charset="-122"/>
                        </a:rPr>
                        <a:t>Guangdong</a:t>
                      </a:r>
                      <a:endParaRPr lang="zh-CN" sz="1200" kern="100" dirty="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a:effectLst/>
                          <a:latin typeface="Times New Roman" panose="02020603050405020304" pitchFamily="18" charset="0"/>
                          <a:ea typeface="宋体" panose="02010600030101010101" pitchFamily="2" charset="-122"/>
                        </a:rPr>
                        <a:t>Rice</a:t>
                      </a:r>
                      <a:endParaRPr lang="zh-CN" sz="1200" kern="100" dirty="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l"/>
                      <a:r>
                        <a:rPr lang="en-US" sz="1200" kern="0" dirty="0">
                          <a:effectLst/>
                        </a:rPr>
                        <a:t>Test 1:</a:t>
                      </a:r>
                      <a:r>
                        <a:rPr lang="en-US" altLang="zh-CN" sz="1200" kern="0" dirty="0">
                          <a:effectLst/>
                        </a:rPr>
                        <a:t>Temperature controlled (low temperature) </a:t>
                      </a:r>
                      <a:r>
                        <a:rPr lang="en-US" altLang="zh-CN" sz="1200" kern="0" dirty="0" err="1">
                          <a:effectLst/>
                        </a:rPr>
                        <a:t>storage+S-Methoprene</a:t>
                      </a:r>
                      <a:r>
                        <a:rPr lang="en-US" altLang="zh-CN" sz="1200" kern="0" dirty="0">
                          <a:effectLst/>
                        </a:rPr>
                        <a:t> mixed with whole grain</a:t>
                      </a:r>
                    </a:p>
                    <a:p>
                      <a:pPr algn="l"/>
                      <a:r>
                        <a:rPr lang="en-US" sz="1200" kern="0" dirty="0">
                          <a:effectLst/>
                        </a:rPr>
                        <a:t>Test 2:</a:t>
                      </a:r>
                      <a:r>
                        <a:rPr lang="en-US" altLang="zh-CN" sz="1200" kern="0" dirty="0">
                          <a:effectLst/>
                        </a:rPr>
                        <a:t>Temperature controlled (low temperature) </a:t>
                      </a:r>
                      <a:r>
                        <a:rPr lang="en-US" altLang="zh-CN" sz="1200" kern="0" dirty="0" err="1">
                          <a:effectLst/>
                        </a:rPr>
                        <a:t>storage+S-Methoprene</a:t>
                      </a:r>
                      <a:r>
                        <a:rPr lang="en-US" altLang="zh-CN" sz="1200" kern="0" dirty="0">
                          <a:effectLst/>
                        </a:rPr>
                        <a:t> mixed with surface grain</a:t>
                      </a:r>
                    </a:p>
                    <a:p>
                      <a:pPr algn="l"/>
                      <a:r>
                        <a:rPr lang="en-US" sz="1200" kern="0" dirty="0">
                          <a:effectLst/>
                        </a:rPr>
                        <a:t>Control: </a:t>
                      </a:r>
                      <a:r>
                        <a:rPr lang="en-US" altLang="zh-CN" sz="1200" kern="0" dirty="0">
                          <a:effectLst/>
                        </a:rPr>
                        <a:t>Temperature controlled (low temperature) </a:t>
                      </a:r>
                      <a:r>
                        <a:rPr lang="en-US" altLang="zh-CN" sz="1200" kern="0" dirty="0" err="1">
                          <a:effectLst/>
                        </a:rPr>
                        <a:t>storage+Conventional</a:t>
                      </a:r>
                      <a:r>
                        <a:rPr lang="en-US" altLang="zh-CN" sz="1200" kern="0" dirty="0">
                          <a:effectLst/>
                        </a:rPr>
                        <a:t> pest control methods</a:t>
                      </a:r>
                      <a:endParaRPr lang="zh-CN" sz="1200" kern="100" dirty="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a:effectLst/>
                        </a:rPr>
                        <a:t>Short term testing of insect cages, monitoring of prevention effectiveness, residual and quality determination in test chamber 1, quality determination in control chamber, with an experimental period of 1-2 years.</a:t>
                      </a:r>
                      <a:endParaRPr lang="zh-CN" sz="1200" kern="100" dirty="0">
                        <a:effectLst/>
                        <a:latin typeface="Times New Roman" panose="02020603050405020304" pitchFamily="18" charset="0"/>
                        <a:ea typeface="宋体" panose="02010600030101010101" pitchFamily="2" charset="-122"/>
                      </a:endParaRPr>
                    </a:p>
                  </a:txBody>
                  <a:tcPr marL="43854" marR="43854" marT="0" marB="0" anchor="ctr"/>
                </a:tc>
                <a:extLst>
                  <a:ext uri="{0D108BD9-81ED-4DB2-BD59-A6C34878D82A}">
                    <a16:rowId xmlns:a16="http://schemas.microsoft.com/office/drawing/2014/main" val="10001"/>
                  </a:ext>
                </a:extLst>
              </a:tr>
              <a:tr h="396853">
                <a:tc>
                  <a:txBody>
                    <a:bodyPr/>
                    <a:lstStyle/>
                    <a:p>
                      <a:pPr algn="ctr"/>
                      <a:r>
                        <a:rPr lang="en-US" sz="1200" kern="0">
                          <a:effectLst/>
                        </a:rPr>
                        <a:t>2</a:t>
                      </a:r>
                      <a:endParaRPr lang="zh-CN" sz="1200" kern="100">
                        <a:effectLst/>
                        <a:latin typeface="Times New Roman" panose="02020603050405020304" pitchFamily="18" charset="0"/>
                        <a:ea typeface="宋体" panose="02010600030101010101" pitchFamily="2" charset="-122"/>
                      </a:endParaRPr>
                    </a:p>
                  </a:txBody>
                  <a:tcPr marL="43854" marR="43854" marT="0" marB="0" anchor="ctr"/>
                </a:tc>
                <a:tc vMerge="1">
                  <a:txBody>
                    <a:bodyPr/>
                    <a:lstStyle/>
                    <a:p>
                      <a:endParaRPr lang="en-US"/>
                    </a:p>
                  </a:txBody>
                  <a:tcPr/>
                </a:tc>
                <a:tc>
                  <a:txBody>
                    <a:bodyPr/>
                    <a:lstStyle/>
                    <a:p>
                      <a:pPr algn="ctr"/>
                      <a:r>
                        <a:rPr lang="en-US" altLang="zh-CN" sz="1200" kern="0" dirty="0">
                          <a:solidFill>
                            <a:srgbClr val="00B050"/>
                          </a:solidFill>
                          <a:effectLst/>
                          <a:latin typeface="Times New Roman" panose="02020603050405020304" pitchFamily="18" charset="0"/>
                          <a:ea typeface="宋体" panose="02010600030101010101" pitchFamily="2" charset="-122"/>
                        </a:rPr>
                        <a:t>Guangxi</a:t>
                      </a:r>
                      <a:endParaRPr lang="zh-CN" sz="1200" kern="100" dirty="0">
                        <a:solidFill>
                          <a:srgbClr val="00B050"/>
                        </a:solidFill>
                        <a:effectLst/>
                        <a:latin typeface="Times New Roman" panose="02020603050405020304" pitchFamily="18" charset="0"/>
                        <a:ea typeface="宋体" panose="02010600030101010101" pitchFamily="2" charset="-122"/>
                      </a:endParaRPr>
                    </a:p>
                  </a:txBody>
                  <a:tcPr marL="43854" marR="4385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kern="0" dirty="0">
                          <a:solidFill>
                            <a:srgbClr val="00B050"/>
                          </a:solidFill>
                          <a:effectLst/>
                          <a:latin typeface="Times New Roman" panose="02020603050405020304" pitchFamily="18" charset="0"/>
                          <a:ea typeface="宋体" panose="02010600030101010101" pitchFamily="2" charset="-122"/>
                        </a:rPr>
                        <a:t>Rice</a:t>
                      </a:r>
                      <a:endParaRPr lang="zh-CN" sz="1200" kern="100" dirty="0">
                        <a:solidFill>
                          <a:srgbClr val="00B050"/>
                        </a:solidFill>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l"/>
                      <a:r>
                        <a:rPr lang="en-US" altLang="zh-CN" sz="1200" kern="0" dirty="0">
                          <a:effectLst/>
                        </a:rPr>
                        <a:t>Test: Conventional </a:t>
                      </a:r>
                      <a:r>
                        <a:rPr lang="en-US" altLang="zh-CN" sz="1200" kern="0" dirty="0" err="1">
                          <a:effectLst/>
                        </a:rPr>
                        <a:t>storage+S-Methoprene</a:t>
                      </a:r>
                      <a:r>
                        <a:rPr lang="en-US" altLang="zh-CN" sz="1200" kern="0" dirty="0">
                          <a:effectLst/>
                        </a:rPr>
                        <a:t> mixed with whole grain</a:t>
                      </a:r>
                    </a:p>
                    <a:p>
                      <a:pPr algn="l"/>
                      <a:r>
                        <a:rPr lang="en-US" altLang="zh-CN" sz="1200" kern="0" dirty="0">
                          <a:effectLst/>
                        </a:rPr>
                        <a:t>Control: Conventional </a:t>
                      </a:r>
                      <a:r>
                        <a:rPr lang="en-US" altLang="zh-CN" sz="1200" kern="0" dirty="0" err="1">
                          <a:effectLst/>
                        </a:rPr>
                        <a:t>storage+Conventional</a:t>
                      </a:r>
                      <a:r>
                        <a:rPr lang="en-US" altLang="zh-CN" sz="1200" kern="0" dirty="0">
                          <a:effectLst/>
                        </a:rPr>
                        <a:t> pest control methods</a:t>
                      </a:r>
                      <a:endParaRPr lang="zh-CN" altLang="zh-CN" sz="1200" kern="100" dirty="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a:solidFill>
                            <a:srgbClr val="00B050"/>
                          </a:solidFill>
                          <a:effectLst/>
                        </a:rPr>
                        <a:t>Short term testing of insect cages, monitoring of prevention effectiveness, with an experimental period of 1-2 years.</a:t>
                      </a:r>
                      <a:endParaRPr lang="zh-CN" sz="1200" kern="100" dirty="0">
                        <a:solidFill>
                          <a:srgbClr val="00B050"/>
                        </a:solidFill>
                        <a:effectLst/>
                        <a:latin typeface="Times New Roman" panose="02020603050405020304" pitchFamily="18" charset="0"/>
                        <a:ea typeface="宋体" panose="02010600030101010101" pitchFamily="2" charset="-122"/>
                      </a:endParaRPr>
                    </a:p>
                  </a:txBody>
                  <a:tcPr marL="43854" marR="43854" marT="0" marB="0" anchor="ctr"/>
                </a:tc>
                <a:extLst>
                  <a:ext uri="{0D108BD9-81ED-4DB2-BD59-A6C34878D82A}">
                    <a16:rowId xmlns:a16="http://schemas.microsoft.com/office/drawing/2014/main" val="10002"/>
                  </a:ext>
                </a:extLst>
              </a:tr>
              <a:tr h="396853">
                <a:tc>
                  <a:txBody>
                    <a:bodyPr/>
                    <a:lstStyle/>
                    <a:p>
                      <a:pPr algn="ctr"/>
                      <a:r>
                        <a:rPr lang="en-US" sz="1200" kern="0">
                          <a:effectLst/>
                        </a:rPr>
                        <a:t>3</a:t>
                      </a:r>
                      <a:endParaRPr lang="zh-CN" sz="1200" kern="100">
                        <a:effectLst/>
                        <a:latin typeface="Times New Roman" panose="02020603050405020304" pitchFamily="18" charset="0"/>
                        <a:ea typeface="宋体" panose="02010600030101010101" pitchFamily="2" charset="-122"/>
                      </a:endParaRPr>
                    </a:p>
                  </a:txBody>
                  <a:tcPr marL="43854" marR="43854" marT="0" marB="0" anchor="ctr"/>
                </a:tc>
                <a:tc rowSpan="2">
                  <a:txBody>
                    <a:bodyPr/>
                    <a:lstStyle/>
                    <a:p>
                      <a:pPr algn="ctr"/>
                      <a:r>
                        <a:rPr lang="en-US" altLang="zh-CN" sz="1200" kern="0" dirty="0">
                          <a:effectLst/>
                          <a:latin typeface="Times New Roman" panose="02020603050405020304" pitchFamily="18" charset="0"/>
                          <a:ea typeface="宋体" panose="02010600030101010101" pitchFamily="2" charset="-122"/>
                        </a:rPr>
                        <a:t>6</a:t>
                      </a:r>
                      <a:endParaRPr lang="zh-CN" sz="1200" kern="100" dirty="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err="1">
                          <a:effectLst/>
                          <a:latin typeface="Times New Roman" panose="02020603050405020304" pitchFamily="18" charset="0"/>
                          <a:ea typeface="宋体" panose="02010600030101010101" pitchFamily="2" charset="-122"/>
                        </a:rPr>
                        <a:t>Sichuang</a:t>
                      </a:r>
                      <a:endParaRPr lang="zh-CN" sz="1200" kern="100" dirty="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a:effectLst/>
                          <a:latin typeface="Times New Roman" panose="02020603050405020304" pitchFamily="18" charset="0"/>
                          <a:ea typeface="宋体" panose="02010600030101010101" pitchFamily="2" charset="-122"/>
                        </a:rPr>
                        <a:t>Rice</a:t>
                      </a:r>
                      <a:endParaRPr lang="zh-CN" sz="1200" kern="100" dirty="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l"/>
                      <a:r>
                        <a:rPr lang="en-US" altLang="zh-CN" sz="1200" kern="0" dirty="0">
                          <a:effectLst/>
                        </a:rPr>
                        <a:t>Test: Temperature controlled (low temperature) </a:t>
                      </a:r>
                      <a:r>
                        <a:rPr lang="en-US" altLang="zh-CN" sz="1200" kern="0" dirty="0" err="1">
                          <a:effectLst/>
                        </a:rPr>
                        <a:t>storage+S-Methoprene</a:t>
                      </a:r>
                      <a:r>
                        <a:rPr lang="en-US" altLang="zh-CN" sz="1200" kern="0" dirty="0">
                          <a:effectLst/>
                        </a:rPr>
                        <a:t> mixed with whole grain</a:t>
                      </a:r>
                    </a:p>
                    <a:p>
                      <a:pPr algn="l"/>
                      <a:r>
                        <a:rPr lang="en-US" altLang="zh-CN" sz="1200" kern="0" dirty="0">
                          <a:effectLst/>
                        </a:rPr>
                        <a:t>Control: Temperature controlled (low temperature) </a:t>
                      </a:r>
                      <a:r>
                        <a:rPr lang="en-US" altLang="zh-CN" sz="1200" kern="0" dirty="0" err="1">
                          <a:effectLst/>
                        </a:rPr>
                        <a:t>storage+Conventional</a:t>
                      </a:r>
                      <a:r>
                        <a:rPr lang="en-US" altLang="zh-CN" sz="1200" kern="0" dirty="0">
                          <a:effectLst/>
                        </a:rPr>
                        <a:t> pest control methods</a:t>
                      </a:r>
                      <a:endParaRPr lang="zh-CN" altLang="zh-CN" sz="1200" kern="100" dirty="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a:effectLst/>
                          <a:latin typeface="Times New Roman" panose="02020603050405020304" pitchFamily="18" charset="0"/>
                          <a:ea typeface="宋体" panose="02010600030101010101" pitchFamily="2" charset="-122"/>
                        </a:rPr>
                        <a:t>Same with No.2</a:t>
                      </a:r>
                      <a:endParaRPr lang="zh-CN" sz="1200" kern="100" dirty="0">
                        <a:effectLst/>
                        <a:latin typeface="Times New Roman" panose="02020603050405020304" pitchFamily="18" charset="0"/>
                        <a:ea typeface="宋体" panose="02010600030101010101" pitchFamily="2" charset="-122"/>
                      </a:endParaRPr>
                    </a:p>
                  </a:txBody>
                  <a:tcPr marL="43854" marR="43854" marT="0" marB="0" anchor="ctr"/>
                </a:tc>
                <a:extLst>
                  <a:ext uri="{0D108BD9-81ED-4DB2-BD59-A6C34878D82A}">
                    <a16:rowId xmlns:a16="http://schemas.microsoft.com/office/drawing/2014/main" val="10003"/>
                  </a:ext>
                </a:extLst>
              </a:tr>
              <a:tr h="241682">
                <a:tc>
                  <a:txBody>
                    <a:bodyPr/>
                    <a:lstStyle/>
                    <a:p>
                      <a:pPr algn="ctr"/>
                      <a:r>
                        <a:rPr lang="en-US" sz="1200" kern="0">
                          <a:effectLst/>
                        </a:rPr>
                        <a:t>4</a:t>
                      </a:r>
                      <a:endParaRPr lang="zh-CN" sz="1200" kern="100">
                        <a:effectLst/>
                        <a:latin typeface="Times New Roman" panose="02020603050405020304" pitchFamily="18" charset="0"/>
                        <a:ea typeface="宋体" panose="02010600030101010101" pitchFamily="2" charset="-122"/>
                      </a:endParaRPr>
                    </a:p>
                  </a:txBody>
                  <a:tcPr marL="43854" marR="43854" marT="0" marB="0" anchor="ctr"/>
                </a:tc>
                <a:tc vMerge="1">
                  <a:txBody>
                    <a:bodyPr/>
                    <a:lstStyle/>
                    <a:p>
                      <a:endParaRPr lang="en-US"/>
                    </a:p>
                  </a:txBody>
                  <a:tcPr/>
                </a:tc>
                <a:tc>
                  <a:txBody>
                    <a:bodyPr/>
                    <a:lstStyle/>
                    <a:p>
                      <a:pPr algn="ctr"/>
                      <a:r>
                        <a:rPr lang="en-US" altLang="zh-CN" sz="1200" kern="100" dirty="0" err="1">
                          <a:solidFill>
                            <a:srgbClr val="00B050"/>
                          </a:solidFill>
                          <a:effectLst/>
                          <a:latin typeface="Times New Roman" panose="02020603050405020304" pitchFamily="18" charset="0"/>
                          <a:ea typeface="宋体" panose="02010600030101010101" pitchFamily="2" charset="-122"/>
                        </a:rPr>
                        <a:t>Yunan</a:t>
                      </a:r>
                      <a:endParaRPr lang="zh-CN" sz="1200" kern="100" dirty="0">
                        <a:solidFill>
                          <a:srgbClr val="00B050"/>
                        </a:solidFill>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100" dirty="0">
                          <a:solidFill>
                            <a:srgbClr val="00B050"/>
                          </a:solidFill>
                          <a:effectLst/>
                          <a:latin typeface="Times New Roman" panose="02020603050405020304" pitchFamily="18" charset="0"/>
                          <a:ea typeface="宋体" panose="02010600030101010101" pitchFamily="2" charset="-122"/>
                        </a:rPr>
                        <a:t>Rice</a:t>
                      </a:r>
                      <a:endParaRPr lang="zh-CN" sz="1200" kern="100" dirty="0">
                        <a:solidFill>
                          <a:srgbClr val="00B050"/>
                        </a:solidFill>
                        <a:effectLst/>
                        <a:latin typeface="Times New Roman" panose="02020603050405020304" pitchFamily="18" charset="0"/>
                        <a:ea typeface="宋体" panose="02010600030101010101" pitchFamily="2" charset="-122"/>
                      </a:endParaRPr>
                    </a:p>
                  </a:txBody>
                  <a:tcPr marL="43854" marR="43854"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0" dirty="0">
                          <a:solidFill>
                            <a:srgbClr val="00B050"/>
                          </a:solidFill>
                          <a:effectLst/>
                        </a:rPr>
                        <a:t>Same with No.1</a:t>
                      </a:r>
                      <a:endParaRPr lang="zh-CN" altLang="zh-CN" sz="1200" kern="100" dirty="0">
                        <a:solidFill>
                          <a:srgbClr val="00B050"/>
                        </a:solidFill>
                        <a:effectLst/>
                        <a:latin typeface="Times New Roman" panose="02020603050405020304" pitchFamily="18" charset="0"/>
                        <a:ea typeface="宋体" panose="02010600030101010101" pitchFamily="2" charset="-122"/>
                      </a:endParaRPr>
                    </a:p>
                  </a:txBody>
                  <a:tcPr marL="43854" marR="4385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kern="0" dirty="0">
                          <a:solidFill>
                            <a:srgbClr val="00B050"/>
                          </a:solidFill>
                          <a:effectLst/>
                          <a:latin typeface="Times New Roman" panose="02020603050405020304" pitchFamily="18" charset="0"/>
                          <a:ea typeface="宋体" panose="02010600030101010101" pitchFamily="2" charset="-122"/>
                        </a:rPr>
                        <a:t>Same with No.2</a:t>
                      </a:r>
                      <a:endParaRPr lang="zh-CN" altLang="zh-CN" sz="1200" kern="100" dirty="0">
                        <a:solidFill>
                          <a:srgbClr val="00B050"/>
                        </a:solidFill>
                        <a:effectLst/>
                        <a:latin typeface="Times New Roman" panose="02020603050405020304" pitchFamily="18" charset="0"/>
                        <a:ea typeface="宋体" panose="02010600030101010101" pitchFamily="2" charset="-122"/>
                      </a:endParaRPr>
                    </a:p>
                  </a:txBody>
                  <a:tcPr marL="43854" marR="43854" marT="0" marB="0" anchor="ctr"/>
                </a:tc>
                <a:extLst>
                  <a:ext uri="{0D108BD9-81ED-4DB2-BD59-A6C34878D82A}">
                    <a16:rowId xmlns:a16="http://schemas.microsoft.com/office/drawing/2014/main" val="10004"/>
                  </a:ext>
                </a:extLst>
              </a:tr>
              <a:tr h="396853">
                <a:tc>
                  <a:txBody>
                    <a:bodyPr/>
                    <a:lstStyle/>
                    <a:p>
                      <a:pPr algn="ctr"/>
                      <a:r>
                        <a:rPr lang="en-US" sz="1200" kern="0">
                          <a:effectLst/>
                        </a:rPr>
                        <a:t>5</a:t>
                      </a:r>
                      <a:endParaRPr lang="zh-CN" sz="1200" kern="100">
                        <a:effectLst/>
                        <a:latin typeface="Times New Roman" panose="02020603050405020304" pitchFamily="18" charset="0"/>
                        <a:ea typeface="宋体" panose="02010600030101010101" pitchFamily="2" charset="-122"/>
                      </a:endParaRPr>
                    </a:p>
                  </a:txBody>
                  <a:tcPr marL="43854" marR="43854" marT="0" marB="0" anchor="ctr"/>
                </a:tc>
                <a:tc rowSpan="4">
                  <a:txBody>
                    <a:bodyPr/>
                    <a:lstStyle/>
                    <a:p>
                      <a:pPr algn="ctr"/>
                      <a:r>
                        <a:rPr lang="en-US" altLang="zh-CN" sz="1200" kern="0" dirty="0">
                          <a:solidFill>
                            <a:srgbClr val="00B050"/>
                          </a:solidFill>
                          <a:effectLst/>
                          <a:latin typeface="Times New Roman" panose="02020603050405020304" pitchFamily="18" charset="0"/>
                          <a:ea typeface="宋体" panose="02010600030101010101" pitchFamily="2" charset="-122"/>
                        </a:rPr>
                        <a:t>5</a:t>
                      </a:r>
                      <a:endParaRPr lang="zh-CN" sz="1200" kern="100" dirty="0">
                        <a:solidFill>
                          <a:srgbClr val="00B050"/>
                        </a:solidFill>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a:solidFill>
                            <a:srgbClr val="00B050"/>
                          </a:solidFill>
                          <a:effectLst/>
                          <a:latin typeface="Times New Roman" panose="02020603050405020304" pitchFamily="18" charset="0"/>
                          <a:ea typeface="宋体" panose="02010600030101010101" pitchFamily="2" charset="-122"/>
                        </a:rPr>
                        <a:t>Fujian</a:t>
                      </a:r>
                      <a:endParaRPr lang="zh-CN" sz="1200" kern="100" dirty="0">
                        <a:solidFill>
                          <a:srgbClr val="00B050"/>
                        </a:solidFill>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a:solidFill>
                            <a:srgbClr val="00B050"/>
                          </a:solidFill>
                          <a:effectLst/>
                          <a:latin typeface="Times New Roman" panose="02020603050405020304" pitchFamily="18" charset="0"/>
                          <a:ea typeface="宋体" panose="02010600030101010101" pitchFamily="2" charset="-122"/>
                        </a:rPr>
                        <a:t>Rice</a:t>
                      </a:r>
                      <a:endParaRPr lang="zh-CN" sz="1200" kern="100" dirty="0">
                        <a:solidFill>
                          <a:srgbClr val="00B050"/>
                        </a:solidFill>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l"/>
                      <a:r>
                        <a:rPr lang="en-US" altLang="zh-CN" sz="1200" kern="0" dirty="0">
                          <a:solidFill>
                            <a:srgbClr val="00B050"/>
                          </a:solidFill>
                          <a:effectLst/>
                          <a:latin typeface="Times New Roman" panose="02020603050405020304" pitchFamily="18" charset="0"/>
                          <a:ea typeface="宋体" panose="02010600030101010101" pitchFamily="2" charset="-122"/>
                        </a:rPr>
                        <a:t>Same with No.3</a:t>
                      </a:r>
                      <a:endParaRPr lang="zh-CN" sz="1200" kern="100" dirty="0">
                        <a:solidFill>
                          <a:srgbClr val="00B050"/>
                        </a:solidFill>
                        <a:effectLst/>
                        <a:latin typeface="Times New Roman" panose="02020603050405020304" pitchFamily="18" charset="0"/>
                        <a:ea typeface="宋体" panose="02010600030101010101" pitchFamily="2" charset="-122"/>
                      </a:endParaRPr>
                    </a:p>
                  </a:txBody>
                  <a:tcPr marL="43854" marR="4385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kern="0" dirty="0">
                          <a:solidFill>
                            <a:srgbClr val="00B050"/>
                          </a:solidFill>
                          <a:effectLst/>
                          <a:latin typeface="Times New Roman" panose="02020603050405020304" pitchFamily="18" charset="0"/>
                          <a:ea typeface="宋体" panose="02010600030101010101" pitchFamily="2" charset="-122"/>
                        </a:rPr>
                        <a:t>Same with No.2</a:t>
                      </a:r>
                      <a:endParaRPr lang="zh-CN" altLang="zh-CN" sz="1200" kern="100" dirty="0">
                        <a:solidFill>
                          <a:srgbClr val="00B050"/>
                        </a:solidFill>
                        <a:effectLst/>
                        <a:latin typeface="Times New Roman" panose="02020603050405020304" pitchFamily="18" charset="0"/>
                        <a:ea typeface="宋体" panose="02010600030101010101" pitchFamily="2" charset="-122"/>
                      </a:endParaRPr>
                    </a:p>
                  </a:txBody>
                  <a:tcPr marL="43854" marR="43854" marT="0" marB="0" anchor="ctr"/>
                </a:tc>
                <a:extLst>
                  <a:ext uri="{0D108BD9-81ED-4DB2-BD59-A6C34878D82A}">
                    <a16:rowId xmlns:a16="http://schemas.microsoft.com/office/drawing/2014/main" val="10005"/>
                  </a:ext>
                </a:extLst>
              </a:tr>
              <a:tr h="356183">
                <a:tc rowSpan="2">
                  <a:txBody>
                    <a:bodyPr/>
                    <a:lstStyle/>
                    <a:p>
                      <a:pPr algn="ctr"/>
                      <a:r>
                        <a:rPr lang="en-US" sz="1200" kern="0">
                          <a:effectLst/>
                        </a:rPr>
                        <a:t>6</a:t>
                      </a:r>
                      <a:endParaRPr lang="zh-CN" sz="1200" kern="100">
                        <a:effectLst/>
                        <a:latin typeface="Times New Roman" panose="02020603050405020304" pitchFamily="18" charset="0"/>
                        <a:ea typeface="宋体" panose="02010600030101010101" pitchFamily="2" charset="-122"/>
                      </a:endParaRPr>
                    </a:p>
                  </a:txBody>
                  <a:tcPr marL="43854" marR="43854" marT="0" marB="0" anchor="ctr"/>
                </a:tc>
                <a:tc vMerge="1">
                  <a:txBody>
                    <a:bodyPr/>
                    <a:lstStyle/>
                    <a:p>
                      <a:endParaRPr lang="en-US"/>
                    </a:p>
                  </a:txBody>
                  <a:tcPr/>
                </a:tc>
                <a:tc>
                  <a:txBody>
                    <a:bodyPr/>
                    <a:lstStyle/>
                    <a:p>
                      <a:pPr algn="ctr"/>
                      <a:r>
                        <a:rPr lang="en-US" altLang="zh-CN" sz="1200" kern="0" dirty="0">
                          <a:solidFill>
                            <a:srgbClr val="00B050"/>
                          </a:solidFill>
                          <a:effectLst/>
                          <a:latin typeface="Times New Roman" panose="02020603050405020304" pitchFamily="18" charset="0"/>
                          <a:ea typeface="宋体" panose="02010600030101010101" pitchFamily="2" charset="-122"/>
                        </a:rPr>
                        <a:t>Jiangsu</a:t>
                      </a:r>
                      <a:endParaRPr lang="zh-CN" sz="1200" kern="100" dirty="0">
                        <a:solidFill>
                          <a:srgbClr val="00B050"/>
                        </a:solidFill>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a:solidFill>
                            <a:srgbClr val="00B050"/>
                          </a:solidFill>
                          <a:effectLst/>
                          <a:latin typeface="Times New Roman" panose="02020603050405020304" pitchFamily="18" charset="0"/>
                          <a:ea typeface="宋体" panose="02010600030101010101" pitchFamily="2" charset="-122"/>
                        </a:rPr>
                        <a:t>Rice</a:t>
                      </a:r>
                      <a:endParaRPr lang="zh-CN" sz="1200" kern="100" dirty="0">
                        <a:solidFill>
                          <a:srgbClr val="00B050"/>
                        </a:solidFill>
                        <a:effectLst/>
                        <a:latin typeface="Times New Roman" panose="02020603050405020304" pitchFamily="18" charset="0"/>
                        <a:ea typeface="宋体" panose="02010600030101010101" pitchFamily="2" charset="-122"/>
                      </a:endParaRPr>
                    </a:p>
                  </a:txBody>
                  <a:tcPr marL="43854" marR="43854"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0" dirty="0">
                          <a:solidFill>
                            <a:srgbClr val="00B050"/>
                          </a:solidFill>
                          <a:effectLst/>
                        </a:rPr>
                        <a:t>Same with No.1</a:t>
                      </a:r>
                      <a:endParaRPr lang="zh-CN" altLang="zh-CN" sz="1200" kern="100" dirty="0">
                        <a:solidFill>
                          <a:srgbClr val="00B050"/>
                        </a:solidFill>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a:solidFill>
                            <a:srgbClr val="00B050"/>
                          </a:solidFill>
                          <a:effectLst/>
                        </a:rPr>
                        <a:t>Same with No. 1</a:t>
                      </a:r>
                      <a:endParaRPr lang="zh-CN" sz="1200" kern="100" dirty="0">
                        <a:solidFill>
                          <a:srgbClr val="00B050"/>
                        </a:solidFill>
                        <a:effectLst/>
                        <a:latin typeface="Times New Roman" panose="02020603050405020304" pitchFamily="18" charset="0"/>
                        <a:ea typeface="宋体" panose="02010600030101010101" pitchFamily="2" charset="-122"/>
                      </a:endParaRPr>
                    </a:p>
                  </a:txBody>
                  <a:tcPr marL="43854" marR="43854" marT="0" marB="0" anchor="ctr"/>
                </a:tc>
                <a:extLst>
                  <a:ext uri="{0D108BD9-81ED-4DB2-BD59-A6C34878D82A}">
                    <a16:rowId xmlns:a16="http://schemas.microsoft.com/office/drawing/2014/main" val="10006"/>
                  </a:ext>
                </a:extLst>
              </a:tr>
              <a:tr h="239097">
                <a:tc vMerge="1">
                  <a:txBody>
                    <a:bodyPr/>
                    <a:lstStyle/>
                    <a:p>
                      <a:endParaRPr lang="en-US"/>
                    </a:p>
                  </a:txBody>
                  <a:tcPr marL="43854" marR="43854" marT="0" marB="0" anchor="ctr"/>
                </a:tc>
                <a:tc vMerge="1">
                  <a:txBody>
                    <a:bodyPr/>
                    <a:lstStyle/>
                    <a:p>
                      <a:endParaRPr lang="en-US"/>
                    </a:p>
                  </a:txBody>
                  <a:tcPr/>
                </a:tc>
                <a:tc rowSpan="2">
                  <a:txBody>
                    <a:bodyPr/>
                    <a:lstStyle/>
                    <a:p>
                      <a:pPr algn="ctr"/>
                      <a:r>
                        <a:rPr lang="en-US" altLang="zh-CN" sz="1200" kern="0">
                          <a:solidFill>
                            <a:srgbClr val="00B050"/>
                          </a:solidFill>
                          <a:effectLst/>
                          <a:latin typeface="Times New Roman" panose="02020603050405020304" pitchFamily="18" charset="0"/>
                          <a:ea typeface="宋体" panose="02010600030101010101" pitchFamily="2" charset="-122"/>
                        </a:rPr>
                        <a:t>Zhejiang</a:t>
                      </a:r>
                      <a:endParaRPr lang="zh-CN" sz="1200" kern="100" dirty="0">
                        <a:solidFill>
                          <a:srgbClr val="00B050"/>
                        </a:solidFill>
                        <a:effectLst/>
                        <a:latin typeface="Times New Roman" panose="02020603050405020304" pitchFamily="18" charset="0"/>
                        <a:ea typeface="宋体" panose="02010600030101010101" pitchFamily="2" charset="-122"/>
                      </a:endParaRPr>
                    </a:p>
                  </a:txBody>
                  <a:tcPr marL="43854" marR="43854" marT="0" marB="0" anchor="ctr"/>
                </a:tc>
                <a:tc rowSpan="2">
                  <a:txBody>
                    <a:bodyPr/>
                    <a:lstStyle/>
                    <a:p>
                      <a:pPr algn="ctr"/>
                      <a:r>
                        <a:rPr lang="en-US" altLang="zh-CN" sz="1200" kern="0">
                          <a:solidFill>
                            <a:srgbClr val="00B050"/>
                          </a:solidFill>
                          <a:effectLst/>
                          <a:latin typeface="Times New Roman" panose="02020603050405020304" pitchFamily="18" charset="0"/>
                          <a:ea typeface="宋体" panose="02010600030101010101" pitchFamily="2" charset="-122"/>
                        </a:rPr>
                        <a:t>Rice</a:t>
                      </a:r>
                      <a:endParaRPr lang="zh-CN" sz="1200" kern="100" dirty="0">
                        <a:solidFill>
                          <a:srgbClr val="00B050"/>
                        </a:solidFill>
                        <a:effectLst/>
                        <a:latin typeface="Times New Roman" panose="02020603050405020304" pitchFamily="18" charset="0"/>
                        <a:ea typeface="宋体" panose="02010600030101010101" pitchFamily="2" charset="-122"/>
                      </a:endParaRPr>
                    </a:p>
                  </a:txBody>
                  <a:tcPr marL="43854" marR="43854" marT="0" marB="0" anchor="ctr"/>
                </a:tc>
                <a:tc rowSpan="2">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0">
                          <a:solidFill>
                            <a:srgbClr val="00B050"/>
                          </a:solidFill>
                          <a:effectLst/>
                        </a:rPr>
                        <a:t>Same with No.1</a:t>
                      </a:r>
                      <a:endParaRPr lang="zh-CN" altLang="zh-CN" sz="1200" kern="100" dirty="0">
                        <a:solidFill>
                          <a:srgbClr val="00B050"/>
                        </a:solidFill>
                        <a:effectLst/>
                        <a:latin typeface="Times New Roman" panose="02020603050405020304" pitchFamily="18" charset="0"/>
                        <a:ea typeface="宋体" panose="02010600030101010101" pitchFamily="2" charset="-122"/>
                      </a:endParaRPr>
                    </a:p>
                  </a:txBody>
                  <a:tcPr marL="43854" marR="43854" marT="0" marB="0" anchor="ctr"/>
                </a:tc>
                <a:tc rowSpan="2">
                  <a:txBody>
                    <a:bodyPr/>
                    <a:lstStyle/>
                    <a:p>
                      <a:pPr algn="ctr"/>
                      <a:r>
                        <a:rPr lang="en-US" altLang="zh-CN" sz="1200" kern="0" dirty="0">
                          <a:solidFill>
                            <a:srgbClr val="00B050"/>
                          </a:solidFill>
                          <a:effectLst/>
                        </a:rPr>
                        <a:t>Same with No. 1</a:t>
                      </a:r>
                      <a:endParaRPr lang="zh-CN" sz="1200" kern="100" dirty="0">
                        <a:solidFill>
                          <a:srgbClr val="00B050"/>
                        </a:solidFill>
                        <a:effectLst/>
                        <a:latin typeface="Times New Roman" panose="02020603050405020304" pitchFamily="18" charset="0"/>
                        <a:ea typeface="宋体" panose="02010600030101010101" pitchFamily="2" charset="-122"/>
                      </a:endParaRPr>
                    </a:p>
                  </a:txBody>
                  <a:tcPr marL="43854" marR="43854" marT="0" marB="0" anchor="ctr"/>
                </a:tc>
                <a:extLst>
                  <a:ext uri="{0D108BD9-81ED-4DB2-BD59-A6C34878D82A}">
                    <a16:rowId xmlns:a16="http://schemas.microsoft.com/office/drawing/2014/main" val="10007"/>
                  </a:ext>
                </a:extLst>
              </a:tr>
              <a:tr h="167303">
                <a:tc>
                  <a:txBody>
                    <a:bodyPr/>
                    <a:lstStyle/>
                    <a:p>
                      <a:pPr algn="ctr"/>
                      <a:r>
                        <a:rPr lang="en-US" sz="1200" kern="0">
                          <a:effectLst/>
                        </a:rPr>
                        <a:t>7</a:t>
                      </a:r>
                      <a:endParaRPr lang="zh-CN" sz="1200" kern="100">
                        <a:effectLst/>
                        <a:latin typeface="Times New Roman" panose="02020603050405020304" pitchFamily="18" charset="0"/>
                        <a:ea typeface="宋体" panose="02010600030101010101" pitchFamily="2" charset="-122"/>
                      </a:endParaRPr>
                    </a:p>
                  </a:txBody>
                  <a:tcPr marL="43854" marR="43854" marT="0" marB="0" anchor="ctr"/>
                </a:tc>
                <a:tc vMerge="1">
                  <a:txBody>
                    <a:bodyPr/>
                    <a:lstStyle/>
                    <a:p>
                      <a:endParaRPr lang="en-US"/>
                    </a:p>
                  </a:txBody>
                  <a:tcPr/>
                </a:tc>
                <a:tc vMerge="1">
                  <a:txBody>
                    <a:bodyPr/>
                    <a:lstStyle/>
                    <a:p>
                      <a:endParaRPr lang="en-US"/>
                    </a:p>
                  </a:txBody>
                  <a:tcPr marL="43854" marR="43854" marT="0" marB="0" anchor="ctr"/>
                </a:tc>
                <a:tc vMerge="1">
                  <a:txBody>
                    <a:bodyPr/>
                    <a:lstStyle/>
                    <a:p>
                      <a:endParaRPr lang="en-US"/>
                    </a:p>
                  </a:txBody>
                  <a:tcPr marL="43854" marR="43854" marT="0" marB="0" anchor="ctr"/>
                </a:tc>
                <a:tc vMerge="1">
                  <a:txBody>
                    <a:bodyPr/>
                    <a:lstStyle/>
                    <a:p>
                      <a:endParaRPr lang="en-US"/>
                    </a:p>
                  </a:txBody>
                  <a:tcPr marL="43854" marR="43854" marT="0" marB="0" anchor="ctr"/>
                </a:tc>
                <a:tc vMerge="1">
                  <a:txBody>
                    <a:bodyPr/>
                    <a:lstStyle/>
                    <a:p>
                      <a:endParaRPr lang="en-US"/>
                    </a:p>
                  </a:txBody>
                  <a:tcPr marL="43854" marR="43854" marT="0" marB="0" anchor="ctr"/>
                </a:tc>
                <a:extLst>
                  <a:ext uri="{0D108BD9-81ED-4DB2-BD59-A6C34878D82A}">
                    <a16:rowId xmlns:a16="http://schemas.microsoft.com/office/drawing/2014/main" val="10008"/>
                  </a:ext>
                </a:extLst>
              </a:tr>
              <a:tr h="437625">
                <a:tc>
                  <a:txBody>
                    <a:bodyPr/>
                    <a:lstStyle/>
                    <a:p>
                      <a:pPr algn="ctr"/>
                      <a:r>
                        <a:rPr lang="en-US" sz="1200" kern="0">
                          <a:effectLst/>
                        </a:rPr>
                        <a:t>8</a:t>
                      </a:r>
                      <a:endParaRPr lang="zh-CN" sz="1200" kern="10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a:effectLst/>
                          <a:latin typeface="Times New Roman" panose="02020603050405020304" pitchFamily="18" charset="0"/>
                          <a:ea typeface="宋体" panose="02010600030101010101" pitchFamily="2" charset="-122"/>
                        </a:rPr>
                        <a:t>4</a:t>
                      </a:r>
                      <a:endParaRPr lang="zh-CN" sz="1200" kern="100" dirty="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a:effectLst/>
                          <a:latin typeface="Times New Roman" panose="02020603050405020304" pitchFamily="18" charset="0"/>
                          <a:ea typeface="宋体" panose="02010600030101010101" pitchFamily="2" charset="-122"/>
                        </a:rPr>
                        <a:t>Henan</a:t>
                      </a:r>
                      <a:endParaRPr lang="zh-CN" sz="1200" kern="100" dirty="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a:effectLst/>
                          <a:latin typeface="Times New Roman" panose="02020603050405020304" pitchFamily="18" charset="0"/>
                          <a:ea typeface="宋体" panose="02010600030101010101" pitchFamily="2" charset="-122"/>
                        </a:rPr>
                        <a:t>Wheat</a:t>
                      </a:r>
                      <a:endParaRPr lang="zh-CN" sz="1200" kern="100" dirty="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l"/>
                      <a:r>
                        <a:rPr lang="en-US" altLang="zh-CN" sz="1200" kern="0" dirty="0">
                          <a:effectLst/>
                        </a:rPr>
                        <a:t>Same with No.2</a:t>
                      </a:r>
                      <a:endParaRPr lang="zh-CN" sz="1200" kern="100" dirty="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a:effectLst/>
                          <a:latin typeface="Times New Roman" panose="02020603050405020304" pitchFamily="18" charset="0"/>
                          <a:ea typeface="宋体" panose="02010600030101010101" pitchFamily="2" charset="-122"/>
                        </a:rPr>
                        <a:t>Same with No.2</a:t>
                      </a:r>
                      <a:endParaRPr lang="zh-CN" altLang="zh-CN" sz="1200" kern="100" dirty="0">
                        <a:effectLst/>
                        <a:latin typeface="Times New Roman" panose="02020603050405020304" pitchFamily="18" charset="0"/>
                        <a:ea typeface="宋体" panose="02010600030101010101" pitchFamily="2" charset="-122"/>
                      </a:endParaRPr>
                    </a:p>
                  </a:txBody>
                  <a:tcPr marL="43854" marR="43854" marT="0" marB="0" anchor="ctr"/>
                </a:tc>
                <a:extLst>
                  <a:ext uri="{0D108BD9-81ED-4DB2-BD59-A6C34878D82A}">
                    <a16:rowId xmlns:a16="http://schemas.microsoft.com/office/drawing/2014/main" val="10009"/>
                  </a:ext>
                </a:extLst>
              </a:tr>
              <a:tr h="521272">
                <a:tc>
                  <a:txBody>
                    <a:bodyPr/>
                    <a:lstStyle/>
                    <a:p>
                      <a:pPr algn="ctr"/>
                      <a:r>
                        <a:rPr lang="en-US" sz="1200" kern="0">
                          <a:effectLst/>
                        </a:rPr>
                        <a:t>9</a:t>
                      </a:r>
                      <a:endParaRPr lang="zh-CN" sz="1200" kern="10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a:effectLst/>
                          <a:latin typeface="Times New Roman" panose="02020603050405020304" pitchFamily="18" charset="0"/>
                          <a:ea typeface="宋体" panose="02010600030101010101" pitchFamily="2" charset="-122"/>
                        </a:rPr>
                        <a:t>2</a:t>
                      </a:r>
                      <a:endParaRPr lang="zh-CN" sz="1200" kern="100" dirty="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a:effectLst/>
                          <a:latin typeface="Times New Roman" panose="02020603050405020304" pitchFamily="18" charset="0"/>
                          <a:ea typeface="宋体" panose="02010600030101010101" pitchFamily="2" charset="-122"/>
                        </a:rPr>
                        <a:t>Xinjiang</a:t>
                      </a:r>
                      <a:endParaRPr lang="zh-CN" sz="1200" kern="100" dirty="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a:effectLst/>
                          <a:latin typeface="Times New Roman" panose="02020603050405020304" pitchFamily="18" charset="0"/>
                          <a:ea typeface="宋体" panose="02010600030101010101" pitchFamily="2" charset="-122"/>
                        </a:rPr>
                        <a:t>Wheat</a:t>
                      </a:r>
                      <a:endParaRPr lang="zh-CN" sz="1200" kern="100" dirty="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l"/>
                      <a:r>
                        <a:rPr lang="en-US" altLang="zh-CN" sz="1200" kern="0" dirty="0">
                          <a:effectLst/>
                        </a:rPr>
                        <a:t>Test 1: Conventional </a:t>
                      </a:r>
                      <a:r>
                        <a:rPr lang="en-US" altLang="zh-CN" sz="1200" kern="0" dirty="0" err="1">
                          <a:effectLst/>
                        </a:rPr>
                        <a:t>storage+S-Methoprene</a:t>
                      </a:r>
                      <a:r>
                        <a:rPr lang="en-US" altLang="zh-CN" sz="1200" kern="0" dirty="0">
                          <a:effectLst/>
                        </a:rPr>
                        <a:t> mixed with whole grain</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0" dirty="0">
                          <a:effectLst/>
                        </a:rPr>
                        <a:t>Test 2: Conventional </a:t>
                      </a:r>
                      <a:r>
                        <a:rPr lang="en-US" altLang="zh-CN" sz="1200" kern="0" dirty="0" err="1">
                          <a:effectLst/>
                        </a:rPr>
                        <a:t>storage+S-Methoprene</a:t>
                      </a:r>
                      <a:r>
                        <a:rPr lang="en-US" altLang="zh-CN" sz="1200" kern="0" dirty="0">
                          <a:effectLst/>
                        </a:rPr>
                        <a:t> mixed with surface grain</a:t>
                      </a:r>
                    </a:p>
                    <a:p>
                      <a:pPr algn="l"/>
                      <a:r>
                        <a:rPr lang="en-US" altLang="zh-CN" sz="1200" kern="0" dirty="0">
                          <a:effectLst/>
                        </a:rPr>
                        <a:t>Control: Conventional </a:t>
                      </a:r>
                      <a:r>
                        <a:rPr lang="en-US" altLang="zh-CN" sz="1200" kern="0" dirty="0" err="1">
                          <a:effectLst/>
                        </a:rPr>
                        <a:t>storage+Conventional</a:t>
                      </a:r>
                      <a:r>
                        <a:rPr lang="en-US" altLang="zh-CN" sz="1200" kern="0" dirty="0">
                          <a:effectLst/>
                        </a:rPr>
                        <a:t> pest control methods</a:t>
                      </a:r>
                      <a:endParaRPr lang="zh-CN" altLang="zh-CN" sz="1200" kern="100" dirty="0">
                        <a:effectLst/>
                        <a:latin typeface="Times New Roman" panose="02020603050405020304" pitchFamily="18" charset="0"/>
                        <a:ea typeface="宋体" panose="02010600030101010101" pitchFamily="2" charset="-122"/>
                      </a:endParaRPr>
                    </a:p>
                  </a:txBody>
                  <a:tcPr marL="43854" marR="43854" marT="0" marB="0" anchor="ctr"/>
                </a:tc>
                <a:tc>
                  <a:txBody>
                    <a:bodyPr/>
                    <a:lstStyle/>
                    <a:p>
                      <a:pPr algn="ctr"/>
                      <a:r>
                        <a:rPr lang="en-US" altLang="zh-CN" sz="1200" kern="0" dirty="0">
                          <a:effectLst/>
                          <a:latin typeface="Times New Roman" panose="02020603050405020304" pitchFamily="18" charset="0"/>
                          <a:ea typeface="宋体" panose="02010600030101010101" pitchFamily="2" charset="-122"/>
                        </a:rPr>
                        <a:t>Same with No.2</a:t>
                      </a:r>
                      <a:endParaRPr lang="zh-CN" altLang="zh-CN" sz="1200" kern="100" dirty="0">
                        <a:effectLst/>
                        <a:latin typeface="Times New Roman" panose="02020603050405020304" pitchFamily="18" charset="0"/>
                        <a:ea typeface="宋体" panose="02010600030101010101" pitchFamily="2" charset="-122"/>
                      </a:endParaRPr>
                    </a:p>
                  </a:txBody>
                  <a:tcPr marL="43854" marR="43854" marT="0" marB="0" anchor="ctr"/>
                </a:tc>
                <a:extLst>
                  <a:ext uri="{0D108BD9-81ED-4DB2-BD59-A6C34878D82A}">
                    <a16:rowId xmlns:a16="http://schemas.microsoft.com/office/drawing/2014/main" val="1001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676" y="4342591"/>
            <a:ext cx="2926017" cy="2194513"/>
          </a:xfrm>
          <a:prstGeom prst="rect">
            <a:avLst/>
          </a:prstGeom>
          <a:noFill/>
          <a:ln>
            <a:noFill/>
          </a:ln>
        </p:spPr>
      </p:pic>
      <p:sp>
        <p:nvSpPr>
          <p:cNvPr id="5" name="矩形 4"/>
          <p:cNvSpPr/>
          <p:nvPr/>
        </p:nvSpPr>
        <p:spPr bwMode="auto">
          <a:xfrm>
            <a:off x="1314824" y="6575246"/>
            <a:ext cx="2541626" cy="307777"/>
          </a:xfrm>
          <a:prstGeom prst="rect">
            <a:avLst/>
          </a:prstGeom>
        </p:spPr>
        <p:txBody>
          <a:bodyPr wrap="square">
            <a:spAutoFit/>
          </a:bodyPr>
          <a:lstStyle/>
          <a:p>
            <a:pPr>
              <a:defRPr/>
            </a:pPr>
            <a:r>
              <a:rPr lang="en-US" altLang="zh-CN" sz="1400" b="1" kern="100" dirty="0">
                <a:latin typeface="Times New Roman" panose="02020603050405020304" pitchFamily="18" charset="0"/>
                <a:ea typeface="微软雅黑" panose="020B0503020204020204" pitchFamily="34" charset="-122"/>
                <a:cs typeface="Times New Roman" panose="02020603050405020304" pitchFamily="18" charset="0"/>
                <a:sym typeface="+mn-ea"/>
              </a:rPr>
              <a:t>Empty warehouse handling</a:t>
            </a:r>
            <a:endParaRPr lang="zh-CN" altLang="zh-CN" sz="1400" b="1" kern="100"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6" name="图片 37" descr="2ff8c7511dd604f2ccf8bec11a76094"/>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1701" y="4355250"/>
            <a:ext cx="3263808" cy="2169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bwMode="auto">
          <a:xfrm>
            <a:off x="3914589" y="6575246"/>
            <a:ext cx="3765176" cy="307777"/>
          </a:xfrm>
          <a:prstGeom prst="rect">
            <a:avLst/>
          </a:prstGeom>
        </p:spPr>
        <p:txBody>
          <a:bodyPr wrap="square">
            <a:spAutoFit/>
          </a:bodyPr>
          <a:lstStyle/>
          <a:p>
            <a:pPr>
              <a:defRPr/>
            </a:pPr>
            <a:r>
              <a:rPr lang="en-US" altLang="zh-CN" sz="1400" b="1" kern="100" dirty="0">
                <a:latin typeface="Times New Roman" panose="02020603050405020304" pitchFamily="18" charset="0"/>
                <a:ea typeface="微软雅黑" panose="020B0503020204020204" pitchFamily="34" charset="-122"/>
                <a:cs typeface="Times New Roman" panose="02020603050405020304" pitchFamily="18" charset="0"/>
                <a:sym typeface="+mn-ea"/>
              </a:rPr>
              <a:t>Using equipment for whole warehouse storage</a:t>
            </a:r>
            <a:endParaRPr lang="zh-CN" altLang="zh-CN" sz="1400" b="1" kern="100"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9" name="图片 46"/>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13675" y="4355250"/>
            <a:ext cx="3152252" cy="2069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629370" y="1848031"/>
            <a:ext cx="10586624" cy="2339102"/>
          </a:xfrm>
          <a:prstGeom prst="rect">
            <a:avLst/>
          </a:prstGeom>
        </p:spPr>
        <p:txBody>
          <a:bodyPr wrap="square">
            <a:spAutoFit/>
          </a:bodyPr>
          <a:lstStyle/>
          <a:p>
            <a:pPr indent="-756285">
              <a:spcBef>
                <a:spcPts val="600"/>
              </a:spcBef>
              <a:spcAft>
                <a:spcPts val="600"/>
              </a:spcAft>
            </a:pPr>
            <a:r>
              <a:rPr lang="en-US" altLang="zh-CN" b="1"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Effect of pest control in grain storage: </a:t>
            </a:r>
            <a:r>
              <a:rPr lang="en-US" altLang="zh-CN" sz="1800" b="1" kern="100" dirty="0">
                <a:latin typeface="Times New Roman" panose="02020603050405020304" pitchFamily="18" charset="0"/>
                <a:ea typeface="微软雅黑" panose="020B0503020204020204" pitchFamily="34" charset="-122"/>
                <a:cs typeface="Times New Roman" panose="02020603050405020304" pitchFamily="18" charset="0"/>
                <a:sym typeface="+mn-ea"/>
              </a:rPr>
              <a:t>S-Methoprene</a:t>
            </a:r>
            <a:r>
              <a:rPr lang="en-US" altLang="zh-CN" b="1" dirty="0">
                <a:latin typeface="Times New Roman" panose="02020603050405020304" pitchFamily="18" charset="0"/>
                <a:ea typeface="宋体" panose="02010600030101010101" pitchFamily="2" charset="-122"/>
                <a:cs typeface="Times New Roman" panose="02020603050405020304" pitchFamily="18" charset="0"/>
              </a:rPr>
              <a:t> full warehouse application technology can effectively prevent and control common pests in grain warehouses. Surface application can effectively suppress the occurrence of pest populations. During high temperature seasons, local pests may occur and require local or full warehouse treatment.</a:t>
            </a:r>
          </a:p>
          <a:p>
            <a:pPr indent="-756285">
              <a:spcBef>
                <a:spcPts val="600"/>
              </a:spcBef>
              <a:spcAft>
                <a:spcPts val="600"/>
              </a:spcAft>
            </a:pPr>
            <a:r>
              <a:rPr lang="en-US" altLang="zh-CN" b="1"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In terms of maintaining grain quality: </a:t>
            </a:r>
            <a:r>
              <a:rPr lang="en-US" altLang="zh-CN" sz="1800" b="1" kern="100" dirty="0">
                <a:latin typeface="Times New Roman" panose="02020603050405020304" pitchFamily="18" charset="0"/>
                <a:ea typeface="微软雅黑" panose="020B0503020204020204" pitchFamily="34" charset="-122"/>
                <a:cs typeface="Times New Roman" panose="02020603050405020304" pitchFamily="18" charset="0"/>
                <a:sym typeface="+mn-ea"/>
              </a:rPr>
              <a:t>S-Methoprene</a:t>
            </a:r>
            <a:r>
              <a:rPr lang="en-US" altLang="zh-CN" b="1" dirty="0">
                <a:latin typeface="Times New Roman" panose="02020603050405020304" pitchFamily="18" charset="0"/>
                <a:ea typeface="宋体" panose="02010600030101010101" pitchFamily="2" charset="-122"/>
                <a:cs typeface="Times New Roman" panose="02020603050405020304" pitchFamily="18" charset="0"/>
              </a:rPr>
              <a:t> will not cause a deterioration in grain quality.</a:t>
            </a:r>
          </a:p>
          <a:p>
            <a:pPr indent="-756285">
              <a:spcBef>
                <a:spcPts val="600"/>
              </a:spcBef>
              <a:spcAft>
                <a:spcPts val="600"/>
              </a:spcAft>
            </a:pPr>
            <a:r>
              <a:rPr lang="en-US" altLang="zh-CN" b="1"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In terms of economic benefits: </a:t>
            </a:r>
            <a:r>
              <a:rPr lang="en-US" altLang="zh-CN" b="1" dirty="0">
                <a:latin typeface="Times New Roman" panose="02020603050405020304" pitchFamily="18" charset="0"/>
                <a:ea typeface="宋体" panose="02010600030101010101" pitchFamily="2" charset="-122"/>
                <a:cs typeface="Times New Roman" panose="02020603050405020304" pitchFamily="18" charset="0"/>
              </a:rPr>
              <a:t>some grain depots have seen a </a:t>
            </a:r>
            <a:r>
              <a:rPr lang="en-US" altLang="zh-CN" b="0" i="0" dirty="0">
                <a:solidFill>
                  <a:srgbClr val="333333"/>
                </a:solidFill>
                <a:effectLst/>
                <a:highlight>
                  <a:srgbClr val="FFFFFF"/>
                </a:highlight>
                <a:latin typeface="-apple-system"/>
              </a:rPr>
              <a:t>¥ </a:t>
            </a:r>
            <a:r>
              <a:rPr lang="en-US" altLang="zh-CN" b="1" dirty="0">
                <a:latin typeface="Times New Roman" panose="02020603050405020304" pitchFamily="18" charset="0"/>
                <a:ea typeface="宋体" panose="02010600030101010101" pitchFamily="2" charset="-122"/>
                <a:cs typeface="Times New Roman" panose="02020603050405020304" pitchFamily="18" charset="0"/>
              </a:rPr>
              <a:t>70 yuan increase in grain prices per ton when grain is released, resulting in an additional profit of over 200,000 yuan for a 3,000ton grain depot.</a:t>
            </a:r>
            <a:endParaRPr lang="en-US" altLang="zh-CN" b="1" dirty="0">
              <a:latin typeface="Times New Roman" panose="02020603050405020304" pitchFamily="18" charset="0"/>
              <a:ea typeface="宋体" panose="02010600030101010101" pitchFamily="2" charset="-122"/>
            </a:endParaRPr>
          </a:p>
        </p:txBody>
      </p:sp>
      <p:sp>
        <p:nvSpPr>
          <p:cNvPr id="11" name="矩形 10"/>
          <p:cNvSpPr/>
          <p:nvPr/>
        </p:nvSpPr>
        <p:spPr bwMode="auto">
          <a:xfrm>
            <a:off x="9022075" y="6524447"/>
            <a:ext cx="2135995" cy="307777"/>
          </a:xfrm>
          <a:prstGeom prst="rect">
            <a:avLst/>
          </a:prstGeom>
        </p:spPr>
        <p:txBody>
          <a:bodyPr wrap="square">
            <a:spAutoFit/>
          </a:bodyPr>
          <a:lstStyle/>
          <a:p>
            <a:pPr>
              <a:defRPr/>
            </a:pPr>
            <a:r>
              <a:rPr lang="en-US" altLang="zh-CN" sz="1400" b="1" kern="100" dirty="0">
                <a:latin typeface="Times New Roman" panose="02020603050405020304" pitchFamily="18" charset="0"/>
                <a:ea typeface="微软雅黑" panose="020B0503020204020204" pitchFamily="34" charset="-122"/>
                <a:cs typeface="Times New Roman" panose="02020603050405020304" pitchFamily="18" charset="0"/>
                <a:sym typeface="+mn-ea"/>
              </a:rPr>
              <a:t>S-Methoprene agent</a:t>
            </a:r>
            <a:endParaRPr lang="zh-CN" altLang="zh-CN" sz="1400" b="1" kern="100"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 name="矩形 2"/>
          <p:cNvSpPr/>
          <p:nvPr/>
        </p:nvSpPr>
        <p:spPr>
          <a:xfrm>
            <a:off x="545570" y="1069684"/>
            <a:ext cx="11100859" cy="523220"/>
          </a:xfrm>
          <a:prstGeom prst="rect">
            <a:avLst/>
          </a:prstGeom>
        </p:spPr>
        <p:txBody>
          <a:bodyPr wrap="none">
            <a:spAutoFit/>
          </a:bodyPr>
          <a:lstStyle/>
          <a:p>
            <a:pPr algn="ctr">
              <a:defRPr/>
            </a:pPr>
            <a:r>
              <a:rPr lang="en-US" altLang="zh-CN" sz="2800" spc="300" dirty="0">
                <a:latin typeface="微软雅黑" panose="020B0503020204020204" pitchFamily="34" charset="-122"/>
                <a:ea typeface="微软雅黑" panose="020B0503020204020204" pitchFamily="34" charset="-122"/>
              </a:rPr>
              <a:t>4. S-Methoprene </a:t>
            </a:r>
            <a:r>
              <a:rPr lang="en-US" altLang="zh-CN" sz="2800" spc="300" dirty="0">
                <a:latin typeface="Arial" panose="020B0604020202020204" pitchFamily="34" charset="0"/>
                <a:ea typeface="微软雅黑" panose="020B0503020204020204" pitchFamily="34" charset="-122"/>
                <a:cs typeface="Arial" panose="020B0604020202020204" pitchFamily="34" charset="0"/>
              </a:rPr>
              <a:t>control stored grain pests technology</a:t>
            </a:r>
            <a:endParaRPr lang="zh-CN" altLang="zh-CN" sz="2800" spc="3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2" name="矩形 11"/>
          <p:cNvSpPr/>
          <p:nvPr/>
        </p:nvSpPr>
        <p:spPr>
          <a:xfrm>
            <a:off x="1587175" y="990564"/>
            <a:ext cx="8847743" cy="584775"/>
          </a:xfrm>
          <a:prstGeom prst="rect">
            <a:avLst/>
          </a:prstGeom>
        </p:spPr>
        <p:txBody>
          <a:bodyPr wrap="none">
            <a:spAutoFit/>
          </a:bodyPr>
          <a:lstStyle/>
          <a:p>
            <a:r>
              <a:rPr lang="en-US" altLang="zh-CN" sz="3200" spc="300" dirty="0">
                <a:latin typeface="微软雅黑" panose="020B0503020204020204" pitchFamily="34" charset="-122"/>
                <a:ea typeface="微软雅黑" panose="020B0503020204020204" pitchFamily="34" charset="-122"/>
              </a:rPr>
              <a:t>5.</a:t>
            </a:r>
            <a:r>
              <a:rPr lang="en-US" altLang="zh-CN" sz="3200" b="1" i="0" dirty="0">
                <a:solidFill>
                  <a:srgbClr val="333333"/>
                </a:solidFill>
                <a:effectLst/>
                <a:highlight>
                  <a:srgbClr val="FFFFFF"/>
                </a:highlight>
                <a:latin typeface="-apple-system"/>
              </a:rPr>
              <a:t> Atmospheric adjustment for insect control </a:t>
            </a:r>
            <a:r>
              <a:rPr lang="en-US" altLang="zh-CN" sz="3200" b="1" i="0" spc="300" dirty="0">
                <a:solidFill>
                  <a:srgbClr val="333333"/>
                </a:solidFill>
                <a:effectLst/>
                <a:highlight>
                  <a:srgbClr val="FFFFFF"/>
                </a:highlight>
                <a:latin typeface="微软雅黑" panose="020B0503020204020204" pitchFamily="34" charset="-122"/>
                <a:ea typeface="微软雅黑" panose="020B0503020204020204" pitchFamily="34" charset="-122"/>
              </a:rPr>
              <a:t>:</a:t>
            </a:r>
            <a:r>
              <a:rPr lang="zh-CN" altLang="en-US" sz="3200" b="1" i="0" spc="300" dirty="0">
                <a:solidFill>
                  <a:srgbClr val="333333"/>
                </a:solidFill>
                <a:effectLst/>
                <a:highlight>
                  <a:srgbClr val="FFFFFF"/>
                </a:highlight>
                <a:latin typeface="微软雅黑" panose="020B0503020204020204" pitchFamily="34" charset="-122"/>
                <a:ea typeface="微软雅黑" panose="020B0503020204020204" pitchFamily="34" charset="-122"/>
              </a:rPr>
              <a:t> </a:t>
            </a:r>
            <a:r>
              <a:rPr lang="en-US" altLang="zh-CN" sz="3200" spc="300" dirty="0">
                <a:latin typeface="微软雅黑" panose="020B0503020204020204" pitchFamily="34" charset="-122"/>
                <a:ea typeface="微软雅黑" panose="020B0503020204020204" pitchFamily="34" charset="-122"/>
              </a:rPr>
              <a:t>N</a:t>
            </a:r>
            <a:r>
              <a:rPr lang="en-US" altLang="zh-CN" sz="3200" spc="300" baseline="-25000" dirty="0">
                <a:latin typeface="微软雅黑" panose="020B0503020204020204" pitchFamily="34" charset="-122"/>
                <a:ea typeface="微软雅黑" panose="020B0503020204020204" pitchFamily="34" charset="-122"/>
              </a:rPr>
              <a:t>2</a:t>
            </a:r>
            <a:endParaRPr lang="en-US" altLang="zh-CN" sz="3200" baseline="-25000" dirty="0">
              <a:solidFill>
                <a:srgbClr val="1721A9"/>
              </a:solidFill>
              <a:latin typeface="Times New Roman" panose="02020603050405020304" pitchFamily="18" charset="0"/>
              <a:ea typeface="微软雅黑" panose="020B0503020204020204" pitchFamily="34" charset="-122"/>
            </a:endParaRPr>
          </a:p>
        </p:txBody>
      </p:sp>
      <p:sp>
        <p:nvSpPr>
          <p:cNvPr id="3" name="矩形 2"/>
          <p:cNvSpPr/>
          <p:nvPr/>
        </p:nvSpPr>
        <p:spPr>
          <a:xfrm>
            <a:off x="419099" y="1457233"/>
            <a:ext cx="11315700" cy="3000821"/>
          </a:xfrm>
          <a:prstGeom prst="rect">
            <a:avLst/>
          </a:prstGeom>
        </p:spPr>
        <p:txBody>
          <a:bodyPr wrap="square">
            <a:spAutoFit/>
          </a:bodyPr>
          <a:lstStyle/>
          <a:p>
            <a:pPr indent="406400" algn="just"/>
            <a:r>
              <a:rPr lang="en-US" altLang="zh-CN" b="1" kern="100" dirty="0">
                <a:solidFill>
                  <a:srgbClr val="000000"/>
                </a:solidFill>
                <a:latin typeface="Times New Roman" panose="02020603050405020304" pitchFamily="18" charset="0"/>
                <a:ea typeface="微软雅黑" panose="020B0503020204020204" pitchFamily="34" charset="-122"/>
                <a:cs typeface="仿宋" panose="02010609060101010101" charset="-122"/>
              </a:rPr>
              <a:t>Two types of nitrogen production equipment</a:t>
            </a:r>
            <a:r>
              <a:rPr lang="zh-CN" altLang="en-US" b="1" kern="100" dirty="0">
                <a:solidFill>
                  <a:srgbClr val="000000"/>
                </a:solidFill>
                <a:latin typeface="Times New Roman" panose="02020603050405020304" pitchFamily="18" charset="0"/>
                <a:ea typeface="微软雅黑" panose="020B0503020204020204" pitchFamily="34" charset="-122"/>
                <a:cs typeface="仿宋" panose="02010609060101010101" charset="-122"/>
              </a:rPr>
              <a:t>：</a:t>
            </a:r>
            <a:r>
              <a:rPr lang="en-US" altLang="zh-CN" kern="100" dirty="0">
                <a:solidFill>
                  <a:srgbClr val="000000"/>
                </a:solidFill>
                <a:latin typeface="Times New Roman" panose="02020603050405020304" pitchFamily="18" charset="0"/>
                <a:ea typeface="微软雅黑" panose="020B0503020204020204" pitchFamily="34" charset="-122"/>
                <a:cs typeface="仿宋" panose="02010609060101010101" charset="-122"/>
              </a:rPr>
              <a:t>At present, there are two mature nitrogen gas controlled grain storage technologies, pressure swing adsorption nitrogen production technology and membrane separation nitrogen production technology, equipment and control systems, which are widely promoted and applied in China.</a:t>
            </a:r>
          </a:p>
          <a:p>
            <a:pPr indent="406400" algn="just">
              <a:lnSpc>
                <a:spcPct val="150000"/>
              </a:lnSpc>
            </a:pPr>
            <a:r>
              <a:rPr lang="en-US" altLang="zh-CN" b="1" kern="100" dirty="0">
                <a:solidFill>
                  <a:srgbClr val="000000"/>
                </a:solidFill>
                <a:latin typeface="Times New Roman" panose="02020603050405020304" pitchFamily="18" charset="0"/>
                <a:ea typeface="微软雅黑" panose="020B0503020204020204" pitchFamily="34" charset="-122"/>
                <a:cs typeface="仿宋" panose="02010609060101010101" charset="-122"/>
              </a:rPr>
              <a:t>Three concentrations for controlling</a:t>
            </a:r>
            <a:r>
              <a:rPr lang="zh-CN" altLang="en-US" b="1" kern="100" dirty="0">
                <a:solidFill>
                  <a:srgbClr val="000000"/>
                </a:solidFill>
                <a:latin typeface="Times New Roman" panose="02020603050405020304" pitchFamily="18" charset="0"/>
                <a:ea typeface="微软雅黑" panose="020B0503020204020204" pitchFamily="34" charset="-122"/>
                <a:cs typeface="仿宋" panose="02010609060101010101" charset="-122"/>
              </a:rPr>
              <a:t>：  </a:t>
            </a:r>
            <a:endParaRPr lang="en-US" altLang="zh-CN" b="1" kern="100" dirty="0">
              <a:solidFill>
                <a:srgbClr val="000000"/>
              </a:solidFill>
              <a:latin typeface="Times New Roman" panose="02020603050405020304" pitchFamily="18" charset="0"/>
              <a:ea typeface="微软雅黑" panose="020B0503020204020204" pitchFamily="34" charset="-122"/>
              <a:cs typeface="仿宋" panose="02010609060101010101" charset="-122"/>
            </a:endParaRPr>
          </a:p>
          <a:p>
            <a:pPr indent="406400" algn="just"/>
            <a:r>
              <a:rPr lang="en-US" altLang="zh-CN" kern="100" dirty="0">
                <a:solidFill>
                  <a:srgbClr val="FF0000"/>
                </a:solidFill>
                <a:latin typeface="Times New Roman" panose="02020603050405020304" pitchFamily="18" charset="0"/>
                <a:ea typeface="微软雅黑" panose="020B0503020204020204" pitchFamily="34" charset="-122"/>
                <a:cs typeface="仿宋" panose="02010609060101010101" charset="-122"/>
              </a:rPr>
              <a:t>1. Kill the pests</a:t>
            </a:r>
            <a:r>
              <a:rPr lang="en-US" altLang="zh-CN" kern="100" dirty="0">
                <a:solidFill>
                  <a:srgbClr val="000000"/>
                </a:solidFill>
                <a:latin typeface="Times New Roman" panose="02020603050405020304" pitchFamily="18" charset="0"/>
                <a:ea typeface="微软雅黑" panose="020B0503020204020204" pitchFamily="34" charset="-122"/>
                <a:cs typeface="仿宋" panose="02010609060101010101" charset="-122"/>
              </a:rPr>
              <a:t> , the concentration is over 98% for more than 30 days</a:t>
            </a:r>
            <a:r>
              <a:rPr lang="zh-CN" altLang="zh-CN" kern="100" dirty="0">
                <a:solidFill>
                  <a:srgbClr val="000000"/>
                </a:solidFill>
                <a:latin typeface="Times New Roman" panose="02020603050405020304" pitchFamily="18" charset="0"/>
                <a:ea typeface="微软雅黑" panose="020B0503020204020204" pitchFamily="34" charset="-122"/>
                <a:cs typeface="仿宋" panose="02010609060101010101" charset="-122"/>
              </a:rPr>
              <a:t>；</a:t>
            </a:r>
            <a:endParaRPr lang="en-US" altLang="zh-CN" kern="100" dirty="0">
              <a:solidFill>
                <a:srgbClr val="000000"/>
              </a:solidFill>
              <a:latin typeface="Times New Roman" panose="02020603050405020304" pitchFamily="18" charset="0"/>
              <a:ea typeface="微软雅黑" panose="020B0503020204020204" pitchFamily="34" charset="-122"/>
              <a:cs typeface="仿宋" panose="02010609060101010101" charset="-122"/>
            </a:endParaRPr>
          </a:p>
          <a:p>
            <a:pPr indent="406400" algn="just"/>
            <a:r>
              <a:rPr lang="en-US" altLang="zh-CN" kern="100" dirty="0">
                <a:solidFill>
                  <a:srgbClr val="FF0000"/>
                </a:solidFill>
                <a:latin typeface="Times New Roman" panose="02020603050405020304" pitchFamily="18" charset="0"/>
                <a:ea typeface="微软雅黑" panose="020B0503020204020204" pitchFamily="34" charset="-122"/>
                <a:cs typeface="仿宋" panose="02010609060101010101" charset="-122"/>
              </a:rPr>
              <a:t>2. Prevent the pests</a:t>
            </a:r>
            <a:r>
              <a:rPr lang="en-US" altLang="zh-CN" kern="100" dirty="0">
                <a:solidFill>
                  <a:srgbClr val="000000"/>
                </a:solidFill>
                <a:latin typeface="Times New Roman" panose="02020603050405020304" pitchFamily="18" charset="0"/>
                <a:ea typeface="微软雅黑" panose="020B0503020204020204" pitchFamily="34" charset="-122"/>
                <a:cs typeface="仿宋" panose="02010609060101010101" charset="-122"/>
              </a:rPr>
              <a:t> , the concentration is over 95% for more than 60 days</a:t>
            </a:r>
            <a:r>
              <a:rPr lang="zh-CN" altLang="zh-CN" kern="100" dirty="0">
                <a:solidFill>
                  <a:srgbClr val="000000"/>
                </a:solidFill>
                <a:latin typeface="Times New Roman" panose="02020603050405020304" pitchFamily="18" charset="0"/>
                <a:ea typeface="微软雅黑" panose="020B0503020204020204" pitchFamily="34" charset="-122"/>
                <a:cs typeface="仿宋" panose="02010609060101010101" charset="-122"/>
              </a:rPr>
              <a:t>；</a:t>
            </a:r>
            <a:endParaRPr lang="en-US" altLang="zh-CN" kern="100" dirty="0">
              <a:solidFill>
                <a:srgbClr val="000000"/>
              </a:solidFill>
              <a:latin typeface="Times New Roman" panose="02020603050405020304" pitchFamily="18" charset="0"/>
              <a:ea typeface="微软雅黑" panose="020B0503020204020204" pitchFamily="34" charset="-122"/>
              <a:cs typeface="仿宋" panose="02010609060101010101" charset="-122"/>
            </a:endParaRPr>
          </a:p>
          <a:p>
            <a:pPr indent="406400" algn="just"/>
            <a:r>
              <a:rPr lang="en-US" altLang="zh-CN" kern="100" dirty="0">
                <a:solidFill>
                  <a:srgbClr val="FF0000"/>
                </a:solidFill>
                <a:latin typeface="Times New Roman" panose="02020603050405020304" pitchFamily="18" charset="0"/>
                <a:ea typeface="微软雅黑" panose="020B0503020204020204" pitchFamily="34" charset="-122"/>
                <a:cs typeface="仿宋" panose="02010609060101010101" charset="-122"/>
              </a:rPr>
              <a:t>3. Atmospheric adjustment grain storage</a:t>
            </a:r>
            <a:r>
              <a:rPr lang="en-US" altLang="zh-CN" kern="100" dirty="0">
                <a:solidFill>
                  <a:srgbClr val="000000"/>
                </a:solidFill>
                <a:latin typeface="Times New Roman" panose="02020603050405020304" pitchFamily="18" charset="0"/>
                <a:ea typeface="微软雅黑" panose="020B0503020204020204" pitchFamily="34" charset="-122"/>
                <a:cs typeface="仿宋" panose="02010609060101010101" charset="-122"/>
              </a:rPr>
              <a:t>, maintaining a low oxygen state of 90-95% nitrogen concentration for a long time slows down the oxidation of fatty acids</a:t>
            </a:r>
          </a:p>
          <a:p>
            <a:pPr indent="406400" algn="just"/>
            <a:r>
              <a:rPr lang="en-US" altLang="zh-CN" b="1" kern="100" dirty="0">
                <a:solidFill>
                  <a:srgbClr val="000000"/>
                </a:solidFill>
                <a:latin typeface="Times New Roman" panose="02020603050405020304" pitchFamily="18" charset="0"/>
                <a:ea typeface="微软雅黑" panose="020B0503020204020204" pitchFamily="34" charset="-122"/>
                <a:cs typeface="仿宋" panose="02010609060101010101" charset="-122"/>
              </a:rPr>
              <a:t>Application scale: </a:t>
            </a:r>
            <a:r>
              <a:rPr lang="en-US" altLang="zh-CN" kern="100" dirty="0">
                <a:solidFill>
                  <a:srgbClr val="000000"/>
                </a:solidFill>
                <a:latin typeface="Times New Roman" panose="02020603050405020304" pitchFamily="18" charset="0"/>
                <a:ea typeface="微软雅黑" panose="020B0503020204020204" pitchFamily="34" charset="-122"/>
                <a:cs typeface="仿宋" panose="02010609060101010101" charset="-122"/>
              </a:rPr>
              <a:t>The application scale of modified atmosphere grain storage technology in China has reached about 35.9 million tons, with an investment cost of 2.3 yuan/ton of grain.</a:t>
            </a:r>
            <a:endParaRPr lang="zh-CN" altLang="zh-CN" kern="100" dirty="0">
              <a:solidFill>
                <a:srgbClr val="000000"/>
              </a:solidFill>
              <a:latin typeface="Times New Roman" panose="02020603050405020304" pitchFamily="18" charset="0"/>
              <a:ea typeface="微软雅黑" panose="020B0503020204020204" pitchFamily="34" charset="-122"/>
              <a:cs typeface="仿宋" panose="02010609060101010101" charset="-122"/>
            </a:endParaRPr>
          </a:p>
        </p:txBody>
      </p:sp>
      <p:pic>
        <p:nvPicPr>
          <p:cNvPr id="9" name="图片 50" descr="eac66255649d17f91911f271069eeca"/>
          <p:cNvPicPr>
            <a:picLocks noChangeArrowheads="1"/>
          </p:cNvPicPr>
          <p:nvPr/>
        </p:nvPicPr>
        <p:blipFill>
          <a:blip r:embed="rId4" cstate="print"/>
          <a:srcRect/>
          <a:stretch>
            <a:fillRect/>
          </a:stretch>
        </p:blipFill>
        <p:spPr bwMode="auto">
          <a:xfrm>
            <a:off x="500242" y="4359820"/>
            <a:ext cx="3424665" cy="1988202"/>
          </a:xfrm>
          <a:prstGeom prst="rect">
            <a:avLst/>
          </a:prstGeom>
          <a:noFill/>
          <a:ln w="9525">
            <a:noFill/>
            <a:miter lim="800000"/>
            <a:headEnd/>
            <a:tailEnd/>
          </a:ln>
        </p:spPr>
      </p:pic>
      <p:sp>
        <p:nvSpPr>
          <p:cNvPr id="10" name="文本框 9"/>
          <p:cNvSpPr txBox="1"/>
          <p:nvPr/>
        </p:nvSpPr>
        <p:spPr>
          <a:xfrm>
            <a:off x="832861" y="6450014"/>
            <a:ext cx="3049101" cy="338554"/>
          </a:xfrm>
          <a:prstGeom prst="rect">
            <a:avLst/>
          </a:prstGeom>
          <a:noFill/>
        </p:spPr>
        <p:txBody>
          <a:bodyPr wrap="square" rtlCol="0">
            <a:spAutoFit/>
          </a:bodyPr>
          <a:lstStyle>
            <a:defPPr>
              <a:defRPr lang="zh-CN"/>
            </a:defPPr>
            <a:lvl1pPr>
              <a:defRPr sz="1600" kern="100">
                <a:solidFill>
                  <a:srgbClr val="000000"/>
                </a:solidFill>
                <a:latin typeface="Times New Roman" panose="02020603050405020304" pitchFamily="18" charset="0"/>
                <a:ea typeface="微软雅黑" panose="020B0503020204020204" pitchFamily="34" charset="-122"/>
                <a:cs typeface="仿宋" panose="02010609060101010101" charset="-122"/>
              </a:defRPr>
            </a:lvl1pPr>
          </a:lstStyle>
          <a:p>
            <a:r>
              <a:rPr lang="en-US" altLang="zh-CN" dirty="0"/>
              <a:t>Pressure Swing Adsorption</a:t>
            </a:r>
            <a:endParaRPr lang="zh-CN" altLang="en-US" dirty="0"/>
          </a:p>
        </p:txBody>
      </p:sp>
      <p:pic>
        <p:nvPicPr>
          <p:cNvPr id="11" name="图片 10"/>
          <p:cNvPicPr>
            <a:picLocks noChangeAspect="1"/>
          </p:cNvPicPr>
          <p:nvPr/>
        </p:nvPicPr>
        <p:blipFill>
          <a:blip r:embed="rId5" cstate="print"/>
          <a:srcRect t="7500"/>
          <a:stretch>
            <a:fillRect/>
          </a:stretch>
        </p:blipFill>
        <p:spPr>
          <a:xfrm>
            <a:off x="4064815" y="4355911"/>
            <a:ext cx="4330281" cy="1899691"/>
          </a:xfrm>
          <a:prstGeom prst="rect">
            <a:avLst/>
          </a:prstGeom>
        </p:spPr>
      </p:pic>
      <p:sp>
        <p:nvSpPr>
          <p:cNvPr id="13" name="文本框 12"/>
          <p:cNvSpPr txBox="1"/>
          <p:nvPr/>
        </p:nvSpPr>
        <p:spPr>
          <a:xfrm>
            <a:off x="5438122" y="6450014"/>
            <a:ext cx="2185761" cy="338554"/>
          </a:xfrm>
          <a:prstGeom prst="rect">
            <a:avLst/>
          </a:prstGeom>
          <a:noFill/>
        </p:spPr>
        <p:txBody>
          <a:bodyPr wrap="square" rtlCol="0">
            <a:spAutoFit/>
          </a:bodyPr>
          <a:lstStyle/>
          <a:p>
            <a:r>
              <a:rPr lang="en-US" altLang="zh-CN" sz="1600" kern="100" dirty="0">
                <a:solidFill>
                  <a:srgbClr val="000000"/>
                </a:solidFill>
                <a:latin typeface="Times New Roman" panose="02020603050405020304" pitchFamily="18" charset="0"/>
                <a:ea typeface="微软雅黑" panose="020B0503020204020204" pitchFamily="34" charset="-122"/>
                <a:cs typeface="仿宋" panose="02010609060101010101" charset="-122"/>
              </a:rPr>
              <a:t>Membrane separation</a:t>
            </a:r>
            <a:endParaRPr lang="zh-CN" altLang="en-US" sz="1600" dirty="0">
              <a:latin typeface="微软雅黑" panose="020B0503020204020204" pitchFamily="34" charset="-122"/>
              <a:ea typeface="微软雅黑" panose="020B0503020204020204" pitchFamily="34" charset="-122"/>
            </a:endParaRPr>
          </a:p>
        </p:txBody>
      </p:sp>
      <p:pic>
        <p:nvPicPr>
          <p:cNvPr id="14" name="Picture 4" descr="S600063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5096" y="4355911"/>
            <a:ext cx="3244705" cy="20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15"/>
          <p:cNvSpPr txBox="1"/>
          <p:nvPr/>
        </p:nvSpPr>
        <p:spPr>
          <a:xfrm>
            <a:off x="7623883" y="6450014"/>
            <a:ext cx="4665187" cy="338554"/>
          </a:xfrm>
          <a:prstGeom prst="rect">
            <a:avLst/>
          </a:prstGeom>
          <a:noFill/>
        </p:spPr>
        <p:txBody>
          <a:bodyPr wrap="square" rtlCol="0">
            <a:spAutoFit/>
          </a:bodyPr>
          <a:lstStyle>
            <a:defPPr>
              <a:defRPr lang="zh-CN"/>
            </a:defPPr>
            <a:lvl1pPr>
              <a:defRPr sz="1600" kern="100">
                <a:solidFill>
                  <a:srgbClr val="000000"/>
                </a:solidFill>
                <a:latin typeface="Times New Roman" panose="02020603050405020304" pitchFamily="18" charset="0"/>
                <a:ea typeface="微软雅黑" panose="020B0503020204020204" pitchFamily="34" charset="-122"/>
                <a:cs typeface="仿宋" panose="02010609060101010101" charset="-122"/>
              </a:defRPr>
            </a:lvl1pPr>
          </a:lstStyle>
          <a:p>
            <a:r>
              <a:rPr lang="en-US" altLang="zh-CN" dirty="0"/>
              <a:t>Warehouse covered with film and filled with nitrogen</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2" name="矩形 11"/>
          <p:cNvSpPr/>
          <p:nvPr/>
        </p:nvSpPr>
        <p:spPr>
          <a:xfrm>
            <a:off x="1627571" y="1051224"/>
            <a:ext cx="9467079" cy="584775"/>
          </a:xfrm>
          <a:prstGeom prst="rect">
            <a:avLst/>
          </a:prstGeom>
        </p:spPr>
        <p:txBody>
          <a:bodyPr wrap="none">
            <a:spAutoFit/>
          </a:bodyPr>
          <a:lstStyle/>
          <a:p>
            <a:r>
              <a:rPr lang="en-US" altLang="zh-CN" sz="3200" spc="300" dirty="0">
                <a:latin typeface="微软雅黑" panose="020B0503020204020204" pitchFamily="34" charset="-122"/>
                <a:ea typeface="微软雅黑" panose="020B0503020204020204" pitchFamily="34" charset="-122"/>
              </a:rPr>
              <a:t>5.</a:t>
            </a:r>
            <a:r>
              <a:rPr lang="en-US" altLang="zh-CN" sz="3200" b="1" i="0" dirty="0">
                <a:solidFill>
                  <a:srgbClr val="333333"/>
                </a:solidFill>
                <a:effectLst/>
                <a:highlight>
                  <a:srgbClr val="FFFFFF"/>
                </a:highlight>
                <a:latin typeface="-apple-system"/>
              </a:rPr>
              <a:t> Atmospheric adjustment for insect control </a:t>
            </a:r>
            <a:r>
              <a:rPr lang="en-US" altLang="zh-CN" sz="3200" b="1" i="0" spc="300" dirty="0">
                <a:solidFill>
                  <a:srgbClr val="333333"/>
                </a:solidFill>
                <a:effectLst/>
                <a:highlight>
                  <a:srgbClr val="FFFFFF"/>
                </a:highlight>
                <a:latin typeface="微软雅黑" panose="020B0503020204020204" pitchFamily="34" charset="-122"/>
                <a:ea typeface="微软雅黑" panose="020B0503020204020204" pitchFamily="34" charset="-122"/>
              </a:rPr>
              <a:t>:</a:t>
            </a:r>
            <a:r>
              <a:rPr lang="zh-CN" altLang="en-US" sz="3200" b="1" i="0" spc="300" dirty="0">
                <a:solidFill>
                  <a:srgbClr val="333333"/>
                </a:solidFill>
                <a:effectLst/>
                <a:highlight>
                  <a:srgbClr val="FFFFFF"/>
                </a:highlight>
                <a:latin typeface="微软雅黑" panose="020B0503020204020204" pitchFamily="34" charset="-122"/>
                <a:ea typeface="微软雅黑" panose="020B0503020204020204" pitchFamily="34" charset="-122"/>
              </a:rPr>
              <a:t> </a:t>
            </a:r>
            <a:r>
              <a:rPr lang="en-US" altLang="zh-CN" sz="3200" spc="300" dirty="0">
                <a:latin typeface="微软雅黑" panose="020B0503020204020204" pitchFamily="34" charset="-122"/>
                <a:ea typeface="微软雅黑" panose="020B0503020204020204" pitchFamily="34" charset="-122"/>
              </a:rPr>
              <a:t>CO</a:t>
            </a:r>
            <a:r>
              <a:rPr lang="en-US" altLang="zh-CN" sz="3200" spc="300" baseline="-25000" dirty="0">
                <a:latin typeface="微软雅黑" panose="020B0503020204020204" pitchFamily="34" charset="-122"/>
                <a:ea typeface="微软雅黑" panose="020B0503020204020204" pitchFamily="34" charset="-122"/>
              </a:rPr>
              <a:t>2</a:t>
            </a:r>
            <a:endParaRPr lang="en-US" altLang="zh-CN" sz="3200" baseline="-25000" dirty="0">
              <a:solidFill>
                <a:srgbClr val="1721A9"/>
              </a:solidFill>
              <a:latin typeface="Times New Roman" panose="02020603050405020304" pitchFamily="18" charset="0"/>
              <a:ea typeface="微软雅黑" panose="020B0503020204020204" pitchFamily="34" charset="-122"/>
            </a:endParaRPr>
          </a:p>
        </p:txBody>
      </p:sp>
      <p:sp>
        <p:nvSpPr>
          <p:cNvPr id="3" name="矩形 2"/>
          <p:cNvSpPr/>
          <p:nvPr/>
        </p:nvSpPr>
        <p:spPr>
          <a:xfrm>
            <a:off x="1011235" y="1661987"/>
            <a:ext cx="10699750" cy="1289071"/>
          </a:xfrm>
          <a:prstGeom prst="rect">
            <a:avLst/>
          </a:prstGeom>
        </p:spPr>
        <p:txBody>
          <a:bodyPr wrap="square">
            <a:spAutoFit/>
          </a:bodyPr>
          <a:lstStyle/>
          <a:p>
            <a:pPr indent="406400" algn="just">
              <a:lnSpc>
                <a:spcPct val="150000"/>
              </a:lnSpc>
            </a:pPr>
            <a:r>
              <a:rPr lang="en-US" altLang="zh-CN" b="1" kern="100" dirty="0">
                <a:solidFill>
                  <a:srgbClr val="000000"/>
                </a:solidFill>
                <a:latin typeface="Times New Roman" panose="02020603050405020304" pitchFamily="18" charset="0"/>
                <a:ea typeface="微软雅黑" panose="020B0503020204020204" pitchFamily="34" charset="-122"/>
                <a:cs typeface="仿宋" panose="02010609060101010101" charset="-122"/>
              </a:rPr>
              <a:t> The concentration of CO</a:t>
            </a:r>
            <a:r>
              <a:rPr lang="en-US" altLang="zh-CN" b="1" kern="100" baseline="-25000" dirty="0">
                <a:solidFill>
                  <a:srgbClr val="000000"/>
                </a:solidFill>
                <a:latin typeface="Times New Roman" panose="02020603050405020304" pitchFamily="18" charset="0"/>
                <a:ea typeface="微软雅黑" panose="020B0503020204020204" pitchFamily="34" charset="-122"/>
                <a:cs typeface="仿宋" panose="02010609060101010101" charset="-122"/>
              </a:rPr>
              <a:t>2</a:t>
            </a:r>
            <a:r>
              <a:rPr lang="en-US" altLang="zh-CN" b="1" kern="100" dirty="0">
                <a:solidFill>
                  <a:srgbClr val="000000"/>
                </a:solidFill>
                <a:latin typeface="Times New Roman" panose="02020603050405020304" pitchFamily="18" charset="0"/>
                <a:ea typeface="微软雅黑" panose="020B0503020204020204" pitchFamily="34" charset="-122"/>
                <a:cs typeface="仿宋" panose="02010609060101010101" charset="-122"/>
              </a:rPr>
              <a:t> for killing the pests</a:t>
            </a:r>
          </a:p>
          <a:p>
            <a:pPr indent="406400" algn="just">
              <a:lnSpc>
                <a:spcPct val="150000"/>
              </a:lnSpc>
            </a:pPr>
            <a:r>
              <a:rPr lang="en-US" altLang="zh-CN" dirty="0">
                <a:latin typeface="Times New Roman" panose="02020603050405020304" pitchFamily="18" charset="0"/>
                <a:ea typeface="微软雅黑" panose="020B0503020204020204" pitchFamily="34" charset="-122"/>
              </a:rPr>
              <a:t>         Used to kill various types of pests, the concentration of CO</a:t>
            </a:r>
            <a:r>
              <a:rPr lang="en-US" altLang="zh-CN" baseline="-25000" dirty="0">
                <a:latin typeface="Times New Roman" panose="02020603050405020304" pitchFamily="18" charset="0"/>
                <a:ea typeface="微软雅黑" panose="020B0503020204020204" pitchFamily="34" charset="-122"/>
              </a:rPr>
              <a:t>2</a:t>
            </a:r>
            <a:r>
              <a:rPr lang="en-US" altLang="zh-CN" dirty="0">
                <a:latin typeface="Times New Roman" panose="02020603050405020304" pitchFamily="18" charset="0"/>
                <a:ea typeface="微软雅黑" panose="020B0503020204020204" pitchFamily="34" charset="-122"/>
              </a:rPr>
              <a:t> in the sealed grain pile should reach 35% or above and be maintained for more than 15 days.</a:t>
            </a:r>
            <a:endParaRPr lang="zh-CN" altLang="zh-CN" b="1" kern="100" dirty="0">
              <a:solidFill>
                <a:srgbClr val="000000"/>
              </a:solidFill>
              <a:latin typeface="Times New Roman" panose="02020603050405020304" pitchFamily="18" charset="0"/>
              <a:ea typeface="微软雅黑" panose="020B0503020204020204" pitchFamily="34" charset="-122"/>
              <a:cs typeface="仿宋" panose="02010609060101010101" charset="-122"/>
            </a:endParaRPr>
          </a:p>
        </p:txBody>
      </p:sp>
      <p:grpSp>
        <p:nvGrpSpPr>
          <p:cNvPr id="17" name="组合 16"/>
          <p:cNvGrpSpPr/>
          <p:nvPr/>
        </p:nvGrpSpPr>
        <p:grpSpPr>
          <a:xfrm>
            <a:off x="2142628" y="4120609"/>
            <a:ext cx="7397606" cy="2565672"/>
            <a:chOff x="947963" y="2803008"/>
            <a:chExt cx="7397606" cy="2565672"/>
          </a:xfrm>
        </p:grpSpPr>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963" y="2803008"/>
              <a:ext cx="3420895" cy="2565671"/>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4674" y="2803008"/>
              <a:ext cx="3420895" cy="2565672"/>
            </a:xfrm>
            <a:prstGeom prst="rect">
              <a:avLst/>
            </a:prstGeom>
          </p:spPr>
        </p:pic>
      </p:grpSp>
      <p:sp>
        <p:nvSpPr>
          <p:cNvPr id="20" name="文本框 19"/>
          <p:cNvSpPr txBox="1"/>
          <p:nvPr/>
        </p:nvSpPr>
        <p:spPr>
          <a:xfrm>
            <a:off x="1001162" y="2831538"/>
            <a:ext cx="10709823" cy="1289071"/>
          </a:xfrm>
          <a:prstGeom prst="rect">
            <a:avLst/>
          </a:prstGeom>
          <a:noFill/>
        </p:spPr>
        <p:txBody>
          <a:bodyPr wrap="square" rtlCol="0">
            <a:spAutoFit/>
          </a:bodyPr>
          <a:lstStyle/>
          <a:p>
            <a:pPr>
              <a:lnSpc>
                <a:spcPct val="150000"/>
              </a:lnSpc>
            </a:pPr>
            <a:r>
              <a:rPr lang="en-US" altLang="zh-CN" b="1" kern="100" dirty="0">
                <a:solidFill>
                  <a:srgbClr val="000000"/>
                </a:solidFill>
                <a:latin typeface="Times New Roman" panose="02020603050405020304" pitchFamily="18" charset="0"/>
                <a:ea typeface="微软雅黑" panose="020B0503020204020204" pitchFamily="34" charset="-122"/>
                <a:cs typeface="仿宋" panose="02010609060101010101" charset="-122"/>
              </a:rPr>
              <a:t>        The mode of CO</a:t>
            </a:r>
            <a:r>
              <a:rPr lang="en-US" altLang="zh-CN" b="1" kern="100" baseline="-25000" dirty="0">
                <a:solidFill>
                  <a:srgbClr val="000000"/>
                </a:solidFill>
                <a:latin typeface="Times New Roman" panose="02020603050405020304" pitchFamily="18" charset="0"/>
                <a:ea typeface="微软雅黑" panose="020B0503020204020204" pitchFamily="34" charset="-122"/>
                <a:cs typeface="仿宋" panose="02010609060101010101" charset="-122"/>
              </a:rPr>
              <a:t>2</a:t>
            </a:r>
            <a:r>
              <a:rPr lang="zh-CN" altLang="en-US" b="1" kern="100" dirty="0">
                <a:solidFill>
                  <a:srgbClr val="000000"/>
                </a:solidFill>
                <a:latin typeface="Times New Roman" panose="02020603050405020304" pitchFamily="18" charset="0"/>
                <a:ea typeface="微软雅黑" panose="020B0503020204020204" pitchFamily="34" charset="-122"/>
                <a:cs typeface="仿宋" panose="02010609060101010101" charset="-122"/>
              </a:rPr>
              <a:t> </a:t>
            </a:r>
            <a:r>
              <a:rPr lang="en-US" altLang="zh-CN" b="1" kern="100" dirty="0">
                <a:solidFill>
                  <a:srgbClr val="000000"/>
                </a:solidFill>
                <a:latin typeface="Times New Roman" panose="02020603050405020304" pitchFamily="18" charset="0"/>
                <a:ea typeface="微软雅黑" panose="020B0503020204020204" pitchFamily="34" charset="-122"/>
                <a:cs typeface="仿宋" panose="02010609060101010101" charset="-122"/>
              </a:rPr>
              <a:t>adjustment </a:t>
            </a:r>
          </a:p>
          <a:p>
            <a:pPr indent="457200">
              <a:lnSpc>
                <a:spcPct val="150000"/>
              </a:lnSpc>
            </a:pPr>
            <a:r>
              <a:rPr lang="en-US" altLang="zh-CN" dirty="0">
                <a:latin typeface="Times New Roman" panose="02020603050405020304" pitchFamily="18" charset="0"/>
                <a:ea typeface="微软雅黑" panose="020B0503020204020204" pitchFamily="34" charset="-122"/>
                <a:sym typeface="+mn-ea"/>
              </a:rPr>
              <a:t>        Fill the tank truck, gasification device, intake circulation pipe of the warehouse, and the grain pile inside the warehouse with bottom filling and top filling.</a:t>
            </a:r>
            <a:endParaRPr lang="zh-CN" altLang="en-US" dirty="0">
              <a:latin typeface="Times New Roman" panose="02020603050405020304" pitchFamily="18" charset="0"/>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2" name="矩形 11"/>
          <p:cNvSpPr/>
          <p:nvPr/>
        </p:nvSpPr>
        <p:spPr>
          <a:xfrm>
            <a:off x="4378187" y="853557"/>
            <a:ext cx="3377848" cy="584775"/>
          </a:xfrm>
          <a:prstGeom prst="rect">
            <a:avLst/>
          </a:prstGeom>
        </p:spPr>
        <p:txBody>
          <a:bodyPr wrap="none">
            <a:spAutoFit/>
          </a:bodyPr>
          <a:lstStyle/>
          <a:p>
            <a:r>
              <a:rPr lang="en-US" altLang="zh-CN" sz="3200" spc="300" dirty="0">
                <a:latin typeface="微软雅黑" panose="020B0503020204020204" pitchFamily="34" charset="-122"/>
                <a:ea typeface="微软雅黑" panose="020B0503020204020204" pitchFamily="34" charset="-122"/>
              </a:rPr>
              <a:t>6.</a:t>
            </a:r>
            <a:r>
              <a:rPr lang="zh-CN" altLang="en-US" sz="3200" spc="300" dirty="0">
                <a:latin typeface="微软雅黑" panose="020B0503020204020204" pitchFamily="34" charset="-122"/>
                <a:ea typeface="微软雅黑" panose="020B0503020204020204" pitchFamily="34" charset="-122"/>
              </a:rPr>
              <a:t> </a:t>
            </a:r>
            <a:r>
              <a:rPr lang="en-US" altLang="zh-CN" sz="3200" spc="300" dirty="0">
                <a:latin typeface="微软雅黑" panose="020B0503020204020204" pitchFamily="34" charset="-122"/>
                <a:ea typeface="微软雅黑" panose="020B0503020204020204" pitchFamily="34" charset="-122"/>
              </a:rPr>
              <a:t>Fumigation</a:t>
            </a:r>
            <a:endParaRPr lang="zh-CN" altLang="en-US" sz="3200" b="1" dirty="0">
              <a:solidFill>
                <a:srgbClr val="1721A9"/>
              </a:solidFill>
              <a:latin typeface="Times New Roman" panose="02020603050405020304" pitchFamily="18" charset="0"/>
              <a:ea typeface="微软雅黑" panose="020B0503020204020204" pitchFamily="34" charset="-122"/>
            </a:endParaRPr>
          </a:p>
        </p:txBody>
      </p:sp>
      <p:graphicFrame>
        <p:nvGraphicFramePr>
          <p:cNvPr id="5" name="表格 4"/>
          <p:cNvGraphicFramePr/>
          <p:nvPr>
            <p:custDataLst>
              <p:tags r:id="rId1"/>
            </p:custDataLst>
          </p:nvPr>
        </p:nvGraphicFramePr>
        <p:xfrm>
          <a:off x="81539" y="1798248"/>
          <a:ext cx="11993977" cy="5056258"/>
        </p:xfrm>
        <a:graphic>
          <a:graphicData uri="http://schemas.openxmlformats.org/drawingml/2006/table">
            <a:tbl>
              <a:tblPr firstRow="1" bandRow="1">
                <a:tableStyleId>{93296810-A885-4BE3-A3E7-6D5BEEA58F35}</a:tableStyleId>
              </a:tblPr>
              <a:tblGrid>
                <a:gridCol w="3702859">
                  <a:extLst>
                    <a:ext uri="{9D8B030D-6E8A-4147-A177-3AD203B41FA5}">
                      <a16:colId xmlns:a16="http://schemas.microsoft.com/office/drawing/2014/main" val="20000"/>
                    </a:ext>
                  </a:extLst>
                </a:gridCol>
                <a:gridCol w="6145870">
                  <a:extLst>
                    <a:ext uri="{9D8B030D-6E8A-4147-A177-3AD203B41FA5}">
                      <a16:colId xmlns:a16="http://schemas.microsoft.com/office/drawing/2014/main" val="20001"/>
                    </a:ext>
                  </a:extLst>
                </a:gridCol>
                <a:gridCol w="2145248">
                  <a:extLst>
                    <a:ext uri="{9D8B030D-6E8A-4147-A177-3AD203B41FA5}">
                      <a16:colId xmlns:a16="http://schemas.microsoft.com/office/drawing/2014/main" val="20002"/>
                    </a:ext>
                  </a:extLst>
                </a:gridCol>
              </a:tblGrid>
              <a:tr h="270450">
                <a:tc>
                  <a:txBody>
                    <a:bodyPr/>
                    <a:lstStyle/>
                    <a:p>
                      <a:pPr algn="ctr">
                        <a:spcBef>
                          <a:spcPts val="0"/>
                        </a:spcBef>
                        <a:buClrTx/>
                        <a:buSzTx/>
                        <a:buFontTx/>
                        <a:buNone/>
                      </a:pPr>
                      <a:r>
                        <a:rPr lang="en-US" altLang="zh-CN" sz="1800" b="1" dirty="0">
                          <a:solidFill>
                            <a:schemeClr val="bg1"/>
                          </a:solidFill>
                          <a:sym typeface="+mn-ea"/>
                        </a:rPr>
                        <a:t>Fumigant</a:t>
                      </a:r>
                      <a:endParaRPr lang="zh-CN" altLang="en-US" sz="1800" b="1" dirty="0">
                        <a:solidFill>
                          <a:schemeClr val="bg1"/>
                        </a:solidFill>
                        <a:sym typeface="+mn-ea"/>
                      </a:endParaRPr>
                    </a:p>
                  </a:txBody>
                  <a:tcPr anchor="ctr"/>
                </a:tc>
                <a:tc>
                  <a:txBody>
                    <a:bodyPr/>
                    <a:lstStyle/>
                    <a:p>
                      <a:pPr algn="ctr">
                        <a:spcBef>
                          <a:spcPts val="0"/>
                        </a:spcBef>
                        <a:buClrTx/>
                        <a:buSzTx/>
                        <a:buFontTx/>
                        <a:buNone/>
                      </a:pPr>
                      <a:r>
                        <a:rPr lang="en-US" altLang="zh-CN" sz="1800" b="1" dirty="0">
                          <a:solidFill>
                            <a:schemeClr val="bg1"/>
                          </a:solidFill>
                          <a:sym typeface="+mn-ea"/>
                        </a:rPr>
                        <a:t>Characteristic</a:t>
                      </a:r>
                      <a:endParaRPr lang="zh-CN" altLang="en-US" sz="1800" b="1" dirty="0">
                        <a:solidFill>
                          <a:schemeClr val="bg1"/>
                        </a:solidFill>
                        <a:sym typeface="+mn-ea"/>
                      </a:endParaRPr>
                    </a:p>
                  </a:txBody>
                  <a:tcPr anchor="ctr"/>
                </a:tc>
                <a:tc>
                  <a:txBody>
                    <a:bodyPr/>
                    <a:lstStyle/>
                    <a:p>
                      <a:pPr algn="ctr">
                        <a:spcBef>
                          <a:spcPts val="0"/>
                        </a:spcBef>
                        <a:buClrTx/>
                        <a:buSzTx/>
                        <a:buFontTx/>
                        <a:buNone/>
                      </a:pPr>
                      <a:r>
                        <a:rPr lang="en-US" altLang="zh-CN" sz="1800" b="1" dirty="0">
                          <a:solidFill>
                            <a:schemeClr val="bg1"/>
                          </a:solidFill>
                          <a:sym typeface="+mn-ea"/>
                        </a:rPr>
                        <a:t>Note</a:t>
                      </a:r>
                      <a:endParaRPr lang="zh-CN" altLang="en-US" sz="1800" b="1" dirty="0">
                        <a:solidFill>
                          <a:schemeClr val="bg1"/>
                        </a:solidFill>
                        <a:sym typeface="+mn-ea"/>
                      </a:endParaRPr>
                    </a:p>
                  </a:txBody>
                  <a:tcPr anchor="ctr"/>
                </a:tc>
                <a:extLst>
                  <a:ext uri="{0D108BD9-81ED-4DB2-BD59-A6C34878D82A}">
                    <a16:rowId xmlns:a16="http://schemas.microsoft.com/office/drawing/2014/main" val="10000"/>
                  </a:ext>
                </a:extLst>
              </a:tr>
              <a:tr h="328733">
                <a:tc>
                  <a:txBody>
                    <a:bodyPr/>
                    <a:lstStyle/>
                    <a:p>
                      <a:pPr algn="ctr">
                        <a:spcBef>
                          <a:spcPts val="0"/>
                        </a:spcBef>
                        <a:buClrTx/>
                        <a:buSzTx/>
                        <a:buFontTx/>
                        <a:buNone/>
                      </a:pPr>
                      <a:r>
                        <a:rPr lang="en-US" altLang="zh-CN" dirty="0"/>
                        <a:t>Phosphine</a:t>
                      </a: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baseline="0" dirty="0">
                          <a:solidFill>
                            <a:schemeClr val="dk1"/>
                          </a:solidFill>
                          <a:latin typeface="Times New Roman" panose="02020603050405020304" pitchFamily="18" charset="0"/>
                          <a:ea typeface="微软雅黑" panose="020B0503020204020204" pitchFamily="34" charset="-122"/>
                          <a:cs typeface="+mn-cs"/>
                        </a:rPr>
                        <a:t>Highly toxic and safe for pesticide application</a:t>
                      </a: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tc>
                  <a:txBody>
                    <a:bodyPr/>
                    <a:lstStyle/>
                    <a:p>
                      <a:pPr algn="ctr">
                        <a:spcBef>
                          <a:spcPts val="0"/>
                        </a:spcBef>
                        <a:buClrTx/>
                        <a:buSzTx/>
                        <a:buFontTx/>
                        <a:buNone/>
                      </a:pP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extLst>
                  <a:ext uri="{0D108BD9-81ED-4DB2-BD59-A6C34878D82A}">
                    <a16:rowId xmlns:a16="http://schemas.microsoft.com/office/drawing/2014/main" val="10001"/>
                  </a:ext>
                </a:extLst>
              </a:tr>
              <a:tr h="379289">
                <a:tc>
                  <a:txBody>
                    <a:bodyPr/>
                    <a:lstStyle/>
                    <a:p>
                      <a:pPr algn="ctr">
                        <a:spcBef>
                          <a:spcPts val="0"/>
                        </a:spcBef>
                        <a:buClrTx/>
                        <a:buSzTx/>
                        <a:buFontTx/>
                        <a:buNone/>
                      </a:pPr>
                      <a:r>
                        <a:rPr lang="en-US" altLang="zh-CN" sz="1800" kern="1200" baseline="0" dirty="0">
                          <a:solidFill>
                            <a:schemeClr val="dk1"/>
                          </a:solidFill>
                          <a:latin typeface="Times New Roman" panose="02020603050405020304" pitchFamily="18" charset="0"/>
                          <a:ea typeface="微软雅黑" panose="020B0503020204020204" pitchFamily="34" charset="-122"/>
                          <a:cs typeface="+mn-cs"/>
                        </a:rPr>
                        <a:t>Sulfuryl fluoride</a:t>
                      </a: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tc>
                  <a:txBody>
                    <a:bodyPr/>
                    <a:lstStyle/>
                    <a:p>
                      <a:pPr algn="ctr">
                        <a:spcBef>
                          <a:spcPts val="0"/>
                        </a:spcBef>
                        <a:buClrTx/>
                        <a:buSzTx/>
                        <a:buFontTx/>
                        <a:buNone/>
                      </a:pPr>
                      <a:r>
                        <a:rPr lang="en-US" altLang="zh-CN" sz="1800" kern="1200" baseline="0" dirty="0">
                          <a:solidFill>
                            <a:schemeClr val="dk1"/>
                          </a:solidFill>
                          <a:latin typeface="Times New Roman" panose="02020603050405020304" pitchFamily="18" charset="0"/>
                          <a:ea typeface="微软雅黑" panose="020B0503020204020204" pitchFamily="34" charset="-122"/>
                          <a:cs typeface="+mn-cs"/>
                        </a:rPr>
                        <a:t>Poisoning, good </a:t>
                      </a:r>
                      <a:r>
                        <a:rPr lang="en-US" altLang="zh-CN" sz="1800" kern="1200" baseline="0" dirty="0" err="1">
                          <a:solidFill>
                            <a:schemeClr val="dk1"/>
                          </a:solidFill>
                          <a:latin typeface="Times New Roman" panose="02020603050405020304" pitchFamily="18" charset="0"/>
                          <a:ea typeface="微软雅黑" panose="020B0503020204020204" pitchFamily="34" charset="-122"/>
                          <a:cs typeface="+mn-cs"/>
                        </a:rPr>
                        <a:t>spreadability</a:t>
                      </a:r>
                      <a:r>
                        <a:rPr lang="en-US" altLang="zh-CN" sz="1800" kern="1200" baseline="0" dirty="0">
                          <a:solidFill>
                            <a:schemeClr val="dk1"/>
                          </a:solidFill>
                          <a:latin typeface="Times New Roman" panose="02020603050405020304" pitchFamily="18" charset="0"/>
                          <a:ea typeface="微软雅黑" panose="020B0503020204020204" pitchFamily="34" charset="-122"/>
                          <a:cs typeface="+mn-cs"/>
                        </a:rPr>
                        <a:t>, strong permeability, non corrosive</a:t>
                      </a: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tc>
                  <a:txBody>
                    <a:bodyPr/>
                    <a:lstStyle/>
                    <a:p>
                      <a:pPr algn="ctr">
                        <a:spcBef>
                          <a:spcPts val="0"/>
                        </a:spcBef>
                        <a:buClrTx/>
                        <a:buSzTx/>
                        <a:buFontTx/>
                        <a:buNone/>
                      </a:pP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extLst>
                  <a:ext uri="{0D108BD9-81ED-4DB2-BD59-A6C34878D82A}">
                    <a16:rowId xmlns:a16="http://schemas.microsoft.com/office/drawing/2014/main" val="10002"/>
                  </a:ext>
                </a:extLst>
              </a:tr>
              <a:tr h="379289">
                <a:tc>
                  <a:txBody>
                    <a:bodyPr/>
                    <a:lstStyle/>
                    <a:p>
                      <a:pPr algn="ctr">
                        <a:spcBef>
                          <a:spcPts val="0"/>
                        </a:spcBef>
                        <a:buClrTx/>
                        <a:buSzTx/>
                        <a:buFontTx/>
                        <a:buNone/>
                      </a:pPr>
                      <a:r>
                        <a:rPr lang="en-US" altLang="zh-CN" sz="1800" kern="1200" baseline="0" dirty="0">
                          <a:solidFill>
                            <a:schemeClr val="dk1"/>
                          </a:solidFill>
                          <a:latin typeface="Times New Roman" panose="02020603050405020304" pitchFamily="18" charset="0"/>
                          <a:ea typeface="微软雅黑" panose="020B0503020204020204" pitchFamily="34" charset="-122"/>
                          <a:cs typeface="+mn-cs"/>
                          <a:sym typeface="+mn-ea"/>
                        </a:rPr>
                        <a:t>Ozone</a:t>
                      </a: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tc>
                  <a:txBody>
                    <a:bodyPr/>
                    <a:lstStyle/>
                    <a:p>
                      <a:pPr algn="ctr">
                        <a:spcBef>
                          <a:spcPts val="0"/>
                        </a:spcBef>
                        <a:buClrTx/>
                        <a:buSzTx/>
                        <a:buFontTx/>
                        <a:buNone/>
                      </a:pPr>
                      <a:r>
                        <a:rPr lang="en-US" altLang="zh-CN" sz="1800" kern="1200" baseline="0" dirty="0">
                          <a:solidFill>
                            <a:schemeClr val="dk1"/>
                          </a:solidFill>
                          <a:latin typeface="Times New Roman" panose="02020603050405020304" pitchFamily="18" charset="0"/>
                          <a:ea typeface="微软雅黑" panose="020B0503020204020204" pitchFamily="34" charset="-122"/>
                          <a:cs typeface="+mn-cs"/>
                          <a:sym typeface="+mn-ea"/>
                        </a:rPr>
                        <a:t>Environmentally unfriendly, strong oxidizing agents, and weak penetration power</a:t>
                      </a: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tc>
                  <a:txBody>
                    <a:bodyPr/>
                    <a:lstStyle/>
                    <a:p>
                      <a:pPr algn="ctr">
                        <a:spcBef>
                          <a:spcPts val="0"/>
                        </a:spcBef>
                        <a:buClrTx/>
                        <a:buSzTx/>
                        <a:buFontTx/>
                        <a:buNone/>
                      </a:pP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extLst>
                  <a:ext uri="{0D108BD9-81ED-4DB2-BD59-A6C34878D82A}">
                    <a16:rowId xmlns:a16="http://schemas.microsoft.com/office/drawing/2014/main" val="10003"/>
                  </a:ext>
                </a:extLst>
              </a:tr>
              <a:tr h="346307">
                <a:tc>
                  <a:txBody>
                    <a:bodyPr/>
                    <a:lstStyle/>
                    <a:p>
                      <a:pPr algn="ctr">
                        <a:spcBef>
                          <a:spcPts val="0"/>
                        </a:spcBef>
                        <a:buClrTx/>
                        <a:buSzTx/>
                        <a:buFontTx/>
                        <a:buNone/>
                      </a:pPr>
                      <a:r>
                        <a:rPr lang="en-US" altLang="zh-CN" sz="1800" kern="1200" baseline="0" dirty="0">
                          <a:solidFill>
                            <a:schemeClr val="dk1"/>
                          </a:solidFill>
                          <a:latin typeface="Times New Roman" panose="02020603050405020304" pitchFamily="18" charset="0"/>
                          <a:ea typeface="微软雅黑" panose="020B0503020204020204" pitchFamily="34" charset="-122"/>
                          <a:cs typeface="+mn-cs"/>
                        </a:rPr>
                        <a:t>Hydrogen cyanide</a:t>
                      </a: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tc>
                  <a:txBody>
                    <a:bodyPr/>
                    <a:lstStyle/>
                    <a:p>
                      <a:pPr algn="ctr">
                        <a:spcBef>
                          <a:spcPts val="0"/>
                        </a:spcBef>
                        <a:buClrTx/>
                        <a:buSzTx/>
                        <a:buFontTx/>
                        <a:buNone/>
                      </a:pPr>
                      <a:r>
                        <a:rPr lang="en-US" altLang="zh-CN" sz="1800" kern="1200" baseline="0" dirty="0">
                          <a:solidFill>
                            <a:schemeClr val="dk1"/>
                          </a:solidFill>
                          <a:latin typeface="Times New Roman" panose="02020603050405020304" pitchFamily="18" charset="0"/>
                          <a:ea typeface="微软雅黑" panose="020B0503020204020204" pitchFamily="34" charset="-122"/>
                          <a:cs typeface="+mn-cs"/>
                        </a:rPr>
                        <a:t>Extremely toxic</a:t>
                      </a: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tc>
                  <a:txBody>
                    <a:bodyPr/>
                    <a:lstStyle/>
                    <a:p>
                      <a:pPr algn="ctr">
                        <a:spcBef>
                          <a:spcPts val="0"/>
                        </a:spcBef>
                        <a:buClrTx/>
                        <a:buSzTx/>
                        <a:buFontTx/>
                        <a:buNone/>
                      </a:pPr>
                      <a:r>
                        <a:rPr lang="en-US" altLang="zh-CN" sz="1800" kern="1200" baseline="0" dirty="0">
                          <a:solidFill>
                            <a:schemeClr val="dk1"/>
                          </a:solidFill>
                          <a:latin typeface="Times New Roman" panose="02020603050405020304" pitchFamily="18" charset="0"/>
                          <a:ea typeface="微软雅黑" panose="020B0503020204020204" pitchFamily="34" charset="-122"/>
                          <a:cs typeface="+mn-cs"/>
                        </a:rPr>
                        <a:t>Prohibited in China</a:t>
                      </a: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extLst>
                  <a:ext uri="{0D108BD9-81ED-4DB2-BD59-A6C34878D82A}">
                    <a16:rowId xmlns:a16="http://schemas.microsoft.com/office/drawing/2014/main" val="10004"/>
                  </a:ext>
                </a:extLst>
              </a:tr>
              <a:tr h="414373">
                <a:tc>
                  <a:txBody>
                    <a:bodyPr/>
                    <a:lstStyle/>
                    <a:p>
                      <a:pPr algn="ctr">
                        <a:spcBef>
                          <a:spcPts val="0"/>
                        </a:spcBef>
                        <a:buClrTx/>
                        <a:buSzTx/>
                        <a:buFontTx/>
                        <a:buNone/>
                      </a:pPr>
                      <a:r>
                        <a:rPr lang="en-US" altLang="zh-CN" sz="1800" kern="1200" baseline="0" dirty="0">
                          <a:solidFill>
                            <a:schemeClr val="dk1"/>
                          </a:solidFill>
                          <a:latin typeface="Times New Roman" panose="02020603050405020304" pitchFamily="18" charset="0"/>
                          <a:ea typeface="微软雅黑" panose="020B0503020204020204" pitchFamily="34" charset="-122"/>
                          <a:cs typeface="+mn-cs"/>
                          <a:sym typeface="+mn-ea"/>
                        </a:rPr>
                        <a:t>Ethyl </a:t>
                      </a:r>
                      <a:r>
                        <a:rPr lang="en-US" altLang="zh-CN" sz="1800" kern="1200" baseline="0" dirty="0" err="1">
                          <a:solidFill>
                            <a:schemeClr val="dk1"/>
                          </a:solidFill>
                          <a:latin typeface="Times New Roman" panose="02020603050405020304" pitchFamily="18" charset="0"/>
                          <a:ea typeface="微软雅黑" panose="020B0503020204020204" pitchFamily="34" charset="-122"/>
                          <a:cs typeface="+mn-cs"/>
                          <a:sym typeface="+mn-ea"/>
                        </a:rPr>
                        <a:t>formate</a:t>
                      </a: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tc>
                  <a:txBody>
                    <a:bodyPr/>
                    <a:lstStyle/>
                    <a:p>
                      <a:pPr algn="ctr">
                        <a:spcBef>
                          <a:spcPts val="0"/>
                        </a:spcBef>
                        <a:buClrTx/>
                        <a:buSzTx/>
                        <a:buFontTx/>
                        <a:buNone/>
                      </a:pPr>
                      <a:r>
                        <a:rPr lang="en-US" altLang="zh-CN" sz="1800" kern="1200" baseline="0" dirty="0">
                          <a:solidFill>
                            <a:schemeClr val="dk1"/>
                          </a:solidFill>
                          <a:latin typeface="Times New Roman" panose="02020603050405020304" pitchFamily="18" charset="0"/>
                          <a:ea typeface="微软雅黑" panose="020B0503020204020204" pitchFamily="34" charset="-122"/>
                          <a:cs typeface="+mn-cs"/>
                          <a:sym typeface="+mn-ea"/>
                        </a:rPr>
                        <a:t>Flammable, explosive, not easy to spread in grain piles, easily adsorbed by grain particles</a:t>
                      </a: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tc>
                  <a:txBody>
                    <a:bodyPr/>
                    <a:lstStyle/>
                    <a:p>
                      <a:pPr algn="ctr">
                        <a:spcBef>
                          <a:spcPts val="0"/>
                        </a:spcBef>
                        <a:buClrTx/>
                        <a:buSzTx/>
                        <a:buFontTx/>
                        <a:buNone/>
                      </a:pP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extLst>
                  <a:ext uri="{0D108BD9-81ED-4DB2-BD59-A6C34878D82A}">
                    <a16:rowId xmlns:a16="http://schemas.microsoft.com/office/drawing/2014/main" val="10005"/>
                  </a:ext>
                </a:extLst>
              </a:tr>
              <a:tr h="501016">
                <a:tc>
                  <a:txBody>
                    <a:bodyPr/>
                    <a:lstStyle/>
                    <a:p>
                      <a:pPr algn="ctr">
                        <a:spcBef>
                          <a:spcPts val="0"/>
                        </a:spcBef>
                        <a:buClrTx/>
                        <a:buSzTx/>
                        <a:buFontTx/>
                        <a:buNone/>
                      </a:pPr>
                      <a:r>
                        <a:rPr lang="en-US" altLang="zh-CN" sz="1800" kern="1200" baseline="0" dirty="0">
                          <a:solidFill>
                            <a:schemeClr val="dk1"/>
                          </a:solidFill>
                          <a:latin typeface="Times New Roman" panose="02020603050405020304" pitchFamily="18" charset="0"/>
                          <a:ea typeface="微软雅黑" panose="020B0503020204020204" pitchFamily="34" charset="-122"/>
                          <a:cs typeface="+mn-cs"/>
                        </a:rPr>
                        <a:t>Chlorine dioxide (dichloroethane, </a:t>
                      </a:r>
                      <a:r>
                        <a:rPr lang="en-US" altLang="zh-CN" sz="1800" kern="1200" baseline="0" dirty="0" err="1">
                          <a:solidFill>
                            <a:schemeClr val="dk1"/>
                          </a:solidFill>
                          <a:latin typeface="Times New Roman" panose="02020603050405020304" pitchFamily="18" charset="0"/>
                          <a:ea typeface="微软雅黑" panose="020B0503020204020204" pitchFamily="34" charset="-122"/>
                          <a:cs typeface="+mn-cs"/>
                        </a:rPr>
                        <a:t>dichloropropene</a:t>
                      </a:r>
                      <a:r>
                        <a:rPr lang="en-US" altLang="zh-CN" sz="1800" kern="1200" baseline="0" dirty="0">
                          <a:solidFill>
                            <a:schemeClr val="dk1"/>
                          </a:solidFill>
                          <a:latin typeface="Times New Roman" panose="02020603050405020304" pitchFamily="18" charset="0"/>
                          <a:ea typeface="微软雅黑" panose="020B0503020204020204" pitchFamily="34" charset="-122"/>
                          <a:cs typeface="+mn-cs"/>
                        </a:rPr>
                        <a:t>)</a:t>
                      </a: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tc>
                  <a:txBody>
                    <a:bodyPr/>
                    <a:lstStyle/>
                    <a:p>
                      <a:pPr algn="ctr">
                        <a:spcBef>
                          <a:spcPts val="0"/>
                        </a:spcBef>
                        <a:buClrTx/>
                        <a:buSzTx/>
                        <a:buFontTx/>
                        <a:buNone/>
                      </a:pPr>
                      <a:r>
                        <a:rPr lang="en-US" altLang="zh-CN" sz="1800" kern="1200" baseline="0" dirty="0">
                          <a:solidFill>
                            <a:schemeClr val="dk1"/>
                          </a:solidFill>
                          <a:latin typeface="Times New Roman" panose="02020603050405020304" pitchFamily="18" charset="0"/>
                          <a:ea typeface="微软雅黑" panose="020B0503020204020204" pitchFamily="34" charset="-122"/>
                          <a:cs typeface="+mn-cs"/>
                          <a:sym typeface="+mn-ea"/>
                        </a:rPr>
                        <a:t>Strong oxidants and expensive gas generation devices</a:t>
                      </a: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tc>
                  <a:txBody>
                    <a:bodyPr/>
                    <a:lstStyle/>
                    <a:p>
                      <a:pPr algn="ctr">
                        <a:spcBef>
                          <a:spcPts val="0"/>
                        </a:spcBef>
                        <a:buClrTx/>
                        <a:buSzTx/>
                        <a:buFontTx/>
                        <a:buNone/>
                      </a:pP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extLst>
                  <a:ext uri="{0D108BD9-81ED-4DB2-BD59-A6C34878D82A}">
                    <a16:rowId xmlns:a16="http://schemas.microsoft.com/office/drawing/2014/main" val="10006"/>
                  </a:ext>
                </a:extLst>
              </a:tr>
              <a:tr h="501016">
                <a:tc>
                  <a:txBody>
                    <a:bodyPr/>
                    <a:lstStyle/>
                    <a:p>
                      <a:pPr algn="ctr">
                        <a:spcBef>
                          <a:spcPts val="0"/>
                        </a:spcBef>
                        <a:buClrTx/>
                        <a:buSzTx/>
                        <a:buFontTx/>
                        <a:buNone/>
                      </a:pPr>
                      <a:r>
                        <a:rPr lang="en-US" altLang="zh-CN" sz="1800" kern="1200" baseline="0" dirty="0">
                          <a:solidFill>
                            <a:schemeClr val="dk1"/>
                          </a:solidFill>
                          <a:latin typeface="Times New Roman" panose="02020603050405020304" pitchFamily="18" charset="0"/>
                          <a:ea typeface="微软雅黑" panose="020B0503020204020204" pitchFamily="34" charset="-122"/>
                          <a:cs typeface="+mn-cs"/>
                          <a:sym typeface="+mn-ea"/>
                        </a:rPr>
                        <a:t>Epoxy propane</a:t>
                      </a: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tc>
                  <a:txBody>
                    <a:bodyPr/>
                    <a:lstStyle/>
                    <a:p>
                      <a:pPr algn="ctr">
                        <a:spcBef>
                          <a:spcPts val="0"/>
                        </a:spcBef>
                        <a:buClrTx/>
                        <a:buSzTx/>
                        <a:buFontTx/>
                        <a:buNone/>
                      </a:pPr>
                      <a:r>
                        <a:rPr lang="en-US" altLang="zh-CN" sz="1800" kern="1200" baseline="0" dirty="0">
                          <a:solidFill>
                            <a:schemeClr val="dk1"/>
                          </a:solidFill>
                          <a:latin typeface="Times New Roman" panose="02020603050405020304" pitchFamily="18" charset="0"/>
                          <a:ea typeface="微软雅黑" panose="020B0503020204020204" pitchFamily="34" charset="-122"/>
                          <a:cs typeface="+mn-cs"/>
                          <a:sym typeface="+mn-ea"/>
                        </a:rPr>
                        <a:t>Flammable, requiring low pressure and oxygen environment</a:t>
                      </a: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tc>
                  <a:txBody>
                    <a:bodyPr/>
                    <a:lstStyle/>
                    <a:p>
                      <a:pPr algn="ctr">
                        <a:spcBef>
                          <a:spcPts val="0"/>
                        </a:spcBef>
                        <a:buClrTx/>
                        <a:buSzTx/>
                        <a:buFontTx/>
                        <a:buNone/>
                      </a:pPr>
                      <a:r>
                        <a:rPr lang="en-US" altLang="zh-CN" sz="1800" kern="1200" baseline="0" dirty="0">
                          <a:solidFill>
                            <a:schemeClr val="dk1"/>
                          </a:solidFill>
                          <a:latin typeface="Times New Roman" panose="02020603050405020304" pitchFamily="18" charset="0"/>
                          <a:ea typeface="微软雅黑" panose="020B0503020204020204" pitchFamily="34" charset="-122"/>
                          <a:cs typeface="+mn-cs"/>
                          <a:sym typeface="+mn-ea"/>
                        </a:rPr>
                        <a:t>Better fumigation enhancer</a:t>
                      </a: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extLst>
                  <a:ext uri="{0D108BD9-81ED-4DB2-BD59-A6C34878D82A}">
                    <a16:rowId xmlns:a16="http://schemas.microsoft.com/office/drawing/2014/main" val="10007"/>
                  </a:ext>
                </a:extLst>
              </a:tr>
              <a:tr h="379289">
                <a:tc>
                  <a:txBody>
                    <a:bodyPr/>
                    <a:lstStyle/>
                    <a:p>
                      <a:pPr algn="ctr">
                        <a:spcBef>
                          <a:spcPts val="0"/>
                        </a:spcBef>
                        <a:buClrTx/>
                        <a:buSzTx/>
                        <a:buFontTx/>
                        <a:buNone/>
                      </a:pPr>
                      <a:r>
                        <a:rPr lang="en-US" altLang="zh-CN" sz="1800" kern="1200" baseline="0" dirty="0">
                          <a:solidFill>
                            <a:schemeClr val="dk1"/>
                          </a:solidFill>
                          <a:latin typeface="Times New Roman" panose="02020603050405020304" pitchFamily="18" charset="0"/>
                          <a:ea typeface="微软雅黑" panose="020B0503020204020204" pitchFamily="34" charset="-122"/>
                          <a:cs typeface="+mn-cs"/>
                        </a:rPr>
                        <a:t>Nitric oxide</a:t>
                      </a: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tc>
                  <a:txBody>
                    <a:bodyPr/>
                    <a:lstStyle/>
                    <a:p>
                      <a:pPr algn="ctr">
                        <a:spcBef>
                          <a:spcPts val="0"/>
                        </a:spcBef>
                        <a:buClrTx/>
                        <a:buSzTx/>
                        <a:buFontTx/>
                        <a:buNone/>
                      </a:pPr>
                      <a:r>
                        <a:rPr lang="en-US" altLang="zh-CN" sz="1800" kern="1200" baseline="0" dirty="0">
                          <a:solidFill>
                            <a:schemeClr val="dk1"/>
                          </a:solidFill>
                          <a:latin typeface="Times New Roman" panose="02020603050405020304" pitchFamily="18" charset="0"/>
                          <a:ea typeface="微软雅黑" panose="020B0503020204020204" pitchFamily="34" charset="-122"/>
                          <a:cs typeface="+mn-cs"/>
                          <a:sym typeface="+mn-ea"/>
                        </a:rPr>
                        <a:t>Unstable, requiring vacuum and ultra-low oxygen environment</a:t>
                      </a: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tc>
                  <a:txBody>
                    <a:bodyPr/>
                    <a:lstStyle/>
                    <a:p>
                      <a:pPr algn="ctr">
                        <a:spcBef>
                          <a:spcPts val="0"/>
                        </a:spcBef>
                        <a:buClrTx/>
                        <a:buSzTx/>
                        <a:buFontTx/>
                        <a:buNone/>
                      </a:pP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extLst>
                  <a:ext uri="{0D108BD9-81ED-4DB2-BD59-A6C34878D82A}">
                    <a16:rowId xmlns:a16="http://schemas.microsoft.com/office/drawing/2014/main" val="10008"/>
                  </a:ext>
                </a:extLst>
              </a:tr>
              <a:tr h="501016">
                <a:tc>
                  <a:txBody>
                    <a:bodyPr/>
                    <a:lstStyle/>
                    <a:p>
                      <a:pPr algn="ctr">
                        <a:spcBef>
                          <a:spcPts val="0"/>
                        </a:spcBef>
                        <a:buClrTx/>
                        <a:buSzTx/>
                        <a:buFontTx/>
                        <a:buNone/>
                      </a:pPr>
                      <a:r>
                        <a:rPr lang="en-US" altLang="zh-CN" sz="1800" kern="1200" baseline="0" dirty="0">
                          <a:solidFill>
                            <a:schemeClr val="dk1"/>
                          </a:solidFill>
                          <a:latin typeface="Times New Roman" panose="02020603050405020304" pitchFamily="18" charset="0"/>
                          <a:ea typeface="微软雅黑" panose="020B0503020204020204" pitchFamily="34" charset="-122"/>
                          <a:cs typeface="+mn-cs"/>
                          <a:sym typeface="+mn-ea"/>
                        </a:rPr>
                        <a:t>Ethane nitrile</a:t>
                      </a: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tc>
                  <a:txBody>
                    <a:bodyPr/>
                    <a:lstStyle/>
                    <a:p>
                      <a:pPr algn="ctr">
                        <a:spcBef>
                          <a:spcPts val="0"/>
                        </a:spcBef>
                        <a:buClrTx/>
                        <a:buSzTx/>
                        <a:buFontTx/>
                        <a:buNone/>
                      </a:pPr>
                      <a:r>
                        <a:rPr lang="en-US" altLang="zh-CN" sz="1800" kern="1200" baseline="0" dirty="0">
                          <a:solidFill>
                            <a:schemeClr val="dk1"/>
                          </a:solidFill>
                          <a:latin typeface="Times New Roman" panose="02020603050405020304" pitchFamily="18" charset="0"/>
                          <a:ea typeface="微软雅黑" panose="020B0503020204020204" pitchFamily="34" charset="-122"/>
                          <a:cs typeface="+mn-cs"/>
                          <a:sym typeface="+mn-ea"/>
                        </a:rPr>
                        <a:t>Flammable, inconvenient to prepare, easily reduced to cyanide, requiring low oxygen environment</a:t>
                      </a: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tc>
                  <a:txBody>
                    <a:bodyPr/>
                    <a:lstStyle/>
                    <a:p>
                      <a:pPr algn="ctr">
                        <a:spcBef>
                          <a:spcPts val="0"/>
                        </a:spcBef>
                        <a:buClrTx/>
                        <a:buSzTx/>
                        <a:buFontTx/>
                        <a:buNone/>
                      </a:pP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tc>
                <a:extLst>
                  <a:ext uri="{0D108BD9-81ED-4DB2-BD59-A6C34878D82A}">
                    <a16:rowId xmlns:a16="http://schemas.microsoft.com/office/drawing/2014/main" val="10009"/>
                  </a:ext>
                </a:extLst>
              </a:tr>
            </a:tbl>
          </a:graphicData>
        </a:graphic>
      </p:graphicFrame>
      <p:sp>
        <p:nvSpPr>
          <p:cNvPr id="6" name="椭圆 5"/>
          <p:cNvSpPr/>
          <p:nvPr/>
        </p:nvSpPr>
        <p:spPr>
          <a:xfrm>
            <a:off x="1399242" y="2908299"/>
            <a:ext cx="1607346" cy="9169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69837" y="1260065"/>
            <a:ext cx="11239500" cy="646331"/>
          </a:xfrm>
          <a:prstGeom prst="rect">
            <a:avLst/>
          </a:prstGeom>
        </p:spPr>
        <p:txBody>
          <a:bodyPr wrap="square">
            <a:spAutoFit/>
          </a:bodyPr>
          <a:lstStyle/>
          <a:p>
            <a:r>
              <a:rPr lang="en-US" altLang="zh-CN" dirty="0"/>
              <a:t>There are about a dozen fumigation methods for stored pest insecticides that have been studied globally. Phosphine fumigation is widely used in the storage industry, and sulfuryl fluoride has also been applied in recent years.</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7" name="文本框 6"/>
          <p:cNvSpPr txBox="1"/>
          <p:nvPr/>
        </p:nvSpPr>
        <p:spPr>
          <a:xfrm>
            <a:off x="-1" y="2860462"/>
            <a:ext cx="6604647" cy="2120068"/>
          </a:xfrm>
          <a:prstGeom prst="rect">
            <a:avLst/>
          </a:prstGeom>
          <a:noFill/>
        </p:spPr>
        <p:txBody>
          <a:bodyPr wrap="square">
            <a:spAutoFit/>
          </a:bodyPr>
          <a:lstStyle/>
          <a:p>
            <a:pPr marL="342900" indent="-342900">
              <a:lnSpc>
                <a:spcPct val="150000"/>
              </a:lnSpc>
              <a:buClr>
                <a:srgbClr val="0070C0"/>
              </a:buClr>
              <a:buAutoNum type="arabicParenR"/>
            </a:pPr>
            <a:r>
              <a:rPr lang="en-US" altLang="zh-CN" dirty="0">
                <a:latin typeface="Times New Roman" panose="02020603050405020304" pitchFamily="18" charset="0"/>
                <a:ea typeface="微软雅黑" panose="020B0503020204020204" pitchFamily="34" charset="-122"/>
              </a:rPr>
              <a:t>Fumigation equipment: pesticide application device; Circulation device; Detection device.</a:t>
            </a:r>
          </a:p>
          <a:p>
            <a:pPr marL="342900" indent="-342900">
              <a:lnSpc>
                <a:spcPct val="150000"/>
              </a:lnSpc>
              <a:buClr>
                <a:srgbClr val="0070C0"/>
              </a:buClr>
              <a:buAutoNum type="arabicParenR"/>
            </a:pPr>
            <a:r>
              <a:rPr lang="en-US" altLang="zh-CN" dirty="0">
                <a:latin typeface="Times New Roman" panose="02020603050405020304" pitchFamily="18" charset="0"/>
                <a:ea typeface="微软雅黑" panose="020B0503020204020204" pitchFamily="34" charset="-122"/>
              </a:rPr>
              <a:t> Main influencing factors of fumigation effect</a:t>
            </a:r>
          </a:p>
          <a:p>
            <a:pPr>
              <a:lnSpc>
                <a:spcPct val="150000"/>
              </a:lnSpc>
              <a:buClr>
                <a:srgbClr val="0070C0"/>
              </a:buClr>
            </a:pPr>
            <a:r>
              <a:rPr lang="en-US" altLang="zh-CN" dirty="0">
                <a:latin typeface="Times New Roman" panose="02020603050405020304" pitchFamily="18" charset="0"/>
                <a:ea typeface="微软雅黑" panose="020B0503020204020204" pitchFamily="34" charset="-122"/>
              </a:rPr>
              <a:t>       Sealing time: insect species, warehouse airtightness</a:t>
            </a:r>
          </a:p>
          <a:p>
            <a:pPr>
              <a:lnSpc>
                <a:spcPct val="150000"/>
              </a:lnSpc>
              <a:buClr>
                <a:srgbClr val="0070C0"/>
              </a:buClr>
            </a:pPr>
            <a:r>
              <a:rPr lang="en-US" altLang="zh-CN" dirty="0">
                <a:latin typeface="Times New Roman" panose="02020603050405020304" pitchFamily="18" charset="0"/>
                <a:ea typeface="微软雅黑" panose="020B0503020204020204" pitchFamily="34" charset="-122"/>
              </a:rPr>
              <a:t>       Drug concentration: design, calculation, detection, temperature</a:t>
            </a:r>
          </a:p>
        </p:txBody>
      </p:sp>
      <p:pic>
        <p:nvPicPr>
          <p:cNvPr id="8" name="图片 7"/>
          <p:cNvPicPr>
            <a:picLocks noChangeAspect="1"/>
          </p:cNvPicPr>
          <p:nvPr/>
        </p:nvPicPr>
        <p:blipFill>
          <a:blip r:embed="rId4"/>
          <a:stretch>
            <a:fillRect/>
          </a:stretch>
        </p:blipFill>
        <p:spPr>
          <a:xfrm>
            <a:off x="6505636" y="3309638"/>
            <a:ext cx="5324287" cy="3204734"/>
          </a:xfrm>
          <a:prstGeom prst="rect">
            <a:avLst/>
          </a:prstGeom>
        </p:spPr>
      </p:pic>
      <p:sp>
        <p:nvSpPr>
          <p:cNvPr id="2" name="矩形 1"/>
          <p:cNvSpPr/>
          <p:nvPr/>
        </p:nvSpPr>
        <p:spPr>
          <a:xfrm>
            <a:off x="6604646" y="2066126"/>
            <a:ext cx="5588000" cy="923330"/>
          </a:xfrm>
          <a:prstGeom prst="rect">
            <a:avLst/>
          </a:prstGeom>
        </p:spPr>
        <p:txBody>
          <a:bodyPr wrap="square">
            <a:spAutoFit/>
          </a:bodyPr>
          <a:lstStyle/>
          <a:p>
            <a:r>
              <a:rPr lang="en-US" altLang="zh-CN" dirty="0"/>
              <a:t>Table 1: Reference Table for Setting Phosphine Concentration during Phosphine Fumigation at Different Sealing Times, Temperatures, and Insect Species.</a:t>
            </a:r>
            <a:endParaRPr lang="zh-CN" altLang="en-US" dirty="0"/>
          </a:p>
        </p:txBody>
      </p:sp>
      <p:sp>
        <p:nvSpPr>
          <p:cNvPr id="3" name="矩形 2"/>
          <p:cNvSpPr/>
          <p:nvPr/>
        </p:nvSpPr>
        <p:spPr>
          <a:xfrm>
            <a:off x="3540722" y="1354443"/>
            <a:ext cx="6090129" cy="584775"/>
          </a:xfrm>
          <a:prstGeom prst="rect">
            <a:avLst/>
          </a:prstGeom>
        </p:spPr>
        <p:txBody>
          <a:bodyPr wrap="none">
            <a:spAutoFit/>
          </a:bodyPr>
          <a:lstStyle/>
          <a:p>
            <a:r>
              <a:rPr lang="en-US" altLang="zh-CN" sz="3200" spc="300" dirty="0">
                <a:latin typeface="微软雅黑" panose="020B0503020204020204" pitchFamily="34" charset="-122"/>
                <a:ea typeface="微软雅黑" panose="020B0503020204020204" pitchFamily="34" charset="-122"/>
              </a:rPr>
              <a:t>6.</a:t>
            </a:r>
            <a:r>
              <a:rPr lang="zh-CN" altLang="en-US" sz="3200" spc="300" dirty="0">
                <a:latin typeface="微软雅黑" panose="020B0503020204020204" pitchFamily="34" charset="-122"/>
                <a:ea typeface="微软雅黑" panose="020B0503020204020204" pitchFamily="34" charset="-122"/>
              </a:rPr>
              <a:t> </a:t>
            </a:r>
            <a:r>
              <a:rPr lang="en-US" altLang="zh-CN" sz="3200" spc="300" dirty="0">
                <a:latin typeface="微软雅黑" panose="020B0503020204020204" pitchFamily="34" charset="-122"/>
                <a:ea typeface="微软雅黑" panose="020B0503020204020204" pitchFamily="34" charset="-122"/>
              </a:rPr>
              <a:t>Fumigation: Phosphine</a:t>
            </a:r>
            <a:endParaRPr lang="zh-CN" altLang="en-US" sz="3200" b="1" dirty="0">
              <a:solidFill>
                <a:srgbClr val="1721A9"/>
              </a:solidFill>
              <a:latin typeface="Times New Roman" panose="02020603050405020304" pitchFamily="18" charset="0"/>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218360" y="4064637"/>
            <a:ext cx="11716603" cy="1828361"/>
          </a:xfrm>
          <a:prstGeom prst="rect">
            <a:avLst/>
          </a:prstGeom>
        </p:spPr>
        <p:txBody>
          <a:bodyPr wrap="square" lIns="91415" tIns="45708" rIns="91415" bIns="45708">
            <a:spAutoFit/>
          </a:bodyPr>
          <a:lstStyle/>
          <a:p>
            <a:pPr algn="ctr" defTabSz="628650">
              <a:lnSpc>
                <a:spcPct val="150000"/>
              </a:lnSpc>
              <a:defRPr/>
            </a:pPr>
            <a:r>
              <a:rPr lang="en-US" altLang="zh-CN" sz="4000" dirty="0">
                <a:solidFill>
                  <a:srgbClr val="002060"/>
                </a:solidFill>
                <a:latin typeface="Times New Roman" panose="02020603050405020304" pitchFamily="18" charset="0"/>
                <a:ea typeface="华文中宋" panose="02010600040101010101" pitchFamily="2" charset="-122"/>
                <a:cs typeface="Times New Roman" panose="02020603050405020304" pitchFamily="18" charset="0"/>
              </a:rPr>
              <a:t>Demonstration of integrated control technology application of new green grain storage technology</a:t>
            </a: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03</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3" name="文本框 2"/>
          <p:cNvSpPr txBox="1"/>
          <p:nvPr/>
        </p:nvSpPr>
        <p:spPr>
          <a:xfrm>
            <a:off x="0" y="1881430"/>
            <a:ext cx="4355906" cy="461665"/>
          </a:xfrm>
          <a:prstGeom prst="rect">
            <a:avLst/>
          </a:prstGeom>
          <a:noFill/>
        </p:spPr>
        <p:txBody>
          <a:bodyPr wrap="square" rtlCol="0">
            <a:spAutoFit/>
          </a:bodyPr>
          <a:lstStyle/>
          <a:p>
            <a:r>
              <a:rPr lang="zh-CN" altLang="en-US" sz="24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（一）</a:t>
            </a:r>
            <a:r>
              <a:rPr lang="en-US" altLang="zh-CN" sz="24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 Policy</a:t>
            </a:r>
            <a:endParaRPr lang="zh-CN" altLang="en-US" sz="24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4" name="文本框 3"/>
          <p:cNvSpPr txBox="1"/>
          <p:nvPr/>
        </p:nvSpPr>
        <p:spPr>
          <a:xfrm>
            <a:off x="286240" y="2460745"/>
            <a:ext cx="11490300" cy="2035942"/>
          </a:xfrm>
          <a:prstGeom prst="rect">
            <a:avLst/>
          </a:prstGeom>
          <a:noFill/>
        </p:spPr>
        <p:txBody>
          <a:bodyPr wrap="square" rtlCol="0">
            <a:spAutoFit/>
          </a:bodyPr>
          <a:lstStyle/>
          <a:p>
            <a:pPr marL="342900" indent="-342900">
              <a:lnSpc>
                <a:spcPct val="114000"/>
              </a:lnSpc>
              <a:buFont typeface="Wingdings" panose="05000000000000000000" pitchFamily="2" charset="2"/>
              <a:buChar char="ü"/>
              <a:defRPr/>
            </a:pPr>
            <a:r>
              <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rPr>
              <a:t>In June 2021, the Ministry of Finance and Academy of National Food and Strategic Reserves Administration jointly issued document </a:t>
            </a:r>
            <a:r>
              <a:rPr lang="en-US" altLang="zh-CN" sz="1600" kern="100" dirty="0" err="1">
                <a:latin typeface="Times New Roman" panose="02020603050405020304" pitchFamily="18" charset="0"/>
                <a:ea typeface="微软雅黑" panose="020B0503020204020204" pitchFamily="34" charset="-122"/>
                <a:cs typeface="Times New Roman" panose="02020603050405020304" pitchFamily="18" charset="0"/>
              </a:rPr>
              <a:t>Caijian</a:t>
            </a:r>
            <a:r>
              <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rPr>
              <a:t> [2021] No. 177 "Opinions on Deepening the Promotion of High Quality Grain Projects", which proposed "six major improvement actions", including the "Green Warehousing Improvement Action";</a:t>
            </a:r>
          </a:p>
          <a:p>
            <a:pPr marL="342900" indent="-342900">
              <a:lnSpc>
                <a:spcPct val="114000"/>
              </a:lnSpc>
              <a:buFont typeface="Wingdings" panose="05000000000000000000" pitchFamily="2" charset="2"/>
              <a:buChar char="ü"/>
              <a:defRPr/>
            </a:pPr>
            <a:r>
              <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rPr>
              <a:t>In July 2021, the Academy of National Food and Strategic Reserves Administration issued a notice to carry out the pilot work of green grain storage standardization. Actively adopt green grain storage standards, strengthen the application, innovative research and development, and standard revision of green grain storage technology, and explore replicable and promotable typical experiences and working models of green grain storage.</a:t>
            </a:r>
            <a:endPar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5" name="文本框 4"/>
          <p:cNvSpPr txBox="1"/>
          <p:nvPr/>
        </p:nvSpPr>
        <p:spPr>
          <a:xfrm>
            <a:off x="0" y="4498977"/>
            <a:ext cx="4355906" cy="461665"/>
          </a:xfrm>
          <a:prstGeom prst="rect">
            <a:avLst/>
          </a:prstGeom>
          <a:noFill/>
        </p:spPr>
        <p:txBody>
          <a:bodyPr wrap="square" rtlCol="0">
            <a:spAutoFit/>
          </a:bodyPr>
          <a:lstStyle/>
          <a:p>
            <a:r>
              <a:rPr lang="zh-CN" altLang="en-US" sz="24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（二）</a:t>
            </a:r>
            <a:r>
              <a:rPr lang="en-US" altLang="zh-CN" sz="24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Needs</a:t>
            </a:r>
            <a:endParaRPr lang="zh-CN" altLang="en-US" sz="24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6" name="文本框 5"/>
          <p:cNvSpPr txBox="1"/>
          <p:nvPr/>
        </p:nvSpPr>
        <p:spPr>
          <a:xfrm>
            <a:off x="286240" y="5181962"/>
            <a:ext cx="11397113" cy="913070"/>
          </a:xfrm>
          <a:prstGeom prst="rect">
            <a:avLst/>
          </a:prstGeom>
          <a:noFill/>
        </p:spPr>
        <p:txBody>
          <a:bodyPr wrap="square" rtlCol="0">
            <a:spAutoFit/>
          </a:bodyPr>
          <a:lstStyle/>
          <a:p>
            <a:pPr marL="342900" indent="-342900">
              <a:lnSpc>
                <a:spcPct val="114000"/>
              </a:lnSpc>
              <a:buFont typeface="Wingdings" panose="05000000000000000000" pitchFamily="2" charset="2"/>
              <a:buChar char="ü"/>
              <a:defRPr/>
            </a:pPr>
            <a:r>
              <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rPr>
              <a:t>The industry will comprehensively reduce the use of chemical agents, and “integrated control" will become inevitable;</a:t>
            </a:r>
          </a:p>
          <a:p>
            <a:pPr marL="342900" indent="-342900">
              <a:lnSpc>
                <a:spcPct val="114000"/>
              </a:lnSpc>
              <a:buFont typeface="Wingdings" panose="05000000000000000000" pitchFamily="2" charset="2"/>
              <a:buChar char="ü"/>
              <a:defRPr/>
            </a:pPr>
            <a:r>
              <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rPr>
              <a:t>Continuous investment in scientific research has led to multiple breakthroughs in new green storage technologies in the industry, and the development of a batch of new equipment has made it possible to demonstrate green storage technologies.</a:t>
            </a:r>
            <a:endPar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2" name="矩形 1"/>
          <p:cNvSpPr/>
          <p:nvPr/>
        </p:nvSpPr>
        <p:spPr>
          <a:xfrm>
            <a:off x="198023" y="1026239"/>
            <a:ext cx="11641365" cy="523220"/>
          </a:xfrm>
          <a:prstGeom prst="rect">
            <a:avLst/>
          </a:prstGeom>
        </p:spPr>
        <p:txBody>
          <a:bodyPr wrap="square">
            <a:spAutoFit/>
          </a:bodyPr>
          <a:lstStyle/>
          <a:p>
            <a:pPr algn="ctr" defTabSz="628650">
              <a:defRPr/>
            </a:pPr>
            <a:r>
              <a:rPr lang="en-US" altLang="zh-CN" sz="2800" b="1" dirty="0">
                <a:solidFill>
                  <a:srgbClr val="874519"/>
                </a:solidFill>
                <a:latin typeface="Arial" panose="020B0604020202020204" pitchFamily="34" charset="0"/>
                <a:ea typeface="微软雅黑" panose="020B0503020204020204" pitchFamily="34" charset="-122"/>
                <a:cs typeface="Arial" panose="020B0604020202020204" pitchFamily="34" charset="0"/>
              </a:rPr>
              <a:t>Background of Integrated Control Technology Application</a:t>
            </a: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grpSp>
        <p:nvGrpSpPr>
          <p:cNvPr id="3" name="组合 2"/>
          <p:cNvGrpSpPr/>
          <p:nvPr/>
        </p:nvGrpSpPr>
        <p:grpSpPr>
          <a:xfrm>
            <a:off x="1197670" y="1294497"/>
            <a:ext cx="9029632" cy="5117109"/>
            <a:chOff x="-328756" y="846027"/>
            <a:chExt cx="9029632" cy="5117109"/>
          </a:xfrm>
        </p:grpSpPr>
        <p:grpSp>
          <p:nvGrpSpPr>
            <p:cNvPr id="4" name="组合 3"/>
            <p:cNvGrpSpPr/>
            <p:nvPr/>
          </p:nvGrpSpPr>
          <p:grpSpPr>
            <a:xfrm>
              <a:off x="1650324" y="846027"/>
              <a:ext cx="6897146" cy="591708"/>
              <a:chOff x="3853" y="1771"/>
              <a:chExt cx="10933" cy="1020"/>
            </a:xfrm>
            <a:solidFill>
              <a:schemeClr val="accent6">
                <a:lumMod val="60000"/>
                <a:lumOff val="40000"/>
              </a:schemeClr>
            </a:solidFill>
          </p:grpSpPr>
          <p:sp>
            <p:nvSpPr>
              <p:cNvPr id="29" name="矩形 28"/>
              <p:cNvSpPr/>
              <p:nvPr/>
            </p:nvSpPr>
            <p:spPr>
              <a:xfrm>
                <a:off x="3853" y="1771"/>
                <a:ext cx="6213" cy="1020"/>
              </a:xfrm>
              <a:prstGeom prst="rect">
                <a:avLst/>
              </a:prstGeom>
              <a:solidFill>
                <a:schemeClr val="accent6">
                  <a:lumMod val="60000"/>
                  <a:lumOff val="40000"/>
                </a:schemeClr>
              </a:solidFill>
              <a:ln w="12700" cmpd="dbl">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latin typeface="微软雅黑" panose="020B0503020204020204" pitchFamily="34" charset="-122"/>
                    <a:ea typeface="微软雅黑" panose="020B0503020204020204" pitchFamily="34" charset="-122"/>
                  </a:rPr>
                  <a:t>Multi parameter grain monitoring</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sp>
            <p:nvSpPr>
              <p:cNvPr id="30" name="矩形 29"/>
              <p:cNvSpPr/>
              <p:nvPr/>
            </p:nvSpPr>
            <p:spPr>
              <a:xfrm>
                <a:off x="11290" y="1771"/>
                <a:ext cx="3496" cy="1020"/>
              </a:xfrm>
              <a:prstGeom prst="rect">
                <a:avLst/>
              </a:prstGeom>
              <a:solidFill>
                <a:schemeClr val="accent6">
                  <a:lumMod val="60000"/>
                  <a:lumOff val="40000"/>
                </a:schemeClr>
              </a:solidFill>
              <a:ln w="12700" cmpd="dbl">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a:t>
                </a:r>
                <a:r>
                  <a:rPr lang="en-US" altLang="zh-CN" sz="2400" b="1" dirty="0">
                    <a:solidFill>
                      <a:schemeClr val="tx1"/>
                    </a:solidFill>
                    <a:latin typeface="微软雅黑" panose="020B0503020204020204" pitchFamily="34" charset="-122"/>
                    <a:ea typeface="微软雅黑" panose="020B0503020204020204" pitchFamily="34" charset="-122"/>
                  </a:rPr>
                  <a:t>early know</a:t>
                </a:r>
                <a:r>
                  <a:rPr lang="zh-CN" altLang="en-US" sz="2400" b="1" dirty="0">
                    <a:solidFill>
                      <a:schemeClr val="tx1"/>
                    </a:solidFill>
                    <a:latin typeface="微软雅黑" panose="020B0503020204020204" pitchFamily="34" charset="-122"/>
                    <a:ea typeface="微软雅黑" panose="020B0503020204020204" pitchFamily="34" charset="-122"/>
                  </a:rPr>
                  <a:t>”</a:t>
                </a:r>
              </a:p>
            </p:txBody>
          </p:sp>
        </p:grpSp>
        <p:sp>
          <p:nvSpPr>
            <p:cNvPr id="5" name="矩形 4"/>
            <p:cNvSpPr/>
            <p:nvPr/>
          </p:nvSpPr>
          <p:spPr>
            <a:xfrm>
              <a:off x="1369525" y="3853272"/>
              <a:ext cx="1643860" cy="867158"/>
            </a:xfrm>
            <a:prstGeom prst="rect">
              <a:avLst/>
            </a:prstGeom>
            <a:solidFill>
              <a:srgbClr val="00B0F0"/>
            </a:solidFill>
            <a:ln w="28575" cmpd="dbl">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Emergency</a:t>
              </a:r>
              <a:r>
                <a:rPr lang="en-US" altLang="zh-CN" dirty="0"/>
                <a:t> </a:t>
              </a:r>
              <a:r>
                <a:rPr lang="en-US" altLang="zh-CN" dirty="0">
                  <a:solidFill>
                    <a:schemeClr val="tx1"/>
                  </a:solidFill>
                </a:rPr>
                <a:t>technology</a:t>
              </a:r>
              <a:endParaRPr lang="zh-CN" altLang="en-US" dirty="0">
                <a:solidFill>
                  <a:schemeClr val="tx1"/>
                </a:solidFill>
              </a:endParaRPr>
            </a:p>
          </p:txBody>
        </p:sp>
        <p:sp>
          <p:nvSpPr>
            <p:cNvPr id="6" name="矩形 5"/>
            <p:cNvSpPr/>
            <p:nvPr/>
          </p:nvSpPr>
          <p:spPr>
            <a:xfrm rot="16200000">
              <a:off x="-2301396" y="3021482"/>
              <a:ext cx="4641253" cy="695974"/>
            </a:xfrm>
            <a:prstGeom prst="rect">
              <a:avLst/>
            </a:prstGeom>
            <a:solidFill>
              <a:schemeClr val="bg1"/>
            </a:solidFill>
            <a:ln w="19050">
              <a:solidFill>
                <a:srgbClr val="7D9F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b="1" dirty="0">
                  <a:solidFill>
                    <a:srgbClr val="7030A0"/>
                  </a:solidFill>
                  <a:latin typeface="Arial" panose="020B0604020202020204" pitchFamily="34" charset="0"/>
                  <a:ea typeface="微软雅黑" panose="020B0503020204020204" pitchFamily="34" charset="-122"/>
                  <a:cs typeface="Arial" panose="020B0604020202020204" pitchFamily="34" charset="0"/>
                </a:rPr>
                <a:t>Integrated control technology system</a:t>
              </a:r>
              <a:endParaRPr lang="zh-CN" altLang="en-US" b="1" dirty="0">
                <a:solidFill>
                  <a:srgbClr val="7030A0"/>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箭头: 下 15"/>
            <p:cNvSpPr/>
            <p:nvPr/>
          </p:nvSpPr>
          <p:spPr>
            <a:xfrm>
              <a:off x="4230077" y="3709142"/>
              <a:ext cx="453687" cy="259648"/>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491720" y="1393071"/>
              <a:ext cx="2688218" cy="432102"/>
            </a:xfrm>
            <a:prstGeom prst="rect">
              <a:avLst/>
            </a:prstGeom>
            <a:noFill/>
            <a:ln w="28575" cmpd="dbl">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C00000"/>
                  </a:solidFill>
                  <a:latin typeface="微软雅黑" panose="020B0503020204020204" pitchFamily="34" charset="-122"/>
                  <a:ea typeface="微软雅黑" panose="020B0503020204020204" pitchFamily="34" charset="-122"/>
                </a:rPr>
                <a:t>Optimal Timing </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9" name="圆角矩形 2"/>
            <p:cNvSpPr/>
            <p:nvPr/>
          </p:nvSpPr>
          <p:spPr>
            <a:xfrm>
              <a:off x="2635691" y="2273112"/>
              <a:ext cx="1567220" cy="886107"/>
            </a:xfrm>
            <a:prstGeom prst="roundRect">
              <a:avLst/>
            </a:prstGeom>
            <a:solidFill>
              <a:schemeClr val="accent6">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 </a:t>
              </a:r>
              <a:r>
                <a:rPr lang="en-US" altLang="zh-CN" sz="1200" b="1" dirty="0">
                  <a:solidFill>
                    <a:schemeClr val="tx1"/>
                  </a:solidFill>
                  <a:latin typeface="Arial" panose="020B0604020202020204" pitchFamily="34" charset="0"/>
                  <a:ea typeface="微软雅黑" panose="020B0503020204020204" pitchFamily="34" charset="-122"/>
                  <a:cs typeface="Arial" panose="020B0604020202020204" pitchFamily="34" charset="0"/>
                </a:rPr>
                <a:t>low temperature storage technology</a:t>
              </a:r>
              <a:endParaRPr lang="zh-CN" altLang="en-US" sz="12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0" name="组合 9"/>
            <p:cNvGrpSpPr/>
            <p:nvPr/>
          </p:nvGrpSpPr>
          <p:grpSpPr>
            <a:xfrm>
              <a:off x="1335060" y="1777371"/>
              <a:ext cx="7212409" cy="1897318"/>
              <a:chOff x="1204311" y="2687391"/>
              <a:chExt cx="6509606" cy="1581989"/>
            </a:xfrm>
          </p:grpSpPr>
          <p:grpSp>
            <p:nvGrpSpPr>
              <p:cNvPr id="23" name="组合 22"/>
              <p:cNvGrpSpPr/>
              <p:nvPr/>
            </p:nvGrpSpPr>
            <p:grpSpPr>
              <a:xfrm>
                <a:off x="3758891" y="2730955"/>
                <a:ext cx="3808757" cy="1450542"/>
                <a:chOff x="8528" y="4617"/>
                <a:chExt cx="11118" cy="2346"/>
              </a:xfrm>
            </p:grpSpPr>
            <p:sp>
              <p:nvSpPr>
                <p:cNvPr id="26" name="矩形 25"/>
                <p:cNvSpPr/>
                <p:nvPr/>
              </p:nvSpPr>
              <p:spPr>
                <a:xfrm>
                  <a:off x="9293" y="4617"/>
                  <a:ext cx="10353" cy="1263"/>
                </a:xfrm>
                <a:prstGeom prst="rect">
                  <a:avLst/>
                </a:prstGeom>
                <a:solidFill>
                  <a:schemeClr val="accent6">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dirty="0">
                      <a:solidFill>
                        <a:schemeClr val="tx1"/>
                      </a:solidFill>
                    </a:rPr>
                    <a:t>Protective agents: inert powder, Spinosad, S-Methoprene</a:t>
                  </a:r>
                  <a:endParaRPr lang="zh-CN" altLang="en-US" dirty="0">
                    <a:solidFill>
                      <a:schemeClr val="tx1"/>
                    </a:solidFill>
                  </a:endParaRPr>
                </a:p>
              </p:txBody>
            </p:sp>
            <p:sp>
              <p:nvSpPr>
                <p:cNvPr id="27" name="矩形 26"/>
                <p:cNvSpPr/>
                <p:nvPr/>
              </p:nvSpPr>
              <p:spPr>
                <a:xfrm>
                  <a:off x="9293" y="5926"/>
                  <a:ext cx="10353" cy="1037"/>
                </a:xfrm>
                <a:prstGeom prst="rect">
                  <a:avLst/>
                </a:prstGeom>
                <a:solidFill>
                  <a:schemeClr val="accent6">
                    <a:lumMod val="60000"/>
                    <a:lumOff val="40000"/>
                  </a:schemeClr>
                </a:solidFill>
                <a:ln w="19050" cmpd="dbl">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Natural Enemy Biological Control: Predator </a:t>
                  </a:r>
                  <a:r>
                    <a:rPr lang="en-US" altLang="zh-CN" dirty="0">
                      <a:solidFill>
                        <a:schemeClr val="tx1"/>
                      </a:solidFill>
                      <a:latin typeface="Arial" panose="020B0604020202020204" pitchFamily="34" charset="0"/>
                      <a:cs typeface="Arial" panose="020B0604020202020204" pitchFamily="34" charset="0"/>
                    </a:rPr>
                    <a:t>Mite</a:t>
                  </a:r>
                  <a:r>
                    <a:rPr lang="en-US" altLang="zh-CN" dirty="0">
                      <a:solidFill>
                        <a:schemeClr val="tx1"/>
                      </a:solidFill>
                    </a:rPr>
                    <a:t> Biological Control Technology</a:t>
                  </a:r>
                  <a:endParaRPr lang="zh-CN" altLang="en-US" dirty="0">
                    <a:solidFill>
                      <a:schemeClr val="tx1"/>
                    </a:solidFill>
                  </a:endParaRPr>
                </a:p>
              </p:txBody>
            </p:sp>
            <p:sp>
              <p:nvSpPr>
                <p:cNvPr id="28" name="十字形 27"/>
                <p:cNvSpPr/>
                <p:nvPr/>
              </p:nvSpPr>
              <p:spPr>
                <a:xfrm>
                  <a:off x="8528" y="5627"/>
                  <a:ext cx="709" cy="404"/>
                </a:xfrm>
                <a:prstGeom prst="plus">
                  <a:avLst/>
                </a:prstGeom>
                <a:solidFill>
                  <a:schemeClr val="accent6">
                    <a:lumMod val="5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4" name="矩形: 圆角 22"/>
              <p:cNvSpPr/>
              <p:nvPr/>
            </p:nvSpPr>
            <p:spPr>
              <a:xfrm>
                <a:off x="1204311" y="2687391"/>
                <a:ext cx="6509606" cy="1581989"/>
              </a:xfrm>
              <a:prstGeom prst="roundRect">
                <a:avLst/>
              </a:prstGeom>
              <a:noFill/>
              <a:ln w="19050">
                <a:solidFill>
                  <a:srgbClr val="7D9F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1" name="组合 10"/>
            <p:cNvGrpSpPr/>
            <p:nvPr/>
          </p:nvGrpSpPr>
          <p:grpSpPr>
            <a:xfrm>
              <a:off x="1268876" y="4881619"/>
              <a:ext cx="7432000" cy="1081517"/>
              <a:chOff x="297946" y="4986473"/>
              <a:chExt cx="7432000" cy="1081517"/>
            </a:xfrm>
          </p:grpSpPr>
          <p:sp>
            <p:nvSpPr>
              <p:cNvPr id="17" name="椭圆 16"/>
              <p:cNvSpPr/>
              <p:nvPr/>
            </p:nvSpPr>
            <p:spPr>
              <a:xfrm>
                <a:off x="6073850" y="5042336"/>
                <a:ext cx="1500310" cy="1007745"/>
              </a:xfrm>
              <a:prstGeom prst="ellipse">
                <a:avLst/>
              </a:prstGeom>
              <a:solidFill>
                <a:schemeClr val="accent6">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solidFill>
                      <a:schemeClr val="tx1"/>
                    </a:solidFill>
                    <a:latin typeface="Arial" panose="020B0604020202020204" pitchFamily="34" charset="0"/>
                    <a:ea typeface="微软雅黑" panose="020B0503020204020204" pitchFamily="34" charset="-122"/>
                    <a:cs typeface="Arial" panose="020B0604020202020204" pitchFamily="34" charset="0"/>
                  </a:rPr>
                  <a:t>Grain conservation and loss reduction</a:t>
                </a:r>
                <a:endParaRPr lang="zh-CN" altLang="en-US" sz="11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椭圆 17"/>
              <p:cNvSpPr/>
              <p:nvPr/>
            </p:nvSpPr>
            <p:spPr>
              <a:xfrm>
                <a:off x="4581521" y="5060245"/>
                <a:ext cx="1400774" cy="1007745"/>
              </a:xfrm>
              <a:prstGeom prst="ellipse">
                <a:avLst/>
              </a:prstGeom>
              <a:solidFill>
                <a:schemeClr val="accent6">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solidFill>
                      <a:schemeClr val="tx1"/>
                    </a:solidFill>
                    <a:latin typeface="Arial" panose="020B0604020202020204" pitchFamily="34" charset="0"/>
                    <a:ea typeface="微软雅黑" panose="020B0503020204020204" pitchFamily="34" charset="-122"/>
                    <a:cs typeface="Arial" panose="020B0604020202020204" pitchFamily="34" charset="0"/>
                  </a:rPr>
                  <a:t>Quality and freshness maintaining</a:t>
                </a:r>
                <a:endParaRPr lang="zh-CN" altLang="en-US" sz="11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9" name="椭圆 18"/>
              <p:cNvSpPr/>
              <p:nvPr/>
            </p:nvSpPr>
            <p:spPr>
              <a:xfrm>
                <a:off x="3172766" y="5050830"/>
                <a:ext cx="1080135" cy="1007745"/>
              </a:xfrm>
              <a:prstGeom prst="ellipse">
                <a:avLst/>
              </a:prstGeom>
              <a:solidFill>
                <a:schemeClr val="accent6">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solidFill>
                      <a:schemeClr val="tx1"/>
                    </a:solidFill>
                    <a:latin typeface="Arial" panose="020B0604020202020204" pitchFamily="34" charset="0"/>
                    <a:ea typeface="微软雅黑" panose="020B0503020204020204" pitchFamily="34" charset="-122"/>
                    <a:cs typeface="Arial" panose="020B0604020202020204" pitchFamily="34" charset="0"/>
                  </a:rPr>
                  <a:t>Green</a:t>
                </a:r>
                <a:r>
                  <a:rPr lang="en-US" altLang="zh-CN" sz="1100" b="1" dirty="0">
                    <a:solidFill>
                      <a:schemeClr val="tx1"/>
                    </a:solidFill>
                    <a:latin typeface="微软雅黑" panose="020B0503020204020204" pitchFamily="34" charset="-122"/>
                    <a:ea typeface="微软雅黑" panose="020B0503020204020204" pitchFamily="34" charset="-122"/>
                  </a:rPr>
                  <a:t> storage</a:t>
                </a:r>
                <a:endParaRPr lang="zh-CN" altLang="en-US" sz="1100" b="1" dirty="0">
                  <a:solidFill>
                    <a:schemeClr val="tx1"/>
                  </a:solidFill>
                  <a:latin typeface="微软雅黑" panose="020B0503020204020204" pitchFamily="34" charset="-122"/>
                  <a:ea typeface="微软雅黑" panose="020B0503020204020204" pitchFamily="34" charset="-122"/>
                </a:endParaRPr>
              </a:p>
            </p:txBody>
          </p:sp>
          <p:sp>
            <p:nvSpPr>
              <p:cNvPr id="20" name="椭圆 19"/>
              <p:cNvSpPr/>
              <p:nvPr/>
            </p:nvSpPr>
            <p:spPr>
              <a:xfrm>
                <a:off x="1664761" y="5060245"/>
                <a:ext cx="1133670" cy="1007745"/>
              </a:xfrm>
              <a:prstGeom prst="ellipse">
                <a:avLst/>
              </a:prstGeom>
              <a:solidFill>
                <a:schemeClr val="accent6">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solidFill>
                      <a:schemeClr val="tx1"/>
                    </a:solidFill>
                    <a:latin typeface="Arial" panose="020B0604020202020204" pitchFamily="34" charset="0"/>
                    <a:ea typeface="微软雅黑" panose="020B0503020204020204" pitchFamily="34" charset="-122"/>
                    <a:cs typeface="Arial" panose="020B0604020202020204" pitchFamily="34" charset="0"/>
                  </a:rPr>
                  <a:t>Smart storage</a:t>
                </a:r>
                <a:endParaRPr lang="zh-CN" altLang="en-US" sz="11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文本框 20"/>
              <p:cNvSpPr txBox="1"/>
              <p:nvPr/>
            </p:nvSpPr>
            <p:spPr>
              <a:xfrm>
                <a:off x="398595" y="5333284"/>
                <a:ext cx="1200840" cy="461665"/>
              </a:xfrm>
              <a:prstGeom prst="rect">
                <a:avLst/>
              </a:prstGeom>
              <a:solidFill>
                <a:schemeClr val="bg2"/>
              </a:solidFill>
              <a:ln w="19050">
                <a:noFill/>
              </a:ln>
            </p:spPr>
            <p:txBody>
              <a:bodyPr wrap="square" rtlCol="0">
                <a:spAutoFit/>
              </a:bodyPr>
              <a:lstStyle/>
              <a:p>
                <a:pPr algn="ctr"/>
                <a:r>
                  <a:rPr lang="en-US" altLang="zh-CN" sz="2400" b="1" dirty="0">
                    <a:solidFill>
                      <a:srgbClr val="C00000"/>
                    </a:solidFill>
                    <a:latin typeface="微软雅黑" panose="020B0503020204020204" pitchFamily="34" charset="-122"/>
                    <a:ea typeface="微软雅黑" panose="020B0503020204020204" pitchFamily="34" charset="-122"/>
                  </a:rPr>
                  <a:t>target</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22" name="矩形: 圆角 38"/>
              <p:cNvSpPr/>
              <p:nvPr/>
            </p:nvSpPr>
            <p:spPr>
              <a:xfrm>
                <a:off x="297946" y="4986473"/>
                <a:ext cx="7432000" cy="1081517"/>
              </a:xfrm>
              <a:prstGeom prst="roundRect">
                <a:avLst/>
              </a:prstGeom>
              <a:noFill/>
              <a:ln w="19050">
                <a:solidFill>
                  <a:srgbClr val="7D9F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箭头: 下 53"/>
            <p:cNvSpPr/>
            <p:nvPr/>
          </p:nvSpPr>
          <p:spPr>
            <a:xfrm>
              <a:off x="3300578" y="1429756"/>
              <a:ext cx="468782" cy="346385"/>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箭头连接符 12"/>
            <p:cNvCxnSpPr/>
            <p:nvPr/>
          </p:nvCxnSpPr>
          <p:spPr>
            <a:xfrm flipV="1">
              <a:off x="5552451" y="1189372"/>
              <a:ext cx="789367" cy="580"/>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1398613" y="2273112"/>
              <a:ext cx="934237" cy="90424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Arial" panose="020B0604020202020204" pitchFamily="34" charset="0"/>
                  <a:ea typeface="微软雅黑" panose="020B0503020204020204" pitchFamily="34" charset="-122"/>
                  <a:cs typeface="Arial" panose="020B0604020202020204" pitchFamily="34" charset="0"/>
                </a:rPr>
                <a:t>Green</a:t>
              </a:r>
              <a:r>
                <a:rPr lang="en-US" altLang="zh-CN" sz="1600" dirty="0">
                  <a:ln>
                    <a:solidFill>
                      <a:schemeClr val="tx1"/>
                    </a:solidFill>
                  </a:ln>
                  <a:solidFill>
                    <a:schemeClr val="tx1"/>
                  </a:solidFill>
                  <a:latin typeface="微软雅黑" panose="020B0503020204020204" pitchFamily="34" charset="-122"/>
                  <a:ea typeface="微软雅黑" panose="020B0503020204020204" pitchFamily="34" charset="-122"/>
                </a:rPr>
                <a:t> </a:t>
              </a:r>
              <a:r>
                <a:rPr lang="en-US" altLang="zh-CN" sz="1200" b="1" dirty="0">
                  <a:solidFill>
                    <a:schemeClr val="tx1"/>
                  </a:solidFill>
                  <a:latin typeface="Arial" panose="020B0604020202020204" pitchFamily="34" charset="0"/>
                  <a:ea typeface="微软雅黑" panose="020B0503020204020204" pitchFamily="34" charset="-122"/>
                  <a:cs typeface="Arial" panose="020B0604020202020204" pitchFamily="34" charset="0"/>
                </a:rPr>
                <a:t>control</a:t>
              </a:r>
              <a:endParaRPr lang="zh-CN" altLang="en-US" sz="12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箭头: 右 57"/>
            <p:cNvSpPr/>
            <p:nvPr/>
          </p:nvSpPr>
          <p:spPr>
            <a:xfrm>
              <a:off x="2349032" y="2533626"/>
              <a:ext cx="312588" cy="445499"/>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箭头: 右 57"/>
          <p:cNvSpPr/>
          <p:nvPr/>
        </p:nvSpPr>
        <p:spPr>
          <a:xfrm>
            <a:off x="4575311" y="4541210"/>
            <a:ext cx="312588" cy="445499"/>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4927497" y="4438249"/>
            <a:ext cx="5146399" cy="652562"/>
          </a:xfrm>
          <a:prstGeom prst="rect">
            <a:avLst/>
          </a:prstGeom>
          <a:solidFill>
            <a:schemeClr val="accent6">
              <a:lumMod val="60000"/>
              <a:lumOff val="40000"/>
            </a:schemeClr>
          </a:solidFill>
          <a:ln w="19050" cmpd="dbl">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Emergency response: Reduction fumigation mainly using aluminum phosphide and sulfuryl fluoride</a:t>
            </a:r>
            <a:endParaRPr lang="zh-CN" altLang="en-US"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6" name="图片 5"/>
          <p:cNvPicPr>
            <a:picLocks noChangeAspect="1"/>
          </p:cNvPicPr>
          <p:nvPr/>
        </p:nvPicPr>
        <p:blipFill>
          <a:blip r:embed="rId4"/>
          <a:stretch>
            <a:fillRect/>
          </a:stretch>
        </p:blipFill>
        <p:spPr>
          <a:xfrm>
            <a:off x="1524000" y="1232780"/>
            <a:ext cx="8407400" cy="5625220"/>
          </a:xfrm>
          <a:prstGeom prst="rect">
            <a:avLst/>
          </a:prstGeom>
        </p:spPr>
      </p:pic>
      <p:sp>
        <p:nvSpPr>
          <p:cNvPr id="7" name="文本框 6"/>
          <p:cNvSpPr txBox="1"/>
          <p:nvPr/>
        </p:nvSpPr>
        <p:spPr>
          <a:xfrm>
            <a:off x="4334643" y="912892"/>
            <a:ext cx="5400600" cy="523220"/>
          </a:xfrm>
          <a:prstGeom prst="rect">
            <a:avLst/>
          </a:prstGeom>
          <a:noFill/>
        </p:spPr>
        <p:txBody>
          <a:bodyPr wrap="square" rtlCol="0">
            <a:spAutoFit/>
          </a:bodyPr>
          <a:lstStyle/>
          <a:p>
            <a:r>
              <a:rPr lang="en-US" altLang="zh-CN" sz="2800" b="1" dirty="0">
                <a:solidFill>
                  <a:srgbClr val="874519"/>
                </a:solidFill>
                <a:latin typeface="微软雅黑" panose="020B0503020204020204" pitchFamily="34" charset="-122"/>
                <a:ea typeface="微软雅黑" panose="020B0503020204020204" pitchFamily="34" charset="-122"/>
                <a:cs typeface="微软雅黑" panose="020B0503020204020204" pitchFamily="34" charset="-122"/>
              </a:rPr>
              <a:t>Demonstration plan</a:t>
            </a:r>
            <a:endParaRPr lang="zh-CN" altLang="en-US" sz="2800" b="1" dirty="0">
              <a:solidFill>
                <a:srgbClr val="874519"/>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12" name="图片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428" t="1762" r="5032"/>
          <a:stretch>
            <a:fillRect/>
          </a:stretch>
        </p:blipFill>
        <p:spPr bwMode="auto">
          <a:xfrm>
            <a:off x="3805779" y="4821401"/>
            <a:ext cx="2338024" cy="184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五边形 12"/>
          <p:cNvSpPr/>
          <p:nvPr/>
        </p:nvSpPr>
        <p:spPr>
          <a:xfrm rot="10800000" flipH="1">
            <a:off x="157157" y="2048201"/>
            <a:ext cx="2042864" cy="539209"/>
          </a:xfrm>
          <a:prstGeom prst="homePlate">
            <a:avLst/>
          </a:prstGeom>
          <a:solidFill>
            <a:srgbClr val="E1925D"/>
          </a:solidFill>
          <a:ln>
            <a:solidFill>
              <a:srgbClr val="87451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sz="1100">
              <a:solidFill>
                <a:prstClr val="white"/>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220092" y="2088155"/>
            <a:ext cx="1921957" cy="523220"/>
          </a:xfrm>
          <a:prstGeom prst="rect">
            <a:avLst/>
          </a:prstGeom>
          <a:noFill/>
        </p:spPr>
        <p:txBody>
          <a:bodyPr wrap="square" lIns="215900"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rPr>
              <a:t>Pests</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2142049" y="1656821"/>
            <a:ext cx="9605095" cy="1497654"/>
          </a:xfrm>
          <a:prstGeom prst="rect">
            <a:avLst/>
          </a:prstGeom>
          <a:noFill/>
        </p:spPr>
        <p:txBody>
          <a:bodyPr wrap="square" rtlCol="0">
            <a:spAutoFit/>
          </a:bodyPr>
          <a:lstStyle/>
          <a:p>
            <a:pPr>
              <a:lnSpc>
                <a:spcPct val="130000"/>
              </a:lnSpc>
            </a:pPr>
            <a:r>
              <a:rPr lang="en-US" altLang="zh-CN" dirty="0">
                <a:latin typeface="微软雅黑" panose="020B0503020204020204" pitchFamily="34" charset="-122"/>
                <a:ea typeface="微软雅黑" panose="020B0503020204020204" pitchFamily="34" charset="-122"/>
                <a:sym typeface="+mn-ea"/>
              </a:rPr>
              <a:t>Upgrading of storage facilities, technological development, climate environment, and changes in the occurrence and development of stored grain pests, including macro level distribution, growth and development, as well as micro level information changes.</a:t>
            </a:r>
            <a:endParaRPr lang="zh-CN" altLang="en-US" dirty="0">
              <a:latin typeface="微软雅黑" panose="020B0503020204020204" pitchFamily="34" charset="-122"/>
              <a:ea typeface="微软雅黑" panose="020B0503020204020204" pitchFamily="34" charset="-122"/>
              <a:sym typeface="+mn-ea"/>
            </a:endParaRPr>
          </a:p>
        </p:txBody>
      </p:sp>
      <p:sp>
        <p:nvSpPr>
          <p:cNvPr id="17" name="文本框 16"/>
          <p:cNvSpPr txBox="1"/>
          <p:nvPr/>
        </p:nvSpPr>
        <p:spPr>
          <a:xfrm>
            <a:off x="2197631" y="3100411"/>
            <a:ext cx="9898521" cy="777457"/>
          </a:xfrm>
          <a:prstGeom prst="rect">
            <a:avLst/>
          </a:prstGeom>
          <a:noFill/>
        </p:spPr>
        <p:txBody>
          <a:bodyPr wrap="square" rtlCol="0">
            <a:spAutoFit/>
          </a:bodyPr>
          <a:lstStyle/>
          <a:p>
            <a:pPr>
              <a:lnSpc>
                <a:spcPct val="130000"/>
              </a:lnSpc>
            </a:pPr>
            <a:r>
              <a:rPr lang="en-US" altLang="zh-CN" dirty="0">
                <a:latin typeface="微软雅黑" panose="020B0503020204020204" pitchFamily="34" charset="-122"/>
                <a:ea typeface="微软雅黑" panose="020B0503020204020204" pitchFamily="34" charset="-122"/>
                <a:sym typeface="+mn-ea"/>
              </a:rPr>
              <a:t>Pest control, chemical agent support, low-temperature grain storage pest control; Targeted prevention and control techniques and strategies for pest ecological regions.</a:t>
            </a:r>
          </a:p>
        </p:txBody>
      </p:sp>
      <p:sp>
        <p:nvSpPr>
          <p:cNvPr id="18" name="文本框 17"/>
          <p:cNvSpPr txBox="1"/>
          <p:nvPr/>
        </p:nvSpPr>
        <p:spPr>
          <a:xfrm>
            <a:off x="2122268" y="4089012"/>
            <a:ext cx="10669620" cy="777457"/>
          </a:xfrm>
          <a:prstGeom prst="rect">
            <a:avLst/>
          </a:prstGeom>
          <a:noFill/>
        </p:spPr>
        <p:txBody>
          <a:bodyPr wrap="square" rtlCol="0">
            <a:spAutoFit/>
          </a:bodyPr>
          <a:lstStyle/>
          <a:p>
            <a:pPr>
              <a:lnSpc>
                <a:spcPct val="130000"/>
              </a:lnSpc>
            </a:pPr>
            <a:r>
              <a:rPr lang="en-US" altLang="zh-CN" dirty="0">
                <a:latin typeface="微软雅黑" panose="020B0503020204020204" pitchFamily="34" charset="-122"/>
                <a:ea typeface="微软雅黑" panose="020B0503020204020204" pitchFamily="34" charset="-122"/>
                <a:sym typeface="+mn-ea"/>
              </a:rPr>
              <a:t>Quick and accurate identification - identification of basic databases and systems;</a:t>
            </a:r>
          </a:p>
          <a:p>
            <a:pPr>
              <a:lnSpc>
                <a:spcPct val="130000"/>
              </a:lnSpc>
            </a:pPr>
            <a:r>
              <a:rPr lang="en-US" altLang="zh-CN" dirty="0">
                <a:latin typeface="微软雅黑" panose="020B0503020204020204" pitchFamily="34" charset="-122"/>
                <a:ea typeface="微软雅黑" panose="020B0503020204020204" pitchFamily="34" charset="-122"/>
                <a:sym typeface="+mn-ea"/>
              </a:rPr>
              <a:t>Physical and biological control technologies - protective agents, natural enemy biocontrol.</a:t>
            </a:r>
            <a:endParaRPr lang="zh-CN" altLang="en-US" dirty="0">
              <a:latin typeface="微软雅黑" panose="020B0503020204020204" pitchFamily="34" charset="-122"/>
              <a:ea typeface="微软雅黑" panose="020B0503020204020204" pitchFamily="34" charset="-122"/>
              <a:sym typeface="+mn-ea"/>
            </a:endParaRPr>
          </a:p>
        </p:txBody>
      </p:sp>
      <p:sp>
        <p:nvSpPr>
          <p:cNvPr id="19" name="五边形 18"/>
          <p:cNvSpPr/>
          <p:nvPr/>
        </p:nvSpPr>
        <p:spPr>
          <a:xfrm rot="10800000" flipH="1">
            <a:off x="154767" y="3186551"/>
            <a:ext cx="2042864" cy="539209"/>
          </a:xfrm>
          <a:prstGeom prst="homePlate">
            <a:avLst/>
          </a:prstGeom>
          <a:solidFill>
            <a:srgbClr val="E1925D"/>
          </a:solidFill>
          <a:ln>
            <a:solidFill>
              <a:srgbClr val="87451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sz="1100" dirty="0">
              <a:solidFill>
                <a:prstClr val="white"/>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217067" y="3182720"/>
            <a:ext cx="1980565" cy="523220"/>
          </a:xfrm>
          <a:prstGeom prst="rect">
            <a:avLst/>
          </a:prstGeom>
          <a:noFill/>
        </p:spPr>
        <p:txBody>
          <a:bodyPr wrap="square" lIns="215900"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rPr>
              <a:t>Issues</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21" name="五边形 20"/>
          <p:cNvSpPr/>
          <p:nvPr/>
        </p:nvSpPr>
        <p:spPr>
          <a:xfrm rot="10800000" flipH="1">
            <a:off x="164475" y="4284853"/>
            <a:ext cx="2042864" cy="539209"/>
          </a:xfrm>
          <a:prstGeom prst="homePlate">
            <a:avLst/>
          </a:prstGeom>
          <a:solidFill>
            <a:srgbClr val="E1925D"/>
          </a:solidFill>
          <a:ln>
            <a:solidFill>
              <a:srgbClr val="87451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sz="1100" dirty="0">
              <a:solidFill>
                <a:prstClr val="white"/>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217067" y="4342438"/>
            <a:ext cx="1980565" cy="523220"/>
          </a:xfrm>
          <a:prstGeom prst="rect">
            <a:avLst/>
          </a:prstGeom>
          <a:noFill/>
        </p:spPr>
        <p:txBody>
          <a:bodyPr wrap="square" lIns="215900"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rPr>
              <a:t>needs</a:t>
            </a:r>
            <a:endParaRPr lang="zh-CN" altLang="en-US" sz="2800" dirty="0">
              <a:solidFill>
                <a:schemeClr val="bg1"/>
              </a:solidFill>
              <a:latin typeface="微软雅黑" panose="020B0503020204020204" pitchFamily="34" charset="-122"/>
              <a:ea typeface="微软雅黑" panose="020B0503020204020204" pitchFamily="34" charset="-122"/>
            </a:endParaRPr>
          </a:p>
        </p:txBody>
      </p:sp>
      <p:pic>
        <p:nvPicPr>
          <p:cNvPr id="23" name="图片 4"/>
          <p:cNvPicPr>
            <a:picLocks noChangeAspect="1" noChangeArrowheads="1"/>
          </p:cNvPicPr>
          <p:nvPr/>
        </p:nvPicPr>
        <p:blipFill rotWithShape="1">
          <a:blip r:embed="rId5">
            <a:extLst>
              <a:ext uri="{28A0092B-C50C-407E-A947-70E740481C1C}">
                <a14:useLocalDpi xmlns:a14="http://schemas.microsoft.com/office/drawing/2010/main" val="0"/>
              </a:ext>
            </a:extLst>
          </a:blip>
          <a:srcRect t="13030" b="16433"/>
          <a:stretch>
            <a:fillRect/>
          </a:stretch>
        </p:blipFill>
        <p:spPr bwMode="auto">
          <a:xfrm>
            <a:off x="1860887" y="4821401"/>
            <a:ext cx="2016224" cy="184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1"/>
          <p:cNvPicPr>
            <a:picLocks noChangeAspect="1" noChangeArrowheads="1"/>
          </p:cNvPicPr>
          <p:nvPr/>
        </p:nvPicPr>
        <p:blipFill>
          <a:blip r:embed="rId6">
            <a:extLst>
              <a:ext uri="{28A0092B-C50C-407E-A947-70E740481C1C}">
                <a14:useLocalDpi xmlns:a14="http://schemas.microsoft.com/office/drawing/2010/main" val="0"/>
              </a:ext>
            </a:extLst>
          </a:blip>
          <a:srcRect l="23750" t="41599" r="28784" b="16402"/>
          <a:stretch>
            <a:fillRect/>
          </a:stretch>
        </p:blipFill>
        <p:spPr bwMode="auto">
          <a:xfrm>
            <a:off x="6096001" y="4821402"/>
            <a:ext cx="2087563" cy="184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1"/>
          <p:cNvPicPr>
            <a:picLocks noChangeAspect="1" noChangeArrowheads="1"/>
          </p:cNvPicPr>
          <p:nvPr/>
        </p:nvPicPr>
        <p:blipFill>
          <a:blip r:embed="rId7">
            <a:extLst>
              <a:ext uri="{28A0092B-C50C-407E-A947-70E740481C1C}">
                <a14:useLocalDpi xmlns:a14="http://schemas.microsoft.com/office/drawing/2010/main" val="0"/>
              </a:ext>
            </a:extLst>
          </a:blip>
          <a:srcRect r="18942"/>
          <a:stretch>
            <a:fillRect/>
          </a:stretch>
        </p:blipFill>
        <p:spPr bwMode="auto">
          <a:xfrm>
            <a:off x="8088695" y="4821401"/>
            <a:ext cx="2248689" cy="184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矩形 25"/>
          <p:cNvSpPr/>
          <p:nvPr/>
        </p:nvSpPr>
        <p:spPr>
          <a:xfrm>
            <a:off x="1604493" y="990797"/>
            <a:ext cx="9478877" cy="584775"/>
          </a:xfrm>
          <a:prstGeom prst="rect">
            <a:avLst/>
          </a:prstGeom>
        </p:spPr>
        <p:txBody>
          <a:bodyPr wrap="none">
            <a:spAutoFit/>
          </a:bodyPr>
          <a:lstStyle/>
          <a:p>
            <a:pPr>
              <a:defRPr/>
            </a:pPr>
            <a:r>
              <a:rPr lang="en-US" altLang="zh-CN" sz="3200" kern="0"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Technology needs of stored grain pest control</a:t>
            </a:r>
            <a:endParaRPr lang="zh-CN" altLang="en-US" sz="3200" kern="0"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r="10835"/>
          <a:stretch>
            <a:fillRect/>
          </a:stretch>
        </p:blipFill>
        <p:spPr>
          <a:xfrm>
            <a:off x="-70744" y="0"/>
            <a:ext cx="12262744" cy="82648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r="11046"/>
          <a:stretch>
            <a:fillRect/>
          </a:stretch>
        </p:blipFill>
        <p:spPr>
          <a:xfrm>
            <a:off x="-184360" y="-92478"/>
            <a:ext cx="12376360" cy="83467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r="11207"/>
          <a:stretch>
            <a:fillRect/>
          </a:stretch>
        </p:blipFill>
        <p:spPr>
          <a:xfrm>
            <a:off x="-100331" y="0"/>
            <a:ext cx="12292331" cy="83195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r="11368"/>
          <a:stretch>
            <a:fillRect/>
          </a:stretch>
        </p:blipFill>
        <p:spPr>
          <a:xfrm>
            <a:off x="-74571" y="-99924"/>
            <a:ext cx="12266571" cy="83171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r="10885"/>
          <a:stretch>
            <a:fillRect/>
          </a:stretch>
        </p:blipFill>
        <p:spPr>
          <a:xfrm>
            <a:off x="-111210" y="-129524"/>
            <a:ext cx="12303210" cy="8296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r="10724"/>
          <a:stretch>
            <a:fillRect/>
          </a:stretch>
        </p:blipFill>
        <p:spPr>
          <a:xfrm>
            <a:off x="-98854" y="0"/>
            <a:ext cx="12290854" cy="82734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12191999" cy="6858000"/>
            <a:chOff x="1" y="0"/>
            <a:chExt cx="12191999" cy="6858000"/>
          </a:xfrm>
        </p:grpSpPr>
        <p:sp>
          <p:nvSpPr>
            <p:cNvPr id="4" name="Rectangle 3"/>
            <p:cNvSpPr/>
            <p:nvPr/>
          </p:nvSpPr>
          <p:spPr>
            <a:xfrm>
              <a:off x="1" y="0"/>
              <a:ext cx="1219199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re 3"/>
            <p:cNvSpPr txBox="1"/>
            <p:nvPr/>
          </p:nvSpPr>
          <p:spPr>
            <a:xfrm>
              <a:off x="3602343" y="1798780"/>
              <a:ext cx="4780343" cy="10414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stStyle>
            <a:p>
              <a:pPr algn="ctr">
                <a:lnSpc>
                  <a:spcPct val="120000"/>
                </a:lnSpc>
              </a:pPr>
              <a:r>
                <a:rPr lang="en-AU" sz="6000" dirty="0">
                  <a:solidFill>
                    <a:schemeClr val="accent1"/>
                  </a:solidFill>
                  <a:effectLst>
                    <a:outerShdw blurRad="38100" dist="25400" dir="5400000" algn="ctr" rotWithShape="0">
                      <a:srgbClr val="6E747A">
                        <a:alpha val="43000"/>
                      </a:srgbClr>
                    </a:outerShdw>
                  </a:effectLst>
                  <a:latin typeface="Open Sans" panose="020B0606030504020204" pitchFamily="34" charset="0"/>
                  <a:ea typeface="Verdana" panose="020B0604030504040204" charset="0"/>
                  <a:cs typeface="Open Sans" panose="020B0606030504020204" pitchFamily="34" charset="0"/>
                </a:rPr>
                <a:t>Thank You</a:t>
              </a:r>
            </a:p>
          </p:txBody>
        </p:sp>
      </p:grpSp>
      <p:sp>
        <p:nvSpPr>
          <p:cNvPr id="19" name="矩形 18"/>
          <p:cNvSpPr/>
          <p:nvPr/>
        </p:nvSpPr>
        <p:spPr>
          <a:xfrm>
            <a:off x="7198761" y="6246688"/>
            <a:ext cx="6096000" cy="58905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w="0"/>
                <a:solidFill>
                  <a:schemeClr val="bg1"/>
                </a:solidFill>
                <a:effectLst>
                  <a:reflection blurRad="6350" stA="53000" endA="300" endPos="35500" dir="5400000" sy="-90000" algn="bl" rotWithShape="0"/>
                </a:effectLst>
                <a:uLnTx/>
                <a:uFillTx/>
                <a:ea typeface="等线" panose="02010600030101010101" pitchFamily="2" charset="-122"/>
              </a:rPr>
              <a:t>Sharing for Learning</a:t>
            </a:r>
            <a:endParaRPr kumimoji="0" lang="zh-CN" altLang="en-US" sz="3200" b="1" i="0" u="none" strike="noStrike" kern="0" cap="none" spc="0" normalizeH="0" baseline="0" noProof="0" dirty="0">
              <a:ln w="0"/>
              <a:solidFill>
                <a:schemeClr val="bg1"/>
              </a:solidFill>
              <a:effectLst>
                <a:reflection blurRad="6350" stA="53000" endA="300" endPos="35500" dir="5400000" sy="-90000" algn="bl" rotWithShape="0"/>
              </a:effectLst>
              <a:uLnTx/>
              <a:uFillTx/>
              <a:ea typeface="等线" panose="02010600030101010101" pitchFamily="2" charset="-122"/>
            </a:endParaRPr>
          </a:p>
        </p:txBody>
      </p:sp>
      <p:sp>
        <p:nvSpPr>
          <p:cNvPr id="29" name="等腰三角形 28"/>
          <p:cNvSpPr/>
          <p:nvPr/>
        </p:nvSpPr>
        <p:spPr>
          <a:xfrm>
            <a:off x="-1" y="5835250"/>
            <a:ext cx="981075" cy="1022750"/>
          </a:xfrm>
          <a:prstGeom prst="triangle">
            <a:avLst>
              <a:gd name="adj" fmla="val 1"/>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00"/>
            <a:ext cx="12192000" cy="1025236"/>
          </a:xfrm>
          <a:prstGeom prst="rect">
            <a:avLst/>
          </a:prstGeom>
        </p:spPr>
      </p:pic>
      <p:pic>
        <p:nvPicPr>
          <p:cNvPr id="6" name="图片 5" descr="图形用户界面, 应用程序&#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4913" y="5250474"/>
            <a:ext cx="6004618" cy="1645936"/>
          </a:xfrm>
          <a:prstGeom prst="rect">
            <a:avLst/>
          </a:prstGeom>
        </p:spPr>
      </p:pic>
      <p:pic>
        <p:nvPicPr>
          <p:cNvPr id="7" name="图片 6" descr="QR 代码&#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0321" y="1584878"/>
            <a:ext cx="1500704" cy="1515621"/>
          </a:xfrm>
          <a:prstGeom prst="rect">
            <a:avLst/>
          </a:prstGeom>
        </p:spPr>
      </p:pic>
      <p:pic>
        <p:nvPicPr>
          <p:cNvPr id="11" name="图片 4" descr="2.jpg"/>
          <p:cNvPicPr>
            <a:picLocks noChangeAspect="1"/>
          </p:cNvPicPr>
          <p:nvPr/>
        </p:nvPicPr>
        <p:blipFill>
          <a:blip r:embed="rId5">
            <a:extLst>
              <a:ext uri="{28A0092B-C50C-407E-A947-70E740481C1C}">
                <a14:useLocalDpi xmlns:a14="http://schemas.microsoft.com/office/drawing/2010/main" val="0"/>
              </a:ext>
            </a:extLst>
          </a:blip>
          <a:srcRect b="2777"/>
          <a:stretch>
            <a:fillRect/>
          </a:stretch>
        </p:blipFill>
        <p:spPr bwMode="auto">
          <a:xfrm>
            <a:off x="2135188" y="4262438"/>
            <a:ext cx="3702050" cy="24447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2" name="图片 6"/>
          <p:cNvPicPr>
            <a:picLocks noChangeAspect="1"/>
          </p:cNvPicPr>
          <p:nvPr/>
        </p:nvPicPr>
        <p:blipFill>
          <a:blip r:embed="rId6">
            <a:extLst>
              <a:ext uri="{28A0092B-C50C-407E-A947-70E740481C1C}">
                <a14:useLocalDpi xmlns:a14="http://schemas.microsoft.com/office/drawing/2010/main" val="0"/>
              </a:ext>
            </a:extLst>
          </a:blip>
          <a:srcRect t="26900" b="30051"/>
          <a:stretch>
            <a:fillRect/>
          </a:stretch>
        </p:blipFill>
        <p:spPr bwMode="auto">
          <a:xfrm>
            <a:off x="6113462" y="4248944"/>
            <a:ext cx="3717925"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txBox="1">
            <a:spLocks noChangeArrowheads="1"/>
          </p:cNvSpPr>
          <p:nvPr/>
        </p:nvSpPr>
        <p:spPr bwMode="auto">
          <a:xfrm>
            <a:off x="1524001" y="3106739"/>
            <a:ext cx="8785225" cy="503237"/>
          </a:xfrm>
          <a:prstGeom prst="rect">
            <a:avLst/>
          </a:prstGeom>
          <a:noFill/>
          <a:ln w="9525">
            <a:noFill/>
            <a:miter lim="800000"/>
          </a:ln>
        </p:spPr>
        <p:txBody>
          <a:bodyPr lIns="90488" tIns="44450" rIns="90488" bIns="4445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533400" indent="-533400" algn="ctr">
              <a:lnSpc>
                <a:spcPct val="80000"/>
              </a:lnSpc>
              <a:buNone/>
              <a:defRPr/>
            </a:pPr>
            <a:r>
              <a:rPr lang="en-US" altLang="zh-CN" b="1" kern="0" dirty="0">
                <a:solidFill>
                  <a:srgbClr val="002060"/>
                </a:solidFill>
                <a:latin typeface="华文中宋" panose="02010600040101010101" pitchFamily="2" charset="-122"/>
                <a:ea typeface="华文中宋" panose="02010600040101010101" pitchFamily="2" charset="-122"/>
              </a:rPr>
              <a:t>WU Yi</a:t>
            </a:r>
            <a:endParaRPr lang="en-US" altLang="zh-CN" i="1" kern="0" dirty="0">
              <a:solidFill>
                <a:srgbClr val="002060"/>
              </a:solidFill>
              <a:effectLst>
                <a:outerShdw blurRad="38100" dist="38100" dir="2700000" algn="tl">
                  <a:srgbClr val="C0C0C0"/>
                </a:outerShdw>
              </a:effectLst>
              <a:latin typeface="华文中宋" panose="02010600040101010101" pitchFamily="2" charset="-122"/>
              <a:ea typeface="华文中宋" panose="02010600040101010101" pitchFamily="2" charset="-122"/>
            </a:endParaRPr>
          </a:p>
        </p:txBody>
      </p:sp>
      <p:sp>
        <p:nvSpPr>
          <p:cNvPr id="14" name="Rectangle 3"/>
          <p:cNvSpPr txBox="1">
            <a:spLocks noChangeArrowheads="1"/>
          </p:cNvSpPr>
          <p:nvPr/>
        </p:nvSpPr>
        <p:spPr bwMode="auto">
          <a:xfrm>
            <a:off x="1924051" y="3644901"/>
            <a:ext cx="8785225" cy="555625"/>
          </a:xfrm>
          <a:prstGeom prst="rect">
            <a:avLst/>
          </a:prstGeom>
          <a:noFill/>
          <a:ln w="9525">
            <a:noFill/>
            <a:miter lim="800000"/>
          </a:ln>
        </p:spPr>
        <p:txBody>
          <a:bodyPr lIns="90488" tIns="44450" rIns="90488" bIns="4445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533400" indent="-533400" algn="ctr">
              <a:buNone/>
              <a:defRPr/>
            </a:pPr>
            <a:r>
              <a:rPr lang="en-US" altLang="zh-CN" sz="2800" kern="0" dirty="0">
                <a:solidFill>
                  <a:srgbClr val="002060"/>
                </a:solidFill>
                <a:latin typeface="华文中宋" panose="02010600040101010101" pitchFamily="2" charset="-122"/>
                <a:ea typeface="华文中宋" panose="02010600040101010101" pitchFamily="2" charset="-122"/>
              </a:rPr>
              <a:t>18811345781   wuyi@ags.ac.cn</a:t>
            </a:r>
          </a:p>
        </p:txBody>
      </p:sp>
      <p:pic>
        <p:nvPicPr>
          <p:cNvPr id="15"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0522" y="1143794"/>
            <a:ext cx="49149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1433915" y="3907964"/>
            <a:ext cx="9591056" cy="905032"/>
          </a:xfrm>
          <a:prstGeom prst="rect">
            <a:avLst/>
          </a:prstGeom>
        </p:spPr>
        <p:txBody>
          <a:bodyPr wrap="square" lIns="91415" tIns="45708" rIns="91415" bIns="45708">
            <a:spAutoFit/>
          </a:bodyPr>
          <a:lstStyle/>
          <a:p>
            <a:pPr defTabSz="628650">
              <a:lnSpc>
                <a:spcPct val="150000"/>
              </a:lnSpc>
              <a:defRPr/>
            </a:pPr>
            <a:r>
              <a:rPr lang="en-US" altLang="zh-CN" sz="4000" b="1" dirty="0">
                <a:solidFill>
                  <a:srgbClr val="002060"/>
                </a:solidFill>
                <a:latin typeface="Times New Roman" panose="02020603050405020304" pitchFamily="18" charset="0"/>
                <a:ea typeface="华文中宋" panose="02010600040101010101" pitchFamily="2" charset="-122"/>
                <a:cs typeface="Times New Roman" panose="02020603050405020304" pitchFamily="18" charset="0"/>
              </a:rPr>
              <a:t>Stored grain pest identification technology</a:t>
            </a: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01</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8" name="五边形 27"/>
          <p:cNvSpPr/>
          <p:nvPr/>
        </p:nvSpPr>
        <p:spPr>
          <a:xfrm rot="10800000" flipH="1">
            <a:off x="1084951" y="2282826"/>
            <a:ext cx="1598295" cy="382905"/>
          </a:xfrm>
          <a:prstGeom prst="homePlate">
            <a:avLst/>
          </a:prstGeom>
          <a:solidFill>
            <a:srgbClr val="E1925D"/>
          </a:solidFill>
          <a:ln>
            <a:solidFill>
              <a:srgbClr val="914E2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sz="1100">
              <a:solidFill>
                <a:prstClr val="white"/>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1010021" y="2297430"/>
            <a:ext cx="1332865" cy="368300"/>
          </a:xfrm>
          <a:prstGeom prst="rect">
            <a:avLst/>
          </a:prstGeom>
          <a:noFill/>
        </p:spPr>
        <p:txBody>
          <a:bodyPr wrap="square" lIns="215900"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Issues</a:t>
            </a:r>
            <a:r>
              <a:rPr lang="zh-CN" altLang="en-US" dirty="0">
                <a:solidFill>
                  <a:schemeClr val="bg1"/>
                </a:solidFill>
                <a:latin typeface="微软雅黑" panose="020B0503020204020204" pitchFamily="34" charset="-122"/>
                <a:ea typeface="微软雅黑" panose="020B0503020204020204" pitchFamily="34" charset="-122"/>
              </a:rPr>
              <a:t>：</a:t>
            </a:r>
          </a:p>
        </p:txBody>
      </p:sp>
      <p:sp>
        <p:nvSpPr>
          <p:cNvPr id="30" name="文本框 29"/>
          <p:cNvSpPr txBox="1"/>
          <p:nvPr/>
        </p:nvSpPr>
        <p:spPr>
          <a:xfrm>
            <a:off x="2758175" y="2054861"/>
            <a:ext cx="9220465" cy="1289905"/>
          </a:xfrm>
          <a:prstGeom prst="rect">
            <a:avLst/>
          </a:prstGeom>
          <a:noFill/>
        </p:spPr>
        <p:txBody>
          <a:bodyPr wrap="square" rtlCol="0">
            <a:spAutoFit/>
          </a:bodyPr>
          <a:lstStyle/>
          <a:p>
            <a:pPr>
              <a:lnSpc>
                <a:spcPct val="150000"/>
              </a:lnSpc>
            </a:pPr>
            <a:r>
              <a:rPr lang="en-US" altLang="zh-CN" dirty="0">
                <a:latin typeface="微软雅黑" panose="020B0503020204020204" pitchFamily="34" charset="-122"/>
                <a:ea typeface="微软雅黑" panose="020B0503020204020204" pitchFamily="34" charset="-122"/>
                <a:sym typeface="+mn-ea"/>
              </a:rPr>
              <a:t>Identification of the basics of control. Regarding the accurate and rapid identification of pests in stored grain, as well as the weak molecular basic data and mechanisms in prevention and control technology.</a:t>
            </a:r>
            <a:endParaRPr lang="zh-CN" altLang="en-US" dirty="0">
              <a:latin typeface="微软雅黑" panose="020B0503020204020204" pitchFamily="34" charset="-122"/>
              <a:ea typeface="微软雅黑" panose="020B0503020204020204" pitchFamily="34" charset="-122"/>
              <a:sym typeface="+mn-ea"/>
            </a:endParaRPr>
          </a:p>
        </p:txBody>
      </p:sp>
      <p:sp>
        <p:nvSpPr>
          <p:cNvPr id="31" name="五边形 30"/>
          <p:cNvSpPr/>
          <p:nvPr/>
        </p:nvSpPr>
        <p:spPr>
          <a:xfrm rot="10800000" flipH="1">
            <a:off x="1084951" y="3728764"/>
            <a:ext cx="1598295" cy="382905"/>
          </a:xfrm>
          <a:prstGeom prst="homePlate">
            <a:avLst/>
          </a:prstGeom>
          <a:solidFill>
            <a:srgbClr val="E1925D"/>
          </a:solidFill>
          <a:ln>
            <a:solidFill>
              <a:srgbClr val="914E2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sz="1100">
              <a:solidFill>
                <a:prstClr val="white"/>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1010019" y="3778476"/>
            <a:ext cx="1673227" cy="369332"/>
          </a:xfrm>
          <a:prstGeom prst="rect">
            <a:avLst/>
          </a:prstGeom>
          <a:noFill/>
        </p:spPr>
        <p:txBody>
          <a:bodyPr wrap="square" lIns="215900"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Contents</a:t>
            </a:r>
            <a:r>
              <a:rPr lang="zh-CN" altLang="en-US" dirty="0">
                <a:solidFill>
                  <a:schemeClr val="bg1"/>
                </a:solidFill>
                <a:latin typeface="微软雅黑" panose="020B0503020204020204" pitchFamily="34" charset="-122"/>
                <a:ea typeface="微软雅黑" panose="020B0503020204020204" pitchFamily="34" charset="-122"/>
              </a:rPr>
              <a:t>：</a:t>
            </a:r>
          </a:p>
        </p:txBody>
      </p:sp>
      <p:sp>
        <p:nvSpPr>
          <p:cNvPr id="33" name="文本框 32"/>
          <p:cNvSpPr txBox="1"/>
          <p:nvPr/>
        </p:nvSpPr>
        <p:spPr>
          <a:xfrm>
            <a:off x="2758175" y="3439370"/>
            <a:ext cx="9433825" cy="1705403"/>
          </a:xfrm>
          <a:prstGeom prst="rect">
            <a:avLst/>
          </a:prstGeom>
          <a:noFill/>
        </p:spPr>
        <p:txBody>
          <a:bodyPr wrap="square" rtlCol="0">
            <a:spAutoFit/>
          </a:bodyPr>
          <a:lstStyle/>
          <a:p>
            <a:pPr>
              <a:lnSpc>
                <a:spcPct val="150000"/>
              </a:lnSpc>
            </a:pPr>
            <a:r>
              <a:rPr lang="en-US" altLang="zh-CN" dirty="0">
                <a:latin typeface="微软雅黑" panose="020B0503020204020204" pitchFamily="34" charset="-122"/>
                <a:ea typeface="微软雅黑" panose="020B0503020204020204" pitchFamily="34" charset="-122"/>
                <a:sym typeface="+mn-ea"/>
              </a:rPr>
              <a:t>Establish molecular identification and analysis techniques for insects and mites in stored grain, as well as related databases: three major technical systems and related databases, including DNA barcode molecular identification, 3D recognition, and mitochondrial genome.</a:t>
            </a:r>
            <a:endParaRPr lang="zh-CN" altLang="en-US" dirty="0">
              <a:latin typeface="微软雅黑" panose="020B0503020204020204" pitchFamily="34" charset="-122"/>
              <a:ea typeface="微软雅黑" panose="020B0503020204020204" pitchFamily="34" charset="-122"/>
              <a:sym typeface="+mn-ea"/>
            </a:endParaRPr>
          </a:p>
        </p:txBody>
      </p:sp>
      <p:sp>
        <p:nvSpPr>
          <p:cNvPr id="34" name="文本框 33"/>
          <p:cNvSpPr txBox="1"/>
          <p:nvPr/>
        </p:nvSpPr>
        <p:spPr>
          <a:xfrm>
            <a:off x="2758175" y="5268996"/>
            <a:ext cx="9320094" cy="1289905"/>
          </a:xfrm>
          <a:prstGeom prst="rect">
            <a:avLst/>
          </a:prstGeom>
          <a:noFill/>
        </p:spPr>
        <p:txBody>
          <a:bodyPr wrap="square" rtlCol="0">
            <a:spAutoFit/>
          </a:bodyPr>
          <a:lstStyle/>
          <a:p>
            <a:pPr>
              <a:lnSpc>
                <a:spcPct val="150000"/>
              </a:lnSpc>
            </a:pPr>
            <a:r>
              <a:rPr lang="en-US" altLang="zh-CN" dirty="0">
                <a:latin typeface="微软雅黑" panose="020B0503020204020204" pitchFamily="34" charset="-122"/>
                <a:ea typeface="微软雅黑" panose="020B0503020204020204" pitchFamily="34" charset="-122"/>
                <a:sym typeface="+mn-ea"/>
              </a:rPr>
              <a:t>To provide technical and basic data support for the classification, identification, and systematic relationship research of stored grain insects and mites, and to serve the monitoring, identification, and pest control of stored grain insects and mites.</a:t>
            </a:r>
            <a:endParaRPr lang="zh-CN" altLang="en-US" dirty="0">
              <a:latin typeface="微软雅黑" panose="020B0503020204020204" pitchFamily="34" charset="-122"/>
              <a:ea typeface="微软雅黑" panose="020B0503020204020204" pitchFamily="34" charset="-122"/>
              <a:sym typeface="+mn-ea"/>
            </a:endParaRPr>
          </a:p>
        </p:txBody>
      </p:sp>
      <p:sp>
        <p:nvSpPr>
          <p:cNvPr id="35" name="五边形 34"/>
          <p:cNvSpPr/>
          <p:nvPr/>
        </p:nvSpPr>
        <p:spPr>
          <a:xfrm rot="10800000" flipH="1">
            <a:off x="1084951" y="5419079"/>
            <a:ext cx="1598295" cy="382905"/>
          </a:xfrm>
          <a:prstGeom prst="homePlate">
            <a:avLst/>
          </a:prstGeom>
          <a:solidFill>
            <a:srgbClr val="E1925D"/>
          </a:solidFill>
          <a:ln>
            <a:solidFill>
              <a:srgbClr val="914E2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sz="1100">
              <a:solidFill>
                <a:prstClr val="white"/>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1010020" y="5433683"/>
            <a:ext cx="1595120" cy="368300"/>
          </a:xfrm>
          <a:prstGeom prst="rect">
            <a:avLst/>
          </a:prstGeom>
          <a:noFill/>
        </p:spPr>
        <p:txBody>
          <a:bodyPr wrap="square" lIns="215900"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Services</a:t>
            </a:r>
            <a:r>
              <a:rPr lang="zh-CN" altLang="en-US" dirty="0">
                <a:solidFill>
                  <a:schemeClr val="bg1"/>
                </a:solidFill>
                <a:latin typeface="微软雅黑" panose="020B0503020204020204" pitchFamily="34" charset="-122"/>
                <a:ea typeface="微软雅黑" panose="020B0503020204020204" pitchFamily="34" charset="-122"/>
              </a:rPr>
              <a:t>：</a:t>
            </a:r>
          </a:p>
        </p:txBody>
      </p:sp>
      <p:sp>
        <p:nvSpPr>
          <p:cNvPr id="37" name="文本框 36"/>
          <p:cNvSpPr txBox="1"/>
          <p:nvPr/>
        </p:nvSpPr>
        <p:spPr>
          <a:xfrm>
            <a:off x="1021079" y="1333000"/>
            <a:ext cx="9699237" cy="584775"/>
          </a:xfrm>
          <a:prstGeom prst="rect">
            <a:avLst/>
          </a:prstGeom>
          <a:noFill/>
        </p:spPr>
        <p:txBody>
          <a:bodyPr wrap="square" rtlCol="0">
            <a:spAutoFit/>
          </a:bodyPr>
          <a:lstStyle/>
          <a:p>
            <a:r>
              <a:rPr lang="en-US" altLang="zh-CN" sz="32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The importance of pest identification</a:t>
            </a:r>
            <a:endParaRPr lang="zh-CN" altLang="en-US" sz="32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3" name="文本框 2"/>
          <p:cNvSpPr txBox="1"/>
          <p:nvPr/>
        </p:nvSpPr>
        <p:spPr>
          <a:xfrm>
            <a:off x="166048" y="811097"/>
            <a:ext cx="12025952" cy="1428404"/>
          </a:xfrm>
          <a:prstGeom prst="rect">
            <a:avLst/>
          </a:prstGeom>
          <a:noFill/>
        </p:spPr>
        <p:txBody>
          <a:bodyPr wrap="square" rtlCol="0">
            <a:spAutoFit/>
          </a:bodyPr>
          <a:lstStyle/>
          <a:p>
            <a:pPr>
              <a:lnSpc>
                <a:spcPct val="150000"/>
              </a:lnSpc>
            </a:pPr>
            <a:r>
              <a:rPr lang="en-US" altLang="zh-CN" sz="24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Achievement 1: Grain Pests DNA Barcode Identification System</a:t>
            </a:r>
            <a:endParaRPr lang="zh-CN" altLang="en-US" sz="24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cs typeface="微软雅黑" panose="020B0503020204020204" pitchFamily="34" charset="-122"/>
              </a:rPr>
              <a:t>Formed the "Certificate Specimen - Morphological Identification - Molecular Barcode -3D Digital Specimen" for grain storage insects and mites</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2" name="图片 3"/>
          <p:cNvPicPr>
            <a:picLocks noChangeAspect="1"/>
          </p:cNvPicPr>
          <p:nvPr/>
        </p:nvPicPr>
        <p:blipFill>
          <a:blip r:embed="rId6"/>
          <a:stretch>
            <a:fillRect/>
          </a:stretch>
        </p:blipFill>
        <p:spPr>
          <a:xfrm>
            <a:off x="857422" y="2267904"/>
            <a:ext cx="815340" cy="611505"/>
          </a:xfrm>
          <a:prstGeom prst="rect">
            <a:avLst/>
          </a:prstGeom>
          <a:noFill/>
          <a:ln w="9525">
            <a:noFill/>
          </a:ln>
        </p:spPr>
      </p:pic>
      <p:sp>
        <p:nvSpPr>
          <p:cNvPr id="43" name="TextBox 18"/>
          <p:cNvSpPr txBox="1"/>
          <p:nvPr/>
        </p:nvSpPr>
        <p:spPr>
          <a:xfrm>
            <a:off x="781518" y="2879408"/>
            <a:ext cx="2182746" cy="23083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Wingdings" panose="05000000000000000000" pitchFamily="2" charset="2"/>
              <a:buChar char="p"/>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14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1400">
                <a:solidFill>
                  <a:schemeClr val="tx1"/>
                </a:solidFill>
                <a:latin typeface="+mn-lt"/>
                <a:ea typeface="+mn-ea"/>
              </a:defRPr>
            </a:lvl5pPr>
          </a:lstStyle>
          <a:p>
            <a:pPr marL="0" indent="0">
              <a:spcBef>
                <a:spcPct val="0"/>
              </a:spcBef>
              <a:buNone/>
            </a:pPr>
            <a:r>
              <a:rPr lang="en-US" altLang="zh-CN" sz="900" b="1" dirty="0">
                <a:solidFill>
                  <a:srgbClr val="9D6A24"/>
                </a:solidFill>
              </a:rPr>
              <a:t>morphological identification</a:t>
            </a:r>
            <a:endParaRPr lang="zh-CN" altLang="en-US" sz="900" b="1" dirty="0">
              <a:solidFill>
                <a:srgbClr val="9D6A24"/>
              </a:solidFill>
            </a:endParaRPr>
          </a:p>
        </p:txBody>
      </p:sp>
      <p:sp>
        <p:nvSpPr>
          <p:cNvPr id="44" name="TextBox 18"/>
          <p:cNvSpPr txBox="1"/>
          <p:nvPr/>
        </p:nvSpPr>
        <p:spPr>
          <a:xfrm>
            <a:off x="805964" y="3694570"/>
            <a:ext cx="2318385" cy="24511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Wingdings" panose="05000000000000000000" pitchFamily="2" charset="2"/>
              <a:buChar char="p"/>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14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1400">
                <a:solidFill>
                  <a:schemeClr val="tx1"/>
                </a:solidFill>
                <a:latin typeface="+mn-lt"/>
                <a:ea typeface="+mn-ea"/>
              </a:defRPr>
            </a:lvl5pPr>
          </a:lstStyle>
          <a:p>
            <a:pPr marL="0" indent="0">
              <a:spcBef>
                <a:spcPct val="0"/>
              </a:spcBef>
              <a:buNone/>
            </a:pPr>
            <a:r>
              <a:rPr lang="en-US" altLang="zh-CN" sz="900" b="1" dirty="0">
                <a:solidFill>
                  <a:srgbClr val="9D6A24"/>
                </a:solidFill>
              </a:rPr>
              <a:t>DNA</a:t>
            </a:r>
            <a:r>
              <a:rPr lang="zh-CN" altLang="en-US" sz="1000" b="1" dirty="0">
                <a:solidFill>
                  <a:srgbClr val="9D6A24"/>
                </a:solidFill>
              </a:rPr>
              <a:t> </a:t>
            </a:r>
            <a:r>
              <a:rPr lang="en-US" altLang="zh-CN" sz="1000" b="1" dirty="0">
                <a:solidFill>
                  <a:srgbClr val="9D6A24"/>
                </a:solidFill>
              </a:rPr>
              <a:t>barcode gene identification</a:t>
            </a:r>
            <a:endParaRPr lang="zh-CN" altLang="en-US" sz="1000" b="1" dirty="0">
              <a:solidFill>
                <a:srgbClr val="9D6A24"/>
              </a:solidFill>
            </a:endParaRPr>
          </a:p>
        </p:txBody>
      </p:sp>
      <p:pic>
        <p:nvPicPr>
          <p:cNvPr id="45" name="图片 22"/>
          <p:cNvPicPr>
            <a:picLocks noChangeAspect="1"/>
          </p:cNvPicPr>
          <p:nvPr/>
        </p:nvPicPr>
        <p:blipFill>
          <a:blip r:embed="rId7"/>
          <a:stretch>
            <a:fillRect/>
          </a:stretch>
        </p:blipFill>
        <p:spPr>
          <a:xfrm>
            <a:off x="863138" y="3109279"/>
            <a:ext cx="815975" cy="584835"/>
          </a:xfrm>
          <a:prstGeom prst="rect">
            <a:avLst/>
          </a:prstGeom>
          <a:noFill/>
          <a:ln w="9525">
            <a:noFill/>
          </a:ln>
        </p:spPr>
      </p:pic>
      <p:pic>
        <p:nvPicPr>
          <p:cNvPr id="46" name="图片 45" descr="2c6a299a13b36c9da0142fa7e74c5e66.jpg"/>
          <p:cNvPicPr>
            <a:picLocks noChangeAspect="1"/>
          </p:cNvPicPr>
          <p:nvPr/>
        </p:nvPicPr>
        <p:blipFill>
          <a:blip r:embed="rId8"/>
          <a:srcRect/>
          <a:stretch>
            <a:fillRect/>
          </a:stretch>
        </p:blipFill>
        <p:spPr>
          <a:xfrm>
            <a:off x="857423" y="3946843"/>
            <a:ext cx="815975" cy="599440"/>
          </a:xfrm>
          <a:prstGeom prst="rect">
            <a:avLst/>
          </a:prstGeom>
          <a:ln>
            <a:noFill/>
          </a:ln>
          <a:effectLst>
            <a:outerShdw blurRad="190500" algn="tl" rotWithShape="0">
              <a:srgbClr val="000000">
                <a:alpha val="70000"/>
              </a:srgbClr>
            </a:outerShdw>
          </a:effectLst>
        </p:spPr>
      </p:pic>
      <p:sp>
        <p:nvSpPr>
          <p:cNvPr id="47" name="文本框 46"/>
          <p:cNvSpPr txBox="1"/>
          <p:nvPr/>
        </p:nvSpPr>
        <p:spPr>
          <a:xfrm>
            <a:off x="809145" y="4550172"/>
            <a:ext cx="1447833" cy="246221"/>
          </a:xfrm>
          <a:prstGeom prst="rect">
            <a:avLst/>
          </a:prstGeom>
          <a:noFill/>
        </p:spPr>
        <p:txBody>
          <a:bodyPr wrap="none" rtlCol="0" anchor="t">
            <a:spAutoFit/>
          </a:bodyPr>
          <a:lstStyle/>
          <a:p>
            <a:pPr algn="ctr">
              <a:spcBef>
                <a:spcPct val="0"/>
              </a:spcBef>
            </a:pPr>
            <a:r>
              <a:rPr lang="en-US" altLang="zh-CN" sz="1000" b="1" dirty="0">
                <a:solidFill>
                  <a:srgbClr val="9D6A24"/>
                </a:solidFill>
                <a:cs typeface="Times New Roman" panose="02020603050405020304" pitchFamily="18" charset="0"/>
                <a:sym typeface="+mn-ea"/>
              </a:rPr>
              <a:t>DNA</a:t>
            </a:r>
            <a:r>
              <a:rPr lang="zh-CN" altLang="en-US" sz="1000" b="1" dirty="0">
                <a:solidFill>
                  <a:srgbClr val="9D6A24"/>
                </a:solidFill>
                <a:cs typeface="Times New Roman" panose="02020603050405020304" pitchFamily="18" charset="0"/>
                <a:sym typeface="+mn-ea"/>
              </a:rPr>
              <a:t> </a:t>
            </a:r>
            <a:r>
              <a:rPr lang="en-US" altLang="zh-CN" sz="1000" b="1" dirty="0">
                <a:solidFill>
                  <a:srgbClr val="9D6A24"/>
                </a:solidFill>
                <a:cs typeface="Times New Roman" panose="02020603050405020304" pitchFamily="18" charset="0"/>
                <a:sym typeface="+mn-ea"/>
              </a:rPr>
              <a:t>barcode </a:t>
            </a:r>
            <a:r>
              <a:rPr lang="en-US" altLang="zh-CN" sz="1000" b="1" dirty="0" err="1">
                <a:solidFill>
                  <a:srgbClr val="9D6A24"/>
                </a:solidFill>
                <a:cs typeface="Times New Roman" panose="02020603050405020304" pitchFamily="18" charset="0"/>
                <a:sym typeface="+mn-ea"/>
              </a:rPr>
              <a:t>sequecing</a:t>
            </a:r>
            <a:endParaRPr lang="zh-CN" altLang="en-US" sz="1000" b="1" dirty="0">
              <a:solidFill>
                <a:srgbClr val="9D6A24"/>
              </a:solidFill>
              <a:cs typeface="Times New Roman" panose="02020603050405020304" pitchFamily="18" charset="0"/>
              <a:sym typeface="+mn-ea"/>
            </a:endParaRPr>
          </a:p>
        </p:txBody>
      </p:sp>
      <p:pic>
        <p:nvPicPr>
          <p:cNvPr id="48" name="图片 25"/>
          <p:cNvPicPr>
            <a:picLocks noChangeAspect="1"/>
          </p:cNvPicPr>
          <p:nvPr/>
        </p:nvPicPr>
        <p:blipFill>
          <a:blip r:embed="rId9"/>
          <a:srcRect l="35719" t="61050" r="27998" b="-2"/>
          <a:stretch>
            <a:fillRect/>
          </a:stretch>
        </p:blipFill>
        <p:spPr>
          <a:xfrm>
            <a:off x="921558" y="5350828"/>
            <a:ext cx="394335" cy="281940"/>
          </a:xfrm>
          <a:prstGeom prst="rect">
            <a:avLst/>
          </a:prstGeom>
          <a:noFill/>
          <a:ln w="9525">
            <a:noFill/>
          </a:ln>
        </p:spPr>
      </p:pic>
      <p:pic>
        <p:nvPicPr>
          <p:cNvPr id="49" name="图片 26"/>
          <p:cNvPicPr>
            <a:picLocks noChangeAspect="1"/>
          </p:cNvPicPr>
          <p:nvPr/>
        </p:nvPicPr>
        <p:blipFill>
          <a:blip r:embed="rId9"/>
          <a:srcRect l="35719" t="61050" r="27998" b="-2"/>
          <a:stretch>
            <a:fillRect/>
          </a:stretch>
        </p:blipFill>
        <p:spPr>
          <a:xfrm>
            <a:off x="1344468" y="5350828"/>
            <a:ext cx="394335" cy="281940"/>
          </a:xfrm>
          <a:prstGeom prst="rect">
            <a:avLst/>
          </a:prstGeom>
          <a:noFill/>
          <a:ln w="9525">
            <a:noFill/>
          </a:ln>
        </p:spPr>
      </p:pic>
      <p:pic>
        <p:nvPicPr>
          <p:cNvPr id="50" name="图片 21"/>
          <p:cNvPicPr>
            <a:picLocks noChangeAspect="1"/>
          </p:cNvPicPr>
          <p:nvPr/>
        </p:nvPicPr>
        <p:blipFill>
          <a:blip r:embed="rId10"/>
          <a:srcRect l="21236" t="11626" r="11649" b="2673"/>
          <a:stretch>
            <a:fillRect/>
          </a:stretch>
        </p:blipFill>
        <p:spPr>
          <a:xfrm>
            <a:off x="921557" y="4782504"/>
            <a:ext cx="422910" cy="568325"/>
          </a:xfrm>
          <a:prstGeom prst="rect">
            <a:avLst/>
          </a:prstGeom>
          <a:noFill/>
          <a:ln w="9525">
            <a:noFill/>
          </a:ln>
        </p:spPr>
      </p:pic>
      <p:pic>
        <p:nvPicPr>
          <p:cNvPr id="51" name="图片 23"/>
          <p:cNvPicPr>
            <a:picLocks noChangeAspect="1"/>
          </p:cNvPicPr>
          <p:nvPr/>
        </p:nvPicPr>
        <p:blipFill>
          <a:blip r:embed="rId11"/>
          <a:srcRect l="14986" t="5159" r="10123" b="9003"/>
          <a:stretch>
            <a:fillRect/>
          </a:stretch>
        </p:blipFill>
        <p:spPr>
          <a:xfrm>
            <a:off x="1328592" y="4782504"/>
            <a:ext cx="408940" cy="568325"/>
          </a:xfrm>
          <a:prstGeom prst="rect">
            <a:avLst/>
          </a:prstGeom>
          <a:noFill/>
          <a:ln w="9525">
            <a:noFill/>
          </a:ln>
        </p:spPr>
      </p:pic>
      <p:sp>
        <p:nvSpPr>
          <p:cNvPr id="52" name="文本框 51"/>
          <p:cNvSpPr txBox="1"/>
          <p:nvPr/>
        </p:nvSpPr>
        <p:spPr>
          <a:xfrm>
            <a:off x="315831" y="5624911"/>
            <a:ext cx="3243196" cy="246221"/>
          </a:xfrm>
          <a:prstGeom prst="rect">
            <a:avLst/>
          </a:prstGeom>
          <a:noFill/>
        </p:spPr>
        <p:txBody>
          <a:bodyPr wrap="none" rtlCol="0" anchor="t">
            <a:spAutoFit/>
          </a:bodyPr>
          <a:lstStyle/>
          <a:p>
            <a:pPr algn="ctr">
              <a:spcBef>
                <a:spcPct val="0"/>
              </a:spcBef>
            </a:pPr>
            <a:r>
              <a:rPr lang="en-US" sz="1000" b="1" dirty="0">
                <a:solidFill>
                  <a:srgbClr val="9D6A24"/>
                </a:solidFill>
                <a:cs typeface="Times New Roman" panose="02020603050405020304" pitchFamily="18" charset="0"/>
                <a:sym typeface="+mn-ea"/>
              </a:rPr>
              <a:t>Construction of DNA barcode library for insects and mites</a:t>
            </a:r>
            <a:endParaRPr sz="1000" b="1" dirty="0">
              <a:solidFill>
                <a:srgbClr val="9D6A24"/>
              </a:solidFill>
              <a:cs typeface="Times New Roman" panose="02020603050405020304" pitchFamily="18" charset="0"/>
              <a:sym typeface="+mn-ea"/>
            </a:endParaRPr>
          </a:p>
        </p:txBody>
      </p:sp>
      <p:pic>
        <p:nvPicPr>
          <p:cNvPr id="53" name="图片 52" descr="ef2911d93e513c29a53a49b2bdd85d6c.jpg"/>
          <p:cNvPicPr>
            <a:picLocks noChangeAspect="1"/>
          </p:cNvPicPr>
          <p:nvPr/>
        </p:nvPicPr>
        <p:blipFill>
          <a:blip r:embed="rId12"/>
          <a:stretch>
            <a:fillRect/>
          </a:stretch>
        </p:blipFill>
        <p:spPr>
          <a:xfrm>
            <a:off x="937432" y="5846763"/>
            <a:ext cx="741680" cy="640080"/>
          </a:xfrm>
          <a:prstGeom prst="rect">
            <a:avLst/>
          </a:prstGeom>
          <a:ln>
            <a:noFill/>
          </a:ln>
          <a:effectLst>
            <a:outerShdw blurRad="190500" algn="tl" rotWithShape="0">
              <a:srgbClr val="000000">
                <a:alpha val="70000"/>
              </a:srgbClr>
            </a:outerShdw>
          </a:effectLst>
        </p:spPr>
      </p:pic>
      <p:sp>
        <p:nvSpPr>
          <p:cNvPr id="54" name="文本框 53"/>
          <p:cNvSpPr txBox="1"/>
          <p:nvPr/>
        </p:nvSpPr>
        <p:spPr>
          <a:xfrm>
            <a:off x="340932" y="6520894"/>
            <a:ext cx="2654894" cy="246221"/>
          </a:xfrm>
          <a:prstGeom prst="rect">
            <a:avLst/>
          </a:prstGeom>
          <a:noFill/>
        </p:spPr>
        <p:txBody>
          <a:bodyPr wrap="none" rtlCol="0" anchor="t">
            <a:spAutoFit/>
          </a:bodyPr>
          <a:lstStyle/>
          <a:p>
            <a:pPr>
              <a:spcBef>
                <a:spcPct val="0"/>
              </a:spcBef>
            </a:pPr>
            <a:r>
              <a:rPr lang="en-US" altLang="zh-CN" sz="1000" b="1" dirty="0">
                <a:solidFill>
                  <a:srgbClr val="9D6A24"/>
                </a:solidFill>
                <a:cs typeface="Times New Roman" panose="02020603050405020304" pitchFamily="18" charset="0"/>
                <a:sym typeface="+mn-ea"/>
              </a:rPr>
              <a:t>Validity analysis of DNA barcode identification</a:t>
            </a:r>
            <a:endParaRPr lang="zh-CN" altLang="en-US" sz="1000" b="1" dirty="0">
              <a:solidFill>
                <a:srgbClr val="9D6A24"/>
              </a:solidFill>
              <a:cs typeface="Times New Roman" panose="02020603050405020304" pitchFamily="18" charset="0"/>
              <a:sym typeface="+mn-ea"/>
            </a:endParaRPr>
          </a:p>
        </p:txBody>
      </p:sp>
      <p:sp>
        <p:nvSpPr>
          <p:cNvPr id="55" name="流程图: 可选过程 54"/>
          <p:cNvSpPr/>
          <p:nvPr/>
        </p:nvSpPr>
        <p:spPr>
          <a:xfrm>
            <a:off x="2259503" y="3124518"/>
            <a:ext cx="2540000" cy="609600"/>
          </a:xfrm>
          <a:prstGeom prst="flowChartAlternateProcess">
            <a:avLst/>
          </a:prstGeom>
          <a:ln>
            <a:solidFill>
              <a:srgbClr val="E1925D"/>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lstStyle/>
          <a:p>
            <a:pPr fontAlgn="base">
              <a:spcBef>
                <a:spcPct val="0"/>
              </a:spcBef>
              <a:spcAft>
                <a:spcPct val="0"/>
              </a:spcAft>
            </a:pPr>
            <a:endParaRPr lang="en-US" altLang="en-US">
              <a:solidFill>
                <a:schemeClr val="tx1"/>
              </a:solidFill>
              <a:latin typeface="Arial" panose="020B0604020202020204" pitchFamily="34" charset="0"/>
              <a:ea typeface="宋体" panose="02010600030101010101" pitchFamily="2" charset="-122"/>
            </a:endParaRPr>
          </a:p>
        </p:txBody>
      </p:sp>
      <p:sp>
        <p:nvSpPr>
          <p:cNvPr id="56" name="TextBox 18"/>
          <p:cNvSpPr txBox="1"/>
          <p:nvPr/>
        </p:nvSpPr>
        <p:spPr>
          <a:xfrm>
            <a:off x="2296726" y="3164424"/>
            <a:ext cx="2713935" cy="55399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Wingdings" panose="05000000000000000000" pitchFamily="2" charset="2"/>
              <a:buChar char="p"/>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14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1400">
                <a:solidFill>
                  <a:schemeClr val="tx1"/>
                </a:solidFill>
                <a:latin typeface="+mn-lt"/>
                <a:ea typeface="+mn-ea"/>
              </a:defRPr>
            </a:lvl5pPr>
          </a:lstStyle>
          <a:p>
            <a:pPr marL="0" indent="0">
              <a:spcBef>
                <a:spcPct val="0"/>
              </a:spcBef>
              <a:buNone/>
              <a:defRPr/>
            </a:pPr>
            <a:r>
              <a:rPr lang="en-US" altLang="zh-CN" sz="1000" b="1" dirty="0">
                <a:solidFill>
                  <a:srgbClr val="9D6A24"/>
                </a:solidFill>
                <a:latin typeface="Arial" panose="020B0604020202020204" pitchFamily="34" charset="0"/>
                <a:ea typeface="微软雅黑" panose="020B0503020204020204" pitchFamily="34" charset="-122"/>
                <a:cs typeface="Arial" panose="020B0604020202020204" pitchFamily="34" charset="0"/>
                <a:sym typeface="+mn-ea"/>
              </a:rPr>
              <a:t>PCR amplification and screening of 3 genes: COI, ITS, 18S rDNA, targeting 8 different stored grain pests</a:t>
            </a:r>
          </a:p>
        </p:txBody>
      </p:sp>
      <p:sp>
        <p:nvSpPr>
          <p:cNvPr id="57" name="燕尾形箭头 56"/>
          <p:cNvSpPr/>
          <p:nvPr/>
        </p:nvSpPr>
        <p:spPr>
          <a:xfrm>
            <a:off x="1788332" y="3332798"/>
            <a:ext cx="304800" cy="152400"/>
          </a:xfrm>
          <a:prstGeom prst="notchedRightArrow">
            <a:avLst/>
          </a:prstGeom>
          <a:solidFill>
            <a:srgbClr val="914E22"/>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lstStyle/>
          <a:p>
            <a:pPr fontAlgn="base">
              <a:spcBef>
                <a:spcPct val="0"/>
              </a:spcBef>
              <a:spcAft>
                <a:spcPct val="0"/>
              </a:spcAft>
            </a:pPr>
            <a:endParaRPr lang="en-US" altLang="en-US">
              <a:solidFill>
                <a:schemeClr val="tx1"/>
              </a:solidFill>
              <a:latin typeface="Arial" panose="020B0604020202020204" pitchFamily="34" charset="0"/>
              <a:ea typeface="宋体" panose="02010600030101010101" pitchFamily="2" charset="-122"/>
            </a:endParaRPr>
          </a:p>
        </p:txBody>
      </p:sp>
      <p:sp>
        <p:nvSpPr>
          <p:cNvPr id="58" name="流程图: 可选过程 57"/>
          <p:cNvSpPr/>
          <p:nvPr/>
        </p:nvSpPr>
        <p:spPr>
          <a:xfrm>
            <a:off x="2259501" y="4018598"/>
            <a:ext cx="3071147" cy="609600"/>
          </a:xfrm>
          <a:prstGeom prst="flowChartAlternateProcess">
            <a:avLst/>
          </a:prstGeom>
          <a:ln>
            <a:solidFill>
              <a:srgbClr val="E1925D"/>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lstStyle/>
          <a:p>
            <a:pPr fontAlgn="base">
              <a:spcBef>
                <a:spcPct val="0"/>
              </a:spcBef>
              <a:spcAft>
                <a:spcPct val="0"/>
              </a:spcAft>
            </a:pPr>
            <a:endParaRPr lang="en-US" altLang="en-US">
              <a:solidFill>
                <a:schemeClr val="tx1"/>
              </a:solidFill>
              <a:latin typeface="Arial" panose="020B0604020202020204" pitchFamily="34" charset="0"/>
              <a:ea typeface="宋体" panose="02010600030101010101" pitchFamily="2" charset="-122"/>
            </a:endParaRPr>
          </a:p>
        </p:txBody>
      </p:sp>
      <p:sp>
        <p:nvSpPr>
          <p:cNvPr id="59" name="TextBox 18"/>
          <p:cNvSpPr txBox="1"/>
          <p:nvPr/>
        </p:nvSpPr>
        <p:spPr>
          <a:xfrm>
            <a:off x="2295880" y="4064358"/>
            <a:ext cx="3115866" cy="55399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Wingdings" panose="05000000000000000000" pitchFamily="2" charset="2"/>
              <a:buChar char="p"/>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14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1400">
                <a:solidFill>
                  <a:schemeClr val="tx1"/>
                </a:solidFill>
                <a:latin typeface="+mn-lt"/>
                <a:ea typeface="+mn-ea"/>
              </a:defRPr>
            </a:lvl5pPr>
          </a:lstStyle>
          <a:p>
            <a:pPr marL="0" indent="0">
              <a:spcBef>
                <a:spcPct val="0"/>
              </a:spcBef>
              <a:buNone/>
              <a:defRPr/>
            </a:pPr>
            <a:r>
              <a:rPr lang="en-US" sz="1000" b="1" dirty="0">
                <a:solidFill>
                  <a:srgbClr val="9D6A24"/>
                </a:solidFill>
                <a:latin typeface="Arial" panose="020B0604020202020204" pitchFamily="34" charset="0"/>
                <a:ea typeface="微软雅黑" panose="020B0503020204020204" pitchFamily="34" charset="-122"/>
                <a:cs typeface="Arial" panose="020B0604020202020204" pitchFamily="34" charset="0"/>
                <a:sym typeface="+mn-ea"/>
              </a:rPr>
              <a:t>At least 5 samples of each stored grain insect should be tested and sequenced bidirectionally to obtain their barcode sequence</a:t>
            </a:r>
            <a:endParaRPr sz="1000" b="1" dirty="0">
              <a:solidFill>
                <a:srgbClr val="9D6A24"/>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60" name="流程图: 可选过程 59"/>
          <p:cNvSpPr/>
          <p:nvPr/>
        </p:nvSpPr>
        <p:spPr>
          <a:xfrm>
            <a:off x="2259503" y="4845368"/>
            <a:ext cx="3354314" cy="824392"/>
          </a:xfrm>
          <a:prstGeom prst="flowChartAlternateProcess">
            <a:avLst/>
          </a:prstGeom>
          <a:ln>
            <a:solidFill>
              <a:srgbClr val="E1925D"/>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lstStyle/>
          <a:p>
            <a:pPr fontAlgn="base">
              <a:spcBef>
                <a:spcPct val="0"/>
              </a:spcBef>
              <a:spcAft>
                <a:spcPct val="0"/>
              </a:spcAft>
            </a:pPr>
            <a:endParaRPr lang="en-US" altLang="en-US">
              <a:solidFill>
                <a:schemeClr val="tx1"/>
              </a:solidFill>
              <a:latin typeface="Arial" panose="020B0604020202020204" pitchFamily="34" charset="0"/>
              <a:ea typeface="宋体" panose="02010600030101010101" pitchFamily="2" charset="-122"/>
            </a:endParaRPr>
          </a:p>
        </p:txBody>
      </p:sp>
      <p:sp>
        <p:nvSpPr>
          <p:cNvPr id="61" name="TextBox 18"/>
          <p:cNvSpPr txBox="1"/>
          <p:nvPr/>
        </p:nvSpPr>
        <p:spPr>
          <a:xfrm>
            <a:off x="2266420" y="4838313"/>
            <a:ext cx="3354315" cy="861774"/>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Wingdings" panose="05000000000000000000" pitchFamily="2" charset="2"/>
              <a:buChar char="p"/>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14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1400">
                <a:solidFill>
                  <a:schemeClr val="tx1"/>
                </a:solidFill>
                <a:latin typeface="+mn-lt"/>
                <a:ea typeface="+mn-ea"/>
              </a:defRPr>
            </a:lvl5pPr>
          </a:lstStyle>
          <a:p>
            <a:pPr marL="0" indent="0">
              <a:spcBef>
                <a:spcPct val="0"/>
              </a:spcBef>
              <a:buNone/>
              <a:defRPr/>
            </a:pPr>
            <a:r>
              <a:rPr lang="en-US" altLang="zh-CN" sz="1000" b="1" dirty="0">
                <a:solidFill>
                  <a:srgbClr val="9D6A24"/>
                </a:solidFill>
                <a:latin typeface="Arial" panose="020B0604020202020204" pitchFamily="34" charset="0"/>
                <a:ea typeface="微软雅黑" panose="020B0503020204020204" pitchFamily="34" charset="-122"/>
                <a:cs typeface="Arial" panose="020B0604020202020204" pitchFamily="34" charset="0"/>
                <a:sym typeface="+mn-ea"/>
              </a:rPr>
              <a:t>(1) Standard COI barcode sequence(2) The sequence length is not less than 600bp(3) No missing bases, no terminators(4) The maximum genetic distance within a species is greater than the minimum genetic distance between species.</a:t>
            </a:r>
            <a:endParaRPr lang="zh-CN" altLang="en-US" sz="1000" b="1" dirty="0">
              <a:solidFill>
                <a:srgbClr val="9D6A24"/>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62" name="流程图: 可选过程 61"/>
          <p:cNvSpPr/>
          <p:nvPr/>
        </p:nvSpPr>
        <p:spPr>
          <a:xfrm>
            <a:off x="2307857" y="5860734"/>
            <a:ext cx="1455514" cy="333375"/>
          </a:xfrm>
          <a:prstGeom prst="flowChartAlternateProcess">
            <a:avLst/>
          </a:prstGeom>
          <a:ln>
            <a:solidFill>
              <a:srgbClr val="E1925D"/>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lstStyle/>
          <a:p>
            <a:pPr fontAlgn="base">
              <a:spcBef>
                <a:spcPct val="0"/>
              </a:spcBef>
              <a:spcAft>
                <a:spcPct val="0"/>
              </a:spcAft>
            </a:pPr>
            <a:endParaRPr lang="en-US" altLang="en-US">
              <a:solidFill>
                <a:schemeClr val="tx1"/>
              </a:solidFill>
              <a:latin typeface="Arial" panose="020B0604020202020204" pitchFamily="34" charset="0"/>
              <a:ea typeface="宋体" panose="02010600030101010101" pitchFamily="2" charset="-122"/>
            </a:endParaRPr>
          </a:p>
        </p:txBody>
      </p:sp>
      <p:sp>
        <p:nvSpPr>
          <p:cNvPr id="63" name="流程图: 可选过程 62"/>
          <p:cNvSpPr/>
          <p:nvPr/>
        </p:nvSpPr>
        <p:spPr>
          <a:xfrm>
            <a:off x="2288579" y="6243496"/>
            <a:ext cx="2832744" cy="333375"/>
          </a:xfrm>
          <a:prstGeom prst="flowChartAlternateProcess">
            <a:avLst/>
          </a:prstGeom>
          <a:ln>
            <a:solidFill>
              <a:srgbClr val="E1925D"/>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lstStyle/>
          <a:p>
            <a:pPr fontAlgn="base">
              <a:spcBef>
                <a:spcPct val="0"/>
              </a:spcBef>
              <a:spcAft>
                <a:spcPct val="0"/>
              </a:spcAft>
            </a:pPr>
            <a:endParaRPr lang="en-US" altLang="en-US">
              <a:solidFill>
                <a:schemeClr val="tx1"/>
              </a:solidFill>
              <a:latin typeface="Arial" panose="020B0604020202020204" pitchFamily="34" charset="0"/>
              <a:ea typeface="宋体" panose="02010600030101010101" pitchFamily="2" charset="-122"/>
            </a:endParaRPr>
          </a:p>
        </p:txBody>
      </p:sp>
      <p:sp>
        <p:nvSpPr>
          <p:cNvPr id="64" name="文本框 63"/>
          <p:cNvSpPr txBox="1"/>
          <p:nvPr/>
        </p:nvSpPr>
        <p:spPr>
          <a:xfrm>
            <a:off x="2242420" y="5900104"/>
            <a:ext cx="2540000" cy="245110"/>
          </a:xfrm>
          <a:prstGeom prst="rect">
            <a:avLst/>
          </a:prstGeom>
          <a:noFill/>
        </p:spPr>
        <p:txBody>
          <a:bodyPr wrap="square" rtlCol="0" anchor="t">
            <a:spAutoFit/>
          </a:bodyPr>
          <a:lstStyle/>
          <a:p>
            <a:pPr eaLnBrk="0" fontAlgn="base" hangingPunct="0">
              <a:spcBef>
                <a:spcPct val="0"/>
              </a:spcBef>
              <a:spcAft>
                <a:spcPct val="0"/>
              </a:spcAft>
              <a:defRPr/>
            </a:pPr>
            <a:r>
              <a:rPr lang="en-US" altLang="zh-CN" sz="1000" b="1" dirty="0">
                <a:solidFill>
                  <a:srgbClr val="9D6A24"/>
                </a:solidFill>
                <a:latin typeface="Arial" panose="020B0604020202020204" pitchFamily="34" charset="0"/>
                <a:ea typeface="微软雅黑" panose="020B0503020204020204" pitchFamily="34" charset="-122"/>
                <a:cs typeface="Arial" panose="020B0604020202020204" pitchFamily="34" charset="0"/>
                <a:sym typeface="+mn-ea"/>
              </a:rPr>
              <a:t>Phylogenetic analysis</a:t>
            </a:r>
          </a:p>
        </p:txBody>
      </p:sp>
      <p:sp>
        <p:nvSpPr>
          <p:cNvPr id="65" name="文本框 64"/>
          <p:cNvSpPr txBox="1"/>
          <p:nvPr/>
        </p:nvSpPr>
        <p:spPr>
          <a:xfrm>
            <a:off x="2256978" y="6290550"/>
            <a:ext cx="3739699" cy="246221"/>
          </a:xfrm>
          <a:prstGeom prst="rect">
            <a:avLst/>
          </a:prstGeom>
          <a:noFill/>
        </p:spPr>
        <p:txBody>
          <a:bodyPr wrap="square" rtlCol="0" anchor="t">
            <a:spAutoFit/>
          </a:bodyPr>
          <a:lstStyle/>
          <a:p>
            <a:pPr eaLnBrk="0" fontAlgn="base" hangingPunct="0">
              <a:spcBef>
                <a:spcPct val="0"/>
              </a:spcBef>
              <a:spcAft>
                <a:spcPct val="0"/>
              </a:spcAft>
              <a:defRPr/>
            </a:pPr>
            <a:r>
              <a:rPr lang="en-US" altLang="zh-CN" sz="1000" b="1" dirty="0">
                <a:solidFill>
                  <a:srgbClr val="9D6A24"/>
                </a:solidFill>
                <a:latin typeface="Arial" panose="020B0604020202020204" pitchFamily="34" charset="0"/>
                <a:ea typeface="微软雅黑" panose="020B0503020204020204" pitchFamily="34" charset="-122"/>
                <a:cs typeface="Arial" panose="020B0604020202020204" pitchFamily="34" charset="0"/>
                <a:sym typeface="+mn-ea"/>
              </a:rPr>
              <a:t>Evolutionary analysis of haplotype network</a:t>
            </a:r>
            <a:endParaRPr lang="zh-CN" altLang="en-US" sz="1000" b="1" dirty="0">
              <a:solidFill>
                <a:srgbClr val="9D6A24"/>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66" name="燕尾形箭头 65"/>
          <p:cNvSpPr/>
          <p:nvPr/>
        </p:nvSpPr>
        <p:spPr>
          <a:xfrm>
            <a:off x="1788332" y="4245928"/>
            <a:ext cx="304800" cy="152400"/>
          </a:xfrm>
          <a:prstGeom prst="notchedRightArrow">
            <a:avLst/>
          </a:prstGeom>
          <a:solidFill>
            <a:srgbClr val="914E22"/>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lstStyle/>
          <a:p>
            <a:pPr fontAlgn="base">
              <a:spcBef>
                <a:spcPct val="0"/>
              </a:spcBef>
              <a:spcAft>
                <a:spcPct val="0"/>
              </a:spcAft>
            </a:pPr>
            <a:endParaRPr lang="en-US" altLang="en-US">
              <a:solidFill>
                <a:schemeClr val="tx1"/>
              </a:solidFill>
              <a:latin typeface="Arial" panose="020B0604020202020204" pitchFamily="34" charset="0"/>
              <a:ea typeface="宋体" panose="02010600030101010101" pitchFamily="2" charset="-122"/>
            </a:endParaRPr>
          </a:p>
        </p:txBody>
      </p:sp>
      <p:sp>
        <p:nvSpPr>
          <p:cNvPr id="67" name="燕尾形箭头 66"/>
          <p:cNvSpPr/>
          <p:nvPr/>
        </p:nvSpPr>
        <p:spPr>
          <a:xfrm>
            <a:off x="1788332" y="5085398"/>
            <a:ext cx="304800" cy="152400"/>
          </a:xfrm>
          <a:prstGeom prst="notchedRightArrow">
            <a:avLst/>
          </a:prstGeom>
          <a:solidFill>
            <a:srgbClr val="914E22"/>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lstStyle/>
          <a:p>
            <a:pPr fontAlgn="base">
              <a:spcBef>
                <a:spcPct val="0"/>
              </a:spcBef>
              <a:spcAft>
                <a:spcPct val="0"/>
              </a:spcAft>
            </a:pPr>
            <a:endParaRPr lang="en-US" altLang="en-US">
              <a:solidFill>
                <a:schemeClr val="tx1"/>
              </a:solidFill>
              <a:latin typeface="Arial" panose="020B0604020202020204" pitchFamily="34" charset="0"/>
              <a:ea typeface="宋体" panose="02010600030101010101" pitchFamily="2" charset="-122"/>
            </a:endParaRPr>
          </a:p>
        </p:txBody>
      </p:sp>
      <p:sp>
        <p:nvSpPr>
          <p:cNvPr id="68" name="燕尾形箭头 67"/>
          <p:cNvSpPr/>
          <p:nvPr/>
        </p:nvSpPr>
        <p:spPr>
          <a:xfrm>
            <a:off x="1788332" y="6150293"/>
            <a:ext cx="304800" cy="152400"/>
          </a:xfrm>
          <a:prstGeom prst="notchedRightArrow">
            <a:avLst/>
          </a:prstGeom>
          <a:solidFill>
            <a:srgbClr val="914E22"/>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lstStyle/>
          <a:p>
            <a:pPr fontAlgn="base">
              <a:spcBef>
                <a:spcPct val="0"/>
              </a:spcBef>
              <a:spcAft>
                <a:spcPct val="0"/>
              </a:spcAft>
            </a:pPr>
            <a:endParaRPr lang="en-US" altLang="en-US">
              <a:solidFill>
                <a:schemeClr val="tx1"/>
              </a:solidFill>
              <a:latin typeface="Arial" panose="020B0604020202020204" pitchFamily="34" charset="0"/>
              <a:ea typeface="宋体" panose="02010600030101010101" pitchFamily="2" charset="-122"/>
            </a:endParaRPr>
          </a:p>
        </p:txBody>
      </p:sp>
      <p:sp>
        <p:nvSpPr>
          <p:cNvPr id="73" name="TextBox 18"/>
          <p:cNvSpPr txBox="1"/>
          <p:nvPr/>
        </p:nvSpPr>
        <p:spPr>
          <a:xfrm>
            <a:off x="5726030" y="4938139"/>
            <a:ext cx="6029688" cy="1895519"/>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Wingdings" panose="05000000000000000000" pitchFamily="2" charset="2"/>
              <a:buChar char="p"/>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14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1400">
                <a:solidFill>
                  <a:schemeClr val="tx1"/>
                </a:solidFill>
                <a:latin typeface="+mn-lt"/>
                <a:ea typeface="+mn-ea"/>
              </a:defRPr>
            </a:lvl5pPr>
          </a:lstStyle>
          <a:p>
            <a:pPr marL="0" indent="0" eaLnBrk="1" hangingPunct="1">
              <a:lnSpc>
                <a:spcPct val="150000"/>
              </a:lnSpc>
              <a:spcBef>
                <a:spcPct val="0"/>
              </a:spcBef>
              <a:buNone/>
              <a:defRPr/>
            </a:pPr>
            <a:r>
              <a:rPr lang="en-US" altLang="zh-CN" sz="1600" b="1" dirty="0">
                <a:latin typeface="微软雅黑" panose="020B0503020204020204" pitchFamily="34" charset="-122"/>
                <a:ea typeface="微软雅黑" panose="020B0503020204020204" pitchFamily="34" charset="-122"/>
                <a:sym typeface="+mn-ea"/>
              </a:rPr>
              <a:t>DNA barcode sequence library</a:t>
            </a:r>
            <a:r>
              <a:rPr lang="zh-CN" altLang="en-US" sz="1600" b="1" dirty="0">
                <a:latin typeface="微软雅黑" panose="020B0503020204020204" pitchFamily="34" charset="-122"/>
                <a:ea typeface="微软雅黑" panose="020B0503020204020204" pitchFamily="34" charset="-122"/>
                <a:sym typeface="+mn-ea"/>
              </a:rPr>
              <a:t>：</a:t>
            </a:r>
            <a:endParaRPr lang="en-US" altLang="zh-CN" sz="1600" b="1" dirty="0">
              <a:latin typeface="微软雅黑" panose="020B0503020204020204" pitchFamily="34" charset="-122"/>
              <a:ea typeface="微软雅黑" panose="020B0503020204020204" pitchFamily="34" charset="-122"/>
            </a:endParaRPr>
          </a:p>
          <a:p>
            <a:pPr marL="0" indent="0" eaLnBrk="1" hangingPunct="1">
              <a:lnSpc>
                <a:spcPct val="150000"/>
              </a:lnSpc>
              <a:spcBef>
                <a:spcPct val="0"/>
              </a:spcBef>
              <a:buNone/>
              <a:defRPr/>
            </a:pPr>
            <a:r>
              <a:rPr lang="en-US" altLang="zh-CN" sz="1600" dirty="0">
                <a:latin typeface="微软雅黑" panose="020B0503020204020204" pitchFamily="34" charset="-122"/>
                <a:ea typeface="微软雅黑" panose="020B0503020204020204" pitchFamily="34" charset="-122"/>
                <a:sym typeface="+mn-ea"/>
              </a:rPr>
              <a:t>Based on the sequence of COI gene</a:t>
            </a:r>
            <a:r>
              <a:rPr lang="zh-CN" altLang="zh-CN" sz="1600" dirty="0">
                <a:latin typeface="微软雅黑" panose="020B0503020204020204" pitchFamily="34" charset="-122"/>
                <a:ea typeface="微软雅黑" panose="020B0503020204020204" pitchFamily="34" charset="-122"/>
                <a:sym typeface="+mn-ea"/>
              </a:rPr>
              <a:t>，</a:t>
            </a:r>
            <a:r>
              <a:rPr lang="en-US" altLang="zh-CN" sz="1600" dirty="0">
                <a:latin typeface="微软雅黑" panose="020B0503020204020204" pitchFamily="34" charset="-122"/>
                <a:ea typeface="微软雅黑" panose="020B0503020204020204" pitchFamily="34" charset="-122"/>
                <a:sym typeface="+mn-ea"/>
              </a:rPr>
              <a:t>established “</a:t>
            </a:r>
            <a:r>
              <a:rPr lang="en-US" altLang="zh-CN" sz="1600" b="1" dirty="0">
                <a:latin typeface="微软雅黑" panose="020B0503020204020204" pitchFamily="34" charset="-122"/>
                <a:ea typeface="微软雅黑" panose="020B0503020204020204" pitchFamily="34" charset="-122"/>
                <a:sym typeface="+mn-ea"/>
              </a:rPr>
              <a:t>Grain Pests DNA Barcode Identification System”</a:t>
            </a:r>
            <a:r>
              <a:rPr lang="zh-CN" altLang="en-US" sz="1600" dirty="0">
                <a:latin typeface="微软雅黑" panose="020B0503020204020204" pitchFamily="34" charset="-122"/>
                <a:ea typeface="微软雅黑" panose="020B0503020204020204" pitchFamily="34" charset="-122"/>
                <a:sym typeface="+mn-ea"/>
              </a:rPr>
              <a:t>，</a:t>
            </a:r>
            <a:r>
              <a:rPr lang="en-US" altLang="zh-CN" sz="1600" dirty="0">
                <a:latin typeface="微软雅黑" panose="020B0503020204020204" pitchFamily="34" charset="-122"/>
                <a:ea typeface="微软雅黑" panose="020B0503020204020204" pitchFamily="34" charset="-122"/>
                <a:sym typeface="+mn-ea"/>
              </a:rPr>
              <a:t>including 50 species insects/mites. DNA barcode can effectively identify the main stored grain insects and mites.</a:t>
            </a:r>
            <a:endParaRPr lang="zh-CN" altLang="zh-CN" sz="16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4" name="DNA条码系统2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5799483" y="1965402"/>
            <a:ext cx="5283786" cy="2972130"/>
          </a:xfrm>
          <a:prstGeom prst="rect">
            <a:avLst/>
          </a:prstGeom>
        </p:spPr>
      </p:pic>
      <p:sp>
        <p:nvSpPr>
          <p:cNvPr id="75" name="燕尾形箭头 74"/>
          <p:cNvSpPr/>
          <p:nvPr/>
        </p:nvSpPr>
        <p:spPr>
          <a:xfrm>
            <a:off x="1737532" y="2571434"/>
            <a:ext cx="304800" cy="152400"/>
          </a:xfrm>
          <a:prstGeom prst="notchedRightArrow">
            <a:avLst/>
          </a:prstGeom>
          <a:solidFill>
            <a:srgbClr val="914E22"/>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lstStyle/>
          <a:p>
            <a:pPr fontAlgn="base">
              <a:spcBef>
                <a:spcPct val="0"/>
              </a:spcBef>
              <a:spcAft>
                <a:spcPct val="0"/>
              </a:spcAft>
            </a:pPr>
            <a:endParaRPr lang="en-US" altLang="en-US">
              <a:solidFill>
                <a:schemeClr val="tx1"/>
              </a:solidFill>
              <a:latin typeface="Arial" panose="020B0604020202020204" pitchFamily="34" charset="0"/>
              <a:ea typeface="宋体" panose="02010600030101010101" pitchFamily="2" charset="-122"/>
            </a:endParaRPr>
          </a:p>
        </p:txBody>
      </p:sp>
      <p:sp>
        <p:nvSpPr>
          <p:cNvPr id="76" name="流程图: 可选过程 75"/>
          <p:cNvSpPr/>
          <p:nvPr/>
        </p:nvSpPr>
        <p:spPr>
          <a:xfrm>
            <a:off x="2296726" y="2458087"/>
            <a:ext cx="2182746" cy="333375"/>
          </a:xfrm>
          <a:prstGeom prst="flowChartAlternateProcess">
            <a:avLst/>
          </a:prstGeom>
          <a:ln>
            <a:solidFill>
              <a:srgbClr val="E1925D"/>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lstStyle/>
          <a:p>
            <a:pPr fontAlgn="base">
              <a:spcBef>
                <a:spcPct val="0"/>
              </a:spcBef>
              <a:spcAft>
                <a:spcPct val="0"/>
              </a:spcAft>
            </a:pPr>
            <a:endParaRPr lang="en-US" altLang="en-US">
              <a:solidFill>
                <a:schemeClr val="tx1"/>
              </a:solidFill>
              <a:latin typeface="Arial" panose="020B0604020202020204" pitchFamily="34" charset="0"/>
              <a:ea typeface="宋体" panose="02010600030101010101" pitchFamily="2" charset="-122"/>
            </a:endParaRPr>
          </a:p>
        </p:txBody>
      </p:sp>
      <p:sp>
        <p:nvSpPr>
          <p:cNvPr id="77" name="文本框 76"/>
          <p:cNvSpPr txBox="1"/>
          <p:nvPr/>
        </p:nvSpPr>
        <p:spPr>
          <a:xfrm>
            <a:off x="2093132" y="2507143"/>
            <a:ext cx="2540000" cy="245110"/>
          </a:xfrm>
          <a:prstGeom prst="rect">
            <a:avLst/>
          </a:prstGeom>
          <a:noFill/>
        </p:spPr>
        <p:txBody>
          <a:bodyPr wrap="square" rtlCol="0" anchor="t">
            <a:spAutoFit/>
          </a:bodyPr>
          <a:lstStyle/>
          <a:p>
            <a:pPr algn="ctr" eaLnBrk="0" fontAlgn="base" hangingPunct="0">
              <a:spcBef>
                <a:spcPct val="0"/>
              </a:spcBef>
              <a:spcAft>
                <a:spcPct val="0"/>
              </a:spcAft>
              <a:defRPr/>
            </a:pPr>
            <a:r>
              <a:rPr lang="en-US" altLang="zh-CN" sz="1000" b="1" dirty="0">
                <a:solidFill>
                  <a:srgbClr val="9D6A24"/>
                </a:solidFill>
                <a:latin typeface="微软雅黑" panose="020B0503020204020204" pitchFamily="34" charset="-122"/>
                <a:ea typeface="微软雅黑" panose="020B0503020204020204" pitchFamily="34" charset="-122"/>
              </a:rPr>
              <a:t>Morphological characteristics</a:t>
            </a:r>
            <a:endParaRPr lang="en-US" altLang="zh-CN" sz="1000" b="1" dirty="0">
              <a:solidFill>
                <a:srgbClr val="9D6A24"/>
              </a:solidFill>
              <a:latin typeface="Times New Roman" panose="02020603050405020304" pitchFamily="18" charset="0"/>
              <a:sym typeface="+mn-ea"/>
            </a:endParaRPr>
          </a:p>
        </p:txBody>
      </p:sp>
      <p:sp>
        <p:nvSpPr>
          <p:cNvPr id="2" name="文本框 1"/>
          <p:cNvSpPr txBox="1"/>
          <p:nvPr/>
        </p:nvSpPr>
        <p:spPr>
          <a:xfrm rot="16200000">
            <a:off x="-818260" y="3881373"/>
            <a:ext cx="2318385" cy="400110"/>
          </a:xfrm>
          <a:prstGeom prst="rect">
            <a:avLst/>
          </a:prstGeom>
          <a:noFill/>
        </p:spPr>
        <p:txBody>
          <a:bodyPr wrap="square" rtlCol="0">
            <a:spAutoFit/>
          </a:bodyPr>
          <a:lstStyle/>
          <a:p>
            <a:r>
              <a:rPr lang="en-US" altLang="zh-CN" sz="2000" dirty="0"/>
              <a:t>Barcode Research</a:t>
            </a:r>
            <a:endParaRPr lang="zh-CN" altLang="en-US" sz="2000" dirty="0"/>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4"/>
                                        </p:tgtEl>
                                      </p:cBhvr>
                                    </p:cmd>
                                  </p:childTnLst>
                                </p:cTn>
                              </p:par>
                            </p:childTnLst>
                          </p:cTn>
                        </p:par>
                      </p:childTnLst>
                    </p:cTn>
                  </p:par>
                </p:childTnLst>
              </p:cTn>
              <p:nextCondLst>
                <p:cond evt="onClick" delay="0">
                  <p:tgtEl>
                    <p:spTgt spid="74"/>
                  </p:tgtEl>
                </p:cond>
              </p:nextCondLst>
            </p:seq>
            <p:video>
              <p:cMediaNode vol="80000">
                <p:cTn id="7" fill="hold" display="0">
                  <p:stCondLst>
                    <p:cond delay="indefinite"/>
                  </p:stCondLst>
                </p:cTn>
                <p:tgtEl>
                  <p:spTgt spid="7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p:cNvSpPr txBox="1"/>
          <p:nvPr/>
        </p:nvSpPr>
        <p:spPr>
          <a:xfrm>
            <a:off x="101600" y="1015692"/>
            <a:ext cx="11988799" cy="1200329"/>
          </a:xfrm>
          <a:prstGeom prst="rect">
            <a:avLst/>
          </a:prstGeom>
          <a:noFill/>
        </p:spPr>
        <p:txBody>
          <a:bodyPr wrap="square" rtlCol="0">
            <a:spAutoFit/>
          </a:bodyPr>
          <a:lstStyle/>
          <a:p>
            <a:r>
              <a:rPr lang="en-US" altLang="zh-CN" sz="24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Achievement 1: A identification system for stored grain insects and mites, “specimens—morphological identification—molecular barcode identification</a:t>
            </a:r>
            <a:r>
              <a:rPr lang="zh-CN" altLang="en-US" sz="24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a:t>
            </a:r>
          </a:p>
        </p:txBody>
      </p:sp>
      <p:sp>
        <p:nvSpPr>
          <p:cNvPr id="5" name="文本框 4"/>
          <p:cNvSpPr txBox="1"/>
          <p:nvPr/>
        </p:nvSpPr>
        <p:spPr>
          <a:xfrm>
            <a:off x="452757" y="2547915"/>
            <a:ext cx="8209280" cy="2461700"/>
          </a:xfrm>
          <a:prstGeom prst="rect">
            <a:avLst/>
          </a:prstGeom>
          <a:noFill/>
        </p:spPr>
        <p:txBody>
          <a:bodyPr wrap="square" rtlCol="0">
            <a:spAutoFit/>
          </a:bodyPr>
          <a:lstStyle/>
          <a:p>
            <a:pPr>
              <a:lnSpc>
                <a:spcPct val="200000"/>
              </a:lnSpc>
              <a:defRPr/>
            </a:pPr>
            <a:r>
              <a:rPr lang="en-US" altLang="zh-CN" sz="2000" b="1" kern="100"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Three types of information databases:</a:t>
            </a:r>
          </a:p>
          <a:p>
            <a:pPr marL="457200" indent="-457200">
              <a:lnSpc>
                <a:spcPct val="200000"/>
              </a:lnSpc>
              <a:buAutoNum type="arabicParenBoth"/>
              <a:defRPr/>
            </a:pPr>
            <a:r>
              <a:rPr lang="en-US" altLang="zh-CN" sz="2000" b="1" kern="100"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Form display sample</a:t>
            </a:r>
          </a:p>
          <a:p>
            <a:pPr marL="457200" indent="-457200">
              <a:lnSpc>
                <a:spcPct val="200000"/>
              </a:lnSpc>
              <a:buAutoNum type="arabicParenBoth"/>
              <a:defRPr/>
            </a:pPr>
            <a:r>
              <a:rPr lang="en-US" altLang="zh-CN" sz="2000" b="1" kern="100"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Molecular Information Database</a:t>
            </a:r>
          </a:p>
          <a:p>
            <a:pPr marL="457200" indent="-457200">
              <a:lnSpc>
                <a:spcPct val="200000"/>
              </a:lnSpc>
              <a:buAutoNum type="arabicParenBoth"/>
              <a:defRPr/>
            </a:pPr>
            <a:r>
              <a:rPr lang="en-US" altLang="zh-CN" sz="2000" b="1" kern="100"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DNA Genome Database</a:t>
            </a:r>
            <a:endParaRPr lang="zh-CN" altLang="zh-CN" sz="2000" b="1" kern="100"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 name="内容占位符 3"/>
          <p:cNvPicPr/>
          <p:nvPr/>
        </p:nvPicPr>
        <p:blipFill>
          <a:blip r:embed="rId4"/>
          <a:srcRect/>
          <a:stretch>
            <a:fillRect/>
          </a:stretch>
        </p:blipFill>
        <p:spPr>
          <a:xfrm>
            <a:off x="5512436" y="1817370"/>
            <a:ext cx="5003165" cy="4411980"/>
          </a:xfrm>
        </p:spPr>
      </p:pic>
      <p:pic>
        <p:nvPicPr>
          <p:cNvPr id="7" name="内容占位符 3"/>
          <p:cNvPicPr/>
          <p:nvPr/>
        </p:nvPicPr>
        <p:blipFill>
          <a:blip r:embed="rId4"/>
          <a:srcRect/>
          <a:stretch>
            <a:fillRect/>
          </a:stretch>
        </p:blipFill>
        <p:spPr>
          <a:xfrm>
            <a:off x="6132195" y="1983423"/>
            <a:ext cx="5003165" cy="4411980"/>
          </a:xfrm>
        </p:spPr>
      </p:pic>
      <p:pic>
        <p:nvPicPr>
          <p:cNvPr id="8" name="内容占位符 3"/>
          <p:cNvPicPr/>
          <p:nvPr/>
        </p:nvPicPr>
        <p:blipFill>
          <a:blip r:embed="rId4"/>
          <a:srcRect/>
          <a:stretch>
            <a:fillRect/>
          </a:stretch>
        </p:blipFill>
        <p:spPr>
          <a:xfrm>
            <a:off x="5616506" y="1781910"/>
            <a:ext cx="5003165" cy="4411980"/>
          </a:xfrm>
        </p:spPr>
      </p:pic>
      <p:pic>
        <p:nvPicPr>
          <p:cNvPr id="9" name="内容占位符 3"/>
          <p:cNvPicPr/>
          <p:nvPr/>
        </p:nvPicPr>
        <p:blipFill>
          <a:blip r:embed="rId4"/>
          <a:srcRect/>
          <a:stretch>
            <a:fillRect/>
          </a:stretch>
        </p:blipFill>
        <p:spPr>
          <a:xfrm>
            <a:off x="6497656" y="2307533"/>
            <a:ext cx="5003165" cy="44119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3" name="矩形 2"/>
          <p:cNvSpPr/>
          <p:nvPr/>
        </p:nvSpPr>
        <p:spPr>
          <a:xfrm>
            <a:off x="1368426" y="942975"/>
            <a:ext cx="9299575" cy="5289550"/>
          </a:xfrm>
          <a:prstGeom prst="rect">
            <a:avLst/>
          </a:prstGeom>
          <a:solidFill>
            <a:schemeClr val="bg1">
              <a:alpha val="65000"/>
            </a:schemeClr>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a:lstStyle/>
          <a:p>
            <a:pPr eaLnBrk="1" hangingPunct="1">
              <a:defRPr/>
            </a:pPr>
            <a:endParaRPr lang="en-US" altLang="en-US">
              <a:solidFill>
                <a:schemeClr val="tx1"/>
              </a:solidFill>
              <a:latin typeface="Arial" panose="020B0604020202020204" pitchFamily="34" charset="0"/>
            </a:endParaRPr>
          </a:p>
        </p:txBody>
      </p:sp>
      <p:sp>
        <p:nvSpPr>
          <p:cNvPr id="4" name="文本框 3"/>
          <p:cNvSpPr txBox="1"/>
          <p:nvPr/>
        </p:nvSpPr>
        <p:spPr>
          <a:xfrm>
            <a:off x="103840" y="1086409"/>
            <a:ext cx="6757147" cy="1200329"/>
          </a:xfrm>
          <a:prstGeom prst="rect">
            <a:avLst/>
          </a:prstGeom>
          <a:noFill/>
        </p:spPr>
        <p:txBody>
          <a:bodyPr wrap="square">
            <a:spAutoFit/>
          </a:bodyPr>
          <a:lstStyle/>
          <a:p>
            <a:pPr>
              <a:defRPr/>
            </a:pPr>
            <a:r>
              <a:rPr lang="en-US" altLang="zh-CN" sz="24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Achievement 1: DNA barcode of stored grain pests-specific primers identification technology for close species</a:t>
            </a:r>
            <a:endParaRPr lang="zh-CN" altLang="en-US" sz="24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5" name="文本框 4"/>
          <p:cNvSpPr txBox="1"/>
          <p:nvPr/>
        </p:nvSpPr>
        <p:spPr>
          <a:xfrm>
            <a:off x="159777" y="2286738"/>
            <a:ext cx="7119563" cy="1061381"/>
          </a:xfrm>
          <a:prstGeom prst="rect">
            <a:avLst/>
          </a:prstGeom>
          <a:noFill/>
        </p:spPr>
        <p:txBody>
          <a:bodyPr wrap="square">
            <a:spAutoFit/>
          </a:bodyPr>
          <a:lstStyle/>
          <a:p>
            <a:pPr>
              <a:lnSpc>
                <a:spcPct val="120000"/>
              </a:lnSpc>
              <a:defRPr/>
            </a:pPr>
            <a:r>
              <a:rPr lang="en-US" altLang="zh-CN" kern="100" dirty="0">
                <a:latin typeface="Arial" panose="020B0604020202020204" pitchFamily="34" charset="0"/>
                <a:ea typeface="微软雅黑" panose="020B0503020204020204" pitchFamily="34" charset="-122"/>
                <a:cs typeface="Arial" panose="020B0604020202020204" pitchFamily="34" charset="0"/>
              </a:rPr>
              <a:t>Analyze nucleotide sequence specific sites of 18 species and design specific primers for close species to complete identification within 7 hours without sequencing.</a:t>
            </a:r>
            <a:endParaRPr lang="en-US" altLang="zh-CN" b="1" kern="100" dirty="0">
              <a:solidFill>
                <a:srgbClr val="874519"/>
              </a:solidFill>
              <a:latin typeface="Arial" panose="020B0604020202020204" pitchFamily="34" charset="0"/>
              <a:ea typeface="微软雅黑" panose="020B0503020204020204" pitchFamily="34" charset="-122"/>
              <a:cs typeface="Arial" panose="020B0604020202020204" pitchFamily="34" charset="0"/>
            </a:endParaRPr>
          </a:p>
        </p:txBody>
      </p:sp>
      <p:pic>
        <p:nvPicPr>
          <p:cNvPr id="6" name="图片 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946150"/>
            <a:ext cx="42799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表格 6"/>
          <p:cNvGraphicFramePr>
            <a:graphicFrameLocks noGrp="1"/>
          </p:cNvGraphicFramePr>
          <p:nvPr/>
        </p:nvGraphicFramePr>
        <p:xfrm>
          <a:off x="103840" y="3906181"/>
          <a:ext cx="6990231" cy="1463676"/>
        </p:xfrm>
        <a:graphic>
          <a:graphicData uri="http://schemas.openxmlformats.org/drawingml/2006/table">
            <a:tbl>
              <a:tblPr firstRow="1" firstCol="1" bandRow="1"/>
              <a:tblGrid>
                <a:gridCol w="1570106">
                  <a:extLst>
                    <a:ext uri="{9D8B030D-6E8A-4147-A177-3AD203B41FA5}">
                      <a16:colId xmlns:a16="http://schemas.microsoft.com/office/drawing/2014/main" val="20000"/>
                    </a:ext>
                  </a:extLst>
                </a:gridCol>
                <a:gridCol w="1570106">
                  <a:extLst>
                    <a:ext uri="{9D8B030D-6E8A-4147-A177-3AD203B41FA5}">
                      <a16:colId xmlns:a16="http://schemas.microsoft.com/office/drawing/2014/main" val="20001"/>
                    </a:ext>
                  </a:extLst>
                </a:gridCol>
                <a:gridCol w="1973407">
                  <a:extLst>
                    <a:ext uri="{9D8B030D-6E8A-4147-A177-3AD203B41FA5}">
                      <a16:colId xmlns:a16="http://schemas.microsoft.com/office/drawing/2014/main" val="20002"/>
                    </a:ext>
                  </a:extLst>
                </a:gridCol>
                <a:gridCol w="926353">
                  <a:extLst>
                    <a:ext uri="{9D8B030D-6E8A-4147-A177-3AD203B41FA5}">
                      <a16:colId xmlns:a16="http://schemas.microsoft.com/office/drawing/2014/main" val="20003"/>
                    </a:ext>
                  </a:extLst>
                </a:gridCol>
                <a:gridCol w="950259">
                  <a:extLst>
                    <a:ext uri="{9D8B030D-6E8A-4147-A177-3AD203B41FA5}">
                      <a16:colId xmlns:a16="http://schemas.microsoft.com/office/drawing/2014/main" val="20004"/>
                    </a:ext>
                  </a:extLst>
                </a:gridCol>
              </a:tblGrid>
              <a:tr h="243946">
                <a:tc rowSpan="2">
                  <a:txBody>
                    <a:bodyPr/>
                    <a:lstStyle/>
                    <a:p>
                      <a:pPr algn="ctr">
                        <a:spcAft>
                          <a:spcPts val="0"/>
                        </a:spcAft>
                      </a:pPr>
                      <a:r>
                        <a:rPr lang="en-US" altLang="zh-CN" sz="1600" b="1" kern="100" dirty="0">
                          <a:solidFill>
                            <a:srgbClr val="0000CC"/>
                          </a:solidFill>
                          <a:effectLst/>
                          <a:latin typeface="Times New Roman" panose="02020603050405020304" pitchFamily="18" charset="0"/>
                          <a:ea typeface="宋体" panose="02010600030101010101" pitchFamily="2" charset="-122"/>
                        </a:rPr>
                        <a:t>Morphology </a:t>
                      </a:r>
                      <a:r>
                        <a:rPr lang="en-US" altLang="zh-CN" sz="1600" b="1" dirty="0">
                          <a:solidFill>
                            <a:srgbClr val="0000CC"/>
                          </a:solidFill>
                        </a:rPr>
                        <a:t>Identification</a:t>
                      </a:r>
                      <a:endParaRPr lang="zh-CN" sz="1600" b="1" kern="100" dirty="0">
                        <a:solidFill>
                          <a:srgbClr val="0000CC"/>
                        </a:solidFill>
                        <a:effectLst/>
                        <a:latin typeface="Times New Roman" panose="02020603050405020304" pitchFamily="18" charset="0"/>
                        <a:ea typeface="宋体" panose="02010600030101010101" pitchFamily="2" charset="-122"/>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spcAft>
                          <a:spcPts val="0"/>
                        </a:spcAft>
                      </a:pPr>
                      <a:r>
                        <a:rPr lang="en-US" altLang="zh-CN" sz="1600" b="1" kern="100" dirty="0">
                          <a:effectLst/>
                          <a:latin typeface="Times New Roman" panose="02020603050405020304" pitchFamily="18" charset="0"/>
                          <a:ea typeface="宋体" panose="02010600030101010101" pitchFamily="2" charset="-122"/>
                        </a:rPr>
                        <a:t>Time</a:t>
                      </a:r>
                      <a:r>
                        <a:rPr lang="zh-CN" sz="1600" b="1" kern="100" dirty="0">
                          <a:effectLst/>
                          <a:latin typeface="Times New Roman" panose="02020603050405020304" pitchFamily="18" charset="0"/>
                          <a:ea typeface="宋体" panose="02010600030101010101" pitchFamily="2" charset="-122"/>
                        </a:rPr>
                        <a:t>（</a:t>
                      </a:r>
                      <a:r>
                        <a:rPr lang="en-US" altLang="zh-CN" sz="1600" b="1" kern="100" dirty="0">
                          <a:effectLst/>
                          <a:latin typeface="Times New Roman" panose="02020603050405020304" pitchFamily="18" charset="0"/>
                          <a:ea typeface="宋体" panose="02010600030101010101" pitchFamily="2" charset="-122"/>
                        </a:rPr>
                        <a:t>d</a:t>
                      </a:r>
                      <a:r>
                        <a:rPr lang="zh-CN" sz="1600" b="1" kern="100" dirty="0">
                          <a:effectLst/>
                          <a:latin typeface="Times New Roman" panose="02020603050405020304" pitchFamily="18" charset="0"/>
                          <a:ea typeface="宋体" panose="02010600030101010101" pitchFamily="2" charset="-122"/>
                        </a:rPr>
                        <a:t>）</a:t>
                      </a:r>
                    </a:p>
                  </a:txBody>
                  <a:tcPr marL="68559" marR="6855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7892">
                <a:tc vMerge="1">
                  <a:txBody>
                    <a:bodyPr/>
                    <a:lstStyle/>
                    <a:p>
                      <a:endParaRPr lang="en-US"/>
                    </a:p>
                  </a:txBody>
                  <a:tcPr/>
                </a:tc>
                <a:tc>
                  <a:txBody>
                    <a:bodyPr/>
                    <a:lstStyle/>
                    <a:p>
                      <a:pPr algn="ctr">
                        <a:spcAft>
                          <a:spcPts val="0"/>
                        </a:spcAft>
                      </a:pPr>
                      <a:r>
                        <a:rPr lang="en-US" altLang="zh-CN" sz="1600" b="1" kern="100" dirty="0">
                          <a:effectLst/>
                          <a:latin typeface="Times New Roman" panose="02020603050405020304" pitchFamily="18" charset="0"/>
                          <a:ea typeface="宋体" panose="02010600030101010101" pitchFamily="2" charset="-122"/>
                        </a:rPr>
                        <a:t>Cultivate to adults</a:t>
                      </a:r>
                      <a:endParaRPr lang="zh-CN" altLang="zh-CN" sz="1600" b="1" kern="100" dirty="0">
                        <a:effectLst/>
                        <a:latin typeface="Times New Roman" panose="02020603050405020304" pitchFamily="18" charset="0"/>
                        <a:ea typeface="宋体" panose="02010600030101010101" pitchFamily="2" charset="-122"/>
                      </a:endParaRPr>
                    </a:p>
                  </a:txBody>
                  <a:tcPr marL="68559" marR="6855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600" b="1" kern="100" dirty="0">
                          <a:effectLst/>
                          <a:latin typeface="Times New Roman" panose="02020603050405020304" pitchFamily="18" charset="0"/>
                          <a:ea typeface="宋体" panose="02010600030101010101" pitchFamily="2" charset="-122"/>
                        </a:rPr>
                        <a:t>Slide production and identification</a:t>
                      </a:r>
                      <a:endParaRPr lang="zh-CN" sz="1600" b="1" kern="100" dirty="0">
                        <a:effectLst/>
                        <a:latin typeface="Times New Roman" panose="02020603050405020304" pitchFamily="18" charset="0"/>
                        <a:ea typeface="宋体" panose="02010600030101010101" pitchFamily="2" charset="-122"/>
                      </a:endParaRPr>
                    </a:p>
                  </a:txBody>
                  <a:tcPr marL="68559" marR="6855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600" b="1" kern="100" dirty="0">
                          <a:effectLst/>
                          <a:latin typeface="Times New Roman" panose="02020603050405020304" pitchFamily="18" charset="0"/>
                          <a:ea typeface="宋体" panose="02010600030101010101" pitchFamily="2" charset="-122"/>
                        </a:rPr>
                        <a:t>Total</a:t>
                      </a:r>
                      <a:endParaRPr lang="zh-CN" sz="1600" b="1" kern="100" dirty="0">
                        <a:effectLst/>
                        <a:latin typeface="Times New Roman" panose="02020603050405020304" pitchFamily="18" charset="0"/>
                        <a:ea typeface="宋体" panose="02010600030101010101" pitchFamily="2" charset="-122"/>
                      </a:endParaRPr>
                    </a:p>
                  </a:txBody>
                  <a:tcPr marL="68559" marR="6855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600" b="1" kern="100" dirty="0">
                          <a:solidFill>
                            <a:srgbClr val="0000CC"/>
                          </a:solidFill>
                          <a:effectLst/>
                          <a:latin typeface="Times New Roman" panose="02020603050405020304" pitchFamily="18" charset="0"/>
                          <a:ea typeface="宋体" panose="02010600030101010101" pitchFamily="2" charset="-122"/>
                        </a:rPr>
                        <a:t>Average</a:t>
                      </a:r>
                      <a:endParaRPr lang="zh-CN" sz="1600" b="1" kern="100" dirty="0">
                        <a:solidFill>
                          <a:srgbClr val="0000CC"/>
                        </a:solidFill>
                        <a:effectLst/>
                        <a:latin typeface="Times New Roman" panose="02020603050405020304" pitchFamily="18" charset="0"/>
                        <a:ea typeface="宋体" panose="02010600030101010101" pitchFamily="2" charset="-122"/>
                      </a:endParaRPr>
                    </a:p>
                  </a:txBody>
                  <a:tcPr marL="68559" marR="6855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3946">
                <a:tc>
                  <a:txBody>
                    <a:bodyPr/>
                    <a:lstStyle/>
                    <a:p>
                      <a:pPr algn="ctr">
                        <a:spcAft>
                          <a:spcPts val="0"/>
                        </a:spcAft>
                      </a:pPr>
                      <a:r>
                        <a:rPr lang="en-US" altLang="zh-CN" sz="1600" kern="100" dirty="0">
                          <a:effectLst/>
                          <a:latin typeface="Times New Roman" panose="02020603050405020304" pitchFamily="18" charset="0"/>
                          <a:ea typeface="宋体" panose="02010600030101010101" pitchFamily="2" charset="-122"/>
                        </a:rPr>
                        <a:t>Eggs</a:t>
                      </a:r>
                      <a:endParaRPr lang="zh-CN" sz="1600" kern="100" dirty="0">
                        <a:effectLst/>
                        <a:latin typeface="Times New Roman" panose="02020603050405020304" pitchFamily="18" charset="0"/>
                        <a:ea typeface="宋体" panose="02010600030101010101" pitchFamily="2" charset="-122"/>
                      </a:endParaRPr>
                    </a:p>
                  </a:txBody>
                  <a:tcPr marL="68559" marR="6855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kern="100">
                          <a:effectLst/>
                          <a:latin typeface="Times New Roman" panose="02020603050405020304" pitchFamily="18" charset="0"/>
                          <a:ea typeface="宋体" panose="02010600030101010101" pitchFamily="2" charset="-122"/>
                        </a:rPr>
                        <a:t>25</a:t>
                      </a:r>
                      <a:endParaRPr lang="zh-CN" sz="1600" kern="100">
                        <a:effectLst/>
                        <a:latin typeface="Times New Roman" panose="02020603050405020304" pitchFamily="18" charset="0"/>
                        <a:ea typeface="宋体" panose="02010600030101010101" pitchFamily="2" charset="-122"/>
                      </a:endParaRPr>
                    </a:p>
                  </a:txBody>
                  <a:tcPr marL="68559" marR="6855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kern="100">
                          <a:effectLst/>
                          <a:latin typeface="Times New Roman" panose="02020603050405020304" pitchFamily="18" charset="0"/>
                          <a:ea typeface="宋体" panose="02010600030101010101" pitchFamily="2" charset="-122"/>
                        </a:rPr>
                        <a:t>5</a:t>
                      </a:r>
                      <a:endParaRPr lang="zh-CN" sz="1600" kern="100">
                        <a:effectLst/>
                        <a:latin typeface="Times New Roman" panose="02020603050405020304" pitchFamily="18" charset="0"/>
                        <a:ea typeface="宋体" panose="02010600030101010101" pitchFamily="2" charset="-122"/>
                      </a:endParaRPr>
                    </a:p>
                  </a:txBody>
                  <a:tcPr marL="68559" marR="6855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kern="100">
                          <a:effectLst/>
                          <a:latin typeface="Times New Roman" panose="02020603050405020304" pitchFamily="18" charset="0"/>
                          <a:ea typeface="宋体" panose="02010600030101010101" pitchFamily="2" charset="-122"/>
                        </a:rPr>
                        <a:t>30</a:t>
                      </a:r>
                      <a:endParaRPr lang="zh-CN" sz="1600" kern="100">
                        <a:effectLst/>
                        <a:latin typeface="Times New Roman" panose="02020603050405020304" pitchFamily="18" charset="0"/>
                        <a:ea typeface="宋体" panose="02010600030101010101" pitchFamily="2" charset="-122"/>
                      </a:endParaRPr>
                    </a:p>
                  </a:txBody>
                  <a:tcPr marL="68559" marR="68559" marT="0" marB="0">
                    <a:lnL>
                      <a:noFill/>
                    </a:lnL>
                    <a:lnR>
                      <a:noFill/>
                    </a:lnR>
                    <a:lnT w="12700" cap="flat" cmpd="sng" algn="ctr">
                      <a:solidFill>
                        <a:srgbClr val="000000"/>
                      </a:solidFill>
                      <a:prstDash val="solid"/>
                      <a:round/>
                      <a:headEnd type="none" w="med" len="med"/>
                      <a:tailEnd type="none" w="med" len="med"/>
                    </a:lnT>
                    <a:lnB>
                      <a:noFill/>
                    </a:lnB>
                  </a:tcPr>
                </a:tc>
                <a:tc rowSpan="3">
                  <a:txBody>
                    <a:bodyPr/>
                    <a:lstStyle/>
                    <a:p>
                      <a:pPr algn="ctr">
                        <a:spcAft>
                          <a:spcPts val="0"/>
                        </a:spcAft>
                      </a:pPr>
                      <a:r>
                        <a:rPr lang="en-US" sz="1600" b="1" kern="100" dirty="0">
                          <a:solidFill>
                            <a:srgbClr val="0000CC"/>
                          </a:solidFill>
                          <a:effectLst/>
                          <a:latin typeface="Times New Roman" panose="02020603050405020304" pitchFamily="18" charset="0"/>
                          <a:ea typeface="宋体" panose="02010600030101010101" pitchFamily="2" charset="-122"/>
                        </a:rPr>
                        <a:t>17</a:t>
                      </a:r>
                      <a:endParaRPr lang="zh-CN" sz="1600" b="1" kern="100" dirty="0">
                        <a:solidFill>
                          <a:srgbClr val="0000CC"/>
                        </a:solidFill>
                        <a:effectLst/>
                        <a:latin typeface="Times New Roman" panose="02020603050405020304" pitchFamily="18" charset="0"/>
                        <a:ea typeface="宋体" panose="02010600030101010101" pitchFamily="2" charset="-122"/>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3946">
                <a:tc>
                  <a:txBody>
                    <a:bodyPr/>
                    <a:lstStyle/>
                    <a:p>
                      <a:pPr algn="ctr">
                        <a:spcAft>
                          <a:spcPts val="0"/>
                        </a:spcAft>
                      </a:pPr>
                      <a:r>
                        <a:rPr lang="en-US" altLang="zh-CN" sz="1600" kern="100" dirty="0">
                          <a:effectLst/>
                          <a:latin typeface="Times New Roman" panose="02020603050405020304" pitchFamily="18" charset="0"/>
                          <a:ea typeface="宋体" panose="02010600030101010101" pitchFamily="2" charset="-122"/>
                        </a:rPr>
                        <a:t>Lava</a:t>
                      </a:r>
                      <a:endParaRPr lang="zh-CN" sz="1600" kern="100" dirty="0">
                        <a:effectLst/>
                        <a:latin typeface="Times New Roman" panose="02020603050405020304" pitchFamily="18" charset="0"/>
                        <a:ea typeface="宋体" panose="02010600030101010101" pitchFamily="2" charset="-122"/>
                      </a:endParaRPr>
                    </a:p>
                  </a:txBody>
                  <a:tcPr marL="68559" marR="68559" marT="0" marB="0">
                    <a:lnL>
                      <a:noFill/>
                    </a:lnL>
                    <a:lnR>
                      <a:noFill/>
                    </a:lnR>
                    <a:lnT>
                      <a:noFill/>
                    </a:lnT>
                    <a:lnB>
                      <a:noFill/>
                    </a:lnB>
                  </a:tcPr>
                </a:tc>
                <a:tc>
                  <a:txBody>
                    <a:bodyPr/>
                    <a:lstStyle/>
                    <a:p>
                      <a:pPr algn="ctr">
                        <a:spcAft>
                          <a:spcPts val="0"/>
                        </a:spcAft>
                      </a:pPr>
                      <a:r>
                        <a:rPr lang="en-US" sz="1600" kern="100">
                          <a:effectLst/>
                          <a:latin typeface="Times New Roman" panose="02020603050405020304" pitchFamily="18" charset="0"/>
                          <a:ea typeface="宋体" panose="02010600030101010101" pitchFamily="2" charset="-122"/>
                        </a:rPr>
                        <a:t>1-20</a:t>
                      </a:r>
                      <a:endParaRPr lang="zh-CN" sz="1600" kern="100">
                        <a:effectLst/>
                        <a:latin typeface="Times New Roman" panose="02020603050405020304" pitchFamily="18" charset="0"/>
                        <a:ea typeface="宋体" panose="02010600030101010101" pitchFamily="2" charset="-122"/>
                      </a:endParaRPr>
                    </a:p>
                  </a:txBody>
                  <a:tcPr marL="68559" marR="68559" marT="0" marB="0">
                    <a:lnL>
                      <a:noFill/>
                    </a:lnL>
                    <a:lnR>
                      <a:noFill/>
                    </a:lnR>
                    <a:lnT>
                      <a:noFill/>
                    </a:lnT>
                    <a:lnB>
                      <a:noFill/>
                    </a:lnB>
                  </a:tcPr>
                </a:tc>
                <a:tc>
                  <a:txBody>
                    <a:bodyPr/>
                    <a:lstStyle/>
                    <a:p>
                      <a:pPr algn="ctr">
                        <a:spcAft>
                          <a:spcPts val="0"/>
                        </a:spcAft>
                      </a:pPr>
                      <a:r>
                        <a:rPr lang="en-US" sz="1600" kern="100">
                          <a:effectLst/>
                          <a:latin typeface="Times New Roman" panose="02020603050405020304" pitchFamily="18" charset="0"/>
                          <a:ea typeface="宋体" panose="02010600030101010101" pitchFamily="2" charset="-122"/>
                        </a:rPr>
                        <a:t>5</a:t>
                      </a:r>
                      <a:endParaRPr lang="zh-CN" sz="1600" kern="100">
                        <a:effectLst/>
                        <a:latin typeface="Times New Roman" panose="02020603050405020304" pitchFamily="18" charset="0"/>
                        <a:ea typeface="宋体" panose="02010600030101010101" pitchFamily="2" charset="-122"/>
                      </a:endParaRPr>
                    </a:p>
                  </a:txBody>
                  <a:tcPr marL="68559" marR="68559" marT="0" marB="0">
                    <a:lnL>
                      <a:noFill/>
                    </a:lnL>
                    <a:lnR>
                      <a:noFill/>
                    </a:lnR>
                    <a:lnT>
                      <a:noFill/>
                    </a:lnT>
                    <a:lnB>
                      <a:noFill/>
                    </a:lnB>
                  </a:tcPr>
                </a:tc>
                <a:tc>
                  <a:txBody>
                    <a:bodyPr/>
                    <a:lstStyle/>
                    <a:p>
                      <a:pPr algn="ctr">
                        <a:spcAft>
                          <a:spcPts val="0"/>
                        </a:spcAft>
                      </a:pPr>
                      <a:r>
                        <a:rPr lang="en-US" sz="1600" kern="100" dirty="0">
                          <a:effectLst/>
                          <a:latin typeface="Times New Roman" panose="02020603050405020304" pitchFamily="18" charset="0"/>
                          <a:ea typeface="宋体" panose="02010600030101010101" pitchFamily="2" charset="-122"/>
                        </a:rPr>
                        <a:t>5-25</a:t>
                      </a:r>
                      <a:endParaRPr lang="zh-CN" sz="1600" kern="100" dirty="0">
                        <a:effectLst/>
                        <a:latin typeface="Times New Roman" panose="02020603050405020304" pitchFamily="18" charset="0"/>
                        <a:ea typeface="宋体" panose="02010600030101010101" pitchFamily="2" charset="-122"/>
                      </a:endParaRPr>
                    </a:p>
                  </a:txBody>
                  <a:tcPr marL="68559" marR="68559" marT="0" marB="0">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0003"/>
                  </a:ext>
                </a:extLst>
              </a:tr>
              <a:tr h="243946">
                <a:tc>
                  <a:txBody>
                    <a:bodyPr/>
                    <a:lstStyle/>
                    <a:p>
                      <a:pPr algn="ctr">
                        <a:spcAft>
                          <a:spcPts val="0"/>
                        </a:spcAft>
                      </a:pPr>
                      <a:r>
                        <a:rPr lang="en-US" altLang="zh-CN" sz="1600" kern="100" dirty="0">
                          <a:effectLst/>
                          <a:latin typeface="Times New Roman" panose="02020603050405020304" pitchFamily="18" charset="0"/>
                          <a:ea typeface="宋体" panose="02010600030101010101" pitchFamily="2" charset="-122"/>
                        </a:rPr>
                        <a:t>Adults</a:t>
                      </a:r>
                      <a:endParaRPr lang="zh-CN" sz="1600" kern="100" dirty="0">
                        <a:effectLst/>
                        <a:latin typeface="Times New Roman" panose="02020603050405020304" pitchFamily="18" charset="0"/>
                        <a:ea typeface="宋体" panose="02010600030101010101" pitchFamily="2" charset="-122"/>
                      </a:endParaRPr>
                    </a:p>
                  </a:txBody>
                  <a:tcPr marL="68559" marR="6855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Times New Roman" panose="02020603050405020304" pitchFamily="18" charset="0"/>
                          <a:ea typeface="宋体" panose="02010600030101010101" pitchFamily="2" charset="-122"/>
                        </a:rPr>
                        <a:t>0</a:t>
                      </a:r>
                      <a:endParaRPr lang="zh-CN" sz="1600" kern="100">
                        <a:effectLst/>
                        <a:latin typeface="Times New Roman" panose="02020603050405020304" pitchFamily="18" charset="0"/>
                        <a:ea typeface="宋体" panose="02010600030101010101" pitchFamily="2" charset="-122"/>
                      </a:endParaRPr>
                    </a:p>
                  </a:txBody>
                  <a:tcPr marL="68559" marR="6855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Times New Roman" panose="02020603050405020304" pitchFamily="18" charset="0"/>
                          <a:ea typeface="宋体" panose="02010600030101010101" pitchFamily="2" charset="-122"/>
                        </a:rPr>
                        <a:t>5</a:t>
                      </a:r>
                      <a:endParaRPr lang="zh-CN" sz="1600" kern="100">
                        <a:effectLst/>
                        <a:latin typeface="Times New Roman" panose="02020603050405020304" pitchFamily="18" charset="0"/>
                        <a:ea typeface="宋体" panose="02010600030101010101" pitchFamily="2" charset="-122"/>
                      </a:endParaRPr>
                    </a:p>
                  </a:txBody>
                  <a:tcPr marL="68559" marR="6855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Times New Roman" panose="02020603050405020304" pitchFamily="18" charset="0"/>
                          <a:ea typeface="宋体" panose="02010600030101010101" pitchFamily="2" charset="-122"/>
                        </a:rPr>
                        <a:t>5</a:t>
                      </a:r>
                      <a:endParaRPr lang="zh-CN" sz="1600" kern="100" dirty="0">
                        <a:effectLst/>
                        <a:latin typeface="Times New Roman" panose="02020603050405020304" pitchFamily="18" charset="0"/>
                        <a:ea typeface="宋体" panose="02010600030101010101" pitchFamily="2" charset="-122"/>
                      </a:endParaRPr>
                    </a:p>
                  </a:txBody>
                  <a:tcPr marL="68559" marR="68559" marT="0" marB="0">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4"/>
                  </a:ext>
                </a:extLst>
              </a:tr>
            </a:tbl>
          </a:graphicData>
        </a:graphic>
      </p:graphicFrame>
      <p:sp>
        <p:nvSpPr>
          <p:cNvPr id="8" name="Rectangle 3"/>
          <p:cNvSpPr>
            <a:spLocks noChangeArrowheads="1"/>
          </p:cNvSpPr>
          <p:nvPr/>
        </p:nvSpPr>
        <p:spPr bwMode="auto">
          <a:xfrm>
            <a:off x="891514" y="3290135"/>
            <a:ext cx="55219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Wingdings" panose="05000000000000000000" pitchFamily="2" charset="2"/>
              <a:buChar char="p"/>
              <a:defRPr sz="20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Font typeface="Arial" panose="020B0604020202020204" pitchFamily="34" charset="0"/>
              <a:buChar char="•"/>
              <a:defRPr sz="16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Font typeface="Arial" panose="020B0604020202020204" pitchFamily="34" charset="0"/>
              <a:buChar char="–"/>
              <a:defRPr sz="14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Font typeface="Arial" panose="020B0604020202020204" pitchFamily="34" charset="0"/>
              <a:buChar char="»"/>
              <a:defRPr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800" b="1" dirty="0">
                <a:solidFill>
                  <a:srgbClr val="0000CC"/>
                </a:solidFill>
              </a:rPr>
              <a:t>Table Comparison of Morphology and Molecular Identification of </a:t>
            </a:r>
            <a:r>
              <a:rPr lang="en-US" altLang="zh-CN" sz="1800" b="1" i="1" dirty="0" err="1">
                <a:solidFill>
                  <a:srgbClr val="0000CC"/>
                </a:solidFill>
              </a:rPr>
              <a:t>Cryptolestes</a:t>
            </a:r>
            <a:r>
              <a:rPr lang="en-US" altLang="zh-CN" sz="1800" b="1" i="1" dirty="0">
                <a:solidFill>
                  <a:srgbClr val="0000CC"/>
                </a:solidFill>
              </a:rPr>
              <a:t> </a:t>
            </a:r>
            <a:r>
              <a:rPr lang="en-US" altLang="zh-CN" sz="1800" b="1" i="1" dirty="0" err="1">
                <a:solidFill>
                  <a:srgbClr val="0000CC"/>
                </a:solidFill>
              </a:rPr>
              <a:t>ferrugineus</a:t>
            </a:r>
            <a:endParaRPr lang="zh-CN" altLang="en-US" sz="1800" b="1" i="1" dirty="0">
              <a:solidFill>
                <a:srgbClr val="0000CC"/>
              </a:solidFill>
            </a:endParaRPr>
          </a:p>
        </p:txBody>
      </p:sp>
      <p:graphicFrame>
        <p:nvGraphicFramePr>
          <p:cNvPr id="9" name="表格 8"/>
          <p:cNvGraphicFramePr>
            <a:graphicFrameLocks noGrp="1"/>
          </p:cNvGraphicFramePr>
          <p:nvPr/>
        </p:nvGraphicFramePr>
        <p:xfrm>
          <a:off x="103839" y="5526377"/>
          <a:ext cx="6854834" cy="1219200"/>
        </p:xfrm>
        <a:graphic>
          <a:graphicData uri="http://schemas.openxmlformats.org/drawingml/2006/table">
            <a:tbl>
              <a:tblPr firstRow="1" firstCol="1" bandRow="1"/>
              <a:tblGrid>
                <a:gridCol w="1685564">
                  <a:extLst>
                    <a:ext uri="{9D8B030D-6E8A-4147-A177-3AD203B41FA5}">
                      <a16:colId xmlns:a16="http://schemas.microsoft.com/office/drawing/2014/main" val="20000"/>
                    </a:ext>
                  </a:extLst>
                </a:gridCol>
                <a:gridCol w="1269803">
                  <a:extLst>
                    <a:ext uri="{9D8B030D-6E8A-4147-A177-3AD203B41FA5}">
                      <a16:colId xmlns:a16="http://schemas.microsoft.com/office/drawing/2014/main" val="20001"/>
                    </a:ext>
                  </a:extLst>
                </a:gridCol>
                <a:gridCol w="1345602">
                  <a:extLst>
                    <a:ext uri="{9D8B030D-6E8A-4147-A177-3AD203B41FA5}">
                      <a16:colId xmlns:a16="http://schemas.microsoft.com/office/drawing/2014/main" val="20002"/>
                    </a:ext>
                  </a:extLst>
                </a:gridCol>
                <a:gridCol w="1661310">
                  <a:extLst>
                    <a:ext uri="{9D8B030D-6E8A-4147-A177-3AD203B41FA5}">
                      <a16:colId xmlns:a16="http://schemas.microsoft.com/office/drawing/2014/main" val="20003"/>
                    </a:ext>
                  </a:extLst>
                </a:gridCol>
                <a:gridCol w="892555">
                  <a:extLst>
                    <a:ext uri="{9D8B030D-6E8A-4147-A177-3AD203B41FA5}">
                      <a16:colId xmlns:a16="http://schemas.microsoft.com/office/drawing/2014/main" val="20004"/>
                    </a:ext>
                  </a:extLst>
                </a:gridCol>
              </a:tblGrid>
              <a:tr h="0">
                <a:tc rowSpan="2">
                  <a:txBody>
                    <a:bodyPr/>
                    <a:lstStyle/>
                    <a:p>
                      <a:pPr algn="ctr">
                        <a:spcAft>
                          <a:spcPts val="0"/>
                        </a:spcAft>
                      </a:pPr>
                      <a:r>
                        <a:rPr lang="en-US" altLang="zh-CN" sz="1600" b="1" kern="100" dirty="0">
                          <a:solidFill>
                            <a:srgbClr val="0000CC"/>
                          </a:solidFill>
                          <a:effectLst/>
                          <a:latin typeface="Times New Roman" panose="02020603050405020304" pitchFamily="18" charset="0"/>
                          <a:ea typeface="宋体" panose="02010600030101010101" pitchFamily="2" charset="-122"/>
                        </a:rPr>
                        <a:t>Molecular Identification</a:t>
                      </a:r>
                      <a:endParaRPr lang="zh-CN" sz="1600" b="1" kern="100" dirty="0">
                        <a:solidFill>
                          <a:srgbClr val="0000CC"/>
                        </a:solidFill>
                        <a:effectLst/>
                        <a:latin typeface="Times New Roman" panose="02020603050405020304" pitchFamily="18" charset="0"/>
                        <a:ea typeface="宋体" panose="02010600030101010101" pitchFamily="2" charset="-122"/>
                      </a:endParaRPr>
                    </a:p>
                  </a:txBody>
                  <a:tcPr marL="68591" marR="68591" marT="0" marB="0" anchor="ctr">
                    <a:lnL>
                      <a:noFill/>
                    </a:lnL>
                    <a:lnR>
                      <a:noFill/>
                    </a:lnR>
                    <a:lnT w="12700" cap="flat" cmpd="sng" algn="ctr">
                      <a:solidFill>
                        <a:srgbClr val="000000"/>
                      </a:solidFill>
                      <a:prstDash val="solid"/>
                      <a:round/>
                      <a:headEnd type="none" w="med" len="med"/>
                      <a:tailEnd type="none" w="med" len="med"/>
                    </a:lnT>
                    <a:lnB>
                      <a:noFill/>
                    </a:lnB>
                  </a:tcPr>
                </a:tc>
                <a:tc gridSpan="4">
                  <a:txBody>
                    <a:bodyPr/>
                    <a:lstStyle/>
                    <a:p>
                      <a:pPr algn="ctr">
                        <a:spcAft>
                          <a:spcPts val="0"/>
                        </a:spcAft>
                      </a:pPr>
                      <a:r>
                        <a:rPr lang="en-US" altLang="zh-CN" sz="1600" b="1" kern="100" dirty="0">
                          <a:effectLst/>
                          <a:latin typeface="Times New Roman" panose="02020603050405020304" pitchFamily="18" charset="0"/>
                          <a:ea typeface="宋体" panose="02010600030101010101" pitchFamily="2" charset="-122"/>
                        </a:rPr>
                        <a:t>Time</a:t>
                      </a:r>
                      <a:r>
                        <a:rPr lang="zh-CN" altLang="zh-CN" sz="1600" b="1" kern="100" dirty="0">
                          <a:effectLst/>
                          <a:latin typeface="Times New Roman" panose="02020603050405020304" pitchFamily="18" charset="0"/>
                          <a:ea typeface="宋体" panose="02010600030101010101" pitchFamily="2" charset="-122"/>
                        </a:rPr>
                        <a:t>（</a:t>
                      </a:r>
                      <a:r>
                        <a:rPr lang="en-US" altLang="zh-CN" sz="1600" b="1" kern="100" dirty="0">
                          <a:effectLst/>
                          <a:latin typeface="Times New Roman" panose="02020603050405020304" pitchFamily="18" charset="0"/>
                          <a:ea typeface="宋体" panose="02010600030101010101" pitchFamily="2" charset="-122"/>
                        </a:rPr>
                        <a:t>d</a:t>
                      </a:r>
                      <a:r>
                        <a:rPr lang="zh-CN" altLang="zh-CN" sz="1600" b="1" kern="100" dirty="0">
                          <a:effectLst/>
                          <a:latin typeface="Times New Roman" panose="02020603050405020304" pitchFamily="18" charset="0"/>
                          <a:ea typeface="宋体" panose="02010600030101010101" pitchFamily="2" charset="-122"/>
                        </a:rPr>
                        <a:t>）</a:t>
                      </a:r>
                    </a:p>
                  </a:txBody>
                  <a:tcPr marL="68591" marR="6859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vMerge="1">
                  <a:txBody>
                    <a:bodyPr/>
                    <a:lstStyle/>
                    <a:p>
                      <a:endParaRPr lang="en-US"/>
                    </a:p>
                  </a:txBody>
                  <a:tcPr/>
                </a:tc>
                <a:tc>
                  <a:txBody>
                    <a:bodyPr/>
                    <a:lstStyle/>
                    <a:p>
                      <a:pPr algn="ctr">
                        <a:spcAft>
                          <a:spcPts val="0"/>
                        </a:spcAft>
                      </a:pPr>
                      <a:r>
                        <a:rPr lang="en-US" sz="1600" b="1" kern="100" dirty="0">
                          <a:effectLst/>
                          <a:latin typeface="Times New Roman" panose="02020603050405020304" pitchFamily="18" charset="0"/>
                          <a:ea typeface="宋体" panose="02010600030101010101" pitchFamily="2" charset="-122"/>
                        </a:rPr>
                        <a:t>DNA</a:t>
                      </a:r>
                      <a:r>
                        <a:rPr lang="en-US" altLang="zh-CN" sz="1600" b="1" kern="100" dirty="0">
                          <a:effectLst/>
                          <a:latin typeface="Times New Roman" panose="02020603050405020304" pitchFamily="18" charset="0"/>
                          <a:ea typeface="宋体" panose="02010600030101010101" pitchFamily="2" charset="-122"/>
                        </a:rPr>
                        <a:t> extraction</a:t>
                      </a:r>
                      <a:endParaRPr lang="zh-CN" sz="1600" b="1" kern="100" dirty="0">
                        <a:effectLst/>
                        <a:latin typeface="Times New Roman" panose="02020603050405020304" pitchFamily="18" charset="0"/>
                        <a:ea typeface="宋体" panose="02010600030101010101" pitchFamily="2" charset="-122"/>
                      </a:endParaRPr>
                    </a:p>
                  </a:txBody>
                  <a:tcPr marL="68591" marR="6859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100" dirty="0">
                          <a:effectLst/>
                          <a:latin typeface="Times New Roman" panose="02020603050405020304" pitchFamily="18" charset="0"/>
                          <a:ea typeface="宋体" panose="02010600030101010101" pitchFamily="2" charset="-122"/>
                        </a:rPr>
                        <a:t>PCR</a:t>
                      </a:r>
                      <a:endParaRPr lang="zh-CN" sz="1600" b="1" kern="100" dirty="0">
                        <a:effectLst/>
                        <a:latin typeface="Times New Roman" panose="02020603050405020304" pitchFamily="18" charset="0"/>
                        <a:ea typeface="宋体" panose="02010600030101010101" pitchFamily="2" charset="-122"/>
                      </a:endParaRPr>
                    </a:p>
                  </a:txBody>
                  <a:tcPr marL="68591" marR="6859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600" b="1" kern="100" dirty="0">
                          <a:effectLst/>
                          <a:latin typeface="Times New Roman" panose="02020603050405020304" pitchFamily="18" charset="0"/>
                          <a:ea typeface="宋体" panose="02010600030101010101" pitchFamily="2" charset="-122"/>
                        </a:rPr>
                        <a:t>Sequencing</a:t>
                      </a:r>
                      <a:endParaRPr lang="zh-CN" sz="1600" b="1" kern="100" dirty="0">
                        <a:effectLst/>
                        <a:latin typeface="Times New Roman" panose="02020603050405020304" pitchFamily="18" charset="0"/>
                        <a:ea typeface="宋体" panose="02010600030101010101" pitchFamily="2" charset="-122"/>
                      </a:endParaRPr>
                    </a:p>
                    <a:p>
                      <a:pPr algn="ctr">
                        <a:spcAft>
                          <a:spcPts val="0"/>
                        </a:spcAft>
                      </a:pPr>
                      <a:r>
                        <a:rPr lang="en-US" sz="1600" b="1" kern="100" dirty="0">
                          <a:effectLst/>
                          <a:latin typeface="Times New Roman" panose="02020603050405020304" pitchFamily="18" charset="0"/>
                          <a:ea typeface="宋体" panose="02010600030101010101" pitchFamily="2" charset="-122"/>
                        </a:rPr>
                        <a:t>/</a:t>
                      </a:r>
                      <a:r>
                        <a:rPr lang="en-US" altLang="zh-CN" sz="1600" b="1" kern="100" dirty="0">
                          <a:effectLst/>
                          <a:latin typeface="Times New Roman" panose="02020603050405020304" pitchFamily="18" charset="0"/>
                          <a:ea typeface="宋体" panose="02010600030101010101" pitchFamily="2" charset="-122"/>
                        </a:rPr>
                        <a:t>electrophoresis</a:t>
                      </a:r>
                      <a:endParaRPr lang="zh-CN" sz="1600" b="1" kern="100" dirty="0">
                        <a:effectLst/>
                        <a:latin typeface="Times New Roman" panose="02020603050405020304" pitchFamily="18" charset="0"/>
                        <a:ea typeface="宋体" panose="02010600030101010101" pitchFamily="2" charset="-122"/>
                      </a:endParaRPr>
                    </a:p>
                  </a:txBody>
                  <a:tcPr marL="68591" marR="6859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600" b="1" kern="100" dirty="0">
                          <a:solidFill>
                            <a:srgbClr val="0000CC"/>
                          </a:solidFill>
                          <a:effectLst/>
                          <a:latin typeface="Times New Roman" panose="02020603050405020304" pitchFamily="18" charset="0"/>
                          <a:ea typeface="宋体" panose="02010600030101010101" pitchFamily="2" charset="-122"/>
                        </a:rPr>
                        <a:t>Total</a:t>
                      </a:r>
                      <a:endParaRPr lang="zh-CN" sz="1600" b="1" kern="100" dirty="0">
                        <a:solidFill>
                          <a:srgbClr val="0000CC"/>
                        </a:solidFill>
                        <a:effectLst/>
                        <a:latin typeface="Times New Roman" panose="02020603050405020304" pitchFamily="18" charset="0"/>
                        <a:ea typeface="宋体" panose="02010600030101010101" pitchFamily="2" charset="-122"/>
                      </a:endParaRPr>
                    </a:p>
                  </a:txBody>
                  <a:tcPr marL="68591" marR="6859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2028">
                <a:tc>
                  <a:txBody>
                    <a:bodyPr/>
                    <a:lstStyle/>
                    <a:p>
                      <a:pPr algn="ctr">
                        <a:spcAft>
                          <a:spcPts val="0"/>
                        </a:spcAft>
                      </a:pPr>
                      <a:r>
                        <a:rPr lang="en-US" sz="1600" b="0" kern="100" dirty="0">
                          <a:solidFill>
                            <a:schemeClr val="tx1"/>
                          </a:solidFill>
                          <a:effectLst/>
                          <a:latin typeface="Times New Roman" panose="02020603050405020304" pitchFamily="18" charset="0"/>
                          <a:ea typeface="宋体" panose="02010600030101010101" pitchFamily="2" charset="-122"/>
                        </a:rPr>
                        <a:t>DNA </a:t>
                      </a:r>
                      <a:r>
                        <a:rPr lang="en-US" altLang="zh-CN" sz="1600" b="0" kern="100" dirty="0">
                          <a:solidFill>
                            <a:schemeClr val="tx1"/>
                          </a:solidFill>
                          <a:effectLst/>
                          <a:latin typeface="Times New Roman" panose="02020603050405020304" pitchFamily="18" charset="0"/>
                          <a:ea typeface="宋体" panose="02010600030101010101" pitchFamily="2" charset="-122"/>
                        </a:rPr>
                        <a:t>barcode</a:t>
                      </a:r>
                      <a:endParaRPr lang="zh-CN" sz="1600" b="0" kern="100" dirty="0">
                        <a:solidFill>
                          <a:schemeClr val="tx1"/>
                        </a:solidFill>
                        <a:effectLst/>
                        <a:latin typeface="Times New Roman" panose="02020603050405020304" pitchFamily="18" charset="0"/>
                        <a:ea typeface="宋体" panose="02010600030101010101" pitchFamily="2" charset="-122"/>
                      </a:endParaRPr>
                    </a:p>
                  </a:txBody>
                  <a:tcPr marL="68591" marR="68591" marT="0" marB="0">
                    <a:lnL>
                      <a:noFill/>
                    </a:lnL>
                    <a:lnR>
                      <a:noFill/>
                    </a:lnR>
                    <a:lnT>
                      <a:noFill/>
                    </a:lnT>
                    <a:lnB>
                      <a:noFill/>
                    </a:lnB>
                  </a:tcPr>
                </a:tc>
                <a:tc>
                  <a:txBody>
                    <a:bodyPr/>
                    <a:lstStyle/>
                    <a:p>
                      <a:pPr algn="ctr">
                        <a:spcAft>
                          <a:spcPts val="0"/>
                        </a:spcAft>
                      </a:pPr>
                      <a:r>
                        <a:rPr lang="en-US" sz="1600" kern="100" dirty="0">
                          <a:effectLst/>
                          <a:latin typeface="Times New Roman" panose="02020603050405020304" pitchFamily="18" charset="0"/>
                          <a:ea typeface="宋体" panose="02010600030101010101" pitchFamily="2" charset="-122"/>
                        </a:rPr>
                        <a:t>0.1</a:t>
                      </a:r>
                      <a:endParaRPr lang="zh-CN" sz="1600" kern="100" dirty="0">
                        <a:effectLst/>
                        <a:latin typeface="Times New Roman" panose="02020603050405020304" pitchFamily="18" charset="0"/>
                        <a:ea typeface="宋体" panose="02010600030101010101" pitchFamily="2" charset="-122"/>
                      </a:endParaRPr>
                    </a:p>
                  </a:txBody>
                  <a:tcPr marL="68591" marR="68591"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kern="100" dirty="0">
                          <a:effectLst/>
                          <a:latin typeface="Times New Roman" panose="02020603050405020304" pitchFamily="18" charset="0"/>
                          <a:ea typeface="宋体" panose="02010600030101010101" pitchFamily="2" charset="-122"/>
                        </a:rPr>
                        <a:t>0.15</a:t>
                      </a:r>
                      <a:endParaRPr lang="zh-CN" sz="1600" kern="100" dirty="0">
                        <a:effectLst/>
                        <a:latin typeface="Times New Roman" panose="02020603050405020304" pitchFamily="18" charset="0"/>
                        <a:ea typeface="宋体" panose="02010600030101010101" pitchFamily="2" charset="-122"/>
                      </a:endParaRPr>
                    </a:p>
                  </a:txBody>
                  <a:tcPr marL="68591" marR="68591"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kern="100">
                          <a:effectLst/>
                          <a:latin typeface="Times New Roman" panose="02020603050405020304" pitchFamily="18" charset="0"/>
                          <a:ea typeface="宋体" panose="02010600030101010101" pitchFamily="2" charset="-122"/>
                        </a:rPr>
                        <a:t>2.00</a:t>
                      </a:r>
                      <a:endParaRPr lang="zh-CN" sz="1600" kern="100">
                        <a:effectLst/>
                        <a:latin typeface="Times New Roman" panose="02020603050405020304" pitchFamily="18" charset="0"/>
                        <a:ea typeface="宋体" panose="02010600030101010101" pitchFamily="2" charset="-122"/>
                      </a:endParaRPr>
                    </a:p>
                  </a:txBody>
                  <a:tcPr marL="68591" marR="68591"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kern="100" dirty="0">
                          <a:solidFill>
                            <a:srgbClr val="0000CC"/>
                          </a:solidFill>
                          <a:effectLst/>
                          <a:latin typeface="Times New Roman" panose="02020603050405020304" pitchFamily="18" charset="0"/>
                          <a:ea typeface="宋体" panose="02010600030101010101" pitchFamily="2" charset="-122"/>
                        </a:rPr>
                        <a:t>2.3</a:t>
                      </a:r>
                      <a:endParaRPr lang="zh-CN" sz="1600" b="1" kern="100" dirty="0">
                        <a:solidFill>
                          <a:srgbClr val="0000CC"/>
                        </a:solidFill>
                        <a:effectLst/>
                        <a:latin typeface="Times New Roman" panose="02020603050405020304" pitchFamily="18" charset="0"/>
                        <a:ea typeface="宋体" panose="02010600030101010101" pitchFamily="2" charset="-122"/>
                      </a:endParaRPr>
                    </a:p>
                  </a:txBody>
                  <a:tcPr marL="68591" marR="68591"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0">
                <a:tc>
                  <a:txBody>
                    <a:bodyPr/>
                    <a:lstStyle/>
                    <a:p>
                      <a:pPr algn="ctr">
                        <a:spcAft>
                          <a:spcPts val="0"/>
                        </a:spcAft>
                      </a:pPr>
                      <a:r>
                        <a:rPr lang="en-US" altLang="zh-CN" sz="1600" b="0" kern="100" dirty="0">
                          <a:solidFill>
                            <a:schemeClr val="tx1"/>
                          </a:solidFill>
                          <a:effectLst/>
                          <a:latin typeface="Times New Roman" panose="02020603050405020304" pitchFamily="18" charset="0"/>
                          <a:ea typeface="宋体" panose="02010600030101010101" pitchFamily="2" charset="-122"/>
                        </a:rPr>
                        <a:t>specific primers </a:t>
                      </a:r>
                      <a:endParaRPr lang="zh-CN" sz="1600" b="0" kern="100" dirty="0">
                        <a:solidFill>
                          <a:schemeClr val="tx1"/>
                        </a:solidFill>
                        <a:effectLst/>
                        <a:latin typeface="Times New Roman" panose="02020603050405020304" pitchFamily="18" charset="0"/>
                        <a:ea typeface="宋体" panose="02010600030101010101" pitchFamily="2" charset="-122"/>
                      </a:endParaRPr>
                    </a:p>
                  </a:txBody>
                  <a:tcPr marL="68591" marR="68591"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Times New Roman" panose="02020603050405020304" pitchFamily="18" charset="0"/>
                          <a:ea typeface="宋体" panose="02010600030101010101" pitchFamily="2" charset="-122"/>
                        </a:rPr>
                        <a:t>0.1</a:t>
                      </a:r>
                      <a:endParaRPr lang="zh-CN" sz="1600" kern="100">
                        <a:effectLst/>
                        <a:latin typeface="Times New Roman" panose="02020603050405020304" pitchFamily="18" charset="0"/>
                        <a:ea typeface="宋体" panose="02010600030101010101" pitchFamily="2" charset="-122"/>
                      </a:endParaRPr>
                    </a:p>
                  </a:txBody>
                  <a:tcPr marL="68591" marR="68591"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Times New Roman" panose="02020603050405020304" pitchFamily="18" charset="0"/>
                          <a:ea typeface="宋体" panose="02010600030101010101" pitchFamily="2" charset="-122"/>
                        </a:rPr>
                        <a:t>0.15</a:t>
                      </a:r>
                      <a:endParaRPr lang="zh-CN" sz="1600" kern="100" dirty="0">
                        <a:effectLst/>
                        <a:latin typeface="Times New Roman" panose="02020603050405020304" pitchFamily="18" charset="0"/>
                        <a:ea typeface="宋体" panose="02010600030101010101" pitchFamily="2" charset="-122"/>
                      </a:endParaRPr>
                    </a:p>
                  </a:txBody>
                  <a:tcPr marL="68591" marR="68591"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Times New Roman" panose="02020603050405020304" pitchFamily="18" charset="0"/>
                          <a:ea typeface="宋体" panose="02010600030101010101" pitchFamily="2" charset="-122"/>
                        </a:rPr>
                        <a:t>0.05</a:t>
                      </a:r>
                      <a:endParaRPr lang="zh-CN" sz="1600" kern="100" dirty="0">
                        <a:effectLst/>
                        <a:latin typeface="Times New Roman" panose="02020603050405020304" pitchFamily="18" charset="0"/>
                        <a:ea typeface="宋体" panose="02010600030101010101" pitchFamily="2" charset="-122"/>
                      </a:endParaRPr>
                    </a:p>
                  </a:txBody>
                  <a:tcPr marL="68591" marR="68591"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100" dirty="0">
                          <a:solidFill>
                            <a:srgbClr val="0000CC"/>
                          </a:solidFill>
                          <a:effectLst/>
                          <a:latin typeface="Times New Roman" panose="02020603050405020304" pitchFamily="18" charset="0"/>
                          <a:ea typeface="宋体" panose="02010600030101010101" pitchFamily="2" charset="-122"/>
                        </a:rPr>
                        <a:t>0.3</a:t>
                      </a:r>
                      <a:endParaRPr lang="zh-CN" sz="1600" b="1" kern="100" dirty="0">
                        <a:solidFill>
                          <a:srgbClr val="0000CC"/>
                        </a:solidFill>
                        <a:effectLst/>
                        <a:latin typeface="Times New Roman" panose="02020603050405020304" pitchFamily="18" charset="0"/>
                        <a:ea typeface="宋体" panose="02010600030101010101" pitchFamily="2" charset="-122"/>
                      </a:endParaRPr>
                    </a:p>
                  </a:txBody>
                  <a:tcPr marL="68591" marR="68591"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3" name="文本框 2"/>
          <p:cNvSpPr txBox="1"/>
          <p:nvPr/>
        </p:nvSpPr>
        <p:spPr>
          <a:xfrm>
            <a:off x="8396941" y="2033951"/>
            <a:ext cx="3679771" cy="4611519"/>
          </a:xfrm>
          <a:prstGeom prst="rect">
            <a:avLst/>
          </a:prstGeom>
          <a:noFill/>
        </p:spPr>
        <p:txBody>
          <a:bodyPr wrap="square" rtlCol="0">
            <a:spAutoFit/>
          </a:bodyPr>
          <a:lstStyle/>
          <a:p>
            <a:pPr indent="457200" algn="just">
              <a:lnSpc>
                <a:spcPct val="150000"/>
              </a:lnSpc>
              <a:defRPr/>
            </a:pPr>
            <a:r>
              <a:rPr lang="en-US" altLang="zh-CN" kern="100" dirty="0">
                <a:latin typeface="Arial" panose="020B0604020202020204" pitchFamily="34" charset="0"/>
                <a:ea typeface="微软雅黑" panose="020B0503020204020204" pitchFamily="34" charset="-122"/>
                <a:cs typeface="Arial" panose="020B0604020202020204" pitchFamily="34" charset="0"/>
                <a:sym typeface="+mn-ea"/>
              </a:rPr>
              <a:t>A three-dimensional digital system for physical specimens of 25 stored grain pests has been established, which has real textures with a resolution of 4K or above, high-definition VR display, and insect specimen display and integration. It can be used for physical specimen replacement, supporting identification, and teaching and training.</a:t>
            </a:r>
            <a:endParaRPr lang="zh-CN" altLang="en-US" b="1" kern="100" dirty="0">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4" name="储粮害虫三维数字展示操作视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2981" y="2092045"/>
            <a:ext cx="7991704" cy="4495333"/>
          </a:xfrm>
          <a:prstGeom prst="rect">
            <a:avLst/>
          </a:prstGeom>
        </p:spPr>
      </p:pic>
      <p:sp>
        <p:nvSpPr>
          <p:cNvPr id="5" name="文本框 4"/>
          <p:cNvSpPr txBox="1"/>
          <p:nvPr/>
        </p:nvSpPr>
        <p:spPr>
          <a:xfrm>
            <a:off x="358588" y="1072598"/>
            <a:ext cx="12245787" cy="830997"/>
          </a:xfrm>
          <a:prstGeom prst="rect">
            <a:avLst/>
          </a:prstGeom>
          <a:noFill/>
        </p:spPr>
        <p:txBody>
          <a:bodyPr wrap="square" rtlCol="0">
            <a:spAutoFit/>
          </a:bodyPr>
          <a:lstStyle/>
          <a:p>
            <a:r>
              <a:rPr lang="en-US" altLang="zh-CN" sz="24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Achievement </a:t>
            </a:r>
            <a:r>
              <a:rPr lang="en-US" altLang="zh-CN" sz="2400" b="1" dirty="0">
                <a:solidFill>
                  <a:srgbClr val="874519"/>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dirty="0">
                <a:solidFill>
                  <a:srgbClr val="874519"/>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 Three dimensional digital specimen system </a:t>
            </a:r>
          </a:p>
          <a:p>
            <a:r>
              <a:rPr lang="en-US" altLang="zh-CN" sz="24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for stored grain pests</a:t>
            </a:r>
            <a:endParaRPr lang="zh-CN" altLang="en-US" sz="2400" b="1" dirty="0">
              <a:solidFill>
                <a:srgbClr val="874519"/>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74400" mute="1">
                <p:cTn id="7" fill="hold" display="0">
                  <p:stCondLst>
                    <p:cond delay="indefinite"/>
                  </p:st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4c7732435421dbf6a6252843a45f9a13ab19dc0"/>
  <p:tag name="ISPRING_ULTRA_SCORM_COURSE_ID" val="421E1B97-57A3-4AB9-8D6A-B189CAEF2073"/>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1468"/>
  <p:tag name="KSO_WPP_MARK_KEY" val="ed5ab230-ed46-40f5-b1b5-a8915c614809"/>
  <p:tag name="COMMONDATA" val="eyJoZGlkIjoiYWUzMTA5NzliNTMwNzdhZDdmZDc4MjY2YjIxMTdkNDE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diagram633_5*l_h_i*1_5_4"/>
  <p:tag name="KSO_WM_TEMPLATE_CATEGORY" val="diagram"/>
  <p:tag name="KSO_WM_TEMPLATE_INDEX" val="633"/>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5"/>
  <p:tag name="KSO_WM_UNIT_ID" val="diagram633_5*l_h_i*1_5_5"/>
  <p:tag name="KSO_WM_TEMPLATE_CATEGORY" val="diagram"/>
  <p:tag name="KSO_WM_TEMPLATE_INDEX" val="633"/>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6"/>
  <p:tag name="KSO_WM_UNIT_ID" val="diagram633_5*l_h_i*1_5_6"/>
  <p:tag name="KSO_WM_TEMPLATE_CATEGORY" val="diagram"/>
  <p:tag name="KSO_WM_TEMPLATE_INDEX" val="633"/>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3"/>
  <p:tag name="KSO_WM_UNIT_ID" val="diagram633_5*l_i*1_23"/>
  <p:tag name="KSO_WM_TEMPLATE_CATEGORY" val="diagram"/>
  <p:tag name="KSO_WM_TEMPLATE_INDEX" val="633"/>
  <p:tag name="KSO_WM_UNIT_LAYERLEVEL" val="1_1"/>
  <p:tag name="KSO_WM_TAG_VERSION" val="1.0"/>
  <p:tag name="KSO_WM_BEAUTIFY_FLAG" val="#wm#"/>
  <p:tag name="KSO_WM_UNIT_LINE_FORE_SCHEMECOLOR_INDEX_BRIGHTNESS" val="-0.35"/>
  <p:tag name="KSO_WM_UNIT_LINE_FORE_SCHEMECOLOR_INDEX" val="14"/>
  <p:tag name="KSO_WM_UNIT_LINE_FILL_TYPE" val="2"/>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UNIT_NOCLEAR" val="0"/>
  <p:tag name="KSO_WM_UNIT_VALUE" val="51"/>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633_5*l_h_f*1_4_1"/>
  <p:tag name="KSO_WM_TEMPLATE_CATEGORY" val="diagram"/>
  <p:tag name="KSO_WM_TEMPLATE_INDEX" val="633"/>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633_5*l_h_a*1_4_1"/>
  <p:tag name="KSO_WM_TEMPLATE_CATEGORY" val="diagram"/>
  <p:tag name="KSO_WM_TEMPLATE_INDEX" val="633"/>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3"/>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UNIT_NOCLEAR" val="0"/>
  <p:tag name="KSO_WM_UNIT_VALUE" val="51"/>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633_5*l_h_f*1_5_1"/>
  <p:tag name="KSO_WM_TEMPLATE_CATEGORY" val="diagram"/>
  <p:tag name="KSO_WM_TEMPLATE_INDEX" val="633"/>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633_5*l_h_a*1_5_1"/>
  <p:tag name="KSO_WM_TEMPLATE_CATEGORY" val="diagram"/>
  <p:tag name="KSO_WM_TEMPLATE_INDEX" val="633"/>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3"/>
  <p:tag name="KSO_WM_UNIT_TEXT_FILL_TYPE" val="1"/>
  <p:tag name="KSO_WM_UNIT_USESOURCEFORMAT_APPLY" val="1"/>
</p:tagLst>
</file>

<file path=ppt/tags/tag18.xml><?xml version="1.0" encoding="utf-8"?>
<p:tagLst xmlns:a="http://schemas.openxmlformats.org/drawingml/2006/main" xmlns:r="http://schemas.openxmlformats.org/officeDocument/2006/relationships" xmlns:p="http://schemas.openxmlformats.org/presentationml/2006/main">
  <p:tag name="KSO_WM_UNIT_NOCLEAR" val="0"/>
  <p:tag name="KSO_WM_UNIT_VALUE" val="51"/>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633_5*l_h_f*1_3_1"/>
  <p:tag name="KSO_WM_TEMPLATE_CATEGORY" val="diagram"/>
  <p:tag name="KSO_WM_TEMPLATE_INDEX" val="633"/>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Lst>
</file>

<file path=ppt/tags/tag1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633_5*l_h_a*1_3_1"/>
  <p:tag name="KSO_WM_TEMPLATE_CATEGORY" val="diagram"/>
  <p:tag name="KSO_WM_TEMPLATE_INDEX" val="633"/>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3"/>
  <p:tag name="KSO_WM_UNIT_TEXT_FILL_TYPE" val="1"/>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633_5*l_i*1_1"/>
  <p:tag name="KSO_WM_TEMPLATE_CATEGORY" val="diagram"/>
  <p:tag name="KSO_WM_TEMPLATE_INDEX" val="633"/>
  <p:tag name="KSO_WM_UNIT_LAYERLEVEL" val="1_1"/>
  <p:tag name="KSO_WM_TAG_VERSION" val="1.0"/>
  <p:tag name="KSO_WM_BEAUTIFY_FLAG" val="#wm#"/>
  <p:tag name="KSO_WM_UNIT_LINE_FORE_SCHEMECOLOR_INDEX_BRIGHTNESS" val="-0.35"/>
  <p:tag name="KSO_WM_UNIT_LINE_FORE_SCHEMECOLOR_INDEX" val="14"/>
  <p:tag name="KSO_WM_UNIT_LINE_FILL_TYPE" val="2"/>
  <p:tag name="KSO_WM_UNIT_USESOURCEFORMAT_APPLY"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3"/>
  <p:tag name="KSO_WM_UNIT_ID" val="diagram633_5*l_i*1_23"/>
  <p:tag name="KSO_WM_TEMPLATE_CATEGORY" val="diagram"/>
  <p:tag name="KSO_WM_TEMPLATE_INDEX" val="633"/>
  <p:tag name="KSO_WM_UNIT_LAYERLEVEL" val="1_1"/>
  <p:tag name="KSO_WM_TAG_VERSION" val="1.0"/>
  <p:tag name="KSO_WM_BEAUTIFY_FLAG" val="#wm#"/>
  <p:tag name="KSO_WM_UNIT_LINE_FORE_SCHEMECOLOR_INDEX_BRIGHTNESS" val="-0.35"/>
  <p:tag name="KSO_WM_UNIT_LINE_FORE_SCHEMECOLOR_INDEX" val="14"/>
  <p:tag name="KSO_WM_UNIT_LINE_FILL_TYPE" val="2"/>
  <p:tag name="KSO_WM_UNIT_USESOURCEFORMAT_APPLY" val="1"/>
</p:tagLst>
</file>

<file path=ppt/tags/tag21.xml><?xml version="1.0" encoding="utf-8"?>
<p:tagLst xmlns:a="http://schemas.openxmlformats.org/drawingml/2006/main" xmlns:r="http://schemas.openxmlformats.org/officeDocument/2006/relationships" xmlns:p="http://schemas.openxmlformats.org/presentationml/2006/main">
  <p:tag name="KSO_WM_UNIT_NOCLEAR" val="0"/>
  <p:tag name="KSO_WM_UNIT_VALUE" val="51"/>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633_5*l_h_f*1_2_1"/>
  <p:tag name="KSO_WM_TEMPLATE_CATEGORY" val="diagram"/>
  <p:tag name="KSO_WM_TEMPLATE_INDEX" val="633"/>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633_5*l_h_i*1_2_1"/>
  <p:tag name="KSO_WM_TEMPLATE_CATEGORY" val="diagram"/>
  <p:tag name="KSO_WM_TEMPLATE_INDEX" val="633"/>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633_5*l_h_i*1_2_2"/>
  <p:tag name="KSO_WM_TEMPLATE_CATEGORY" val="diagram"/>
  <p:tag name="KSO_WM_TEMPLATE_INDEX" val="633"/>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633_5*l_h_i*1_2_3"/>
  <p:tag name="KSO_WM_TEMPLATE_CATEGORY" val="diagram"/>
  <p:tag name="KSO_WM_TEMPLATE_INDEX" val="633"/>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633_5*l_h_i*1_2_4"/>
  <p:tag name="KSO_WM_TEMPLATE_CATEGORY" val="diagram"/>
  <p:tag name="KSO_WM_TEMPLATE_INDEX" val="633"/>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26.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633_5*l_h_a*1_2_1"/>
  <p:tag name="KSO_WM_TEMPLATE_CATEGORY" val="diagram"/>
  <p:tag name="KSO_WM_TEMPLATE_INDEX" val="633"/>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3"/>
  <p:tag name="KSO_WM_UNIT_TEXT_FILL_TYPE" val="1"/>
  <p:tag name="KSO_WM_UNIT_USESOURCEFORMAT_APPLY" val="1"/>
</p:tagLst>
</file>

<file path=ppt/tags/tag27.xml><?xml version="1.0" encoding="utf-8"?>
<p:tagLst xmlns:a="http://schemas.openxmlformats.org/drawingml/2006/main" xmlns:r="http://schemas.openxmlformats.org/officeDocument/2006/relationships" xmlns:p="http://schemas.openxmlformats.org/presentationml/2006/main">
  <p:tag name="KSO_WM_UNIT_NOCLEAR" val="0"/>
  <p:tag name="KSO_WM_UNIT_VALUE" val="51"/>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633_5*l_h_f*1_1_1"/>
  <p:tag name="KSO_WM_TEMPLATE_CATEGORY" val="diagram"/>
  <p:tag name="KSO_WM_TEMPLATE_INDEX" val="633"/>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633_5*l_h_i*1_1_1"/>
  <p:tag name="KSO_WM_TEMPLATE_CATEGORY" val="diagram"/>
  <p:tag name="KSO_WM_TEMPLATE_INDEX" val="633"/>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633_5*l_h_i*1_1_2"/>
  <p:tag name="KSO_WM_TEMPLATE_CATEGORY" val="diagram"/>
  <p:tag name="KSO_WM_TEMPLATE_INDEX" val="633"/>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633_5*l_h_i*1_4_1"/>
  <p:tag name="KSO_WM_TEMPLATE_CATEGORY" val="diagram"/>
  <p:tag name="KSO_WM_TEMPLATE_INDEX" val="633"/>
  <p:tag name="KSO_WM_UNIT_LAYERLEVEL" val="1_1_1"/>
  <p:tag name="KSO_WM_TAG_VERSION" val="1.0"/>
  <p:tag name="KSO_WM_BEAUTIFY_FLAG" val="#wm#"/>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30.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633_5*l_h_a*1_1_1"/>
  <p:tag name="KSO_WM_TEMPLATE_CATEGORY" val="diagram"/>
  <p:tag name="KSO_WM_TEMPLATE_INDEX" val="633"/>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3"/>
  <p:tag name="KSO_WM_UNIT_TEXT_FILL_TYPE" val="1"/>
  <p:tag name="KSO_WM_UNIT_USESOURCEFORMAT_APPLY" val="1"/>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633_5*l_h_i*1_3_1"/>
  <p:tag name="KSO_WM_TEMPLATE_CATEGORY" val="diagram"/>
  <p:tag name="KSO_WM_TEMPLATE_INDEX" val="633"/>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14"/>
  <p:tag name="KSO_WM_UNIT_TEXT_FILL_TYPE" val="1"/>
  <p:tag name="KSO_WM_UNIT_USESOURCEFORMAT_APPLY" val="1"/>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633_5*l_h_i*1_3_2"/>
  <p:tag name="KSO_WM_TEMPLATE_CATEGORY" val="diagram"/>
  <p:tag name="KSO_WM_TEMPLATE_INDEX" val="633"/>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14"/>
  <p:tag name="KSO_WM_UNIT_TEXT_FILL_TYPE" val="1"/>
  <p:tag name="KSO_WM_UNIT_USESOURCEFORMAT_APPLY" val="1"/>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633_5*l_h_i*1_3_3"/>
  <p:tag name="KSO_WM_TEMPLATE_CATEGORY" val="diagram"/>
  <p:tag name="KSO_WM_TEMPLATE_INDEX" val="633"/>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14"/>
  <p:tag name="KSO_WM_UNIT_TEXT_FILL_TYPE" val="1"/>
  <p:tag name="KSO_WM_UNIT_USESOURCEFORMAT_APPLY" val="1"/>
</p:tagLst>
</file>

<file path=ppt/tags/tag34.xml><?xml version="1.0" encoding="utf-8"?>
<p:tagLst xmlns:a="http://schemas.openxmlformats.org/drawingml/2006/main" xmlns:r="http://schemas.openxmlformats.org/officeDocument/2006/relationships" xmlns:p="http://schemas.openxmlformats.org/presentationml/2006/main">
  <p:tag name="KSO_WM_UNIT_TABLE_BEAUTIFY" val="smartTable{f7d68b08-8b9a-47e9-8124-44bc3c1d36e4}"/>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633_5*l_h_i*1_4_2"/>
  <p:tag name="KSO_WM_TEMPLATE_CATEGORY" val="diagram"/>
  <p:tag name="KSO_WM_TEMPLATE_INDEX" val="633"/>
  <p:tag name="KSO_WM_UNIT_LAYERLEVEL" val="1_1_1"/>
  <p:tag name="KSO_WM_TAG_VERSION" val="1.0"/>
  <p:tag name="KSO_WM_BEAUTIFY_FLAG" val="#wm#"/>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633_5*l_h_i*1_4_3"/>
  <p:tag name="KSO_WM_TEMPLATE_CATEGORY" val="diagram"/>
  <p:tag name="KSO_WM_TEMPLATE_INDEX" val="633"/>
  <p:tag name="KSO_WM_UNIT_LAYERLEVEL" val="1_1_1"/>
  <p:tag name="KSO_WM_TAG_VERSION" val="1.0"/>
  <p:tag name="KSO_WM_BEAUTIFY_FLAG" val="#wm#"/>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633_5*l_h_i*1_4_4"/>
  <p:tag name="KSO_WM_TEMPLATE_CATEGORY" val="diagram"/>
  <p:tag name="KSO_WM_TEMPLATE_INDEX" val="633"/>
  <p:tag name="KSO_WM_UNIT_LAYERLEVEL" val="1_1_1"/>
  <p:tag name="KSO_WM_TAG_VERSION" val="1.0"/>
  <p:tag name="KSO_WM_BEAUTIFY_FLAG" val="#wm#"/>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633_5*l_h_i*1_5_1"/>
  <p:tag name="KSO_WM_TEMPLATE_CATEGORY" val="diagram"/>
  <p:tag name="KSO_WM_TEMPLATE_INDEX" val="633"/>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633_5*l_h_i*1_5_2"/>
  <p:tag name="KSO_WM_TEMPLATE_CATEGORY" val="diagram"/>
  <p:tag name="KSO_WM_TEMPLATE_INDEX" val="633"/>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633_5*l_h_i*1_5_3"/>
  <p:tag name="KSO_WM_TEMPLATE_CATEGORY" val="diagram"/>
  <p:tag name="KSO_WM_TEMPLATE_INDEX" val="633"/>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heme/theme1.xml><?xml version="1.0" encoding="utf-8"?>
<a:theme xmlns:a="http://schemas.openxmlformats.org/drawingml/2006/main" name="Office 主题">
  <a:themeElements>
    <a:clrScheme name="自定义 98">
      <a:dk1>
        <a:sysClr val="windowText" lastClr="000000"/>
      </a:dk1>
      <a:lt1>
        <a:sysClr val="window" lastClr="FFFFFF"/>
      </a:lt1>
      <a:dk2>
        <a:srgbClr val="212745"/>
      </a:dk2>
      <a:lt2>
        <a:srgbClr val="7F7F7F"/>
      </a:lt2>
      <a:accent1>
        <a:srgbClr val="0070C0"/>
      </a:accent1>
      <a:accent2>
        <a:srgbClr val="0070C0"/>
      </a:accent2>
      <a:accent3>
        <a:srgbClr val="0070C0"/>
      </a:accent3>
      <a:accent4>
        <a:srgbClr val="0070C0"/>
      </a:accent4>
      <a:accent5>
        <a:srgbClr val="0070C0"/>
      </a:accent5>
      <a:accent6>
        <a:srgbClr val="0070C0"/>
      </a:accent6>
      <a:hlink>
        <a:srgbClr val="56C7AA"/>
      </a:hlink>
      <a:folHlink>
        <a:srgbClr val="59A8D1"/>
      </a:folHlink>
    </a:clrScheme>
    <a:fontScheme name="自定义 8">
      <a:majorFont>
        <a:latin typeface="ITC Avant Garde Std Md"/>
        <a:ea typeface="方正兰亭黑简体"/>
        <a:cs typeface=""/>
      </a:majorFont>
      <a:minorFont>
        <a:latin typeface="ITC Avant Garde Std XLt"/>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2846</Words>
  <Application>Microsoft Office PowerPoint</Application>
  <PresentationFormat>Widescreen</PresentationFormat>
  <Paragraphs>351</Paragraphs>
  <Slides>36</Slides>
  <Notes>29</Notes>
  <HiddenSlides>0</HiddenSlides>
  <MMClips>3</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0</vt:i4>
      </vt:variant>
      <vt:variant>
        <vt:lpstr>Slide Titles</vt:lpstr>
      </vt:variant>
      <vt:variant>
        <vt:i4>36</vt:i4>
      </vt:variant>
    </vt:vector>
  </HeadingPairs>
  <TitlesOfParts>
    <vt:vector size="48" baseType="lpstr">
      <vt:lpstr>-apple-system</vt:lpstr>
      <vt:lpstr>等线</vt:lpstr>
      <vt:lpstr>微软雅黑</vt:lpstr>
      <vt:lpstr>华文中宋</vt:lpstr>
      <vt:lpstr>幼圆</vt:lpstr>
      <vt:lpstr>Arial</vt:lpstr>
      <vt:lpstr>Calibri</vt:lpstr>
      <vt:lpstr>Open Sans</vt:lpstr>
      <vt:lpstr>Open Sans Regular</vt:lpstr>
      <vt:lpstr>Times New Roman</vt:lpstr>
      <vt:lpstr>Wingdings</vt:lpstr>
      <vt:lpstr>Office 主题</vt:lpstr>
      <vt:lpstr>Research Progress on Identification and Control Technology of Stored Grain Pests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熊猫办公PPT</dc:title>
  <dc:creator>熊猫办公</dc:creator>
  <cp:keywords>www.tukuppt.com</cp:keywords>
  <cp:lastModifiedBy>SHA Sha</cp:lastModifiedBy>
  <cp:revision>82</cp:revision>
  <dcterms:created xsi:type="dcterms:W3CDTF">2022-04-26T03:34:00Z</dcterms:created>
  <dcterms:modified xsi:type="dcterms:W3CDTF">2024-09-18T09:08:24Z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34D2675914C3475C84446E5CBBFA036D_13</vt:lpwstr>
  </property>
  <property fmtid="{D5CDD505-2E9C-101B-9397-08002B2CF9AE}" pid="3" name="KSOProductBuildVer">
    <vt:lpwstr>2052-12.1.0.17857</vt:lpwstr>
  </property>
</Properties>
</file>