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2"/>
    <p:sldId id="270" r:id="rId3"/>
    <p:sldId id="350" r:id="rId4"/>
    <p:sldId id="351" r:id="rId5"/>
    <p:sldId id="362" r:id="rId6"/>
    <p:sldId id="352" r:id="rId7"/>
    <p:sldId id="353" r:id="rId8"/>
    <p:sldId id="363" r:id="rId9"/>
    <p:sldId id="354" r:id="rId10"/>
    <p:sldId id="364" r:id="rId11"/>
    <p:sldId id="355" r:id="rId12"/>
    <p:sldId id="365" r:id="rId13"/>
    <p:sldId id="366" r:id="rId14"/>
    <p:sldId id="356" r:id="rId15"/>
    <p:sldId id="367" r:id="rId16"/>
    <p:sldId id="357" r:id="rId17"/>
    <p:sldId id="368" r:id="rId18"/>
    <p:sldId id="358" r:id="rId19"/>
    <p:sldId id="369" r:id="rId20"/>
    <p:sldId id="359" r:id="rId21"/>
    <p:sldId id="370" r:id="rId22"/>
    <p:sldId id="273" r:id="rId23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2">
          <p15:clr>
            <a:srgbClr val="A4A3A4"/>
          </p15:clr>
        </p15:guide>
        <p15:guide id="2" orient="horz" pos="4292">
          <p15:clr>
            <a:srgbClr val="A4A3A4"/>
          </p15:clr>
        </p15:guide>
        <p15:guide id="3" orient="horz" pos="3339">
          <p15:clr>
            <a:srgbClr val="A4A3A4"/>
          </p15:clr>
        </p15:guide>
        <p15:guide id="4" orient="horz" pos="2614">
          <p15:clr>
            <a:srgbClr val="A4A3A4"/>
          </p15:clr>
        </p15:guide>
        <p15:guide id="5" orient="horz" pos="1933">
          <p15:clr>
            <a:srgbClr val="A4A3A4"/>
          </p15:clr>
        </p15:guide>
        <p15:guide id="6" pos="2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4875"/>
    <a:srgbClr val="143795"/>
    <a:srgbClr val="143791"/>
    <a:srgbClr val="0072A9"/>
    <a:srgbClr val="D6E0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32" y="344"/>
      </p:cViewPr>
      <p:guideLst>
        <p:guide orient="horz" pos="142"/>
        <p:guide orient="horz" pos="4292"/>
        <p:guide orient="horz" pos="3339"/>
        <p:guide orient="horz" pos="2614"/>
        <p:guide orient="horz" pos="1933"/>
        <p:guide pos="2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3C1C-3A48-4367-8984-22F05F9120F9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2CF50-01BA-494C-8BE1-CEC2CC1AE95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8E065-68CA-4913-BC62-94282A0529F1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672FE-D329-4AA1-8AEE-779AB90DEDF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907CF-E512-4597-9DFE-35F25A90EDE8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14BB5-A78B-4EC4-AC2C-9BFC91F2064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930B9-40BB-42F1-90FC-6B8E5D345C2C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45FC-609B-4B55-883D-B983F419354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ADF0D-BCF9-4F06-BE6E-3BD955C89648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CA12C-3F04-42E7-9260-77BDD21B72C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43E29-1152-4A29-B17F-EB4C09AC47EB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04AB-CA04-431C-A1BF-FCA430EFF96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8DFE5-BAA9-4B83-9309-08EB5F21F792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1750F-0F74-4499-B3E3-1F90B4C70E77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EAA8D-E79B-4237-9148-BC93841008DD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DF591-D20D-485F-9C4B-1FB344FE03A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2078D-D91A-4C04-BD9C-020DE53F8C5F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4791D-A9B2-4C8E-B115-E8A84CB11C0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09F5A-CC69-4426-AB30-3DCCC1806A78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4CAA4-AD8E-472C-91F2-8E8CEC26A16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6D3D-3EB9-42C0-A51F-DE2A30EC05B2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E371-5AE3-47BF-A90C-4CFED65DB6E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A9B04A7-8A3D-4955-8B61-7B55FF7ED1C6}" type="datetimeFigureOut">
              <a:rPr lang="zh-CN" altLang="en-US"/>
              <a:t>2020/12/3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A5106B-5763-4007-B0D8-A6FE3A13AC1B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/>
        </p:nvSpPr>
        <p:spPr>
          <a:xfrm>
            <a:off x="1992313" y="2135188"/>
            <a:ext cx="8170862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China</a:t>
            </a:r>
            <a:r>
              <a:rPr lang="zh-CN" altLang="en-US"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Experience </a:t>
            </a:r>
            <a:r>
              <a:rPr lang="en-US" altLang="zh-CN"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Fortified Flour</a:t>
            </a:r>
            <a:endParaRPr dirty="0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59" name="组合 58"/>
          <p:cNvGrpSpPr/>
          <p:nvPr/>
        </p:nvGrpSpPr>
        <p:grpSpPr bwMode="auto">
          <a:xfrm>
            <a:off x="4154488" y="3452813"/>
            <a:ext cx="3846512" cy="361950"/>
            <a:chOff x="4154888" y="3453573"/>
            <a:chExt cx="3846874" cy="361046"/>
          </a:xfrm>
        </p:grpSpPr>
        <p:cxnSp>
          <p:nvCxnSpPr>
            <p:cNvPr id="21" name="直接连接符 20"/>
            <p:cNvCxnSpPr/>
            <p:nvPr/>
          </p:nvCxnSpPr>
          <p:spPr>
            <a:xfrm>
              <a:off x="4154888" y="3453573"/>
              <a:ext cx="3846874" cy="0"/>
            </a:xfrm>
            <a:prstGeom prst="line">
              <a:avLst/>
            </a:prstGeom>
            <a:ln w="25400">
              <a:solidFill>
                <a:srgbClr val="044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等腰三角形 27"/>
            <p:cNvSpPr/>
            <p:nvPr/>
          </p:nvSpPr>
          <p:spPr>
            <a:xfrm flipV="1">
              <a:off x="5872725" y="3459907"/>
              <a:ext cx="411201" cy="354712"/>
            </a:xfrm>
            <a:prstGeom prst="triangle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1600200" y="2257425"/>
            <a:ext cx="8956675" cy="2382838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43" name="组合 42"/>
          <p:cNvGrpSpPr/>
          <p:nvPr/>
        </p:nvGrpSpPr>
        <p:grpSpPr bwMode="auto">
          <a:xfrm>
            <a:off x="10290175" y="4325938"/>
            <a:ext cx="1109663" cy="1130300"/>
            <a:chOff x="2666985" y="682103"/>
            <a:chExt cx="1109138" cy="1131217"/>
          </a:xfrm>
        </p:grpSpPr>
        <p:sp>
          <p:nvSpPr>
            <p:cNvPr id="40" name="矩形 39"/>
            <p:cNvSpPr/>
            <p:nvPr/>
          </p:nvSpPr>
          <p:spPr>
            <a:xfrm>
              <a:off x="2841527" y="858458"/>
              <a:ext cx="769574" cy="768973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2666985" y="682103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3217587" y="1254067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44" name="组合 43"/>
          <p:cNvGrpSpPr/>
          <p:nvPr/>
        </p:nvGrpSpPr>
        <p:grpSpPr bwMode="auto">
          <a:xfrm>
            <a:off x="792163" y="1462088"/>
            <a:ext cx="1109662" cy="1131887"/>
            <a:chOff x="2666985" y="682103"/>
            <a:chExt cx="1109138" cy="1131217"/>
          </a:xfrm>
        </p:grpSpPr>
        <p:sp>
          <p:nvSpPr>
            <p:cNvPr id="45" name="矩形 44"/>
            <p:cNvSpPr/>
            <p:nvPr/>
          </p:nvSpPr>
          <p:spPr>
            <a:xfrm>
              <a:off x="2841528" y="858211"/>
              <a:ext cx="769573" cy="769482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2666985" y="682103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3217587" y="1254851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49" name="矩形 48"/>
          <p:cNvSpPr/>
          <p:nvPr/>
        </p:nvSpPr>
        <p:spPr>
          <a:xfrm>
            <a:off x="0" y="-12700"/>
            <a:ext cx="12192000" cy="373063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1566525" y="6523038"/>
            <a:ext cx="625475" cy="33496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0" y="6523038"/>
            <a:ext cx="12192000" cy="33496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pic>
        <p:nvPicPr>
          <p:cNvPr id="3" name="图片 2" descr="微信图片_202010091113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6645" y="-12700"/>
            <a:ext cx="1726565" cy="1826895"/>
          </a:xfrm>
          <a:prstGeom prst="rect">
            <a:avLst/>
          </a:prstGeom>
        </p:spPr>
      </p:pic>
      <p:pic>
        <p:nvPicPr>
          <p:cNvPr id="20" name="图片 19" descr="微信图片_20201009111330">
            <a:extLst>
              <a:ext uri="{FF2B5EF4-FFF2-40B4-BE49-F238E27FC236}">
                <a16:creationId xmlns:a16="http://schemas.microsoft.com/office/drawing/2014/main" id="{E3ED2A7B-1937-8846-AA83-7BA129E08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700"/>
            <a:ext cx="3429000" cy="1504315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5" cy="901337"/>
            <a:chOff x="656779" y="25903"/>
            <a:chExt cx="3380411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160456" y="96121"/>
              <a:ext cx="2876734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1029430"/>
            <a:ext cx="6056241" cy="857389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37354" y="1924919"/>
            <a:ext cx="10018643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Second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Physical examination: establish the health records of staff, and regularly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carry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out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physical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examination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</a:t>
            </a:r>
          </a:p>
          <a:p>
            <a:pPr algn="just">
              <a:lnSpc>
                <a:spcPct val="150000"/>
              </a:lnSpc>
            </a:pP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Third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Health requirements: all staff working in the food factories must have the health certificate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issued by medical institutions.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Fourth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ersonal hygiene requirements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: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personnel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involved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production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shall keep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good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personal hygiene.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6" cy="863237"/>
            <a:chOff x="656779" y="25903"/>
            <a:chExt cx="3380412" cy="861744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34210" y="58087"/>
              <a:ext cx="2802981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877030"/>
            <a:ext cx="6056241" cy="857389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37354" y="1734419"/>
            <a:ext cx="10018643" cy="4602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(2) Configuration requirements of </a:t>
            </a:r>
            <a:r>
              <a:rPr lang="en-US" altLang="zh-CN"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plant</a:t>
            </a:r>
            <a:r>
              <a:rPr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 and plant area</a:t>
            </a: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2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First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Plant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 must be built in the areas with convenient traffic and sufficient water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re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source and away from harmful gases, smoke, dust and other sources of pollution.</a:t>
            </a: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2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Second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Plant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 and facilities must be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scientifically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organized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according to technological processes as well as environmental protection and food hygiene requirements.</a:t>
            </a: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2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Third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Ground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shall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be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flat, smooth, clean and dampproof</a:t>
            </a: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200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(3) </a:t>
            </a:r>
            <a:r>
              <a:rPr lang="en-US" altLang="zh-CN"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Plant</a:t>
            </a:r>
            <a:r>
              <a:rPr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s, equipment, tools, drainage system and other facilities must be kept in good condition, and any defects discovered shall be overhauled in time.</a:t>
            </a: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5" cy="863237"/>
            <a:chOff x="656779" y="25903"/>
            <a:chExt cx="3380411" cy="861744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34210" y="58087"/>
              <a:ext cx="2802980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27830"/>
            <a:ext cx="6056241" cy="964470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37354" y="1878564"/>
            <a:ext cx="10018643" cy="4602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(2) </a:t>
            </a:r>
            <a:r>
              <a:rPr lang="en" altLang="zh-CN" sz="22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Configuration requirements of plants and plant area</a:t>
            </a:r>
            <a:r>
              <a:rPr lang="en" altLang="zh-CN"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2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First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Plants must be built in the areas with convenient traffic and sufficient water resource and away from harmful gases, smoke, dust and other sources of pollution.</a:t>
            </a:r>
            <a:r>
              <a:rPr lang="en-US" altLang="zh-CN"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sz="2200" dirty="0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Second</a:t>
            </a: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Plants and facilities must be scientifically organized according to technological processes as well as environmental protection and food hygiene requirements.</a:t>
            </a:r>
            <a:r>
              <a:rPr lang="en-US" altLang="zh-CN"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2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Third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Ground shall be flat, smooth, clean and dampproof</a:t>
            </a:r>
            <a:r>
              <a:rPr lang="en" altLang="zh-CN" sz="22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sz="2200" dirty="0"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sz="2200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zh-CN" altLang="zh-CN" sz="2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5" cy="901337"/>
            <a:chOff x="656779" y="25903"/>
            <a:chExt cx="3380411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34210" y="96121"/>
              <a:ext cx="2802980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65930"/>
            <a:ext cx="6056241" cy="1002570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857979" y="2829794"/>
            <a:ext cx="10708546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(3)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Plants, equipment, tools, drainage system and other facilities must be kept in good condition, and any defects discovered shall be overhauled in time.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3985313" cy="901337"/>
            <a:chOff x="656779" y="25903"/>
            <a:chExt cx="3306323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23673" y="96121"/>
              <a:ext cx="2739429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65930"/>
            <a:ext cx="6056241" cy="1002570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1048205" y="2150609"/>
            <a:ext cx="10335412" cy="3276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(4) Raw materials and auxiliary materials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400" b="1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2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</a:p>
          <a:p>
            <a:pPr algn="just">
              <a:lnSpc>
                <a:spcPct val="150000"/>
              </a:lnSpc>
            </a:pP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First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Raw materials shall be qualified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200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2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</a:p>
          <a:p>
            <a:pPr algn="just">
              <a:lnSpc>
                <a:spcPct val="150000"/>
              </a:lnSpc>
            </a:pP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Second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Auxiliary materials shall meet relevant standards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200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6" cy="888637"/>
            <a:chOff x="656779" y="25903"/>
            <a:chExt cx="3380412" cy="887100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380410" y="83443"/>
              <a:ext cx="2656781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27830"/>
            <a:ext cx="6056241" cy="844327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37080" y="2005194"/>
            <a:ext cx="1033541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(5)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Ensure</a:t>
            </a:r>
            <a:r>
              <a:rPr lang="zh-CN" altLang="en-US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lang="zh-CN" altLang="en-US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rocessing</a:t>
            </a:r>
            <a:r>
              <a:rPr lang="zh-CN" altLang="en-US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endParaRPr lang="en-US" altLang="zh-CN" sz="2400" b="1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lang="en-US" altLang="zh-CN" sz="22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First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Clean unprocessed grains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200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lang="en-US" altLang="zh-CN" sz="22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Second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Flour processing workshops must be equipped with dust filters to prevent the dust in workshops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from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exceeding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standard</a:t>
            </a:r>
            <a:endParaRPr lang="en-US" altLang="zh-CN" sz="2200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lang="en-US" altLang="zh-CN" sz="22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Third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Use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packaging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materials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that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meet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 hygienic standard </a:t>
            </a:r>
            <a:endParaRPr lang="en-US" altLang="zh-CN" sz="2200" kern="1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lang="zh-CN" altLang="zh-CN" sz="22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</a:t>
            </a:r>
            <a:r>
              <a:rPr lang="en-US" altLang="zh-CN" sz="2200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</a:t>
            </a: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Fourth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Materials returned to machine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materials to be returned to machine shall be separately stored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from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finished products or pollution sources, and clear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marks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shall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be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made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6" cy="901337"/>
            <a:chOff x="656779" y="25903"/>
            <a:chExt cx="3380412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02601" y="96121"/>
              <a:ext cx="2834590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53229"/>
            <a:ext cx="6056241" cy="866669"/>
            <a:chOff x="1165607" y="3046660"/>
            <a:chExt cx="3573712" cy="613032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3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728869" y="2038285"/>
            <a:ext cx="1044271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(6) Finished product storage and transport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ation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safety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400" b="1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lang="en-US" altLang="zh-C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</a:p>
          <a:p>
            <a:pPr algn="just"/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First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Finished products must be stored in the dedicated warehouses, and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bedding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materials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are required on the ground. The flour stacking shall be 3cm away from walls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  <a:p>
            <a:pPr algn="just"/>
            <a:r>
              <a:rPr lang="en-US" altLang="zh-C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</a:p>
          <a:p>
            <a:pPr algn="just"/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Second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Other articles irrelevant to finished product storage and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transportation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must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not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be stored in the finished products warehouses</a:t>
            </a:r>
            <a:r>
              <a:rPr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2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lang="en-US" altLang="zh-C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</a:t>
            </a: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Third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Vehicles, tools,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bedding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materials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and cover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ings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used for transport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ation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must be cleaned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;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finished products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must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not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be transported with pollutants in the same vehicle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/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23815" cy="901337"/>
            <a:chOff x="656779" y="25903"/>
            <a:chExt cx="3338267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338265" y="96121"/>
              <a:ext cx="2656781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91330"/>
            <a:ext cx="6056241" cy="1006904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lang="en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fortified flour quality management</a:t>
              </a:r>
              <a:r>
                <a:rPr lang="en" altLang="zh-CN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en" altLang="zh-CN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728869" y="2050985"/>
            <a:ext cx="1044271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(7) Inspection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real-time tracking</a:t>
            </a:r>
            <a:r>
              <a:rPr lang="en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are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necessary</a:t>
            </a:r>
            <a:endParaRPr lang="en-US" altLang="zh-CN" sz="2400" b="1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endParaRPr lang="en-US" altLang="zh-CN" sz="22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First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Health and quality inspection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agency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matching the production capacity shall be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equipped;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well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-trained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qualified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inspectors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shall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be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allocated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2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lang="zh-CN" altLang="zh-C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</a:t>
            </a: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Second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nspection agency is the laboratory of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company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with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instruments and equipment necessary for test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altLang="zh-CN" sz="22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endParaRPr lang="en-US" altLang="zh-CN" sz="220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宋体" panose="02010600030101010101" pitchFamily="2" charset="-122"/>
              <a:sym typeface="Times New Roman" panose="02020603050405020304" pitchFamily="18" charset="0"/>
            </a:endParaRPr>
          </a:p>
          <a:p>
            <a:pPr algn="just"/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Third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 laboratory shall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conduct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tests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subject to the national inspection measures, and all original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inspection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records shall be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kept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for </a:t>
            </a:r>
            <a:r>
              <a:rPr lang="en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at least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3 years for future reference.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6" cy="901337"/>
            <a:chOff x="656779" y="25903"/>
            <a:chExt cx="3380412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13138" y="96121"/>
              <a:ext cx="2824053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1029430"/>
            <a:ext cx="3802268" cy="741418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Hazard </a:t>
              </a:r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points</a:t>
              </a:r>
              <a:r>
                <a:rPr lang="zh-CN" alt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a</a:t>
              </a:r>
              <a:r>
                <a:rPr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nalysis</a:t>
              </a:r>
              <a:r>
                <a:rPr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zh-CN" altLang="en-US" sz="2600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699905" y="1491448"/>
            <a:ext cx="1056198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400" b="1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 </a:t>
            </a:r>
          </a:p>
          <a:p>
            <a:pPr algn="just">
              <a:lnSpc>
                <a:spcPct val="130000"/>
              </a:lnSpc>
            </a:pP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Hazard points shall be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identified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to control f</a:t>
            </a:r>
            <a:r>
              <a:rPr 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ood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. Possible f</a:t>
            </a:r>
            <a:r>
              <a:rPr 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ood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risk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are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analyzed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through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hazard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analysis of flour in the whole process.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The best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critical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control points are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analyzed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identified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based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on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different areas, suppliers and supply channels to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give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fully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play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to</a:t>
            </a: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HACCP system.</a:t>
            </a:r>
            <a:r>
              <a:rPr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4074616" cy="901337"/>
            <a:chOff x="656779" y="25903"/>
            <a:chExt cx="3380412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34210" y="96121"/>
              <a:ext cx="2802981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53230"/>
            <a:ext cx="3713368" cy="582381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0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Hazard point analysis</a:t>
              </a:r>
              <a:r>
                <a:rPr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zh-CN" altLang="en-US" sz="2600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699905" y="1491448"/>
            <a:ext cx="10561983" cy="533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400" b="1" kern="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宋体" panose="02010600030101010101" pitchFamily="2" charset="-122"/>
                <a:sym typeface="Times New Roman" panose="02020603050405020304" pitchFamily="18" charset="0"/>
              </a:rPr>
              <a:t>        </a:t>
            </a:r>
            <a:endParaRPr lang="zh-CN" altLang="zh-CN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4" name="TextBox 21"/>
          <p:cNvSpPr txBox="1"/>
          <p:nvPr/>
        </p:nvSpPr>
        <p:spPr>
          <a:xfrm>
            <a:off x="8270970" y="1748651"/>
            <a:ext cx="2836049" cy="687173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baseline="0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Clean wheat and weighing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5" name="TextBox 21"/>
          <p:cNvSpPr txBox="1"/>
          <p:nvPr/>
        </p:nvSpPr>
        <p:spPr>
          <a:xfrm>
            <a:off x="8425911" y="2751685"/>
            <a:ext cx="2836050" cy="646331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Milling, bolting and purification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6" name="TextBox 21"/>
          <p:cNvSpPr txBox="1"/>
          <p:nvPr/>
        </p:nvSpPr>
        <p:spPr>
          <a:xfrm>
            <a:off x="8425911" y="3560376"/>
            <a:ext cx="2836048" cy="659426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Micro-adding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7" name="TextBox 21"/>
          <p:cNvSpPr txBox="1"/>
          <p:nvPr/>
        </p:nvSpPr>
        <p:spPr>
          <a:xfrm>
            <a:off x="8425583" y="4408091"/>
            <a:ext cx="2836048" cy="646331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Magnetic separation, weighing</a:t>
            </a:r>
            <a:r>
              <a:rPr lang="en-US" altLang="zh-CN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insecticide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8" name="TextBox 21"/>
          <p:cNvSpPr txBox="1"/>
          <p:nvPr/>
        </p:nvSpPr>
        <p:spPr>
          <a:xfrm>
            <a:off x="8425841" y="5191015"/>
            <a:ext cx="2836047" cy="687173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Packaging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9" name="TextBox 21"/>
          <p:cNvSpPr txBox="1"/>
          <p:nvPr/>
        </p:nvSpPr>
        <p:spPr>
          <a:xfrm>
            <a:off x="8425841" y="6063842"/>
            <a:ext cx="2836047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baseline="0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……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8" name="TextBox 21"/>
          <p:cNvSpPr txBox="1"/>
          <p:nvPr/>
        </p:nvSpPr>
        <p:spPr>
          <a:xfrm>
            <a:off x="4825767" y="1748748"/>
            <a:ext cx="2836049" cy="646331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Wheat blending and weighing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9" name="TextBox 21"/>
          <p:cNvSpPr txBox="1"/>
          <p:nvPr/>
        </p:nvSpPr>
        <p:spPr>
          <a:xfrm>
            <a:off x="4821323" y="2749875"/>
            <a:ext cx="2836050" cy="687173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Wheat scouring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0" name="TextBox 21"/>
          <p:cNvSpPr txBox="1"/>
          <p:nvPr/>
        </p:nvSpPr>
        <p:spPr>
          <a:xfrm>
            <a:off x="4825768" y="3560472"/>
            <a:ext cx="2836048" cy="646331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Screening and stone removal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1" name="TextBox 21"/>
          <p:cNvSpPr txBox="1"/>
          <p:nvPr/>
        </p:nvSpPr>
        <p:spPr>
          <a:xfrm>
            <a:off x="4821630" y="4408187"/>
            <a:ext cx="2836048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Selection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2" name="TextBox 21"/>
          <p:cNvSpPr txBox="1"/>
          <p:nvPr/>
        </p:nvSpPr>
        <p:spPr>
          <a:xfrm>
            <a:off x="4825698" y="5191112"/>
            <a:ext cx="2836047" cy="646331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Dampening and wheat wetting</a:t>
            </a:r>
            <a:r>
              <a:rPr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3" name="TextBox 21"/>
          <p:cNvSpPr txBox="1"/>
          <p:nvPr/>
        </p:nvSpPr>
        <p:spPr>
          <a:xfrm>
            <a:off x="4821253" y="6065208"/>
            <a:ext cx="2836047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Wiping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5" name="TextBox 21"/>
          <p:cNvSpPr txBox="1"/>
          <p:nvPr/>
        </p:nvSpPr>
        <p:spPr>
          <a:xfrm>
            <a:off x="1216731" y="1748747"/>
            <a:ext cx="2836049" cy="687173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Wheat acceptance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6" name="TextBox 21"/>
          <p:cNvSpPr txBox="1"/>
          <p:nvPr/>
        </p:nvSpPr>
        <p:spPr>
          <a:xfrm>
            <a:off x="1141802" y="2751146"/>
            <a:ext cx="2836050" cy="646331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Receiving auxiliary materials and additives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7" name="TextBox 21"/>
          <p:cNvSpPr txBox="1"/>
          <p:nvPr/>
        </p:nvSpPr>
        <p:spPr>
          <a:xfrm>
            <a:off x="1141802" y="3560472"/>
            <a:ext cx="2836048" cy="65933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baseline="0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Packaging materials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8" name="TextBox 21"/>
          <p:cNvSpPr txBox="1"/>
          <p:nvPr/>
        </p:nvSpPr>
        <p:spPr>
          <a:xfrm>
            <a:off x="1141474" y="4408187"/>
            <a:ext cx="2836048" cy="646331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Screening and magnetic separation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9" name="TextBox 21"/>
          <p:cNvSpPr txBox="1"/>
          <p:nvPr/>
        </p:nvSpPr>
        <p:spPr>
          <a:xfrm>
            <a:off x="1141732" y="5191111"/>
            <a:ext cx="2836047" cy="687173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Warehousing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60" name="TextBox 21"/>
          <p:cNvSpPr txBox="1"/>
          <p:nvPr/>
        </p:nvSpPr>
        <p:spPr>
          <a:xfrm>
            <a:off x="1216662" y="6065208"/>
            <a:ext cx="2836047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noAutofit/>
          </a:bodyPr>
          <a:lstStyle/>
          <a:p>
            <a:pPr algn="ctr"/>
            <a:r>
              <a:rPr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Into dirty wheat bin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kern="1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12700"/>
            <a:ext cx="12192000" cy="373063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66525" y="6523038"/>
            <a:ext cx="625475" cy="33496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523038"/>
            <a:ext cx="10439400" cy="33496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132" name="文本框 20"/>
          <p:cNvSpPr txBox="1">
            <a:spLocks noChangeArrowheads="1"/>
          </p:cNvSpPr>
          <p:nvPr/>
        </p:nvSpPr>
        <p:spPr bwMode="auto">
          <a:xfrm>
            <a:off x="1314136" y="2234294"/>
            <a:ext cx="41349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</a:t>
            </a:r>
            <a:r>
              <a:rPr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istory of flour fortification technology of China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</p:txBody>
      </p:sp>
      <p:sp>
        <p:nvSpPr>
          <p:cNvPr id="18" name="矩形 17"/>
          <p:cNvSpPr/>
          <p:nvPr/>
        </p:nvSpPr>
        <p:spPr bwMode="auto">
          <a:xfrm>
            <a:off x="1387060" y="2129687"/>
            <a:ext cx="3960812" cy="821107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135" name="组合 68"/>
          <p:cNvGrpSpPr/>
          <p:nvPr/>
        </p:nvGrpSpPr>
        <p:grpSpPr bwMode="auto">
          <a:xfrm>
            <a:off x="459960" y="2129688"/>
            <a:ext cx="919442" cy="821106"/>
            <a:chOff x="6191369" y="1397569"/>
            <a:chExt cx="919239" cy="712882"/>
          </a:xfrm>
        </p:grpSpPr>
        <p:sp>
          <p:nvSpPr>
            <p:cNvPr id="68" name="矩形 67"/>
            <p:cNvSpPr/>
            <p:nvPr/>
          </p:nvSpPr>
          <p:spPr>
            <a:xfrm>
              <a:off x="6294533" y="1397569"/>
              <a:ext cx="712631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137" name="文本框 18"/>
            <p:cNvSpPr txBox="1">
              <a:spLocks noChangeArrowheads="1"/>
            </p:cNvSpPr>
            <p:nvPr/>
          </p:nvSpPr>
          <p:spPr bwMode="auto">
            <a:xfrm>
              <a:off x="6191369" y="1483066"/>
              <a:ext cx="919239" cy="454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800" baseline="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01</a:t>
              </a:r>
              <a:r>
                <a:rPr sz="28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280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3125" name="文本框 81"/>
          <p:cNvSpPr txBox="1">
            <a:spLocks noChangeArrowheads="1"/>
          </p:cNvSpPr>
          <p:nvPr/>
        </p:nvSpPr>
        <p:spPr bwMode="auto">
          <a:xfrm>
            <a:off x="1450883" y="3702085"/>
            <a:ext cx="36530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" altLang="zh-CN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How to understand flour fortification</a:t>
            </a:r>
            <a:r>
              <a:rPr lang="en" altLang="zh-CN" sz="1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</p:txBody>
      </p:sp>
      <p:sp>
        <p:nvSpPr>
          <p:cNvPr id="83" name="矩形 82"/>
          <p:cNvSpPr/>
          <p:nvPr/>
        </p:nvSpPr>
        <p:spPr bwMode="auto">
          <a:xfrm>
            <a:off x="1364200" y="3527323"/>
            <a:ext cx="3960812" cy="821106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128" name="组合 84"/>
          <p:cNvGrpSpPr/>
          <p:nvPr/>
        </p:nvGrpSpPr>
        <p:grpSpPr bwMode="auto">
          <a:xfrm>
            <a:off x="481550" y="3527323"/>
            <a:ext cx="919442" cy="821106"/>
            <a:chOff x="6191369" y="1397569"/>
            <a:chExt cx="919239" cy="712882"/>
          </a:xfrm>
        </p:grpSpPr>
        <p:sp>
          <p:nvSpPr>
            <p:cNvPr id="86" name="矩形 85"/>
            <p:cNvSpPr/>
            <p:nvPr/>
          </p:nvSpPr>
          <p:spPr>
            <a:xfrm>
              <a:off x="6294533" y="1397569"/>
              <a:ext cx="712631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130" name="文本框 86"/>
            <p:cNvSpPr txBox="1">
              <a:spLocks noChangeArrowheads="1"/>
            </p:cNvSpPr>
            <p:nvPr/>
          </p:nvSpPr>
          <p:spPr bwMode="auto">
            <a:xfrm>
              <a:off x="6191369" y="1483066"/>
              <a:ext cx="919239" cy="454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800" baseline="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03</a:t>
              </a:r>
              <a:r>
                <a:rPr sz="28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280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3117" name="文本框 126"/>
          <p:cNvSpPr txBox="1">
            <a:spLocks noChangeArrowheads="1"/>
          </p:cNvSpPr>
          <p:nvPr/>
        </p:nvSpPr>
        <p:spPr bwMode="auto">
          <a:xfrm>
            <a:off x="1438714" y="5011732"/>
            <a:ext cx="382450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" altLang="zh-CN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Wheat flour fortification &amp; processing technology</a:t>
            </a:r>
            <a:r>
              <a:rPr lang="en" altLang="zh-CN" sz="1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</p:txBody>
      </p:sp>
      <p:sp>
        <p:nvSpPr>
          <p:cNvPr id="128" name="矩形 127"/>
          <p:cNvSpPr/>
          <p:nvPr/>
        </p:nvSpPr>
        <p:spPr bwMode="auto">
          <a:xfrm>
            <a:off x="1364200" y="4992268"/>
            <a:ext cx="3960812" cy="712788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120" name="组合 129"/>
          <p:cNvGrpSpPr/>
          <p:nvPr/>
        </p:nvGrpSpPr>
        <p:grpSpPr bwMode="auto">
          <a:xfrm>
            <a:off x="563465" y="4992268"/>
            <a:ext cx="919442" cy="712788"/>
            <a:chOff x="6191369" y="1397569"/>
            <a:chExt cx="919239" cy="712882"/>
          </a:xfrm>
        </p:grpSpPr>
        <p:sp>
          <p:nvSpPr>
            <p:cNvPr id="131" name="矩形 130"/>
            <p:cNvSpPr/>
            <p:nvPr/>
          </p:nvSpPr>
          <p:spPr>
            <a:xfrm>
              <a:off x="6294533" y="1397569"/>
              <a:ext cx="712631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122" name="文本框 131"/>
            <p:cNvSpPr txBox="1">
              <a:spLocks noChangeArrowheads="1"/>
            </p:cNvSpPr>
            <p:nvPr/>
          </p:nvSpPr>
          <p:spPr bwMode="auto">
            <a:xfrm>
              <a:off x="6191369" y="1397569"/>
              <a:ext cx="919239" cy="523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800" baseline="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05</a:t>
              </a:r>
              <a:r>
                <a:rPr sz="28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280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3109" name="文本框 73"/>
          <p:cNvSpPr txBox="1">
            <a:spLocks noChangeArrowheads="1"/>
          </p:cNvSpPr>
          <p:nvPr/>
        </p:nvSpPr>
        <p:spPr bwMode="auto">
          <a:xfrm>
            <a:off x="7741780" y="2155788"/>
            <a:ext cx="3737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" altLang="zh-CN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Standard- and administrative system-based flour fortification system</a:t>
            </a:r>
            <a:r>
              <a:rPr lang="en" altLang="zh-CN" sz="1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</p:txBody>
      </p:sp>
      <p:sp>
        <p:nvSpPr>
          <p:cNvPr id="75" name="矩形 74"/>
          <p:cNvSpPr/>
          <p:nvPr/>
        </p:nvSpPr>
        <p:spPr bwMode="auto">
          <a:xfrm>
            <a:off x="7602436" y="2102382"/>
            <a:ext cx="4108014" cy="821105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112" name="组合 76"/>
          <p:cNvGrpSpPr/>
          <p:nvPr/>
        </p:nvGrpSpPr>
        <p:grpSpPr bwMode="auto">
          <a:xfrm>
            <a:off x="6719151" y="2129687"/>
            <a:ext cx="919442" cy="821101"/>
            <a:chOff x="6191369" y="1397569"/>
            <a:chExt cx="919239" cy="712882"/>
          </a:xfrm>
        </p:grpSpPr>
        <p:sp>
          <p:nvSpPr>
            <p:cNvPr id="78" name="矩形 77"/>
            <p:cNvSpPr/>
            <p:nvPr/>
          </p:nvSpPr>
          <p:spPr>
            <a:xfrm>
              <a:off x="6294533" y="1397569"/>
              <a:ext cx="712631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114" name="文本框 78"/>
            <p:cNvSpPr txBox="1">
              <a:spLocks noChangeArrowheads="1"/>
            </p:cNvSpPr>
            <p:nvPr/>
          </p:nvSpPr>
          <p:spPr bwMode="auto">
            <a:xfrm>
              <a:off x="6191369" y="1458638"/>
              <a:ext cx="919239" cy="454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800" baseline="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02</a:t>
              </a:r>
              <a:r>
                <a:rPr sz="28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280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3101" name="文本框 133"/>
          <p:cNvSpPr txBox="1">
            <a:spLocks noChangeArrowheads="1"/>
          </p:cNvSpPr>
          <p:nvPr/>
        </p:nvSpPr>
        <p:spPr bwMode="auto">
          <a:xfrm>
            <a:off x="7807401" y="3479720"/>
            <a:ext cx="367242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Flour fortification and fortification substances common in different countries</a:t>
            </a:r>
            <a:r>
              <a:rPr lang="en-US" altLang="zh-CN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</p:txBody>
      </p:sp>
      <p:sp>
        <p:nvSpPr>
          <p:cNvPr id="135" name="矩形 134"/>
          <p:cNvSpPr/>
          <p:nvPr/>
        </p:nvSpPr>
        <p:spPr bwMode="auto">
          <a:xfrm>
            <a:off x="7602435" y="3527322"/>
            <a:ext cx="4108013" cy="842925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104" name="组合 136"/>
          <p:cNvGrpSpPr/>
          <p:nvPr/>
        </p:nvGrpSpPr>
        <p:grpSpPr bwMode="auto">
          <a:xfrm>
            <a:off x="6719786" y="3527320"/>
            <a:ext cx="919442" cy="842924"/>
            <a:chOff x="6191369" y="1397569"/>
            <a:chExt cx="919239" cy="712882"/>
          </a:xfrm>
        </p:grpSpPr>
        <p:sp>
          <p:nvSpPr>
            <p:cNvPr id="138" name="矩形 137"/>
            <p:cNvSpPr/>
            <p:nvPr/>
          </p:nvSpPr>
          <p:spPr>
            <a:xfrm>
              <a:off x="6294533" y="1397569"/>
              <a:ext cx="712631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106" name="文本框 138"/>
            <p:cNvSpPr txBox="1">
              <a:spLocks noChangeArrowheads="1"/>
            </p:cNvSpPr>
            <p:nvPr/>
          </p:nvSpPr>
          <p:spPr bwMode="auto">
            <a:xfrm>
              <a:off x="6191369" y="1516546"/>
              <a:ext cx="919239" cy="44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800" baseline="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04</a:t>
              </a:r>
              <a:r>
                <a:rPr sz="28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280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3093" name="文本框 119"/>
          <p:cNvSpPr txBox="1">
            <a:spLocks noChangeArrowheads="1"/>
          </p:cNvSpPr>
          <p:nvPr/>
        </p:nvSpPr>
        <p:spPr bwMode="auto">
          <a:xfrm>
            <a:off x="8099080" y="5133937"/>
            <a:ext cx="31723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" altLang="zh-CN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Quality safety assurance system</a:t>
            </a:r>
            <a:r>
              <a:rPr lang="en" altLang="zh-CN" sz="1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</p:txBody>
      </p:sp>
      <p:sp>
        <p:nvSpPr>
          <p:cNvPr id="121" name="矩形 120"/>
          <p:cNvSpPr/>
          <p:nvPr/>
        </p:nvSpPr>
        <p:spPr bwMode="auto">
          <a:xfrm>
            <a:off x="7602436" y="4959248"/>
            <a:ext cx="4108012" cy="712788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096" name="组合 122"/>
          <p:cNvGrpSpPr/>
          <p:nvPr/>
        </p:nvGrpSpPr>
        <p:grpSpPr bwMode="auto">
          <a:xfrm>
            <a:off x="6720421" y="4958613"/>
            <a:ext cx="919442" cy="712788"/>
            <a:chOff x="6192004" y="1397569"/>
            <a:chExt cx="919239" cy="712882"/>
          </a:xfrm>
        </p:grpSpPr>
        <p:sp>
          <p:nvSpPr>
            <p:cNvPr id="124" name="矩形 123"/>
            <p:cNvSpPr/>
            <p:nvPr/>
          </p:nvSpPr>
          <p:spPr>
            <a:xfrm>
              <a:off x="6294533" y="1397569"/>
              <a:ext cx="712631" cy="712882"/>
            </a:xfrm>
            <a:prstGeom prst="rect">
              <a:avLst/>
            </a:prstGeom>
            <a:noFill/>
            <a:ln w="25400">
              <a:solidFill>
                <a:srgbClr val="0448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800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098" name="文本框 124"/>
            <p:cNvSpPr txBox="1">
              <a:spLocks noChangeArrowheads="1"/>
            </p:cNvSpPr>
            <p:nvPr/>
          </p:nvSpPr>
          <p:spPr bwMode="auto">
            <a:xfrm>
              <a:off x="6192004" y="1397569"/>
              <a:ext cx="919239" cy="523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800" baseline="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06</a:t>
              </a:r>
              <a:r>
                <a:rPr sz="28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280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cxnSp>
        <p:nvCxnSpPr>
          <p:cNvPr id="108" name="直接连接符 107"/>
          <p:cNvCxnSpPr/>
          <p:nvPr/>
        </p:nvCxnSpPr>
        <p:spPr>
          <a:xfrm flipH="1">
            <a:off x="5534025" y="2758973"/>
            <a:ext cx="1055688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/>
        </p:nvCxnSpPr>
        <p:spPr>
          <a:xfrm flipH="1">
            <a:off x="5534025" y="3874986"/>
            <a:ext cx="1055688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 flipH="1">
            <a:off x="5534025" y="5348821"/>
            <a:ext cx="1055688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743200" y="281529"/>
            <a:ext cx="6688138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0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Experience with Fortified Flour in China </a:t>
            </a:r>
          </a:p>
        </p:txBody>
      </p:sp>
      <p:cxnSp>
        <p:nvCxnSpPr>
          <p:cNvPr id="157" name="直接连接符 156"/>
          <p:cNvCxnSpPr/>
          <p:nvPr/>
        </p:nvCxnSpPr>
        <p:spPr bwMode="auto">
          <a:xfrm>
            <a:off x="3222168" y="1553504"/>
            <a:ext cx="5730875" cy="0"/>
          </a:xfrm>
          <a:prstGeom prst="line">
            <a:avLst/>
          </a:prstGeom>
          <a:ln w="25400">
            <a:solidFill>
              <a:srgbClr val="0448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3921813" cy="901337"/>
            <a:chOff x="656779" y="25903"/>
            <a:chExt cx="3253642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13137" y="96121"/>
              <a:ext cx="2697284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280454" y="782697"/>
            <a:ext cx="4431746" cy="582381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sz="2400" b="1" baseline="0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Management procedure control</a:t>
              </a:r>
              <a:r>
                <a:rPr sz="2400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zh-CN" altLang="en-US" sz="2400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09600" y="1936822"/>
            <a:ext cx="4797287" cy="3719355"/>
            <a:chOff x="713539" y="1540392"/>
            <a:chExt cx="5544690" cy="3719355"/>
          </a:xfrm>
        </p:grpSpPr>
        <p:sp>
          <p:nvSpPr>
            <p:cNvPr id="23" name="TextBox 21"/>
            <p:cNvSpPr txBox="1"/>
            <p:nvPr/>
          </p:nvSpPr>
          <p:spPr>
            <a:xfrm>
              <a:off x="726437" y="1540392"/>
              <a:ext cx="5531791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baseline="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Water safety control procedures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4" name="TextBox 21"/>
            <p:cNvSpPr txBox="1"/>
            <p:nvPr/>
          </p:nvSpPr>
          <p:spPr>
            <a:xfrm>
              <a:off x="726437" y="2188012"/>
              <a:ext cx="5531791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baseline="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Structure, status and cleaning of food contact surfaces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5" name="TextBox 21"/>
            <p:cNvSpPr txBox="1"/>
            <p:nvPr/>
          </p:nvSpPr>
          <p:spPr>
            <a:xfrm>
              <a:off x="726437" y="2875001"/>
              <a:ext cx="5531792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C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ross-contamination</a:t>
              </a:r>
              <a:r>
                <a:rPr lang="zh-CN" altLang="en-US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prevention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6" name="TextBox 21"/>
            <p:cNvSpPr txBox="1"/>
            <p:nvPr/>
          </p:nvSpPr>
          <p:spPr>
            <a:xfrm>
              <a:off x="718260" y="3586584"/>
              <a:ext cx="5539969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baseline="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Hand cleaning and maintenance of facilities in toilets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7" name="TextBox 21"/>
            <p:cNvSpPr txBox="1"/>
            <p:nvPr/>
          </p:nvSpPr>
          <p:spPr>
            <a:xfrm>
              <a:off x="718259" y="4229258"/>
              <a:ext cx="5539969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Prevent food</a:t>
              </a:r>
              <a:r>
                <a:rPr lang="zh-CN" altLang="en-US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from</a:t>
              </a:r>
              <a:r>
                <a:rPr lang="zh-CN" altLang="en-US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being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polluted by contaminants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8" name="TextBox 21"/>
            <p:cNvSpPr txBox="1"/>
            <p:nvPr/>
          </p:nvSpPr>
          <p:spPr>
            <a:xfrm>
              <a:off x="713539" y="4921193"/>
              <a:ext cx="5544690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Marking, storage and use of toxic chemicals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3947213" cy="901337"/>
            <a:chOff x="656779" y="25903"/>
            <a:chExt cx="3274715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276356" y="96121"/>
              <a:ext cx="2655138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Management and Hazard Analysis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280454" y="782697"/>
            <a:ext cx="4609546" cy="582381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sz="2400" b="1" baseline="0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Management procedure control</a:t>
              </a:r>
              <a:r>
                <a:rPr sz="2400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zh-CN" altLang="en-US" sz="2400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37087" y="1926614"/>
            <a:ext cx="4793202" cy="3719355"/>
            <a:chOff x="713539" y="1540392"/>
            <a:chExt cx="5544690" cy="3719355"/>
          </a:xfrm>
        </p:grpSpPr>
        <p:sp>
          <p:nvSpPr>
            <p:cNvPr id="30" name="TextBox 21"/>
            <p:cNvSpPr txBox="1"/>
            <p:nvPr/>
          </p:nvSpPr>
          <p:spPr>
            <a:xfrm>
              <a:off x="726436" y="1540392"/>
              <a:ext cx="5531791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Health and hygiene control of employees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1" name="TextBox 21"/>
            <p:cNvSpPr txBox="1"/>
            <p:nvPr/>
          </p:nvSpPr>
          <p:spPr>
            <a:xfrm>
              <a:off x="726436" y="2188012"/>
              <a:ext cx="5531791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Prevention</a:t>
              </a:r>
              <a:r>
                <a:rPr lang="zh-CN" altLang="en-US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and</a:t>
              </a:r>
              <a:r>
                <a:rPr lang="zh-CN" altLang="en-US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Control of insects and rats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2" name="TextBox 21"/>
            <p:cNvSpPr txBox="1"/>
            <p:nvPr/>
          </p:nvSpPr>
          <p:spPr>
            <a:xfrm>
              <a:off x="726436" y="2875001"/>
              <a:ext cx="5531792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Sanitation</a:t>
              </a:r>
              <a:r>
                <a:rPr lang="en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control of packaging, storage and transportation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3" name="TextBox 21"/>
            <p:cNvSpPr txBox="1"/>
            <p:nvPr/>
          </p:nvSpPr>
          <p:spPr>
            <a:xfrm>
              <a:off x="718260" y="3586584"/>
              <a:ext cx="5539968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Sanitation control of unprocessed grains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4" name="TextBox 21"/>
            <p:cNvSpPr txBox="1"/>
            <p:nvPr/>
          </p:nvSpPr>
          <p:spPr>
            <a:xfrm>
              <a:off x="718259" y="4229258"/>
              <a:ext cx="5539969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Sanitation control of production and processing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5" name="TextBox 21"/>
            <p:cNvSpPr txBox="1"/>
            <p:nvPr/>
          </p:nvSpPr>
          <p:spPr>
            <a:xfrm>
              <a:off x="713539" y="4921193"/>
              <a:ext cx="5544690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Inspection control procedures</a:t>
              </a:r>
              <a:r>
                <a:rPr sz="160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2093913" y="3044031"/>
            <a:ext cx="8170862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Thank</a:t>
            </a:r>
            <a:r>
              <a:rPr lang="zh-CN" altLang="en-US"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44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Y</a:t>
            </a:r>
            <a:r>
              <a:rPr lang="en-US" altLang="zh-CN" sz="4400" b="1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ou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</a:p>
        </p:txBody>
      </p:sp>
      <p:sp>
        <p:nvSpPr>
          <p:cNvPr id="33" name="矩形 32"/>
          <p:cNvSpPr/>
          <p:nvPr/>
        </p:nvSpPr>
        <p:spPr>
          <a:xfrm>
            <a:off x="1600200" y="2257425"/>
            <a:ext cx="8956675" cy="2382838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4" name="组合 33"/>
          <p:cNvGrpSpPr/>
          <p:nvPr/>
        </p:nvGrpSpPr>
        <p:grpSpPr bwMode="auto">
          <a:xfrm>
            <a:off x="10290175" y="4325938"/>
            <a:ext cx="1109663" cy="1130300"/>
            <a:chOff x="2666985" y="682103"/>
            <a:chExt cx="1109138" cy="1131217"/>
          </a:xfrm>
        </p:grpSpPr>
        <p:sp>
          <p:nvSpPr>
            <p:cNvPr id="35" name="矩形 34"/>
            <p:cNvSpPr/>
            <p:nvPr/>
          </p:nvSpPr>
          <p:spPr>
            <a:xfrm>
              <a:off x="2841527" y="858458"/>
              <a:ext cx="769574" cy="768973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2666985" y="682103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217587" y="1254067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 bwMode="auto">
          <a:xfrm>
            <a:off x="792163" y="1462088"/>
            <a:ext cx="1109662" cy="1131887"/>
            <a:chOff x="2666985" y="682103"/>
            <a:chExt cx="1109138" cy="1131217"/>
          </a:xfrm>
        </p:grpSpPr>
        <p:sp>
          <p:nvSpPr>
            <p:cNvPr id="39" name="矩形 38"/>
            <p:cNvSpPr/>
            <p:nvPr/>
          </p:nvSpPr>
          <p:spPr>
            <a:xfrm>
              <a:off x="2841528" y="858211"/>
              <a:ext cx="769573" cy="769482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2666985" y="682103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217587" y="1254851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42" name="矩形 41"/>
          <p:cNvSpPr/>
          <p:nvPr/>
        </p:nvSpPr>
        <p:spPr>
          <a:xfrm>
            <a:off x="0" y="-12700"/>
            <a:ext cx="12192000" cy="373063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-1" y="6557962"/>
            <a:ext cx="12191999" cy="3000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2014538"/>
            <a:ext cx="12192000" cy="2849562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2663825"/>
            <a:ext cx="1096963" cy="541338"/>
          </a:xfrm>
          <a:prstGeom prst="rect">
            <a:avLst/>
          </a:prstGeom>
          <a:solidFill>
            <a:srgbClr val="D6E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946150" y="2000250"/>
            <a:ext cx="1539875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sz="11500" baseline="0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6</a:t>
            </a:r>
            <a:endParaRPr lang="zh-CN" altLang="en-US" sz="11500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0" y="2638425"/>
            <a:ext cx="99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sz="3200" b="1" baseline="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Part </a:t>
            </a:r>
          </a:p>
        </p:txBody>
      </p:sp>
      <p:sp>
        <p:nvSpPr>
          <p:cNvPr id="10" name="矩形 9"/>
          <p:cNvSpPr/>
          <p:nvPr/>
        </p:nvSpPr>
        <p:spPr>
          <a:xfrm>
            <a:off x="2498725" y="2663825"/>
            <a:ext cx="9693275" cy="541338"/>
          </a:xfrm>
          <a:prstGeom prst="rect">
            <a:avLst/>
          </a:prstGeom>
          <a:solidFill>
            <a:srgbClr val="D6E0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2525713" y="2638425"/>
            <a:ext cx="1766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	 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3826410" y="3713546"/>
            <a:ext cx="82184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sz="3600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Quality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sz="3600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afety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Assurance</a:t>
            </a:r>
            <a:r>
              <a:rPr lang="en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sz="3600" b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ystem</a:t>
            </a:r>
            <a:endParaRPr lang="en-US" altLang="zh-CN" sz="3600" b="1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6266" y="952980"/>
            <a:ext cx="8139829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   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ood 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is the basic condition to guarantee the production of fortified wheat flour.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terms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fortified flour </a:t>
            </a:r>
            <a:r>
              <a:rPr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quality control, the quality and sanitary conditions are of great concern. In the meantime, it is necessary to build an interrelated and supporting 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quality assurance system</a:t>
            </a:r>
            <a:r>
              <a:rPr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and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f</a:t>
            </a:r>
            <a:r>
              <a:rPr lang="en-US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ood s</a:t>
            </a:r>
            <a:r>
              <a:rPr lang="en-US" altLang="zh-CN"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afety</a:t>
            </a:r>
            <a:r>
              <a:rPr sz="24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assurance system</a:t>
            </a:r>
            <a:r>
              <a:rPr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by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enterprises, governments and society. </a:t>
            </a:r>
            <a:endParaRPr lang="zh-CN" altLang="zh-CN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1" y="0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pic>
        <p:nvPicPr>
          <p:cNvPr id="6" name="图片 5" descr="图片包含 游戏机, 标志, 食物&#10;&#10;描述已自动生成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69"/>
          <a:stretch>
            <a:fillRect/>
          </a:stretch>
        </p:blipFill>
        <p:spPr>
          <a:xfrm>
            <a:off x="8834092" y="921867"/>
            <a:ext cx="2891459" cy="2569924"/>
          </a:xfrm>
          <a:prstGeom prst="rect">
            <a:avLst/>
          </a:prstGeom>
        </p:spPr>
      </p:pic>
      <p:pic>
        <p:nvPicPr>
          <p:cNvPr id="10" name="图片 9" descr="图片包含 游戏机, 画&#10;&#10;描述已自动生成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860" y="3627780"/>
            <a:ext cx="3449476" cy="243902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9429578" y="3054072"/>
            <a:ext cx="1695622" cy="32730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b="1" baseline="0" dirty="0">
                <a:solidFill>
                  <a:srgbClr val="14379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Quality </a:t>
            </a:r>
            <a:r>
              <a:rPr lang="en-US" altLang="zh-CN" b="1" dirty="0">
                <a:solidFill>
                  <a:srgbClr val="14379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b="1" baseline="0" dirty="0">
                <a:solidFill>
                  <a:srgbClr val="14379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dirty="0">
              <a:solidFill>
                <a:srgbClr val="14379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72206" y="5025773"/>
            <a:ext cx="1086194" cy="34632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sz="1400" b="1" baseline="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"Safe" food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400" b="1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6266" y="952980"/>
            <a:ext cx="8139829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  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production practice,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addition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to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strengthening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internal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management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enhancing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technology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fortified flour enterprises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en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it is also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attainable for enterprises to maintain the level of food quality and safety management and constantly improve the product quality by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being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certified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independently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supervised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through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third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party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terms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internal quality management system and safety management system.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1" y="0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pic>
        <p:nvPicPr>
          <p:cNvPr id="6" name="图片 5" descr="图片包含 游戏机, 标志, 食物&#10;&#10;描述已自动生成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69"/>
          <a:stretch>
            <a:fillRect/>
          </a:stretch>
        </p:blipFill>
        <p:spPr>
          <a:xfrm>
            <a:off x="8834092" y="921867"/>
            <a:ext cx="2891459" cy="2569924"/>
          </a:xfrm>
          <a:prstGeom prst="rect">
            <a:avLst/>
          </a:prstGeom>
        </p:spPr>
      </p:pic>
      <p:pic>
        <p:nvPicPr>
          <p:cNvPr id="10" name="图片 9" descr="图片包含 游戏机, 画&#10;&#10;描述已自动生成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8860" y="3627780"/>
            <a:ext cx="3449476" cy="243902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9429578" y="3054072"/>
            <a:ext cx="1695622" cy="32730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b="1" baseline="0" dirty="0">
                <a:solidFill>
                  <a:srgbClr val="14379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Quality </a:t>
            </a:r>
            <a:r>
              <a:rPr lang="en-US" altLang="zh-CN" b="1" dirty="0">
                <a:solidFill>
                  <a:srgbClr val="14379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b="1" baseline="0" dirty="0">
                <a:solidFill>
                  <a:srgbClr val="143795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b="1" dirty="0">
              <a:solidFill>
                <a:srgbClr val="143795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972206" y="5025773"/>
            <a:ext cx="1086194" cy="34632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sz="1400" b="1" baseline="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"Safe" foods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400" b="1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96000" y="267286"/>
            <a:ext cx="6095999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5815218" cy="888637"/>
            <a:chOff x="656779" y="25903"/>
            <a:chExt cx="5406186" cy="887100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926629" y="83443"/>
              <a:ext cx="5136336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Internal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Q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uality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A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ssurance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ystem and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E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xternal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upervision</a:t>
              </a:r>
              <a:endParaRPr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6.1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2708855" y="968719"/>
            <a:ext cx="5777946" cy="582381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Internal quality assurance system and external </a:t>
              </a:r>
              <a:r>
                <a:rPr lang="en-US" altLang="zh-CN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supervision</a:t>
              </a:r>
              <a:r>
                <a:rPr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of enterprise</a:t>
              </a:r>
              <a:r>
                <a:rPr lang="en-US" altLang="zh-CN" sz="2000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s</a:t>
              </a:r>
              <a:r>
                <a:rPr sz="2000"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zh-CN" altLang="en-US" sz="2000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12" name="TextBox 14"/>
          <p:cNvSpPr txBox="1"/>
          <p:nvPr/>
        </p:nvSpPr>
        <p:spPr>
          <a:xfrm>
            <a:off x="5597828" y="2410563"/>
            <a:ext cx="5043668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1600" b="1" i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Quality Management Systems - Requirements </a:t>
            </a:r>
            <a:r>
              <a:rPr sz="1600" b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(GB/T19001-2016)</a:t>
            </a:r>
            <a:r>
              <a:rPr sz="16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TextBox 21"/>
          <p:cNvSpPr txBox="1"/>
          <p:nvPr/>
        </p:nvSpPr>
        <p:spPr>
          <a:xfrm>
            <a:off x="837452" y="2410203"/>
            <a:ext cx="4421311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ood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Law of the People's Republic of China</a:t>
            </a:r>
            <a:r>
              <a:rPr sz="16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902354" y="1794166"/>
            <a:ext cx="9739142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902354" y="1794166"/>
            <a:ext cx="839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267018" y="1794166"/>
            <a:ext cx="839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0557520" y="1866174"/>
            <a:ext cx="839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00172" y="1968512"/>
            <a:ext cx="2218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1600" b="1" baseline="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Laws and regulations </a:t>
            </a:r>
          </a:p>
        </p:txBody>
      </p:sp>
      <p:sp>
        <p:nvSpPr>
          <p:cNvPr id="47" name="TextBox 42"/>
          <p:cNvSpPr txBox="1"/>
          <p:nvPr/>
        </p:nvSpPr>
        <p:spPr>
          <a:xfrm>
            <a:off x="6959600" y="1923373"/>
            <a:ext cx="2349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1600" b="1" baseline="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Management system </a:t>
            </a:r>
          </a:p>
        </p:txBody>
      </p:sp>
      <p:sp>
        <p:nvSpPr>
          <p:cNvPr id="48" name="TextBox 21"/>
          <p:cNvSpPr txBox="1"/>
          <p:nvPr/>
        </p:nvSpPr>
        <p:spPr>
          <a:xfrm>
            <a:off x="902222" y="3414058"/>
            <a:ext cx="4429487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Product Quality Law of the People's Republic of China</a:t>
            </a:r>
            <a:r>
              <a:rPr sz="16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9" name="TextBox 21"/>
          <p:cNvSpPr txBox="1"/>
          <p:nvPr/>
        </p:nvSpPr>
        <p:spPr>
          <a:xfrm>
            <a:off x="845707" y="4168357"/>
            <a:ext cx="4429487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Hygienic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Standard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for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Use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Nutritional Fortification Substances in Foods</a:t>
            </a:r>
            <a:r>
              <a:rPr sz="16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0" name="TextBox 21"/>
          <p:cNvSpPr txBox="1"/>
          <p:nvPr/>
        </p:nvSpPr>
        <p:spPr>
          <a:xfrm>
            <a:off x="829276" y="4937725"/>
            <a:ext cx="4429487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Measures for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Hygienic</a:t>
            </a:r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Administration</a:t>
            </a:r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of Food Additives</a:t>
            </a:r>
            <a:r>
              <a:rPr sz="1600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1" name="TextBox 14"/>
          <p:cNvSpPr txBox="1"/>
          <p:nvPr/>
        </p:nvSpPr>
        <p:spPr>
          <a:xfrm>
            <a:off x="5605951" y="3325580"/>
            <a:ext cx="5043668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1600" b="1" i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sz="1600" b="1" i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ood </a:t>
            </a:r>
            <a:r>
              <a:rPr lang="en-US" altLang="zh-CN" sz="1600" b="1" i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sz="1600" b="1" i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Management Systems - Requirements for Any Organization in the Food Chain </a:t>
            </a:r>
            <a:r>
              <a:rPr sz="1600" b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(GB/T22000-2006)</a:t>
            </a:r>
            <a:r>
              <a:rPr sz="16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2" name="TextBox 14"/>
          <p:cNvSpPr txBox="1"/>
          <p:nvPr/>
        </p:nvSpPr>
        <p:spPr>
          <a:xfrm>
            <a:off x="5643416" y="4599280"/>
            <a:ext cx="5043668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1600" b="1" i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Environmental Management Systems - Requirements with Guidance for Use</a:t>
            </a:r>
            <a:r>
              <a:rPr sz="1600" b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(GB/T14001-2004)</a:t>
            </a:r>
            <a:r>
              <a:rPr sz="16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3" name="TextBox 14"/>
          <p:cNvSpPr txBox="1"/>
          <p:nvPr/>
        </p:nvSpPr>
        <p:spPr>
          <a:xfrm>
            <a:off x="5643548" y="5707584"/>
            <a:ext cx="5043668" cy="584775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sz="1600" b="1" i="1" dirty="0">
                <a:solidFill>
                  <a:srgbClr val="FFFF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Occupational Health and Safety Management Systems - Requirements (GB/T28001-2011)</a:t>
            </a:r>
            <a:r>
              <a:rPr sz="1600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en-US" sz="1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54" name="TextBox 21"/>
          <p:cNvSpPr txBox="1"/>
          <p:nvPr/>
        </p:nvSpPr>
        <p:spPr>
          <a:xfrm>
            <a:off x="837530" y="5707399"/>
            <a:ext cx="4429487" cy="830997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Administrative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Provisions</a:t>
            </a:r>
            <a:r>
              <a:rPr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on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Sanitation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Registration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List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Entry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Export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Manufacturing</a:t>
            </a:r>
            <a:r>
              <a:rPr lang="zh-CN" altLang="en-US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1600" b="1" i="1" dirty="0">
                <a:solidFill>
                  <a:schemeClr val="bg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Enterprises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94922" y="267286"/>
            <a:ext cx="8097077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3800886" cy="901337"/>
            <a:chOff x="656779" y="25903"/>
            <a:chExt cx="3747014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926629" y="96121"/>
              <a:ext cx="3477164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Quality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afety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M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anagement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ystem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2400" dirty="0">
                <a:solidFill>
                  <a:srgbClr val="044875"/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6.2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6687067" y="1137250"/>
            <a:ext cx="4879458" cy="3078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 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Fortified</a:t>
            </a:r>
            <a:r>
              <a:rPr lang="zh-CN" altLang="en-US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flour manufacturers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as</a:t>
            </a:r>
            <a:r>
              <a:rPr lang="zh-CN" altLang="en-US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lang="zh-CN" altLang="en-US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manufacturers,</a:t>
            </a:r>
            <a:r>
              <a:rPr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must be subject to the management 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food hygiene enforcement.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ood safety</a:t>
            </a:r>
            <a:r>
              <a:rPr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is 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priority</a:t>
            </a:r>
            <a:r>
              <a:rPr sz="2200" b="1" dirty="0">
                <a:latin typeface="Times New Roman" panose="02020603050405020304" pitchFamily="18" charset="0"/>
                <a:sym typeface="Times New Roman" panose="02020603050405020304" pitchFamily="18" charset="0"/>
              </a:rPr>
              <a:t> for any raw-food material manufacturer.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13539" y="1540392"/>
            <a:ext cx="5544690" cy="3719355"/>
            <a:chOff x="713539" y="1540392"/>
            <a:chExt cx="5544690" cy="3719355"/>
          </a:xfrm>
        </p:grpSpPr>
        <p:sp>
          <p:nvSpPr>
            <p:cNvPr id="28" name="TextBox 21"/>
            <p:cNvSpPr txBox="1"/>
            <p:nvPr/>
          </p:nvSpPr>
          <p:spPr>
            <a:xfrm>
              <a:off x="726436" y="1540392"/>
              <a:ext cx="5531791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Code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for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Design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of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Clean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Room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(GB50073-2013)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9" name="TextBox 21"/>
            <p:cNvSpPr txBox="1"/>
            <p:nvPr/>
          </p:nvSpPr>
          <p:spPr>
            <a:xfrm>
              <a:off x="726436" y="2188012"/>
              <a:ext cx="5531791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Standards for Drinking Water Quality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(GB5749-2006)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0" name="TextBox 21"/>
            <p:cNvSpPr txBox="1"/>
            <p:nvPr/>
          </p:nvSpPr>
          <p:spPr>
            <a:xfrm>
              <a:off x="726436" y="2875001"/>
              <a:ext cx="5531792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Hygienic Specifications of Flour Milling Factory 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(GB13122-1991)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1" name="TextBox 21"/>
            <p:cNvSpPr txBox="1"/>
            <p:nvPr/>
          </p:nvSpPr>
          <p:spPr>
            <a:xfrm>
              <a:off x="718260" y="3586584"/>
              <a:ext cx="5539968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General </a:t>
              </a:r>
              <a:r>
                <a:rPr lang="en-US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Hygienic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Regulation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for Food Enterprises 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(GB14881-2013)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2" name="TextBox 21"/>
            <p:cNvSpPr txBox="1"/>
            <p:nvPr/>
          </p:nvSpPr>
          <p:spPr>
            <a:xfrm>
              <a:off x="718259" y="4229258"/>
              <a:ext cx="5539969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General </a:t>
              </a:r>
              <a:r>
                <a:rPr lang="en-US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Rules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for </a:t>
              </a:r>
              <a:r>
                <a:rPr lang="en-US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the</a:t>
              </a:r>
              <a:r>
                <a:rPr lang="zh-CN" altLang="en-US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Labeling</a:t>
              </a:r>
              <a:r>
                <a:rPr lang="zh-CN" altLang="en-US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of</a:t>
              </a:r>
              <a:r>
                <a:rPr lang="zh-CN" altLang="en-US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Prepackaged Food 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(GB7718-2014)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3" name="TextBox 21"/>
            <p:cNvSpPr txBox="1"/>
            <p:nvPr/>
          </p:nvSpPr>
          <p:spPr>
            <a:xfrm>
              <a:off x="713539" y="4921193"/>
              <a:ext cx="5544690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Standard</a:t>
              </a:r>
              <a:r>
                <a:rPr lang="en-US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for Uses of Food Additives 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(GB2760-2014)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094922" y="267286"/>
            <a:ext cx="8097077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3800886" cy="901337"/>
            <a:chOff x="656779" y="25903"/>
            <a:chExt cx="3747014" cy="899778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926629" y="96121"/>
              <a:ext cx="3477164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Quality Safety Management Systems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6.2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6687067" y="1137250"/>
            <a:ext cx="4879458" cy="3078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is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directly relate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d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to consumers,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and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indirectly influences the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reputation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enterprises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involved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 production, transportation, and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sales</a:t>
            </a:r>
            <a:r>
              <a:rPr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, and even the public trust of the food authorities or governments.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13539" y="1540392"/>
            <a:ext cx="5544690" cy="3719355"/>
            <a:chOff x="713539" y="1540392"/>
            <a:chExt cx="5544690" cy="3719355"/>
          </a:xfrm>
        </p:grpSpPr>
        <p:sp>
          <p:nvSpPr>
            <p:cNvPr id="28" name="TextBox 21"/>
            <p:cNvSpPr txBox="1"/>
            <p:nvPr/>
          </p:nvSpPr>
          <p:spPr>
            <a:xfrm>
              <a:off x="726436" y="1540392"/>
              <a:ext cx="5531791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Code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for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Design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of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Clean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Room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(GB50073-2013)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29" name="TextBox 21"/>
            <p:cNvSpPr txBox="1"/>
            <p:nvPr/>
          </p:nvSpPr>
          <p:spPr>
            <a:xfrm>
              <a:off x="726436" y="2188012"/>
              <a:ext cx="5531791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Standards for Drinking Water Quality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(GB5749-2006)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0" name="TextBox 21"/>
            <p:cNvSpPr txBox="1"/>
            <p:nvPr/>
          </p:nvSpPr>
          <p:spPr>
            <a:xfrm>
              <a:off x="726436" y="2875001"/>
              <a:ext cx="5531792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Hygienic Specifications of Flour Milling Factory </a:t>
              </a:r>
              <a:r>
                <a:rPr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(GB13122-1991)</a:t>
              </a:r>
              <a:r>
                <a:rPr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zh-CN" altLang="en-US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1" name="TextBox 21"/>
            <p:cNvSpPr txBox="1"/>
            <p:nvPr/>
          </p:nvSpPr>
          <p:spPr>
            <a:xfrm>
              <a:off x="718260" y="3586584"/>
              <a:ext cx="5539968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General Hygienic Regulation for Food Enterprises </a:t>
              </a:r>
              <a:r>
                <a:rPr lang="en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(GB14881-2013)</a:t>
              </a:r>
              <a:r>
                <a:rPr lang="en" altLang="zh-CN"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" altLang="zh-CN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2" name="TextBox 21"/>
            <p:cNvSpPr txBox="1"/>
            <p:nvPr/>
          </p:nvSpPr>
          <p:spPr>
            <a:xfrm>
              <a:off x="718259" y="4229258"/>
              <a:ext cx="5539969" cy="584775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General Rules for the Labeling of Prepackaged Food </a:t>
              </a:r>
              <a:r>
                <a:rPr lang="en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(GB7718-2014)</a:t>
              </a:r>
              <a:r>
                <a:rPr lang="en" altLang="zh-CN"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" altLang="zh-CN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33" name="TextBox 21"/>
            <p:cNvSpPr txBox="1"/>
            <p:nvPr/>
          </p:nvSpPr>
          <p:spPr>
            <a:xfrm>
              <a:off x="713539" y="4921193"/>
              <a:ext cx="5544690" cy="338554"/>
            </a:xfrm>
            <a:prstGeom prst="rect">
              <a:avLst/>
            </a:prstGeom>
            <a:solidFill>
              <a:srgbClr val="0070C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" altLang="zh-CN" sz="1600" b="1" i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Standards for Uses of Food Additives </a:t>
              </a:r>
              <a:r>
                <a:rPr lang="en" altLang="zh-CN" sz="1600" b="1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(GB2760-2014)</a:t>
              </a:r>
              <a:r>
                <a:rPr lang="en" altLang="zh-CN" sz="1600" dirty="0">
                  <a:solidFill>
                    <a:schemeClr val="bg1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endParaRPr lang="en" altLang="zh-CN" sz="1600" b="1" kern="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54000"/>
            <a:ext cx="609600" cy="23812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86703" y="267286"/>
            <a:ext cx="7505296" cy="224839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566525" y="6621463"/>
            <a:ext cx="625475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-1" y="6621463"/>
            <a:ext cx="12192000" cy="276248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612087" y="81651"/>
            <a:ext cx="3985314" cy="888637"/>
            <a:chOff x="656779" y="25903"/>
            <a:chExt cx="3306324" cy="887100"/>
          </a:xfrm>
        </p:grpSpPr>
        <p:sp>
          <p:nvSpPr>
            <p:cNvPr id="14" name="文本框 3"/>
            <p:cNvSpPr txBox="1">
              <a:spLocks noChangeArrowheads="1"/>
            </p:cNvSpPr>
            <p:nvPr/>
          </p:nvSpPr>
          <p:spPr bwMode="auto">
            <a:xfrm>
              <a:off x="1192066" y="83443"/>
              <a:ext cx="2771037" cy="829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Safety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M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anagement and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H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azard </a:t>
              </a:r>
              <a:r>
                <a:rPr lang="en-US" altLang="zh-CN"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A</a:t>
              </a:r>
              <a:r>
                <a:rPr sz="2400" dirty="0">
                  <a:solidFill>
                    <a:srgbClr val="044875"/>
                  </a:solidFill>
                  <a:latin typeface="Times New Roman" panose="02020603050405020304" pitchFamily="18" charset="0"/>
                  <a:sym typeface="Times New Roman" panose="02020603050405020304" pitchFamily="18" charset="0"/>
                </a:rPr>
                <a:t>nalysis 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6779" y="25903"/>
              <a:ext cx="723631" cy="584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3200" baseline="0" dirty="0">
                  <a:latin typeface="Times New Roman" panose="02020603050405020304" pitchFamily="18" charset="0"/>
                  <a:sym typeface="Times New Roman" panose="02020603050405020304" pitchFamily="18" charset="0"/>
                </a:rPr>
                <a:t>6.3</a:t>
              </a:r>
              <a:endParaRPr lang="zh-CN" altLang="en-US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grpSp>
        <p:nvGrpSpPr>
          <p:cNvPr id="18" name="组合 64"/>
          <p:cNvGrpSpPr/>
          <p:nvPr/>
        </p:nvGrpSpPr>
        <p:grpSpPr>
          <a:xfrm>
            <a:off x="490332" y="915130"/>
            <a:ext cx="6056241" cy="857389"/>
            <a:chOff x="1165607" y="3046660"/>
            <a:chExt cx="3573712" cy="613031"/>
          </a:xfrm>
        </p:grpSpPr>
        <p:sp>
          <p:nvSpPr>
            <p:cNvPr id="19" name="矩形 18"/>
            <p:cNvSpPr/>
            <p:nvPr/>
          </p:nvSpPr>
          <p:spPr>
            <a:xfrm flipH="1">
              <a:off x="1175656" y="3084842"/>
              <a:ext cx="3563663" cy="574849"/>
            </a:xfrm>
            <a:prstGeom prst="rect">
              <a:avLst/>
            </a:prstGeom>
            <a:solidFill>
              <a:srgbClr val="005D9D"/>
            </a:solidFill>
            <a:ln>
              <a:noFill/>
            </a:ln>
            <a:effectLst>
              <a:outerShdw blurRad="762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  <p:sp>
          <p:nvSpPr>
            <p:cNvPr id="20" name="TextBox 2059"/>
            <p:cNvSpPr txBox="1"/>
            <p:nvPr/>
          </p:nvSpPr>
          <p:spPr>
            <a:xfrm flipH="1">
              <a:off x="1165607" y="3046660"/>
              <a:ext cx="3573711" cy="592852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>
              <a:defPPr>
                <a:defRPr lang="zh-CN"/>
              </a:defPPr>
              <a:lvl1pPr>
                <a:defRPr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/>
              <a:r>
                <a:rPr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Introduction to key points of fortifi</a:t>
              </a:r>
              <a:r>
                <a:rPr lang="en-US" altLang="zh-CN"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ed</a:t>
              </a:r>
              <a:r>
                <a:rPr dirty="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flour quality management</a:t>
              </a:r>
              <a:r>
                <a:rPr dirty="0">
                  <a:latin typeface="Times New Roman" panose="02020603050405020304" pitchFamily="18" charset="0"/>
                  <a:ea typeface="宋体" panose="02010600030101010101" pitchFamily="2" charset="-122"/>
                  <a:sym typeface="Times New Roman" panose="02020603050405020304" pitchFamily="18" charset="0"/>
                </a:rPr>
                <a:t> </a:t>
              </a:r>
              <a:endParaRPr lang="zh-CN" altLang="en-US" b="1" spc="3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Times New Roman" panose="02020603050405020304" pitchFamily="18" charset="0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37354" y="1823319"/>
            <a:ext cx="10018643" cy="4209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(1) Specify the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hygienic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s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tandard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for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personnel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, plant area, workshops, equipment and facilities, raw materials, processing techniques, management, operation, and </a:t>
            </a:r>
            <a:r>
              <a:rPr lang="en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storage and transport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finished product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in</a:t>
            </a:r>
            <a:r>
              <a:rPr lang="en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fortified</a:t>
            </a:r>
            <a:r>
              <a:rPr lang="zh-CN" altLang="en-US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flour</a:t>
            </a:r>
            <a:r>
              <a:rPr lang="zh-CN" altLang="en-US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" altLang="zh-CN"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mills</a:t>
            </a:r>
            <a:r>
              <a:rPr sz="2400" b="1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r>
              <a:rPr dirty="0"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zh-CN" altLang="zh-CN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en-US" altLang="zh-C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endParaRPr lang="en-US" altLang="zh-CN" sz="2200" b="1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       </a:t>
            </a:r>
            <a:r>
              <a:rPr sz="2400" b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First</a:t>
            </a:r>
            <a:r>
              <a:rPr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Strengthening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the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ygiene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education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of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personnel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: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comprehensive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publicity and education for new staff and senior staff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are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conducted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on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i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</a:t>
            </a:r>
            <a:r>
              <a:rPr lang="en-US" sz="2200" i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ood </a:t>
            </a:r>
            <a:r>
              <a:rPr lang="en-US" altLang="zh-CN" sz="2200" i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Safety</a:t>
            </a:r>
            <a:r>
              <a:rPr sz="2200" i="1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Law of the People’s Republic of China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hygienic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regulations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for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food</a:t>
            </a:r>
            <a:r>
              <a:rPr lang="zh-CN" altLang="en-US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manufacturers, quality management objectives, prerequisite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programs</a:t>
            </a:r>
            <a:r>
              <a:rPr lang="en-US" altLang="zh-CN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zh-CN" sz="2200" baseline="0" dirty="0">
                <a:solidFill>
                  <a:srgbClr val="333333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etc.</a:t>
            </a:r>
            <a:r>
              <a:rPr lang="en-US" altLang="zh-CN" sz="2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  </a:t>
            </a:r>
            <a:endParaRPr lang="zh-CN" altLang="zh-CN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1563</Words>
  <Application>Microsoft Macintosh PowerPoint</Application>
  <PresentationFormat>宽屏</PresentationFormat>
  <Paragraphs>175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12sc.taobao.com</dc:subject>
  <dc:creator>清风素材;12sc.taobao.com</dc:creator>
  <cp:keywords>12sc.taobao.com</cp:keywords>
  <dc:description>12sc.taobao.com</dc:description>
  <cp:lastModifiedBy>J</cp:lastModifiedBy>
  <cp:revision>248</cp:revision>
  <dcterms:created xsi:type="dcterms:W3CDTF">2015-04-13T12:15:00Z</dcterms:created>
  <dcterms:modified xsi:type="dcterms:W3CDTF">2020-12-03T10:51:28Z</dcterms:modified>
  <cp:category>12sc.taobao.com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2052-11.1.0.10000</vt:lpwstr>
  </property>
</Properties>
</file>