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3.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416" r:id="rId2"/>
    <p:sldId id="422" r:id="rId3"/>
    <p:sldId id="256" r:id="rId4"/>
    <p:sldId id="423" r:id="rId5"/>
    <p:sldId id="427" r:id="rId6"/>
    <p:sldId id="458" r:id="rId7"/>
    <p:sldId id="460" r:id="rId8"/>
    <p:sldId id="562" r:id="rId9"/>
    <p:sldId id="461" r:id="rId10"/>
    <p:sldId id="462" r:id="rId11"/>
    <p:sldId id="439" r:id="rId12"/>
    <p:sldId id="530" r:id="rId13"/>
    <p:sldId id="443" r:id="rId14"/>
    <p:sldId id="531" r:id="rId15"/>
    <p:sldId id="444" r:id="rId16"/>
    <p:sldId id="445" r:id="rId17"/>
    <p:sldId id="446" r:id="rId18"/>
    <p:sldId id="447" r:id="rId19"/>
    <p:sldId id="448" r:id="rId20"/>
    <p:sldId id="449" r:id="rId21"/>
    <p:sldId id="536" r:id="rId22"/>
    <p:sldId id="535" r:id="rId23"/>
    <p:sldId id="450" r:id="rId24"/>
    <p:sldId id="504" r:id="rId25"/>
    <p:sldId id="451" r:id="rId26"/>
    <p:sldId id="453" r:id="rId27"/>
    <p:sldId id="454" r:id="rId28"/>
    <p:sldId id="455" r:id="rId29"/>
    <p:sldId id="456" r:id="rId30"/>
    <p:sldId id="493" r:id="rId31"/>
    <p:sldId id="494" r:id="rId32"/>
    <p:sldId id="495" r:id="rId33"/>
    <p:sldId id="539" r:id="rId34"/>
    <p:sldId id="496" r:id="rId35"/>
    <p:sldId id="497" r:id="rId36"/>
    <p:sldId id="420" r:id="rId37"/>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97" userDrawn="1">
          <p15:clr>
            <a:srgbClr val="A4A3A4"/>
          </p15:clr>
        </p15:guide>
        <p15:guide id="2" pos="398" userDrawn="1">
          <p15:clr>
            <a:srgbClr val="A4A3A4"/>
          </p15:clr>
        </p15:guide>
        <p15:guide id="3" pos="4833" userDrawn="1">
          <p15:clr>
            <a:srgbClr val="A4A3A4"/>
          </p15:clr>
        </p15:guide>
        <p15:guide id="4" pos="3911" userDrawn="1">
          <p15:clr>
            <a:srgbClr val="A4A3A4"/>
          </p15:clr>
        </p15:guide>
        <p15:guide id="5" orient="horz" pos="2663" userDrawn="1">
          <p15:clr>
            <a:srgbClr val="A4A3A4"/>
          </p15:clr>
        </p15:guide>
        <p15:guide id="6" pos="305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como RE" initials="GR" lastIdx="3" clrIdx="0"/>
  <p:cmAuthor id="2" name="M. Waid" initials="MW"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BC"/>
    <a:srgbClr val="00B485"/>
    <a:srgbClr val="F47847"/>
    <a:srgbClr val="2C7847"/>
    <a:srgbClr val="982B56"/>
    <a:srgbClr val="1A4262"/>
    <a:srgbClr val="B79F8D"/>
    <a:srgbClr val="008868"/>
    <a:srgbClr val="36B5BB"/>
    <a:srgbClr val="ECDF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8" autoAdjust="0"/>
    <p:restoredTop sz="93387" autoAdjust="0"/>
  </p:normalViewPr>
  <p:slideViewPr>
    <p:cSldViewPr snapToGrid="0" showGuides="1">
      <p:cViewPr varScale="1">
        <p:scale>
          <a:sx n="105" d="100"/>
          <a:sy n="105" d="100"/>
        </p:scale>
        <p:origin x="648" y="114"/>
      </p:cViewPr>
      <p:guideLst>
        <p:guide orient="horz" pos="1897"/>
        <p:guide pos="398"/>
        <p:guide pos="4833"/>
        <p:guide pos="3911"/>
        <p:guide orient="horz" pos="2663"/>
        <p:guide pos="305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 Sha" userId="7fa66d72-39b6-4753-9cd1-bbd80c98edd0" providerId="ADAL" clId="{4D7A7B56-DDEB-4F4C-8D4E-21C9792B7474}"/>
    <pc:docChg chg="modSld">
      <pc:chgData name="SHA Sha" userId="7fa66d72-39b6-4753-9cd1-bbd80c98edd0" providerId="ADAL" clId="{4D7A7B56-DDEB-4F4C-8D4E-21C9792B7474}" dt="2024-09-11T02:54:14.007" v="2" actId="1076"/>
      <pc:docMkLst>
        <pc:docMk/>
      </pc:docMkLst>
      <pc:sldChg chg="modSp mod">
        <pc:chgData name="SHA Sha" userId="7fa66d72-39b6-4753-9cd1-bbd80c98edd0" providerId="ADAL" clId="{4D7A7B56-DDEB-4F4C-8D4E-21C9792B7474}" dt="2024-09-11T02:54:14.007" v="2" actId="1076"/>
        <pc:sldMkLst>
          <pc:docMk/>
          <pc:sldMk cId="0" sldId="453"/>
        </pc:sldMkLst>
        <pc:spChg chg="mod">
          <ac:chgData name="SHA Sha" userId="7fa66d72-39b6-4753-9cd1-bbd80c98edd0" providerId="ADAL" clId="{4D7A7B56-DDEB-4F4C-8D4E-21C9792B7474}" dt="2024-09-11T02:54:12.308" v="1" actId="1076"/>
          <ac:spMkLst>
            <pc:docMk/>
            <pc:sldMk cId="0" sldId="453"/>
            <ac:spMk id="4" creationId="{00000000-0000-0000-0000-000000000000}"/>
          </ac:spMkLst>
        </pc:spChg>
        <pc:picChg chg="mod">
          <ac:chgData name="SHA Sha" userId="7fa66d72-39b6-4753-9cd1-bbd80c98edd0" providerId="ADAL" clId="{4D7A7B56-DDEB-4F4C-8D4E-21C9792B7474}" dt="2024-09-11T02:54:14.007" v="2" actId="1076"/>
          <ac:picMkLst>
            <pc:docMk/>
            <pc:sldMk cId="0" sldId="453"/>
            <ac:picMk id="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3B4FE-D1FB-4EB8-86E9-B3A3E176F958}" type="datetimeFigureOut">
              <a:rPr lang="zh-CN" altLang="en-US" smtClean="0"/>
              <a:t>2024/9/11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8F5AA-9C31-4ED1-824B-C860FDEFBFC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82B5EE-AE52-4E9A-8EC8-6024C737824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F5AA-9C31-4ED1-824B-C860FDEFBFC3}"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p:spPr>
        <p:txBody>
          <a:bodyPr/>
          <a:lstStyle/>
          <a:p>
            <a:endParaRPr lang="en-GB"/>
          </a:p>
        </p:txBody>
      </p:sp>
      <p:sp>
        <p:nvSpPr>
          <p:cNvPr id="5" name="Footer Placeholder 4"/>
          <p:cNvSpPr>
            <a:spLocks noGrp="1"/>
          </p:cNvSpPr>
          <p:nvPr>
            <p:ph type="ftr" sz="quarter" idx="11"/>
          </p:nvPr>
        </p:nvSpPr>
        <p:spPr>
          <a:xfrm>
            <a:off x="4038600" y="6356350"/>
            <a:ext cx="4114800" cy="365125"/>
          </a:xfrm>
        </p:spPr>
        <p:txBody>
          <a:bodyPr/>
          <a:lstStyle/>
          <a:p>
            <a:endParaRPr lang="en-GB"/>
          </a:p>
        </p:txBody>
      </p:sp>
      <p:sp>
        <p:nvSpPr>
          <p:cNvPr id="6" name="Slide Number Placeholder 5"/>
          <p:cNvSpPr>
            <a:spLocks noGrp="1"/>
          </p:cNvSpPr>
          <p:nvPr>
            <p:ph type="sldNum" sz="quarter" idx="12"/>
          </p:nvPr>
        </p:nvSpPr>
        <p:spPr>
          <a:xfrm>
            <a:off x="8610600" y="6356350"/>
            <a:ext cx="2743200" cy="365125"/>
          </a:xfrm>
        </p:spPr>
        <p:txBody>
          <a:bodyPr/>
          <a:lstStyle/>
          <a:p>
            <a:fld id="{7F4C1676-8445-4D51-B6FB-DBF39B779976}"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tags" Target="../tags/tag39.xml"/><Relationship Id="rId18" Type="http://schemas.openxmlformats.org/officeDocument/2006/relationships/tags" Target="../tags/tag44.xml"/><Relationship Id="rId26" Type="http://schemas.openxmlformats.org/officeDocument/2006/relationships/image" Target="../media/image5.png"/><Relationship Id="rId3" Type="http://schemas.openxmlformats.org/officeDocument/2006/relationships/tags" Target="../tags/tag29.xml"/><Relationship Id="rId21" Type="http://schemas.openxmlformats.org/officeDocument/2006/relationships/tags" Target="../tags/tag47.xml"/><Relationship Id="rId7" Type="http://schemas.openxmlformats.org/officeDocument/2006/relationships/tags" Target="../tags/tag33.xml"/><Relationship Id="rId12" Type="http://schemas.openxmlformats.org/officeDocument/2006/relationships/tags" Target="../tags/tag38.xml"/><Relationship Id="rId17" Type="http://schemas.openxmlformats.org/officeDocument/2006/relationships/tags" Target="../tags/tag43.xml"/><Relationship Id="rId25" Type="http://schemas.openxmlformats.org/officeDocument/2006/relationships/notesSlide" Target="../notesSlides/notesSlide12.xml"/><Relationship Id="rId2" Type="http://schemas.openxmlformats.org/officeDocument/2006/relationships/tags" Target="../tags/tag28.xml"/><Relationship Id="rId16" Type="http://schemas.openxmlformats.org/officeDocument/2006/relationships/tags" Target="../tags/tag42.xml"/><Relationship Id="rId20" Type="http://schemas.openxmlformats.org/officeDocument/2006/relationships/tags" Target="../tags/tag46.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24" Type="http://schemas.openxmlformats.org/officeDocument/2006/relationships/slideLayout" Target="../slideLayouts/slideLayout12.xml"/><Relationship Id="rId5" Type="http://schemas.openxmlformats.org/officeDocument/2006/relationships/tags" Target="../tags/tag31.xml"/><Relationship Id="rId15" Type="http://schemas.openxmlformats.org/officeDocument/2006/relationships/tags" Target="../tags/tag41.xml"/><Relationship Id="rId23" Type="http://schemas.openxmlformats.org/officeDocument/2006/relationships/tags" Target="../tags/tag49.xml"/><Relationship Id="rId10" Type="http://schemas.openxmlformats.org/officeDocument/2006/relationships/tags" Target="../tags/tag36.xml"/><Relationship Id="rId19" Type="http://schemas.openxmlformats.org/officeDocument/2006/relationships/tags" Target="../tags/tag45.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 Id="rId22" Type="http://schemas.openxmlformats.org/officeDocument/2006/relationships/tags" Target="../tags/tag48.xml"/></Relationships>
</file>

<file path=ppt/slides/_rels/slide14.xml.rels><?xml version="1.0" encoding="UTF-8" standalone="yes"?>
<Relationships xmlns="http://schemas.openxmlformats.org/package/2006/relationships"><Relationship Id="rId13" Type="http://schemas.openxmlformats.org/officeDocument/2006/relationships/tags" Target="../tags/tag62.xml"/><Relationship Id="rId18" Type="http://schemas.openxmlformats.org/officeDocument/2006/relationships/tags" Target="../tags/tag67.xml"/><Relationship Id="rId26" Type="http://schemas.openxmlformats.org/officeDocument/2006/relationships/tags" Target="../tags/tag75.xml"/><Relationship Id="rId3" Type="http://schemas.openxmlformats.org/officeDocument/2006/relationships/tags" Target="../tags/tag52.xml"/><Relationship Id="rId21" Type="http://schemas.openxmlformats.org/officeDocument/2006/relationships/tags" Target="../tags/tag70.xml"/><Relationship Id="rId34" Type="http://schemas.openxmlformats.org/officeDocument/2006/relationships/slideLayout" Target="../slideLayouts/slideLayout12.xml"/><Relationship Id="rId7" Type="http://schemas.openxmlformats.org/officeDocument/2006/relationships/tags" Target="../tags/tag56.xml"/><Relationship Id="rId12" Type="http://schemas.openxmlformats.org/officeDocument/2006/relationships/tags" Target="../tags/tag61.xml"/><Relationship Id="rId17" Type="http://schemas.openxmlformats.org/officeDocument/2006/relationships/tags" Target="../tags/tag66.xml"/><Relationship Id="rId25" Type="http://schemas.openxmlformats.org/officeDocument/2006/relationships/tags" Target="../tags/tag74.xml"/><Relationship Id="rId33" Type="http://schemas.openxmlformats.org/officeDocument/2006/relationships/tags" Target="../tags/tag82.xml"/><Relationship Id="rId2" Type="http://schemas.openxmlformats.org/officeDocument/2006/relationships/tags" Target="../tags/tag51.xml"/><Relationship Id="rId16" Type="http://schemas.openxmlformats.org/officeDocument/2006/relationships/tags" Target="../tags/tag65.xml"/><Relationship Id="rId20" Type="http://schemas.openxmlformats.org/officeDocument/2006/relationships/tags" Target="../tags/tag69.xml"/><Relationship Id="rId29" Type="http://schemas.openxmlformats.org/officeDocument/2006/relationships/tags" Target="../tags/tag78.xm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tags" Target="../tags/tag60.xml"/><Relationship Id="rId24" Type="http://schemas.openxmlformats.org/officeDocument/2006/relationships/tags" Target="../tags/tag73.xml"/><Relationship Id="rId32" Type="http://schemas.openxmlformats.org/officeDocument/2006/relationships/tags" Target="../tags/tag81.xml"/><Relationship Id="rId5" Type="http://schemas.openxmlformats.org/officeDocument/2006/relationships/tags" Target="../tags/tag54.xml"/><Relationship Id="rId15" Type="http://schemas.openxmlformats.org/officeDocument/2006/relationships/tags" Target="../tags/tag64.xml"/><Relationship Id="rId23" Type="http://schemas.openxmlformats.org/officeDocument/2006/relationships/tags" Target="../tags/tag72.xml"/><Relationship Id="rId28" Type="http://schemas.openxmlformats.org/officeDocument/2006/relationships/tags" Target="../tags/tag77.xml"/><Relationship Id="rId36" Type="http://schemas.openxmlformats.org/officeDocument/2006/relationships/image" Target="../media/image5.png"/><Relationship Id="rId10" Type="http://schemas.openxmlformats.org/officeDocument/2006/relationships/tags" Target="../tags/tag59.xml"/><Relationship Id="rId19" Type="http://schemas.openxmlformats.org/officeDocument/2006/relationships/tags" Target="../tags/tag68.xml"/><Relationship Id="rId31" Type="http://schemas.openxmlformats.org/officeDocument/2006/relationships/tags" Target="../tags/tag80.xml"/><Relationship Id="rId4" Type="http://schemas.openxmlformats.org/officeDocument/2006/relationships/tags" Target="../tags/tag53.xml"/><Relationship Id="rId9" Type="http://schemas.openxmlformats.org/officeDocument/2006/relationships/tags" Target="../tags/tag58.xml"/><Relationship Id="rId14" Type="http://schemas.openxmlformats.org/officeDocument/2006/relationships/tags" Target="../tags/tag63.xml"/><Relationship Id="rId22" Type="http://schemas.openxmlformats.org/officeDocument/2006/relationships/tags" Target="../tags/tag71.xml"/><Relationship Id="rId27" Type="http://schemas.openxmlformats.org/officeDocument/2006/relationships/tags" Target="../tags/tag76.xml"/><Relationship Id="rId30" Type="http://schemas.openxmlformats.org/officeDocument/2006/relationships/tags" Target="../tags/tag79.xml"/><Relationship Id="rId35" Type="http://schemas.openxmlformats.org/officeDocument/2006/relationships/notesSlide" Target="../notesSlides/notesSlide13.xml"/><Relationship Id="rId8" Type="http://schemas.openxmlformats.org/officeDocument/2006/relationships/tags" Target="../tags/tag57.xml"/></Relationships>
</file>

<file path=ppt/slides/_rels/slide15.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image" Target="../media/image20.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5.png"/><Relationship Id="rId5" Type="http://schemas.openxmlformats.org/officeDocument/2006/relationships/notesSlide" Target="../notesSlides/notesSlide14.xml"/><Relationship Id="rId4"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1.GIF"/><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5.png"/><Relationship Id="rId7"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5.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notesSlide" Target="../notesSlides/notesSlide3.xml"/><Relationship Id="rId2" Type="http://schemas.openxmlformats.org/officeDocument/2006/relationships/tags" Target="../tags/tag3.xml"/><Relationship Id="rId16"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19" Type="http://schemas.openxmlformats.org/officeDocument/2006/relationships/image" Target="../media/image8.jpe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png"/><Relationship Id="rId7"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3.GIF"/><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jpeg"/><Relationship Id="rId2" Type="http://schemas.openxmlformats.org/officeDocument/2006/relationships/slideLayout" Target="../slideLayouts/slideLayout12.xml"/><Relationship Id="rId1" Type="http://schemas.openxmlformats.org/officeDocument/2006/relationships/tags" Target="../tags/tag18.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tags" Target="../tags/tag21.xml"/><Relationship Id="rId7" Type="http://schemas.openxmlformats.org/officeDocument/2006/relationships/tags" Target="../tags/tag2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1" name="等腰三角形 20"/>
          <p:cNvSpPr/>
          <p:nvPr/>
        </p:nvSpPr>
        <p:spPr>
          <a:xfrm>
            <a:off x="-1" y="5835250"/>
            <a:ext cx="981075" cy="1022750"/>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pic>
        <p:nvPicPr>
          <p:cNvPr id="22" name="图片 21" descr="图形用户界面, 应用程序&#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2602" y="5244522"/>
            <a:ext cx="5967367" cy="1645936"/>
          </a:xfrm>
          <a:prstGeom prst="rect">
            <a:avLst/>
          </a:prstGeom>
        </p:spPr>
      </p:pic>
      <p:sp>
        <p:nvSpPr>
          <p:cNvPr id="3" name="文本框 2"/>
          <p:cNvSpPr txBox="1"/>
          <p:nvPr/>
        </p:nvSpPr>
        <p:spPr>
          <a:xfrm>
            <a:off x="838200" y="4333240"/>
            <a:ext cx="9547860" cy="1641475"/>
          </a:xfrm>
          <a:prstGeom prst="rect">
            <a:avLst/>
          </a:prstGeom>
          <a:noFill/>
        </p:spPr>
        <p:txBody>
          <a:bodyPr wrap="square" rtlCol="0">
            <a:spAutoFit/>
            <a:scene3d>
              <a:camera prst="orthographicFront"/>
              <a:lightRig rig="threePt" dir="t"/>
            </a:scene3d>
          </a:bodyPr>
          <a:lstStyle/>
          <a:p>
            <a:pPr>
              <a:lnSpc>
                <a:spcPct val="140000"/>
              </a:lnSpc>
            </a:pPr>
            <a:r>
              <a:rPr lang="zh-CN" altLang="en-US" sz="3600">
                <a:solidFill>
                  <a:schemeClr val="accent1"/>
                </a:solidFill>
                <a:effectLst>
                  <a:outerShdw blurRad="38100" dist="25400" dir="5400000" algn="ctr" rotWithShape="0">
                    <a:srgbClr val="6E747A">
                      <a:alpha val="43000"/>
                    </a:srgbClr>
                  </a:outerShdw>
                </a:effectLst>
              </a:rPr>
              <a:t>王若兰</a:t>
            </a:r>
            <a:r>
              <a:rPr lang="en-US" altLang="zh-CN" sz="3600">
                <a:solidFill>
                  <a:schemeClr val="accent1"/>
                </a:solidFill>
                <a:effectLst>
                  <a:outerShdw blurRad="38100" dist="25400" dir="5400000" algn="ctr" rotWithShape="0">
                    <a:srgbClr val="6E747A">
                      <a:alpha val="43000"/>
                    </a:srgbClr>
                  </a:outerShdw>
                </a:effectLst>
              </a:rPr>
              <a:t>  </a:t>
            </a:r>
            <a:r>
              <a:rPr lang="en-US" altLang="zh-CN" sz="36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Wang Ruolan</a:t>
            </a:r>
            <a:endParaRPr lang="zh-CN" altLang="en-US" sz="3600">
              <a:solidFill>
                <a:schemeClr val="accent1"/>
              </a:solidFill>
              <a:effectLst>
                <a:outerShdw blurRad="38100" dist="25400" dir="5400000" algn="ctr" rotWithShape="0">
                  <a:srgbClr val="6E747A">
                    <a:alpha val="43000"/>
                  </a:srgbClr>
                </a:outerShdw>
              </a:effectLst>
            </a:endParaRPr>
          </a:p>
          <a:p>
            <a:pPr algn="l">
              <a:lnSpc>
                <a:spcPct val="140000"/>
              </a:lnSpc>
              <a:buClrTx/>
              <a:buSzTx/>
              <a:buFontTx/>
            </a:pPr>
            <a:r>
              <a:rPr lang="zh-CN" altLang="en-US" sz="3600">
                <a:solidFill>
                  <a:schemeClr val="accent1"/>
                </a:solidFill>
                <a:effectLst>
                  <a:outerShdw blurRad="38100" dist="25400" dir="5400000" algn="ctr" rotWithShape="0">
                    <a:srgbClr val="6E747A">
                      <a:alpha val="43000"/>
                    </a:srgbClr>
                  </a:outerShdw>
                </a:effectLst>
              </a:rPr>
              <a:t>河南工业大学</a:t>
            </a:r>
            <a:r>
              <a:rPr lang="en-US" altLang="zh-CN" sz="3600">
                <a:solidFill>
                  <a:schemeClr val="accent1"/>
                </a:solidFill>
                <a:effectLst>
                  <a:outerShdw blurRad="38100" dist="25400" dir="5400000" algn="ctr" rotWithShape="0">
                    <a:srgbClr val="6E747A">
                      <a:alpha val="43000"/>
                    </a:srgbClr>
                  </a:outerShdw>
                </a:effectLst>
              </a:rPr>
              <a:t>  </a:t>
            </a:r>
            <a:r>
              <a:rPr lang="en-US" altLang="zh-CN" sz="36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Henan University of Technology</a:t>
            </a:r>
          </a:p>
        </p:txBody>
      </p:sp>
      <p:pic>
        <p:nvPicPr>
          <p:cNvPr id="10" name="内容占位符 9"/>
          <p:cNvPicPr>
            <a:picLocks noGrp="1" noChangeAspect="1"/>
          </p:cNvPicPr>
          <p:nvPr>
            <p:ph sz="half" idx="1"/>
          </p:nvPr>
        </p:nvPicPr>
        <p:blipFill>
          <a:blip r:embed="rId5"/>
        </p:blipFill>
        <p:spPr>
          <a:xfrm>
            <a:off x="1063625" y="1113790"/>
            <a:ext cx="5181600" cy="2774950"/>
          </a:xfrm>
          <a:prstGeom prst="rect">
            <a:avLst/>
          </a:prstGeom>
        </p:spPr>
      </p:pic>
      <p:pic>
        <p:nvPicPr>
          <p:cNvPr id="11" name="图片 10" descr="327f8632c704e59e8a4f99f1fe72e9f4"/>
          <p:cNvPicPr>
            <a:picLocks noChangeAspect="1"/>
          </p:cNvPicPr>
          <p:nvPr/>
        </p:nvPicPr>
        <p:blipFill>
          <a:blip r:embed="rId6"/>
          <a:stretch>
            <a:fillRect/>
          </a:stretch>
        </p:blipFill>
        <p:spPr>
          <a:xfrm rot="20700000">
            <a:off x="7660005" y="1392555"/>
            <a:ext cx="3257550" cy="30289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1546225" y="1111885"/>
            <a:ext cx="9165590" cy="571500"/>
          </a:xfrm>
          <a:prstGeom prst="rect">
            <a:avLst/>
          </a:prstGeom>
        </p:spPr>
        <p:txBody>
          <a:bodyPr wrap="square">
            <a:noAutofit/>
          </a:bodyPr>
          <a:lstStyle/>
          <a:p>
            <a:pPr marL="0" algn="just" defTabSz="266700">
              <a:lnSpc>
                <a:spcPct val="120000"/>
              </a:lnSpc>
              <a:buClrTx/>
              <a:buSzTx/>
              <a:buFontTx/>
            </a:pPr>
            <a:r>
              <a:rPr lang="zh-CN" altLang="en-US" sz="2400" b="1" dirty="0">
                <a:solidFill>
                  <a:srgbClr val="007DBC"/>
                </a:solidFill>
                <a:latin typeface="宋体" panose="02010600030101010101" pitchFamily="2" charset="-122"/>
                <a:ea typeface="宋体" panose="02010600030101010101" pitchFamily="2" charset="-122"/>
              </a:rPr>
              <a:t>3.清理除杂的意义</a:t>
            </a:r>
            <a:r>
              <a:rPr lang="en-US" altLang="zh-CN" sz="2400" b="1" dirty="0">
                <a:solidFill>
                  <a:srgbClr val="007DBC"/>
                </a:solidFill>
                <a:latin typeface="宋体" panose="02010600030101010101" pitchFamily="2" charset="-122"/>
                <a:ea typeface="宋体" panose="02010600030101010101" pitchFamily="2" charset="-122"/>
              </a:rPr>
              <a:t>  </a:t>
            </a:r>
            <a:r>
              <a:rPr lang="zh-CN" altLang="en-US" sz="2400" dirty="0">
                <a:latin typeface="Times New Roman" panose="02020603050405020304" charset="0"/>
                <a:cs typeface="Times New Roman" panose="02020603050405020304" charset="0"/>
                <a:sym typeface="+mn-ea"/>
              </a:rPr>
              <a:t>The significance of </a:t>
            </a:r>
            <a:r>
              <a:rPr lang="en-US" sz="2400" dirty="0">
                <a:latin typeface="Times New Roman" panose="02020603050405020304" charset="0"/>
                <a:ea typeface="宋体" panose="02010600030101010101" pitchFamily="2" charset="-122"/>
                <a:cs typeface="Times New Roman" panose="02020603050405020304" charset="0"/>
                <a:sym typeface="+mn-ea"/>
              </a:rPr>
              <a:t>impurity removal</a:t>
            </a:r>
            <a:endParaRPr lang="zh-CN" altLang="en-US" sz="2400" dirty="0">
              <a:latin typeface="Times New Roman" panose="02020603050405020304" charset="0"/>
              <a:cs typeface="Times New Roman" panose="02020603050405020304" charset="0"/>
            </a:endParaRPr>
          </a:p>
          <a:p>
            <a:pPr marL="0" algn="just" defTabSz="266700">
              <a:lnSpc>
                <a:spcPct val="120000"/>
              </a:lnSpc>
              <a:buClrTx/>
              <a:buSzTx/>
              <a:buFontTx/>
            </a:pPr>
            <a:endParaRPr lang="zh-CN" altLang="en-US" sz="2400" b="1" dirty="0">
              <a:solidFill>
                <a:srgbClr val="007DBC"/>
              </a:solidFill>
              <a:latin typeface="宋体" panose="02010600030101010101" pitchFamily="2" charset="-122"/>
              <a:ea typeface="宋体" panose="02010600030101010101" pitchFamily="2" charset="-122"/>
            </a:endParaRPr>
          </a:p>
          <a:p>
            <a:pPr marL="0" algn="just" defTabSz="266700">
              <a:lnSpc>
                <a:spcPct val="120000"/>
              </a:lnSpc>
              <a:buClrTx/>
              <a:buSzTx/>
              <a:buFontTx/>
            </a:pPr>
            <a:endParaRPr lang="zh-CN" altLang="en-US" sz="2400" b="1" dirty="0">
              <a:solidFill>
                <a:srgbClr val="007DBC"/>
              </a:solidFill>
              <a:latin typeface="宋体" panose="02010600030101010101" pitchFamily="2" charset="-122"/>
              <a:ea typeface="宋体" panose="02010600030101010101" pitchFamily="2" charset="-122"/>
            </a:endParaRPr>
          </a:p>
          <a:p>
            <a:pPr marL="0" algn="just" defTabSz="266700">
              <a:lnSpc>
                <a:spcPct val="120000"/>
              </a:lnSpc>
              <a:buClrTx/>
              <a:buSzTx/>
              <a:buFontTx/>
            </a:pPr>
            <a:endParaRPr lang="zh-CN" altLang="en-US" sz="2400" b="1" dirty="0">
              <a:solidFill>
                <a:srgbClr val="007DBC"/>
              </a:solidFill>
              <a:latin typeface="宋体" panose="02010600030101010101" pitchFamily="2" charset="-122"/>
              <a:ea typeface="宋体" panose="02010600030101010101" pitchFamily="2" charset="-122"/>
            </a:endParaRPr>
          </a:p>
          <a:p>
            <a:pPr marL="0" algn="just" defTabSz="266700">
              <a:lnSpc>
                <a:spcPct val="120000"/>
              </a:lnSpc>
              <a:buClrTx/>
              <a:buSzTx/>
              <a:buFontTx/>
            </a:pPr>
            <a:endParaRPr lang="zh-CN" altLang="en-US" sz="2400" b="1" dirty="0">
              <a:solidFill>
                <a:srgbClr val="007DBC"/>
              </a:solidFill>
              <a:latin typeface="宋体" panose="02010600030101010101" pitchFamily="2" charset="-122"/>
              <a:ea typeface="宋体" panose="02010600030101010101" pitchFamily="2" charset="-122"/>
            </a:endParaRPr>
          </a:p>
        </p:txBody>
      </p:sp>
      <p:pic>
        <p:nvPicPr>
          <p:cNvPr id="4" name="图片 3"/>
          <p:cNvPicPr/>
          <p:nvPr/>
        </p:nvPicPr>
        <p:blipFill>
          <a:blip r:embed="rId4"/>
          <a:srcRect b="6846"/>
        </p:blipFill>
        <p:spPr>
          <a:xfrm>
            <a:off x="8105140" y="1620520"/>
            <a:ext cx="3587750" cy="2332990"/>
          </a:xfrm>
          <a:prstGeom prst="rect">
            <a:avLst/>
          </a:prstGeom>
        </p:spPr>
      </p:pic>
      <p:grpSp>
        <p:nvGrpSpPr>
          <p:cNvPr id="14" name="组合 13"/>
          <p:cNvGrpSpPr/>
          <p:nvPr/>
        </p:nvGrpSpPr>
        <p:grpSpPr>
          <a:xfrm>
            <a:off x="764540" y="1683385"/>
            <a:ext cx="6177915" cy="2379980"/>
            <a:chOff x="1468" y="6089"/>
            <a:chExt cx="10176" cy="5004"/>
          </a:xfrm>
        </p:grpSpPr>
        <p:grpSp>
          <p:nvGrpSpPr>
            <p:cNvPr id="7" name="组合 6"/>
            <p:cNvGrpSpPr/>
            <p:nvPr/>
          </p:nvGrpSpPr>
          <p:grpSpPr>
            <a:xfrm>
              <a:off x="1468" y="6089"/>
              <a:ext cx="10176" cy="4472"/>
              <a:chOff x="2330" y="3521"/>
              <a:chExt cx="10036" cy="4472"/>
            </a:xfrm>
          </p:grpSpPr>
          <p:sp>
            <p:nvSpPr>
              <p:cNvPr id="71" name="矩形 70"/>
              <p:cNvSpPr/>
              <p:nvPr/>
            </p:nvSpPr>
            <p:spPr>
              <a:xfrm>
                <a:off x="4575" y="5590"/>
                <a:ext cx="7791" cy="8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algn="just" defTabSz="266700">
                  <a:lnSpc>
                    <a:spcPct val="120000"/>
                  </a:lnSpc>
                  <a:buClrTx/>
                  <a:buSzTx/>
                  <a:buFontTx/>
                </a:pPr>
                <a:r>
                  <a:rPr lang="zh-CN" altLang="en-US" sz="2000" b="1">
                    <a:solidFill>
                      <a:srgbClr val="007DBC"/>
                    </a:solidFill>
                    <a:latin typeface="宋体" panose="02010600030101010101" pitchFamily="2" charset="-122"/>
                    <a:ea typeface="宋体" panose="02010600030101010101" pitchFamily="2" charset="-122"/>
                    <a:sym typeface="+mn-ea"/>
                  </a:rPr>
                  <a:t>保证粮食的高品质及安全</a:t>
                </a:r>
              </a:p>
            </p:txBody>
          </p:sp>
          <p:sp>
            <p:nvSpPr>
              <p:cNvPr id="73" name="矩形 72"/>
              <p:cNvSpPr/>
              <p:nvPr/>
            </p:nvSpPr>
            <p:spPr>
              <a:xfrm>
                <a:off x="4575" y="4555"/>
                <a:ext cx="7791" cy="8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zh-CN" altLang="en-US" sz="2000" b="1">
                    <a:solidFill>
                      <a:srgbClr val="007DBC"/>
                    </a:solidFill>
                    <a:latin typeface="宋体" panose="02010600030101010101" pitchFamily="2" charset="-122"/>
                    <a:ea typeface="宋体" panose="02010600030101010101" pitchFamily="2" charset="-122"/>
                    <a:sym typeface="+mn-ea"/>
                  </a:rPr>
                  <a:t>提高粮食的商品价值</a:t>
                </a:r>
              </a:p>
            </p:txBody>
          </p:sp>
          <p:sp>
            <p:nvSpPr>
              <p:cNvPr id="74" name="矩形 73"/>
              <p:cNvSpPr/>
              <p:nvPr/>
            </p:nvSpPr>
            <p:spPr>
              <a:xfrm>
                <a:off x="4575" y="3521"/>
                <a:ext cx="7791" cy="8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zh-CN" altLang="en-US" sz="2000" b="1">
                    <a:solidFill>
                      <a:srgbClr val="007DBC"/>
                    </a:solidFill>
                    <a:latin typeface="宋体" panose="02010600030101010101" pitchFamily="2" charset="-122"/>
                    <a:ea typeface="宋体" panose="02010600030101010101" pitchFamily="2" charset="-122"/>
                    <a:sym typeface="+mn-ea"/>
                  </a:rPr>
                  <a:t>粮食质量达标</a:t>
                </a:r>
              </a:p>
            </p:txBody>
          </p:sp>
          <p:grpSp>
            <p:nvGrpSpPr>
              <p:cNvPr id="5" name="组合 4"/>
              <p:cNvGrpSpPr/>
              <p:nvPr/>
            </p:nvGrpSpPr>
            <p:grpSpPr>
              <a:xfrm>
                <a:off x="3125" y="3863"/>
                <a:ext cx="1450" cy="4130"/>
                <a:chOff x="2134" y="3863"/>
                <a:chExt cx="2441" cy="4130"/>
              </a:xfrm>
            </p:grpSpPr>
            <p:cxnSp>
              <p:nvCxnSpPr>
                <p:cNvPr id="70" name="直接连接符 69"/>
                <p:cNvCxnSpPr/>
                <p:nvPr/>
              </p:nvCxnSpPr>
              <p:spPr>
                <a:xfrm>
                  <a:off x="3085" y="3863"/>
                  <a:ext cx="12" cy="4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3085" y="3863"/>
                  <a:ext cx="14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V="1">
                  <a:off x="2134" y="5940"/>
                  <a:ext cx="2430" cy="3"/>
                </a:xfrm>
                <a:prstGeom prst="line">
                  <a:avLst/>
                </a:prstGeom>
              </p:spPr>
              <p:style>
                <a:lnRef idx="1">
                  <a:schemeClr val="accent1"/>
                </a:lnRef>
                <a:fillRef idx="0">
                  <a:schemeClr val="accent1"/>
                </a:fillRef>
                <a:effectRef idx="0">
                  <a:schemeClr val="accent1"/>
                </a:effectRef>
                <a:fontRef idx="minor">
                  <a:schemeClr val="tx1"/>
                </a:fontRef>
              </p:style>
            </p:cxnSp>
          </p:grpSp>
          <p:sp>
            <p:nvSpPr>
              <p:cNvPr id="6" name="文本框 5"/>
              <p:cNvSpPr txBox="1"/>
              <p:nvPr/>
            </p:nvSpPr>
            <p:spPr>
              <a:xfrm>
                <a:off x="2330" y="4988"/>
                <a:ext cx="789" cy="1870"/>
              </a:xfrm>
              <a:prstGeom prst="rect">
                <a:avLst/>
              </a:prstGeom>
              <a:noFill/>
              <a:ln w="19050">
                <a:solidFill>
                  <a:srgbClr val="007DBC"/>
                </a:solidFill>
              </a:ln>
            </p:spPr>
            <p:txBody>
              <a:bodyPr wrap="square" rtlCol="0">
                <a:noAutofit/>
              </a:bodyPr>
              <a:lstStyle/>
              <a:p>
                <a:pPr algn="ctr"/>
                <a:r>
                  <a:rPr lang="zh-CN" altLang="en-US" sz="2400">
                    <a:solidFill>
                      <a:srgbClr val="007DBC"/>
                    </a:solidFill>
                  </a:rPr>
                  <a:t>清理</a:t>
                </a:r>
              </a:p>
            </p:txBody>
          </p:sp>
        </p:grpSp>
        <p:sp>
          <p:nvSpPr>
            <p:cNvPr id="8" name="矩形 7"/>
            <p:cNvSpPr/>
            <p:nvPr/>
          </p:nvSpPr>
          <p:spPr>
            <a:xfrm>
              <a:off x="3744" y="9193"/>
              <a:ext cx="7900" cy="8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zh-CN" altLang="en-US" sz="2000" b="1">
                  <a:solidFill>
                    <a:srgbClr val="007DBC"/>
                  </a:solidFill>
                  <a:latin typeface="宋体" panose="02010600030101010101" pitchFamily="2" charset="-122"/>
                  <a:ea typeface="宋体" panose="02010600030101010101" pitchFamily="2" charset="-122"/>
                  <a:sym typeface="+mn-ea"/>
                </a:rPr>
                <a:t>降低有害生物发生的风险，减少粮食损失</a:t>
              </a:r>
            </a:p>
          </p:txBody>
        </p:sp>
        <p:sp>
          <p:nvSpPr>
            <p:cNvPr id="9" name="矩形 8"/>
            <p:cNvSpPr/>
            <p:nvPr/>
          </p:nvSpPr>
          <p:spPr>
            <a:xfrm>
              <a:off x="3731" y="10228"/>
              <a:ext cx="7900" cy="8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zh-CN" altLang="en-US" sz="2000" b="1">
                  <a:solidFill>
                    <a:srgbClr val="007DBC"/>
                  </a:solidFill>
                  <a:latin typeface="宋体" panose="02010600030101010101" pitchFamily="2" charset="-122"/>
                  <a:ea typeface="宋体" panose="02010600030101010101" pitchFamily="2" charset="-122"/>
                  <a:sym typeface="+mn-ea"/>
                </a:rPr>
                <a:t>提高原粮的加工性能及成品粮的品质</a:t>
              </a:r>
            </a:p>
          </p:txBody>
        </p:sp>
        <p:cxnSp>
          <p:nvCxnSpPr>
            <p:cNvPr id="10" name="直接连接符 9"/>
            <p:cNvCxnSpPr/>
            <p:nvPr/>
          </p:nvCxnSpPr>
          <p:spPr>
            <a:xfrm>
              <a:off x="2860" y="10581"/>
              <a:ext cx="884"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860" y="9624"/>
              <a:ext cx="884"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860" y="7553"/>
              <a:ext cx="884" cy="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245110" y="4275455"/>
            <a:ext cx="11659235" cy="2220596"/>
            <a:chOff x="2119" y="6758"/>
            <a:chExt cx="16430" cy="3875"/>
          </a:xfrm>
        </p:grpSpPr>
        <p:sp>
          <p:nvSpPr>
            <p:cNvPr id="23" name="矩形 22"/>
            <p:cNvSpPr/>
            <p:nvPr/>
          </p:nvSpPr>
          <p:spPr>
            <a:xfrm>
              <a:off x="5113" y="8347"/>
              <a:ext cx="13430" cy="668"/>
            </a:xfrm>
            <a:prstGeom prst="rect">
              <a:avLst/>
            </a:prstGeom>
          </p:spPr>
          <p:style>
            <a:lnRef idx="2">
              <a:schemeClr val="accent6"/>
            </a:lnRef>
            <a:fillRef idx="1">
              <a:schemeClr val="lt1"/>
            </a:fillRef>
            <a:effectRef idx="0">
              <a:schemeClr val="accent6"/>
            </a:effectRef>
            <a:fontRef idx="minor">
              <a:schemeClr val="dk1"/>
            </a:fontRef>
          </p:style>
          <p:txBody>
            <a:bodyPr rtlCol="0" anchor="b" anchorCtr="0"/>
            <a:lstStyle/>
            <a:p>
              <a:pPr marL="0" algn="just" defTabSz="266700">
                <a:lnSpc>
                  <a:spcPct val="120000"/>
                </a:lnSpc>
                <a:buClrTx/>
                <a:buSzTx/>
                <a:buFontTx/>
              </a:pPr>
              <a:r>
                <a:rPr lang="zh-CN" altLang="en-US" sz="2000">
                  <a:solidFill>
                    <a:schemeClr val="tx1"/>
                  </a:solidFill>
                  <a:latin typeface="Times New Roman" panose="02020603050405020304" charset="0"/>
                  <a:cs typeface="Times New Roman" panose="02020603050405020304" charset="0"/>
                  <a:sym typeface="+mn-ea"/>
                </a:rPr>
                <a:t>Ensure high quality and safety of the grain</a:t>
              </a:r>
              <a:endParaRPr lang="zh-CN" altLang="en-US" sz="2000" b="1">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4" name="矩形 23"/>
            <p:cNvSpPr/>
            <p:nvPr/>
          </p:nvSpPr>
          <p:spPr>
            <a:xfrm>
              <a:off x="5119" y="7578"/>
              <a:ext cx="13430" cy="600"/>
            </a:xfrm>
            <a:prstGeom prst="rect">
              <a:avLst/>
            </a:prstGeom>
          </p:spPr>
          <p:style>
            <a:lnRef idx="2">
              <a:schemeClr val="accent6"/>
            </a:lnRef>
            <a:fillRef idx="1">
              <a:schemeClr val="lt1"/>
            </a:fillRef>
            <a:effectRef idx="0">
              <a:schemeClr val="accent6"/>
            </a:effectRef>
            <a:fontRef idx="minor">
              <a:schemeClr val="dk1"/>
            </a:fontRef>
          </p:style>
          <p:txBody>
            <a:bodyPr rtlCol="0" anchor="ctr" anchorCtr="0"/>
            <a:lstStyle/>
            <a:p>
              <a:pPr algn="l"/>
              <a:r>
                <a:rPr lang="zh-CN" altLang="en-US" sz="2000">
                  <a:solidFill>
                    <a:schemeClr val="tx1"/>
                  </a:solidFill>
                  <a:latin typeface="Times New Roman" panose="02020603050405020304" charset="0"/>
                  <a:cs typeface="Times New Roman" panose="02020603050405020304" charset="0"/>
                  <a:sym typeface="+mn-ea"/>
                </a:rPr>
                <a:t>Increase the commercial value of grain</a:t>
              </a:r>
              <a:endParaRPr lang="zh-CN" altLang="en-US" sz="2000" b="1">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5" name="矩形 24"/>
            <p:cNvSpPr/>
            <p:nvPr/>
          </p:nvSpPr>
          <p:spPr>
            <a:xfrm>
              <a:off x="5089" y="6758"/>
              <a:ext cx="13430" cy="597"/>
            </a:xfrm>
            <a:prstGeom prst="rect">
              <a:avLst/>
            </a:prstGeom>
          </p:spPr>
          <p:style>
            <a:lnRef idx="2">
              <a:schemeClr val="accent6"/>
            </a:lnRef>
            <a:fillRef idx="1">
              <a:schemeClr val="lt1"/>
            </a:fillRef>
            <a:effectRef idx="0">
              <a:schemeClr val="accent6"/>
            </a:effectRef>
            <a:fontRef idx="minor">
              <a:schemeClr val="dk1"/>
            </a:fontRef>
          </p:style>
          <p:txBody>
            <a:bodyPr rtlCol="0" anchor="ctr" anchorCtr="0"/>
            <a:lstStyle/>
            <a:p>
              <a:pPr algn="l"/>
              <a:r>
                <a:rPr lang="zh-CN" altLang="en-US" sz="2000">
                  <a:solidFill>
                    <a:schemeClr val="tx1"/>
                  </a:solidFill>
                  <a:latin typeface="Times New Roman" panose="02020603050405020304" charset="0"/>
                  <a:cs typeface="Times New Roman" panose="02020603050405020304" charset="0"/>
                  <a:sym typeface="+mn-ea"/>
                </a:rPr>
                <a:t>Grain quality meets standards</a:t>
              </a:r>
              <a:endParaRPr lang="zh-CN" altLang="en-US" sz="2000" b="1">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30" name="文本框 29"/>
            <p:cNvSpPr txBox="1"/>
            <p:nvPr/>
          </p:nvSpPr>
          <p:spPr>
            <a:xfrm>
              <a:off x="2119" y="8269"/>
              <a:ext cx="1831" cy="957"/>
            </a:xfrm>
            <a:prstGeom prst="rect">
              <a:avLst/>
            </a:prstGeom>
            <a:noFill/>
            <a:ln w="19050">
              <a:solidFill>
                <a:srgbClr val="007DBC"/>
              </a:solidFill>
            </a:ln>
          </p:spPr>
          <p:txBody>
            <a:bodyPr wrap="square" rtlCol="0" anchor="t" anchorCtr="0">
              <a:noAutofit/>
            </a:bodyPr>
            <a:lstStyle/>
            <a:p>
              <a:pPr algn="ctr"/>
              <a:r>
                <a:rPr lang="en-US" altLang="zh-CN" sz="2400">
                  <a:solidFill>
                    <a:schemeClr val="tx1"/>
                  </a:solidFill>
                  <a:latin typeface="Times New Roman" panose="02020603050405020304" charset="0"/>
                  <a:cs typeface="Times New Roman" panose="02020603050405020304" charset="0"/>
                  <a:sym typeface="+mn-ea"/>
                </a:rPr>
                <a:t>C</a:t>
              </a:r>
              <a:r>
                <a:rPr lang="zh-CN" altLang="en-US" sz="2400">
                  <a:solidFill>
                    <a:schemeClr val="tx1"/>
                  </a:solidFill>
                  <a:latin typeface="Times New Roman" panose="02020603050405020304" charset="0"/>
                  <a:cs typeface="Times New Roman" panose="02020603050405020304" charset="0"/>
                  <a:sym typeface="+mn-ea"/>
                </a:rPr>
                <a:t>leaning</a:t>
              </a:r>
              <a:endParaRPr lang="zh-CN" altLang="en-US" sz="2400">
                <a:solidFill>
                  <a:schemeClr val="tx1"/>
                </a:solidFill>
                <a:latin typeface="Times New Roman" panose="02020603050405020304" charset="0"/>
                <a:cs typeface="Times New Roman" panose="02020603050405020304" charset="0"/>
              </a:endParaRPr>
            </a:p>
            <a:p>
              <a:pPr algn="ctr"/>
              <a:endParaRPr lang="zh-CN" altLang="en-US" sz="2400">
                <a:solidFill>
                  <a:schemeClr val="tx1"/>
                </a:solidFill>
                <a:latin typeface="Times New Roman" panose="02020603050405020304" charset="0"/>
                <a:cs typeface="Times New Roman" panose="02020603050405020304" charset="0"/>
              </a:endParaRPr>
            </a:p>
          </p:txBody>
        </p:sp>
        <p:sp>
          <p:nvSpPr>
            <p:cNvPr id="31" name="矩形 30"/>
            <p:cNvSpPr/>
            <p:nvPr/>
          </p:nvSpPr>
          <p:spPr>
            <a:xfrm>
              <a:off x="5117" y="9186"/>
              <a:ext cx="13431" cy="627"/>
            </a:xfrm>
            <a:prstGeom prst="rect">
              <a:avLst/>
            </a:prstGeom>
          </p:spPr>
          <p:style>
            <a:lnRef idx="2">
              <a:schemeClr val="accent6"/>
            </a:lnRef>
            <a:fillRef idx="1">
              <a:schemeClr val="lt1"/>
            </a:fillRef>
            <a:effectRef idx="0">
              <a:schemeClr val="accent6"/>
            </a:effectRef>
            <a:fontRef idx="minor">
              <a:schemeClr val="dk1"/>
            </a:fontRef>
          </p:style>
          <p:txBody>
            <a:bodyPr rtlCol="0" anchor="ctr" anchorCtr="0"/>
            <a:lstStyle/>
            <a:p>
              <a:pPr algn="l"/>
              <a:r>
                <a:rPr lang="zh-CN" altLang="en-US" sz="2000">
                  <a:solidFill>
                    <a:schemeClr val="tx1"/>
                  </a:solidFill>
                  <a:latin typeface="Times New Roman" panose="02020603050405020304" charset="0"/>
                  <a:cs typeface="Times New Roman" panose="02020603050405020304" charset="0"/>
                  <a:sym typeface="+mn-ea"/>
                </a:rPr>
                <a:t>Reduce the risk of harmful organisms and minimize grain loss</a:t>
              </a:r>
              <a:endParaRPr lang="zh-CN" altLang="en-US" sz="2000" b="1">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32" name="矩形 31"/>
            <p:cNvSpPr/>
            <p:nvPr/>
          </p:nvSpPr>
          <p:spPr>
            <a:xfrm>
              <a:off x="5105" y="9984"/>
              <a:ext cx="13431" cy="649"/>
            </a:xfrm>
            <a:prstGeom prst="rect">
              <a:avLst/>
            </a:prstGeom>
          </p:spPr>
          <p:style>
            <a:lnRef idx="2">
              <a:schemeClr val="accent6"/>
            </a:lnRef>
            <a:fillRef idx="1">
              <a:schemeClr val="lt1"/>
            </a:fillRef>
            <a:effectRef idx="0">
              <a:schemeClr val="accent6"/>
            </a:effectRef>
            <a:fontRef idx="minor">
              <a:schemeClr val="dk1"/>
            </a:fontRef>
          </p:style>
          <p:txBody>
            <a:bodyPr rtlCol="0" anchor="ctr" anchorCtr="0"/>
            <a:lstStyle/>
            <a:p>
              <a:pPr algn="l">
                <a:lnSpc>
                  <a:spcPct val="70000"/>
                </a:lnSpc>
              </a:pPr>
              <a:r>
                <a:rPr lang="zh-CN" altLang="en-US" sz="2000">
                  <a:solidFill>
                    <a:schemeClr val="tx1"/>
                  </a:solidFill>
                  <a:latin typeface="Times New Roman" panose="02020603050405020304" charset="0"/>
                  <a:cs typeface="Times New Roman" panose="02020603050405020304" charset="0"/>
                  <a:sym typeface="+mn-ea"/>
                </a:rPr>
                <a:t>Improve the processing performance of raw grain and the quality of finished grain products</a:t>
              </a:r>
              <a:endParaRPr lang="zh-CN" altLang="en-US" sz="2000" b="1">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grpSp>
          <p:nvGrpSpPr>
            <p:cNvPr id="26" name="组合 25"/>
            <p:cNvGrpSpPr/>
            <p:nvPr/>
          </p:nvGrpSpPr>
          <p:grpSpPr>
            <a:xfrm>
              <a:off x="3958" y="6994"/>
              <a:ext cx="1152" cy="3396"/>
              <a:chOff x="2134" y="3863"/>
              <a:chExt cx="2441" cy="4130"/>
            </a:xfrm>
          </p:grpSpPr>
          <p:cxnSp>
            <p:nvCxnSpPr>
              <p:cNvPr id="27" name="直接连接符 26"/>
              <p:cNvCxnSpPr/>
              <p:nvPr/>
            </p:nvCxnSpPr>
            <p:spPr>
              <a:xfrm>
                <a:off x="3085" y="3863"/>
                <a:ext cx="12" cy="4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085" y="3863"/>
                <a:ext cx="14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2134" y="5940"/>
                <a:ext cx="2430" cy="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3" name="直接连接符 32"/>
            <p:cNvCxnSpPr/>
            <p:nvPr/>
          </p:nvCxnSpPr>
          <p:spPr>
            <a:xfrm>
              <a:off x="4418" y="10407"/>
              <a:ext cx="693" cy="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418" y="9620"/>
              <a:ext cx="693" cy="3"/>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418" y="7917"/>
              <a:ext cx="693" cy="3"/>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703580" y="1025525"/>
            <a:ext cx="10934065" cy="2646680"/>
          </a:xfrm>
          <a:prstGeom prst="rect">
            <a:avLst/>
          </a:prstGeom>
        </p:spPr>
        <p:txBody>
          <a:bodyPr wrap="square">
            <a:noAutofit/>
          </a:bodyPr>
          <a:lstStyle/>
          <a:p>
            <a:pPr marL="0" algn="just" defTabSz="266700">
              <a:lnSpc>
                <a:spcPct val="110000"/>
              </a:lnSpc>
              <a:buClrTx/>
              <a:buSzTx/>
              <a:buFontTx/>
            </a:pPr>
            <a:r>
              <a:rPr lang="zh-CN" altLang="en-US" sz="2400" b="1" dirty="0">
                <a:solidFill>
                  <a:srgbClr val="007DBC"/>
                </a:solidFill>
                <a:latin typeface="宋体" panose="02010600030101010101" pitchFamily="2" charset="-122"/>
                <a:ea typeface="宋体" panose="02010600030101010101" pitchFamily="2" charset="-122"/>
              </a:rPr>
              <a:t>4.清理的工艺与设备</a:t>
            </a:r>
            <a:r>
              <a:rPr lang="en-US" altLang="zh-CN" sz="2400" b="1" dirty="0">
                <a:solidFill>
                  <a:srgbClr val="007DBC"/>
                </a:solidFill>
                <a:latin typeface="宋体" panose="02010600030101010101" pitchFamily="2" charset="-122"/>
                <a:ea typeface="宋体" panose="02010600030101010101" pitchFamily="2" charset="-122"/>
              </a:rPr>
              <a:t>   </a:t>
            </a:r>
            <a:r>
              <a:rPr lang="en-US" altLang="zh-CN" sz="2400" dirty="0">
                <a:solidFill>
                  <a:schemeClr val="tx1"/>
                </a:solidFill>
                <a:latin typeface="Times New Roman" panose="02020603050405020304" charset="0"/>
                <a:ea typeface="宋体" panose="02010600030101010101" pitchFamily="2" charset="-122"/>
                <a:cs typeface="Times New Roman" panose="02020603050405020304" charset="0"/>
              </a:rPr>
              <a:t>Cleaning processes and equipment</a:t>
            </a:r>
            <a:endParaRPr lang="en-US" altLang="zh-CN" sz="2400" b="1" dirty="0">
              <a:solidFill>
                <a:schemeClr val="tx1"/>
              </a:solidFill>
              <a:latin typeface="Times New Roman" panose="02020603050405020304" charset="0"/>
              <a:ea typeface="宋体" panose="02010600030101010101" pitchFamily="2" charset="-122"/>
              <a:cs typeface="Times New Roman" panose="02020603050405020304" charset="0"/>
            </a:endParaRPr>
          </a:p>
          <a:p>
            <a:pPr marL="0" algn="just" defTabSz="266700">
              <a:lnSpc>
                <a:spcPct val="110000"/>
              </a:lnSpc>
              <a:buClrTx/>
              <a:buSzTx/>
              <a:buFontTx/>
            </a:pPr>
            <a:r>
              <a:rPr lang="zh-CN" altLang="en-US" sz="2000" b="1" dirty="0">
                <a:solidFill>
                  <a:srgbClr val="007DBC"/>
                </a:solidFill>
                <a:latin typeface="宋体" panose="02010600030101010101" pitchFamily="2" charset="-122"/>
                <a:ea typeface="宋体" panose="02010600030101010101" pitchFamily="2" charset="-122"/>
              </a:rPr>
              <a:t>在中国粮食杂质的清理主要有风选、筛选、磁选、精选等方式，每种方式的处理量、清理效果各不相同。清理设备又分为初清和细清两大类，初清设备可清除体积较大的粗杂，如：麻绳、土块、茎、叶等杂质，细清设备可清除大杂（比粮粒稍大的杂质，如土块、石子等）、小杂（比粮粒小的杂质，如砂子、土粒等）和轻杂（糠壳、灰尘等）。</a:t>
            </a:r>
          </a:p>
          <a:p>
            <a:pPr marL="0" algn="just" defTabSz="266700">
              <a:lnSpc>
                <a:spcPct val="110000"/>
              </a:lnSpc>
              <a:buClrTx/>
              <a:buSzTx/>
              <a:buFontTx/>
            </a:pPr>
            <a:r>
              <a:rPr lang="zh-CN" altLang="en-US" sz="2000" b="1" dirty="0">
                <a:solidFill>
                  <a:srgbClr val="007DBC"/>
                </a:solidFill>
                <a:latin typeface="宋体" panose="02010600030101010101" pitchFamily="2" charset="-122"/>
                <a:ea typeface="宋体" panose="02010600030101010101" pitchFamily="2" charset="-122"/>
                <a:sym typeface="+mn-ea"/>
              </a:rPr>
              <a:t>（1）粮食收储清理工艺</a:t>
            </a:r>
            <a:r>
              <a:rPr lang="en-US" altLang="zh-CN" sz="2000" b="1" dirty="0">
                <a:solidFill>
                  <a:srgbClr val="007DBC"/>
                </a:solidFill>
                <a:latin typeface="宋体" panose="02010600030101010101" pitchFamily="2" charset="-122"/>
                <a:ea typeface="宋体" panose="02010600030101010101" pitchFamily="2" charset="-122"/>
                <a:sym typeface="+mn-ea"/>
              </a:rPr>
              <a:t> </a:t>
            </a:r>
            <a:r>
              <a:rPr lang="en-US" altLang="zh-CN" sz="2000" dirty="0">
                <a:latin typeface="Times New Roman" panose="02020603050405020304" charset="0"/>
                <a:cs typeface="Times New Roman" panose="02020603050405020304" charset="0"/>
                <a:sym typeface="+mn-ea"/>
              </a:rPr>
              <a:t>Grain Storage and Cleaning Processes</a:t>
            </a:r>
            <a:endParaRPr lang="en-US" altLang="zh-CN" sz="2000" dirty="0">
              <a:latin typeface="Times New Roman" panose="02020603050405020304" charset="0"/>
              <a:cs typeface="Times New Roman" panose="02020603050405020304" charset="0"/>
            </a:endParaRPr>
          </a:p>
          <a:p>
            <a:pPr marL="0" algn="just" defTabSz="266700">
              <a:lnSpc>
                <a:spcPct val="110000"/>
              </a:lnSpc>
              <a:buClrTx/>
              <a:buSzTx/>
              <a:buFontTx/>
            </a:pPr>
            <a:r>
              <a:rPr lang="zh-CN" altLang="en-US" sz="2000" b="1" dirty="0">
                <a:solidFill>
                  <a:srgbClr val="007DBC"/>
                </a:solidFill>
                <a:latin typeface="宋体" panose="02010600030101010101" pitchFamily="2" charset="-122"/>
                <a:ea typeface="宋体" panose="02010600030101010101" pitchFamily="2" charset="-122"/>
                <a:sym typeface="+mn-ea"/>
              </a:rPr>
              <a:t>在上世纪80年代以前，粮食收购时的清理工艺和设备比较简单，仅仅通过一台初清设备——溜筛除去大杂就能够达到国家标准。</a:t>
            </a:r>
            <a:endParaRPr lang="zh-CN" altLang="en-US" sz="2000" b="1" dirty="0">
              <a:solidFill>
                <a:srgbClr val="007DBC"/>
              </a:solidFill>
              <a:latin typeface="宋体" panose="02010600030101010101" pitchFamily="2" charset="-122"/>
              <a:ea typeface="宋体" panose="02010600030101010101" pitchFamily="2" charset="-122"/>
            </a:endParaRPr>
          </a:p>
          <a:p>
            <a:pPr marL="0" algn="just" defTabSz="266700">
              <a:lnSpc>
                <a:spcPct val="110000"/>
              </a:lnSpc>
              <a:buClrTx/>
              <a:buSzTx/>
              <a:buFontTx/>
            </a:pPr>
            <a:endParaRPr lang="zh-CN" altLang="en-US" sz="2000" b="1" dirty="0">
              <a:solidFill>
                <a:srgbClr val="007DBC"/>
              </a:solidFill>
              <a:latin typeface="宋体" panose="02010600030101010101" pitchFamily="2" charset="-122"/>
              <a:ea typeface="宋体" panose="02010600030101010101" pitchFamily="2" charset="-122"/>
            </a:endParaRPr>
          </a:p>
        </p:txBody>
      </p:sp>
      <p:sp>
        <p:nvSpPr>
          <p:cNvPr id="4" name="文本框 3"/>
          <p:cNvSpPr txBox="1"/>
          <p:nvPr/>
        </p:nvSpPr>
        <p:spPr>
          <a:xfrm>
            <a:off x="735965" y="3823970"/>
            <a:ext cx="10901680" cy="2740025"/>
          </a:xfrm>
          <a:prstGeom prst="rect">
            <a:avLst/>
          </a:prstGeom>
          <a:noFill/>
        </p:spPr>
        <p:txBody>
          <a:bodyPr wrap="square" rtlCol="0" anchor="t">
            <a:noAutofit/>
          </a:bodyPr>
          <a:lstStyle/>
          <a:p>
            <a:pPr indent="0" algn="just" fontAlgn="auto">
              <a:lnSpc>
                <a:spcPct val="90000"/>
              </a:lnSpc>
              <a:spcBef>
                <a:spcPts val="0"/>
              </a:spcBef>
              <a:spcAft>
                <a:spcPts val="0"/>
              </a:spcAft>
            </a:pPr>
            <a:r>
              <a:rPr lang="zh-CN" altLang="en-US" sz="2000" dirty="0">
                <a:latin typeface="Times New Roman" panose="02020603050405020304" charset="0"/>
                <a:cs typeface="Times New Roman" panose="02020603050405020304" charset="0"/>
              </a:rPr>
              <a:t>In China, grain impurity removal primarily employs methods with different processing capacities and effectiveness</a:t>
            </a:r>
            <a:r>
              <a:rPr lang="en-GB" altLang="zh-CN" sz="2000" dirty="0">
                <a:latin typeface="Times New Roman" panose="02020603050405020304" charset="0"/>
                <a:cs typeface="Times New Roman" panose="02020603050405020304" charset="0"/>
              </a:rPr>
              <a:t>, </a:t>
            </a:r>
            <a:r>
              <a:rPr lang="zh-CN" altLang="en-US" sz="2000" dirty="0">
                <a:latin typeface="Times New Roman" panose="02020603050405020304" charset="0"/>
                <a:cs typeface="Times New Roman" panose="02020603050405020304" charset="0"/>
              </a:rPr>
              <a:t>such as air screening, sieving, magnetic separation, and selection. Cleaning equipment is categorized into two main types: </a:t>
            </a:r>
            <a:r>
              <a:rPr lang="en-GB" altLang="zh-CN" sz="2000" dirty="0">
                <a:latin typeface="Times New Roman" panose="02020603050405020304" charset="0"/>
                <a:cs typeface="Times New Roman" panose="02020603050405020304" charset="0"/>
              </a:rPr>
              <a:t>initial</a:t>
            </a:r>
            <a:r>
              <a:rPr lang="zh-CN" altLang="en-US" sz="2000" dirty="0">
                <a:latin typeface="Times New Roman" panose="02020603050405020304" charset="0"/>
                <a:cs typeface="Times New Roman" panose="02020603050405020304" charset="0"/>
              </a:rPr>
              <a:t> cleaning and fine cleaning.</a:t>
            </a:r>
          </a:p>
          <a:p>
            <a:pPr indent="0" algn="just" fontAlgn="auto">
              <a:lnSpc>
                <a:spcPct val="90000"/>
              </a:lnSpc>
              <a:spcBef>
                <a:spcPts val="0"/>
              </a:spcBef>
              <a:spcAft>
                <a:spcPts val="0"/>
              </a:spcAft>
            </a:pPr>
            <a:r>
              <a:rPr lang="en-GB" altLang="zh-CN" sz="2000" dirty="0">
                <a:latin typeface="Times New Roman" panose="02020603050405020304" charset="0"/>
                <a:cs typeface="Times New Roman" panose="02020603050405020304" charset="0"/>
              </a:rPr>
              <a:t>Initial </a:t>
            </a:r>
            <a:r>
              <a:rPr lang="zh-CN" altLang="en-US" sz="2000" dirty="0">
                <a:latin typeface="Times New Roman" panose="02020603050405020304" charset="0"/>
                <a:cs typeface="Times New Roman" panose="02020603050405020304" charset="0"/>
              </a:rPr>
              <a:t>cleaning equipment is designed to remove larger impurities, such as ropes, </a:t>
            </a:r>
            <a:r>
              <a:rPr lang="en-GB" altLang="zh-CN" sz="2000" dirty="0">
                <a:latin typeface="Times New Roman" panose="02020603050405020304" charset="0"/>
                <a:cs typeface="Times New Roman" panose="02020603050405020304" charset="0"/>
              </a:rPr>
              <a:t>big </a:t>
            </a:r>
            <a:r>
              <a:rPr lang="zh-CN" altLang="en-US" sz="2000" dirty="0">
                <a:latin typeface="Times New Roman" panose="02020603050405020304" charset="0"/>
                <a:cs typeface="Times New Roman" panose="02020603050405020304" charset="0"/>
              </a:rPr>
              <a:t>soil clumps, stalks, and leaves. Fine cleaning equipment, on the other hand, is used to remove </a:t>
            </a:r>
            <a:r>
              <a:rPr lang="en-GB" altLang="zh-CN" sz="2000" dirty="0">
                <a:latin typeface="Times New Roman" panose="02020603050405020304" charset="0"/>
                <a:cs typeface="Times New Roman" panose="02020603050405020304" charset="0"/>
              </a:rPr>
              <a:t>l</a:t>
            </a:r>
            <a:r>
              <a:rPr lang="zh-CN" altLang="en-US" sz="2000" dirty="0">
                <a:latin typeface="Times New Roman" panose="02020603050405020304" charset="0"/>
                <a:cs typeface="Times New Roman" panose="02020603050405020304" charset="0"/>
              </a:rPr>
              <a:t>arge impurities (slightly larger than grain </a:t>
            </a:r>
            <a:r>
              <a:rPr lang="en-GB" altLang="zh-CN" sz="2000" dirty="0">
                <a:latin typeface="Times New Roman" panose="02020603050405020304" charset="0"/>
                <a:cs typeface="Times New Roman" panose="02020603050405020304" charset="0"/>
              </a:rPr>
              <a:t>particles</a:t>
            </a:r>
            <a:r>
              <a:rPr lang="zh-CN" altLang="en-US" sz="2000" dirty="0">
                <a:latin typeface="Times New Roman" panose="02020603050405020304" charset="0"/>
                <a:cs typeface="Times New Roman" panose="02020603050405020304" charset="0"/>
              </a:rPr>
              <a:t>, such as soil clumps and stones)</a:t>
            </a:r>
            <a:r>
              <a:rPr lang="en-US" altLang="zh-CN" sz="2000" dirty="0">
                <a:latin typeface="Times New Roman" panose="02020603050405020304" charset="0"/>
                <a:cs typeface="Times New Roman" panose="02020603050405020304" charset="0"/>
              </a:rPr>
              <a:t>, </a:t>
            </a:r>
            <a:r>
              <a:rPr lang="en-GB" altLang="zh-CN" sz="2000" dirty="0">
                <a:latin typeface="Times New Roman" panose="02020603050405020304" charset="0"/>
                <a:cs typeface="Times New Roman" panose="02020603050405020304" charset="0"/>
              </a:rPr>
              <a:t>s</a:t>
            </a:r>
            <a:r>
              <a:rPr lang="zh-CN" altLang="en-US" sz="2000" dirty="0">
                <a:latin typeface="Times New Roman" panose="02020603050405020304" charset="0"/>
                <a:cs typeface="Times New Roman" panose="02020603050405020304" charset="0"/>
              </a:rPr>
              <a:t>mall impurities (smaller than grain </a:t>
            </a:r>
            <a:r>
              <a:rPr lang="en-GB" altLang="zh-CN" sz="2000" dirty="0">
                <a:latin typeface="Times New Roman" panose="02020603050405020304" charset="0"/>
                <a:cs typeface="Times New Roman" panose="02020603050405020304" charset="0"/>
              </a:rPr>
              <a:t>particles</a:t>
            </a:r>
            <a:r>
              <a:rPr lang="zh-CN" altLang="en-US" sz="2000" dirty="0">
                <a:latin typeface="Times New Roman" panose="02020603050405020304" charset="0"/>
                <a:cs typeface="Times New Roman" panose="02020603050405020304" charset="0"/>
              </a:rPr>
              <a:t>, such as sand and soil particles)</a:t>
            </a:r>
            <a:r>
              <a:rPr lang="en-US" altLang="zh-CN" sz="2000" dirty="0">
                <a:latin typeface="Times New Roman" panose="02020603050405020304" charset="0"/>
                <a:cs typeface="Times New Roman" panose="02020603050405020304" charset="0"/>
              </a:rPr>
              <a:t>, and </a:t>
            </a:r>
            <a:r>
              <a:rPr lang="en-GB" altLang="zh-CN" sz="2000" dirty="0">
                <a:latin typeface="Times New Roman" panose="02020603050405020304" charset="0"/>
                <a:cs typeface="Times New Roman" panose="02020603050405020304" charset="0"/>
              </a:rPr>
              <a:t>l</a:t>
            </a:r>
            <a:r>
              <a:rPr lang="zh-CN" altLang="en-US" sz="2000" dirty="0">
                <a:latin typeface="Times New Roman" panose="02020603050405020304" charset="0"/>
                <a:cs typeface="Times New Roman" panose="02020603050405020304" charset="0"/>
              </a:rPr>
              <a:t>ight impurities (such as husks and dust)</a:t>
            </a:r>
            <a:r>
              <a:rPr lang="en-US" altLang="zh-CN" sz="2000" dirty="0">
                <a:latin typeface="Times New Roman" panose="02020603050405020304" charset="0"/>
                <a:cs typeface="Times New Roman" panose="02020603050405020304" charset="0"/>
              </a:rPr>
              <a:t>.</a:t>
            </a:r>
          </a:p>
          <a:p>
            <a:pPr indent="0" algn="just" fontAlgn="auto">
              <a:lnSpc>
                <a:spcPct val="90000"/>
              </a:lnSpc>
              <a:spcBef>
                <a:spcPts val="0"/>
              </a:spcBef>
              <a:spcAft>
                <a:spcPts val="0"/>
              </a:spcAft>
            </a:pPr>
            <a:r>
              <a:rPr lang="zh-CN" altLang="en-US" sz="2000" dirty="0">
                <a:latin typeface="Times New Roman" panose="02020603050405020304" charset="0"/>
                <a:cs typeface="Times New Roman" panose="02020603050405020304" charset="0"/>
                <a:sym typeface="+mn-ea"/>
              </a:rPr>
              <a:t>Before the 1980s, the cleaning processes and equipment used during grain </a:t>
            </a:r>
            <a:r>
              <a:rPr lang="en-GB" altLang="zh-CN" sz="2000" dirty="0">
                <a:latin typeface="Times New Roman" panose="02020603050405020304" charset="0"/>
                <a:cs typeface="Times New Roman" panose="02020603050405020304" charset="0"/>
                <a:sym typeface="+mn-ea"/>
              </a:rPr>
              <a:t>purchasing</a:t>
            </a:r>
            <a:r>
              <a:rPr lang="zh-CN" altLang="en-US" sz="2000" dirty="0">
                <a:latin typeface="Times New Roman" panose="02020603050405020304" charset="0"/>
                <a:cs typeface="Times New Roman" panose="02020603050405020304" charset="0"/>
                <a:sym typeface="+mn-ea"/>
              </a:rPr>
              <a:t> were relatively simple. A single </a:t>
            </a:r>
            <a:r>
              <a:rPr lang="en-GB" altLang="zh-CN" sz="2000" dirty="0">
                <a:latin typeface="Times New Roman" panose="02020603050405020304" charset="0"/>
                <a:cs typeface="Times New Roman" panose="02020603050405020304" charset="0"/>
                <a:sym typeface="+mn-ea"/>
              </a:rPr>
              <a:t>initial</a:t>
            </a:r>
            <a:r>
              <a:rPr lang="zh-CN" altLang="en-US" sz="2000" dirty="0">
                <a:latin typeface="Times New Roman" panose="02020603050405020304" charset="0"/>
                <a:cs typeface="Times New Roman" panose="02020603050405020304" charset="0"/>
                <a:sym typeface="+mn-ea"/>
              </a:rPr>
              <a:t> cleaning device, such as a gravity screen, was sufficient to remove large impurities and met national standards.</a:t>
            </a:r>
            <a:endParaRPr lang="zh-CN" altLang="en-US" sz="2000" dirty="0">
              <a:latin typeface="Times New Roman" panose="02020603050405020304" charset="0"/>
              <a:cs typeface="Times New Roman" panose="02020603050405020304" charset="0"/>
            </a:endParaRPr>
          </a:p>
          <a:p>
            <a:pPr indent="0" algn="just" fontAlgn="auto">
              <a:lnSpc>
                <a:spcPct val="100000"/>
              </a:lnSpc>
              <a:spcBef>
                <a:spcPts val="0"/>
              </a:spcBef>
              <a:spcAft>
                <a:spcPts val="0"/>
              </a:spcAft>
            </a:pPr>
            <a:endParaRPr lang="en-US" altLang="zh-CN" sz="2000"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927100" y="1025525"/>
            <a:ext cx="10674985" cy="1749425"/>
          </a:xfrm>
          <a:prstGeom prst="rect">
            <a:avLst/>
          </a:prstGeom>
          <a:noFill/>
        </p:spPr>
        <p:txBody>
          <a:bodyPr wrap="square" rtlCol="0" anchor="t">
            <a:noAutofit/>
          </a:bodyPr>
          <a:lstStyle/>
          <a:p>
            <a:pPr>
              <a:lnSpc>
                <a:spcPct val="90000"/>
              </a:lnSpc>
            </a:pPr>
            <a:r>
              <a:rPr lang="zh-CN" altLang="en-US" sz="2000" b="1">
                <a:solidFill>
                  <a:srgbClr val="007DBC"/>
                </a:solidFill>
                <a:latin typeface="宋体" panose="02010600030101010101" pitchFamily="2" charset="-122"/>
                <a:ea typeface="宋体" panose="02010600030101010101" pitchFamily="2" charset="-122"/>
              </a:rPr>
              <a:t>随着中国农业生产规模的变化、粮食收购方式改变、粮食清理设备的发展，收购过程的清理工艺也逐渐完善，初清设备也由滚筒初清筛、网带初清筛取代，提高了清理效果和处理能力。</a:t>
            </a:r>
          </a:p>
          <a:p>
            <a:pPr>
              <a:lnSpc>
                <a:spcPct val="90000"/>
              </a:lnSpc>
            </a:pPr>
            <a:r>
              <a:rPr lang="zh-CN" altLang="en-US" sz="2000" b="1">
                <a:solidFill>
                  <a:srgbClr val="007DBC"/>
                </a:solidFill>
                <a:latin typeface="宋体" panose="02010600030101010101" pitchFamily="2" charset="-122"/>
                <a:ea typeface="宋体" panose="02010600030101010101" pitchFamily="2" charset="-122"/>
                <a:sym typeface="+mn-ea"/>
              </a:rPr>
              <a:t>进入21世纪后，中国粮食的产量和储备粮均有大幅度提高，大豆进口量也逐年增加，粮食的质量随之发生了变化，同时，仓房高大化及国家对储备粮的数量、质量的管理越来越严格，要求越来越高，在粮食收购时逐渐大量应用细清设备——振动筛。形成了不同仓型“两筛两吹”的储备粮收储的典型清理工艺。</a:t>
            </a:r>
            <a:endParaRPr lang="zh-CN" altLang="en-US" sz="2000" b="1">
              <a:solidFill>
                <a:srgbClr val="007DBC"/>
              </a:solidFill>
              <a:latin typeface="宋体" panose="02010600030101010101" pitchFamily="2" charset="-122"/>
              <a:ea typeface="宋体" panose="02010600030101010101" pitchFamily="2" charset="-122"/>
            </a:endParaRPr>
          </a:p>
        </p:txBody>
      </p:sp>
      <p:sp>
        <p:nvSpPr>
          <p:cNvPr id="4" name="文本框 3"/>
          <p:cNvSpPr txBox="1"/>
          <p:nvPr/>
        </p:nvSpPr>
        <p:spPr>
          <a:xfrm>
            <a:off x="722630" y="2774950"/>
            <a:ext cx="7720330" cy="3844290"/>
          </a:xfrm>
          <a:prstGeom prst="rect">
            <a:avLst/>
          </a:prstGeom>
          <a:noFill/>
        </p:spPr>
        <p:txBody>
          <a:bodyPr wrap="square" rtlCol="0" anchor="t">
            <a:noAutofit/>
          </a:bodyPr>
          <a:lstStyle/>
          <a:p>
            <a:pPr algn="just">
              <a:lnSpc>
                <a:spcPct val="80000"/>
              </a:lnSpc>
            </a:pPr>
            <a:r>
              <a:rPr lang="zh-CN" altLang="en-US" sz="2000" dirty="0">
                <a:latin typeface="Times New Roman" panose="02020603050405020304" charset="0"/>
                <a:cs typeface="Times New Roman" panose="02020603050405020304" charset="0"/>
              </a:rPr>
              <a:t>With changes in the scale of agricultural production in China, transformation of grain </a:t>
            </a:r>
            <a:r>
              <a:rPr lang="en-GB" altLang="zh-CN" sz="2000" dirty="0">
                <a:latin typeface="Times New Roman" panose="02020603050405020304" charset="0"/>
                <a:cs typeface="Times New Roman" panose="02020603050405020304" charset="0"/>
              </a:rPr>
              <a:t>purchasing </a:t>
            </a:r>
            <a:r>
              <a:rPr lang="zh-CN" altLang="en-US" sz="2000" dirty="0">
                <a:latin typeface="Times New Roman" panose="02020603050405020304" charset="0"/>
                <a:cs typeface="Times New Roman" panose="02020603050405020304" charset="0"/>
              </a:rPr>
              <a:t>methods, and development of grain cleaning equipment, the cleaning processes during </a:t>
            </a:r>
            <a:r>
              <a:rPr lang="en-GB" altLang="zh-CN" sz="2000" dirty="0">
                <a:latin typeface="Times New Roman" panose="02020603050405020304" charset="0"/>
                <a:cs typeface="Times New Roman" panose="02020603050405020304" charset="0"/>
              </a:rPr>
              <a:t>purchasing</a:t>
            </a:r>
            <a:r>
              <a:rPr lang="zh-CN" altLang="en-US" sz="2000" dirty="0">
                <a:latin typeface="Times New Roman" panose="02020603050405020304" charset="0"/>
                <a:cs typeface="Times New Roman" panose="02020603050405020304" charset="0"/>
              </a:rPr>
              <a:t> have gradually improved. </a:t>
            </a:r>
            <a:r>
              <a:rPr lang="en-GB" altLang="zh-CN" sz="2000" dirty="0">
                <a:latin typeface="Times New Roman" panose="02020603050405020304" charset="0"/>
                <a:cs typeface="Times New Roman" panose="02020603050405020304" charset="0"/>
              </a:rPr>
              <a:t>Initial </a:t>
            </a:r>
            <a:r>
              <a:rPr lang="zh-CN" altLang="en-US" sz="2000" dirty="0">
                <a:latin typeface="Times New Roman" panose="02020603050405020304" charset="0"/>
                <a:cs typeface="Times New Roman" panose="02020603050405020304" charset="0"/>
              </a:rPr>
              <a:t>cleaning equipment has been replaced by </a:t>
            </a:r>
            <a:r>
              <a:rPr lang="en-US" altLang="zh-CN" sz="2000" dirty="0">
                <a:latin typeface="Times New Roman" panose="02020603050405020304" charset="0"/>
                <a:cs typeface="Times New Roman" panose="02020603050405020304" charset="0"/>
                <a:sym typeface="+mn-ea"/>
              </a:rPr>
              <a:t>cylindric </a:t>
            </a:r>
            <a:r>
              <a:rPr lang="en-US" altLang="zh-CN" sz="2000" dirty="0" err="1">
                <a:latin typeface="Times New Roman" panose="02020603050405020304" charset="0"/>
                <a:cs typeface="Times New Roman" panose="02020603050405020304" charset="0"/>
                <a:sym typeface="+mn-ea"/>
              </a:rPr>
              <a:t>precleaner</a:t>
            </a:r>
            <a:r>
              <a:rPr lang="zh-CN" altLang="en-US" sz="2000" dirty="0">
                <a:latin typeface="Times New Roman" panose="02020603050405020304" charset="0"/>
                <a:cs typeface="Times New Roman" panose="02020603050405020304" charset="0"/>
                <a:sym typeface="+mn-ea"/>
              </a:rPr>
              <a:t> </a:t>
            </a:r>
            <a:r>
              <a:rPr lang="zh-CN" altLang="en-US" sz="2000" dirty="0">
                <a:latin typeface="Times New Roman" panose="02020603050405020304" charset="0"/>
                <a:cs typeface="Times New Roman" panose="02020603050405020304" charset="0"/>
              </a:rPr>
              <a:t>and </a:t>
            </a:r>
            <a:r>
              <a:rPr lang="en-US" altLang="zh-CN" sz="20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宋体" panose="02010600030101010101" pitchFamily="2" charset="-122"/>
                <a:cs typeface="Times New Roman" panose="02020603050405020304" charset="0"/>
                <a:sym typeface="+mn-ea"/>
              </a:rPr>
              <a:t>endless screen</a:t>
            </a:r>
            <a:r>
              <a:rPr lang="zh-CN" altLang="en-US" sz="20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宋体" panose="02010600030101010101" pitchFamily="2" charset="-122"/>
                <a:cs typeface="Times New Roman" panose="02020603050405020304" charset="0"/>
                <a:sym typeface="+mn-ea"/>
              </a:rPr>
              <a:t> </a:t>
            </a:r>
            <a:r>
              <a:rPr lang="en-US" altLang="zh-CN" sz="20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宋体" panose="02010600030101010101" pitchFamily="2" charset="-122"/>
                <a:cs typeface="Times New Roman" panose="02020603050405020304" charset="0"/>
                <a:sym typeface="+mn-ea"/>
              </a:rPr>
              <a:t>pre</a:t>
            </a:r>
            <a:r>
              <a:rPr lang="zh-CN" altLang="en-US" sz="2000"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宋体" panose="02010600030101010101" pitchFamily="2" charset="-122"/>
                <a:cs typeface="Times New Roman" panose="02020603050405020304" charset="0"/>
                <a:sym typeface="+mn-ea"/>
              </a:rPr>
              <a:t>cleaner</a:t>
            </a:r>
            <a:r>
              <a:rPr lang="zh-CN" altLang="en-US" sz="2000" dirty="0">
                <a:latin typeface="Times New Roman" panose="02020603050405020304" charset="0"/>
                <a:cs typeface="Times New Roman" panose="02020603050405020304" charset="0"/>
              </a:rPr>
              <a:t>, enhancing the cleaning effectiveness and processing capacity.</a:t>
            </a:r>
          </a:p>
          <a:p>
            <a:pPr algn="just">
              <a:lnSpc>
                <a:spcPct val="80000"/>
              </a:lnSpc>
            </a:pPr>
            <a:r>
              <a:rPr lang="zh-CN" altLang="en-US" sz="2000">
                <a:latin typeface="Times New Roman" panose="02020603050405020304" charset="0"/>
                <a:cs typeface="Times New Roman" panose="02020603050405020304" charset="0"/>
                <a:sym typeface="+mn-ea"/>
              </a:rPr>
              <a:t>Since the beginning of the 21st century, China has seen a significant increase in grain production and reserves, with soybean imports also rising annually. As a result, the quality of grain has changed. At the same time,  the height of grain warehousesthe </a:t>
            </a:r>
            <a:r>
              <a:rPr lang="en-US" altLang="zh-CN" sz="2000">
                <a:latin typeface="Times New Roman" panose="02020603050405020304" charset="0"/>
                <a:cs typeface="Times New Roman" panose="02020603050405020304" charset="0"/>
                <a:sym typeface="+mn-ea"/>
              </a:rPr>
              <a:t>and the </a:t>
            </a:r>
            <a:r>
              <a:rPr lang="zh-CN" altLang="en-US" sz="2000">
                <a:latin typeface="Times New Roman" panose="02020603050405020304" charset="0"/>
                <a:cs typeface="Times New Roman" panose="02020603050405020304" charset="0"/>
                <a:sym typeface="+mn-ea"/>
              </a:rPr>
              <a:t>government has imposed stricter and more demanding management of the quantity and quality of</a:t>
            </a:r>
            <a:r>
              <a:rPr lang="zh-CN" altLang="en-US" sz="2000">
                <a:solidFill>
                  <a:srgbClr val="FF0000"/>
                </a:solidFill>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reserve grain</a:t>
            </a:r>
            <a:r>
              <a:rPr lang="en-US" altLang="zh-CN" sz="2000">
                <a:latin typeface="Times New Roman" panose="02020603050405020304" charset="0"/>
                <a:cs typeface="Times New Roman" panose="02020603050405020304" charset="0"/>
                <a:sym typeface="+mn-ea"/>
              </a:rPr>
              <a:t>.</a:t>
            </a:r>
            <a:r>
              <a:rPr lang="zh-CN" altLang="en-US" sz="2000">
                <a:latin typeface="Times New Roman" panose="02020603050405020304" charset="0"/>
                <a:cs typeface="Times New Roman" panose="02020603050405020304" charset="0"/>
                <a:sym typeface="+mn-ea"/>
              </a:rPr>
              <a:t>During grain acquisition, fine cleaning equipment, such as vibrating screens, has been increasingly used. This has led to the development of the typical "two screens and two air blows" cleaning process for different types of</a:t>
            </a:r>
            <a:r>
              <a:rPr lang="en-US" altLang="zh-CN" sz="2000">
                <a:latin typeface="Times New Roman" panose="02020603050405020304" charset="0"/>
                <a:cs typeface="Times New Roman" panose="02020603050405020304" charset="0"/>
                <a:sym typeface="+mn-ea"/>
              </a:rPr>
              <a:t> g</a:t>
            </a:r>
            <a:r>
              <a:rPr lang="zh-CN" altLang="en-US" sz="2000">
                <a:latin typeface="Times New Roman" panose="02020603050405020304" charset="0"/>
                <a:cs typeface="Times New Roman" panose="02020603050405020304" charset="0"/>
                <a:sym typeface="+mn-ea"/>
              </a:rPr>
              <a:t>ranary</a:t>
            </a:r>
            <a:r>
              <a:rPr lang="en-US" altLang="zh-CN" sz="2000">
                <a:latin typeface="Times New Roman" panose="02020603050405020304" charset="0"/>
                <a:cs typeface="Times New Roman" panose="02020603050405020304" charset="0"/>
                <a:sym typeface="+mn-ea"/>
              </a:rPr>
              <a:t>.</a:t>
            </a:r>
            <a:endParaRPr lang="zh-CN" altLang="en-US" sz="2000" dirty="0">
              <a:latin typeface="Times New Roman" panose="02020603050405020304" charset="0"/>
              <a:cs typeface="Times New Roman" panose="02020603050405020304" charset="0"/>
            </a:endParaRPr>
          </a:p>
          <a:p>
            <a:pPr algn="just">
              <a:lnSpc>
                <a:spcPct val="100000"/>
              </a:lnSpc>
            </a:pPr>
            <a:endParaRPr lang="zh-CN" altLang="en-US" sz="2000" dirty="0">
              <a:latin typeface="Times New Roman" panose="02020603050405020304" charset="0"/>
              <a:cs typeface="Times New Roman" panose="02020603050405020304" charset="0"/>
            </a:endParaRPr>
          </a:p>
        </p:txBody>
      </p:sp>
      <p:pic>
        <p:nvPicPr>
          <p:cNvPr id="6" name="图片 5"/>
          <p:cNvPicPr/>
          <p:nvPr/>
        </p:nvPicPr>
        <p:blipFill>
          <a:blip r:embed="rId4"/>
        </p:blipFill>
        <p:spPr>
          <a:xfrm>
            <a:off x="8615680" y="4815205"/>
            <a:ext cx="2986405" cy="1748790"/>
          </a:xfrm>
          <a:prstGeom prst="rect">
            <a:avLst/>
          </a:prstGeom>
        </p:spPr>
      </p:pic>
      <p:pic>
        <p:nvPicPr>
          <p:cNvPr id="5" name="图片 4" descr="微信图片_20240909164238"/>
          <p:cNvPicPr>
            <a:picLocks noChangeAspect="1"/>
          </p:cNvPicPr>
          <p:nvPr/>
        </p:nvPicPr>
        <p:blipFill>
          <a:blip r:embed="rId5"/>
          <a:stretch>
            <a:fillRect/>
          </a:stretch>
        </p:blipFill>
        <p:spPr>
          <a:xfrm>
            <a:off x="8507095" y="2515235"/>
            <a:ext cx="3498850" cy="1873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725170" y="1025208"/>
            <a:ext cx="5080000" cy="460375"/>
          </a:xfrm>
          <a:prstGeom prst="rect">
            <a:avLst/>
          </a:prstGeom>
        </p:spPr>
        <p:txBody>
          <a:bodyPr>
            <a:spAutoFit/>
          </a:bodyPr>
          <a:lstStyle/>
          <a:p>
            <a:pPr algn="just" defTabSz="266700">
              <a:buClrTx/>
              <a:buSzTx/>
              <a:buFontTx/>
            </a:pPr>
            <a:r>
              <a:rPr lang="zh-CN" altLang="en-US" sz="2400" b="1">
                <a:solidFill>
                  <a:srgbClr val="007DBC"/>
                </a:solidFill>
                <a:latin typeface="宋体" panose="02010600030101010101" pitchFamily="2" charset="-122"/>
                <a:ea typeface="宋体" panose="02010600030101010101" pitchFamily="2" charset="-122"/>
              </a:rPr>
              <a:t>平房仓典型清理工艺流程（移动式）：</a:t>
            </a:r>
          </a:p>
        </p:txBody>
      </p:sp>
      <p:grpSp>
        <p:nvGrpSpPr>
          <p:cNvPr id="15" name="组合 14"/>
          <p:cNvGrpSpPr/>
          <p:nvPr/>
        </p:nvGrpSpPr>
        <p:grpSpPr>
          <a:xfrm>
            <a:off x="725170" y="1703070"/>
            <a:ext cx="10966450" cy="1829435"/>
            <a:chOff x="1142" y="2462"/>
            <a:chExt cx="17484" cy="3028"/>
          </a:xfrm>
        </p:grpSpPr>
        <p:grpSp>
          <p:nvGrpSpPr>
            <p:cNvPr id="115" name="组合 114"/>
            <p:cNvGrpSpPr/>
            <p:nvPr/>
          </p:nvGrpSpPr>
          <p:grpSpPr>
            <a:xfrm>
              <a:off x="1142" y="2471"/>
              <a:ext cx="17484" cy="1817"/>
              <a:chOff x="1286" y="3403"/>
              <a:chExt cx="16302" cy="2330"/>
            </a:xfrm>
          </p:grpSpPr>
          <p:sp>
            <p:nvSpPr>
              <p:cNvPr id="56" name="文本框 55"/>
              <p:cNvSpPr txBox="1"/>
              <p:nvPr/>
            </p:nvSpPr>
            <p:spPr>
              <a:xfrm>
                <a:off x="1563" y="3403"/>
                <a:ext cx="1450" cy="685"/>
              </a:xfrm>
              <a:prstGeom prst="rect">
                <a:avLst/>
              </a:prstGeom>
              <a:noFill/>
              <a:ln>
                <a:solidFill>
                  <a:srgbClr val="007DBC"/>
                </a:solidFill>
              </a:ln>
            </p:spPr>
            <p:txBody>
              <a:bodyPr wrap="square" rtlCol="0" anchor="ctr" anchorCtr="0">
                <a:noAutofit/>
              </a:bodyPr>
              <a:lstStyle/>
              <a:p>
                <a:r>
                  <a:rPr lang="zh-CN" altLang="en-US" sz="2000" b="1">
                    <a:solidFill>
                      <a:schemeClr val="accent1"/>
                    </a:solidFill>
                    <a:latin typeface="宋体" panose="02010600030101010101" pitchFamily="2" charset="-122"/>
                    <a:ea typeface="宋体" panose="02010600030101010101" pitchFamily="2" charset="-122"/>
                  </a:rPr>
                  <a:t>小风机</a:t>
                </a:r>
              </a:p>
            </p:txBody>
          </p:sp>
          <p:cxnSp>
            <p:nvCxnSpPr>
              <p:cNvPr id="59" name="直接箭头连接符 58"/>
              <p:cNvCxnSpPr/>
              <p:nvPr/>
            </p:nvCxnSpPr>
            <p:spPr>
              <a:xfrm>
                <a:off x="3480" y="5374"/>
                <a:ext cx="912" cy="16"/>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65" name="文本框 64"/>
              <p:cNvSpPr txBox="1"/>
              <p:nvPr/>
            </p:nvSpPr>
            <p:spPr>
              <a:xfrm>
                <a:off x="7811" y="3413"/>
                <a:ext cx="1453" cy="685"/>
              </a:xfrm>
              <a:prstGeom prst="rect">
                <a:avLst/>
              </a:prstGeom>
              <a:noFill/>
              <a:ln>
                <a:solidFill>
                  <a:srgbClr val="007DBC"/>
                </a:solidFill>
              </a:ln>
            </p:spPr>
            <p:txBody>
              <a:bodyPr wrap="square" rtlCol="0" anchor="ctr" anchorCtr="0">
                <a:noAutofit/>
              </a:bodyPr>
              <a:lstStyle/>
              <a:p>
                <a:r>
                  <a:rPr lang="zh-CN" altLang="en-US" sz="2000" b="1">
                    <a:solidFill>
                      <a:schemeClr val="accent1"/>
                    </a:solidFill>
                    <a:latin typeface="宋体" panose="02010600030101010101" pitchFamily="2" charset="-122"/>
                    <a:ea typeface="宋体" panose="02010600030101010101" pitchFamily="2" charset="-122"/>
                  </a:rPr>
                  <a:t>小风机</a:t>
                </a:r>
              </a:p>
            </p:txBody>
          </p:sp>
          <p:sp>
            <p:nvSpPr>
              <p:cNvPr id="66" name="文本框 65"/>
              <p:cNvSpPr txBox="1"/>
              <p:nvPr/>
            </p:nvSpPr>
            <p:spPr>
              <a:xfrm>
                <a:off x="1286" y="4991"/>
                <a:ext cx="2191" cy="685"/>
              </a:xfrm>
              <a:prstGeom prst="rect">
                <a:avLst/>
              </a:prstGeom>
              <a:noFill/>
              <a:ln>
                <a:solidFill>
                  <a:srgbClr val="007DBC"/>
                </a:solidFill>
              </a:ln>
            </p:spPr>
            <p:txBody>
              <a:bodyPr wrap="square" rtlCol="0" anchor="ctr" anchorCtr="0">
                <a:noAutofit/>
              </a:bodyPr>
              <a:lstStyle/>
              <a:p>
                <a:r>
                  <a:rPr lang="zh-CN" altLang="en-US" sz="2000" b="1">
                    <a:solidFill>
                      <a:schemeClr val="accent1"/>
                    </a:solidFill>
                    <a:latin typeface="宋体" panose="02010600030101010101" pitchFamily="2" charset="-122"/>
                    <a:ea typeface="宋体" panose="02010600030101010101" pitchFamily="2" charset="-122"/>
                  </a:rPr>
                  <a:t>皮带输送机</a:t>
                </a:r>
              </a:p>
            </p:txBody>
          </p:sp>
          <p:sp>
            <p:nvSpPr>
              <p:cNvPr id="67" name="文本框 66"/>
              <p:cNvSpPr txBox="1"/>
              <p:nvPr/>
            </p:nvSpPr>
            <p:spPr>
              <a:xfrm>
                <a:off x="4395" y="5014"/>
                <a:ext cx="2188" cy="685"/>
              </a:xfrm>
              <a:prstGeom prst="rect">
                <a:avLst/>
              </a:prstGeom>
              <a:noFill/>
              <a:ln>
                <a:solidFill>
                  <a:srgbClr val="007DBC"/>
                </a:solidFill>
              </a:ln>
            </p:spPr>
            <p:txBody>
              <a:bodyPr wrap="square" rtlCol="0" anchor="ctr" anchorCtr="0">
                <a:noAutofit/>
              </a:bodyPr>
              <a:lstStyle/>
              <a:p>
                <a:r>
                  <a:rPr lang="zh-CN" altLang="en-US" sz="2000" b="1">
                    <a:solidFill>
                      <a:schemeClr val="accent1"/>
                    </a:solidFill>
                    <a:latin typeface="宋体" panose="02010600030101010101" pitchFamily="2" charset="-122"/>
                    <a:ea typeface="宋体" panose="02010600030101010101" pitchFamily="2" charset="-122"/>
                  </a:rPr>
                  <a:t>圆筒初清筛</a:t>
                </a:r>
              </a:p>
            </p:txBody>
          </p:sp>
          <p:sp>
            <p:nvSpPr>
              <p:cNvPr id="68" name="文本框 67"/>
              <p:cNvSpPr txBox="1"/>
              <p:nvPr/>
            </p:nvSpPr>
            <p:spPr>
              <a:xfrm>
                <a:off x="16161" y="4989"/>
                <a:ext cx="1427" cy="685"/>
              </a:xfrm>
              <a:prstGeom prst="rect">
                <a:avLst/>
              </a:prstGeom>
              <a:noFill/>
              <a:ln>
                <a:solidFill>
                  <a:srgbClr val="007DBC"/>
                </a:solidFill>
              </a:ln>
            </p:spPr>
            <p:txBody>
              <a:bodyPr wrap="square" rtlCol="0" anchor="ctr" anchorCtr="0">
                <a:noAutofit/>
              </a:bodyPr>
              <a:lstStyle/>
              <a:p>
                <a:r>
                  <a:rPr lang="zh-CN" altLang="en-US" sz="2000" b="1">
                    <a:solidFill>
                      <a:schemeClr val="accent1"/>
                    </a:solidFill>
                    <a:latin typeface="宋体" panose="02010600030101010101" pitchFamily="2" charset="-122"/>
                    <a:ea typeface="宋体" panose="02010600030101010101" pitchFamily="2" charset="-122"/>
                  </a:rPr>
                  <a:t>平房仓</a:t>
                </a:r>
              </a:p>
            </p:txBody>
          </p:sp>
          <p:sp>
            <p:nvSpPr>
              <p:cNvPr id="70" name="文本框 69"/>
              <p:cNvSpPr txBox="1"/>
              <p:nvPr/>
            </p:nvSpPr>
            <p:spPr>
              <a:xfrm>
                <a:off x="10648" y="5048"/>
                <a:ext cx="1447" cy="685"/>
              </a:xfrm>
              <a:prstGeom prst="rect">
                <a:avLst/>
              </a:prstGeom>
              <a:noFill/>
              <a:ln>
                <a:solidFill>
                  <a:srgbClr val="007DBC"/>
                </a:solidFill>
              </a:ln>
            </p:spPr>
            <p:txBody>
              <a:bodyPr wrap="square" rtlCol="0" anchor="ctr" anchorCtr="0">
                <a:noAutofit/>
              </a:bodyPr>
              <a:lstStyle/>
              <a:p>
                <a:r>
                  <a:rPr lang="zh-CN" altLang="en-US" sz="2000" b="1">
                    <a:solidFill>
                      <a:schemeClr val="accent1"/>
                    </a:solidFill>
                    <a:latin typeface="宋体" panose="02010600030101010101" pitchFamily="2" charset="-122"/>
                    <a:ea typeface="宋体" panose="02010600030101010101" pitchFamily="2" charset="-122"/>
                  </a:rPr>
                  <a:t>振动筛</a:t>
                </a:r>
              </a:p>
            </p:txBody>
          </p:sp>
          <p:sp>
            <p:nvSpPr>
              <p:cNvPr id="72" name="文本框 71"/>
              <p:cNvSpPr txBox="1"/>
              <p:nvPr/>
            </p:nvSpPr>
            <p:spPr>
              <a:xfrm>
                <a:off x="7525" y="4995"/>
                <a:ext cx="2182" cy="685"/>
              </a:xfrm>
              <a:prstGeom prst="rect">
                <a:avLst/>
              </a:prstGeom>
              <a:noFill/>
              <a:ln>
                <a:solidFill>
                  <a:srgbClr val="007DBC"/>
                </a:solidFill>
              </a:ln>
            </p:spPr>
            <p:txBody>
              <a:bodyPr wrap="square" rtlCol="0" anchor="ctr" anchorCtr="0">
                <a:noAutofit/>
              </a:bodyPr>
              <a:lstStyle/>
              <a:p>
                <a:r>
                  <a:rPr lang="zh-CN" altLang="en-US" sz="2000" b="1">
                    <a:solidFill>
                      <a:schemeClr val="accent1"/>
                    </a:solidFill>
                    <a:latin typeface="宋体" panose="02010600030101010101" pitchFamily="2" charset="-122"/>
                    <a:ea typeface="宋体" panose="02010600030101010101" pitchFamily="2" charset="-122"/>
                  </a:rPr>
                  <a:t>皮带输送机</a:t>
                </a:r>
              </a:p>
            </p:txBody>
          </p:sp>
          <p:sp>
            <p:nvSpPr>
              <p:cNvPr id="73" name="文本框 72"/>
              <p:cNvSpPr txBox="1"/>
              <p:nvPr/>
            </p:nvSpPr>
            <p:spPr>
              <a:xfrm>
                <a:off x="13002" y="5048"/>
                <a:ext cx="2202" cy="685"/>
              </a:xfrm>
              <a:prstGeom prst="rect">
                <a:avLst/>
              </a:prstGeom>
              <a:noFill/>
              <a:ln>
                <a:solidFill>
                  <a:srgbClr val="007DBC"/>
                </a:solidFill>
              </a:ln>
            </p:spPr>
            <p:txBody>
              <a:bodyPr wrap="square" rtlCol="0" anchor="ctr" anchorCtr="0">
                <a:noAutofit/>
              </a:bodyPr>
              <a:lstStyle/>
              <a:p>
                <a:r>
                  <a:rPr lang="zh-CN" altLang="en-US" sz="2000" b="1">
                    <a:solidFill>
                      <a:schemeClr val="accent1"/>
                    </a:solidFill>
                    <a:latin typeface="宋体" panose="02010600030101010101" pitchFamily="2" charset="-122"/>
                    <a:ea typeface="宋体" panose="02010600030101010101" pitchFamily="2" charset="-122"/>
                  </a:rPr>
                  <a:t>皮带输送机</a:t>
                </a:r>
              </a:p>
            </p:txBody>
          </p:sp>
          <p:cxnSp>
            <p:nvCxnSpPr>
              <p:cNvPr id="74" name="直接箭头连接符 73"/>
              <p:cNvCxnSpPr/>
              <p:nvPr/>
            </p:nvCxnSpPr>
            <p:spPr>
              <a:xfrm>
                <a:off x="15247" y="5374"/>
                <a:ext cx="912" cy="16"/>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nvCxnSpPr>
            <p:spPr>
              <a:xfrm>
                <a:off x="12097" y="5390"/>
                <a:ext cx="912" cy="16"/>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p:nvPr/>
            </p:nvCxnSpPr>
            <p:spPr>
              <a:xfrm>
                <a:off x="9734" y="5358"/>
                <a:ext cx="912" cy="16"/>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p:nvPr/>
            </p:nvCxnSpPr>
            <p:spPr>
              <a:xfrm>
                <a:off x="6585" y="5358"/>
                <a:ext cx="912" cy="16"/>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cxnSp>
          <p:nvCxnSpPr>
            <p:cNvPr id="4" name="直接连接符 3"/>
            <p:cNvCxnSpPr>
              <a:stCxn id="67" idx="2"/>
            </p:cNvCxnSpPr>
            <p:nvPr/>
          </p:nvCxnSpPr>
          <p:spPr>
            <a:xfrm flipH="1">
              <a:off x="5647" y="4261"/>
              <a:ext cx="3" cy="492"/>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5102" y="4821"/>
              <a:ext cx="1172" cy="534"/>
            </a:xfrm>
            <a:prstGeom prst="rect">
              <a:avLst/>
            </a:prstGeom>
            <a:noFill/>
            <a:ln>
              <a:solidFill>
                <a:srgbClr val="007DBC"/>
              </a:solidFill>
            </a:ln>
          </p:spPr>
          <p:txBody>
            <a:bodyPr wrap="square" rtlCol="0" anchor="ctr" anchorCtr="0">
              <a:noAutofit/>
            </a:bodyPr>
            <a:lstStyle/>
            <a:p>
              <a:r>
                <a:rPr lang="zh-CN" altLang="en-US" b="1">
                  <a:solidFill>
                    <a:schemeClr val="accent1"/>
                  </a:solidFill>
                  <a:latin typeface="宋体" panose="02010600030101010101" pitchFamily="2" charset="-122"/>
                  <a:ea typeface="宋体" panose="02010600030101010101" pitchFamily="2" charset="-122"/>
                </a:rPr>
                <a:t>粗杂</a:t>
              </a:r>
            </a:p>
          </p:txBody>
        </p:sp>
        <p:sp>
          <p:nvSpPr>
            <p:cNvPr id="7" name="文本框 6"/>
            <p:cNvSpPr txBox="1"/>
            <p:nvPr/>
          </p:nvSpPr>
          <p:spPr>
            <a:xfrm>
              <a:off x="11028" y="4866"/>
              <a:ext cx="2137" cy="624"/>
            </a:xfrm>
            <a:prstGeom prst="rect">
              <a:avLst/>
            </a:prstGeom>
            <a:noFill/>
            <a:ln>
              <a:solidFill>
                <a:srgbClr val="007DBC"/>
              </a:solidFill>
            </a:ln>
          </p:spPr>
          <p:txBody>
            <a:bodyPr wrap="square" rtlCol="0" anchor="ctr" anchorCtr="0">
              <a:noAutofit/>
            </a:bodyPr>
            <a:lstStyle/>
            <a:p>
              <a:r>
                <a:rPr lang="zh-CN" altLang="en-US" b="1">
                  <a:solidFill>
                    <a:schemeClr val="accent1"/>
                  </a:solidFill>
                  <a:latin typeface="宋体" panose="02010600030101010101" pitchFamily="2" charset="-122"/>
                  <a:ea typeface="宋体" panose="02010600030101010101" pitchFamily="2" charset="-122"/>
                </a:rPr>
                <a:t>大杂、小杂</a:t>
              </a:r>
            </a:p>
          </p:txBody>
        </p:sp>
        <p:cxnSp>
          <p:nvCxnSpPr>
            <p:cNvPr id="8" name="直接连接符 7"/>
            <p:cNvCxnSpPr/>
            <p:nvPr/>
          </p:nvCxnSpPr>
          <p:spPr>
            <a:xfrm flipH="1">
              <a:off x="12095" y="4372"/>
              <a:ext cx="3" cy="492"/>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2997" y="2777"/>
              <a:ext cx="689" cy="1"/>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9698" y="2776"/>
              <a:ext cx="689" cy="1"/>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3689" y="2462"/>
              <a:ext cx="1172" cy="534"/>
            </a:xfrm>
            <a:prstGeom prst="rect">
              <a:avLst/>
            </a:prstGeom>
            <a:noFill/>
            <a:ln>
              <a:solidFill>
                <a:srgbClr val="007DBC"/>
              </a:solidFill>
            </a:ln>
          </p:spPr>
          <p:txBody>
            <a:bodyPr wrap="square" rtlCol="0" anchor="ctr" anchorCtr="0">
              <a:noAutofit/>
            </a:bodyPr>
            <a:lstStyle/>
            <a:p>
              <a:r>
                <a:rPr lang="zh-CN" altLang="en-US" sz="2000" b="1">
                  <a:solidFill>
                    <a:schemeClr val="accent1"/>
                  </a:solidFill>
                  <a:latin typeface="宋体" panose="02010600030101010101" pitchFamily="2" charset="-122"/>
                  <a:ea typeface="宋体" panose="02010600030101010101" pitchFamily="2" charset="-122"/>
                </a:rPr>
                <a:t>轻杂</a:t>
              </a:r>
            </a:p>
          </p:txBody>
        </p:sp>
        <p:sp>
          <p:nvSpPr>
            <p:cNvPr id="12" name="文本框 11"/>
            <p:cNvSpPr txBox="1"/>
            <p:nvPr/>
          </p:nvSpPr>
          <p:spPr>
            <a:xfrm>
              <a:off x="10387" y="2479"/>
              <a:ext cx="1172" cy="534"/>
            </a:xfrm>
            <a:prstGeom prst="rect">
              <a:avLst/>
            </a:prstGeom>
            <a:noFill/>
            <a:ln>
              <a:solidFill>
                <a:srgbClr val="007DBC"/>
              </a:solidFill>
            </a:ln>
          </p:spPr>
          <p:txBody>
            <a:bodyPr wrap="square" rtlCol="0" anchor="ctr" anchorCtr="0">
              <a:noAutofit/>
            </a:bodyPr>
            <a:lstStyle/>
            <a:p>
              <a:r>
                <a:rPr lang="zh-CN" altLang="en-US" b="1">
                  <a:solidFill>
                    <a:schemeClr val="accent1"/>
                  </a:solidFill>
                  <a:latin typeface="宋体" panose="02010600030101010101" pitchFamily="2" charset="-122"/>
                  <a:ea typeface="宋体" panose="02010600030101010101" pitchFamily="2" charset="-122"/>
                </a:rPr>
                <a:t>轻杂</a:t>
              </a:r>
            </a:p>
          </p:txBody>
        </p:sp>
        <p:cxnSp>
          <p:nvCxnSpPr>
            <p:cNvPr id="13" name="直接连接符 12"/>
            <p:cNvCxnSpPr>
              <a:stCxn id="65" idx="2"/>
            </p:cNvCxnSpPr>
            <p:nvPr/>
          </p:nvCxnSpPr>
          <p:spPr>
            <a:xfrm>
              <a:off x="8919" y="3013"/>
              <a:ext cx="11" cy="68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245" y="3042"/>
              <a:ext cx="11" cy="68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nvSpPr>
        <p:spPr>
          <a:xfrm>
            <a:off x="6010275" y="1025525"/>
            <a:ext cx="5874385" cy="398780"/>
          </a:xfrm>
          <a:prstGeom prst="rect">
            <a:avLst/>
          </a:prstGeom>
          <a:noFill/>
        </p:spPr>
        <p:txBody>
          <a:bodyPr wrap="square" rtlCol="0">
            <a:spAutoFit/>
          </a:bodyPr>
          <a:lstStyle/>
          <a:p>
            <a:r>
              <a:rPr lang="zh-CN" altLang="en-US" sz="2000" dirty="0">
                <a:latin typeface="Times New Roman" panose="02020603050405020304" charset="0"/>
                <a:cs typeface="Times New Roman" panose="02020603050405020304" charset="0"/>
                <a:sym typeface="+mn-ea"/>
              </a:rPr>
              <a:t>Typical Process Flow for Flat Warehouse (Mobile)</a:t>
            </a:r>
            <a:endParaRPr lang="zh-CN" altLang="en-US" sz="2000" dirty="0">
              <a:latin typeface="Times New Roman" panose="02020603050405020304" charset="0"/>
              <a:cs typeface="Times New Roman" panose="02020603050405020304" charset="0"/>
            </a:endParaRPr>
          </a:p>
        </p:txBody>
      </p:sp>
      <p:grpSp>
        <p:nvGrpSpPr>
          <p:cNvPr id="5" name="组合 4"/>
          <p:cNvGrpSpPr/>
          <p:nvPr/>
        </p:nvGrpSpPr>
        <p:grpSpPr>
          <a:xfrm>
            <a:off x="848360" y="4011295"/>
            <a:ext cx="10842625" cy="2273935"/>
            <a:chOff x="1336" y="6317"/>
            <a:chExt cx="17075" cy="3581"/>
          </a:xfrm>
        </p:grpSpPr>
        <p:grpSp>
          <p:nvGrpSpPr>
            <p:cNvPr id="18" name="组合 17"/>
            <p:cNvGrpSpPr/>
            <p:nvPr/>
          </p:nvGrpSpPr>
          <p:grpSpPr>
            <a:xfrm>
              <a:off x="1336" y="6317"/>
              <a:ext cx="17075" cy="3581"/>
              <a:chOff x="1551" y="2462"/>
              <a:chExt cx="17075" cy="3029"/>
            </a:xfrm>
          </p:grpSpPr>
          <p:grpSp>
            <p:nvGrpSpPr>
              <p:cNvPr id="19" name="组合 18"/>
              <p:cNvGrpSpPr/>
              <p:nvPr/>
            </p:nvGrpSpPr>
            <p:grpSpPr>
              <a:xfrm>
                <a:off x="1551" y="2471"/>
                <a:ext cx="17075" cy="1905"/>
                <a:chOff x="1667" y="3403"/>
                <a:chExt cx="15921" cy="2443"/>
              </a:xfrm>
            </p:grpSpPr>
            <p:sp>
              <p:nvSpPr>
                <p:cNvPr id="20" name="文本框 19"/>
                <p:cNvSpPr txBox="1"/>
                <p:nvPr>
                  <p:custDataLst>
                    <p:tags r:id="rId12"/>
                  </p:custDataLst>
                </p:nvPr>
              </p:nvSpPr>
              <p:spPr>
                <a:xfrm>
                  <a:off x="1667" y="3403"/>
                  <a:ext cx="1199" cy="684"/>
                </a:xfrm>
                <a:prstGeom prst="rect">
                  <a:avLst/>
                </a:prstGeom>
                <a:noFill/>
                <a:ln>
                  <a:solidFill>
                    <a:srgbClr val="007DBC"/>
                  </a:solidFill>
                </a:ln>
              </p:spPr>
              <p:txBody>
                <a:bodyPr wrap="square" rtlCol="0" anchor="t" anchorCtr="0">
                  <a:noAutofit/>
                </a:bodyPr>
                <a:lstStyle/>
                <a:p>
                  <a:pPr>
                    <a:lnSpc>
                      <a:spcPct val="70000"/>
                    </a:lnSpc>
                  </a:pPr>
                  <a:r>
                    <a:rPr lang="zh-CN" altLang="en-US" sz="2000" dirty="0">
                      <a:latin typeface="Times New Roman" panose="02020603050405020304" charset="0"/>
                      <a:cs typeface="Times New Roman" panose="02020603050405020304" charset="0"/>
                    </a:rPr>
                    <a:t>Small</a:t>
                  </a:r>
                  <a:r>
                    <a:rPr lang="en-US" altLang="zh-CN" sz="2000" dirty="0">
                      <a:latin typeface="Times New Roman" panose="02020603050405020304" charset="0"/>
                      <a:cs typeface="Times New Roman" panose="02020603050405020304" charset="0"/>
                    </a:rPr>
                    <a:t> fan</a:t>
                  </a:r>
                  <a:endParaRPr lang="zh-CN" altLang="en-US" sz="2000" dirty="0">
                    <a:latin typeface="Times New Roman" panose="02020603050405020304" charset="0"/>
                    <a:cs typeface="Times New Roman" panose="02020603050405020304" charset="0"/>
                  </a:endParaRPr>
                </a:p>
              </p:txBody>
            </p:sp>
            <p:cxnSp>
              <p:nvCxnSpPr>
                <p:cNvPr id="21" name="直接箭头连接符 20"/>
                <p:cNvCxnSpPr/>
                <p:nvPr>
                  <p:custDataLst>
                    <p:tags r:id="rId13"/>
                  </p:custDataLst>
                </p:nvPr>
              </p:nvCxnSpPr>
              <p:spPr>
                <a:xfrm>
                  <a:off x="3480" y="5374"/>
                  <a:ext cx="912" cy="16"/>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3" name="文本框 22"/>
                <p:cNvSpPr txBox="1"/>
                <p:nvPr>
                  <p:custDataLst>
                    <p:tags r:id="rId14"/>
                  </p:custDataLst>
                </p:nvPr>
              </p:nvSpPr>
              <p:spPr>
                <a:xfrm>
                  <a:off x="1844" y="4991"/>
                  <a:ext cx="1634" cy="849"/>
                </a:xfrm>
                <a:prstGeom prst="rect">
                  <a:avLst/>
                </a:prstGeom>
                <a:noFill/>
                <a:ln>
                  <a:solidFill>
                    <a:srgbClr val="007DBC"/>
                  </a:solidFill>
                </a:ln>
              </p:spPr>
              <p:txBody>
                <a:bodyPr wrap="square" rtlCol="0" anchor="ctr" anchorCtr="0">
                  <a:noAutofit/>
                </a:bodyPr>
                <a:lstStyle/>
                <a:p>
                  <a:pPr>
                    <a:lnSpc>
                      <a:spcPct val="70000"/>
                    </a:lnSpc>
                  </a:pPr>
                  <a:r>
                    <a:rPr lang="zh-CN" altLang="en-US"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Belt conveyor</a:t>
                  </a:r>
                </a:p>
              </p:txBody>
            </p:sp>
            <p:sp>
              <p:nvSpPr>
                <p:cNvPr id="24" name="文本框 23"/>
                <p:cNvSpPr txBox="1"/>
                <p:nvPr>
                  <p:custDataLst>
                    <p:tags r:id="rId15"/>
                  </p:custDataLst>
                </p:nvPr>
              </p:nvSpPr>
              <p:spPr>
                <a:xfrm>
                  <a:off x="4395" y="4999"/>
                  <a:ext cx="2188" cy="846"/>
                </a:xfrm>
                <a:prstGeom prst="rect">
                  <a:avLst/>
                </a:prstGeom>
                <a:noFill/>
                <a:ln>
                  <a:solidFill>
                    <a:srgbClr val="007DBC"/>
                  </a:solidFill>
                </a:ln>
              </p:spPr>
              <p:txBody>
                <a:bodyPr wrap="square" rtlCol="0" anchor="ctr" anchorCtr="0">
                  <a:noAutofit/>
                </a:bodyPr>
                <a:lstStyle/>
                <a:p>
                  <a:pPr algn="ctr">
                    <a:lnSpc>
                      <a:spcPct val="70000"/>
                    </a:lnSpc>
                  </a:pPr>
                  <a:r>
                    <a:rPr lang="en-US" altLang="zh-CN" dirty="0">
                      <a:latin typeface="Times New Roman" panose="02020603050405020304" charset="0"/>
                      <a:cs typeface="Times New Roman" panose="02020603050405020304" charset="0"/>
                      <a:sym typeface="+mn-ea"/>
                    </a:rPr>
                    <a:t>Cylindric pre-cleaner</a:t>
                  </a:r>
                  <a:endParaRPr lang="en-US" altLang="zh-CN" b="1" dirty="0">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宋体" panose="02010600030101010101" pitchFamily="2" charset="-122"/>
                    <a:cs typeface="Times New Roman" panose="02020603050405020304" charset="0"/>
                    <a:sym typeface="+mn-ea"/>
                  </a:endParaRPr>
                </a:p>
              </p:txBody>
            </p:sp>
            <p:sp>
              <p:nvSpPr>
                <p:cNvPr id="25" name="文本框 24"/>
                <p:cNvSpPr txBox="1"/>
                <p:nvPr>
                  <p:custDataLst>
                    <p:tags r:id="rId16"/>
                  </p:custDataLst>
                </p:nvPr>
              </p:nvSpPr>
              <p:spPr>
                <a:xfrm>
                  <a:off x="15726" y="4976"/>
                  <a:ext cx="1862" cy="821"/>
                </a:xfrm>
                <a:prstGeom prst="rect">
                  <a:avLst/>
                </a:prstGeom>
                <a:noFill/>
                <a:ln>
                  <a:solidFill>
                    <a:srgbClr val="007DBC"/>
                  </a:solidFill>
                </a:ln>
              </p:spPr>
              <p:txBody>
                <a:bodyPr wrap="square" rtlCol="0" anchor="ctr" anchorCtr="0">
                  <a:noAutofit/>
                </a:bodyPr>
                <a:lstStyle/>
                <a:p>
                  <a:pPr>
                    <a:lnSpc>
                      <a:spcPct val="90000"/>
                    </a:lnSpc>
                  </a:pPr>
                  <a:r>
                    <a:rPr lang="zh-CN" altLang="en-US">
                      <a:latin typeface="Times New Roman" panose="02020603050405020304" charset="0"/>
                      <a:cs typeface="Times New Roman" panose="02020603050405020304" charset="0"/>
                      <a:sym typeface="+mn-ea"/>
                    </a:rPr>
                    <a:t>Flat Warehouse</a:t>
                  </a:r>
                  <a:endParaRPr lang="zh-CN" altLang="en-US" b="1">
                    <a:gradFill>
                      <a:gsLst>
                        <a:gs pos="50000">
                          <a:schemeClr val="tx1"/>
                        </a:gs>
                        <a:gs pos="0">
                          <a:schemeClr val="tx1">
                            <a:lumMod val="25000"/>
                            <a:lumOff val="75000"/>
                          </a:schemeClr>
                        </a:gs>
                        <a:gs pos="100000">
                          <a:schemeClr val="tx1">
                            <a:lumMod val="85000"/>
                          </a:schemeClr>
                        </a:gs>
                      </a:gsLst>
                      <a:lin ang="5400000" scaled="1"/>
                    </a:gradFill>
                    <a:latin typeface="Times New Roman" panose="02020603050405020304" charset="0"/>
                    <a:ea typeface="宋体" panose="02010600030101010101" pitchFamily="2" charset="-122"/>
                    <a:cs typeface="Times New Roman" panose="02020603050405020304" charset="0"/>
                    <a:sym typeface="+mn-ea"/>
                  </a:endParaRPr>
                </a:p>
              </p:txBody>
            </p:sp>
            <p:sp>
              <p:nvSpPr>
                <p:cNvPr id="26" name="文本框 25"/>
                <p:cNvSpPr txBox="1"/>
                <p:nvPr>
                  <p:custDataLst>
                    <p:tags r:id="rId17"/>
                  </p:custDataLst>
                </p:nvPr>
              </p:nvSpPr>
              <p:spPr>
                <a:xfrm>
                  <a:off x="10071" y="4959"/>
                  <a:ext cx="1884" cy="881"/>
                </a:xfrm>
                <a:prstGeom prst="rect">
                  <a:avLst/>
                </a:prstGeom>
                <a:noFill/>
                <a:ln>
                  <a:solidFill>
                    <a:srgbClr val="007DBC"/>
                  </a:solidFill>
                </a:ln>
              </p:spPr>
              <p:txBody>
                <a:bodyPr wrap="square" rtlCol="0" anchor="ctr" anchorCtr="0">
                  <a:noAutofit/>
                </a:bodyPr>
                <a:lstStyle/>
                <a:p>
                  <a:pPr>
                    <a:lnSpc>
                      <a:spcPct val="80000"/>
                    </a:lnSpc>
                  </a:pPr>
                  <a:r>
                    <a:rPr lang="zh-CN" altLang="en-US"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Vibrating screen</a:t>
                  </a:r>
                </a:p>
              </p:txBody>
            </p:sp>
            <p:sp>
              <p:nvSpPr>
                <p:cNvPr id="27" name="文本框 26"/>
                <p:cNvSpPr txBox="1"/>
                <p:nvPr>
                  <p:custDataLst>
                    <p:tags r:id="rId18"/>
                  </p:custDataLst>
                </p:nvPr>
              </p:nvSpPr>
              <p:spPr>
                <a:xfrm>
                  <a:off x="7525" y="4995"/>
                  <a:ext cx="1634" cy="850"/>
                </a:xfrm>
                <a:prstGeom prst="rect">
                  <a:avLst/>
                </a:prstGeom>
                <a:noFill/>
                <a:ln>
                  <a:solidFill>
                    <a:srgbClr val="007DBC"/>
                  </a:solidFill>
                </a:ln>
              </p:spPr>
              <p:txBody>
                <a:bodyPr wrap="square" rtlCol="0" anchor="ctr" anchorCtr="0">
                  <a:noAutofit/>
                </a:bodyPr>
                <a:lstStyle/>
                <a:p>
                  <a:pPr>
                    <a:lnSpc>
                      <a:spcPct val="70000"/>
                    </a:lnSpc>
                  </a:pPr>
                  <a:r>
                    <a:rPr lang="zh-CN" altLang="en-US"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Belt conveyor</a:t>
                  </a:r>
                </a:p>
              </p:txBody>
            </p:sp>
            <p:sp>
              <p:nvSpPr>
                <p:cNvPr id="28" name="文本框 27"/>
                <p:cNvSpPr txBox="1"/>
                <p:nvPr>
                  <p:custDataLst>
                    <p:tags r:id="rId19"/>
                  </p:custDataLst>
                </p:nvPr>
              </p:nvSpPr>
              <p:spPr>
                <a:xfrm>
                  <a:off x="12954" y="4965"/>
                  <a:ext cx="1672" cy="881"/>
                </a:xfrm>
                <a:prstGeom prst="rect">
                  <a:avLst/>
                </a:prstGeom>
                <a:noFill/>
                <a:ln>
                  <a:solidFill>
                    <a:srgbClr val="007DBC"/>
                  </a:solidFill>
                </a:ln>
              </p:spPr>
              <p:txBody>
                <a:bodyPr wrap="square" rtlCol="0" anchor="t" anchorCtr="0">
                  <a:noAutofit/>
                </a:bodyPr>
                <a:lstStyle/>
                <a:p>
                  <a:pPr>
                    <a:lnSpc>
                      <a:spcPct val="70000"/>
                    </a:lnSpc>
                  </a:pPr>
                  <a:r>
                    <a:rPr lang="zh-CN" altLang="en-US"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Belt conveyor</a:t>
                  </a:r>
                </a:p>
              </p:txBody>
            </p:sp>
            <p:cxnSp>
              <p:nvCxnSpPr>
                <p:cNvPr id="29" name="直接箭头连接符 28"/>
                <p:cNvCxnSpPr/>
                <p:nvPr>
                  <p:custDataLst>
                    <p:tags r:id="rId20"/>
                  </p:custDataLst>
                </p:nvPr>
              </p:nvCxnSpPr>
              <p:spPr>
                <a:xfrm flipV="1">
                  <a:off x="14626" y="5405"/>
                  <a:ext cx="1100" cy="1"/>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custDataLst>
                    <p:tags r:id="rId21"/>
                  </p:custDataLst>
                </p:nvPr>
              </p:nvCxnSpPr>
              <p:spPr>
                <a:xfrm flipV="1">
                  <a:off x="11989" y="5348"/>
                  <a:ext cx="952" cy="11"/>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custDataLst>
                    <p:tags r:id="rId22"/>
                  </p:custDataLst>
                </p:nvPr>
              </p:nvCxnSpPr>
              <p:spPr>
                <a:xfrm>
                  <a:off x="9159" y="5374"/>
                  <a:ext cx="912" cy="16"/>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custDataLst>
                    <p:tags r:id="rId23"/>
                  </p:custDataLst>
                </p:nvPr>
              </p:nvCxnSpPr>
              <p:spPr>
                <a:xfrm>
                  <a:off x="6585" y="5358"/>
                  <a:ext cx="912" cy="16"/>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cxnSp>
            <p:nvCxnSpPr>
              <p:cNvPr id="33" name="直接连接符 32"/>
              <p:cNvCxnSpPr>
                <a:stCxn id="24" idx="2"/>
              </p:cNvCxnSpPr>
              <p:nvPr>
                <p:custDataLst>
                  <p:tags r:id="rId3"/>
                </p:custDataLst>
              </p:nvPr>
            </p:nvCxnSpPr>
            <p:spPr>
              <a:xfrm flipH="1">
                <a:off x="5647" y="4288"/>
                <a:ext cx="3" cy="492"/>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4" name="文本框 33"/>
              <p:cNvSpPr txBox="1"/>
              <p:nvPr>
                <p:custDataLst>
                  <p:tags r:id="rId4"/>
                </p:custDataLst>
              </p:nvPr>
            </p:nvSpPr>
            <p:spPr>
              <a:xfrm>
                <a:off x="4476" y="4820"/>
                <a:ext cx="2208" cy="671"/>
              </a:xfrm>
              <a:prstGeom prst="rect">
                <a:avLst/>
              </a:prstGeom>
              <a:noFill/>
              <a:ln>
                <a:solidFill>
                  <a:srgbClr val="007DBC"/>
                </a:solidFill>
              </a:ln>
            </p:spPr>
            <p:txBody>
              <a:bodyPr wrap="square" rtlCol="0" anchor="ctr" anchorCtr="0">
                <a:noAutofit/>
              </a:bodyPr>
              <a:lstStyle/>
              <a:p>
                <a:pPr>
                  <a:lnSpc>
                    <a:spcPct val="70000"/>
                  </a:lnSpc>
                </a:pPr>
                <a:r>
                  <a:rPr lang="zh-CN" altLang="en-US" b="1" dirty="0">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Coarse impurities</a:t>
                </a:r>
              </a:p>
            </p:txBody>
          </p:sp>
          <p:sp>
            <p:nvSpPr>
              <p:cNvPr id="35" name="文本框 34"/>
              <p:cNvSpPr txBox="1"/>
              <p:nvPr>
                <p:custDataLst>
                  <p:tags r:id="rId5"/>
                </p:custDataLst>
              </p:nvPr>
            </p:nvSpPr>
            <p:spPr>
              <a:xfrm>
                <a:off x="10830" y="4867"/>
                <a:ext cx="3079" cy="624"/>
              </a:xfrm>
              <a:prstGeom prst="rect">
                <a:avLst/>
              </a:prstGeom>
              <a:noFill/>
              <a:ln>
                <a:solidFill>
                  <a:srgbClr val="007DBC"/>
                </a:solidFill>
              </a:ln>
            </p:spPr>
            <p:txBody>
              <a:bodyPr wrap="square" rtlCol="0" anchor="ctr" anchorCtr="0">
                <a:noAutofit/>
              </a:bodyPr>
              <a:lstStyle/>
              <a:p>
                <a:pPr>
                  <a:lnSpc>
                    <a:spcPct val="90000"/>
                  </a:lnSpc>
                </a:pPr>
                <a:endParaRPr lang="zh-CN" altLang="en-US" b="1" dirty="0">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endParaRPr>
              </a:p>
              <a:p>
                <a:pPr>
                  <a:lnSpc>
                    <a:spcPct val="90000"/>
                  </a:lnSpc>
                </a:pPr>
                <a:r>
                  <a:rPr lang="zh-CN" altLang="en-US" b="1" dirty="0">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Large</a:t>
                </a:r>
                <a:r>
                  <a:rPr lang="en-US" altLang="zh-CN" b="1" dirty="0">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 and small </a:t>
                </a:r>
                <a:r>
                  <a:rPr lang="zh-CN" altLang="en-US" b="1" dirty="0">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impurities</a:t>
                </a:r>
                <a:endParaRPr lang="zh-CN" altLang="en-US" b="1" dirty="0">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endParaRPr>
              </a:p>
              <a:p>
                <a:endParaRPr lang="en-US" altLang="zh-CN" b="1" dirty="0">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endParaRPr>
              </a:p>
            </p:txBody>
          </p:sp>
          <p:cxnSp>
            <p:nvCxnSpPr>
              <p:cNvPr id="36" name="直接连接符 35"/>
              <p:cNvCxnSpPr/>
              <p:nvPr>
                <p:custDataLst>
                  <p:tags r:id="rId6"/>
                </p:custDataLst>
              </p:nvPr>
            </p:nvCxnSpPr>
            <p:spPr>
              <a:xfrm flipH="1">
                <a:off x="12095" y="4372"/>
                <a:ext cx="3" cy="492"/>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custDataLst>
                  <p:tags r:id="rId7"/>
                </p:custDataLst>
              </p:nvPr>
            </p:nvCxnSpPr>
            <p:spPr>
              <a:xfrm flipV="1">
                <a:off x="2997" y="2777"/>
                <a:ext cx="689" cy="1"/>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custDataLst>
                  <p:tags r:id="rId8"/>
                </p:custDataLst>
              </p:nvPr>
            </p:nvCxnSpPr>
            <p:spPr>
              <a:xfrm flipV="1">
                <a:off x="9700" y="2779"/>
                <a:ext cx="689" cy="1"/>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9" name="文本框 38"/>
              <p:cNvSpPr txBox="1"/>
              <p:nvPr>
                <p:custDataLst>
                  <p:tags r:id="rId9"/>
                </p:custDataLst>
              </p:nvPr>
            </p:nvSpPr>
            <p:spPr>
              <a:xfrm>
                <a:off x="3689" y="2462"/>
                <a:ext cx="2152" cy="579"/>
              </a:xfrm>
              <a:prstGeom prst="rect">
                <a:avLst/>
              </a:prstGeom>
              <a:noFill/>
              <a:ln>
                <a:solidFill>
                  <a:srgbClr val="007DBC"/>
                </a:solidFill>
              </a:ln>
            </p:spPr>
            <p:txBody>
              <a:bodyPr wrap="square" rtlCol="0" anchor="ctr" anchorCtr="0">
                <a:noAutofit/>
              </a:bodyPr>
              <a:lstStyle/>
              <a:p>
                <a:pPr>
                  <a:lnSpc>
                    <a:spcPct val="70000"/>
                  </a:lnSpc>
                </a:pPr>
                <a:r>
                  <a:rPr lang="zh-CN" altLang="en-US"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Light impurities</a:t>
                </a:r>
              </a:p>
            </p:txBody>
          </p:sp>
          <p:cxnSp>
            <p:nvCxnSpPr>
              <p:cNvPr id="41" name="直接连接符 40"/>
              <p:cNvCxnSpPr/>
              <p:nvPr>
                <p:custDataLst>
                  <p:tags r:id="rId10"/>
                </p:custDataLst>
              </p:nvPr>
            </p:nvCxnSpPr>
            <p:spPr>
              <a:xfrm>
                <a:off x="8820" y="3081"/>
                <a:ext cx="2" cy="61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custDataLst>
                  <p:tags r:id="rId11"/>
                </p:custDataLst>
              </p:nvPr>
            </p:nvCxnSpPr>
            <p:spPr>
              <a:xfrm>
                <a:off x="2256" y="3004"/>
                <a:ext cx="11" cy="68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1" name="文本框 80"/>
            <p:cNvSpPr txBox="1"/>
            <p:nvPr>
              <p:custDataLst>
                <p:tags r:id="rId1"/>
              </p:custDataLst>
            </p:nvPr>
          </p:nvSpPr>
          <p:spPr>
            <a:xfrm>
              <a:off x="8140" y="6347"/>
              <a:ext cx="1325" cy="685"/>
            </a:xfrm>
            <a:prstGeom prst="rect">
              <a:avLst/>
            </a:prstGeom>
            <a:noFill/>
            <a:ln>
              <a:solidFill>
                <a:srgbClr val="007DBC"/>
              </a:solidFill>
            </a:ln>
          </p:spPr>
          <p:txBody>
            <a:bodyPr wrap="square" rtlCol="0" anchor="ctr" anchorCtr="0">
              <a:noAutofit/>
            </a:bodyPr>
            <a:lstStyle/>
            <a:p>
              <a:pPr>
                <a:lnSpc>
                  <a:spcPct val="80000"/>
                </a:lnSpc>
              </a:pPr>
              <a:r>
                <a:rPr lang="zh-CN" altLang="en-US"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Small</a:t>
              </a:r>
              <a:r>
                <a:rPr lang="en-US" altLang="zh-CN"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 fan</a:t>
              </a:r>
              <a:endParaRPr lang="zh-CN" altLang="en-US"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endParaRPr>
            </a:p>
          </p:txBody>
        </p:sp>
        <p:sp>
          <p:nvSpPr>
            <p:cNvPr id="82" name="文本框 81"/>
            <p:cNvSpPr txBox="1"/>
            <p:nvPr>
              <p:custDataLst>
                <p:tags r:id="rId2"/>
              </p:custDataLst>
            </p:nvPr>
          </p:nvSpPr>
          <p:spPr>
            <a:xfrm>
              <a:off x="10202" y="6317"/>
              <a:ext cx="2204" cy="731"/>
            </a:xfrm>
            <a:prstGeom prst="rect">
              <a:avLst/>
            </a:prstGeom>
            <a:noFill/>
            <a:ln>
              <a:solidFill>
                <a:srgbClr val="007DBC"/>
              </a:solidFill>
            </a:ln>
          </p:spPr>
          <p:txBody>
            <a:bodyPr wrap="square" rtlCol="0" anchor="ctr" anchorCtr="0">
              <a:noAutofit/>
            </a:bodyPr>
            <a:lstStyle/>
            <a:p>
              <a:pPr>
                <a:lnSpc>
                  <a:spcPct val="80000"/>
                </a:lnSpc>
              </a:pPr>
              <a:r>
                <a:rPr lang="zh-CN" altLang="en-US"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Light impurities</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0" name="文本框 19"/>
          <p:cNvSpPr txBox="1"/>
          <p:nvPr/>
        </p:nvSpPr>
        <p:spPr>
          <a:xfrm>
            <a:off x="406400" y="1018223"/>
            <a:ext cx="5080000" cy="460375"/>
          </a:xfrm>
          <a:prstGeom prst="rect">
            <a:avLst/>
          </a:prstGeom>
        </p:spPr>
        <p:txBody>
          <a:bodyPr>
            <a:spAutoFit/>
          </a:bodyPr>
          <a:lstStyle/>
          <a:p>
            <a:pPr algn="just" defTabSz="266700">
              <a:lnSpc>
                <a:spcPct val="100000"/>
              </a:lnSpc>
              <a:buClrTx/>
              <a:buSzTx/>
              <a:buFontTx/>
            </a:pPr>
            <a:r>
              <a:rPr lang="zh-CN" altLang="en-US" sz="2400" b="1">
                <a:solidFill>
                  <a:srgbClr val="007DBC"/>
                </a:solidFill>
                <a:latin typeface="宋体" panose="02010600030101010101" pitchFamily="2" charset="-122"/>
                <a:ea typeface="宋体" panose="02010600030101010101" pitchFamily="2" charset="-122"/>
              </a:rPr>
              <a:t>圆筒仓典型工艺流程（固定式）：</a:t>
            </a:r>
          </a:p>
        </p:txBody>
      </p:sp>
      <p:grpSp>
        <p:nvGrpSpPr>
          <p:cNvPr id="38" name="组合 37"/>
          <p:cNvGrpSpPr/>
          <p:nvPr/>
        </p:nvGrpSpPr>
        <p:grpSpPr>
          <a:xfrm>
            <a:off x="344170" y="1569720"/>
            <a:ext cx="11176000" cy="2178050"/>
            <a:chOff x="419" y="3597"/>
            <a:chExt cx="17600" cy="3430"/>
          </a:xfrm>
        </p:grpSpPr>
        <p:sp>
          <p:nvSpPr>
            <p:cNvPr id="66" name="文本框 65"/>
            <p:cNvSpPr txBox="1"/>
            <p:nvPr/>
          </p:nvSpPr>
          <p:spPr>
            <a:xfrm>
              <a:off x="419" y="3612"/>
              <a:ext cx="2363" cy="685"/>
            </a:xfrm>
            <a:prstGeom prst="rect">
              <a:avLst/>
            </a:prstGeom>
            <a:noFill/>
            <a:ln>
              <a:solidFill>
                <a:srgbClr val="007DBC"/>
              </a:solidFill>
            </a:ln>
          </p:spPr>
          <p:txBody>
            <a:bodyPr wrap="square" rtlCol="0" anchor="ctr" anchorCtr="0">
              <a:noAutofit/>
            </a:bodyPr>
            <a:lstStyle/>
            <a:p>
              <a:r>
                <a:rPr lang="zh-CN" altLang="en-US" b="1">
                  <a:solidFill>
                    <a:schemeClr val="accent1"/>
                  </a:solidFill>
                  <a:latin typeface="宋体" panose="02010600030101010101" pitchFamily="2" charset="-122"/>
                  <a:ea typeface="宋体" panose="02010600030101010101" pitchFamily="2" charset="-122"/>
                </a:rPr>
                <a:t>皮带输送机</a:t>
              </a:r>
            </a:p>
          </p:txBody>
        </p:sp>
        <p:sp>
          <p:nvSpPr>
            <p:cNvPr id="2" name="文本框 1"/>
            <p:cNvSpPr txBox="1"/>
            <p:nvPr/>
          </p:nvSpPr>
          <p:spPr>
            <a:xfrm>
              <a:off x="10167" y="3612"/>
              <a:ext cx="1389" cy="685"/>
            </a:xfrm>
            <a:prstGeom prst="rect">
              <a:avLst/>
            </a:prstGeom>
            <a:noFill/>
            <a:ln>
              <a:solidFill>
                <a:srgbClr val="007DBC"/>
              </a:solidFill>
            </a:ln>
          </p:spPr>
          <p:txBody>
            <a:bodyPr wrap="square" rtlCol="0" anchor="ctr" anchorCtr="0">
              <a:noAutofit/>
            </a:bodyPr>
            <a:lstStyle/>
            <a:p>
              <a:r>
                <a:rPr lang="zh-CN" altLang="en-US" b="1">
                  <a:solidFill>
                    <a:schemeClr val="accent1"/>
                  </a:solidFill>
                  <a:latin typeface="宋体" panose="02010600030101010101" pitchFamily="2" charset="-122"/>
                  <a:ea typeface="宋体" panose="02010600030101010101" pitchFamily="2" charset="-122"/>
                </a:rPr>
                <a:t>振动筛</a:t>
              </a:r>
            </a:p>
          </p:txBody>
        </p:sp>
        <p:sp>
          <p:nvSpPr>
            <p:cNvPr id="4" name="文本框 3"/>
            <p:cNvSpPr txBox="1"/>
            <p:nvPr/>
          </p:nvSpPr>
          <p:spPr>
            <a:xfrm>
              <a:off x="7421" y="3612"/>
              <a:ext cx="2151" cy="685"/>
            </a:xfrm>
            <a:prstGeom prst="rect">
              <a:avLst/>
            </a:prstGeom>
            <a:noFill/>
            <a:ln>
              <a:solidFill>
                <a:srgbClr val="007DBC"/>
              </a:solidFill>
            </a:ln>
          </p:spPr>
          <p:txBody>
            <a:bodyPr wrap="square" rtlCol="0" anchor="ctr" anchorCtr="0">
              <a:noAutofit/>
            </a:bodyPr>
            <a:lstStyle/>
            <a:p>
              <a:r>
                <a:rPr lang="zh-CN" altLang="en-US" b="1">
                  <a:solidFill>
                    <a:schemeClr val="accent1"/>
                  </a:solidFill>
                  <a:latin typeface="宋体" panose="02010600030101010101" pitchFamily="2" charset="-122"/>
                  <a:ea typeface="宋体" panose="02010600030101010101" pitchFamily="2" charset="-122"/>
                </a:rPr>
                <a:t>网带初清筛</a:t>
              </a:r>
            </a:p>
          </p:txBody>
        </p:sp>
        <p:sp>
          <p:nvSpPr>
            <p:cNvPr id="5" name="文本框 4"/>
            <p:cNvSpPr txBox="1"/>
            <p:nvPr/>
          </p:nvSpPr>
          <p:spPr>
            <a:xfrm>
              <a:off x="3353" y="3612"/>
              <a:ext cx="1432" cy="685"/>
            </a:xfrm>
            <a:prstGeom prst="rect">
              <a:avLst/>
            </a:prstGeom>
            <a:noFill/>
            <a:ln>
              <a:solidFill>
                <a:srgbClr val="007DBC"/>
              </a:solidFill>
            </a:ln>
          </p:spPr>
          <p:txBody>
            <a:bodyPr wrap="square" rtlCol="0" anchor="ctr" anchorCtr="0">
              <a:noAutofit/>
            </a:bodyPr>
            <a:lstStyle/>
            <a:p>
              <a:r>
                <a:rPr lang="zh-CN" altLang="en-US" b="1">
                  <a:solidFill>
                    <a:schemeClr val="accent1"/>
                  </a:solidFill>
                  <a:latin typeface="宋体" panose="02010600030101010101" pitchFamily="2" charset="-122"/>
                  <a:ea typeface="宋体" panose="02010600030101010101" pitchFamily="2" charset="-122"/>
                </a:rPr>
                <a:t>磁选器</a:t>
              </a:r>
            </a:p>
          </p:txBody>
        </p:sp>
        <p:sp>
          <p:nvSpPr>
            <p:cNvPr id="6" name="文本框 5"/>
            <p:cNvSpPr txBox="1"/>
            <p:nvPr/>
          </p:nvSpPr>
          <p:spPr>
            <a:xfrm>
              <a:off x="5387" y="3630"/>
              <a:ext cx="1439" cy="685"/>
            </a:xfrm>
            <a:prstGeom prst="rect">
              <a:avLst/>
            </a:prstGeom>
            <a:noFill/>
            <a:ln>
              <a:solidFill>
                <a:srgbClr val="007DBC"/>
              </a:solidFill>
            </a:ln>
          </p:spPr>
          <p:txBody>
            <a:bodyPr wrap="square" rtlCol="0" anchor="ctr" anchorCtr="0">
              <a:noAutofit/>
            </a:bodyPr>
            <a:lstStyle/>
            <a:p>
              <a:r>
                <a:rPr lang="zh-CN" altLang="en-US" b="1">
                  <a:solidFill>
                    <a:schemeClr val="accent1"/>
                  </a:solidFill>
                  <a:latin typeface="宋体" panose="02010600030101010101" pitchFamily="2" charset="-122"/>
                  <a:ea typeface="宋体" panose="02010600030101010101" pitchFamily="2" charset="-122"/>
                </a:rPr>
                <a:t>斗提机</a:t>
              </a:r>
            </a:p>
          </p:txBody>
        </p:sp>
        <p:sp>
          <p:nvSpPr>
            <p:cNvPr id="7" name="文本框 6"/>
            <p:cNvSpPr txBox="1"/>
            <p:nvPr/>
          </p:nvSpPr>
          <p:spPr>
            <a:xfrm>
              <a:off x="12175" y="3638"/>
              <a:ext cx="1404" cy="685"/>
            </a:xfrm>
            <a:prstGeom prst="rect">
              <a:avLst/>
            </a:prstGeom>
            <a:noFill/>
            <a:ln>
              <a:solidFill>
                <a:srgbClr val="007DBC"/>
              </a:solidFill>
            </a:ln>
          </p:spPr>
          <p:txBody>
            <a:bodyPr wrap="square" rtlCol="0" anchor="ctr" anchorCtr="0">
              <a:noAutofit/>
            </a:bodyPr>
            <a:lstStyle/>
            <a:p>
              <a:r>
                <a:rPr lang="zh-CN" altLang="en-US" b="1">
                  <a:solidFill>
                    <a:schemeClr val="accent1"/>
                  </a:solidFill>
                  <a:latin typeface="宋体" panose="02010600030101010101" pitchFamily="2" charset="-122"/>
                  <a:ea typeface="宋体" panose="02010600030101010101" pitchFamily="2" charset="-122"/>
                </a:rPr>
                <a:t>斗提机</a:t>
              </a:r>
            </a:p>
          </p:txBody>
        </p:sp>
        <p:sp>
          <p:nvSpPr>
            <p:cNvPr id="8" name="文本框 7"/>
            <p:cNvSpPr txBox="1"/>
            <p:nvPr/>
          </p:nvSpPr>
          <p:spPr>
            <a:xfrm>
              <a:off x="14171" y="3597"/>
              <a:ext cx="2161" cy="685"/>
            </a:xfrm>
            <a:prstGeom prst="rect">
              <a:avLst/>
            </a:prstGeom>
            <a:noFill/>
            <a:ln>
              <a:solidFill>
                <a:srgbClr val="007DBC"/>
              </a:solidFill>
            </a:ln>
          </p:spPr>
          <p:txBody>
            <a:bodyPr wrap="square" rtlCol="0" anchor="ctr" anchorCtr="0">
              <a:noAutofit/>
            </a:bodyPr>
            <a:lstStyle/>
            <a:p>
              <a:r>
                <a:rPr lang="zh-CN" altLang="en-US" b="1">
                  <a:solidFill>
                    <a:schemeClr val="accent1"/>
                  </a:solidFill>
                  <a:latin typeface="宋体" panose="02010600030101010101" pitchFamily="2" charset="-122"/>
                  <a:ea typeface="宋体" panose="02010600030101010101" pitchFamily="2" charset="-122"/>
                </a:rPr>
                <a:t>仓顶输送机</a:t>
              </a:r>
            </a:p>
          </p:txBody>
        </p:sp>
        <p:sp>
          <p:nvSpPr>
            <p:cNvPr id="9" name="文本框 8"/>
            <p:cNvSpPr txBox="1"/>
            <p:nvPr/>
          </p:nvSpPr>
          <p:spPr>
            <a:xfrm>
              <a:off x="16924" y="3652"/>
              <a:ext cx="1095" cy="685"/>
            </a:xfrm>
            <a:prstGeom prst="rect">
              <a:avLst/>
            </a:prstGeom>
            <a:noFill/>
            <a:ln>
              <a:solidFill>
                <a:srgbClr val="007DBC"/>
              </a:solidFill>
            </a:ln>
          </p:spPr>
          <p:txBody>
            <a:bodyPr wrap="square" rtlCol="0" anchor="ctr" anchorCtr="0">
              <a:noAutofit/>
            </a:bodyPr>
            <a:lstStyle/>
            <a:p>
              <a:r>
                <a:rPr lang="zh-CN" altLang="en-US" b="1">
                  <a:solidFill>
                    <a:schemeClr val="accent1"/>
                  </a:solidFill>
                  <a:latin typeface="宋体" panose="02010600030101010101" pitchFamily="2" charset="-122"/>
                  <a:ea typeface="宋体" panose="02010600030101010101" pitchFamily="2" charset="-122"/>
                </a:rPr>
                <a:t>入仓</a:t>
              </a:r>
            </a:p>
          </p:txBody>
        </p:sp>
        <p:sp>
          <p:nvSpPr>
            <p:cNvPr id="10" name="文本框 9"/>
            <p:cNvSpPr txBox="1"/>
            <p:nvPr/>
          </p:nvSpPr>
          <p:spPr>
            <a:xfrm>
              <a:off x="4078" y="4784"/>
              <a:ext cx="1772" cy="525"/>
            </a:xfrm>
            <a:prstGeom prst="rect">
              <a:avLst/>
            </a:prstGeom>
            <a:noFill/>
            <a:ln>
              <a:solidFill>
                <a:srgbClr val="007DBC"/>
              </a:solidFill>
            </a:ln>
          </p:spPr>
          <p:txBody>
            <a:bodyPr wrap="square" rtlCol="0" anchor="ctr" anchorCtr="0">
              <a:noAutofit/>
            </a:bodyPr>
            <a:lstStyle/>
            <a:p>
              <a:r>
                <a:rPr lang="zh-CN" altLang="en-US" b="1">
                  <a:solidFill>
                    <a:schemeClr val="accent1"/>
                  </a:solidFill>
                  <a:latin typeface="宋体" panose="02010600030101010101" pitchFamily="2" charset="-122"/>
                  <a:ea typeface="宋体" panose="02010600030101010101" pitchFamily="2" charset="-122"/>
                </a:rPr>
                <a:t>金属杂质</a:t>
              </a:r>
            </a:p>
          </p:txBody>
        </p:sp>
        <p:sp>
          <p:nvSpPr>
            <p:cNvPr id="11" name="文本框 10"/>
            <p:cNvSpPr txBox="1"/>
            <p:nvPr/>
          </p:nvSpPr>
          <p:spPr>
            <a:xfrm>
              <a:off x="8860" y="4824"/>
              <a:ext cx="1030" cy="507"/>
            </a:xfrm>
            <a:prstGeom prst="rect">
              <a:avLst/>
            </a:prstGeom>
            <a:noFill/>
            <a:ln>
              <a:solidFill>
                <a:srgbClr val="007DBC"/>
              </a:solidFill>
            </a:ln>
          </p:spPr>
          <p:txBody>
            <a:bodyPr wrap="square" rtlCol="0" anchor="ctr" anchorCtr="0">
              <a:noAutofit/>
            </a:bodyPr>
            <a:lstStyle/>
            <a:p>
              <a:r>
                <a:rPr lang="zh-CN" altLang="en-US" b="1">
                  <a:solidFill>
                    <a:schemeClr val="accent1"/>
                  </a:solidFill>
                  <a:latin typeface="宋体" panose="02010600030101010101" pitchFamily="2" charset="-122"/>
                  <a:ea typeface="宋体" panose="02010600030101010101" pitchFamily="2" charset="-122"/>
                </a:rPr>
                <a:t>粗杂</a:t>
              </a:r>
            </a:p>
          </p:txBody>
        </p:sp>
        <p:sp>
          <p:nvSpPr>
            <p:cNvPr id="12" name="文本框 11"/>
            <p:cNvSpPr txBox="1"/>
            <p:nvPr/>
          </p:nvSpPr>
          <p:spPr>
            <a:xfrm>
              <a:off x="10852" y="4825"/>
              <a:ext cx="2105" cy="507"/>
            </a:xfrm>
            <a:prstGeom prst="rect">
              <a:avLst/>
            </a:prstGeom>
            <a:noFill/>
            <a:ln>
              <a:solidFill>
                <a:srgbClr val="007DBC"/>
              </a:solidFill>
            </a:ln>
          </p:spPr>
          <p:txBody>
            <a:bodyPr wrap="square" rtlCol="0" anchor="ctr" anchorCtr="0">
              <a:noAutofit/>
            </a:bodyPr>
            <a:lstStyle/>
            <a:p>
              <a:r>
                <a:rPr lang="zh-CN" altLang="en-US" b="1">
                  <a:solidFill>
                    <a:schemeClr val="accent1"/>
                  </a:solidFill>
                  <a:latin typeface="宋体" panose="02010600030101010101" pitchFamily="2" charset="-122"/>
                  <a:ea typeface="宋体" panose="02010600030101010101" pitchFamily="2" charset="-122"/>
                </a:rPr>
                <a:t>大杂、小杂</a:t>
              </a:r>
            </a:p>
          </p:txBody>
        </p:sp>
        <p:sp>
          <p:nvSpPr>
            <p:cNvPr id="13" name="文本框 12"/>
            <p:cNvSpPr txBox="1"/>
            <p:nvPr/>
          </p:nvSpPr>
          <p:spPr>
            <a:xfrm>
              <a:off x="6636" y="5496"/>
              <a:ext cx="1742" cy="582"/>
            </a:xfrm>
            <a:prstGeom prst="rect">
              <a:avLst/>
            </a:prstGeom>
            <a:noFill/>
            <a:ln>
              <a:solidFill>
                <a:srgbClr val="007DBC"/>
              </a:solidFill>
            </a:ln>
          </p:spPr>
          <p:txBody>
            <a:bodyPr wrap="square" rtlCol="0" anchor="ctr" anchorCtr="0">
              <a:noAutofit/>
            </a:bodyPr>
            <a:lstStyle/>
            <a:p>
              <a:r>
                <a:rPr lang="zh-CN" altLang="en-US" b="1">
                  <a:solidFill>
                    <a:schemeClr val="accent1"/>
                  </a:solidFill>
                  <a:latin typeface="宋体" panose="02010600030101010101" pitchFamily="2" charset="-122"/>
                  <a:ea typeface="宋体" panose="02010600030101010101" pitchFamily="2" charset="-122"/>
                </a:rPr>
                <a:t>除尘风网</a:t>
              </a:r>
            </a:p>
          </p:txBody>
        </p:sp>
        <p:sp>
          <p:nvSpPr>
            <p:cNvPr id="14" name="文本框 13"/>
            <p:cNvSpPr txBox="1"/>
            <p:nvPr/>
          </p:nvSpPr>
          <p:spPr>
            <a:xfrm>
              <a:off x="6511" y="6462"/>
              <a:ext cx="2134" cy="565"/>
            </a:xfrm>
            <a:prstGeom prst="rect">
              <a:avLst/>
            </a:prstGeom>
            <a:noFill/>
            <a:ln>
              <a:solidFill>
                <a:srgbClr val="007DBC"/>
              </a:solidFill>
            </a:ln>
          </p:spPr>
          <p:txBody>
            <a:bodyPr wrap="square" rtlCol="0" anchor="ctr" anchorCtr="0">
              <a:noAutofit/>
            </a:bodyPr>
            <a:lstStyle/>
            <a:p>
              <a:r>
                <a:rPr lang="zh-CN" altLang="en-US" b="1">
                  <a:solidFill>
                    <a:schemeClr val="accent1"/>
                  </a:solidFill>
                  <a:latin typeface="宋体" panose="02010600030101010101" pitchFamily="2" charset="-122"/>
                  <a:ea typeface="宋体" panose="02010600030101010101" pitchFamily="2" charset="-122"/>
                </a:rPr>
                <a:t>粉尘、轻杂</a:t>
              </a:r>
            </a:p>
          </p:txBody>
        </p:sp>
        <p:cxnSp>
          <p:nvCxnSpPr>
            <p:cNvPr id="15" name="直接箭头连接符 14"/>
            <p:cNvCxnSpPr>
              <a:stCxn id="66" idx="3"/>
              <a:endCxn id="5" idx="1"/>
            </p:cNvCxnSpPr>
            <p:nvPr/>
          </p:nvCxnSpPr>
          <p:spPr>
            <a:xfrm>
              <a:off x="2782" y="3955"/>
              <a:ext cx="571" cy="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7" idx="3"/>
            </p:cNvCxnSpPr>
            <p:nvPr/>
          </p:nvCxnSpPr>
          <p:spPr>
            <a:xfrm>
              <a:off x="13579" y="3981"/>
              <a:ext cx="564" cy="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11580" y="3955"/>
              <a:ext cx="571" cy="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9572" y="3955"/>
              <a:ext cx="571" cy="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6838" y="3945"/>
              <a:ext cx="571" cy="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4820" y="3955"/>
              <a:ext cx="571" cy="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16332" y="3981"/>
              <a:ext cx="571" cy="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66" idx="2"/>
            </p:cNvCxnSpPr>
            <p:nvPr/>
          </p:nvCxnSpPr>
          <p:spPr>
            <a:xfrm>
              <a:off x="1601" y="4297"/>
              <a:ext cx="1" cy="1447"/>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a:endCxn id="13" idx="1"/>
            </p:cNvCxnSpPr>
            <p:nvPr/>
          </p:nvCxnSpPr>
          <p:spPr>
            <a:xfrm flipV="1">
              <a:off x="1587" y="5787"/>
              <a:ext cx="5049" cy="2"/>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8378" y="5700"/>
              <a:ext cx="7798" cy="77"/>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152" y="4337"/>
              <a:ext cx="24" cy="1363"/>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7483" y="5902"/>
              <a:ext cx="5" cy="526"/>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3274" y="4398"/>
              <a:ext cx="34" cy="1316"/>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0601" y="4317"/>
              <a:ext cx="48" cy="1442"/>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8597" y="4398"/>
              <a:ext cx="32" cy="1361"/>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6221" y="4323"/>
              <a:ext cx="16" cy="1451"/>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813" y="4297"/>
              <a:ext cx="18" cy="1477"/>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a:off x="4506" y="4337"/>
              <a:ext cx="12" cy="451"/>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a:off x="11290" y="4278"/>
              <a:ext cx="0" cy="535"/>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a:off x="9268" y="4308"/>
              <a:ext cx="0" cy="505"/>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a:off x="344089" y="4069715"/>
            <a:ext cx="11446591" cy="2454275"/>
            <a:chOff x="418" y="3637"/>
            <a:chExt cx="18003" cy="3391"/>
          </a:xfrm>
        </p:grpSpPr>
        <p:sp>
          <p:nvSpPr>
            <p:cNvPr id="34" name="文本框 33"/>
            <p:cNvSpPr txBox="1"/>
            <p:nvPr>
              <p:custDataLst>
                <p:tags r:id="rId1"/>
              </p:custDataLst>
            </p:nvPr>
          </p:nvSpPr>
          <p:spPr>
            <a:xfrm>
              <a:off x="418" y="3640"/>
              <a:ext cx="1614" cy="637"/>
            </a:xfrm>
            <a:prstGeom prst="rect">
              <a:avLst/>
            </a:prstGeom>
            <a:noFill/>
            <a:ln>
              <a:solidFill>
                <a:srgbClr val="007DBC"/>
              </a:solidFill>
            </a:ln>
          </p:spPr>
          <p:txBody>
            <a:bodyPr wrap="square" rtlCol="0" anchor="ctr" anchorCtr="0">
              <a:noAutofit/>
            </a:bodyPr>
            <a:lstStyle/>
            <a:p>
              <a:pPr>
                <a:lnSpc>
                  <a:spcPct val="70000"/>
                </a:lnSpc>
              </a:pPr>
              <a:r>
                <a:rPr lang="zh-CN" altLang="en-US" sz="1600" b="1" dirty="0">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Belt conveyo</a:t>
              </a:r>
              <a:r>
                <a:rPr lang="en-GB" altLang="zh-CN" sz="1600" b="1" dirty="0">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r</a:t>
              </a:r>
              <a:endParaRPr lang="zh-CN" altLang="en-US" sz="1600" b="1" dirty="0">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endParaRPr>
            </a:p>
          </p:txBody>
        </p:sp>
        <p:sp>
          <p:nvSpPr>
            <p:cNvPr id="39" name="文本框 38"/>
            <p:cNvSpPr txBox="1"/>
            <p:nvPr>
              <p:custDataLst>
                <p:tags r:id="rId2"/>
              </p:custDataLst>
            </p:nvPr>
          </p:nvSpPr>
          <p:spPr>
            <a:xfrm>
              <a:off x="10167" y="3640"/>
              <a:ext cx="1855" cy="637"/>
            </a:xfrm>
            <a:prstGeom prst="rect">
              <a:avLst/>
            </a:prstGeom>
            <a:noFill/>
            <a:ln>
              <a:solidFill>
                <a:srgbClr val="007DBC"/>
              </a:solidFill>
            </a:ln>
          </p:spPr>
          <p:txBody>
            <a:bodyPr wrap="square" rtlCol="0" anchor="ctr" anchorCtr="0">
              <a:noAutofit/>
            </a:bodyPr>
            <a:lstStyle/>
            <a:p>
              <a:pPr>
                <a:lnSpc>
                  <a:spcPct val="90000"/>
                </a:lnSpc>
              </a:pPr>
              <a:r>
                <a:rPr lang="zh-CN" altLang="en-US"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Vibrating screen</a:t>
              </a:r>
            </a:p>
          </p:txBody>
        </p:sp>
        <p:sp>
          <p:nvSpPr>
            <p:cNvPr id="40" name="文本框 39"/>
            <p:cNvSpPr txBox="1"/>
            <p:nvPr>
              <p:custDataLst>
                <p:tags r:id="rId3"/>
              </p:custDataLst>
            </p:nvPr>
          </p:nvSpPr>
          <p:spPr>
            <a:xfrm>
              <a:off x="6957" y="3638"/>
              <a:ext cx="2627" cy="639"/>
            </a:xfrm>
            <a:prstGeom prst="rect">
              <a:avLst/>
            </a:prstGeom>
            <a:noFill/>
            <a:ln>
              <a:solidFill>
                <a:srgbClr val="007DBC"/>
              </a:solidFill>
            </a:ln>
          </p:spPr>
          <p:txBody>
            <a:bodyPr wrap="square" rtlCol="0" anchor="ctr" anchorCtr="0">
              <a:noAutofit/>
            </a:bodyPr>
            <a:lstStyle/>
            <a:p>
              <a:pPr algn="l">
                <a:lnSpc>
                  <a:spcPct val="80000"/>
                </a:lnSpc>
              </a:pPr>
              <a:r>
                <a:rPr lang="en-US" altLang="zh-CN"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Endless screen</a:t>
              </a:r>
              <a:r>
                <a:rPr lang="zh-CN" altLang="en-US"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 </a:t>
              </a:r>
              <a:r>
                <a:rPr lang="en-US" altLang="zh-CN"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pre</a:t>
              </a:r>
              <a:r>
                <a:rPr lang="zh-CN" altLang="en-US"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cleaner</a:t>
              </a:r>
            </a:p>
          </p:txBody>
        </p:sp>
        <p:sp>
          <p:nvSpPr>
            <p:cNvPr id="41" name="文本框 40"/>
            <p:cNvSpPr txBox="1"/>
            <p:nvPr>
              <p:custDataLst>
                <p:tags r:id="rId4"/>
              </p:custDataLst>
            </p:nvPr>
          </p:nvSpPr>
          <p:spPr>
            <a:xfrm>
              <a:off x="2480" y="3639"/>
              <a:ext cx="1839" cy="637"/>
            </a:xfrm>
            <a:prstGeom prst="rect">
              <a:avLst/>
            </a:prstGeom>
            <a:noFill/>
            <a:ln>
              <a:solidFill>
                <a:srgbClr val="007DBC"/>
              </a:solidFill>
            </a:ln>
          </p:spPr>
          <p:txBody>
            <a:bodyPr wrap="square" rtlCol="0" anchor="ctr" anchorCtr="0">
              <a:noAutofit/>
            </a:bodyPr>
            <a:lstStyle/>
            <a:p>
              <a:pPr>
                <a:lnSpc>
                  <a:spcPct val="70000"/>
                </a:lnSpc>
              </a:pPr>
              <a:r>
                <a:rPr lang="zh-CN" altLang="en-US"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Magnetic separator</a:t>
              </a:r>
            </a:p>
          </p:txBody>
        </p:sp>
        <p:sp>
          <p:nvSpPr>
            <p:cNvPr id="42" name="文本框 41"/>
            <p:cNvSpPr txBox="1"/>
            <p:nvPr>
              <p:custDataLst>
                <p:tags r:id="rId5"/>
              </p:custDataLst>
            </p:nvPr>
          </p:nvSpPr>
          <p:spPr>
            <a:xfrm>
              <a:off x="4771" y="3637"/>
              <a:ext cx="1613" cy="640"/>
            </a:xfrm>
            <a:prstGeom prst="rect">
              <a:avLst/>
            </a:prstGeom>
            <a:noFill/>
            <a:ln>
              <a:solidFill>
                <a:srgbClr val="007DBC"/>
              </a:solidFill>
            </a:ln>
          </p:spPr>
          <p:txBody>
            <a:bodyPr wrap="square" rtlCol="0" anchor="ctr" anchorCtr="0">
              <a:noAutofit/>
            </a:bodyPr>
            <a:lstStyle/>
            <a:p>
              <a:pPr>
                <a:lnSpc>
                  <a:spcPct val="80000"/>
                </a:lnSpc>
              </a:pPr>
              <a:r>
                <a:rPr lang="zh-CN" altLang="en-US"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Bucket elevator</a:t>
              </a:r>
            </a:p>
          </p:txBody>
        </p:sp>
        <p:sp>
          <p:nvSpPr>
            <p:cNvPr id="43" name="文本框 42"/>
            <p:cNvSpPr txBox="1"/>
            <p:nvPr>
              <p:custDataLst>
                <p:tags r:id="rId6"/>
              </p:custDataLst>
            </p:nvPr>
          </p:nvSpPr>
          <p:spPr>
            <a:xfrm>
              <a:off x="12550" y="3638"/>
              <a:ext cx="1604" cy="643"/>
            </a:xfrm>
            <a:prstGeom prst="rect">
              <a:avLst/>
            </a:prstGeom>
            <a:noFill/>
            <a:ln>
              <a:solidFill>
                <a:srgbClr val="007DBC"/>
              </a:solidFill>
            </a:ln>
          </p:spPr>
          <p:txBody>
            <a:bodyPr wrap="square" rtlCol="0" anchor="ctr" anchorCtr="0">
              <a:noAutofit/>
            </a:bodyPr>
            <a:lstStyle/>
            <a:p>
              <a:pPr>
                <a:lnSpc>
                  <a:spcPct val="90000"/>
                </a:lnSpc>
              </a:pPr>
              <a:r>
                <a:rPr lang="zh-CN" altLang="en-US"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Bucket elevato</a:t>
              </a:r>
              <a:r>
                <a:rPr lang="en-US" altLang="zh-CN"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r</a:t>
              </a:r>
            </a:p>
          </p:txBody>
        </p:sp>
        <p:sp>
          <p:nvSpPr>
            <p:cNvPr id="44" name="文本框 43"/>
            <p:cNvSpPr txBox="1"/>
            <p:nvPr>
              <p:custDataLst>
                <p:tags r:id="rId7"/>
              </p:custDataLst>
            </p:nvPr>
          </p:nvSpPr>
          <p:spPr>
            <a:xfrm>
              <a:off x="14718" y="3639"/>
              <a:ext cx="1614" cy="643"/>
            </a:xfrm>
            <a:prstGeom prst="rect">
              <a:avLst/>
            </a:prstGeom>
            <a:noFill/>
            <a:ln>
              <a:solidFill>
                <a:srgbClr val="007DBC"/>
              </a:solidFill>
            </a:ln>
          </p:spPr>
          <p:txBody>
            <a:bodyPr wrap="square" rtlCol="0" anchor="ctr" anchorCtr="0">
              <a:noAutofit/>
            </a:bodyPr>
            <a:lstStyle/>
            <a:p>
              <a:pPr>
                <a:lnSpc>
                  <a:spcPct val="90000"/>
                </a:lnSpc>
              </a:pPr>
              <a:r>
                <a:rPr lang="zh-CN" altLang="en-US"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Silo top conveyor</a:t>
              </a:r>
            </a:p>
          </p:txBody>
        </p:sp>
        <p:sp>
          <p:nvSpPr>
            <p:cNvPr id="45" name="文本框 44"/>
            <p:cNvSpPr txBox="1"/>
            <p:nvPr>
              <p:custDataLst>
                <p:tags r:id="rId8"/>
              </p:custDataLst>
            </p:nvPr>
          </p:nvSpPr>
          <p:spPr>
            <a:xfrm>
              <a:off x="16924" y="3640"/>
              <a:ext cx="1497" cy="642"/>
            </a:xfrm>
            <a:prstGeom prst="rect">
              <a:avLst/>
            </a:prstGeom>
            <a:noFill/>
            <a:ln>
              <a:solidFill>
                <a:srgbClr val="007DBC"/>
              </a:solidFill>
            </a:ln>
          </p:spPr>
          <p:txBody>
            <a:bodyPr wrap="square" rtlCol="0" anchor="ctr" anchorCtr="0">
              <a:noAutofit/>
            </a:bodyPr>
            <a:lstStyle/>
            <a:p>
              <a:pPr>
                <a:lnSpc>
                  <a:spcPct val="80000"/>
                </a:lnSpc>
              </a:pPr>
              <a:r>
                <a:rPr lang="zh-CN" altLang="en-US"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Into Storage</a:t>
              </a:r>
            </a:p>
          </p:txBody>
        </p:sp>
        <p:sp>
          <p:nvSpPr>
            <p:cNvPr id="46" name="文本框 45"/>
            <p:cNvSpPr txBox="1"/>
            <p:nvPr>
              <p:custDataLst>
                <p:tags r:id="rId9"/>
              </p:custDataLst>
            </p:nvPr>
          </p:nvSpPr>
          <p:spPr>
            <a:xfrm>
              <a:off x="3320" y="4728"/>
              <a:ext cx="2059" cy="605"/>
            </a:xfrm>
            <a:prstGeom prst="rect">
              <a:avLst/>
            </a:prstGeom>
            <a:noFill/>
            <a:ln>
              <a:solidFill>
                <a:srgbClr val="007DBC"/>
              </a:solidFill>
            </a:ln>
          </p:spPr>
          <p:txBody>
            <a:bodyPr wrap="square" rtlCol="0" anchor="ctr" anchorCtr="0">
              <a:noAutofit/>
            </a:bodyPr>
            <a:lstStyle/>
            <a:p>
              <a:pPr>
                <a:lnSpc>
                  <a:spcPct val="80000"/>
                </a:lnSpc>
              </a:pPr>
              <a:r>
                <a:rPr lang="zh-CN" altLang="en-US"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Metallic impurities</a:t>
              </a:r>
            </a:p>
          </p:txBody>
        </p:sp>
        <p:sp>
          <p:nvSpPr>
            <p:cNvPr id="47" name="文本框 46"/>
            <p:cNvSpPr txBox="1"/>
            <p:nvPr>
              <p:custDataLst>
                <p:tags r:id="rId10"/>
              </p:custDataLst>
            </p:nvPr>
          </p:nvSpPr>
          <p:spPr>
            <a:xfrm>
              <a:off x="8427" y="4810"/>
              <a:ext cx="2060" cy="523"/>
            </a:xfrm>
            <a:prstGeom prst="rect">
              <a:avLst/>
            </a:prstGeom>
            <a:noFill/>
            <a:ln>
              <a:solidFill>
                <a:srgbClr val="007DBC"/>
              </a:solidFill>
            </a:ln>
          </p:spPr>
          <p:txBody>
            <a:bodyPr wrap="square" rtlCol="0" anchor="ctr" anchorCtr="0">
              <a:noAutofit/>
            </a:bodyPr>
            <a:lstStyle/>
            <a:p>
              <a:pPr>
                <a:lnSpc>
                  <a:spcPct val="70000"/>
                </a:lnSpc>
              </a:pPr>
              <a:r>
                <a:rPr lang="zh-CN" altLang="en-US"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Coarse impurities</a:t>
              </a:r>
              <a:endParaRPr lang="zh-CN" altLang="en-US"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endParaRPr>
            </a:p>
          </p:txBody>
        </p:sp>
        <p:sp>
          <p:nvSpPr>
            <p:cNvPr id="48" name="文本框 47"/>
            <p:cNvSpPr txBox="1"/>
            <p:nvPr>
              <p:custDataLst>
                <p:tags r:id="rId11"/>
              </p:custDataLst>
            </p:nvPr>
          </p:nvSpPr>
          <p:spPr>
            <a:xfrm>
              <a:off x="10852" y="4825"/>
              <a:ext cx="2074" cy="625"/>
            </a:xfrm>
            <a:prstGeom prst="rect">
              <a:avLst/>
            </a:prstGeom>
            <a:noFill/>
            <a:ln>
              <a:solidFill>
                <a:srgbClr val="007DBC"/>
              </a:solidFill>
            </a:ln>
          </p:spPr>
          <p:txBody>
            <a:bodyPr wrap="square" rtlCol="0" anchor="ctr" anchorCtr="0">
              <a:noAutofit/>
            </a:bodyPr>
            <a:lstStyle/>
            <a:p>
              <a:pPr>
                <a:lnSpc>
                  <a:spcPct val="70000"/>
                </a:lnSpc>
              </a:pPr>
              <a:endParaRPr lang="zh-CN" altLang="en-US"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endParaRPr>
            </a:p>
            <a:p>
              <a:pPr>
                <a:lnSpc>
                  <a:spcPct val="70000"/>
                </a:lnSpc>
              </a:pPr>
              <a:r>
                <a:rPr lang="zh-CN" altLang="en-US"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Large</a:t>
              </a:r>
              <a:r>
                <a:rPr lang="en-US" altLang="zh-CN"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,Small </a:t>
              </a:r>
              <a:r>
                <a:rPr lang="zh-CN" altLang="en-US"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impurities</a:t>
              </a:r>
              <a:endParaRPr lang="zh-CN" altLang="en-US"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endParaRPr>
            </a:p>
            <a:p>
              <a:endParaRPr lang="zh-CN" altLang="en-US"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endParaRPr>
            </a:p>
          </p:txBody>
        </p:sp>
        <p:sp>
          <p:nvSpPr>
            <p:cNvPr id="49" name="文本框 48"/>
            <p:cNvSpPr txBox="1"/>
            <p:nvPr>
              <p:custDataLst>
                <p:tags r:id="rId12"/>
              </p:custDataLst>
            </p:nvPr>
          </p:nvSpPr>
          <p:spPr>
            <a:xfrm>
              <a:off x="5988" y="5332"/>
              <a:ext cx="2131" cy="570"/>
            </a:xfrm>
            <a:prstGeom prst="rect">
              <a:avLst/>
            </a:prstGeom>
            <a:noFill/>
            <a:ln>
              <a:solidFill>
                <a:srgbClr val="007DBC"/>
              </a:solidFill>
            </a:ln>
          </p:spPr>
          <p:txBody>
            <a:bodyPr wrap="square" rtlCol="0" anchor="ctr" anchorCtr="0">
              <a:noAutofit/>
            </a:bodyPr>
            <a:lstStyle/>
            <a:p>
              <a:pPr>
                <a:lnSpc>
                  <a:spcPct val="80000"/>
                </a:lnSpc>
              </a:pPr>
              <a:r>
                <a:rPr lang="zh-CN" altLang="en-US"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DustRemoval Air </a:t>
              </a:r>
              <a:r>
                <a:rPr lang="en-US" altLang="zh-CN"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Screen</a:t>
              </a:r>
            </a:p>
          </p:txBody>
        </p:sp>
        <p:sp>
          <p:nvSpPr>
            <p:cNvPr id="50" name="文本框 49"/>
            <p:cNvSpPr txBox="1"/>
            <p:nvPr>
              <p:custDataLst>
                <p:tags r:id="rId13"/>
              </p:custDataLst>
            </p:nvPr>
          </p:nvSpPr>
          <p:spPr>
            <a:xfrm>
              <a:off x="6511" y="6426"/>
              <a:ext cx="2134" cy="602"/>
            </a:xfrm>
            <a:prstGeom prst="rect">
              <a:avLst/>
            </a:prstGeom>
            <a:noFill/>
            <a:ln>
              <a:solidFill>
                <a:srgbClr val="007DBC"/>
              </a:solidFill>
            </a:ln>
          </p:spPr>
          <p:txBody>
            <a:bodyPr wrap="square" rtlCol="0" anchor="ctr" anchorCtr="0">
              <a:noAutofit/>
            </a:bodyPr>
            <a:lstStyle/>
            <a:p>
              <a:pPr>
                <a:lnSpc>
                  <a:spcPct val="90000"/>
                </a:lnSpc>
              </a:pPr>
              <a:r>
                <a:rPr lang="en-US" altLang="zh-CN"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Dust</a:t>
              </a:r>
              <a:r>
                <a:rPr lang="zh-CN" altLang="en-US"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a:t>
              </a:r>
              <a:r>
                <a:rPr lang="en-US" altLang="zh-CN" sz="16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rPr>
                <a:t>Light impurities</a:t>
              </a:r>
            </a:p>
          </p:txBody>
        </p:sp>
        <p:cxnSp>
          <p:nvCxnSpPr>
            <p:cNvPr id="51" name="直接箭头连接符 50"/>
            <p:cNvCxnSpPr>
              <a:stCxn id="34" idx="3"/>
            </p:cNvCxnSpPr>
            <p:nvPr>
              <p:custDataLst>
                <p:tags r:id="rId14"/>
              </p:custDataLst>
            </p:nvPr>
          </p:nvCxnSpPr>
          <p:spPr>
            <a:xfrm>
              <a:off x="2032" y="3958"/>
              <a:ext cx="552" cy="2"/>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custDataLst>
                <p:tags r:id="rId15"/>
              </p:custDataLst>
            </p:nvPr>
          </p:nvCxnSpPr>
          <p:spPr>
            <a:xfrm>
              <a:off x="14154" y="3957"/>
              <a:ext cx="564" cy="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a:endCxn id="43" idx="1"/>
            </p:cNvCxnSpPr>
            <p:nvPr>
              <p:custDataLst>
                <p:tags r:id="rId16"/>
              </p:custDataLst>
            </p:nvPr>
          </p:nvCxnSpPr>
          <p:spPr>
            <a:xfrm>
              <a:off x="12016" y="3951"/>
              <a:ext cx="534" cy="9"/>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a:stCxn id="40" idx="3"/>
              <a:endCxn id="39" idx="1"/>
            </p:cNvCxnSpPr>
            <p:nvPr>
              <p:custDataLst>
                <p:tags r:id="rId17"/>
              </p:custDataLst>
            </p:nvPr>
          </p:nvCxnSpPr>
          <p:spPr>
            <a:xfrm>
              <a:off x="9583" y="3958"/>
              <a:ext cx="583" cy="1"/>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a:stCxn id="42" idx="3"/>
            </p:cNvCxnSpPr>
            <p:nvPr>
              <p:custDataLst>
                <p:tags r:id="rId18"/>
              </p:custDataLst>
            </p:nvPr>
          </p:nvCxnSpPr>
          <p:spPr>
            <a:xfrm flipV="1">
              <a:off x="6384" y="3943"/>
              <a:ext cx="574" cy="14"/>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a:stCxn id="41" idx="3"/>
            </p:cNvCxnSpPr>
            <p:nvPr>
              <p:custDataLst>
                <p:tags r:id="rId19"/>
              </p:custDataLst>
            </p:nvPr>
          </p:nvCxnSpPr>
          <p:spPr>
            <a:xfrm flipV="1">
              <a:off x="4319" y="3946"/>
              <a:ext cx="520" cy="11"/>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p:nvPr>
              <p:custDataLst>
                <p:tags r:id="rId20"/>
              </p:custDataLst>
            </p:nvPr>
          </p:nvCxnSpPr>
          <p:spPr>
            <a:xfrm>
              <a:off x="16332" y="3981"/>
              <a:ext cx="571" cy="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34" idx="2"/>
            </p:cNvCxnSpPr>
            <p:nvPr>
              <p:custDataLst>
                <p:tags r:id="rId21"/>
              </p:custDataLst>
            </p:nvPr>
          </p:nvCxnSpPr>
          <p:spPr>
            <a:xfrm>
              <a:off x="1225" y="4277"/>
              <a:ext cx="22" cy="1271"/>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a:endCxn id="49" idx="1"/>
            </p:cNvCxnSpPr>
            <p:nvPr>
              <p:custDataLst>
                <p:tags r:id="rId22"/>
              </p:custDataLst>
            </p:nvPr>
          </p:nvCxnSpPr>
          <p:spPr>
            <a:xfrm>
              <a:off x="1208" y="5588"/>
              <a:ext cx="4780" cy="29"/>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custDataLst>
                <p:tags r:id="rId23"/>
              </p:custDataLst>
            </p:nvPr>
          </p:nvCxnSpPr>
          <p:spPr>
            <a:xfrm flipV="1">
              <a:off x="8120" y="5548"/>
              <a:ext cx="8032" cy="107"/>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custDataLst>
                <p:tags r:id="rId24"/>
              </p:custDataLst>
            </p:nvPr>
          </p:nvCxnSpPr>
          <p:spPr>
            <a:xfrm>
              <a:off x="16152" y="4337"/>
              <a:ext cx="22" cy="1211"/>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custDataLst>
                <p:tags r:id="rId25"/>
              </p:custDataLst>
            </p:nvPr>
          </p:nvCxnSpPr>
          <p:spPr>
            <a:xfrm flipH="1">
              <a:off x="7483" y="5902"/>
              <a:ext cx="5" cy="526"/>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custDataLst>
                <p:tags r:id="rId26"/>
              </p:custDataLst>
            </p:nvPr>
          </p:nvCxnSpPr>
          <p:spPr>
            <a:xfrm>
              <a:off x="13539" y="4398"/>
              <a:ext cx="22" cy="1211"/>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custDataLst>
                <p:tags r:id="rId27"/>
              </p:custDataLst>
            </p:nvPr>
          </p:nvCxnSpPr>
          <p:spPr>
            <a:xfrm>
              <a:off x="10601" y="4317"/>
              <a:ext cx="22" cy="1211"/>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custDataLst>
                <p:tags r:id="rId28"/>
              </p:custDataLst>
            </p:nvPr>
          </p:nvCxnSpPr>
          <p:spPr>
            <a:xfrm>
              <a:off x="8268" y="4323"/>
              <a:ext cx="22" cy="1211"/>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custDataLst>
                <p:tags r:id="rId29"/>
              </p:custDataLst>
            </p:nvPr>
          </p:nvCxnSpPr>
          <p:spPr>
            <a:xfrm>
              <a:off x="5567" y="4298"/>
              <a:ext cx="22" cy="1211"/>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30"/>
              </p:custDataLst>
            </p:nvPr>
          </p:nvCxnSpPr>
          <p:spPr>
            <a:xfrm>
              <a:off x="3027" y="4277"/>
              <a:ext cx="22" cy="1211"/>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9" name="直接箭头连接符 68"/>
            <p:cNvCxnSpPr/>
            <p:nvPr>
              <p:custDataLst>
                <p:tags r:id="rId31"/>
              </p:custDataLst>
            </p:nvPr>
          </p:nvCxnSpPr>
          <p:spPr>
            <a:xfrm>
              <a:off x="4025" y="4277"/>
              <a:ext cx="12" cy="451"/>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70" name="直接箭头连接符 69"/>
            <p:cNvCxnSpPr/>
            <p:nvPr>
              <p:custDataLst>
                <p:tags r:id="rId32"/>
              </p:custDataLst>
            </p:nvPr>
          </p:nvCxnSpPr>
          <p:spPr>
            <a:xfrm>
              <a:off x="11290" y="4278"/>
              <a:ext cx="0" cy="535"/>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71" name="直接箭头连接符 70"/>
            <p:cNvCxnSpPr/>
            <p:nvPr>
              <p:custDataLst>
                <p:tags r:id="rId33"/>
              </p:custDataLst>
            </p:nvPr>
          </p:nvCxnSpPr>
          <p:spPr>
            <a:xfrm>
              <a:off x="9268" y="4308"/>
              <a:ext cx="0" cy="505"/>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sp>
        <p:nvSpPr>
          <p:cNvPr id="72" name="文本框 71"/>
          <p:cNvSpPr txBox="1"/>
          <p:nvPr/>
        </p:nvSpPr>
        <p:spPr>
          <a:xfrm>
            <a:off x="4926330" y="988695"/>
            <a:ext cx="7174865" cy="429895"/>
          </a:xfrm>
          <a:prstGeom prst="rect">
            <a:avLst/>
          </a:prstGeom>
          <a:noFill/>
        </p:spPr>
        <p:txBody>
          <a:bodyPr wrap="square" rtlCol="0" anchor="t">
            <a:spAutoFit/>
          </a:bodyPr>
          <a:lstStyle/>
          <a:p>
            <a:r>
              <a:rPr lang="zh-CN" altLang="en-US" sz="2200">
                <a:latin typeface="Times New Roman" panose="02020603050405020304" charset="0"/>
                <a:cs typeface="Times New Roman" panose="02020603050405020304" charset="0"/>
              </a:rPr>
              <a:t>Typical Process Flow for Cylindrical Warehouse (Fixed Type)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753110" y="1025525"/>
            <a:ext cx="10654665" cy="1568450"/>
          </a:xfrm>
          <a:prstGeom prst="rect">
            <a:avLst/>
          </a:prstGeom>
        </p:spPr>
        <p:txBody>
          <a:bodyPr wrap="square">
            <a:spAutoFit/>
          </a:bodyPr>
          <a:lstStyle/>
          <a:p>
            <a:pPr algn="just" defTabSz="266700">
              <a:lnSpc>
                <a:spcPct val="120000"/>
              </a:lnSpc>
              <a:buClrTx/>
              <a:buSzTx/>
              <a:buFontTx/>
            </a:pPr>
            <a:r>
              <a:rPr lang="zh-CN" altLang="en-US" sz="2000" b="1">
                <a:solidFill>
                  <a:srgbClr val="007DBC"/>
                </a:solidFill>
                <a:latin typeface="宋体" panose="02010600030101010101" pitchFamily="2" charset="-122"/>
                <a:ea typeface="宋体" panose="02010600030101010101" pitchFamily="2" charset="-122"/>
              </a:rPr>
              <a:t>近年来，对清理设备进行了一体化改进，研制了多种组合清理技术装备，解决了“两筛两吹”清理工艺中设备数量多、产量低、作业面积大等问题。组合清理技术装备集圆筒筛、振动筛、风选筛和及脉冲（或布袋）除尘器于一体，可实现杂质去除率达95％以上，并可有效降低作业区粉尘污染。</a:t>
            </a:r>
          </a:p>
        </p:txBody>
      </p:sp>
      <p:pic>
        <p:nvPicPr>
          <p:cNvPr id="4" name="图片 -2147482624"/>
          <p:cNvPicPr>
            <a:picLocks noChangeAspect="1"/>
          </p:cNvPicPr>
          <p:nvPr/>
        </p:nvPicPr>
        <p:blipFill>
          <a:blip r:embed="rId7">
            <a:lum bright="-78000" contrast="100000"/>
          </a:blip>
          <a:srcRect l="9363" r="7320" b="72401"/>
          <a:stretch>
            <a:fillRect/>
          </a:stretch>
        </p:blipFill>
        <p:spPr>
          <a:xfrm>
            <a:off x="2301240" y="4842510"/>
            <a:ext cx="8048625" cy="1881505"/>
          </a:xfrm>
          <a:prstGeom prst="rect">
            <a:avLst/>
          </a:prstGeom>
          <a:noFill/>
          <a:ln w="9525">
            <a:noFill/>
          </a:ln>
          <a:effectLst>
            <a:outerShdw dist="35921" dir="2699999" algn="ctr" rotWithShape="0">
              <a:srgbClr val="FFFFFF"/>
            </a:outerShdw>
          </a:effectLst>
        </p:spPr>
      </p:pic>
      <p:sp>
        <p:nvSpPr>
          <p:cNvPr id="5" name="文本框 4"/>
          <p:cNvSpPr txBox="1"/>
          <p:nvPr/>
        </p:nvSpPr>
        <p:spPr>
          <a:xfrm>
            <a:off x="645160" y="2613660"/>
            <a:ext cx="10697210" cy="1938020"/>
          </a:xfrm>
          <a:prstGeom prst="rect">
            <a:avLst/>
          </a:prstGeom>
          <a:noFill/>
        </p:spPr>
        <p:txBody>
          <a:bodyPr wrap="square" rtlCol="0" anchor="t">
            <a:spAutoFit/>
          </a:bodyPr>
          <a:lstStyle/>
          <a:p>
            <a:pPr algn="just"/>
            <a:r>
              <a:rPr lang="zh-CN" altLang="en-US" sz="2000" dirty="0">
                <a:latin typeface="Times New Roman" panose="02020603050405020304" charset="0"/>
                <a:cs typeface="Times New Roman" panose="02020603050405020304" charset="0"/>
              </a:rPr>
              <a:t>In recent years, the </a:t>
            </a:r>
            <a:r>
              <a:rPr lang="zh-CN" altLang="en-US" sz="2000" dirty="0">
                <a:latin typeface="Times New Roman" panose="02020603050405020304" charset="0"/>
                <a:cs typeface="Times New Roman" panose="02020603050405020304" charset="0"/>
                <a:sym typeface="+mn-ea"/>
              </a:rPr>
              <a:t>cleaning</a:t>
            </a:r>
            <a:r>
              <a:rPr lang="en-US" altLang="zh-CN" sz="2000" dirty="0">
                <a:latin typeface="Times New Roman" panose="02020603050405020304" charset="0"/>
                <a:cs typeface="Times New Roman" panose="02020603050405020304" charset="0"/>
                <a:sym typeface="+mn-ea"/>
              </a:rPr>
              <a:t> </a:t>
            </a:r>
            <a:r>
              <a:rPr lang="zh-CN" altLang="en-US" sz="2000" dirty="0">
                <a:latin typeface="Times New Roman" panose="02020603050405020304" charset="0"/>
                <a:cs typeface="Times New Roman" panose="02020603050405020304" charset="0"/>
              </a:rPr>
              <a:t>equipment has undergone integrated improvements. Various combined cleaning </a:t>
            </a:r>
            <a:r>
              <a:rPr lang="en-GB" altLang="zh-CN" sz="2000" dirty="0">
                <a:latin typeface="Times New Roman" panose="02020603050405020304" charset="0"/>
                <a:cs typeface="Times New Roman" panose="02020603050405020304" charset="0"/>
              </a:rPr>
              <a:t>technical </a:t>
            </a:r>
            <a:r>
              <a:rPr lang="zh-CN" altLang="en-US" sz="2000" dirty="0">
                <a:latin typeface="Times New Roman" panose="02020603050405020304" charset="0"/>
                <a:cs typeface="Times New Roman" panose="02020603050405020304" charset="0"/>
              </a:rPr>
              <a:t>equipment h</a:t>
            </a:r>
            <a:r>
              <a:rPr lang="en-GB" altLang="zh-CN" sz="2000" dirty="0">
                <a:latin typeface="Times New Roman" panose="02020603050405020304" charset="0"/>
                <a:cs typeface="Times New Roman" panose="02020603050405020304" charset="0"/>
              </a:rPr>
              <a:t>as</a:t>
            </a:r>
            <a:r>
              <a:rPr lang="zh-CN" altLang="en-US" sz="2000" dirty="0">
                <a:latin typeface="Times New Roman" panose="02020603050405020304" charset="0"/>
                <a:cs typeface="Times New Roman" panose="02020603050405020304" charset="0"/>
              </a:rPr>
              <a:t> been developed, addressing issues such as the large number of devices, low output, and extensive operational area. This combined cleaning techn</a:t>
            </a:r>
            <a:r>
              <a:rPr lang="en-GB" altLang="zh-CN" sz="2000" dirty="0" err="1">
                <a:latin typeface="Times New Roman" panose="02020603050405020304" charset="0"/>
                <a:cs typeface="Times New Roman" panose="02020603050405020304" charset="0"/>
              </a:rPr>
              <a:t>ical</a:t>
            </a:r>
            <a:r>
              <a:rPr lang="en-GB" altLang="zh-CN" sz="2000" dirty="0">
                <a:latin typeface="Times New Roman" panose="02020603050405020304" charset="0"/>
                <a:cs typeface="Times New Roman" panose="02020603050405020304" charset="0"/>
              </a:rPr>
              <a:t> </a:t>
            </a:r>
            <a:r>
              <a:rPr lang="zh-CN" altLang="en-US" sz="2000" dirty="0">
                <a:latin typeface="Times New Roman" panose="02020603050405020304" charset="0"/>
                <a:cs typeface="Times New Roman" panose="02020603050405020304" charset="0"/>
              </a:rPr>
              <a:t>equipment integrates a cylindrical sieve, vibrating sieve, wind separator, and pulse (or bag) dust collector into one unit. It achieves an impurity removal rate of over 95% and effectively reduces dust pollution in the operational area.</a:t>
            </a:r>
          </a:p>
        </p:txBody>
      </p:sp>
      <p:sp>
        <p:nvSpPr>
          <p:cNvPr id="6" name="文本框 5"/>
          <p:cNvSpPr txBox="1"/>
          <p:nvPr/>
        </p:nvSpPr>
        <p:spPr>
          <a:xfrm>
            <a:off x="8315960" y="4842510"/>
            <a:ext cx="2112645" cy="368300"/>
          </a:xfrm>
          <a:prstGeom prst="rect">
            <a:avLst/>
          </a:prstGeom>
          <a:noFill/>
        </p:spPr>
        <p:txBody>
          <a:bodyPr wrap="square" rtlCol="0">
            <a:spAutoFit/>
          </a:bodyPr>
          <a:lstStyle/>
          <a:p>
            <a:r>
              <a:rPr lang="zh-CN" altLang="en-US">
                <a:latin typeface="Times New Roman" panose="02020603050405020304" charset="0"/>
                <a:cs typeface="Times New Roman" panose="02020603050405020304" charset="0"/>
              </a:rPr>
              <a:t>Bulk Grain Truck</a:t>
            </a:r>
          </a:p>
        </p:txBody>
      </p:sp>
      <p:sp>
        <p:nvSpPr>
          <p:cNvPr id="7" name="文本框 6"/>
          <p:cNvSpPr txBox="1"/>
          <p:nvPr/>
        </p:nvSpPr>
        <p:spPr>
          <a:xfrm>
            <a:off x="7720330" y="6271895"/>
            <a:ext cx="2008505" cy="306705"/>
          </a:xfrm>
          <a:prstGeom prst="rect">
            <a:avLst/>
          </a:prstGeom>
          <a:noFill/>
        </p:spPr>
        <p:txBody>
          <a:bodyPr wrap="square" rtlCol="0">
            <a:spAutoFit/>
          </a:bodyPr>
          <a:lstStyle/>
          <a:p>
            <a:r>
              <a:rPr lang="en-US" altLang="zh-CN" sz="1400">
                <a:latin typeface="Times New Roman" panose="02020603050405020304" charset="0"/>
                <a:cs typeface="Times New Roman" panose="02020603050405020304" charset="0"/>
              </a:rPr>
              <a:t>Grain conveyor</a:t>
            </a:r>
          </a:p>
        </p:txBody>
      </p:sp>
      <p:sp>
        <p:nvSpPr>
          <p:cNvPr id="8" name="文本框 7"/>
          <p:cNvSpPr txBox="1"/>
          <p:nvPr/>
        </p:nvSpPr>
        <p:spPr>
          <a:xfrm>
            <a:off x="9590405" y="6578600"/>
            <a:ext cx="1220470" cy="368300"/>
          </a:xfrm>
          <a:prstGeom prst="rect">
            <a:avLst/>
          </a:prstGeom>
          <a:noFill/>
        </p:spPr>
        <p:txBody>
          <a:bodyPr wrap="square" rtlCol="0" anchor="t">
            <a:spAutoFit/>
          </a:bodyPr>
          <a:lstStyle/>
          <a:p>
            <a:r>
              <a:rPr lang="zh-CN" altLang="en-US">
                <a:latin typeface="Times New Roman" panose="02020603050405020304" charset="0"/>
                <a:cs typeface="Times New Roman" panose="02020603050405020304" charset="0"/>
              </a:rPr>
              <a:t>Raw Grain</a:t>
            </a:r>
          </a:p>
        </p:txBody>
      </p:sp>
      <p:sp>
        <p:nvSpPr>
          <p:cNvPr id="9" name="文本框 8"/>
          <p:cNvSpPr txBox="1"/>
          <p:nvPr/>
        </p:nvSpPr>
        <p:spPr>
          <a:xfrm>
            <a:off x="5261610" y="4572000"/>
            <a:ext cx="2828925" cy="385445"/>
          </a:xfrm>
          <a:prstGeom prst="rect">
            <a:avLst/>
          </a:prstGeom>
          <a:noFill/>
        </p:spPr>
        <p:txBody>
          <a:bodyPr wrap="square" rtlCol="0" anchor="t">
            <a:noAutofit/>
          </a:bodyPr>
          <a:lstStyle/>
          <a:p>
            <a:r>
              <a:rPr lang="zh-CN" altLang="en-US">
                <a:latin typeface="Times New Roman" panose="02020603050405020304" charset="0"/>
                <a:cs typeface="Times New Roman" panose="02020603050405020304" charset="0"/>
              </a:rPr>
              <a:t>Combined Cleaning</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Sieve</a:t>
            </a:r>
          </a:p>
        </p:txBody>
      </p:sp>
      <p:sp>
        <p:nvSpPr>
          <p:cNvPr id="10" name="文本框 9"/>
          <p:cNvSpPr txBox="1"/>
          <p:nvPr/>
        </p:nvSpPr>
        <p:spPr>
          <a:xfrm>
            <a:off x="6499225" y="6562090"/>
            <a:ext cx="1172845" cy="368300"/>
          </a:xfrm>
          <a:prstGeom prst="rect">
            <a:avLst/>
          </a:prstGeom>
          <a:noFill/>
        </p:spPr>
        <p:txBody>
          <a:bodyPr wrap="square" rtlCol="0" anchor="t">
            <a:spAutoFit/>
          </a:bodyPr>
          <a:lstStyle/>
          <a:p>
            <a:r>
              <a:rPr lang="zh-CN" altLang="en-US">
                <a:latin typeface="Times New Roman" panose="02020603050405020304" charset="0"/>
                <a:cs typeface="Times New Roman" panose="02020603050405020304" charset="0"/>
              </a:rPr>
              <a:t> Cleaning </a:t>
            </a:r>
          </a:p>
        </p:txBody>
      </p:sp>
      <p:sp>
        <p:nvSpPr>
          <p:cNvPr id="11" name="文本框 10"/>
          <p:cNvSpPr txBox="1"/>
          <p:nvPr>
            <p:custDataLst>
              <p:tags r:id="rId1"/>
            </p:custDataLst>
          </p:nvPr>
        </p:nvSpPr>
        <p:spPr>
          <a:xfrm>
            <a:off x="1664970" y="6489700"/>
            <a:ext cx="1722120" cy="368300"/>
          </a:xfrm>
          <a:prstGeom prst="rect">
            <a:avLst/>
          </a:prstGeom>
          <a:noFill/>
        </p:spPr>
        <p:txBody>
          <a:bodyPr wrap="square" rtlCol="0" anchor="t">
            <a:spAutoFit/>
          </a:bodyPr>
          <a:lstStyle/>
          <a:p>
            <a:r>
              <a:rPr lang="en-US" altLang="zh-CN">
                <a:latin typeface="Times New Roman" panose="02020603050405020304" charset="0"/>
                <a:cs typeface="Times New Roman" panose="02020603050405020304" charset="0"/>
              </a:rPr>
              <a:t>Clean </a:t>
            </a:r>
            <a:r>
              <a:rPr lang="zh-CN" altLang="en-US">
                <a:latin typeface="Times New Roman" panose="02020603050405020304" charset="0"/>
                <a:cs typeface="Times New Roman" panose="02020603050405020304" charset="0"/>
              </a:rPr>
              <a:t>Grain</a:t>
            </a:r>
          </a:p>
        </p:txBody>
      </p:sp>
      <p:sp>
        <p:nvSpPr>
          <p:cNvPr id="12" name="文本框 11"/>
          <p:cNvSpPr txBox="1"/>
          <p:nvPr>
            <p:custDataLst>
              <p:tags r:id="rId2"/>
            </p:custDataLst>
          </p:nvPr>
        </p:nvSpPr>
        <p:spPr>
          <a:xfrm>
            <a:off x="2549525" y="5903595"/>
            <a:ext cx="1320800" cy="368300"/>
          </a:xfrm>
          <a:prstGeom prst="rect">
            <a:avLst/>
          </a:prstGeom>
          <a:noFill/>
        </p:spPr>
        <p:txBody>
          <a:bodyPr wrap="square" rtlCol="0" anchor="t">
            <a:spAutoFit/>
          </a:bodyPr>
          <a:lstStyle/>
          <a:p>
            <a:r>
              <a:rPr lang="en-US">
                <a:latin typeface="Times New Roman" panose="02020603050405020304" charset="0"/>
                <a:cs typeface="Times New Roman" panose="02020603050405020304" charset="0"/>
              </a:rPr>
              <a:t>Warehouse</a:t>
            </a:r>
          </a:p>
        </p:txBody>
      </p:sp>
      <p:sp>
        <p:nvSpPr>
          <p:cNvPr id="13" name="文本框 12"/>
          <p:cNvSpPr txBox="1"/>
          <p:nvPr>
            <p:custDataLst>
              <p:tags r:id="rId3"/>
            </p:custDataLst>
          </p:nvPr>
        </p:nvSpPr>
        <p:spPr>
          <a:xfrm rot="1800000">
            <a:off x="4074795" y="5615305"/>
            <a:ext cx="1483360" cy="306705"/>
          </a:xfrm>
          <a:prstGeom prst="rect">
            <a:avLst/>
          </a:prstGeom>
          <a:noFill/>
        </p:spPr>
        <p:txBody>
          <a:bodyPr wrap="square" rtlCol="0">
            <a:spAutoFit/>
          </a:bodyPr>
          <a:lstStyle/>
          <a:p>
            <a:r>
              <a:rPr lang="en-US" altLang="zh-CN" sz="1400">
                <a:latin typeface="Times New Roman" panose="02020603050405020304" charset="0"/>
                <a:cs typeface="Times New Roman" panose="02020603050405020304" charset="0"/>
              </a:rPr>
              <a:t>Grain conveyor</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溜筛"/>
          <p:cNvPicPr>
            <a:picLocks noChangeAspect="1"/>
          </p:cNvPicPr>
          <p:nvPr/>
        </p:nvPicPr>
        <p:blipFill>
          <a:blip r:embed="rId3">
            <a:lum bright="30000"/>
          </a:blip>
          <a:srcRect l="6141" r="22327"/>
          <a:stretch>
            <a:fillRect/>
          </a:stretch>
        </p:blipFill>
        <p:spPr>
          <a:xfrm>
            <a:off x="9199880" y="2930525"/>
            <a:ext cx="2803525" cy="2939415"/>
          </a:xfrm>
          <a:prstGeom prst="rect">
            <a:avLst/>
          </a:prstGeom>
        </p:spPr>
      </p:pic>
      <p:pic>
        <p:nvPicPr>
          <p:cNvPr id="5" name="图片 4"/>
          <p:cNvPicPr/>
          <p:nvPr/>
        </p:nvPicPr>
        <p:blipFill>
          <a:blip r:embed="rId4"/>
          <a:srcRect r="33861"/>
        </p:blipFill>
        <p:spPr>
          <a:xfrm>
            <a:off x="6738620" y="3192780"/>
            <a:ext cx="2514600" cy="3032125"/>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890905" y="1113155"/>
            <a:ext cx="9674225" cy="1900555"/>
          </a:xfrm>
          <a:prstGeom prst="rect">
            <a:avLst/>
          </a:prstGeom>
        </p:spPr>
        <p:txBody>
          <a:bodyPr wrap="square">
            <a:spAutoFit/>
          </a:bodyPr>
          <a:lstStyle/>
          <a:p>
            <a:pPr marL="0" algn="just" defTabSz="266700">
              <a:lnSpc>
                <a:spcPct val="140000"/>
              </a:lnSpc>
              <a:buClrTx/>
              <a:buSzTx/>
              <a:buFontTx/>
            </a:pPr>
            <a:r>
              <a:rPr lang="zh-CN" altLang="en-US" sz="2400" b="1">
                <a:solidFill>
                  <a:srgbClr val="007DBC"/>
                </a:solidFill>
                <a:latin typeface="宋体" panose="02010600030101010101" pitchFamily="2" charset="-122"/>
                <a:ea typeface="宋体" panose="02010600030101010101" pitchFamily="2" charset="-122"/>
              </a:rPr>
              <a:t>（2）收储清理设备</a:t>
            </a:r>
            <a:r>
              <a:rPr lang="en-US" altLang="zh-CN" sz="2400" b="1">
                <a:solidFill>
                  <a:srgbClr val="007DBC"/>
                </a:solidFill>
                <a:latin typeface="宋体" panose="02010600030101010101" pitchFamily="2" charset="-122"/>
                <a:ea typeface="宋体" panose="02010600030101010101" pitchFamily="2" charset="-122"/>
              </a:rPr>
              <a:t> </a:t>
            </a:r>
            <a:r>
              <a:rPr lang="en-US" altLang="zh-CN" sz="2400" b="1">
                <a:solidFill>
                  <a:schemeClr val="tx1"/>
                </a:solidFill>
                <a:latin typeface="Times New Roman" panose="02020603050405020304" charset="0"/>
                <a:ea typeface="宋体" panose="02010600030101010101" pitchFamily="2" charset="-122"/>
                <a:cs typeface="Times New Roman" panose="02020603050405020304" charset="0"/>
              </a:rPr>
              <a:t>Collection and Storage Cleaning Equipment</a:t>
            </a:r>
          </a:p>
          <a:p>
            <a:pPr marL="0" algn="just" defTabSz="266700">
              <a:lnSpc>
                <a:spcPct val="140000"/>
              </a:lnSpc>
              <a:buClrTx/>
              <a:buSzTx/>
              <a:buFontTx/>
            </a:pPr>
            <a:r>
              <a:rPr lang="zh-CN" altLang="en-US" sz="2000" b="1">
                <a:solidFill>
                  <a:srgbClr val="007DBC"/>
                </a:solidFill>
                <a:latin typeface="宋体" panose="02010600030101010101" pitchFamily="2" charset="-122"/>
                <a:ea typeface="宋体" panose="02010600030101010101" pitchFamily="2" charset="-122"/>
              </a:rPr>
              <a:t>①溜筛</a:t>
            </a:r>
            <a:r>
              <a:rPr lang="en-US" altLang="zh-CN" sz="2000" b="1">
                <a:solidFill>
                  <a:srgbClr val="007DBC"/>
                </a:solidFill>
                <a:latin typeface="宋体" panose="02010600030101010101" pitchFamily="2" charset="-122"/>
                <a:ea typeface="宋体" panose="02010600030101010101" pitchFamily="2" charset="-122"/>
              </a:rPr>
              <a:t> </a:t>
            </a:r>
            <a:r>
              <a:rPr lang="zh-CN" altLang="en-US" sz="2000" b="1">
                <a:solidFill>
                  <a:schemeClr val="tx1"/>
                </a:solidFill>
                <a:latin typeface="Times New Roman" panose="02020603050405020304" charset="0"/>
                <a:ea typeface="宋体" panose="02010600030101010101" pitchFamily="2" charset="-122"/>
                <a:cs typeface="Times New Roman" panose="02020603050405020304" charset="0"/>
              </a:rPr>
              <a:t>Gravity Sieve</a:t>
            </a:r>
            <a:endParaRPr lang="zh-CN" altLang="en-US" sz="2000" b="1">
              <a:solidFill>
                <a:srgbClr val="007DBC"/>
              </a:solidFill>
              <a:latin typeface="宋体" panose="02010600030101010101" pitchFamily="2" charset="-122"/>
              <a:ea typeface="宋体" panose="02010600030101010101" pitchFamily="2" charset="-122"/>
            </a:endParaRPr>
          </a:p>
          <a:p>
            <a:pPr marL="0" algn="just" defTabSz="266700">
              <a:lnSpc>
                <a:spcPct val="140000"/>
              </a:lnSpc>
              <a:buClrTx/>
              <a:buSzTx/>
              <a:buFontTx/>
            </a:pPr>
            <a:r>
              <a:rPr lang="zh-CN" altLang="en-US" sz="2000" b="1">
                <a:solidFill>
                  <a:srgbClr val="007DBC"/>
                </a:solidFill>
                <a:latin typeface="宋体" panose="02010600030101010101" pitchFamily="2" charset="-122"/>
                <a:ea typeface="宋体" panose="02010600030101010101" pitchFamily="2" charset="-122"/>
              </a:rPr>
              <a:t>溜筛由筛框和钢丝编织筛组成，结构简单，工作时不用外加动力，但清杂效果欠佳，是我国早期粮食收购时的主要清理设备。</a:t>
            </a:r>
          </a:p>
        </p:txBody>
      </p:sp>
      <p:sp>
        <p:nvSpPr>
          <p:cNvPr id="4" name="文本框 3"/>
          <p:cNvSpPr txBox="1"/>
          <p:nvPr/>
        </p:nvSpPr>
        <p:spPr>
          <a:xfrm>
            <a:off x="858520" y="3190240"/>
            <a:ext cx="5706745" cy="3034665"/>
          </a:xfrm>
          <a:prstGeom prst="rect">
            <a:avLst/>
          </a:prstGeom>
          <a:noFill/>
        </p:spPr>
        <p:txBody>
          <a:bodyPr wrap="square" rtlCol="0" anchor="t">
            <a:noAutofit/>
          </a:bodyPr>
          <a:lstStyle/>
          <a:p>
            <a:pPr algn="just">
              <a:lnSpc>
                <a:spcPct val="110000"/>
              </a:lnSpc>
            </a:pPr>
            <a:r>
              <a:rPr lang="zh-CN" altLang="en-US" sz="2000" dirty="0">
                <a:latin typeface="Times New Roman" panose="02020603050405020304" charset="0"/>
                <a:cs typeface="Times New Roman" panose="02020603050405020304" charset="0"/>
              </a:rPr>
              <a:t>A </a:t>
            </a:r>
            <a:r>
              <a:rPr lang="en-US" altLang="zh-CN" sz="2000" dirty="0">
                <a:latin typeface="Times New Roman" panose="02020603050405020304" charset="0"/>
                <a:cs typeface="Times New Roman" panose="02020603050405020304" charset="0"/>
              </a:rPr>
              <a:t>gravity </a:t>
            </a:r>
            <a:r>
              <a:rPr lang="zh-CN" altLang="en-US" sz="2000" dirty="0">
                <a:latin typeface="Times New Roman" panose="02020603050405020304" charset="0"/>
                <a:cs typeface="Times New Roman" panose="02020603050405020304" charset="0"/>
              </a:rPr>
              <a:t>sieve consists of a sieve frame and a woven wire mesh. It has a simple structure and </a:t>
            </a:r>
            <a:r>
              <a:rPr lang="en-GB" altLang="zh-CN" sz="2000" dirty="0">
                <a:latin typeface="Times New Roman" panose="02020603050405020304" charset="0"/>
                <a:cs typeface="Times New Roman" panose="02020603050405020304" charset="0"/>
              </a:rPr>
              <a:t>could </a:t>
            </a:r>
            <a:r>
              <a:rPr lang="zh-CN" altLang="en-US" sz="2000" dirty="0">
                <a:latin typeface="Times New Roman" panose="02020603050405020304" charset="0"/>
                <a:cs typeface="Times New Roman" panose="02020603050405020304" charset="0"/>
              </a:rPr>
              <a:t>operate without external power. However, its effectiveness in removing impurities is relatively limited. </a:t>
            </a:r>
            <a:r>
              <a:rPr lang="en-US" altLang="zh-CN" sz="2000" dirty="0">
                <a:latin typeface="Times New Roman" panose="02020603050405020304" charset="0"/>
                <a:cs typeface="Times New Roman" panose="02020603050405020304" charset="0"/>
              </a:rPr>
              <a:t>It</a:t>
            </a:r>
            <a:r>
              <a:rPr lang="zh-CN" altLang="en-US" sz="2000" dirty="0">
                <a:latin typeface="Times New Roman" panose="02020603050405020304" charset="0"/>
                <a:cs typeface="Times New Roman" panose="02020603050405020304" charset="0"/>
              </a:rPr>
              <a:t> was one of the primary cleaning devices used in the early stages of grain collection in China.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801370" y="959485"/>
            <a:ext cx="10597515" cy="1383665"/>
          </a:xfrm>
          <a:prstGeom prst="rect">
            <a:avLst/>
          </a:prstGeom>
        </p:spPr>
        <p:txBody>
          <a:bodyPr wrap="square">
            <a:spAutoFit/>
          </a:bodyPr>
          <a:lstStyle/>
          <a:p>
            <a:pPr marL="0" algn="just" defTabSz="266700">
              <a:lnSpc>
                <a:spcPct val="140000"/>
              </a:lnSpc>
              <a:buClrTx/>
              <a:buSzTx/>
              <a:buFontTx/>
            </a:pPr>
            <a:r>
              <a:rPr lang="zh-CN" altLang="en-US" sz="2000" b="1">
                <a:solidFill>
                  <a:srgbClr val="007DBC"/>
                </a:solidFill>
                <a:latin typeface="宋体" panose="02010600030101010101" pitchFamily="2" charset="-122"/>
                <a:ea typeface="宋体" panose="02010600030101010101" pitchFamily="2" charset="-122"/>
              </a:rPr>
              <a:t>②圆筒初清筛</a:t>
            </a:r>
            <a:r>
              <a:rPr lang="en-US" altLang="zh-CN" sz="2000" b="1">
                <a:solidFill>
                  <a:srgbClr val="007DBC"/>
                </a:solidFill>
                <a:latin typeface="宋体" panose="02010600030101010101" pitchFamily="2" charset="-122"/>
                <a:ea typeface="宋体" panose="02010600030101010101" pitchFamily="2" charset="-122"/>
              </a:rPr>
              <a:t> </a:t>
            </a:r>
            <a:r>
              <a:rPr lang="zh-CN" altLang="en-US" sz="2000">
                <a:latin typeface="Times New Roman" panose="02020603050405020304" charset="0"/>
                <a:cs typeface="Times New Roman" panose="02020603050405020304" charset="0"/>
                <a:sym typeface="+mn-ea"/>
              </a:rPr>
              <a:t> </a:t>
            </a:r>
            <a:r>
              <a:rPr lang="en-US" altLang="zh-CN" sz="2000">
                <a:latin typeface="Times New Roman" panose="02020603050405020304" charset="0"/>
                <a:cs typeface="Times New Roman" panose="02020603050405020304" charset="0"/>
                <a:sym typeface="+mn-ea"/>
              </a:rPr>
              <a:t>Cylindric</a:t>
            </a:r>
            <a:r>
              <a:rPr lang="zh-CN" altLang="en-US" sz="2000">
                <a:latin typeface="Times New Roman" panose="02020603050405020304" charset="0"/>
                <a:cs typeface="Times New Roman" panose="02020603050405020304" charset="0"/>
                <a:sym typeface="+mn-ea"/>
              </a:rPr>
              <a:t> </a:t>
            </a:r>
            <a:r>
              <a:rPr lang="en-US" altLang="zh-CN" sz="2000">
                <a:latin typeface="Times New Roman" panose="02020603050405020304" charset="0"/>
                <a:cs typeface="Times New Roman" panose="02020603050405020304" charset="0"/>
                <a:sym typeface="+mn-ea"/>
              </a:rPr>
              <a:t>Precleaner</a:t>
            </a:r>
            <a:endParaRPr lang="zh-CN" altLang="en-US" sz="2000">
              <a:latin typeface="Times New Roman" panose="02020603050405020304" charset="0"/>
              <a:cs typeface="Times New Roman" panose="02020603050405020304" charset="0"/>
            </a:endParaRPr>
          </a:p>
          <a:p>
            <a:pPr marL="0" algn="just" defTabSz="266700">
              <a:lnSpc>
                <a:spcPct val="140000"/>
              </a:lnSpc>
              <a:buClrTx/>
              <a:buSzTx/>
              <a:buFontTx/>
            </a:pPr>
            <a:r>
              <a:rPr lang="zh-CN" altLang="en-US" sz="2000" b="1">
                <a:solidFill>
                  <a:srgbClr val="007DBC"/>
                </a:solidFill>
                <a:latin typeface="宋体" panose="02010600030101010101" pitchFamily="2" charset="-122"/>
                <a:ea typeface="宋体" panose="02010600030101010101" pitchFamily="2" charset="-122"/>
              </a:rPr>
              <a:t>圆筒初清筛是一种常见的初清设备，根据筛分原理除杂。单筒筛仅能除去粗杂，双筒筛</a:t>
            </a:r>
            <a:r>
              <a:rPr lang="zh-CN" altLang="en-US" sz="2000" b="1">
                <a:solidFill>
                  <a:srgbClr val="007DBC"/>
                </a:solidFill>
                <a:latin typeface="宋体" panose="02010600030101010101" pitchFamily="2" charset="-122"/>
                <a:ea typeface="宋体" panose="02010600030101010101" pitchFamily="2" charset="-122"/>
                <a:sym typeface="+mn-ea"/>
              </a:rPr>
              <a:t>配吸风分离器</a:t>
            </a:r>
            <a:r>
              <a:rPr lang="zh-CN" altLang="en-US" sz="2000" b="1">
                <a:solidFill>
                  <a:srgbClr val="007DBC"/>
                </a:solidFill>
                <a:latin typeface="宋体" panose="02010600030101010101" pitchFamily="2" charset="-122"/>
                <a:ea typeface="宋体" panose="02010600030101010101" pitchFamily="2" charset="-122"/>
              </a:rPr>
              <a:t>可除去大杂、小杂、轻杂。圆筒式初清筛主要用清理原粮，杂质清除率在80％以下。</a:t>
            </a:r>
          </a:p>
        </p:txBody>
      </p:sp>
      <p:sp>
        <p:nvSpPr>
          <p:cNvPr id="4" name="文本框 3"/>
          <p:cNvSpPr txBox="1"/>
          <p:nvPr/>
        </p:nvSpPr>
        <p:spPr>
          <a:xfrm>
            <a:off x="895350" y="2343150"/>
            <a:ext cx="10867390" cy="1783715"/>
          </a:xfrm>
          <a:prstGeom prst="rect">
            <a:avLst/>
          </a:prstGeom>
          <a:noFill/>
        </p:spPr>
        <p:txBody>
          <a:bodyPr wrap="square" rtlCol="0" anchor="t">
            <a:spAutoFit/>
          </a:bodyPr>
          <a:lstStyle/>
          <a:p>
            <a:pPr algn="just"/>
            <a:r>
              <a:rPr lang="zh-CN" altLang="en-US" sz="2200" dirty="0">
                <a:latin typeface="Times New Roman" panose="02020603050405020304" charset="0"/>
                <a:cs typeface="Times New Roman" panose="02020603050405020304" charset="0"/>
              </a:rPr>
              <a:t>The </a:t>
            </a:r>
            <a:r>
              <a:rPr lang="en-US" altLang="zh-CN" sz="2200" dirty="0">
                <a:latin typeface="Times New Roman" panose="02020603050405020304" charset="0"/>
                <a:cs typeface="Times New Roman" panose="02020603050405020304" charset="0"/>
                <a:sym typeface="+mn-ea"/>
              </a:rPr>
              <a:t>cylindric</a:t>
            </a:r>
            <a:r>
              <a:rPr lang="zh-CN" altLang="en-US" sz="2200" dirty="0">
                <a:latin typeface="Times New Roman" panose="02020603050405020304" charset="0"/>
                <a:cs typeface="Times New Roman" panose="02020603050405020304" charset="0"/>
                <a:sym typeface="+mn-ea"/>
              </a:rPr>
              <a:t> </a:t>
            </a:r>
            <a:r>
              <a:rPr lang="en-US" altLang="zh-CN" sz="2200" dirty="0" err="1">
                <a:latin typeface="Times New Roman" panose="02020603050405020304" charset="0"/>
                <a:cs typeface="Times New Roman" panose="02020603050405020304" charset="0"/>
                <a:sym typeface="+mn-ea"/>
              </a:rPr>
              <a:t>precleaner</a:t>
            </a:r>
            <a:r>
              <a:rPr lang="zh-CN" altLang="en-US" sz="2200" dirty="0">
                <a:latin typeface="Times New Roman" panose="02020603050405020304" charset="0"/>
                <a:cs typeface="Times New Roman" panose="02020603050405020304" charset="0"/>
              </a:rPr>
              <a:t> is a common type of initial cleaning equipment used in grain processing.</a:t>
            </a:r>
            <a:r>
              <a:rPr lang="zh-CN" altLang="en-US" sz="2200" dirty="0">
                <a:latin typeface="Times New Roman" panose="02020603050405020304" charset="0"/>
                <a:cs typeface="Times New Roman" panose="02020603050405020304" charset="0"/>
                <a:sym typeface="+mn-ea"/>
              </a:rPr>
              <a:t>The cleaning principle is based on screening</a:t>
            </a:r>
            <a:r>
              <a:rPr lang="en-US" altLang="zh-CN" sz="2200" dirty="0">
                <a:latin typeface="Times New Roman" panose="02020603050405020304" charset="0"/>
                <a:cs typeface="Times New Roman" panose="02020603050405020304" charset="0"/>
                <a:sym typeface="+mn-ea"/>
              </a:rPr>
              <a:t>.</a:t>
            </a:r>
            <a:r>
              <a:rPr lang="zh-CN" altLang="en-US" sz="2200" dirty="0">
                <a:latin typeface="Times New Roman" panose="02020603050405020304" charset="0"/>
                <a:cs typeface="Times New Roman" panose="02020603050405020304" charset="0"/>
              </a:rPr>
              <a:t> A single-</a:t>
            </a:r>
            <a:r>
              <a:rPr lang="en-US" altLang="zh-CN" sz="2200" dirty="0">
                <a:latin typeface="Times New Roman" panose="02020603050405020304" charset="0"/>
                <a:cs typeface="Times New Roman" panose="02020603050405020304" charset="0"/>
              </a:rPr>
              <a:t>lay</a:t>
            </a:r>
            <a:r>
              <a:rPr lang="zh-CN" altLang="en-US" sz="2200" dirty="0">
                <a:latin typeface="Times New Roman" panose="02020603050405020304" charset="0"/>
                <a:cs typeface="Times New Roman" panose="02020603050405020304" charset="0"/>
              </a:rPr>
              <a:t>er </a:t>
            </a:r>
            <a:r>
              <a:rPr lang="en-US" altLang="zh-CN" sz="2200" dirty="0">
                <a:latin typeface="Times New Roman" panose="02020603050405020304" charset="0"/>
                <a:cs typeface="Times New Roman" panose="02020603050405020304" charset="0"/>
                <a:sym typeface="+mn-ea"/>
              </a:rPr>
              <a:t>cylindric</a:t>
            </a:r>
            <a:r>
              <a:rPr lang="zh-CN" altLang="en-US" sz="2200" dirty="0">
                <a:latin typeface="Times New Roman" panose="02020603050405020304" charset="0"/>
                <a:cs typeface="Times New Roman" panose="02020603050405020304" charset="0"/>
                <a:sym typeface="+mn-ea"/>
              </a:rPr>
              <a:t> </a:t>
            </a:r>
            <a:r>
              <a:rPr lang="en-US" altLang="zh-CN" sz="2200" dirty="0" err="1">
                <a:latin typeface="Times New Roman" panose="02020603050405020304" charset="0"/>
                <a:cs typeface="Times New Roman" panose="02020603050405020304" charset="0"/>
                <a:sym typeface="+mn-ea"/>
              </a:rPr>
              <a:t>precleaner</a:t>
            </a:r>
            <a:r>
              <a:rPr lang="zh-CN" altLang="en-US" sz="2200" dirty="0">
                <a:latin typeface="Times New Roman" panose="02020603050405020304" charset="0"/>
                <a:cs typeface="Times New Roman" panose="02020603050405020304" charset="0"/>
              </a:rPr>
              <a:t> can only remove coarse impurities, while a </a:t>
            </a:r>
            <a:r>
              <a:rPr lang="en-US" altLang="zh-CN" sz="2200" dirty="0">
                <a:latin typeface="Times New Roman" panose="02020603050405020304" charset="0"/>
                <a:cs typeface="Times New Roman" panose="02020603050405020304" charset="0"/>
              </a:rPr>
              <a:t>two</a:t>
            </a:r>
            <a:r>
              <a:rPr lang="zh-CN" altLang="en-US" sz="2200" dirty="0">
                <a:latin typeface="Times New Roman" panose="02020603050405020304" charset="0"/>
                <a:cs typeface="Times New Roman" panose="02020603050405020304" charset="0"/>
              </a:rPr>
              <a:t>-</a:t>
            </a:r>
            <a:r>
              <a:rPr lang="en-US" altLang="zh-CN" sz="2200" dirty="0">
                <a:latin typeface="Times New Roman" panose="02020603050405020304" charset="0"/>
                <a:cs typeface="Times New Roman" panose="02020603050405020304" charset="0"/>
              </a:rPr>
              <a:t>lay</a:t>
            </a:r>
            <a:r>
              <a:rPr lang="zh-CN" altLang="en-US" sz="2200" dirty="0">
                <a:latin typeface="Times New Roman" panose="02020603050405020304" charset="0"/>
                <a:cs typeface="Times New Roman" panose="02020603050405020304" charset="0"/>
              </a:rPr>
              <a:t>er </a:t>
            </a:r>
            <a:r>
              <a:rPr lang="en-US" altLang="zh-CN" sz="2200" dirty="0">
                <a:latin typeface="Times New Roman" panose="02020603050405020304" charset="0"/>
                <a:cs typeface="Times New Roman" panose="02020603050405020304" charset="0"/>
                <a:sym typeface="+mn-ea"/>
              </a:rPr>
              <a:t>cylindric</a:t>
            </a:r>
            <a:r>
              <a:rPr lang="zh-CN" altLang="en-US" sz="2200" dirty="0">
                <a:latin typeface="Times New Roman" panose="02020603050405020304" charset="0"/>
                <a:cs typeface="Times New Roman" panose="02020603050405020304" charset="0"/>
                <a:sym typeface="+mn-ea"/>
              </a:rPr>
              <a:t> </a:t>
            </a:r>
            <a:r>
              <a:rPr lang="en-US" altLang="zh-CN" sz="2200" dirty="0" err="1">
                <a:latin typeface="Times New Roman" panose="02020603050405020304" charset="0"/>
                <a:cs typeface="Times New Roman" panose="02020603050405020304" charset="0"/>
                <a:sym typeface="+mn-ea"/>
              </a:rPr>
              <a:t>precleaner</a:t>
            </a:r>
            <a:r>
              <a:rPr lang="zh-CN" altLang="en-US" sz="2200" dirty="0">
                <a:latin typeface="Times New Roman" panose="02020603050405020304" charset="0"/>
                <a:cs typeface="Times New Roman" panose="02020603050405020304" charset="0"/>
                <a:sym typeface="+mn-ea"/>
              </a:rPr>
              <a:t> be equipped with air separators</a:t>
            </a:r>
            <a:r>
              <a:rPr lang="en-US" altLang="zh-CN" sz="2200" dirty="0">
                <a:latin typeface="Times New Roman" panose="02020603050405020304" charset="0"/>
                <a:cs typeface="Times New Roman" panose="02020603050405020304" charset="0"/>
                <a:sym typeface="+mn-ea"/>
              </a:rPr>
              <a:t> </a:t>
            </a:r>
            <a:r>
              <a:rPr lang="zh-CN" altLang="en-US" sz="2200" dirty="0">
                <a:latin typeface="Times New Roman" panose="02020603050405020304" charset="0"/>
                <a:cs typeface="Times New Roman" panose="02020603050405020304" charset="0"/>
              </a:rPr>
              <a:t>can remove large, small, and light impurities. The </a:t>
            </a:r>
            <a:r>
              <a:rPr lang="en-US" altLang="zh-CN" sz="2200" dirty="0">
                <a:latin typeface="Times New Roman" panose="02020603050405020304" charset="0"/>
                <a:cs typeface="Times New Roman" panose="02020603050405020304" charset="0"/>
                <a:sym typeface="+mn-ea"/>
              </a:rPr>
              <a:t>cylindric</a:t>
            </a:r>
            <a:r>
              <a:rPr lang="zh-CN" altLang="en-US" sz="2200" dirty="0">
                <a:latin typeface="Times New Roman" panose="02020603050405020304" charset="0"/>
                <a:cs typeface="Times New Roman" panose="02020603050405020304" charset="0"/>
                <a:sym typeface="+mn-ea"/>
              </a:rPr>
              <a:t> </a:t>
            </a:r>
            <a:r>
              <a:rPr lang="en-US" altLang="zh-CN" sz="2200" dirty="0" err="1">
                <a:latin typeface="Times New Roman" panose="02020603050405020304" charset="0"/>
                <a:cs typeface="Times New Roman" panose="02020603050405020304" charset="0"/>
                <a:sym typeface="+mn-ea"/>
              </a:rPr>
              <a:t>precleaner</a:t>
            </a:r>
            <a:r>
              <a:rPr lang="zh-CN" altLang="en-US" sz="2200" dirty="0">
                <a:latin typeface="Times New Roman" panose="02020603050405020304" charset="0"/>
                <a:cs typeface="Times New Roman" panose="02020603050405020304" charset="0"/>
              </a:rPr>
              <a:t> is primarily used to clean raw grains, with an impurity removal rate of less than 80%.</a:t>
            </a:r>
          </a:p>
        </p:txBody>
      </p:sp>
      <p:pic>
        <p:nvPicPr>
          <p:cNvPr id="8" name="图片 7" descr="圆筒筛 (4)"/>
          <p:cNvPicPr>
            <a:picLocks noChangeAspect="1"/>
          </p:cNvPicPr>
          <p:nvPr/>
        </p:nvPicPr>
        <p:blipFill>
          <a:blip r:embed="rId4"/>
          <a:srcRect t="-7322"/>
          <a:stretch>
            <a:fillRect/>
          </a:stretch>
        </p:blipFill>
        <p:spPr>
          <a:xfrm>
            <a:off x="448945" y="4126865"/>
            <a:ext cx="3883025" cy="2553335"/>
          </a:xfrm>
          <a:prstGeom prst="rect">
            <a:avLst/>
          </a:prstGeom>
        </p:spPr>
      </p:pic>
      <p:pic>
        <p:nvPicPr>
          <p:cNvPr id="5" name="图片 4"/>
          <p:cNvPicPr/>
          <p:nvPr/>
        </p:nvPicPr>
        <p:blipFill>
          <a:blip r:embed="rId5"/>
          <a:srcRect l="5614" t="20108" r="50322" b="27954"/>
        </p:blipFill>
        <p:spPr>
          <a:xfrm>
            <a:off x="9303385" y="3909060"/>
            <a:ext cx="2764155" cy="2771140"/>
          </a:xfrm>
          <a:prstGeom prst="rect">
            <a:avLst/>
          </a:prstGeom>
        </p:spPr>
      </p:pic>
      <p:pic>
        <p:nvPicPr>
          <p:cNvPr id="6" name="图片 5"/>
          <p:cNvPicPr/>
          <p:nvPr/>
        </p:nvPicPr>
        <p:blipFill>
          <a:blip r:embed="rId6"/>
          <a:srcRect t="8546" b="5897"/>
        </p:blipFill>
        <p:spPr>
          <a:xfrm>
            <a:off x="5046980" y="4126865"/>
            <a:ext cx="3613150" cy="2727325"/>
          </a:xfrm>
          <a:prstGeom prst="rect">
            <a:avLst/>
          </a:prstGeom>
        </p:spPr>
      </p:pic>
      <p:sp>
        <p:nvSpPr>
          <p:cNvPr id="7" name="文本框 6"/>
          <p:cNvSpPr txBox="1"/>
          <p:nvPr/>
        </p:nvSpPr>
        <p:spPr>
          <a:xfrm>
            <a:off x="7617460" y="6397625"/>
            <a:ext cx="1792605" cy="460375"/>
          </a:xfrm>
          <a:prstGeom prst="rect">
            <a:avLst/>
          </a:prstGeom>
          <a:noFill/>
        </p:spPr>
        <p:txBody>
          <a:bodyPr wrap="square" rtlCol="0">
            <a:spAutoFit/>
          </a:bodyPr>
          <a:lstStyle/>
          <a:p>
            <a:r>
              <a:rPr lang="zh-CN" altLang="en-US" sz="2400">
                <a:solidFill>
                  <a:srgbClr val="007DBC"/>
                </a:solidFill>
              </a:rPr>
              <a:t>圆筒初清筛</a:t>
            </a:r>
          </a:p>
        </p:txBody>
      </p:sp>
      <p:sp>
        <p:nvSpPr>
          <p:cNvPr id="9" name="文本框 8"/>
          <p:cNvSpPr txBox="1"/>
          <p:nvPr/>
        </p:nvSpPr>
        <p:spPr>
          <a:xfrm>
            <a:off x="4378960" y="6393815"/>
            <a:ext cx="3085465" cy="460375"/>
          </a:xfrm>
          <a:prstGeom prst="rect">
            <a:avLst/>
          </a:prstGeom>
          <a:noFill/>
        </p:spPr>
        <p:txBody>
          <a:bodyPr wrap="square" rtlCol="0" anchor="t">
            <a:spAutoFit/>
          </a:bodyPr>
          <a:lstStyle/>
          <a:p>
            <a:r>
              <a:rPr lang="en-US" altLang="zh-CN" sz="2400">
                <a:latin typeface="Times New Roman" panose="02020603050405020304" charset="0"/>
                <a:cs typeface="Times New Roman" panose="02020603050405020304" charset="0"/>
                <a:sym typeface="+mn-ea"/>
              </a:rPr>
              <a:t>Cylindric</a:t>
            </a:r>
            <a:r>
              <a:rPr lang="zh-CN" altLang="en-US" sz="2400">
                <a:latin typeface="Times New Roman" panose="02020603050405020304" charset="0"/>
                <a:cs typeface="Times New Roman" panose="02020603050405020304" charset="0"/>
                <a:sym typeface="+mn-ea"/>
              </a:rPr>
              <a:t> </a:t>
            </a:r>
            <a:r>
              <a:rPr lang="en-US" altLang="zh-CN" sz="2400">
                <a:latin typeface="Times New Roman" panose="02020603050405020304" charset="0"/>
                <a:cs typeface="Times New Roman" panose="02020603050405020304" charset="0"/>
                <a:sym typeface="+mn-ea"/>
              </a:rPr>
              <a:t>precleaner</a:t>
            </a:r>
            <a:endParaRPr lang="zh-CN" alt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870585" y="1025525"/>
            <a:ext cx="10447020" cy="1445260"/>
          </a:xfrm>
          <a:prstGeom prst="rect">
            <a:avLst/>
          </a:prstGeom>
        </p:spPr>
        <p:txBody>
          <a:bodyPr wrap="square">
            <a:spAutoFit/>
          </a:bodyPr>
          <a:lstStyle/>
          <a:p>
            <a:pPr marL="0" algn="just" defTabSz="266700">
              <a:lnSpc>
                <a:spcPct val="110000"/>
              </a:lnSpc>
              <a:buClrTx/>
              <a:buSzTx/>
              <a:buFontTx/>
            </a:pPr>
            <a:r>
              <a:rPr lang="zh-CN" altLang="en-US" sz="2000" b="1" dirty="0">
                <a:solidFill>
                  <a:srgbClr val="007DBC"/>
                </a:solidFill>
                <a:latin typeface="宋体" panose="02010600030101010101" pitchFamily="2" charset="-122"/>
                <a:ea typeface="宋体" panose="02010600030101010101" pitchFamily="2" charset="-122"/>
              </a:rPr>
              <a:t>③网带初清筛</a:t>
            </a:r>
            <a:r>
              <a:rPr lang="en-US" altLang="zh-CN" sz="2000" b="1" dirty="0">
                <a:solidFill>
                  <a:srgbClr val="007DBC"/>
                </a:solidFill>
                <a:latin typeface="宋体" panose="02010600030101010101" pitchFamily="2" charset="-122"/>
                <a:ea typeface="宋体" panose="02010600030101010101" pitchFamily="2" charset="-122"/>
              </a:rPr>
              <a:t> </a:t>
            </a:r>
            <a:r>
              <a:rPr lang="en-US" altLang="zh-CN" sz="2000" b="1" dirty="0">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Endless screen</a:t>
            </a:r>
            <a:r>
              <a:rPr lang="zh-CN" altLang="en-US" sz="2000" b="1" dirty="0">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 </a:t>
            </a:r>
            <a:r>
              <a:rPr lang="en-US" altLang="zh-CN" sz="2000" b="1" dirty="0">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pre</a:t>
            </a:r>
            <a:r>
              <a:rPr lang="zh-CN" altLang="en-US" sz="2000" b="1" dirty="0">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cleaner</a:t>
            </a:r>
            <a:endParaRPr lang="zh-CN" altLang="en-US" sz="2000" b="1" dirty="0">
              <a:solidFill>
                <a:srgbClr val="007DBC"/>
              </a:solidFill>
              <a:latin typeface="宋体" panose="02010600030101010101" pitchFamily="2" charset="-122"/>
              <a:ea typeface="宋体" panose="02010600030101010101" pitchFamily="2" charset="-122"/>
            </a:endParaRPr>
          </a:p>
          <a:p>
            <a:pPr marL="0" algn="just" defTabSz="266700">
              <a:lnSpc>
                <a:spcPct val="110000"/>
              </a:lnSpc>
              <a:buClrTx/>
              <a:buSzTx/>
              <a:buFontTx/>
            </a:pPr>
            <a:r>
              <a:rPr lang="zh-CN" altLang="en-US" sz="2000" b="1" dirty="0">
                <a:solidFill>
                  <a:srgbClr val="007DBC"/>
                </a:solidFill>
                <a:latin typeface="宋体" panose="02010600030101010101" pitchFamily="2" charset="-122"/>
                <a:ea typeface="宋体" panose="02010600030101010101" pitchFamily="2" charset="-122"/>
              </a:rPr>
              <a:t>网带式初清筛是以一条筛网带作为筛分清杂的主要构件，常用于圆筒仓（浅圆仓和立筒仓）的入仓初清工序中，清杂原理是筛分，产量大，适用于固定作业线。轻杂、粉尘并入工作塔的除尘风网。</a:t>
            </a:r>
            <a:endParaRPr lang="zh-CN" altLang="en-US" sz="2000" dirty="0">
              <a:latin typeface="Calibri" panose="020F0502020204030204"/>
              <a:ea typeface="宋体" panose="02010600030101010101" pitchFamily="2" charset="-122"/>
            </a:endParaRPr>
          </a:p>
        </p:txBody>
      </p:sp>
      <p:sp>
        <p:nvSpPr>
          <p:cNvPr id="4" name="文本框 3"/>
          <p:cNvSpPr txBox="1"/>
          <p:nvPr/>
        </p:nvSpPr>
        <p:spPr>
          <a:xfrm>
            <a:off x="772795" y="2470785"/>
            <a:ext cx="10741025" cy="1630045"/>
          </a:xfrm>
          <a:prstGeom prst="rect">
            <a:avLst/>
          </a:prstGeom>
          <a:noFill/>
        </p:spPr>
        <p:txBody>
          <a:bodyPr wrap="square" rtlCol="0" anchor="t">
            <a:spAutoFit/>
          </a:bodyPr>
          <a:lstStyle/>
          <a:p>
            <a:pPr algn="just">
              <a:lnSpc>
                <a:spcPct val="100000"/>
              </a:lnSpc>
            </a:pPr>
            <a:r>
              <a:rPr lang="zh-CN" altLang="en-US" sz="2000" dirty="0">
                <a:solidFill>
                  <a:schemeClr val="tx1"/>
                </a:solidFill>
                <a:latin typeface="Times New Roman" panose="02020603050405020304" charset="0"/>
                <a:cs typeface="Times New Roman" panose="02020603050405020304" charset="0"/>
              </a:rPr>
              <a:t>The </a:t>
            </a:r>
            <a:r>
              <a:rPr lang="en-US" altLang="zh-CN" sz="2000" b="1" dirty="0">
                <a:solidFill>
                  <a:schemeClr val="tx1"/>
                </a:solidFill>
                <a:latin typeface="宋体" panose="02010600030101010101" pitchFamily="2" charset="-122"/>
                <a:ea typeface="宋体" panose="02010600030101010101" pitchFamily="2" charset="-122"/>
                <a:sym typeface="+mn-ea"/>
              </a:rPr>
              <a:t>endless screen</a:t>
            </a:r>
            <a:r>
              <a:rPr lang="zh-CN" altLang="en-US" sz="2000" b="1" dirty="0">
                <a:solidFill>
                  <a:schemeClr val="tx1"/>
                </a:solidFill>
                <a:latin typeface="宋体" panose="02010600030101010101" pitchFamily="2" charset="-122"/>
                <a:ea typeface="宋体" panose="02010600030101010101" pitchFamily="2" charset="-122"/>
                <a:sym typeface="+mn-ea"/>
              </a:rPr>
              <a:t> </a:t>
            </a:r>
            <a:r>
              <a:rPr lang="en-US" altLang="zh-CN" sz="2000" b="1" dirty="0">
                <a:solidFill>
                  <a:schemeClr val="tx1"/>
                </a:solidFill>
                <a:latin typeface="宋体" panose="02010600030101010101" pitchFamily="2" charset="-122"/>
                <a:ea typeface="宋体" panose="02010600030101010101" pitchFamily="2" charset="-122"/>
                <a:sym typeface="+mn-ea"/>
              </a:rPr>
              <a:t>pre</a:t>
            </a:r>
            <a:r>
              <a:rPr lang="zh-CN" altLang="en-US" sz="2000" b="1" dirty="0">
                <a:solidFill>
                  <a:schemeClr val="tx1"/>
                </a:solidFill>
                <a:latin typeface="宋体" panose="02010600030101010101" pitchFamily="2" charset="-122"/>
                <a:ea typeface="宋体" panose="02010600030101010101" pitchFamily="2" charset="-122"/>
                <a:sym typeface="+mn-ea"/>
              </a:rPr>
              <a:t>cleaner</a:t>
            </a:r>
            <a:r>
              <a:rPr lang="en-US" altLang="zh-CN" sz="2000" b="1" dirty="0">
                <a:solidFill>
                  <a:schemeClr val="tx1"/>
                </a:solidFill>
                <a:latin typeface="宋体" panose="02010600030101010101" pitchFamily="2" charset="-122"/>
                <a:ea typeface="宋体" panose="02010600030101010101" pitchFamily="2" charset="-122"/>
                <a:sym typeface="+mn-ea"/>
              </a:rPr>
              <a:t> </a:t>
            </a:r>
            <a:r>
              <a:rPr lang="zh-CN" altLang="en-US" sz="2000" dirty="0">
                <a:solidFill>
                  <a:schemeClr val="tx1"/>
                </a:solidFill>
                <a:latin typeface="Times New Roman" panose="02020603050405020304" charset="0"/>
                <a:cs typeface="Times New Roman" panose="02020603050405020304" charset="0"/>
              </a:rPr>
              <a:t>utilizes a screening mesh belt as the main component for separating impurities. </a:t>
            </a:r>
            <a:r>
              <a:rPr lang="en-US" altLang="zh-CN" sz="2000" dirty="0">
                <a:solidFill>
                  <a:schemeClr val="tx1"/>
                </a:solidFill>
                <a:latin typeface="Times New Roman" panose="02020603050405020304" charset="0"/>
                <a:cs typeface="Times New Roman" panose="02020603050405020304" charset="0"/>
              </a:rPr>
              <a:t> </a:t>
            </a:r>
            <a:r>
              <a:rPr lang="zh-CN" altLang="en-US" sz="2000" dirty="0">
                <a:solidFill>
                  <a:schemeClr val="tx1"/>
                </a:solidFill>
                <a:latin typeface="Times New Roman" panose="02020603050405020304" charset="0"/>
                <a:cs typeface="Times New Roman" panose="02020603050405020304" charset="0"/>
              </a:rPr>
              <a:t>It is commonly used in the initial cleaning process of cylindrical silos (both s</a:t>
            </a:r>
            <a:r>
              <a:rPr lang="en-US" altLang="zh-CN" sz="2000" dirty="0">
                <a:solidFill>
                  <a:schemeClr val="tx1"/>
                </a:solidFill>
                <a:latin typeface="Times New Roman" panose="02020603050405020304" charset="0"/>
                <a:cs typeface="Times New Roman" panose="02020603050405020304" charset="0"/>
              </a:rPr>
              <a:t>quat</a:t>
            </a:r>
            <a:r>
              <a:rPr lang="zh-CN" altLang="en-US" sz="2000" dirty="0">
                <a:solidFill>
                  <a:schemeClr val="tx1"/>
                </a:solidFill>
                <a:latin typeface="Times New Roman" panose="02020603050405020304" charset="0"/>
                <a:cs typeface="Times New Roman" panose="02020603050405020304" charset="0"/>
              </a:rPr>
              <a:t> and </a:t>
            </a:r>
            <a:r>
              <a:rPr lang="en-US" altLang="zh-CN" sz="2000" dirty="0">
                <a:solidFill>
                  <a:schemeClr val="tx1"/>
                </a:solidFill>
                <a:latin typeface="Times New Roman" panose="02020603050405020304" charset="0"/>
                <a:cs typeface="Times New Roman" panose="02020603050405020304" charset="0"/>
              </a:rPr>
              <a:t>vertical</a:t>
            </a:r>
            <a:r>
              <a:rPr lang="zh-CN" altLang="en-US" sz="2000" dirty="0">
                <a:solidFill>
                  <a:schemeClr val="tx1"/>
                </a:solidFill>
                <a:latin typeface="Times New Roman" panose="02020603050405020304" charset="0"/>
                <a:cs typeface="Times New Roman" panose="02020603050405020304" charset="0"/>
              </a:rPr>
              <a:t> silos). The cleaning principle is based on screening </a:t>
            </a:r>
            <a:r>
              <a:rPr lang="en-GB" altLang="zh-CN" sz="2000" dirty="0">
                <a:solidFill>
                  <a:schemeClr val="tx1"/>
                </a:solidFill>
                <a:latin typeface="Times New Roman" panose="02020603050405020304" charset="0"/>
                <a:cs typeface="Times New Roman" panose="02020603050405020304" charset="0"/>
              </a:rPr>
              <a:t>and </a:t>
            </a:r>
            <a:r>
              <a:rPr lang="zh-CN" altLang="en-US" sz="2000" dirty="0">
                <a:solidFill>
                  <a:schemeClr val="tx1"/>
                </a:solidFill>
                <a:latin typeface="Times New Roman" panose="02020603050405020304" charset="0"/>
                <a:cs typeface="Times New Roman" panose="02020603050405020304" charset="0"/>
              </a:rPr>
              <a:t>high </a:t>
            </a:r>
            <a:r>
              <a:rPr lang="en-GB" altLang="zh-CN" sz="2000" dirty="0">
                <a:solidFill>
                  <a:schemeClr val="tx1"/>
                </a:solidFill>
                <a:latin typeface="Times New Roman" panose="02020603050405020304" charset="0"/>
                <a:cs typeface="Times New Roman" panose="02020603050405020304" charset="0"/>
              </a:rPr>
              <a:t>production, </a:t>
            </a:r>
            <a:r>
              <a:rPr lang="zh-CN" altLang="en-US" sz="2000" dirty="0">
                <a:solidFill>
                  <a:schemeClr val="tx1"/>
                </a:solidFill>
                <a:latin typeface="Times New Roman" panose="02020603050405020304" charset="0"/>
                <a:cs typeface="Times New Roman" panose="02020603050405020304" charset="0"/>
              </a:rPr>
              <a:t>making it suitable for fixed production lines.</a:t>
            </a:r>
            <a:r>
              <a:rPr lang="en-US" altLang="zh-CN" sz="2000" dirty="0">
                <a:solidFill>
                  <a:schemeClr val="tx1"/>
                </a:solidFill>
                <a:latin typeface="Times New Roman" panose="02020603050405020304" charset="0"/>
                <a:cs typeface="Times New Roman" panose="02020603050405020304" charset="0"/>
              </a:rPr>
              <a:t>The </a:t>
            </a:r>
            <a:r>
              <a:rPr lang="zh-CN" altLang="en-US" sz="2000" dirty="0">
                <a:solidFill>
                  <a:schemeClr val="tx1"/>
                </a:solidFill>
                <a:latin typeface="Times New Roman" panose="02020603050405020304" charset="0"/>
                <a:cs typeface="Times New Roman" panose="02020603050405020304" charset="0"/>
              </a:rPr>
              <a:t>light impurities and dust are integrated into the dust collection system within the working tower.</a:t>
            </a:r>
          </a:p>
        </p:txBody>
      </p:sp>
      <p:pic>
        <p:nvPicPr>
          <p:cNvPr id="11" name="图片 10"/>
          <p:cNvPicPr/>
          <p:nvPr/>
        </p:nvPicPr>
        <p:blipFill>
          <a:blip r:embed="rId4"/>
          <a:srcRect t="14625" b="6097"/>
        </p:blipFill>
        <p:spPr>
          <a:xfrm>
            <a:off x="147955" y="4100830"/>
            <a:ext cx="4507230" cy="2691765"/>
          </a:xfrm>
          <a:prstGeom prst="rect">
            <a:avLst/>
          </a:prstGeom>
        </p:spPr>
      </p:pic>
      <p:pic>
        <p:nvPicPr>
          <p:cNvPr id="7" name="图片 6"/>
          <p:cNvPicPr/>
          <p:nvPr/>
        </p:nvPicPr>
        <p:blipFill>
          <a:blip r:embed="rId5"/>
        </p:blipFill>
        <p:spPr>
          <a:xfrm>
            <a:off x="9533255" y="3738245"/>
            <a:ext cx="2444115" cy="2983230"/>
          </a:xfrm>
          <a:prstGeom prst="rect">
            <a:avLst/>
          </a:prstGeom>
        </p:spPr>
      </p:pic>
      <p:sp>
        <p:nvSpPr>
          <p:cNvPr id="5" name="文本框 4"/>
          <p:cNvSpPr txBox="1"/>
          <p:nvPr/>
        </p:nvSpPr>
        <p:spPr>
          <a:xfrm>
            <a:off x="5259070" y="6332220"/>
            <a:ext cx="1876425" cy="460375"/>
          </a:xfrm>
          <a:prstGeom prst="rect">
            <a:avLst/>
          </a:prstGeom>
          <a:noFill/>
        </p:spPr>
        <p:txBody>
          <a:bodyPr wrap="square" rtlCol="0">
            <a:spAutoFit/>
          </a:bodyPr>
          <a:lstStyle/>
          <a:p>
            <a:r>
              <a:rPr lang="zh-CN" altLang="en-US" sz="2400">
                <a:solidFill>
                  <a:srgbClr val="007DBC"/>
                </a:solidFill>
              </a:rPr>
              <a:t>网带初清筛</a:t>
            </a:r>
          </a:p>
        </p:txBody>
      </p:sp>
      <p:sp>
        <p:nvSpPr>
          <p:cNvPr id="6" name="文本框 5"/>
          <p:cNvSpPr txBox="1"/>
          <p:nvPr/>
        </p:nvSpPr>
        <p:spPr>
          <a:xfrm>
            <a:off x="7080885" y="6229985"/>
            <a:ext cx="3559175" cy="491490"/>
          </a:xfrm>
          <a:prstGeom prst="rect">
            <a:avLst/>
          </a:prstGeom>
          <a:noFill/>
        </p:spPr>
        <p:txBody>
          <a:bodyPr wrap="square" rtlCol="0" anchor="t">
            <a:spAutoFit/>
          </a:bodyPr>
          <a:lstStyle/>
          <a:p>
            <a:pPr marL="0" algn="just" defTabSz="266700">
              <a:lnSpc>
                <a:spcPct val="130000"/>
              </a:lnSpc>
              <a:buClrTx/>
              <a:buSzTx/>
              <a:buFontTx/>
            </a:pPr>
            <a:r>
              <a:rPr lang="en-US" altLang="zh-CN" sz="20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Endless screen</a:t>
            </a:r>
            <a:r>
              <a:rPr lang="zh-CN" altLang="en-US" sz="20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 </a:t>
            </a:r>
            <a:r>
              <a:rPr lang="en-US" altLang="zh-CN" sz="20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pre</a:t>
            </a:r>
            <a:r>
              <a:rPr lang="zh-CN" altLang="en-US" sz="20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cleaner</a:t>
            </a:r>
          </a:p>
        </p:txBody>
      </p:sp>
      <p:pic>
        <p:nvPicPr>
          <p:cNvPr id="10" name="图片 9"/>
          <p:cNvPicPr>
            <a:picLocks noChangeAspect="1"/>
          </p:cNvPicPr>
          <p:nvPr/>
        </p:nvPicPr>
        <p:blipFill>
          <a:blip r:embed="rId6"/>
          <a:stretch>
            <a:fillRect/>
          </a:stretch>
        </p:blipFill>
        <p:spPr>
          <a:xfrm>
            <a:off x="5993130" y="3856355"/>
            <a:ext cx="2475865" cy="2475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694055" y="1025525"/>
            <a:ext cx="10827385" cy="1198880"/>
          </a:xfrm>
          <a:prstGeom prst="rect">
            <a:avLst/>
          </a:prstGeom>
        </p:spPr>
        <p:txBody>
          <a:bodyPr wrap="square">
            <a:spAutoFit/>
          </a:bodyPr>
          <a:lstStyle/>
          <a:p>
            <a:pPr marL="0" algn="just" defTabSz="266700">
              <a:lnSpc>
                <a:spcPct val="120000"/>
              </a:lnSpc>
              <a:buClrTx/>
              <a:buSzTx/>
              <a:buFontTx/>
            </a:pPr>
            <a:r>
              <a:rPr lang="zh-CN" altLang="en-US" sz="2000" b="1">
                <a:solidFill>
                  <a:srgbClr val="007DBC"/>
                </a:solidFill>
                <a:latin typeface="宋体" panose="02010600030101010101" pitchFamily="2" charset="-122"/>
                <a:ea typeface="宋体" panose="02010600030101010101" pitchFamily="2" charset="-122"/>
              </a:rPr>
              <a:t>④振动清理筛</a:t>
            </a:r>
            <a:r>
              <a:rPr lang="en-US" altLang="zh-CN" sz="2000" b="1">
                <a:solidFill>
                  <a:srgbClr val="007DBC"/>
                </a:solidFill>
                <a:latin typeface="宋体" panose="02010600030101010101" pitchFamily="2" charset="-122"/>
                <a:ea typeface="宋体" panose="02010600030101010101" pitchFamily="2" charset="-122"/>
              </a:rPr>
              <a:t> </a:t>
            </a:r>
            <a:r>
              <a:rPr lang="zh-CN" altLang="en-US" sz="20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Vibrating screen</a:t>
            </a:r>
            <a:endParaRPr lang="zh-CN" altLang="en-US" sz="2000" b="1">
              <a:solidFill>
                <a:srgbClr val="007DBC"/>
              </a:solidFill>
              <a:latin typeface="宋体" panose="02010600030101010101" pitchFamily="2" charset="-122"/>
              <a:ea typeface="宋体" panose="02010600030101010101" pitchFamily="2" charset="-122"/>
            </a:endParaRPr>
          </a:p>
          <a:p>
            <a:pPr marL="0" algn="just" defTabSz="266700">
              <a:lnSpc>
                <a:spcPct val="120000"/>
              </a:lnSpc>
              <a:buClrTx/>
              <a:buSzTx/>
              <a:buFontTx/>
            </a:pPr>
            <a:r>
              <a:rPr lang="zh-CN" altLang="en-US" sz="2000" b="1">
                <a:solidFill>
                  <a:srgbClr val="007DBC"/>
                </a:solidFill>
                <a:latin typeface="宋体" panose="02010600030101010101" pitchFamily="2" charset="-122"/>
                <a:ea typeface="宋体" panose="02010600030101010101" pitchFamily="2" charset="-122"/>
              </a:rPr>
              <a:t>筛选与振动结合，利用筛选法按物料的粒径进行多层筛面进行分离，可除去大杂和小杂。振动清理筛一般配置有垂直吸风道和除尘系统，可同时除去轻杂，杂质的除去率可达到90％以上。</a:t>
            </a:r>
          </a:p>
        </p:txBody>
      </p:sp>
      <p:sp>
        <p:nvSpPr>
          <p:cNvPr id="4" name="文本框 3"/>
          <p:cNvSpPr txBox="1"/>
          <p:nvPr/>
        </p:nvSpPr>
        <p:spPr>
          <a:xfrm>
            <a:off x="605790" y="2132330"/>
            <a:ext cx="10915650" cy="1473835"/>
          </a:xfrm>
          <a:prstGeom prst="rect">
            <a:avLst/>
          </a:prstGeom>
          <a:noFill/>
        </p:spPr>
        <p:txBody>
          <a:bodyPr wrap="square" rtlCol="0" anchor="t">
            <a:noAutofit/>
          </a:bodyPr>
          <a:lstStyle/>
          <a:p>
            <a:pPr algn="just"/>
            <a:r>
              <a:rPr lang="zh-CN" altLang="en-US" sz="2000" dirty="0">
                <a:latin typeface="Times New Roman" panose="02020603050405020304" charset="0"/>
                <a:cs typeface="Times New Roman" panose="02020603050405020304" charset="0"/>
              </a:rPr>
              <a:t>The </a:t>
            </a:r>
            <a:r>
              <a:rPr lang="en-GB" altLang="zh-CN" sz="2000" dirty="0">
                <a:latin typeface="Times New Roman" panose="02020603050405020304" charset="0"/>
                <a:cs typeface="Times New Roman" panose="02020603050405020304" charset="0"/>
              </a:rPr>
              <a:t>combined </a:t>
            </a:r>
            <a:r>
              <a:rPr lang="zh-CN" altLang="en-US" sz="2000" dirty="0">
                <a:latin typeface="Times New Roman" panose="02020603050405020304" charset="0"/>
                <a:cs typeface="Times New Roman" panose="02020603050405020304" charset="0"/>
              </a:rPr>
              <a:t>screening and vibration method utilizes a multi-layer screening surface to separate materials based on particle size. </a:t>
            </a:r>
            <a:r>
              <a:rPr lang="zh-CN" altLang="en-US" sz="20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Vibrating screen</a:t>
            </a:r>
            <a:r>
              <a:rPr lang="en-US" altLang="zh-CN" sz="20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 </a:t>
            </a:r>
            <a:r>
              <a:rPr lang="zh-CN" altLang="en-US" sz="2000" dirty="0">
                <a:latin typeface="Times New Roman" panose="02020603050405020304" charset="0"/>
                <a:cs typeface="Times New Roman" panose="02020603050405020304" charset="0"/>
                <a:sym typeface="+mn-ea"/>
              </a:rPr>
              <a:t>can remove large</a:t>
            </a:r>
            <a:r>
              <a:rPr lang="en-US" altLang="zh-CN" sz="2000" dirty="0">
                <a:latin typeface="Times New Roman" panose="02020603050405020304" charset="0"/>
                <a:cs typeface="Times New Roman" panose="02020603050405020304" charset="0"/>
                <a:sym typeface="+mn-ea"/>
              </a:rPr>
              <a:t> and </a:t>
            </a:r>
            <a:r>
              <a:rPr lang="zh-CN" altLang="en-US" sz="2000" dirty="0">
                <a:latin typeface="Times New Roman" panose="02020603050405020304" charset="0"/>
                <a:cs typeface="Times New Roman" panose="02020603050405020304" charset="0"/>
                <a:sym typeface="+mn-ea"/>
              </a:rPr>
              <a:t>small impurities</a:t>
            </a:r>
            <a:r>
              <a:rPr lang="en-US" sz="2000" dirty="0">
                <a:latin typeface="Times New Roman" panose="02020603050405020304" charset="0"/>
                <a:cs typeface="Times New Roman" panose="02020603050405020304" charset="0"/>
                <a:sym typeface="+mn-ea"/>
              </a:rPr>
              <a:t>.</a:t>
            </a:r>
            <a:r>
              <a:rPr lang="zh-CN" altLang="en-US" sz="2000" dirty="0">
                <a:latin typeface="Times New Roman" panose="02020603050405020304" charset="0"/>
                <a:cs typeface="Times New Roman" panose="02020603050405020304" charset="0"/>
              </a:rPr>
              <a:t>The vibrating cleaner screen is typically equipped with vertical air ducts and a dust collection system, which allows for the simultaneous removal of light impurities. The impurity removal rate can reach over 90%.</a:t>
            </a:r>
          </a:p>
        </p:txBody>
      </p:sp>
      <p:pic>
        <p:nvPicPr>
          <p:cNvPr id="6" name="图片 5"/>
          <p:cNvPicPr/>
          <p:nvPr/>
        </p:nvPicPr>
        <p:blipFill>
          <a:blip r:embed="rId4"/>
          <a:srcRect t="14890" b="17482"/>
        </p:blipFill>
        <p:spPr>
          <a:xfrm>
            <a:off x="8906510" y="4237355"/>
            <a:ext cx="3048635" cy="2336165"/>
          </a:xfrm>
          <a:prstGeom prst="rect">
            <a:avLst/>
          </a:prstGeom>
        </p:spPr>
      </p:pic>
      <p:pic>
        <p:nvPicPr>
          <p:cNvPr id="7" name="图片 6"/>
          <p:cNvPicPr/>
          <p:nvPr/>
        </p:nvPicPr>
        <p:blipFill>
          <a:blip r:embed="rId5"/>
          <a:srcRect b="2148"/>
        </p:blipFill>
        <p:spPr>
          <a:xfrm>
            <a:off x="238760" y="3364230"/>
            <a:ext cx="4523105" cy="3310255"/>
          </a:xfrm>
          <a:prstGeom prst="rect">
            <a:avLst/>
          </a:prstGeom>
        </p:spPr>
      </p:pic>
      <p:pic>
        <p:nvPicPr>
          <p:cNvPr id="5" name="图片 4"/>
          <p:cNvPicPr/>
          <p:nvPr/>
        </p:nvPicPr>
        <p:blipFill>
          <a:blip r:embed="rId6"/>
        </p:blipFill>
        <p:spPr>
          <a:xfrm>
            <a:off x="4762500" y="3507105"/>
            <a:ext cx="3688715" cy="2289810"/>
          </a:xfrm>
          <a:prstGeom prst="rect">
            <a:avLst/>
          </a:prstGeom>
        </p:spPr>
      </p:pic>
      <p:sp>
        <p:nvSpPr>
          <p:cNvPr id="8" name="文本框 7"/>
          <p:cNvSpPr txBox="1"/>
          <p:nvPr/>
        </p:nvSpPr>
        <p:spPr>
          <a:xfrm>
            <a:off x="5126355" y="6292850"/>
            <a:ext cx="2955925" cy="460375"/>
          </a:xfrm>
          <a:prstGeom prst="rect">
            <a:avLst/>
          </a:prstGeom>
          <a:noFill/>
        </p:spPr>
        <p:txBody>
          <a:bodyPr wrap="square" rtlCol="0" anchor="t">
            <a:spAutoFit/>
          </a:bodyPr>
          <a:lstStyle/>
          <a:p>
            <a:r>
              <a:rPr lang="zh-CN" altLang="en-US" sz="2400" b="1">
                <a:gradFill>
                  <a:gsLst>
                    <a:gs pos="50000">
                      <a:schemeClr val="tx1"/>
                    </a:gs>
                    <a:gs pos="0">
                      <a:schemeClr val="tx1">
                        <a:lumMod val="25000"/>
                        <a:lumOff val="75000"/>
                      </a:schemeClr>
                    </a:gs>
                    <a:gs pos="100000">
                      <a:schemeClr val="tx1">
                        <a:lumMod val="85000"/>
                      </a:schemeClr>
                    </a:gs>
                  </a:gsLst>
                  <a:lin ang="5400000" scaled="1"/>
                </a:gradFill>
                <a:latin typeface="宋体" panose="02010600030101010101" pitchFamily="2" charset="-122"/>
                <a:ea typeface="宋体" panose="02010600030101010101" pitchFamily="2" charset="-122"/>
                <a:sym typeface="+mn-ea"/>
              </a:rPr>
              <a:t>Vibrating screen</a:t>
            </a:r>
          </a:p>
        </p:txBody>
      </p:sp>
      <p:sp>
        <p:nvSpPr>
          <p:cNvPr id="9" name="文本框 8"/>
          <p:cNvSpPr txBox="1"/>
          <p:nvPr/>
        </p:nvSpPr>
        <p:spPr>
          <a:xfrm>
            <a:off x="5850255" y="5832475"/>
            <a:ext cx="1169670" cy="460375"/>
          </a:xfrm>
          <a:prstGeom prst="rect">
            <a:avLst/>
          </a:prstGeom>
          <a:noFill/>
        </p:spPr>
        <p:txBody>
          <a:bodyPr wrap="square" rtlCol="0">
            <a:spAutoFit/>
          </a:bodyPr>
          <a:lstStyle/>
          <a:p>
            <a:r>
              <a:rPr lang="zh-CN" altLang="en-US" sz="2400">
                <a:solidFill>
                  <a:srgbClr val="007DBC"/>
                </a:solidFill>
              </a:rPr>
              <a:t>振动筛</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矩形 3"/>
          <p:cNvSpPr/>
          <p:nvPr/>
        </p:nvSpPr>
        <p:spPr>
          <a:xfrm>
            <a:off x="900430" y="1146810"/>
            <a:ext cx="10553065" cy="2171065"/>
          </a:xfrm>
          <a:prstGeom prst="rect">
            <a:avLst/>
          </a:prstGeom>
          <a:noFill/>
          <a:ln>
            <a:noFill/>
          </a:ln>
        </p:spPr>
        <p:txBody>
          <a:bodyPr wrap="square" rtlCol="0" anchor="t">
            <a:spAutoFit/>
          </a:bodyPr>
          <a:lstStyle/>
          <a:p>
            <a:pPr algn="ctr">
              <a:lnSpc>
                <a:spcPct val="130000"/>
              </a:lnSpc>
            </a:pPr>
            <a:r>
              <a:rPr lang="zh-CN" altLang="en-US" sz="4400" b="1">
                <a:ln w="22225">
                  <a:solidFill>
                    <a:schemeClr val="accent2"/>
                  </a:solidFill>
                  <a:prstDash val="solid"/>
                </a:ln>
                <a:solidFill>
                  <a:schemeClr val="accent2">
                    <a:lumMod val="40000"/>
                    <a:lumOff val="60000"/>
                  </a:schemeClr>
                </a:solidFill>
                <a:effectLst/>
              </a:rPr>
              <a:t>中国粮食流通中</a:t>
            </a:r>
          </a:p>
          <a:p>
            <a:pPr algn="ctr">
              <a:lnSpc>
                <a:spcPct val="130000"/>
              </a:lnSpc>
            </a:pPr>
            <a:r>
              <a:rPr lang="zh-CN" altLang="en-US" sz="6000" b="1">
                <a:ln w="22225">
                  <a:solidFill>
                    <a:schemeClr val="accent2"/>
                  </a:solidFill>
                  <a:prstDash val="solid"/>
                </a:ln>
                <a:solidFill>
                  <a:schemeClr val="accent2">
                    <a:lumMod val="40000"/>
                    <a:lumOff val="60000"/>
                  </a:schemeClr>
                </a:solidFill>
                <a:effectLst/>
              </a:rPr>
              <a:t>除杂、分级和分选技术及应用</a:t>
            </a:r>
          </a:p>
        </p:txBody>
      </p:sp>
      <p:pic>
        <p:nvPicPr>
          <p:cNvPr id="7" name="图片 6"/>
          <p:cNvPicPr/>
          <p:nvPr/>
        </p:nvPicPr>
        <p:blipFill>
          <a:blip r:embed="rId4"/>
        </p:blipFill>
        <p:spPr>
          <a:xfrm>
            <a:off x="320040" y="4758055"/>
            <a:ext cx="3223260" cy="2004695"/>
          </a:xfrm>
          <a:prstGeom prst="rect">
            <a:avLst/>
          </a:prstGeom>
        </p:spPr>
      </p:pic>
      <p:sp>
        <p:nvSpPr>
          <p:cNvPr id="100" name="文本框 99"/>
          <p:cNvSpPr txBox="1"/>
          <p:nvPr/>
        </p:nvSpPr>
        <p:spPr>
          <a:xfrm>
            <a:off x="1143635" y="3317875"/>
            <a:ext cx="10310495" cy="862330"/>
          </a:xfrm>
          <a:prstGeom prst="rect">
            <a:avLst/>
          </a:prstGeom>
          <a:noFill/>
          <a:ln w="9525">
            <a:noFill/>
          </a:ln>
        </p:spPr>
        <p:txBody>
          <a:bodyPr>
            <a:noAutofit/>
          </a:bodyPr>
          <a:lstStyle/>
          <a:p>
            <a:pPr indent="0"/>
            <a:r>
              <a:rPr lang="en-US" sz="3600" b="0" dirty="0">
                <a:latin typeface="Times New Roman" panose="02020603050405020304" charset="0"/>
                <a:ea typeface="宋体" panose="02010600030101010101" pitchFamily="2" charset="-122"/>
                <a:cs typeface="Times New Roman" panose="02020603050405020304" charset="0"/>
              </a:rPr>
              <a:t>Technologies and Applications of Impurity Removal, Grading, and Sorting in Grain Circulation in China</a:t>
            </a:r>
          </a:p>
        </p:txBody>
      </p:sp>
      <p:pic>
        <p:nvPicPr>
          <p:cNvPr id="2" name="图片 1" descr="入仓"/>
          <p:cNvPicPr>
            <a:picLocks noChangeAspect="1"/>
          </p:cNvPicPr>
          <p:nvPr/>
        </p:nvPicPr>
        <p:blipFill>
          <a:blip r:embed="rId5">
            <a:lum bright="18000" contrast="36000"/>
          </a:blip>
          <a:stretch>
            <a:fillRect/>
          </a:stretch>
        </p:blipFill>
        <p:spPr>
          <a:xfrm flipH="1">
            <a:off x="7962900" y="4465955"/>
            <a:ext cx="3739515" cy="22967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980440" y="1025525"/>
            <a:ext cx="10154920" cy="1383665"/>
          </a:xfrm>
          <a:prstGeom prst="rect">
            <a:avLst/>
          </a:prstGeom>
        </p:spPr>
        <p:txBody>
          <a:bodyPr wrap="square">
            <a:spAutoFit/>
          </a:bodyPr>
          <a:lstStyle/>
          <a:p>
            <a:pPr marL="0" algn="just" defTabSz="266700">
              <a:lnSpc>
                <a:spcPct val="140000"/>
              </a:lnSpc>
              <a:buClrTx/>
              <a:buSzTx/>
              <a:buFontTx/>
            </a:pPr>
            <a:r>
              <a:rPr lang="zh-CN" altLang="en-US" sz="2000" b="1">
                <a:solidFill>
                  <a:srgbClr val="007DBC"/>
                </a:solidFill>
                <a:latin typeface="宋体" panose="02010600030101010101" pitchFamily="2" charset="-122"/>
                <a:ea typeface="宋体" panose="02010600030101010101" pitchFamily="2" charset="-122"/>
              </a:rPr>
              <a:t>⑤组合清理设备</a:t>
            </a:r>
            <a:r>
              <a:rPr lang="en-US" altLang="zh-CN" sz="2000" b="1">
                <a:solidFill>
                  <a:srgbClr val="007DBC"/>
                </a:solidFill>
                <a:latin typeface="宋体" panose="02010600030101010101" pitchFamily="2" charset="-122"/>
                <a:ea typeface="宋体" panose="02010600030101010101" pitchFamily="2" charset="-122"/>
              </a:rPr>
              <a:t> </a:t>
            </a:r>
            <a:r>
              <a:rPr lang="en-US" altLang="zh-CN" sz="2000" b="1">
                <a:solidFill>
                  <a:schemeClr val="tx1"/>
                </a:solidFill>
                <a:latin typeface="宋体" panose="02010600030101010101" pitchFamily="2" charset="-122"/>
                <a:ea typeface="宋体" panose="02010600030101010101" pitchFamily="2" charset="-122"/>
              </a:rPr>
              <a:t>Combined Cleaning Equipment</a:t>
            </a:r>
          </a:p>
          <a:p>
            <a:pPr marL="0" algn="just" defTabSz="266700">
              <a:lnSpc>
                <a:spcPct val="140000"/>
              </a:lnSpc>
              <a:buClrTx/>
              <a:buSzTx/>
              <a:buFontTx/>
            </a:pPr>
            <a:r>
              <a:rPr lang="zh-CN" altLang="en-US" sz="2000" b="1">
                <a:solidFill>
                  <a:srgbClr val="007DBC"/>
                </a:solidFill>
                <a:latin typeface="宋体" panose="02010600030101010101" pitchFamily="2" charset="-122"/>
                <a:ea typeface="宋体" panose="02010600030101010101" pitchFamily="2" charset="-122"/>
              </a:rPr>
              <a:t>组合清理技术装备集多种不同原理、结构和功能的清理设备与一体，可实现减少作业面积、安装布置方便、操作简单、提高产量和除杂率、减少作业区粉尘污染等。</a:t>
            </a:r>
            <a:endParaRPr lang="zh-CN" altLang="en-US" sz="2000">
              <a:latin typeface="宋体" panose="02010600030101010101" pitchFamily="2" charset="-122"/>
              <a:ea typeface="宋体" panose="02010600030101010101" pitchFamily="2" charset="-122"/>
            </a:endParaRPr>
          </a:p>
        </p:txBody>
      </p:sp>
      <p:sp>
        <p:nvSpPr>
          <p:cNvPr id="4" name="文本框 3"/>
          <p:cNvSpPr txBox="1"/>
          <p:nvPr/>
        </p:nvSpPr>
        <p:spPr>
          <a:xfrm>
            <a:off x="899160" y="2409190"/>
            <a:ext cx="10612120" cy="1569660"/>
          </a:xfrm>
          <a:prstGeom prst="rect">
            <a:avLst/>
          </a:prstGeom>
          <a:noFill/>
        </p:spPr>
        <p:txBody>
          <a:bodyPr wrap="square" rtlCol="0" anchor="t">
            <a:spAutoFit/>
          </a:bodyPr>
          <a:lstStyle/>
          <a:p>
            <a:pPr algn="just"/>
            <a:r>
              <a:rPr lang="zh-CN" altLang="en-US" sz="2400" dirty="0">
                <a:latin typeface="Times New Roman" panose="02020603050405020304" charset="0"/>
                <a:cs typeface="Times New Roman" panose="02020603050405020304" charset="0"/>
              </a:rPr>
              <a:t>Combined </a:t>
            </a:r>
            <a:r>
              <a:rPr lang="en-GB" altLang="zh-CN" sz="2400" dirty="0">
                <a:latin typeface="Times New Roman" panose="02020603050405020304" charset="0"/>
                <a:cs typeface="Times New Roman" panose="02020603050405020304" charset="0"/>
              </a:rPr>
              <a:t>c</a:t>
            </a:r>
            <a:r>
              <a:rPr lang="zh-CN" altLang="en-US" sz="2400" dirty="0">
                <a:latin typeface="Times New Roman" panose="02020603050405020304" charset="0"/>
                <a:cs typeface="Times New Roman" panose="02020603050405020304" charset="0"/>
              </a:rPr>
              <a:t>leaning </a:t>
            </a:r>
            <a:r>
              <a:rPr lang="en-GB" altLang="zh-CN" sz="2400" dirty="0">
                <a:latin typeface="Times New Roman" panose="02020603050405020304" charset="0"/>
                <a:cs typeface="Times New Roman" panose="02020603050405020304" charset="0"/>
              </a:rPr>
              <a:t>t</a:t>
            </a:r>
            <a:r>
              <a:rPr lang="zh-CN" altLang="en-US" sz="2400" dirty="0">
                <a:latin typeface="Times New Roman" panose="02020603050405020304" charset="0"/>
                <a:cs typeface="Times New Roman" panose="02020603050405020304" charset="0"/>
              </a:rPr>
              <a:t>echnology </a:t>
            </a:r>
            <a:r>
              <a:rPr lang="en-GB" altLang="zh-CN" sz="2400" dirty="0">
                <a:latin typeface="Times New Roman" panose="02020603050405020304" charset="0"/>
                <a:cs typeface="Times New Roman" panose="02020603050405020304" charset="0"/>
              </a:rPr>
              <a:t>e</a:t>
            </a:r>
            <a:r>
              <a:rPr lang="zh-CN" altLang="en-US" sz="2400" dirty="0">
                <a:latin typeface="Times New Roman" panose="02020603050405020304" charset="0"/>
                <a:cs typeface="Times New Roman" panose="02020603050405020304" charset="0"/>
              </a:rPr>
              <a:t>quipment integrates various cleaning devices with different principles, structures, and functions into a single unit. This integration offers several advantages:</a:t>
            </a:r>
            <a:r>
              <a:rPr lang="en-US" altLang="zh-CN" sz="2400" dirty="0">
                <a:latin typeface="Times New Roman" panose="02020603050405020304" charset="0"/>
                <a:cs typeface="Times New Roman" panose="02020603050405020304" charset="0"/>
              </a:rPr>
              <a:t> Reduced operational area, easy installation, simplified operation, increased efficiency, reduced dust pollution, etc.</a:t>
            </a:r>
          </a:p>
        </p:txBody>
      </p:sp>
      <p:pic>
        <p:nvPicPr>
          <p:cNvPr id="63491"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5753" y="4633913"/>
            <a:ext cx="3062287"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p:nvPr/>
        </p:nvPicPr>
        <p:blipFill>
          <a:blip r:embed="rId5"/>
        </p:blipFill>
        <p:spPr>
          <a:xfrm>
            <a:off x="6348095" y="4493260"/>
            <a:ext cx="4627245" cy="2174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10" name="图片 9"/>
          <p:cNvPicPr/>
          <p:nvPr/>
        </p:nvPicPr>
        <p:blipFill>
          <a:blip r:embed="rId4"/>
          <a:srcRect b="19375"/>
        </p:blipFill>
        <p:spPr>
          <a:xfrm>
            <a:off x="285115" y="3303270"/>
            <a:ext cx="4169410" cy="3326130"/>
          </a:xfrm>
          <a:prstGeom prst="rect">
            <a:avLst/>
          </a:prstGeom>
        </p:spPr>
      </p:pic>
      <p:pic>
        <p:nvPicPr>
          <p:cNvPr id="4" name="图片 3"/>
          <p:cNvPicPr/>
          <p:nvPr/>
        </p:nvPicPr>
        <p:blipFill>
          <a:blip r:embed="rId5"/>
        </p:blipFill>
        <p:spPr>
          <a:xfrm>
            <a:off x="8957945" y="3528060"/>
            <a:ext cx="3054985" cy="2910205"/>
          </a:xfrm>
          <a:prstGeom prst="rect">
            <a:avLst/>
          </a:prstGeom>
        </p:spPr>
      </p:pic>
      <p:pic>
        <p:nvPicPr>
          <p:cNvPr id="7" name="图片 6"/>
          <p:cNvPicPr/>
          <p:nvPr/>
        </p:nvPicPr>
        <p:blipFill>
          <a:blip r:embed="rId6"/>
          <a:srcRect l="48923" t="19755" r="8526" b="24722"/>
        </p:blipFill>
        <p:spPr>
          <a:xfrm>
            <a:off x="5567045" y="1264285"/>
            <a:ext cx="2663825" cy="2263775"/>
          </a:xfrm>
          <a:prstGeom prst="rect">
            <a:avLst/>
          </a:prstGeom>
        </p:spPr>
      </p:pic>
      <p:sp>
        <p:nvSpPr>
          <p:cNvPr id="8" name="文本框 7"/>
          <p:cNvSpPr txBox="1"/>
          <p:nvPr/>
        </p:nvSpPr>
        <p:spPr>
          <a:xfrm>
            <a:off x="3493770" y="1749425"/>
            <a:ext cx="1734820" cy="829945"/>
          </a:xfrm>
          <a:prstGeom prst="rect">
            <a:avLst/>
          </a:prstGeom>
          <a:noFill/>
        </p:spPr>
        <p:txBody>
          <a:bodyPr wrap="square" rtlCol="0">
            <a:spAutoFit/>
          </a:bodyPr>
          <a:lstStyle/>
          <a:p>
            <a:pPr algn="ctr"/>
            <a:r>
              <a:rPr lang="zh-CN" altLang="en-US" sz="2400">
                <a:solidFill>
                  <a:srgbClr val="007DBC"/>
                </a:solidFill>
              </a:rPr>
              <a:t>圆筒、风选组合筛</a:t>
            </a:r>
          </a:p>
        </p:txBody>
      </p:sp>
      <p:sp>
        <p:nvSpPr>
          <p:cNvPr id="9" name="文本框 8"/>
          <p:cNvSpPr txBox="1"/>
          <p:nvPr/>
        </p:nvSpPr>
        <p:spPr>
          <a:xfrm>
            <a:off x="8230870" y="4168775"/>
            <a:ext cx="1734820" cy="829945"/>
          </a:xfrm>
          <a:prstGeom prst="rect">
            <a:avLst/>
          </a:prstGeom>
          <a:noFill/>
        </p:spPr>
        <p:txBody>
          <a:bodyPr wrap="square" rtlCol="0">
            <a:spAutoFit/>
          </a:bodyPr>
          <a:lstStyle/>
          <a:p>
            <a:pPr algn="ctr"/>
            <a:r>
              <a:rPr lang="zh-CN" altLang="en-US" sz="2400">
                <a:solidFill>
                  <a:srgbClr val="007DBC"/>
                </a:solidFill>
              </a:rPr>
              <a:t>振动、风选组合筛</a:t>
            </a:r>
          </a:p>
        </p:txBody>
      </p:sp>
      <p:sp>
        <p:nvSpPr>
          <p:cNvPr id="11" name="文本框 10"/>
          <p:cNvSpPr txBox="1"/>
          <p:nvPr/>
        </p:nvSpPr>
        <p:spPr>
          <a:xfrm>
            <a:off x="1056005" y="907643"/>
            <a:ext cx="6096000" cy="400110"/>
          </a:xfrm>
          <a:prstGeom prst="rect">
            <a:avLst/>
          </a:prstGeom>
          <a:noFill/>
        </p:spPr>
        <p:txBody>
          <a:bodyPr wrap="square" rtlCol="0" anchor="t">
            <a:spAutoFit/>
          </a:bodyPr>
          <a:lstStyle/>
          <a:p>
            <a:r>
              <a:rPr lang="en-GB" altLang="zh-CN" sz="2000" b="1" dirty="0">
                <a:latin typeface="Times New Roman" panose="02020603050405020304" charset="0"/>
                <a:cs typeface="Times New Roman" panose="02020603050405020304" charset="0"/>
              </a:rPr>
              <a:t>Combined </a:t>
            </a:r>
            <a:r>
              <a:rPr lang="zh-CN" altLang="en-US" sz="2000" b="1" dirty="0">
                <a:latin typeface="Times New Roman" panose="02020603050405020304" charset="0"/>
                <a:cs typeface="Times New Roman" panose="02020603050405020304" charset="0"/>
              </a:rPr>
              <a:t>Cylindrical and Air-</a:t>
            </a:r>
            <a:r>
              <a:rPr lang="en-GB" altLang="zh-CN" sz="2000" b="1" dirty="0">
                <a:latin typeface="Times New Roman" panose="02020603050405020304" charset="0"/>
                <a:cs typeface="Times New Roman" panose="02020603050405020304" charset="0"/>
              </a:rPr>
              <a:t>s</a:t>
            </a:r>
            <a:r>
              <a:rPr lang="zh-CN" altLang="en-US" sz="2000" b="1" dirty="0">
                <a:latin typeface="Times New Roman" panose="02020603050405020304" charset="0"/>
                <a:cs typeface="Times New Roman" panose="02020603050405020304" charset="0"/>
              </a:rPr>
              <a:t>creen </a:t>
            </a:r>
            <a:r>
              <a:rPr lang="en-GB" altLang="zh-CN" sz="2000" b="1" dirty="0">
                <a:latin typeface="Times New Roman" panose="02020603050405020304" charset="0"/>
                <a:cs typeface="Times New Roman" panose="02020603050405020304" charset="0"/>
              </a:rPr>
              <a:t>Sieve</a:t>
            </a:r>
            <a:endParaRPr lang="zh-CN" altLang="en-US" sz="2000" b="1" dirty="0">
              <a:latin typeface="Times New Roman" panose="02020603050405020304" charset="0"/>
              <a:cs typeface="Times New Roman" panose="02020603050405020304" charset="0"/>
            </a:endParaRPr>
          </a:p>
        </p:txBody>
      </p:sp>
      <p:sp>
        <p:nvSpPr>
          <p:cNvPr id="12" name="文本框 11"/>
          <p:cNvSpPr txBox="1"/>
          <p:nvPr/>
        </p:nvSpPr>
        <p:spPr>
          <a:xfrm>
            <a:off x="6385877" y="6438265"/>
            <a:ext cx="5142865" cy="400110"/>
          </a:xfrm>
          <a:prstGeom prst="rect">
            <a:avLst/>
          </a:prstGeom>
          <a:noFill/>
        </p:spPr>
        <p:txBody>
          <a:bodyPr wrap="square" rtlCol="0" anchor="t">
            <a:spAutoFit/>
          </a:bodyPr>
          <a:lstStyle/>
          <a:p>
            <a:r>
              <a:rPr lang="en-GB" altLang="zh-CN" sz="2000" b="1" dirty="0">
                <a:latin typeface="Times New Roman" panose="02020603050405020304" charset="0"/>
                <a:cs typeface="Times New Roman" panose="02020603050405020304" charset="0"/>
              </a:rPr>
              <a:t>Combined </a:t>
            </a:r>
            <a:r>
              <a:rPr lang="zh-CN" altLang="en-US" sz="2000" b="1" dirty="0">
                <a:latin typeface="Times New Roman" panose="02020603050405020304" charset="0"/>
                <a:cs typeface="Times New Roman" panose="02020603050405020304" charset="0"/>
              </a:rPr>
              <a:t>Vibrating and Air-</a:t>
            </a:r>
            <a:r>
              <a:rPr lang="en-GB" altLang="zh-CN" sz="2000" b="1" dirty="0">
                <a:latin typeface="Times New Roman" panose="02020603050405020304" charset="0"/>
                <a:cs typeface="Times New Roman" panose="02020603050405020304" charset="0"/>
              </a:rPr>
              <a:t>s</a:t>
            </a:r>
            <a:r>
              <a:rPr lang="zh-CN" altLang="en-US" sz="2000" b="1" dirty="0">
                <a:latin typeface="Times New Roman" panose="02020603050405020304" charset="0"/>
                <a:cs typeface="Times New Roman" panose="02020603050405020304" charset="0"/>
              </a:rPr>
              <a:t>creen Sieve</a:t>
            </a:r>
          </a:p>
        </p:txBody>
      </p:sp>
      <p:pic>
        <p:nvPicPr>
          <p:cNvPr id="13" name="图片 12" descr="振动筛 (3)"/>
          <p:cNvPicPr>
            <a:picLocks noChangeAspect="1"/>
          </p:cNvPicPr>
          <p:nvPr/>
        </p:nvPicPr>
        <p:blipFill>
          <a:blip r:embed="rId7"/>
          <a:stretch>
            <a:fillRect/>
          </a:stretch>
        </p:blipFill>
        <p:spPr>
          <a:xfrm>
            <a:off x="4573270" y="3594735"/>
            <a:ext cx="3657600" cy="2743200"/>
          </a:xfrm>
          <a:prstGeom prst="rect">
            <a:avLst/>
          </a:prstGeom>
        </p:spPr>
      </p:pic>
      <p:pic>
        <p:nvPicPr>
          <p:cNvPr id="14" name="图片 13"/>
          <p:cNvPicPr/>
          <p:nvPr/>
        </p:nvPicPr>
        <p:blipFill>
          <a:blip r:embed="rId8"/>
        </p:blipFill>
        <p:spPr>
          <a:xfrm>
            <a:off x="8957310" y="1025525"/>
            <a:ext cx="3021965" cy="2569845"/>
          </a:xfrm>
          <a:prstGeom prst="rect">
            <a:avLst/>
          </a:prstGeom>
        </p:spPr>
      </p:pic>
      <p:pic>
        <p:nvPicPr>
          <p:cNvPr id="15" name="图片 14"/>
          <p:cNvPicPr/>
          <p:nvPr/>
        </p:nvPicPr>
        <p:blipFill>
          <a:blip r:embed="rId9"/>
          <a:srcRect l="11433" b="15267"/>
        </p:blipFill>
        <p:spPr>
          <a:xfrm>
            <a:off x="444500" y="1266190"/>
            <a:ext cx="2858135" cy="1973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9" name="图片 8"/>
          <p:cNvPicPr/>
          <p:nvPr/>
        </p:nvPicPr>
        <p:blipFill>
          <a:blip r:embed="rId4"/>
        </p:blipFill>
        <p:spPr>
          <a:xfrm>
            <a:off x="6441440" y="3858895"/>
            <a:ext cx="3476625" cy="2999105"/>
          </a:xfrm>
          <a:prstGeom prst="rect">
            <a:avLst/>
          </a:prstGeom>
        </p:spPr>
      </p:pic>
      <p:pic>
        <p:nvPicPr>
          <p:cNvPr id="8" name="图片 7"/>
          <p:cNvPicPr/>
          <p:nvPr/>
        </p:nvPicPr>
        <p:blipFill>
          <a:blip r:embed="rId5"/>
        </p:blipFill>
        <p:spPr>
          <a:xfrm>
            <a:off x="6355080" y="1025525"/>
            <a:ext cx="3409315" cy="2671445"/>
          </a:xfrm>
          <a:prstGeom prst="rect">
            <a:avLst/>
          </a:prstGeom>
        </p:spPr>
      </p:pic>
      <p:pic>
        <p:nvPicPr>
          <p:cNvPr id="5" name="图片 4"/>
          <p:cNvPicPr/>
          <p:nvPr/>
        </p:nvPicPr>
        <p:blipFill>
          <a:blip r:embed="rId6"/>
        </p:blipFill>
        <p:spPr>
          <a:xfrm>
            <a:off x="836930" y="1025525"/>
            <a:ext cx="3627120" cy="2585720"/>
          </a:xfrm>
          <a:prstGeom prst="rect">
            <a:avLst/>
          </a:prstGeom>
        </p:spPr>
      </p:pic>
      <p:sp>
        <p:nvSpPr>
          <p:cNvPr id="2" name="文本框 1"/>
          <p:cNvSpPr txBox="1"/>
          <p:nvPr/>
        </p:nvSpPr>
        <p:spPr>
          <a:xfrm>
            <a:off x="4435475" y="4648835"/>
            <a:ext cx="1876425" cy="829945"/>
          </a:xfrm>
          <a:prstGeom prst="rect">
            <a:avLst/>
          </a:prstGeom>
          <a:noFill/>
        </p:spPr>
        <p:txBody>
          <a:bodyPr wrap="square" rtlCol="0">
            <a:spAutoFit/>
          </a:bodyPr>
          <a:lstStyle/>
          <a:p>
            <a:r>
              <a:rPr lang="zh-CN" altLang="en-US" sz="2400">
                <a:solidFill>
                  <a:srgbClr val="007DBC"/>
                </a:solidFill>
              </a:rPr>
              <a:t>圆筒、振动、风选组合筛</a:t>
            </a:r>
          </a:p>
        </p:txBody>
      </p:sp>
      <p:sp>
        <p:nvSpPr>
          <p:cNvPr id="6" name="文本框 5"/>
          <p:cNvSpPr txBox="1"/>
          <p:nvPr/>
        </p:nvSpPr>
        <p:spPr>
          <a:xfrm>
            <a:off x="1627505" y="3508375"/>
            <a:ext cx="8220710" cy="460375"/>
          </a:xfrm>
          <a:prstGeom prst="rect">
            <a:avLst/>
          </a:prstGeom>
          <a:noFill/>
        </p:spPr>
        <p:txBody>
          <a:bodyPr wrap="square" rtlCol="0" anchor="t">
            <a:spAutoFit/>
          </a:bodyPr>
          <a:lstStyle/>
          <a:p>
            <a:r>
              <a:rPr lang="en-GB" altLang="zh-CN" sz="2400" b="1" dirty="0">
                <a:latin typeface="Times New Roman" panose="02020603050405020304" charset="0"/>
                <a:cs typeface="Times New Roman" panose="02020603050405020304" charset="0"/>
              </a:rPr>
              <a:t>Combined </a:t>
            </a:r>
            <a:r>
              <a:rPr lang="zh-CN" altLang="en-US" sz="2400" b="1" dirty="0">
                <a:latin typeface="Times New Roman" panose="02020603050405020304" charset="0"/>
                <a:cs typeface="Times New Roman" panose="02020603050405020304" charset="0"/>
              </a:rPr>
              <a:t>Cylindrical, Vibrating, and Air-Screen Sieve</a:t>
            </a:r>
          </a:p>
        </p:txBody>
      </p:sp>
      <p:pic>
        <p:nvPicPr>
          <p:cNvPr id="4" name="图片 3"/>
          <p:cNvPicPr/>
          <p:nvPr/>
        </p:nvPicPr>
        <p:blipFill>
          <a:blip r:embed="rId7"/>
        </p:blipFill>
        <p:spPr>
          <a:xfrm>
            <a:off x="720725" y="4390390"/>
            <a:ext cx="3407410" cy="21297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1019175" y="1025525"/>
            <a:ext cx="10183495" cy="2306955"/>
          </a:xfrm>
          <a:prstGeom prst="rect">
            <a:avLst/>
          </a:prstGeom>
        </p:spPr>
        <p:txBody>
          <a:bodyPr wrap="square">
            <a:spAutoFit/>
          </a:bodyPr>
          <a:lstStyle/>
          <a:p>
            <a:pPr marL="0" algn="just" defTabSz="266700">
              <a:lnSpc>
                <a:spcPct val="100000"/>
              </a:lnSpc>
              <a:buClrTx/>
              <a:buSzTx/>
              <a:buFontTx/>
            </a:pPr>
            <a:r>
              <a:rPr lang="zh-CN" altLang="en-US" sz="2400" b="1">
                <a:solidFill>
                  <a:srgbClr val="007DBC"/>
                </a:solidFill>
                <a:latin typeface="宋体" panose="02010600030101010101" pitchFamily="2" charset="-122"/>
                <a:ea typeface="宋体" panose="02010600030101010101" pitchFamily="2" charset="-122"/>
              </a:rPr>
              <a:t>二、分级储备</a:t>
            </a:r>
            <a:r>
              <a:rPr lang="en-US" altLang="zh-CN" sz="2400" b="1">
                <a:solidFill>
                  <a:srgbClr val="007DBC"/>
                </a:solidFill>
                <a:latin typeface="宋体" panose="02010600030101010101" pitchFamily="2" charset="-122"/>
                <a:ea typeface="宋体" panose="02010600030101010101" pitchFamily="2" charset="-122"/>
              </a:rPr>
              <a:t> </a:t>
            </a:r>
            <a:r>
              <a:rPr lang="en-US" altLang="zh-CN" sz="2400" b="1">
                <a:solidFill>
                  <a:schemeClr val="tx1"/>
                </a:solidFill>
                <a:latin typeface="Times New Roman" panose="02020603050405020304" charset="0"/>
                <a:ea typeface="宋体" panose="02010600030101010101" pitchFamily="2" charset="-122"/>
                <a:cs typeface="Times New Roman" panose="02020603050405020304" charset="0"/>
              </a:rPr>
              <a:t>Grain Grading and Storage</a:t>
            </a:r>
          </a:p>
          <a:p>
            <a:pPr marL="0" algn="just" defTabSz="266700">
              <a:lnSpc>
                <a:spcPct val="120000"/>
              </a:lnSpc>
              <a:buClrTx/>
              <a:buSzTx/>
              <a:buFontTx/>
            </a:pPr>
            <a:r>
              <a:rPr lang="zh-CN" altLang="en-US" sz="2000" b="1">
                <a:solidFill>
                  <a:srgbClr val="007DBC"/>
                </a:solidFill>
                <a:latin typeface="宋体" panose="02010600030101010101" pitchFamily="2" charset="-122"/>
                <a:ea typeface="宋体" panose="02010600030101010101" pitchFamily="2" charset="-122"/>
              </a:rPr>
              <a:t>1.分级储备的意义</a:t>
            </a:r>
            <a:r>
              <a:rPr lang="en-US" altLang="zh-CN" sz="2000" b="1">
                <a:solidFill>
                  <a:srgbClr val="007DBC"/>
                </a:solidFill>
                <a:latin typeface="宋体" panose="02010600030101010101" pitchFamily="2" charset="-122"/>
                <a:ea typeface="宋体" panose="02010600030101010101" pitchFamily="2" charset="-122"/>
              </a:rPr>
              <a:t> </a:t>
            </a:r>
            <a:r>
              <a:rPr lang="en-US" altLang="zh-CN" sz="2000" b="1">
                <a:solidFill>
                  <a:schemeClr val="tx1"/>
                </a:solidFill>
                <a:latin typeface="Times New Roman" panose="02020603050405020304" charset="0"/>
                <a:ea typeface="宋体" panose="02010600030101010101" pitchFamily="2" charset="-122"/>
                <a:cs typeface="Times New Roman" panose="02020603050405020304" charset="0"/>
              </a:rPr>
              <a:t>The Significance of Grain Grading and Storage</a:t>
            </a:r>
          </a:p>
          <a:p>
            <a:pPr marL="0" algn="just" defTabSz="266700">
              <a:lnSpc>
                <a:spcPct val="120000"/>
              </a:lnSpc>
              <a:buClrTx/>
              <a:buSzTx/>
              <a:buFontTx/>
            </a:pPr>
            <a:r>
              <a:rPr lang="zh-CN" altLang="en-US" sz="2000" b="1">
                <a:solidFill>
                  <a:srgbClr val="007DBC"/>
                </a:solidFill>
                <a:latin typeface="宋体" panose="02010600030101010101" pitchFamily="2" charset="-122"/>
                <a:ea typeface="宋体" panose="02010600030101010101" pitchFamily="2" charset="-122"/>
              </a:rPr>
              <a:t>储备粮来源复杂、粮食质量及粮情不一，全仓混储，必将为日后的粮食安全、储粮稳定性、保管工作埋下隐患，极有可能在储藏过程中出现虫霉危害、发热结露、干重损失，因此在《粮油储藏技术规范 GB T29890 2013》、《粮油安全储存守则》（国家粮食局编制）等中对粮食入仓时的粮食质量及堆放有严格规定。</a:t>
            </a:r>
          </a:p>
        </p:txBody>
      </p:sp>
      <p:pic>
        <p:nvPicPr>
          <p:cNvPr id="4" name="图片 3"/>
          <p:cNvPicPr/>
          <p:nvPr/>
        </p:nvPicPr>
        <p:blipFill>
          <a:blip r:embed="rId4"/>
        </p:blipFill>
        <p:spPr>
          <a:xfrm>
            <a:off x="9178290" y="3540760"/>
            <a:ext cx="2839085" cy="2150745"/>
          </a:xfrm>
          <a:prstGeom prst="rect">
            <a:avLst/>
          </a:prstGeom>
        </p:spPr>
      </p:pic>
      <p:sp>
        <p:nvSpPr>
          <p:cNvPr id="5" name="文本框 4"/>
          <p:cNvSpPr txBox="1"/>
          <p:nvPr/>
        </p:nvSpPr>
        <p:spPr>
          <a:xfrm>
            <a:off x="582930" y="3332480"/>
            <a:ext cx="8385175" cy="3170099"/>
          </a:xfrm>
          <a:prstGeom prst="rect">
            <a:avLst/>
          </a:prstGeom>
          <a:noFill/>
        </p:spPr>
        <p:txBody>
          <a:bodyPr wrap="square" rtlCol="0" anchor="t">
            <a:spAutoFit/>
          </a:bodyPr>
          <a:lstStyle/>
          <a:p>
            <a:pPr algn="just">
              <a:lnSpc>
                <a:spcPct val="100000"/>
              </a:lnSpc>
            </a:pPr>
            <a:r>
              <a:rPr lang="zh-CN" altLang="en-US" sz="2000" dirty="0">
                <a:latin typeface="Times New Roman" panose="02020603050405020304" charset="0"/>
                <a:cs typeface="Times New Roman" panose="02020603050405020304" charset="0"/>
              </a:rPr>
              <a:t>The complexity of grain reserve</a:t>
            </a:r>
            <a:r>
              <a:rPr lang="en-GB" altLang="zh-CN" sz="2000" dirty="0">
                <a:latin typeface="Times New Roman" panose="02020603050405020304" charset="0"/>
                <a:cs typeface="Times New Roman" panose="02020603050405020304" charset="0"/>
              </a:rPr>
              <a:t>s</a:t>
            </a:r>
            <a:r>
              <a:rPr lang="zh-CN" altLang="en-US" sz="2000" dirty="0">
                <a:latin typeface="Times New Roman" panose="02020603050405020304" charset="0"/>
                <a:cs typeface="Times New Roman" panose="02020603050405020304" charset="0"/>
              </a:rPr>
              <a:t> sources, along with variations in grain quality and conditions, poses significant challenges for grain storage. Storing mixed grain in a single warehouse can lead to several potential issues that affect food security, storage stability, and management practices. These issues include:</a:t>
            </a:r>
            <a:r>
              <a:rPr lang="en-US" altLang="zh-CN" sz="2000" dirty="0">
                <a:latin typeface="Times New Roman" panose="02020603050405020304" charset="0"/>
                <a:cs typeface="Times New Roman" panose="02020603050405020304" charset="0"/>
              </a:rPr>
              <a:t> p</a:t>
            </a:r>
            <a:r>
              <a:rPr lang="zh-CN" altLang="en-US" sz="2000" dirty="0">
                <a:latin typeface="Times New Roman" panose="02020603050405020304" charset="0"/>
                <a:cs typeface="Times New Roman" panose="02020603050405020304" charset="0"/>
              </a:rPr>
              <a:t>est and </a:t>
            </a:r>
            <a:r>
              <a:rPr lang="en-US" altLang="zh-CN" sz="2000" dirty="0">
                <a:latin typeface="Times New Roman" panose="02020603050405020304" charset="0"/>
                <a:cs typeface="Times New Roman" panose="02020603050405020304" charset="0"/>
              </a:rPr>
              <a:t>m</a:t>
            </a:r>
            <a:r>
              <a:rPr lang="zh-CN" altLang="en-US" sz="2000" dirty="0">
                <a:latin typeface="Times New Roman" panose="02020603050405020304" charset="0"/>
                <a:cs typeface="Times New Roman" panose="02020603050405020304" charset="0"/>
              </a:rPr>
              <a:t>old </a:t>
            </a:r>
            <a:r>
              <a:rPr lang="en-US" altLang="zh-CN" sz="2000" dirty="0" err="1">
                <a:latin typeface="Times New Roman" panose="02020603050405020304" charset="0"/>
                <a:cs typeface="Times New Roman" panose="02020603050405020304" charset="0"/>
              </a:rPr>
              <a:t>i</a:t>
            </a:r>
            <a:r>
              <a:rPr lang="zh-CN" altLang="en-US" sz="2000" dirty="0">
                <a:latin typeface="Times New Roman" panose="02020603050405020304" charset="0"/>
                <a:cs typeface="Times New Roman" panose="02020603050405020304" charset="0"/>
              </a:rPr>
              <a:t>nfestation</a:t>
            </a:r>
            <a:r>
              <a:rPr lang="en-GB" altLang="zh-CN" sz="2000" dirty="0">
                <a:latin typeface="Times New Roman" panose="02020603050405020304" charset="0"/>
                <a:cs typeface="Times New Roman" panose="02020603050405020304" charset="0"/>
              </a:rPr>
              <a:t>; </a:t>
            </a:r>
            <a:r>
              <a:rPr lang="en-US" altLang="zh-CN" sz="2000" dirty="0">
                <a:latin typeface="Times New Roman" panose="02020603050405020304" charset="0"/>
                <a:cs typeface="Times New Roman" panose="02020603050405020304" charset="0"/>
              </a:rPr>
              <a:t>h</a:t>
            </a:r>
            <a:r>
              <a:rPr lang="zh-CN" altLang="en-US" sz="2000" dirty="0">
                <a:latin typeface="Times New Roman" panose="02020603050405020304" charset="0"/>
                <a:cs typeface="Times New Roman" panose="02020603050405020304" charset="0"/>
              </a:rPr>
              <a:t>eat </a:t>
            </a:r>
            <a:r>
              <a:rPr lang="en-US" altLang="zh-CN" sz="2000" dirty="0">
                <a:latin typeface="Times New Roman" panose="02020603050405020304" charset="0"/>
                <a:cs typeface="Times New Roman" panose="02020603050405020304" charset="0"/>
              </a:rPr>
              <a:t>g</a:t>
            </a:r>
            <a:r>
              <a:rPr lang="zh-CN" altLang="en-US" sz="2000" dirty="0">
                <a:latin typeface="Times New Roman" panose="02020603050405020304" charset="0"/>
                <a:cs typeface="Times New Roman" panose="02020603050405020304" charset="0"/>
              </a:rPr>
              <a:t>eneration and </a:t>
            </a:r>
            <a:r>
              <a:rPr lang="en-US" altLang="zh-CN" sz="2000" dirty="0">
                <a:latin typeface="Times New Roman" panose="02020603050405020304" charset="0"/>
                <a:cs typeface="Times New Roman" panose="02020603050405020304" charset="0"/>
              </a:rPr>
              <a:t>c</a:t>
            </a:r>
            <a:r>
              <a:rPr lang="zh-CN" altLang="en-US" sz="2000" dirty="0">
                <a:latin typeface="Times New Roman" panose="02020603050405020304" charset="0"/>
                <a:cs typeface="Times New Roman" panose="02020603050405020304" charset="0"/>
              </a:rPr>
              <a:t>ondensation</a:t>
            </a:r>
            <a:r>
              <a:rPr lang="en-GB" altLang="zh-CN" sz="2000" dirty="0">
                <a:latin typeface="Times New Roman" panose="02020603050405020304" charset="0"/>
                <a:cs typeface="Times New Roman" panose="02020603050405020304" charset="0"/>
              </a:rPr>
              <a:t>; </a:t>
            </a:r>
            <a:r>
              <a:rPr lang="en-US" altLang="zh-CN" sz="2000" dirty="0">
                <a:latin typeface="Times New Roman" panose="02020603050405020304" charset="0"/>
                <a:cs typeface="Times New Roman" panose="02020603050405020304" charset="0"/>
              </a:rPr>
              <a:t>w</a:t>
            </a:r>
            <a:r>
              <a:rPr lang="zh-CN" altLang="en-US" sz="2000" dirty="0">
                <a:latin typeface="Times New Roman" panose="02020603050405020304" charset="0"/>
                <a:cs typeface="Times New Roman" panose="02020603050405020304" charset="0"/>
              </a:rPr>
              <a:t>eight</a:t>
            </a:r>
            <a:r>
              <a:rPr lang="en-US" altLang="zh-CN" sz="2000" dirty="0">
                <a:latin typeface="Times New Roman" panose="02020603050405020304" charset="0"/>
                <a:cs typeface="Times New Roman" panose="02020603050405020304" charset="0"/>
              </a:rPr>
              <a:t> l</a:t>
            </a:r>
            <a:r>
              <a:rPr lang="zh-CN" altLang="en-US" sz="2000" dirty="0">
                <a:latin typeface="Times New Roman" panose="02020603050405020304" charset="0"/>
                <a:cs typeface="Times New Roman" panose="02020603050405020304" charset="0"/>
              </a:rPr>
              <a:t>oss</a:t>
            </a:r>
            <a:r>
              <a:rPr lang="en-US" altLang="zh-CN" sz="2000" dirty="0">
                <a:latin typeface="Times New Roman" panose="02020603050405020304" charset="0"/>
                <a:cs typeface="Times New Roman" panose="02020603050405020304" charset="0"/>
              </a:rPr>
              <a:t>. To address these concerns, regulations and standards, such as the "Grain and Oil Storage Technical Specifications (GB/T 29890-2013)" and the "Grain and Oil Safety Storage Code" (compiled by the National Food and Strategic Reserves Administration), clearly stipulate grain quality</a:t>
            </a:r>
            <a:r>
              <a:rPr lang="en-GB" altLang="zh-CN" sz="2000" dirty="0">
                <a:latin typeface="Times New Roman" panose="02020603050405020304" charset="0"/>
                <a:cs typeface="Times New Roman" panose="02020603050405020304" charset="0"/>
              </a:rPr>
              <a:t> for grains to be stored and grain </a:t>
            </a:r>
            <a:r>
              <a:rPr lang="en-US" altLang="zh-CN" sz="2000" dirty="0">
                <a:latin typeface="Times New Roman" panose="02020603050405020304" charset="0"/>
                <a:cs typeface="Times New Roman" panose="02020603050405020304" charset="0"/>
              </a:rPr>
              <a:t>stacking.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540385" y="1116965"/>
            <a:ext cx="10749280" cy="1476375"/>
          </a:xfrm>
          <a:prstGeom prst="rect">
            <a:avLst/>
          </a:prstGeom>
          <a:noFill/>
        </p:spPr>
        <p:txBody>
          <a:bodyPr wrap="square" rtlCol="0" anchor="t">
            <a:spAutoFit/>
          </a:bodyPr>
          <a:lstStyle/>
          <a:p>
            <a:pPr marL="0" algn="just" defTabSz="266700">
              <a:lnSpc>
                <a:spcPct val="150000"/>
              </a:lnSpc>
              <a:buClrTx/>
              <a:buSzTx/>
              <a:buFontTx/>
            </a:pPr>
            <a:r>
              <a:rPr lang="zh-CN" altLang="en-US" sz="2000" b="1">
                <a:solidFill>
                  <a:srgbClr val="007DBC"/>
                </a:solidFill>
                <a:latin typeface="宋体" panose="02010600030101010101" pitchFamily="2" charset="-122"/>
                <a:ea typeface="宋体" panose="02010600030101010101" pitchFamily="2" charset="-122"/>
                <a:sym typeface="+mn-ea"/>
              </a:rPr>
              <a:t>在长期的储粮工作中也总结出了入仓的粮食分类存放更科学、更安全的结论，分类入仓存放的具体要求，在不同的文献和资料中有不同的解释，比较常见的是“五分开”，即种类不同分开、质量不同分开、新粮陈粮分开、干粮湿粮分开、有虫粮与无虫粮分开。</a:t>
            </a:r>
          </a:p>
        </p:txBody>
      </p:sp>
      <p:sp>
        <p:nvSpPr>
          <p:cNvPr id="4" name="文本框 3"/>
          <p:cNvSpPr txBox="1"/>
          <p:nvPr/>
        </p:nvSpPr>
        <p:spPr>
          <a:xfrm>
            <a:off x="443230" y="2849880"/>
            <a:ext cx="7736205" cy="3046095"/>
          </a:xfrm>
          <a:prstGeom prst="rect">
            <a:avLst/>
          </a:prstGeom>
          <a:noFill/>
        </p:spPr>
        <p:txBody>
          <a:bodyPr wrap="square" rtlCol="0" anchor="t">
            <a:spAutoFit/>
          </a:bodyPr>
          <a:lstStyle/>
          <a:p>
            <a:pPr algn="just">
              <a:lnSpc>
                <a:spcPct val="100000"/>
              </a:lnSpc>
            </a:pPr>
            <a:r>
              <a:rPr lang="en-US" altLang="zh-CN" sz="2400">
                <a:latin typeface="Times New Roman" panose="02020603050405020304" charset="0"/>
                <a:cs typeface="Times New Roman" panose="02020603050405020304" charset="0"/>
                <a:sym typeface="+mn-ea"/>
              </a:rPr>
              <a:t>I</a:t>
            </a:r>
            <a:r>
              <a:rPr lang="zh-CN" altLang="en-US" sz="2400">
                <a:latin typeface="Times New Roman" panose="02020603050405020304" charset="0"/>
                <a:cs typeface="Times New Roman" panose="02020603050405020304" charset="0"/>
                <a:sym typeface="+mn-ea"/>
              </a:rPr>
              <a:t>n long-term grain storage, it has been concluded that categorizing and storing grain separately is more scientific and safer. Different literature and standards provide various interpretations of best practices for categorized storage. A common guideline is the "Five Separations," which includes: Separation by </a:t>
            </a:r>
            <a:r>
              <a:rPr lang="en-US" altLang="zh-CN" sz="2400">
                <a:latin typeface="Times New Roman" panose="02020603050405020304" charset="0"/>
                <a:cs typeface="Times New Roman" panose="02020603050405020304" charset="0"/>
                <a:sym typeface="+mn-ea"/>
              </a:rPr>
              <a:t>t</a:t>
            </a:r>
            <a:r>
              <a:rPr lang="zh-CN" altLang="en-US" sz="2400">
                <a:latin typeface="Times New Roman" panose="02020603050405020304" charset="0"/>
                <a:cs typeface="Times New Roman" panose="02020603050405020304" charset="0"/>
                <a:sym typeface="+mn-ea"/>
              </a:rPr>
              <a:t>ype; Separation by </a:t>
            </a:r>
            <a:r>
              <a:rPr lang="en-US" altLang="zh-CN" sz="2400">
                <a:latin typeface="Times New Roman" panose="02020603050405020304" charset="0"/>
                <a:cs typeface="Times New Roman" panose="02020603050405020304" charset="0"/>
                <a:sym typeface="+mn-ea"/>
              </a:rPr>
              <a:t>q</a:t>
            </a:r>
            <a:r>
              <a:rPr lang="zh-CN" altLang="en-US" sz="2400">
                <a:latin typeface="Times New Roman" panose="02020603050405020304" charset="0"/>
                <a:cs typeface="Times New Roman" panose="02020603050405020304" charset="0"/>
                <a:sym typeface="+mn-ea"/>
              </a:rPr>
              <a:t>uality; Separation by Freshness</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Separation by </a:t>
            </a:r>
            <a:r>
              <a:rPr lang="en-US" altLang="zh-CN" sz="2400">
                <a:latin typeface="Times New Roman" panose="02020603050405020304" charset="0"/>
                <a:cs typeface="Times New Roman" panose="02020603050405020304" charset="0"/>
                <a:sym typeface="+mn-ea"/>
              </a:rPr>
              <a:t>m</a:t>
            </a:r>
            <a:r>
              <a:rPr lang="zh-CN" altLang="en-US" sz="2400">
                <a:latin typeface="Times New Roman" panose="02020603050405020304" charset="0"/>
                <a:cs typeface="Times New Roman" panose="02020603050405020304" charset="0"/>
                <a:sym typeface="+mn-ea"/>
              </a:rPr>
              <a:t>oisture </a:t>
            </a:r>
            <a:r>
              <a:rPr lang="en-US" altLang="zh-CN" sz="2400">
                <a:latin typeface="Times New Roman" panose="02020603050405020304" charset="0"/>
                <a:cs typeface="Times New Roman" panose="02020603050405020304" charset="0"/>
                <a:sym typeface="+mn-ea"/>
              </a:rPr>
              <a:t>c</a:t>
            </a:r>
            <a:r>
              <a:rPr lang="zh-CN" altLang="en-US" sz="2400">
                <a:latin typeface="Times New Roman" panose="02020603050405020304" charset="0"/>
                <a:cs typeface="Times New Roman" panose="02020603050405020304" charset="0"/>
                <a:sym typeface="+mn-ea"/>
              </a:rPr>
              <a:t>ontent; Separation by </a:t>
            </a:r>
            <a:r>
              <a:rPr lang="en-US" altLang="zh-CN" sz="2400">
                <a:latin typeface="Times New Roman" panose="02020603050405020304" charset="0"/>
                <a:cs typeface="Times New Roman" panose="02020603050405020304" charset="0"/>
                <a:sym typeface="+mn-ea"/>
              </a:rPr>
              <a:t>p</a:t>
            </a:r>
            <a:r>
              <a:rPr lang="zh-CN" altLang="en-US" sz="2400">
                <a:latin typeface="Times New Roman" panose="02020603050405020304" charset="0"/>
                <a:cs typeface="Times New Roman" panose="02020603050405020304" charset="0"/>
                <a:sym typeface="+mn-ea"/>
              </a:rPr>
              <a:t>est </a:t>
            </a:r>
            <a:r>
              <a:rPr lang="en-US" altLang="zh-CN" sz="2400">
                <a:latin typeface="Times New Roman" panose="02020603050405020304" charset="0"/>
                <a:cs typeface="Times New Roman" panose="02020603050405020304" charset="0"/>
                <a:sym typeface="+mn-ea"/>
              </a:rPr>
              <a:t>p</a:t>
            </a:r>
            <a:r>
              <a:rPr lang="zh-CN" altLang="en-US" sz="2400">
                <a:latin typeface="Times New Roman" panose="02020603050405020304" charset="0"/>
                <a:cs typeface="Times New Roman" panose="02020603050405020304" charset="0"/>
                <a:sym typeface="+mn-ea"/>
              </a:rPr>
              <a:t>resence.</a:t>
            </a:r>
            <a:endParaRPr lang="zh-CN" altLang="en-US" sz="2400" dirty="0">
              <a:latin typeface="Times New Roman" panose="02020603050405020304" charset="0"/>
              <a:cs typeface="Times New Roman" panose="02020603050405020304" charset="0"/>
            </a:endParaRPr>
          </a:p>
        </p:txBody>
      </p:sp>
      <p:pic>
        <p:nvPicPr>
          <p:cNvPr id="35844" name="图片 5"/>
          <p:cNvPicPr>
            <a:picLocks noChangeAspect="1"/>
          </p:cNvPicPr>
          <p:nvPr/>
        </p:nvPicPr>
        <p:blipFill>
          <a:blip r:embed="rId4">
            <a:lum bright="-6000" contrast="12000"/>
          </a:blip>
          <a:srcRect/>
          <a:stretch>
            <a:fillRect/>
          </a:stretch>
        </p:blipFill>
        <p:spPr bwMode="auto">
          <a:xfrm>
            <a:off x="8270240" y="3755390"/>
            <a:ext cx="3674745" cy="244856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778510" y="1025525"/>
            <a:ext cx="10641330" cy="1691640"/>
          </a:xfrm>
          <a:prstGeom prst="rect">
            <a:avLst/>
          </a:prstGeom>
        </p:spPr>
        <p:txBody>
          <a:bodyPr wrap="square">
            <a:spAutoFit/>
          </a:bodyPr>
          <a:lstStyle/>
          <a:p>
            <a:pPr marL="0" algn="just" defTabSz="266700">
              <a:lnSpc>
                <a:spcPct val="100000"/>
              </a:lnSpc>
              <a:buClrTx/>
              <a:buSzTx/>
              <a:buFontTx/>
            </a:pPr>
            <a:r>
              <a:rPr lang="zh-CN" altLang="en-US" sz="2400" b="1" dirty="0">
                <a:solidFill>
                  <a:srgbClr val="007DBC"/>
                </a:solidFill>
                <a:latin typeface="宋体" panose="02010600030101010101" pitchFamily="2" charset="-122"/>
                <a:ea typeface="宋体" panose="02010600030101010101" pitchFamily="2" charset="-122"/>
              </a:rPr>
              <a:t>2.五分开与储藏减损</a:t>
            </a:r>
            <a:r>
              <a:rPr lang="en-US" altLang="zh-CN" sz="2000" b="1" dirty="0">
                <a:latin typeface="Times New Roman" panose="02020603050405020304" charset="0"/>
                <a:ea typeface="宋体" panose="02010600030101010101" pitchFamily="2" charset="-122"/>
                <a:cs typeface="Times New Roman" panose="02020603050405020304" charset="0"/>
              </a:rPr>
              <a:t>  “</a:t>
            </a:r>
            <a:r>
              <a:rPr lang="en-US" altLang="zh-CN" sz="2000" b="1" dirty="0">
                <a:solidFill>
                  <a:schemeClr val="tx1"/>
                </a:solidFill>
                <a:latin typeface="Times New Roman" panose="02020603050405020304" charset="0"/>
                <a:ea typeface="宋体" panose="02010600030101010101" pitchFamily="2" charset="-122"/>
                <a:cs typeface="Times New Roman" panose="02020603050405020304" charset="0"/>
              </a:rPr>
              <a:t>Five Separations” and Impact on Storage Loss Reduction</a:t>
            </a:r>
          </a:p>
          <a:p>
            <a:pPr marL="0" algn="just" defTabSz="266700">
              <a:lnSpc>
                <a:spcPct val="100000"/>
              </a:lnSpc>
              <a:buClrTx/>
              <a:buSzTx/>
              <a:buFontTx/>
            </a:pPr>
            <a:r>
              <a:rPr lang="zh-CN" altLang="en-US" sz="2000" b="1" dirty="0">
                <a:solidFill>
                  <a:srgbClr val="007DBC"/>
                </a:solidFill>
                <a:latin typeface="宋体" panose="02010600030101010101" pitchFamily="2" charset="-122"/>
                <a:ea typeface="宋体" panose="02010600030101010101" pitchFamily="2" charset="-122"/>
              </a:rPr>
              <a:t>（1）种类不同分开</a:t>
            </a:r>
            <a:r>
              <a:rPr lang="en-US" altLang="zh-CN" sz="2000" b="1" dirty="0">
                <a:solidFill>
                  <a:srgbClr val="007DBC"/>
                </a:solidFill>
                <a:latin typeface="宋体" panose="02010600030101010101" pitchFamily="2" charset="-122"/>
                <a:ea typeface="宋体" panose="02010600030101010101" pitchFamily="2" charset="-122"/>
              </a:rPr>
              <a:t> </a:t>
            </a:r>
            <a:r>
              <a:rPr lang="zh-CN" altLang="en-US" sz="2000" b="1" dirty="0">
                <a:latin typeface="Times New Roman" panose="02020603050405020304" charset="0"/>
                <a:cs typeface="Times New Roman" panose="02020603050405020304" charset="0"/>
                <a:sym typeface="+mn-ea"/>
              </a:rPr>
              <a:t>Separation by </a:t>
            </a:r>
            <a:r>
              <a:rPr lang="en-US" altLang="zh-CN" sz="2000" b="1" dirty="0">
                <a:latin typeface="Times New Roman" panose="02020603050405020304" charset="0"/>
                <a:cs typeface="Times New Roman" panose="02020603050405020304" charset="0"/>
                <a:sym typeface="+mn-ea"/>
              </a:rPr>
              <a:t>t</a:t>
            </a:r>
            <a:r>
              <a:rPr lang="zh-CN" altLang="en-US" sz="2000" b="1" dirty="0">
                <a:latin typeface="Times New Roman" panose="02020603050405020304" charset="0"/>
                <a:cs typeface="Times New Roman" panose="02020603050405020304" charset="0"/>
                <a:sym typeface="+mn-ea"/>
              </a:rPr>
              <a:t>ype</a:t>
            </a:r>
            <a:endParaRPr lang="zh-CN" altLang="en-US" sz="2000" b="1" dirty="0">
              <a:solidFill>
                <a:srgbClr val="007DBC"/>
              </a:solidFill>
              <a:latin typeface="宋体" panose="02010600030101010101" pitchFamily="2" charset="-122"/>
              <a:ea typeface="宋体" panose="02010600030101010101" pitchFamily="2" charset="-122"/>
            </a:endParaRPr>
          </a:p>
          <a:p>
            <a:pPr marL="0" algn="just" defTabSz="266700">
              <a:lnSpc>
                <a:spcPct val="100000"/>
              </a:lnSpc>
              <a:buClrTx/>
              <a:buSzTx/>
              <a:buFontTx/>
            </a:pPr>
            <a:r>
              <a:rPr lang="zh-CN" altLang="en-US" sz="2000" b="1" dirty="0">
                <a:solidFill>
                  <a:srgbClr val="007DBC"/>
                </a:solidFill>
                <a:latin typeface="宋体" panose="02010600030101010101" pitchFamily="2" charset="-122"/>
                <a:ea typeface="宋体" panose="02010600030101010101" pitchFamily="2" charset="-122"/>
                <a:sym typeface="+mn-ea"/>
              </a:rPr>
              <a:t>由于粮食的种类不同，对环境条件、储存时间、储藏方法、粮食质量等都有不同的要求。因此，入仓时应分开堆放，达到储藏高效节能，减少损失。</a:t>
            </a:r>
            <a:r>
              <a:rPr lang="zh-CN" altLang="en-US" sz="2000" b="1" dirty="0">
                <a:solidFill>
                  <a:srgbClr val="007DBC"/>
                </a:solidFill>
                <a:latin typeface="宋体" panose="02010600030101010101" pitchFamily="2" charset="-122"/>
                <a:ea typeface="宋体" panose="02010600030101010101" pitchFamily="2" charset="-122"/>
              </a:rPr>
              <a:t>不同粮种、不同粮食性质、不同类型、优质品种和普通品种宜分开储藏。</a:t>
            </a:r>
            <a:endParaRPr lang="zh-CN" altLang="en-US" sz="2000" strike="sngStrike" dirty="0">
              <a:highlight>
                <a:srgbClr val="FFFF00"/>
              </a:highlight>
              <a:latin typeface="宋体" panose="02010600030101010101" pitchFamily="2" charset="-122"/>
              <a:ea typeface="宋体" panose="02010600030101010101" pitchFamily="2" charset="-122"/>
            </a:endParaRPr>
          </a:p>
        </p:txBody>
      </p:sp>
      <p:sp>
        <p:nvSpPr>
          <p:cNvPr id="4" name="文本框 3"/>
          <p:cNvSpPr txBox="1"/>
          <p:nvPr/>
        </p:nvSpPr>
        <p:spPr>
          <a:xfrm>
            <a:off x="871855" y="2590165"/>
            <a:ext cx="10746105" cy="1198880"/>
          </a:xfrm>
          <a:prstGeom prst="rect">
            <a:avLst/>
          </a:prstGeom>
          <a:noFill/>
        </p:spPr>
        <p:txBody>
          <a:bodyPr wrap="square" rtlCol="0" anchor="t">
            <a:spAutoFit/>
          </a:bodyPr>
          <a:lstStyle/>
          <a:p>
            <a:pPr algn="just">
              <a:lnSpc>
                <a:spcPct val="90000"/>
              </a:lnSpc>
            </a:pPr>
            <a:r>
              <a:rPr lang="zh-CN" altLang="en-US" sz="2000" dirty="0">
                <a:latin typeface="Times New Roman" panose="02020603050405020304" charset="0"/>
                <a:cs typeface="Times New Roman" panose="02020603050405020304" charset="0"/>
              </a:rPr>
              <a:t>Due to the different types of grain </a:t>
            </a:r>
            <a:r>
              <a:rPr lang="en-GB" altLang="zh-CN" sz="2000" dirty="0">
                <a:latin typeface="Times New Roman" panose="02020603050405020304" charset="0"/>
                <a:cs typeface="Times New Roman" panose="02020603050405020304" charset="0"/>
              </a:rPr>
              <a:t>with</a:t>
            </a:r>
            <a:r>
              <a:rPr lang="zh-CN" altLang="en-US" sz="2000" dirty="0">
                <a:latin typeface="Times New Roman" panose="02020603050405020304" charset="0"/>
                <a:cs typeface="Times New Roman" panose="02020603050405020304" charset="0"/>
              </a:rPr>
              <a:t> varying requirements for environmental conditions, storage duration, </a:t>
            </a:r>
            <a:r>
              <a:rPr lang="en-GB" altLang="zh-CN" sz="2000" dirty="0">
                <a:latin typeface="Times New Roman" panose="02020603050405020304" charset="0"/>
                <a:cs typeface="Times New Roman" panose="02020603050405020304" charset="0"/>
              </a:rPr>
              <a:t>storage </a:t>
            </a:r>
            <a:r>
              <a:rPr lang="zh-CN" altLang="en-US" sz="2000" dirty="0">
                <a:latin typeface="Times New Roman" panose="02020603050405020304" charset="0"/>
                <a:cs typeface="Times New Roman" panose="02020603050405020304" charset="0"/>
              </a:rPr>
              <a:t>methods, and quality, it is essential to separate them during storage to ensure efficiency, energy conservation, and loss reduction. </a:t>
            </a:r>
            <a:r>
              <a:rPr lang="en-GB" altLang="zh-CN" sz="2000" dirty="0">
                <a:latin typeface="Times New Roman" panose="02020603050405020304" charset="0"/>
                <a:cs typeface="Times New Roman" panose="02020603050405020304" charset="0"/>
              </a:rPr>
              <a:t>Grains in </a:t>
            </a:r>
            <a:r>
              <a:rPr lang="en-GB" altLang="zh-CN" sz="2000" dirty="0">
                <a:latin typeface="Times New Roman" panose="02020603050405020304" charset="0"/>
                <a:cs typeface="Times New Roman" panose="02020603050405020304" charset="0"/>
                <a:sym typeface="+mn-ea"/>
              </a:rPr>
              <a:t>d</a:t>
            </a:r>
            <a:r>
              <a:rPr lang="zh-CN" altLang="en-US" sz="2000" dirty="0">
                <a:latin typeface="Times New Roman" panose="02020603050405020304" charset="0"/>
                <a:cs typeface="Times New Roman" panose="02020603050405020304" charset="0"/>
                <a:sym typeface="+mn-ea"/>
              </a:rPr>
              <a:t>ifferent </a:t>
            </a:r>
            <a:r>
              <a:rPr lang="en-US" altLang="zh-CN" sz="2000" dirty="0">
                <a:latin typeface="Times New Roman" panose="02020603050405020304" charset="0"/>
                <a:cs typeface="Times New Roman" panose="02020603050405020304" charset="0"/>
                <a:sym typeface="+mn-ea"/>
              </a:rPr>
              <a:t>t</a:t>
            </a:r>
            <a:r>
              <a:rPr lang="zh-CN" altLang="en-US" sz="2000" dirty="0">
                <a:latin typeface="Times New Roman" panose="02020603050405020304" charset="0"/>
                <a:cs typeface="Times New Roman" panose="02020603050405020304" charset="0"/>
                <a:sym typeface="+mn-ea"/>
              </a:rPr>
              <a:t>ypes</a:t>
            </a:r>
            <a:r>
              <a:rPr lang="en-GB" altLang="zh-CN" sz="2000" dirty="0">
                <a:latin typeface="Times New Roman" panose="02020603050405020304" charset="0"/>
                <a:cs typeface="Times New Roman" panose="02020603050405020304" charset="0"/>
                <a:sym typeface="+mn-ea"/>
              </a:rPr>
              <a:t>, </a:t>
            </a:r>
            <a:r>
              <a:rPr lang="en-US" altLang="zh-CN" sz="2000" dirty="0">
                <a:latin typeface="Times New Roman" panose="02020603050405020304" charset="0"/>
                <a:cs typeface="Times New Roman" panose="02020603050405020304" charset="0"/>
                <a:sym typeface="+mn-ea"/>
              </a:rPr>
              <a:t>p</a:t>
            </a:r>
            <a:r>
              <a:rPr lang="zh-CN" altLang="en-US" sz="2000" dirty="0">
                <a:latin typeface="Times New Roman" panose="02020603050405020304" charset="0"/>
                <a:cs typeface="Times New Roman" panose="02020603050405020304" charset="0"/>
                <a:sym typeface="+mn-ea"/>
              </a:rPr>
              <a:t>roperties, </a:t>
            </a:r>
            <a:r>
              <a:rPr lang="en-US" altLang="zh-CN" sz="2000" dirty="0">
                <a:latin typeface="Times New Roman" panose="02020603050405020304" charset="0"/>
                <a:cs typeface="Times New Roman" panose="02020603050405020304" charset="0"/>
                <a:sym typeface="+mn-ea"/>
              </a:rPr>
              <a:t>v</a:t>
            </a:r>
            <a:r>
              <a:rPr lang="zh-CN" altLang="en-US" sz="2000" dirty="0">
                <a:latin typeface="Times New Roman" panose="02020603050405020304" charset="0"/>
                <a:cs typeface="Times New Roman" panose="02020603050405020304" charset="0"/>
                <a:sym typeface="+mn-ea"/>
              </a:rPr>
              <a:t>arieties, and </a:t>
            </a:r>
            <a:r>
              <a:rPr lang="en-US" altLang="zh-CN" sz="2000" dirty="0">
                <a:latin typeface="Times New Roman" panose="02020603050405020304" charset="0"/>
                <a:cs typeface="Times New Roman" panose="02020603050405020304" charset="0"/>
                <a:sym typeface="+mn-ea"/>
              </a:rPr>
              <a:t>q</a:t>
            </a:r>
            <a:r>
              <a:rPr lang="zh-CN" altLang="en-US" sz="2000" dirty="0">
                <a:latin typeface="Times New Roman" panose="02020603050405020304" charset="0"/>
                <a:cs typeface="Times New Roman" panose="02020603050405020304" charset="0"/>
                <a:sym typeface="+mn-ea"/>
              </a:rPr>
              <a:t>ualities </a:t>
            </a:r>
            <a:r>
              <a:rPr lang="en-US" altLang="zh-CN" sz="2000" dirty="0">
                <a:latin typeface="Times New Roman" panose="02020603050405020304" charset="0"/>
                <a:cs typeface="Times New Roman" panose="02020603050405020304" charset="0"/>
                <a:sym typeface="+mn-ea"/>
              </a:rPr>
              <a:t>s</a:t>
            </a:r>
            <a:r>
              <a:rPr lang="zh-CN" altLang="en-US" sz="2000" dirty="0">
                <a:latin typeface="Times New Roman" panose="02020603050405020304" charset="0"/>
                <a:cs typeface="Times New Roman" panose="02020603050405020304" charset="0"/>
                <a:sym typeface="+mn-ea"/>
              </a:rPr>
              <a:t>hould </a:t>
            </a:r>
            <a:r>
              <a:rPr lang="en-US" altLang="zh-CN" sz="2000" dirty="0">
                <a:latin typeface="Times New Roman" panose="02020603050405020304" charset="0"/>
                <a:cs typeface="Times New Roman" panose="02020603050405020304" charset="0"/>
                <a:sym typeface="+mn-ea"/>
              </a:rPr>
              <a:t>b</a:t>
            </a:r>
            <a:r>
              <a:rPr lang="zh-CN" altLang="en-US" sz="2000" dirty="0">
                <a:latin typeface="Times New Roman" panose="02020603050405020304" charset="0"/>
                <a:cs typeface="Times New Roman" panose="02020603050405020304" charset="0"/>
                <a:sym typeface="+mn-ea"/>
              </a:rPr>
              <a:t>e </a:t>
            </a:r>
            <a:r>
              <a:rPr lang="en-US" altLang="zh-CN" sz="2000" dirty="0">
                <a:latin typeface="Times New Roman" panose="02020603050405020304" charset="0"/>
                <a:cs typeface="Times New Roman" panose="02020603050405020304" charset="0"/>
                <a:sym typeface="+mn-ea"/>
              </a:rPr>
              <a:t>s</a:t>
            </a:r>
            <a:r>
              <a:rPr lang="zh-CN" altLang="en-US" sz="2000" dirty="0">
                <a:latin typeface="Times New Roman" panose="02020603050405020304" charset="0"/>
                <a:cs typeface="Times New Roman" panose="02020603050405020304" charset="0"/>
                <a:sym typeface="+mn-ea"/>
              </a:rPr>
              <a:t>tored </a:t>
            </a:r>
            <a:r>
              <a:rPr lang="en-US" altLang="zh-CN" sz="2000" dirty="0">
                <a:latin typeface="Times New Roman" panose="02020603050405020304" charset="0"/>
                <a:cs typeface="Times New Roman" panose="02020603050405020304" charset="0"/>
                <a:sym typeface="+mn-ea"/>
              </a:rPr>
              <a:t>s</a:t>
            </a:r>
            <a:r>
              <a:rPr lang="zh-CN" altLang="en-US" sz="2000" dirty="0">
                <a:latin typeface="Times New Roman" panose="02020603050405020304" charset="0"/>
                <a:cs typeface="Times New Roman" panose="02020603050405020304" charset="0"/>
                <a:sym typeface="+mn-ea"/>
              </a:rPr>
              <a:t>eparately</a:t>
            </a:r>
            <a:r>
              <a:rPr lang="en-US" altLang="zh-CN" sz="2000" dirty="0">
                <a:latin typeface="Times New Roman" panose="02020603050405020304" charset="0"/>
                <a:cs typeface="Times New Roman" panose="02020603050405020304" charset="0"/>
                <a:sym typeface="+mn-ea"/>
              </a:rPr>
              <a:t>.  </a:t>
            </a:r>
            <a:endParaRPr lang="zh-CN" altLang="en-US" sz="2000" dirty="0">
              <a:latin typeface="Times New Roman" panose="02020603050405020304" charset="0"/>
              <a:cs typeface="Times New Roman" panose="02020603050405020304" charset="0"/>
            </a:endParaRPr>
          </a:p>
        </p:txBody>
      </p:sp>
      <p:sp>
        <p:nvSpPr>
          <p:cNvPr id="5" name="文本框 4"/>
          <p:cNvSpPr txBox="1"/>
          <p:nvPr/>
        </p:nvSpPr>
        <p:spPr>
          <a:xfrm>
            <a:off x="711835" y="3789045"/>
            <a:ext cx="10652760" cy="1630045"/>
          </a:xfrm>
          <a:prstGeom prst="rect">
            <a:avLst/>
          </a:prstGeom>
          <a:noFill/>
        </p:spPr>
        <p:txBody>
          <a:bodyPr wrap="square" rtlCol="0" anchor="t">
            <a:spAutoFit/>
          </a:bodyPr>
          <a:lstStyle/>
          <a:p>
            <a:pPr marL="0" algn="just" defTabSz="266700">
              <a:lnSpc>
                <a:spcPct val="100000"/>
              </a:lnSpc>
              <a:buClrTx/>
              <a:buSzTx/>
              <a:buFontTx/>
            </a:pPr>
            <a:r>
              <a:rPr lang="zh-CN" altLang="en-US" sz="2000" b="1" dirty="0">
                <a:solidFill>
                  <a:srgbClr val="007DBC"/>
                </a:solidFill>
                <a:latin typeface="宋体" panose="02010600030101010101" pitchFamily="2" charset="-122"/>
                <a:ea typeface="宋体" panose="02010600030101010101" pitchFamily="2" charset="-122"/>
                <a:sym typeface="+mn-ea"/>
              </a:rPr>
              <a:t>（2）质量不同分开</a:t>
            </a:r>
            <a:r>
              <a:rPr lang="en-US" altLang="zh-CN" sz="2000" b="1" dirty="0">
                <a:solidFill>
                  <a:srgbClr val="007DBC"/>
                </a:solidFill>
                <a:latin typeface="宋体" panose="02010600030101010101" pitchFamily="2" charset="-122"/>
                <a:ea typeface="宋体" panose="02010600030101010101" pitchFamily="2" charset="-122"/>
                <a:sym typeface="+mn-ea"/>
              </a:rPr>
              <a:t> </a:t>
            </a:r>
            <a:r>
              <a:rPr lang="zh-CN" altLang="en-US" sz="2000" dirty="0">
                <a:latin typeface="Times New Roman" panose="02020603050405020304" charset="0"/>
                <a:cs typeface="Times New Roman" panose="02020603050405020304" charset="0"/>
                <a:sym typeface="+mn-ea"/>
              </a:rPr>
              <a:t>Separation by </a:t>
            </a:r>
            <a:r>
              <a:rPr lang="en-US" altLang="zh-CN" sz="2000" dirty="0">
                <a:latin typeface="Times New Roman" panose="02020603050405020304" charset="0"/>
                <a:cs typeface="Times New Roman" panose="02020603050405020304" charset="0"/>
                <a:sym typeface="+mn-ea"/>
              </a:rPr>
              <a:t>q</a:t>
            </a:r>
            <a:r>
              <a:rPr lang="zh-CN" altLang="en-US" sz="2000" dirty="0">
                <a:latin typeface="Times New Roman" panose="02020603050405020304" charset="0"/>
                <a:cs typeface="Times New Roman" panose="02020603050405020304" charset="0"/>
                <a:sym typeface="+mn-ea"/>
              </a:rPr>
              <a:t>uality</a:t>
            </a:r>
            <a:endParaRPr lang="zh-CN" altLang="en-US" sz="2000" b="1" dirty="0">
              <a:solidFill>
                <a:srgbClr val="007DBC"/>
              </a:solidFill>
              <a:latin typeface="宋体" panose="02010600030101010101" pitchFamily="2" charset="-122"/>
              <a:ea typeface="宋体" panose="02010600030101010101" pitchFamily="2" charset="-122"/>
            </a:endParaRPr>
          </a:p>
          <a:p>
            <a:pPr marL="0" algn="just" defTabSz="266700">
              <a:lnSpc>
                <a:spcPct val="100000"/>
              </a:lnSpc>
              <a:buClrTx/>
              <a:buSzTx/>
              <a:buFontTx/>
            </a:pPr>
            <a:r>
              <a:rPr lang="zh-CN" altLang="en-US" sz="2000" b="1" dirty="0">
                <a:solidFill>
                  <a:srgbClr val="007DBC"/>
                </a:solidFill>
                <a:latin typeface="宋体" panose="02010600030101010101" pitchFamily="2" charset="-122"/>
                <a:ea typeface="宋体" panose="02010600030101010101" pitchFamily="2" charset="-122"/>
                <a:sym typeface="+mn-ea"/>
              </a:rPr>
              <a:t>同一种类的粮食，质量等级不同宜分开储藏。首先，不同质量等级的同种粮食其价格不一样，混储将会影响企业和国家的经济利益。其次，不同质量等级的粮食储藏稳定性也不同，分开储藏可提高储藏技术应用的针对性，保证储粮安全，且节能减损。最后，分质储存可以为消费者提供不同用途的商品。</a:t>
            </a:r>
          </a:p>
        </p:txBody>
      </p:sp>
      <p:sp>
        <p:nvSpPr>
          <p:cNvPr id="6" name="文本框 5"/>
          <p:cNvSpPr txBox="1"/>
          <p:nvPr/>
        </p:nvSpPr>
        <p:spPr>
          <a:xfrm>
            <a:off x="703580" y="5353685"/>
            <a:ext cx="10914380" cy="1322070"/>
          </a:xfrm>
          <a:prstGeom prst="rect">
            <a:avLst/>
          </a:prstGeom>
          <a:noFill/>
        </p:spPr>
        <p:txBody>
          <a:bodyPr wrap="square" rtlCol="0" anchor="t">
            <a:spAutoFit/>
          </a:bodyPr>
          <a:lstStyle/>
          <a:p>
            <a:pPr algn="just">
              <a:lnSpc>
                <a:spcPct val="80000"/>
              </a:lnSpc>
            </a:pPr>
            <a:r>
              <a:rPr lang="en-GB" altLang="zh-CN" sz="2000" dirty="0">
                <a:latin typeface="Times New Roman" panose="02020603050405020304" charset="0"/>
                <a:cs typeface="Times New Roman" panose="02020603050405020304" charset="0"/>
                <a:sym typeface="+mn-ea"/>
              </a:rPr>
              <a:t>T</a:t>
            </a:r>
            <a:r>
              <a:rPr lang="zh-CN" altLang="en-US" sz="2000" dirty="0">
                <a:latin typeface="Times New Roman" panose="02020603050405020304" charset="0"/>
                <a:cs typeface="Times New Roman" panose="02020603050405020304" charset="0"/>
                <a:sym typeface="+mn-ea"/>
              </a:rPr>
              <a:t>he </a:t>
            </a:r>
            <a:r>
              <a:rPr lang="en-US" altLang="zh-CN" sz="2000" dirty="0">
                <a:latin typeface="Times New Roman" panose="02020603050405020304" charset="0"/>
                <a:cs typeface="Times New Roman" panose="02020603050405020304" charset="0"/>
                <a:sym typeface="+mn-ea"/>
              </a:rPr>
              <a:t>s</a:t>
            </a:r>
            <a:r>
              <a:rPr lang="zh-CN" altLang="en-US" sz="2000" dirty="0">
                <a:latin typeface="Times New Roman" panose="02020603050405020304" charset="0"/>
                <a:cs typeface="Times New Roman" panose="02020603050405020304" charset="0"/>
                <a:sym typeface="+mn-ea"/>
              </a:rPr>
              <a:t>ame </a:t>
            </a:r>
            <a:r>
              <a:rPr lang="en-US" altLang="zh-CN" sz="2000" dirty="0">
                <a:latin typeface="Times New Roman" panose="02020603050405020304" charset="0"/>
                <a:cs typeface="Times New Roman" panose="02020603050405020304" charset="0"/>
                <a:sym typeface="+mn-ea"/>
              </a:rPr>
              <a:t>t</a:t>
            </a:r>
            <a:r>
              <a:rPr lang="zh-CN" altLang="en-US" sz="2000" dirty="0">
                <a:latin typeface="Times New Roman" panose="02020603050405020304" charset="0"/>
                <a:cs typeface="Times New Roman" panose="02020603050405020304" charset="0"/>
                <a:sym typeface="+mn-ea"/>
              </a:rPr>
              <a:t>ype of </a:t>
            </a:r>
            <a:r>
              <a:rPr lang="en-US" altLang="zh-CN" sz="2000" dirty="0">
                <a:latin typeface="Times New Roman" panose="02020603050405020304" charset="0"/>
                <a:cs typeface="Times New Roman" panose="02020603050405020304" charset="0"/>
                <a:sym typeface="+mn-ea"/>
              </a:rPr>
              <a:t>g</a:t>
            </a:r>
            <a:r>
              <a:rPr lang="zh-CN" altLang="en-US" sz="2000" dirty="0">
                <a:latin typeface="Times New Roman" panose="02020603050405020304" charset="0"/>
                <a:cs typeface="Times New Roman" panose="02020603050405020304" charset="0"/>
                <a:sym typeface="+mn-ea"/>
              </a:rPr>
              <a:t>rain</a:t>
            </a:r>
            <a:r>
              <a:rPr lang="en-GB" altLang="zh-CN" sz="2000" dirty="0">
                <a:latin typeface="Times New Roman" panose="02020603050405020304" charset="0"/>
                <a:cs typeface="Times New Roman" panose="02020603050405020304" charset="0"/>
                <a:sym typeface="+mn-ea"/>
              </a:rPr>
              <a:t>s</a:t>
            </a:r>
            <a:r>
              <a:rPr lang="zh-CN" altLang="en-US" sz="2000" dirty="0">
                <a:latin typeface="Times New Roman" panose="02020603050405020304" charset="0"/>
                <a:cs typeface="Times New Roman" panose="02020603050405020304" charset="0"/>
                <a:sym typeface="+mn-ea"/>
              </a:rPr>
              <a:t> </a:t>
            </a:r>
            <a:r>
              <a:rPr lang="en-GB" altLang="zh-CN" sz="2000" dirty="0">
                <a:latin typeface="Times New Roman" panose="02020603050405020304" charset="0"/>
                <a:cs typeface="Times New Roman" panose="02020603050405020304" charset="0"/>
                <a:sym typeface="+mn-ea"/>
              </a:rPr>
              <a:t>at </a:t>
            </a:r>
            <a:r>
              <a:rPr lang="en-US" altLang="zh-CN" sz="2000" dirty="0">
                <a:latin typeface="Times New Roman" panose="02020603050405020304" charset="0"/>
                <a:cs typeface="Times New Roman" panose="02020603050405020304" charset="0"/>
                <a:sym typeface="+mn-ea"/>
              </a:rPr>
              <a:t>d</a:t>
            </a:r>
            <a:r>
              <a:rPr lang="zh-CN" altLang="en-US" sz="2000" dirty="0">
                <a:latin typeface="Times New Roman" panose="02020603050405020304" charset="0"/>
                <a:cs typeface="Times New Roman" panose="02020603050405020304" charset="0"/>
                <a:sym typeface="+mn-ea"/>
              </a:rPr>
              <a:t>ifferent </a:t>
            </a:r>
            <a:r>
              <a:rPr lang="en-US" altLang="zh-CN" sz="2000" dirty="0">
                <a:latin typeface="Times New Roman" panose="02020603050405020304" charset="0"/>
                <a:cs typeface="Times New Roman" panose="02020603050405020304" charset="0"/>
                <a:sym typeface="+mn-ea"/>
              </a:rPr>
              <a:t>q</a:t>
            </a:r>
            <a:r>
              <a:rPr lang="zh-CN" altLang="en-US" sz="2000" dirty="0">
                <a:latin typeface="Times New Roman" panose="02020603050405020304" charset="0"/>
                <a:cs typeface="Times New Roman" panose="02020603050405020304" charset="0"/>
                <a:sym typeface="+mn-ea"/>
              </a:rPr>
              <a:t>uality </a:t>
            </a:r>
            <a:r>
              <a:rPr lang="en-US" altLang="zh-CN" sz="2000" dirty="0">
                <a:latin typeface="Times New Roman" panose="02020603050405020304" charset="0"/>
                <a:cs typeface="Times New Roman" panose="02020603050405020304" charset="0"/>
                <a:sym typeface="+mn-ea"/>
              </a:rPr>
              <a:t>g</a:t>
            </a:r>
            <a:r>
              <a:rPr lang="zh-CN" altLang="en-US" sz="2000" dirty="0">
                <a:latin typeface="Times New Roman" panose="02020603050405020304" charset="0"/>
                <a:cs typeface="Times New Roman" panose="02020603050405020304" charset="0"/>
                <a:sym typeface="+mn-ea"/>
              </a:rPr>
              <a:t>rades </a:t>
            </a:r>
            <a:r>
              <a:rPr lang="en-US" altLang="zh-CN" sz="2000" dirty="0">
                <a:latin typeface="Times New Roman" panose="02020603050405020304" charset="0"/>
                <a:cs typeface="Times New Roman" panose="02020603050405020304" charset="0"/>
                <a:sym typeface="+mn-ea"/>
              </a:rPr>
              <a:t>should be stored separately.  Firstly, the same type of grains with different quality grades have different prices; mixed storage affects economic interests. Secondly, grains at different quality grades have different storage stabilities; separated storage enhances efficiency of storage technology application, safety of stored grain, energy conservation and loss reduction. Thirdly, separated storage by qualities provides consumers with products for various uses.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810260" y="1025525"/>
            <a:ext cx="10689590" cy="1691640"/>
          </a:xfrm>
          <a:prstGeom prst="rect">
            <a:avLst/>
          </a:prstGeom>
        </p:spPr>
        <p:txBody>
          <a:bodyPr wrap="square">
            <a:spAutoFit/>
          </a:bodyPr>
          <a:lstStyle/>
          <a:p>
            <a:pPr marL="0" algn="just" defTabSz="266700">
              <a:lnSpc>
                <a:spcPct val="100000"/>
              </a:lnSpc>
              <a:buClrTx/>
              <a:buSzTx/>
              <a:buFontTx/>
            </a:pPr>
            <a:r>
              <a:rPr lang="zh-CN" altLang="en-US" sz="2000" b="1" dirty="0">
                <a:solidFill>
                  <a:srgbClr val="007DBC"/>
                </a:solidFill>
                <a:latin typeface="宋体" panose="02010600030101010101" pitchFamily="2" charset="-122"/>
                <a:ea typeface="宋体" panose="02010600030101010101" pitchFamily="2" charset="-122"/>
              </a:rPr>
              <a:t>（3）新陈粮分开</a:t>
            </a:r>
            <a:r>
              <a:rPr lang="en-US" altLang="zh-CN" sz="2000" b="1" dirty="0">
                <a:solidFill>
                  <a:srgbClr val="007DBC"/>
                </a:solidFill>
                <a:latin typeface="宋体" panose="02010600030101010101" pitchFamily="2" charset="-122"/>
                <a:ea typeface="宋体" panose="02010600030101010101" pitchFamily="2" charset="-122"/>
              </a:rPr>
              <a:t> </a:t>
            </a:r>
            <a:r>
              <a:rPr lang="en-US" altLang="zh-CN" sz="2000" b="1" dirty="0">
                <a:solidFill>
                  <a:schemeClr val="tx1"/>
                </a:solidFill>
                <a:latin typeface="宋体" panose="02010600030101010101" pitchFamily="2" charset="-122"/>
                <a:ea typeface="宋体" panose="02010600030101010101" pitchFamily="2" charset="-122"/>
              </a:rPr>
              <a:t>Separation by Freshness</a:t>
            </a:r>
            <a:endParaRPr lang="en-US" altLang="zh-CN" sz="2000" b="1" dirty="0">
              <a:solidFill>
                <a:srgbClr val="007DBC"/>
              </a:solidFill>
              <a:latin typeface="宋体" panose="02010600030101010101" pitchFamily="2" charset="-122"/>
              <a:ea typeface="宋体" panose="02010600030101010101" pitchFamily="2" charset="-122"/>
            </a:endParaRPr>
          </a:p>
          <a:p>
            <a:pPr marL="0" algn="just" defTabSz="266700">
              <a:lnSpc>
                <a:spcPct val="100000"/>
              </a:lnSpc>
              <a:buClrTx/>
              <a:buSzTx/>
              <a:buFontTx/>
            </a:pPr>
            <a:r>
              <a:rPr lang="zh-CN" altLang="en-US" sz="2000" b="1" dirty="0">
                <a:solidFill>
                  <a:srgbClr val="007DBC"/>
                </a:solidFill>
                <a:latin typeface="宋体" panose="02010600030101010101" pitchFamily="2" charset="-122"/>
                <a:ea typeface="宋体" panose="02010600030101010101" pitchFamily="2" charset="-122"/>
              </a:rPr>
              <a:t>新收获的粮食，生命力旺盛，品质和耐藏性好，储藏周期长。而经过一年及以上时间储藏的粮食正好相反。因此，入仓时把新粮与陈粮分开堆放，以利于粮食商品的供应，并确保粮食</a:t>
            </a:r>
            <a:r>
              <a:rPr lang="zh-CN" altLang="en-US" sz="2000" b="1" dirty="0">
                <a:solidFill>
                  <a:srgbClr val="007DBC"/>
                </a:solidFill>
                <a:latin typeface="宋体" panose="02010600030101010101" pitchFamily="2" charset="-122"/>
                <a:ea typeface="宋体" panose="02010600030101010101" pitchFamily="2" charset="-122"/>
                <a:sym typeface="+mn-ea"/>
              </a:rPr>
              <a:t>储藏</a:t>
            </a:r>
            <a:r>
              <a:rPr lang="zh-CN" altLang="en-US" sz="2000" b="1" dirty="0">
                <a:solidFill>
                  <a:srgbClr val="007DBC"/>
                </a:solidFill>
                <a:latin typeface="宋体" panose="02010600030101010101" pitchFamily="2" charset="-122"/>
                <a:ea typeface="宋体" panose="02010600030101010101" pitchFamily="2" charset="-122"/>
              </a:rPr>
              <a:t>安全和科学轮换。</a:t>
            </a:r>
          </a:p>
          <a:p>
            <a:pPr marL="0" algn="just" defTabSz="266700">
              <a:lnSpc>
                <a:spcPct val="120000"/>
              </a:lnSpc>
              <a:buClrTx/>
              <a:buSzTx/>
              <a:buFontTx/>
            </a:pPr>
            <a:endParaRPr lang="zh-CN" altLang="en-US" sz="2000" b="1" dirty="0">
              <a:solidFill>
                <a:srgbClr val="007DBC"/>
              </a:solidFill>
              <a:latin typeface="宋体" panose="02010600030101010101" pitchFamily="2" charset="-122"/>
              <a:ea typeface="宋体" panose="02010600030101010101" pitchFamily="2" charset="-122"/>
            </a:endParaRPr>
          </a:p>
        </p:txBody>
      </p:sp>
      <p:sp>
        <p:nvSpPr>
          <p:cNvPr id="4" name="文本框 3"/>
          <p:cNvSpPr txBox="1"/>
          <p:nvPr/>
        </p:nvSpPr>
        <p:spPr>
          <a:xfrm>
            <a:off x="810260" y="2582672"/>
            <a:ext cx="7026148" cy="2246769"/>
          </a:xfrm>
          <a:prstGeom prst="rect">
            <a:avLst/>
          </a:prstGeom>
          <a:noFill/>
        </p:spPr>
        <p:txBody>
          <a:bodyPr wrap="square" rtlCol="0" anchor="t">
            <a:spAutoFit/>
          </a:bodyPr>
          <a:lstStyle/>
          <a:p>
            <a:pPr algn="just">
              <a:lnSpc>
                <a:spcPct val="100000"/>
              </a:lnSpc>
            </a:pPr>
            <a:r>
              <a:rPr sz="2000" dirty="0">
                <a:latin typeface="Times New Roman" panose="02020603050405020304" charset="0"/>
                <a:cs typeface="Times New Roman" panose="02020603050405020304" charset="0"/>
              </a:rPr>
              <a:t>Newly harvested grain is characterized by its high vitality, superior quality, better storage resilience, and extended storage life. In contrast, grain stored for one year or more exhibits the opposite characteristics.</a:t>
            </a:r>
            <a:r>
              <a:rPr lang="en-US" sz="2000" dirty="0">
                <a:latin typeface="Times New Roman" panose="02020603050405020304" charset="0"/>
                <a:cs typeface="Times New Roman" panose="02020603050405020304" charset="0"/>
              </a:rPr>
              <a:t> Therefore, </a:t>
            </a:r>
            <a:r>
              <a:rPr lang="en-GB" sz="2000" dirty="0">
                <a:latin typeface="Times New Roman" panose="02020603050405020304" charset="0"/>
                <a:cs typeface="Times New Roman" panose="02020603050405020304" charset="0"/>
              </a:rPr>
              <a:t>separating the new grain from the old grain when putting it into storage to </a:t>
            </a:r>
            <a:r>
              <a:rPr lang="en-US" sz="2000" dirty="0">
                <a:latin typeface="Times New Roman" panose="02020603050405020304" charset="0"/>
                <a:cs typeface="Times New Roman" panose="02020603050405020304" charset="0"/>
              </a:rPr>
              <a:t> benefits the supply of grain products and ensures both the safety of grain storage and the scientific rotation of the grain.</a:t>
            </a:r>
            <a:endParaRPr sz="2000" dirty="0">
              <a:latin typeface="Times New Roman" panose="02020603050405020304" charset="0"/>
              <a:cs typeface="Times New Roman" panose="02020603050405020304" charset="0"/>
            </a:endParaRPr>
          </a:p>
        </p:txBody>
      </p:sp>
      <p:pic>
        <p:nvPicPr>
          <p:cNvPr id="6" name="图片 5"/>
          <p:cNvPicPr/>
          <p:nvPr/>
        </p:nvPicPr>
        <p:blipFill>
          <a:blip r:embed="rId4"/>
        </p:blipFill>
        <p:spPr>
          <a:xfrm>
            <a:off x="8377682" y="2672531"/>
            <a:ext cx="3208020" cy="22015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858520" y="1025525"/>
            <a:ext cx="10700385" cy="1945640"/>
          </a:xfrm>
          <a:prstGeom prst="rect">
            <a:avLst/>
          </a:prstGeom>
        </p:spPr>
        <p:txBody>
          <a:bodyPr wrap="square">
            <a:noAutofit/>
          </a:bodyPr>
          <a:lstStyle/>
          <a:p>
            <a:pPr marL="0" algn="just" defTabSz="266700">
              <a:lnSpc>
                <a:spcPct val="100000"/>
              </a:lnSpc>
              <a:buClrTx/>
              <a:buSzTx/>
              <a:buFontTx/>
            </a:pPr>
            <a:r>
              <a:rPr lang="zh-CN" altLang="en-US" sz="2000" b="1">
                <a:solidFill>
                  <a:srgbClr val="007DBC"/>
                </a:solidFill>
                <a:latin typeface="宋体" panose="02010600030101010101" pitchFamily="2" charset="-122"/>
                <a:ea typeface="宋体" panose="02010600030101010101" pitchFamily="2" charset="-122"/>
              </a:rPr>
              <a:t>（4）干湿粮分开</a:t>
            </a:r>
            <a:r>
              <a:rPr lang="en-US" altLang="zh-CN" sz="2000" b="1">
                <a:solidFill>
                  <a:srgbClr val="007DBC"/>
                </a:solidFill>
                <a:latin typeface="宋体" panose="02010600030101010101" pitchFamily="2" charset="-122"/>
                <a:ea typeface="宋体" panose="02010600030101010101" pitchFamily="2" charset="-122"/>
              </a:rPr>
              <a:t> </a:t>
            </a:r>
            <a:r>
              <a:rPr lang="zh-CN" altLang="en-US" sz="2000">
                <a:latin typeface="Times New Roman" panose="02020603050405020304" charset="0"/>
                <a:cs typeface="Times New Roman" panose="02020603050405020304" charset="0"/>
                <a:sym typeface="+mn-ea"/>
              </a:rPr>
              <a:t>Separation by </a:t>
            </a:r>
            <a:r>
              <a:rPr lang="en-US" altLang="zh-CN" sz="2000">
                <a:latin typeface="Times New Roman" panose="02020603050405020304" charset="0"/>
                <a:cs typeface="Times New Roman" panose="02020603050405020304" charset="0"/>
                <a:sym typeface="+mn-ea"/>
              </a:rPr>
              <a:t>m</a:t>
            </a:r>
            <a:r>
              <a:rPr lang="zh-CN" altLang="en-US" sz="2000">
                <a:latin typeface="Times New Roman" panose="02020603050405020304" charset="0"/>
                <a:cs typeface="Times New Roman" panose="02020603050405020304" charset="0"/>
                <a:sym typeface="+mn-ea"/>
              </a:rPr>
              <a:t>oisture </a:t>
            </a:r>
            <a:r>
              <a:rPr lang="en-US" altLang="zh-CN" sz="2000">
                <a:latin typeface="Times New Roman" panose="02020603050405020304" charset="0"/>
                <a:cs typeface="Times New Roman" panose="02020603050405020304" charset="0"/>
                <a:sym typeface="+mn-ea"/>
              </a:rPr>
              <a:t>c</a:t>
            </a:r>
            <a:r>
              <a:rPr lang="zh-CN" altLang="en-US" sz="2000">
                <a:latin typeface="Times New Roman" panose="02020603050405020304" charset="0"/>
                <a:cs typeface="Times New Roman" panose="02020603050405020304" charset="0"/>
                <a:sym typeface="+mn-ea"/>
              </a:rPr>
              <a:t>ontent</a:t>
            </a:r>
            <a:endParaRPr lang="zh-CN" altLang="en-US" sz="2000" b="1">
              <a:solidFill>
                <a:srgbClr val="007DBC"/>
              </a:solidFill>
              <a:latin typeface="宋体" panose="02010600030101010101" pitchFamily="2" charset="-122"/>
              <a:ea typeface="宋体" panose="02010600030101010101" pitchFamily="2" charset="-122"/>
            </a:endParaRPr>
          </a:p>
          <a:p>
            <a:pPr marL="0" algn="just" defTabSz="266700">
              <a:lnSpc>
                <a:spcPct val="100000"/>
              </a:lnSpc>
              <a:buClrTx/>
              <a:buSzTx/>
              <a:buFontTx/>
            </a:pPr>
            <a:r>
              <a:rPr lang="zh-CN" altLang="en-US" sz="2000" b="1">
                <a:solidFill>
                  <a:srgbClr val="007DBC"/>
                </a:solidFill>
                <a:latin typeface="宋体" panose="02010600030101010101" pitchFamily="2" charset="-122"/>
                <a:ea typeface="宋体" panose="02010600030101010101" pitchFamily="2" charset="-122"/>
                <a:sym typeface="+mn-ea"/>
              </a:rPr>
              <a:t>粮食含水量不同，自身的新陈代谢强度、品质变化速度均不相同，特别是高水分粮极易感染虫霉，造成粮食发热霉变，甚至发芽，损失巨大。因此，入仓时要干湿粮分开堆放，保持同一粮堆各部位的粮食水分基本一致。高水分粮要分开堆放在一个仓内，入仓后要及时处理，以免发生因结露、霉变现象。</a:t>
            </a:r>
            <a:endParaRPr lang="zh-CN" altLang="en-US" sz="2000" b="1">
              <a:solidFill>
                <a:srgbClr val="007DBC"/>
              </a:solidFill>
              <a:latin typeface="宋体" panose="02010600030101010101" pitchFamily="2" charset="-122"/>
              <a:ea typeface="宋体" panose="02010600030101010101" pitchFamily="2" charset="-122"/>
            </a:endParaRPr>
          </a:p>
        </p:txBody>
      </p:sp>
      <p:sp>
        <p:nvSpPr>
          <p:cNvPr id="4" name="文本框 3"/>
          <p:cNvSpPr txBox="1"/>
          <p:nvPr/>
        </p:nvSpPr>
        <p:spPr>
          <a:xfrm>
            <a:off x="784225" y="2667635"/>
            <a:ext cx="11407775" cy="1753235"/>
          </a:xfrm>
          <a:prstGeom prst="rect">
            <a:avLst/>
          </a:prstGeom>
          <a:noFill/>
        </p:spPr>
        <p:txBody>
          <a:bodyPr wrap="square" rtlCol="0" anchor="t">
            <a:spAutoFit/>
          </a:bodyPr>
          <a:lstStyle/>
          <a:p>
            <a:pPr algn="just">
              <a:lnSpc>
                <a:spcPct val="90000"/>
              </a:lnSpc>
            </a:pPr>
            <a:r>
              <a:rPr lang="zh-CN" altLang="en-US" sz="2000">
                <a:latin typeface="Times New Roman" panose="02020603050405020304" charset="0"/>
                <a:cs typeface="Times New Roman" panose="02020603050405020304" charset="0"/>
                <a:sym typeface="+mn-ea"/>
              </a:rPr>
              <a:t>Grains with different moisture levels have varying metabolic intensities and rates of quality change. High-moisture grains, in particular, are highly susceptible to insect and mold infestations, which can lead to heating, mold growth, and even sprouting, resulting in significant losses.Therefore, it is important to store dry and wet grains separately upon arrival to maintain consistent moisture levels within each grain pile. However, grains with higher moisture levels should be stored separately and promptly treated after storage to prevent issues such as condensation and mold growth.</a:t>
            </a:r>
            <a:endParaRPr lang="zh-CN" altLang="en-US" sz="2000" dirty="0">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812800" y="1109345"/>
            <a:ext cx="10678795" cy="1198880"/>
          </a:xfrm>
          <a:prstGeom prst="rect">
            <a:avLst/>
          </a:prstGeom>
        </p:spPr>
        <p:txBody>
          <a:bodyPr wrap="square">
            <a:spAutoFit/>
          </a:bodyPr>
          <a:lstStyle/>
          <a:p>
            <a:pPr marL="0" algn="just" defTabSz="266700">
              <a:lnSpc>
                <a:spcPct val="120000"/>
              </a:lnSpc>
              <a:buClrTx/>
              <a:buSzTx/>
              <a:buFontTx/>
            </a:pPr>
            <a:r>
              <a:rPr lang="zh-CN" altLang="en-US" sz="2000" b="1">
                <a:solidFill>
                  <a:srgbClr val="007DBC"/>
                </a:solidFill>
                <a:latin typeface="宋体" panose="02010600030101010101" pitchFamily="2" charset="-122"/>
                <a:ea typeface="宋体" panose="02010600030101010101" pitchFamily="2" charset="-122"/>
              </a:rPr>
              <a:t>（5）有虫无虫粮分开</a:t>
            </a:r>
            <a:r>
              <a:rPr lang="en-US" altLang="zh-CN" sz="2000" b="1">
                <a:solidFill>
                  <a:srgbClr val="007DBC"/>
                </a:solidFill>
                <a:latin typeface="宋体" panose="02010600030101010101" pitchFamily="2" charset="-122"/>
                <a:ea typeface="宋体" panose="02010600030101010101" pitchFamily="2" charset="-122"/>
              </a:rPr>
              <a:t> </a:t>
            </a:r>
            <a:r>
              <a:rPr lang="zh-CN" altLang="en-US" sz="2000">
                <a:latin typeface="Times New Roman" panose="02020603050405020304" charset="0"/>
                <a:cs typeface="Times New Roman" panose="02020603050405020304" charset="0"/>
                <a:sym typeface="+mn-ea"/>
              </a:rPr>
              <a:t>Separation by </a:t>
            </a:r>
            <a:r>
              <a:rPr lang="en-US" altLang="zh-CN" sz="2000">
                <a:latin typeface="Times New Roman" panose="02020603050405020304" charset="0"/>
                <a:cs typeface="Times New Roman" panose="02020603050405020304" charset="0"/>
                <a:sym typeface="+mn-ea"/>
              </a:rPr>
              <a:t>p</a:t>
            </a:r>
            <a:r>
              <a:rPr lang="zh-CN" altLang="en-US" sz="2000">
                <a:latin typeface="Times New Roman" panose="02020603050405020304" charset="0"/>
                <a:cs typeface="Times New Roman" panose="02020603050405020304" charset="0"/>
                <a:sym typeface="+mn-ea"/>
              </a:rPr>
              <a:t>est </a:t>
            </a:r>
            <a:r>
              <a:rPr lang="en-US" altLang="zh-CN" sz="2000">
                <a:latin typeface="Times New Roman" panose="02020603050405020304" charset="0"/>
                <a:cs typeface="Times New Roman" panose="02020603050405020304" charset="0"/>
                <a:sym typeface="+mn-ea"/>
              </a:rPr>
              <a:t>p</a:t>
            </a:r>
            <a:r>
              <a:rPr lang="zh-CN" altLang="en-US" sz="2000">
                <a:latin typeface="Times New Roman" panose="02020603050405020304" charset="0"/>
                <a:cs typeface="Times New Roman" panose="02020603050405020304" charset="0"/>
                <a:sym typeface="+mn-ea"/>
              </a:rPr>
              <a:t>resence</a:t>
            </a:r>
            <a:endParaRPr lang="zh-CN" altLang="en-US" sz="2000" b="1">
              <a:solidFill>
                <a:srgbClr val="007DBC"/>
              </a:solidFill>
              <a:latin typeface="宋体" panose="02010600030101010101" pitchFamily="2" charset="-122"/>
              <a:ea typeface="宋体" panose="02010600030101010101" pitchFamily="2" charset="-122"/>
            </a:endParaRPr>
          </a:p>
          <a:p>
            <a:pPr marL="0" algn="just" defTabSz="266700">
              <a:lnSpc>
                <a:spcPct val="120000"/>
              </a:lnSpc>
              <a:buClrTx/>
              <a:buSzTx/>
              <a:buFontTx/>
            </a:pPr>
            <a:r>
              <a:rPr lang="zh-CN" altLang="en-US" sz="2000" b="1">
                <a:solidFill>
                  <a:srgbClr val="007DBC"/>
                </a:solidFill>
                <a:latin typeface="宋体" panose="02010600030101010101" pitchFamily="2" charset="-122"/>
                <a:ea typeface="宋体" panose="02010600030101010101" pitchFamily="2" charset="-122"/>
              </a:rPr>
              <a:t>入仓时，有虫和无虫的粮食如果混储在一个仓，则会相互感染扩大虫粮数量，增加处理工作量和费用。因此，入库时应将有虫的粮食与无虫的粮食分开储藏，有虫粮及时处理，减少损失。</a:t>
            </a:r>
          </a:p>
        </p:txBody>
      </p:sp>
      <p:sp>
        <p:nvSpPr>
          <p:cNvPr id="4" name="文本框 3"/>
          <p:cNvSpPr txBox="1"/>
          <p:nvPr/>
        </p:nvSpPr>
        <p:spPr>
          <a:xfrm>
            <a:off x="812800" y="2392045"/>
            <a:ext cx="10582275" cy="1751965"/>
          </a:xfrm>
          <a:prstGeom prst="rect">
            <a:avLst/>
          </a:prstGeom>
          <a:noFill/>
        </p:spPr>
        <p:txBody>
          <a:bodyPr wrap="square" rtlCol="0" anchor="t">
            <a:spAutoFit/>
          </a:bodyPr>
          <a:lstStyle/>
          <a:p>
            <a:pPr algn="just">
              <a:lnSpc>
                <a:spcPct val="90000"/>
              </a:lnSpc>
            </a:pPr>
            <a:r>
              <a:rPr lang="zh-CN" altLang="en-US" sz="2400" dirty="0">
                <a:latin typeface="Times New Roman" panose="02020603050405020304" charset="0"/>
                <a:cs typeface="Times New Roman" panose="02020603050405020304" charset="0"/>
              </a:rPr>
              <a:t>During storage, if infested and non-infested grains are mixed in the same </a:t>
            </a:r>
            <a:r>
              <a:rPr lang="en-GB" altLang="zh-CN" sz="2400" dirty="0">
                <a:latin typeface="Times New Roman" panose="02020603050405020304" charset="0"/>
                <a:cs typeface="Times New Roman" panose="02020603050405020304" charset="0"/>
              </a:rPr>
              <a:t>warehouse</a:t>
            </a:r>
            <a:r>
              <a:rPr lang="zh-CN" altLang="en-US" sz="2400" dirty="0">
                <a:latin typeface="Times New Roman" panose="02020603050405020304" charset="0"/>
                <a:cs typeface="Times New Roman" panose="02020603050405020304" charset="0"/>
              </a:rPr>
              <a:t>, the infestation can spread, increasing the quantity of infested grain and raising the workload and costs for treatment. Therefore, infested grains should be stored separately from non-infested grains, and infested grains should be treated promptly to minimize losses.</a:t>
            </a:r>
          </a:p>
        </p:txBody>
      </p:sp>
      <p:pic>
        <p:nvPicPr>
          <p:cNvPr id="53253" name="图片 53252" descr="谷蠹"/>
          <p:cNvPicPr>
            <a:picLocks noChangeAspect="1"/>
          </p:cNvPicPr>
          <p:nvPr/>
        </p:nvPicPr>
        <p:blipFill>
          <a:blip r:embed="rId4"/>
          <a:stretch>
            <a:fillRect/>
          </a:stretch>
        </p:blipFill>
        <p:spPr>
          <a:xfrm>
            <a:off x="9207152" y="4426908"/>
            <a:ext cx="2592388" cy="2354262"/>
          </a:xfrm>
          <a:prstGeom prst="rect">
            <a:avLst/>
          </a:prstGeom>
          <a:noFill/>
          <a:ln w="9525">
            <a:noFill/>
          </a:ln>
        </p:spPr>
      </p:pic>
      <p:pic>
        <p:nvPicPr>
          <p:cNvPr id="5" name="图片 4"/>
          <p:cNvPicPr/>
          <p:nvPr/>
        </p:nvPicPr>
        <p:blipFill>
          <a:blip r:embed="rId5"/>
        </p:blipFill>
        <p:spPr>
          <a:xfrm>
            <a:off x="3954780" y="4426585"/>
            <a:ext cx="4326890" cy="22745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930910" y="1025525"/>
            <a:ext cx="10351135" cy="2688590"/>
          </a:xfrm>
          <a:prstGeom prst="rect">
            <a:avLst/>
          </a:prstGeom>
        </p:spPr>
        <p:txBody>
          <a:bodyPr wrap="square">
            <a:spAutoFit/>
          </a:bodyPr>
          <a:lstStyle/>
          <a:p>
            <a:pPr marL="0" algn="just" defTabSz="266700">
              <a:lnSpc>
                <a:spcPct val="120000"/>
              </a:lnSpc>
              <a:buClrTx/>
              <a:buSzTx/>
              <a:buFontTx/>
            </a:pPr>
            <a:r>
              <a:rPr lang="zh-CN" altLang="en-US" sz="2400" b="1">
                <a:solidFill>
                  <a:srgbClr val="007DBC"/>
                </a:solidFill>
                <a:latin typeface="宋体" panose="02010600030101010101" pitchFamily="2" charset="-122"/>
                <a:ea typeface="宋体" panose="02010600030101010101" pitchFamily="2" charset="-122"/>
              </a:rPr>
              <a:t>三、分选技术</a:t>
            </a:r>
            <a:r>
              <a:rPr lang="en-US" altLang="zh-CN" sz="2400" b="1">
                <a:solidFill>
                  <a:srgbClr val="007DBC"/>
                </a:solidFill>
                <a:latin typeface="宋体" panose="02010600030101010101" pitchFamily="2" charset="-122"/>
                <a:ea typeface="宋体" panose="02010600030101010101" pitchFamily="2" charset="-122"/>
              </a:rPr>
              <a:t> </a:t>
            </a:r>
            <a:r>
              <a:rPr lang="en-US" altLang="zh-CN" sz="2400" b="1">
                <a:solidFill>
                  <a:schemeClr val="tx1"/>
                </a:solidFill>
                <a:latin typeface="宋体" panose="02010600030101010101" pitchFamily="2" charset="-122"/>
                <a:ea typeface="宋体" panose="02010600030101010101" pitchFamily="2" charset="-122"/>
              </a:rPr>
              <a:t>Sorting technology</a:t>
            </a:r>
            <a:endParaRPr lang="en-US" altLang="zh-CN" sz="2400" b="1">
              <a:solidFill>
                <a:srgbClr val="007DBC"/>
              </a:solidFill>
              <a:latin typeface="宋体" panose="02010600030101010101" pitchFamily="2" charset="-122"/>
              <a:ea typeface="宋体" panose="02010600030101010101" pitchFamily="2" charset="-122"/>
            </a:endParaRPr>
          </a:p>
          <a:p>
            <a:pPr marL="0" algn="just" defTabSz="266700">
              <a:lnSpc>
                <a:spcPct val="140000"/>
              </a:lnSpc>
              <a:buClrTx/>
              <a:buSzTx/>
              <a:buFontTx/>
            </a:pPr>
            <a:r>
              <a:rPr lang="zh-CN" altLang="en-US" sz="2000" b="1">
                <a:solidFill>
                  <a:srgbClr val="007DBC"/>
                </a:solidFill>
                <a:latin typeface="宋体" panose="02010600030101010101" pitchFamily="2" charset="-122"/>
                <a:ea typeface="宋体" panose="02010600030101010101" pitchFamily="2" charset="-122"/>
              </a:rPr>
              <a:t>1.分选的意义</a:t>
            </a:r>
            <a:r>
              <a:rPr lang="en-US" altLang="zh-CN" sz="2000" b="1">
                <a:solidFill>
                  <a:srgbClr val="007DBC"/>
                </a:solidFill>
                <a:latin typeface="宋体" panose="02010600030101010101" pitchFamily="2" charset="-122"/>
                <a:ea typeface="宋体" panose="02010600030101010101" pitchFamily="2" charset="-122"/>
              </a:rPr>
              <a:t> </a:t>
            </a:r>
            <a:r>
              <a:rPr lang="en-US" altLang="zh-CN" sz="2000" b="1">
                <a:solidFill>
                  <a:schemeClr val="tx1"/>
                </a:solidFill>
                <a:latin typeface="宋体" panose="02010600030101010101" pitchFamily="2" charset="-122"/>
                <a:ea typeface="宋体" panose="02010600030101010101" pitchFamily="2" charset="-122"/>
              </a:rPr>
              <a:t>The significance of sorting</a:t>
            </a:r>
          </a:p>
          <a:p>
            <a:pPr algn="just" defTabSz="266700">
              <a:lnSpc>
                <a:spcPct val="140000"/>
              </a:lnSpc>
              <a:buClrTx/>
              <a:buSzTx/>
              <a:buFontTx/>
            </a:pPr>
            <a:r>
              <a:rPr lang="zh-CN" altLang="en-US" sz="2000" b="1">
                <a:solidFill>
                  <a:srgbClr val="007DBC"/>
                </a:solidFill>
                <a:latin typeface="宋体" panose="02010600030101010101" pitchFamily="2" charset="-122"/>
                <a:ea typeface="宋体" panose="02010600030101010101" pitchFamily="2" charset="-122"/>
              </a:rPr>
              <a:t>分选通常是指颗粒物质在外力作用下，按粒度、形状或密度的差别发生分别富集的现象，表示颗粒大小的均一性。分选技术在粮食清理和加工过程中均有应用，其目的主要是清理杂质、分离各种物理特性差异及病菌感染的颗粒，从而净化和纯化原粮及成品粮，使粮食更纯净、更卫生、更安全。</a:t>
            </a:r>
          </a:p>
        </p:txBody>
      </p:sp>
      <p:sp>
        <p:nvSpPr>
          <p:cNvPr id="4" name="文本框 3"/>
          <p:cNvSpPr txBox="1"/>
          <p:nvPr/>
        </p:nvSpPr>
        <p:spPr>
          <a:xfrm>
            <a:off x="804545" y="3749675"/>
            <a:ext cx="10658475" cy="2122805"/>
          </a:xfrm>
          <a:prstGeom prst="rect">
            <a:avLst/>
          </a:prstGeom>
          <a:noFill/>
        </p:spPr>
        <p:txBody>
          <a:bodyPr wrap="square" rtlCol="0" anchor="t">
            <a:spAutoFit/>
          </a:bodyPr>
          <a:lstStyle/>
          <a:p>
            <a:pPr algn="just">
              <a:lnSpc>
                <a:spcPct val="110000"/>
              </a:lnSpc>
            </a:pPr>
            <a:r>
              <a:rPr lang="zh-CN" altLang="en-US" sz="2000" dirty="0">
                <a:latin typeface="Times New Roman" panose="02020603050405020304" charset="0"/>
                <a:cs typeface="Times New Roman" panose="02020603050405020304" charset="0"/>
              </a:rPr>
              <a:t>Sorting typically refers to the phenomenon where particulate matter undergoes separation and enrichment based on differences in size, shape, or density under the influence of external forces, indicating uniformity in particle size. </a:t>
            </a:r>
            <a:endParaRPr lang="en-GB" altLang="zh-CN" sz="2000" dirty="0">
              <a:latin typeface="Times New Roman" panose="02020603050405020304" charset="0"/>
              <a:cs typeface="Times New Roman" panose="02020603050405020304" charset="0"/>
            </a:endParaRPr>
          </a:p>
          <a:p>
            <a:pPr algn="just">
              <a:lnSpc>
                <a:spcPct val="110000"/>
              </a:lnSpc>
            </a:pPr>
            <a:r>
              <a:rPr lang="zh-CN" altLang="en-US" sz="2000" dirty="0">
                <a:latin typeface="Times New Roman" panose="02020603050405020304" charset="0"/>
                <a:cs typeface="Times New Roman" panose="02020603050405020304" charset="0"/>
              </a:rPr>
              <a:t>This sorting technology is applied in the </a:t>
            </a:r>
            <a:r>
              <a:rPr lang="en-GB" altLang="zh-CN" sz="2000" dirty="0">
                <a:latin typeface="Times New Roman" panose="02020603050405020304" charset="0"/>
                <a:cs typeface="Times New Roman" panose="02020603050405020304" charset="0"/>
              </a:rPr>
              <a:t>processes </a:t>
            </a:r>
            <a:r>
              <a:rPr lang="zh-CN" altLang="en-US" sz="2000" dirty="0">
                <a:latin typeface="Times New Roman" panose="02020603050405020304" charset="0"/>
                <a:cs typeface="Times New Roman" panose="02020603050405020304" charset="0"/>
              </a:rPr>
              <a:t>of grain cleaning and processing. Its main purposes are to remove impurities, separate particles with different physical characteristics or disease infections, and thus purify and refine raw and finished grains, making them cleaner, more hygienic, and safer.</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p:cNvSpPr>
            <a:spLocks noGrp="1"/>
          </p:cNvSpPr>
          <p:nvPr>
            <p:ph type="title"/>
          </p:nvPr>
        </p:nvSpPr>
        <p:spPr/>
        <p:txBody>
          <a:bodyPr/>
          <a:lstStyle/>
          <a:p>
            <a:endParaRPr lang="zh-CN" altLang="en-US"/>
          </a:p>
        </p:txBody>
      </p:sp>
      <p:grpSp>
        <p:nvGrpSpPr>
          <p:cNvPr id="60" name="组合 59"/>
          <p:cNvGrpSpPr/>
          <p:nvPr>
            <p:custDataLst>
              <p:tags r:id="rId1"/>
            </p:custDataLst>
          </p:nvPr>
        </p:nvGrpSpPr>
        <p:grpSpPr>
          <a:xfrm>
            <a:off x="1573404" y="2668665"/>
            <a:ext cx="4826265" cy="780517"/>
            <a:chOff x="6461817" y="1089314"/>
            <a:chExt cx="4826895" cy="780334"/>
          </a:xfrm>
        </p:grpSpPr>
        <p:sp>
          <p:nvSpPr>
            <p:cNvPr id="61" name="文本框 13"/>
            <p:cNvSpPr txBox="1"/>
            <p:nvPr>
              <p:custDataLst>
                <p:tags r:id="rId13"/>
              </p:custDataLst>
            </p:nvPr>
          </p:nvSpPr>
          <p:spPr>
            <a:xfrm flipH="1">
              <a:off x="7263596" y="1089314"/>
              <a:ext cx="4025116" cy="737063"/>
            </a:xfrm>
            <a:prstGeom prst="rect">
              <a:avLst/>
            </a:prstGeom>
            <a:noFill/>
          </p:spPr>
          <p:txBody>
            <a:bodyPr wrap="square" rtlCol="0">
              <a:spAutoFit/>
            </a:bodyPr>
            <a:lstStyle/>
            <a:p>
              <a:pPr defTabSz="628650">
                <a:lnSpc>
                  <a:spcPct val="150000"/>
                </a:lnSpc>
                <a:defRPr/>
              </a:pPr>
              <a:r>
                <a:rPr lang="zh-CN" altLang="en-US" sz="2800" kern="0" dirty="0">
                  <a:solidFill>
                    <a:schemeClr val="accent1"/>
                  </a:solidFill>
                  <a:latin typeface="Open Sans Regular" panose="020B0606030504020204" charset="0"/>
                  <a:ea typeface="微软雅黑" panose="020B0503020204020204" pitchFamily="34" charset="-122"/>
                  <a:cs typeface="Open Sans Regular" panose="020B0606030504020204" charset="0"/>
                </a:rPr>
                <a:t>一、粮食除杂</a:t>
              </a:r>
            </a:p>
          </p:txBody>
        </p:sp>
        <p:grpSp>
          <p:nvGrpSpPr>
            <p:cNvPr id="62" name="组合 61"/>
            <p:cNvGrpSpPr/>
            <p:nvPr/>
          </p:nvGrpSpPr>
          <p:grpSpPr>
            <a:xfrm>
              <a:off x="6461817" y="1178830"/>
              <a:ext cx="725900" cy="690818"/>
              <a:chOff x="6461817" y="1178830"/>
              <a:chExt cx="725900" cy="690818"/>
            </a:xfrm>
          </p:grpSpPr>
          <p:sp>
            <p:nvSpPr>
              <p:cNvPr id="63" name="椭圆 62"/>
              <p:cNvSpPr/>
              <p:nvPr>
                <p:custDataLst>
                  <p:tags r:id="rId14"/>
                </p:custDataLst>
              </p:nvPr>
            </p:nvSpPr>
            <p:spPr>
              <a:xfrm>
                <a:off x="6461817" y="1178830"/>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64" name="矩形 63"/>
              <p:cNvSpPr/>
              <p:nvPr>
                <p:custDataLst>
                  <p:tags r:id="rId15"/>
                </p:custDataLst>
              </p:nvPr>
            </p:nvSpPr>
            <p:spPr>
              <a:xfrm>
                <a:off x="6461817" y="1275328"/>
                <a:ext cx="725900" cy="535815"/>
              </a:xfrm>
              <a:prstGeom prst="rect">
                <a:avLst/>
              </a:prstGeom>
            </p:spPr>
            <p:txBody>
              <a:bodyPr wrap="square">
                <a:noAutofit/>
              </a:bodyPr>
              <a:lstStyle/>
              <a:p>
                <a:pPr algn="ctr"/>
                <a:r>
                  <a:rPr lang="en-US" altLang="zh-CN" sz="2800" b="1" dirty="0">
                    <a:solidFill>
                      <a:schemeClr val="bg1"/>
                    </a:solidFill>
                    <a:latin typeface="Open Sans" panose="020B0606030504020204" charset="0"/>
                    <a:ea typeface="微软雅黑" panose="020B0503020204020204" pitchFamily="34" charset="-122"/>
                    <a:cs typeface="Open Sans" panose="020B0606030504020204" charset="0"/>
                  </a:rPr>
                  <a:t>01</a:t>
                </a:r>
              </a:p>
            </p:txBody>
          </p:sp>
        </p:grpSp>
      </p:grpSp>
      <p:grpSp>
        <p:nvGrpSpPr>
          <p:cNvPr id="65" name="组合 64"/>
          <p:cNvGrpSpPr/>
          <p:nvPr>
            <p:custDataLst>
              <p:tags r:id="rId2"/>
            </p:custDataLst>
          </p:nvPr>
        </p:nvGrpSpPr>
        <p:grpSpPr>
          <a:xfrm>
            <a:off x="6857240" y="2706767"/>
            <a:ext cx="4882146" cy="742317"/>
            <a:chOff x="6405930" y="1089314"/>
            <a:chExt cx="4882782" cy="742145"/>
          </a:xfrm>
        </p:grpSpPr>
        <p:sp>
          <p:nvSpPr>
            <p:cNvPr id="66" name="文本框 67"/>
            <p:cNvSpPr txBox="1"/>
            <p:nvPr>
              <p:custDataLst>
                <p:tags r:id="rId10"/>
              </p:custDataLst>
            </p:nvPr>
          </p:nvSpPr>
          <p:spPr>
            <a:xfrm flipH="1">
              <a:off x="7263596" y="1089314"/>
              <a:ext cx="4025116" cy="737065"/>
            </a:xfrm>
            <a:prstGeom prst="rect">
              <a:avLst/>
            </a:prstGeom>
            <a:noFill/>
          </p:spPr>
          <p:txBody>
            <a:bodyPr wrap="square" rtlCol="0">
              <a:spAutoFit/>
            </a:bodyPr>
            <a:lstStyle/>
            <a:p>
              <a:pPr algn="l" defTabSz="628650">
                <a:lnSpc>
                  <a:spcPct val="150000"/>
                </a:lnSpc>
                <a:buClrTx/>
                <a:buSzTx/>
                <a:buFontTx/>
                <a:defRPr/>
              </a:pPr>
              <a:r>
                <a:rPr lang="zh-CN" altLang="en-US" sz="2800" kern="0" dirty="0">
                  <a:solidFill>
                    <a:schemeClr val="accent1"/>
                  </a:solidFill>
                  <a:latin typeface="Open Sans Regular" panose="020B0606030504020204" charset="0"/>
                  <a:ea typeface="微软雅黑" panose="020B0503020204020204" pitchFamily="34" charset="-122"/>
                  <a:cs typeface="Open Sans Regular" panose="020B0606030504020204" charset="0"/>
                </a:rPr>
                <a:t>二、分级储备</a:t>
              </a:r>
            </a:p>
          </p:txBody>
        </p:sp>
        <p:grpSp>
          <p:nvGrpSpPr>
            <p:cNvPr id="67" name="组合 66"/>
            <p:cNvGrpSpPr/>
            <p:nvPr/>
          </p:nvGrpSpPr>
          <p:grpSpPr>
            <a:xfrm>
              <a:off x="6405930" y="1118520"/>
              <a:ext cx="917059" cy="712939"/>
              <a:chOff x="6405930" y="1118520"/>
              <a:chExt cx="917059" cy="712939"/>
            </a:xfrm>
          </p:grpSpPr>
          <p:sp>
            <p:nvSpPr>
              <p:cNvPr id="68" name="椭圆 67"/>
              <p:cNvSpPr/>
              <p:nvPr>
                <p:custDataLst>
                  <p:tags r:id="rId11"/>
                </p:custDataLst>
              </p:nvPr>
            </p:nvSpPr>
            <p:spPr>
              <a:xfrm>
                <a:off x="6518975" y="1118520"/>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69" name="矩形 68"/>
              <p:cNvSpPr/>
              <p:nvPr>
                <p:custDataLst>
                  <p:tags r:id="rId12"/>
                </p:custDataLst>
              </p:nvPr>
            </p:nvSpPr>
            <p:spPr>
              <a:xfrm>
                <a:off x="6405930" y="1131851"/>
                <a:ext cx="917059" cy="699608"/>
              </a:xfrm>
              <a:prstGeom prst="rect">
                <a:avLst/>
              </a:prstGeom>
            </p:spPr>
            <p:txBody>
              <a:bodyPr wrap="square">
                <a:noAutofit/>
              </a:bodyPr>
              <a:lstStyle/>
              <a:p>
                <a:pPr algn="ctr"/>
                <a:r>
                  <a:rPr lang="en-US" altLang="zh-CN" sz="2800" b="1" dirty="0">
                    <a:solidFill>
                      <a:schemeClr val="bg1"/>
                    </a:solidFill>
                    <a:latin typeface="Open Sans" panose="020B0606030504020204" charset="0"/>
                    <a:ea typeface="微软雅黑" panose="020B0503020204020204" pitchFamily="34" charset="-122"/>
                    <a:cs typeface="Open Sans" panose="020B0606030504020204" charset="0"/>
                  </a:rPr>
                  <a:t>02</a:t>
                </a:r>
                <a:endParaRPr lang="zh-CN" altLang="en-US" sz="2800" b="1" dirty="0">
                  <a:solidFill>
                    <a:schemeClr val="bg1"/>
                  </a:solidFill>
                  <a:latin typeface="Open Sans" panose="020B0606030504020204" charset="0"/>
                  <a:ea typeface="微软雅黑" panose="020B0503020204020204" pitchFamily="34" charset="-122"/>
                  <a:cs typeface="Open Sans" panose="020B0606030504020204" charset="0"/>
                </a:endParaRPr>
              </a:p>
            </p:txBody>
          </p:sp>
        </p:grpSp>
      </p:grpSp>
      <p:grpSp>
        <p:nvGrpSpPr>
          <p:cNvPr id="70" name="组合 69"/>
          <p:cNvGrpSpPr/>
          <p:nvPr>
            <p:custDataLst>
              <p:tags r:id="rId3"/>
            </p:custDataLst>
          </p:nvPr>
        </p:nvGrpSpPr>
        <p:grpSpPr>
          <a:xfrm>
            <a:off x="1433704" y="4219135"/>
            <a:ext cx="4965966" cy="799565"/>
            <a:chOff x="6322099" y="1089314"/>
            <a:chExt cx="4966613" cy="799380"/>
          </a:xfrm>
        </p:grpSpPr>
        <p:sp>
          <p:nvSpPr>
            <p:cNvPr id="71" name="文本框 72"/>
            <p:cNvSpPr txBox="1"/>
            <p:nvPr>
              <p:custDataLst>
                <p:tags r:id="rId7"/>
              </p:custDataLst>
            </p:nvPr>
          </p:nvSpPr>
          <p:spPr>
            <a:xfrm flipH="1">
              <a:off x="7263596" y="1089314"/>
              <a:ext cx="4025116" cy="737064"/>
            </a:xfrm>
            <a:prstGeom prst="rect">
              <a:avLst/>
            </a:prstGeom>
            <a:noFill/>
          </p:spPr>
          <p:txBody>
            <a:bodyPr wrap="square" rtlCol="0">
              <a:spAutoFit/>
            </a:bodyPr>
            <a:lstStyle/>
            <a:p>
              <a:pPr algn="l" defTabSz="628650">
                <a:lnSpc>
                  <a:spcPct val="150000"/>
                </a:lnSpc>
                <a:buClrTx/>
                <a:buSzTx/>
                <a:buFontTx/>
                <a:defRPr/>
              </a:pPr>
              <a:r>
                <a:rPr lang="zh-CN" altLang="en-US" sz="2800" kern="0" dirty="0">
                  <a:solidFill>
                    <a:schemeClr val="accent1"/>
                  </a:solidFill>
                  <a:latin typeface="Open Sans Regular" panose="020B0606030504020204" charset="0"/>
                  <a:ea typeface="微软雅黑" panose="020B0503020204020204" pitchFamily="34" charset="-122"/>
                  <a:cs typeface="Open Sans Regular" panose="020B0606030504020204" charset="0"/>
                </a:rPr>
                <a:t>三、分选技术</a:t>
              </a:r>
            </a:p>
          </p:txBody>
        </p:sp>
        <p:grpSp>
          <p:nvGrpSpPr>
            <p:cNvPr id="72" name="组合 71"/>
            <p:cNvGrpSpPr/>
            <p:nvPr/>
          </p:nvGrpSpPr>
          <p:grpSpPr>
            <a:xfrm>
              <a:off x="6322099" y="1197876"/>
              <a:ext cx="941193" cy="690818"/>
              <a:chOff x="6322099" y="1197876"/>
              <a:chExt cx="941193" cy="690818"/>
            </a:xfrm>
          </p:grpSpPr>
          <p:sp>
            <p:nvSpPr>
              <p:cNvPr id="73" name="椭圆 72"/>
              <p:cNvSpPr/>
              <p:nvPr>
                <p:custDataLst>
                  <p:tags r:id="rId8"/>
                </p:custDataLst>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74" name="矩形 73"/>
              <p:cNvSpPr/>
              <p:nvPr>
                <p:custDataLst>
                  <p:tags r:id="rId9"/>
                </p:custDataLst>
              </p:nvPr>
            </p:nvSpPr>
            <p:spPr>
              <a:xfrm>
                <a:off x="6322099" y="1274693"/>
                <a:ext cx="941193" cy="544704"/>
              </a:xfrm>
              <a:prstGeom prst="rect">
                <a:avLst/>
              </a:prstGeom>
            </p:spPr>
            <p:txBody>
              <a:bodyPr wrap="square">
                <a:noAutofit/>
              </a:bodyPr>
              <a:lstStyle/>
              <a:p>
                <a:pPr algn="ctr"/>
                <a:r>
                  <a:rPr lang="en-US" altLang="zh-CN" sz="2800" b="1" dirty="0">
                    <a:solidFill>
                      <a:schemeClr val="bg1"/>
                    </a:solidFill>
                    <a:latin typeface="Open Sans" panose="020B0606030504020204" charset="0"/>
                    <a:ea typeface="微软雅黑" panose="020B0503020204020204" pitchFamily="34" charset="-122"/>
                    <a:cs typeface="Open Sans" panose="020B0606030504020204" charset="0"/>
                  </a:rPr>
                  <a:t>03</a:t>
                </a:r>
                <a:endParaRPr lang="zh-CN" altLang="en-US" sz="2800" b="1" dirty="0">
                  <a:solidFill>
                    <a:schemeClr val="bg1"/>
                  </a:solidFill>
                  <a:latin typeface="Open Sans" panose="020B0606030504020204" charset="0"/>
                  <a:ea typeface="微软雅黑" panose="020B0503020204020204" pitchFamily="34" charset="-122"/>
                  <a:cs typeface="Open Sans" panose="020B0606030504020204" charset="0"/>
                </a:endParaRPr>
              </a:p>
            </p:txBody>
          </p:sp>
        </p:grpSp>
      </p:grpSp>
      <p:sp>
        <p:nvSpPr>
          <p:cNvPr id="98" name="任意多边形 97"/>
          <p:cNvSpPr/>
          <p:nvPr/>
        </p:nvSpPr>
        <p:spPr>
          <a:xfrm>
            <a:off x="4195622" y="-1146225"/>
            <a:ext cx="3578407" cy="3431569"/>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838200" dir="2700000" sx="90000" sy="9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9" name="文本框 2"/>
          <p:cNvSpPr txBox="1"/>
          <p:nvPr/>
        </p:nvSpPr>
        <p:spPr>
          <a:xfrm>
            <a:off x="4445353" y="982752"/>
            <a:ext cx="3112135" cy="1753235"/>
          </a:xfrm>
          <a:prstGeom prst="rect">
            <a:avLst/>
          </a:prstGeom>
          <a:noFill/>
        </p:spPr>
        <p:txBody>
          <a:bodyPr wrap="square" rtlCol="0">
            <a:spAutoFit/>
          </a:bodyPr>
          <a:lstStyle/>
          <a:p>
            <a:pPr algn="ctr">
              <a:lnSpc>
                <a:spcPct val="150000"/>
              </a:lnSpc>
              <a:defRPr/>
            </a:pPr>
            <a:r>
              <a:rPr lang="en-US" altLang="zh-CN" sz="3600" b="1" dirty="0">
                <a:solidFill>
                  <a:schemeClr val="accent2"/>
                </a:solidFill>
                <a:latin typeface="Open Sans" panose="020B0606030504020204" charset="0"/>
                <a:ea typeface="微软雅黑" panose="020B0503020204020204" pitchFamily="34" charset="-122"/>
                <a:cs typeface="Open Sans" panose="020B0606030504020204" charset="0"/>
              </a:rPr>
              <a:t>CONTENTS</a:t>
            </a:r>
            <a:endParaRPr lang="zh-CN" altLang="en-US" sz="3600" b="1" dirty="0">
              <a:solidFill>
                <a:schemeClr val="accent2"/>
              </a:solidFill>
              <a:latin typeface="Open Sans" panose="020B0606030504020204" charset="0"/>
              <a:ea typeface="微软雅黑" panose="020B0503020204020204" pitchFamily="34" charset="-122"/>
              <a:cs typeface="Open Sans" panose="020B0606030504020204" charset="0"/>
            </a:endParaRPr>
          </a:p>
          <a:p>
            <a:pPr algn="ctr">
              <a:lnSpc>
                <a:spcPct val="150000"/>
              </a:lnSpc>
              <a:defRPr/>
            </a:pPr>
            <a:endParaRPr lang="en-US" altLang="zh-CN" sz="3600" b="1" dirty="0">
              <a:solidFill>
                <a:schemeClr val="accent2"/>
              </a:solidFill>
              <a:latin typeface="Open Sans" panose="020B0606030504020204" charset="0"/>
              <a:ea typeface="微软雅黑" panose="020B0503020204020204" pitchFamily="34" charset="-122"/>
              <a:cs typeface="Open Sans" panose="020B0606030504020204" charset="0"/>
            </a:endParaRPr>
          </a:p>
        </p:txBody>
      </p:sp>
      <p:pic>
        <p:nvPicPr>
          <p:cNvPr id="36" name="图片 3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00" name="文本框 99"/>
          <p:cNvSpPr txBox="1"/>
          <p:nvPr>
            <p:custDataLst>
              <p:tags r:id="rId4"/>
            </p:custDataLst>
          </p:nvPr>
        </p:nvSpPr>
        <p:spPr>
          <a:xfrm>
            <a:off x="2299335" y="3448685"/>
            <a:ext cx="3823970" cy="521970"/>
          </a:xfrm>
          <a:prstGeom prst="rect">
            <a:avLst/>
          </a:prstGeom>
          <a:noFill/>
          <a:ln w="9525">
            <a:noFill/>
          </a:ln>
        </p:spPr>
        <p:txBody>
          <a:bodyPr wrap="square">
            <a:spAutoFit/>
          </a:bodyPr>
          <a:lstStyle/>
          <a:p>
            <a:pPr indent="0"/>
            <a:r>
              <a:rPr lang="en-US" sz="2800" b="0">
                <a:latin typeface="Times New Roman" panose="02020603050405020304" charset="0"/>
                <a:ea typeface="宋体" panose="02010600030101010101" pitchFamily="2" charset="-122"/>
                <a:cs typeface="Times New Roman" panose="02020603050405020304" charset="0"/>
              </a:rPr>
              <a:t>Grain Impurity Removal</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
        <p:nvSpPr>
          <p:cNvPr id="6" name="文本框 5"/>
          <p:cNvSpPr txBox="1"/>
          <p:nvPr>
            <p:custDataLst>
              <p:tags r:id="rId5"/>
            </p:custDataLst>
          </p:nvPr>
        </p:nvSpPr>
        <p:spPr>
          <a:xfrm>
            <a:off x="7547610" y="3377565"/>
            <a:ext cx="4035425" cy="521970"/>
          </a:xfrm>
          <a:prstGeom prst="rect">
            <a:avLst/>
          </a:prstGeom>
          <a:noFill/>
          <a:ln w="9525">
            <a:noFill/>
          </a:ln>
        </p:spPr>
        <p:txBody>
          <a:bodyPr wrap="square">
            <a:spAutoFit/>
          </a:bodyPr>
          <a:lstStyle/>
          <a:p>
            <a:pPr indent="0"/>
            <a:r>
              <a:rPr lang="en-US" sz="2800" b="0">
                <a:latin typeface="Times New Roman" panose="02020603050405020304" charset="0"/>
                <a:ea typeface="宋体" panose="02010600030101010101" pitchFamily="2" charset="-122"/>
                <a:cs typeface="Times New Roman" panose="02020603050405020304" charset="0"/>
              </a:rPr>
              <a:t>Grain Grading and Storage</a:t>
            </a:r>
            <a:endParaRPr lang="en-US" altLang="en-US" b="0">
              <a:latin typeface="Calibri" panose="020F0502020204030204" charset="0"/>
              <a:ea typeface="宋体" panose="02010600030101010101" pitchFamily="2" charset="-122"/>
            </a:endParaRPr>
          </a:p>
        </p:txBody>
      </p:sp>
      <p:sp>
        <p:nvSpPr>
          <p:cNvPr id="8" name="文本框 7"/>
          <p:cNvSpPr txBox="1"/>
          <p:nvPr>
            <p:custDataLst>
              <p:tags r:id="rId6"/>
            </p:custDataLst>
          </p:nvPr>
        </p:nvSpPr>
        <p:spPr>
          <a:xfrm>
            <a:off x="2299335" y="4949190"/>
            <a:ext cx="4298950" cy="521970"/>
          </a:xfrm>
          <a:prstGeom prst="rect">
            <a:avLst/>
          </a:prstGeom>
          <a:noFill/>
          <a:ln w="9525">
            <a:noFill/>
          </a:ln>
        </p:spPr>
        <p:txBody>
          <a:bodyPr wrap="square">
            <a:spAutoFit/>
          </a:bodyPr>
          <a:lstStyle/>
          <a:p>
            <a:pPr indent="0"/>
            <a:r>
              <a:rPr lang="en-US" sz="2800" b="0">
                <a:latin typeface="Times New Roman" panose="02020603050405020304" charset="0"/>
                <a:ea typeface="宋体" panose="02010600030101010101" pitchFamily="2" charset="-122"/>
                <a:cs typeface="Times New Roman" panose="02020603050405020304" charset="0"/>
              </a:rPr>
              <a:t>Grain Sorting Technologies</a:t>
            </a:r>
          </a:p>
        </p:txBody>
      </p:sp>
      <p:pic>
        <p:nvPicPr>
          <p:cNvPr id="10" name="内容占位符 9" descr="粮面"/>
          <p:cNvPicPr>
            <a:picLocks noGrp="1" noChangeAspect="1"/>
          </p:cNvPicPr>
          <p:nvPr>
            <p:ph idx="1"/>
          </p:nvPr>
        </p:nvPicPr>
        <p:blipFill>
          <a:blip r:embed="rId19">
            <a:lum bright="18000"/>
          </a:blip>
          <a:stretch>
            <a:fillRect/>
          </a:stretch>
        </p:blipFill>
        <p:spPr>
          <a:xfrm>
            <a:off x="7661910" y="4181475"/>
            <a:ext cx="3371850" cy="2410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654685" y="1025525"/>
            <a:ext cx="10663555" cy="1358900"/>
          </a:xfrm>
          <a:prstGeom prst="rect">
            <a:avLst/>
          </a:prstGeom>
        </p:spPr>
        <p:txBody>
          <a:bodyPr wrap="square">
            <a:spAutoFit/>
          </a:bodyPr>
          <a:lstStyle/>
          <a:p>
            <a:pPr marL="0" algn="just" defTabSz="266700">
              <a:lnSpc>
                <a:spcPct val="110000"/>
              </a:lnSpc>
              <a:buClrTx/>
              <a:buSzTx/>
              <a:buFontTx/>
            </a:pPr>
            <a:r>
              <a:rPr lang="zh-CN" altLang="en-US" sz="2400" b="1" dirty="0">
                <a:solidFill>
                  <a:srgbClr val="007DBC"/>
                </a:solidFill>
                <a:latin typeface="宋体" panose="02010600030101010101" pitchFamily="2" charset="-122"/>
                <a:ea typeface="宋体" panose="02010600030101010101" pitchFamily="2" charset="-122"/>
              </a:rPr>
              <a:t>2.分选技术种类及应用</a:t>
            </a:r>
            <a:r>
              <a:rPr lang="en-US" altLang="zh-CN" sz="2400" b="1" dirty="0">
                <a:solidFill>
                  <a:srgbClr val="007DBC"/>
                </a:solidFill>
                <a:latin typeface="宋体" panose="02010600030101010101" pitchFamily="2" charset="-122"/>
                <a:ea typeface="宋体" panose="02010600030101010101" pitchFamily="2" charset="-122"/>
              </a:rPr>
              <a:t> </a:t>
            </a:r>
            <a:r>
              <a:rPr lang="en-US" altLang="zh-CN" sz="2400" b="1" dirty="0">
                <a:solidFill>
                  <a:schemeClr val="tx1"/>
                </a:solidFill>
                <a:latin typeface="宋体" panose="02010600030101010101" pitchFamily="2" charset="-122"/>
                <a:ea typeface="宋体" panose="02010600030101010101" pitchFamily="2" charset="-122"/>
              </a:rPr>
              <a:t>Types and Applications of Sorting Technology</a:t>
            </a:r>
            <a:endParaRPr lang="en-US" altLang="zh-CN" sz="2000" b="1" dirty="0">
              <a:solidFill>
                <a:schemeClr val="tx1"/>
              </a:solidFill>
              <a:latin typeface="宋体" panose="02010600030101010101" pitchFamily="2" charset="-122"/>
              <a:ea typeface="宋体" panose="02010600030101010101" pitchFamily="2" charset="-122"/>
            </a:endParaRPr>
          </a:p>
          <a:p>
            <a:pPr marL="0" algn="just" defTabSz="266700">
              <a:lnSpc>
                <a:spcPct val="140000"/>
              </a:lnSpc>
              <a:buClrTx/>
              <a:buSzTx/>
              <a:buFontTx/>
            </a:pPr>
            <a:r>
              <a:rPr lang="zh-CN" altLang="en-US" sz="2000" b="1" dirty="0">
                <a:solidFill>
                  <a:srgbClr val="007DBC"/>
                </a:solidFill>
                <a:latin typeface="宋体" panose="02010600030101010101" pitchFamily="2" charset="-122"/>
                <a:ea typeface="宋体" panose="02010600030101010101" pitchFamily="2" charset="-122"/>
              </a:rPr>
              <a:t>粮食行业的分选技术通常包括清理中的去石、磁选和色选等，多用于粮食加工的前处理工艺中。去石可分为干法和湿法两类。粮食加工厂广泛应用干法去除并肩石，相应设备为比重去石机。</a:t>
            </a:r>
          </a:p>
        </p:txBody>
      </p:sp>
      <p:sp>
        <p:nvSpPr>
          <p:cNvPr id="4" name="文本框 3"/>
          <p:cNvSpPr txBox="1"/>
          <p:nvPr/>
        </p:nvSpPr>
        <p:spPr>
          <a:xfrm>
            <a:off x="654685" y="2384425"/>
            <a:ext cx="10799445" cy="1198880"/>
          </a:xfrm>
          <a:prstGeom prst="rect">
            <a:avLst/>
          </a:prstGeom>
          <a:noFill/>
        </p:spPr>
        <p:txBody>
          <a:bodyPr wrap="square" rtlCol="0" anchor="t">
            <a:spAutoFit/>
          </a:bodyPr>
          <a:lstStyle/>
          <a:p>
            <a:pPr algn="just">
              <a:lnSpc>
                <a:spcPct val="90000"/>
              </a:lnSpc>
            </a:pPr>
            <a:r>
              <a:rPr lang="zh-CN" altLang="en-US" sz="2000" dirty="0">
                <a:latin typeface="Times New Roman" panose="02020603050405020304" charset="0"/>
                <a:cs typeface="Times New Roman" panose="02020603050405020304" charset="0"/>
              </a:rPr>
              <a:t>In the grain industry, sorting technologies typically include destoning, magnetic separation, and color sorting, often used in the pretreatment processes of grain processing. Destoning can be classified into dry and wet methods. Grain processing plants widely use the dry method for removing stones with the gravity destoner </a:t>
            </a:r>
            <a:r>
              <a:rPr lang="en-GB" altLang="zh-CN" sz="2000" dirty="0">
                <a:latin typeface="Times New Roman" panose="02020603050405020304" charset="0"/>
                <a:cs typeface="Times New Roman" panose="02020603050405020304" charset="0"/>
              </a:rPr>
              <a:t>accordingly</a:t>
            </a:r>
            <a:r>
              <a:rPr lang="en-US" altLang="zh-CN" sz="2000" dirty="0">
                <a:latin typeface="Times New Roman" panose="02020603050405020304" charset="0"/>
                <a:cs typeface="Times New Roman" panose="02020603050405020304" charset="0"/>
              </a:rPr>
              <a:t>.</a:t>
            </a:r>
          </a:p>
        </p:txBody>
      </p:sp>
      <p:pic>
        <p:nvPicPr>
          <p:cNvPr id="5" name="图片 4"/>
          <p:cNvPicPr/>
          <p:nvPr/>
        </p:nvPicPr>
        <p:blipFill>
          <a:blip r:embed="rId4"/>
          <a:srcRect l="11428" t="12730" r="4364" b="9746"/>
        </p:blipFill>
        <p:spPr>
          <a:xfrm>
            <a:off x="397510" y="4138930"/>
            <a:ext cx="2793365" cy="2540635"/>
          </a:xfrm>
          <a:prstGeom prst="rect">
            <a:avLst/>
          </a:prstGeom>
        </p:spPr>
      </p:pic>
      <p:pic>
        <p:nvPicPr>
          <p:cNvPr id="6" name="图片 5"/>
          <p:cNvPicPr/>
          <p:nvPr/>
        </p:nvPicPr>
        <p:blipFill>
          <a:blip r:embed="rId5"/>
          <a:srcRect l="16813" r="16623"/>
        </p:blipFill>
        <p:spPr>
          <a:xfrm>
            <a:off x="3930015" y="3268980"/>
            <a:ext cx="3867785" cy="3491230"/>
          </a:xfrm>
          <a:prstGeom prst="rect">
            <a:avLst/>
          </a:prstGeom>
        </p:spPr>
      </p:pic>
      <p:pic>
        <p:nvPicPr>
          <p:cNvPr id="8" name="图片 7"/>
          <p:cNvPicPr/>
          <p:nvPr/>
        </p:nvPicPr>
        <p:blipFill>
          <a:blip r:embed="rId6"/>
        </p:blipFill>
        <p:spPr>
          <a:xfrm>
            <a:off x="8375015" y="3417570"/>
            <a:ext cx="2943225" cy="3261995"/>
          </a:xfrm>
          <a:prstGeom prst="rect">
            <a:avLst/>
          </a:prstGeom>
        </p:spPr>
      </p:pic>
      <p:sp>
        <p:nvSpPr>
          <p:cNvPr id="7" name="文本框 6"/>
          <p:cNvSpPr txBox="1"/>
          <p:nvPr/>
        </p:nvSpPr>
        <p:spPr>
          <a:xfrm>
            <a:off x="3190875" y="5694680"/>
            <a:ext cx="1304290" cy="460375"/>
          </a:xfrm>
          <a:prstGeom prst="rect">
            <a:avLst/>
          </a:prstGeom>
          <a:noFill/>
        </p:spPr>
        <p:txBody>
          <a:bodyPr wrap="square" rtlCol="0" anchor="t">
            <a:spAutoFit/>
          </a:bodyPr>
          <a:lstStyle/>
          <a:p>
            <a:r>
              <a:rPr lang="zh-CN" altLang="en-US" sz="2400" b="1">
                <a:solidFill>
                  <a:srgbClr val="007DBC"/>
                </a:solidFill>
                <a:latin typeface="宋体" panose="02010600030101010101" pitchFamily="2" charset="-122"/>
                <a:ea typeface="宋体" panose="02010600030101010101" pitchFamily="2" charset="-122"/>
                <a:sym typeface="+mn-ea"/>
              </a:rPr>
              <a:t>去石机</a:t>
            </a:r>
          </a:p>
        </p:txBody>
      </p:sp>
      <p:sp>
        <p:nvSpPr>
          <p:cNvPr id="9" name="文本框 8"/>
          <p:cNvSpPr txBox="1"/>
          <p:nvPr/>
        </p:nvSpPr>
        <p:spPr>
          <a:xfrm>
            <a:off x="3195955" y="6238240"/>
            <a:ext cx="1581785" cy="521970"/>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sym typeface="+mn-ea"/>
              </a:rPr>
              <a:t>D</a:t>
            </a:r>
            <a:r>
              <a:rPr lang="zh-CN" altLang="en-US" sz="2800">
                <a:latin typeface="Times New Roman" panose="02020603050405020304" charset="0"/>
                <a:cs typeface="Times New Roman" panose="02020603050405020304" charset="0"/>
                <a:sym typeface="+mn-ea"/>
              </a:rPr>
              <a:t>estoner</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627380" y="995045"/>
            <a:ext cx="10963910" cy="1445260"/>
          </a:xfrm>
          <a:prstGeom prst="rect">
            <a:avLst/>
          </a:prstGeom>
        </p:spPr>
        <p:txBody>
          <a:bodyPr wrap="square">
            <a:spAutoFit/>
          </a:bodyPr>
          <a:lstStyle/>
          <a:p>
            <a:pPr marL="0" algn="just" defTabSz="266700">
              <a:lnSpc>
                <a:spcPct val="110000"/>
              </a:lnSpc>
              <a:buClrTx/>
              <a:buSzTx/>
              <a:buFontTx/>
            </a:pPr>
            <a:r>
              <a:rPr lang="zh-CN" altLang="en-US" sz="2000" b="1">
                <a:solidFill>
                  <a:srgbClr val="007DBC"/>
                </a:solidFill>
                <a:latin typeface="宋体" panose="02010600030101010101" pitchFamily="2" charset="-122"/>
                <a:ea typeface="宋体" panose="02010600030101010101" pitchFamily="2" charset="-122"/>
              </a:rPr>
              <a:t>磁选是利用磁力将物料中磁性金属杂质去除的方法。磁选技术主要用于粮食入仓清理作业线中，磁选设备应安装在入仓工艺中的斗式提升机之前，这样既可以清除金属杂质，又可以预防金属杂质在斗式提升机中与金属机壳碰撞，产生火花而引起粉尘爆炸的可能性。粮食加工中磁选设备也是必不可少的。</a:t>
            </a:r>
          </a:p>
        </p:txBody>
      </p:sp>
      <p:sp>
        <p:nvSpPr>
          <p:cNvPr id="4" name="文本框 3"/>
          <p:cNvSpPr txBox="1"/>
          <p:nvPr/>
        </p:nvSpPr>
        <p:spPr>
          <a:xfrm>
            <a:off x="627380" y="2316480"/>
            <a:ext cx="10848340" cy="1972945"/>
          </a:xfrm>
          <a:prstGeom prst="rect">
            <a:avLst/>
          </a:prstGeom>
          <a:noFill/>
        </p:spPr>
        <p:txBody>
          <a:bodyPr wrap="square" rtlCol="0" anchor="t">
            <a:noAutofit/>
          </a:bodyPr>
          <a:lstStyle/>
          <a:p>
            <a:pPr algn="just">
              <a:lnSpc>
                <a:spcPct val="80000"/>
              </a:lnSpc>
            </a:pPr>
            <a:r>
              <a:rPr lang="zh-CN" altLang="en-US" sz="2200">
                <a:latin typeface="Times New Roman" panose="02020603050405020304" charset="0"/>
                <a:cs typeface="Times New Roman" panose="02020603050405020304" charset="0"/>
              </a:rPr>
              <a:t>Magnetic separation is a method that uses magnetic force to remove magnetic metal impurities from materials. Magnetic separation technology is primarily used in the grain cleaning process before storage. Magnetic separation equipment should be installed before the bucket elevator in the storage process, which helps to remove metal impurities and prevents the possibility of metal impurities colliding with the metal casing of the bucket elevator, potentially causing sparks and leading to dust explosions. During grain processing, magnetic separation equipment </a:t>
            </a:r>
            <a:r>
              <a:rPr lang="en-US" altLang="zh-CN" sz="2200">
                <a:latin typeface="Times New Roman" panose="02020603050405020304" charset="0"/>
                <a:cs typeface="Times New Roman" panose="02020603050405020304" charset="0"/>
              </a:rPr>
              <a:t>is </a:t>
            </a:r>
            <a:r>
              <a:rPr lang="zh-CN" altLang="en-US" sz="2200">
                <a:latin typeface="Times New Roman" panose="02020603050405020304" charset="0"/>
                <a:cs typeface="Times New Roman" panose="02020603050405020304" charset="0"/>
              </a:rPr>
              <a:t>essential</a:t>
            </a:r>
            <a:r>
              <a:rPr lang="en-US" altLang="zh-CN" sz="2200">
                <a:latin typeface="Times New Roman" panose="02020603050405020304" charset="0"/>
                <a:cs typeface="Times New Roman" panose="02020603050405020304" charset="0"/>
              </a:rPr>
              <a:t> too</a:t>
            </a:r>
            <a:r>
              <a:rPr lang="zh-CN" altLang="en-US" sz="2200">
                <a:latin typeface="Times New Roman" panose="02020603050405020304" charset="0"/>
                <a:cs typeface="Times New Roman" panose="02020603050405020304" charset="0"/>
              </a:rPr>
              <a:t>.</a:t>
            </a:r>
          </a:p>
        </p:txBody>
      </p:sp>
      <p:pic>
        <p:nvPicPr>
          <p:cNvPr id="7" name="图片 6"/>
          <p:cNvPicPr/>
          <p:nvPr/>
        </p:nvPicPr>
        <p:blipFill>
          <a:blip r:embed="rId4"/>
        </p:blipFill>
        <p:spPr>
          <a:xfrm>
            <a:off x="9410700" y="4004310"/>
            <a:ext cx="2180590" cy="2853690"/>
          </a:xfrm>
          <a:prstGeom prst="rect">
            <a:avLst/>
          </a:prstGeom>
        </p:spPr>
      </p:pic>
      <p:pic>
        <p:nvPicPr>
          <p:cNvPr id="6" name="图片 5"/>
          <p:cNvPicPr/>
          <p:nvPr/>
        </p:nvPicPr>
        <p:blipFill>
          <a:blip r:embed="rId5"/>
        </p:blipFill>
        <p:spPr>
          <a:xfrm>
            <a:off x="160020" y="4396105"/>
            <a:ext cx="3429635" cy="2221865"/>
          </a:xfrm>
          <a:prstGeom prst="rect">
            <a:avLst/>
          </a:prstGeom>
        </p:spPr>
      </p:pic>
      <p:pic>
        <p:nvPicPr>
          <p:cNvPr id="5" name="图片 4"/>
          <p:cNvPicPr/>
          <p:nvPr/>
        </p:nvPicPr>
        <p:blipFill>
          <a:blip r:embed="rId6"/>
        </p:blipFill>
        <p:spPr>
          <a:xfrm>
            <a:off x="3769995" y="4307205"/>
            <a:ext cx="2962275" cy="2400300"/>
          </a:xfrm>
          <a:prstGeom prst="rect">
            <a:avLst/>
          </a:prstGeom>
        </p:spPr>
      </p:pic>
      <p:pic>
        <p:nvPicPr>
          <p:cNvPr id="9" name="图片 8"/>
          <p:cNvPicPr/>
          <p:nvPr/>
        </p:nvPicPr>
        <p:blipFill>
          <a:blip r:embed="rId7"/>
          <a:srcRect t="15880"/>
        </p:blipFill>
        <p:spPr>
          <a:xfrm>
            <a:off x="6885305" y="4289425"/>
            <a:ext cx="2372360" cy="2091690"/>
          </a:xfrm>
          <a:prstGeom prst="rect">
            <a:avLst/>
          </a:prstGeom>
        </p:spPr>
      </p:pic>
      <p:sp>
        <p:nvSpPr>
          <p:cNvPr id="10" name="文本框 9"/>
          <p:cNvSpPr txBox="1"/>
          <p:nvPr/>
        </p:nvSpPr>
        <p:spPr>
          <a:xfrm>
            <a:off x="3642995" y="6381115"/>
            <a:ext cx="4324350" cy="398780"/>
          </a:xfrm>
          <a:prstGeom prst="rect">
            <a:avLst/>
          </a:prstGeom>
          <a:noFill/>
        </p:spPr>
        <p:txBody>
          <a:bodyPr wrap="square" rtlCol="0" anchor="t">
            <a:spAutoFit/>
          </a:bodyPr>
          <a:lstStyle/>
          <a:p>
            <a:r>
              <a:rPr lang="zh-CN" altLang="en-US" sz="2000" b="1">
                <a:latin typeface="Times New Roman" panose="02020603050405020304" charset="0"/>
                <a:cs typeface="Times New Roman" panose="02020603050405020304" charset="0"/>
              </a:rPr>
              <a:t>Magnetic separation equipment</a:t>
            </a:r>
          </a:p>
        </p:txBody>
      </p:sp>
      <p:sp>
        <p:nvSpPr>
          <p:cNvPr id="8" name="文本框 7"/>
          <p:cNvSpPr txBox="1"/>
          <p:nvPr/>
        </p:nvSpPr>
        <p:spPr>
          <a:xfrm>
            <a:off x="1438275" y="6459220"/>
            <a:ext cx="1540510" cy="398780"/>
          </a:xfrm>
          <a:prstGeom prst="rect">
            <a:avLst/>
          </a:prstGeom>
          <a:noFill/>
        </p:spPr>
        <p:txBody>
          <a:bodyPr wrap="square" rtlCol="0" anchor="t">
            <a:spAutoFit/>
          </a:bodyPr>
          <a:lstStyle/>
          <a:p>
            <a:r>
              <a:rPr lang="zh-CN" altLang="en-US" sz="2000" b="1">
                <a:solidFill>
                  <a:srgbClr val="007DBC"/>
                </a:solidFill>
                <a:latin typeface="宋体" panose="02010600030101010101" pitchFamily="2" charset="-122"/>
                <a:ea typeface="宋体" panose="02010600030101010101" pitchFamily="2" charset="-122"/>
                <a:sym typeface="+mn-ea"/>
              </a:rPr>
              <a:t>磁选设备</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860425" y="1025525"/>
            <a:ext cx="10609580" cy="1938020"/>
          </a:xfrm>
          <a:prstGeom prst="rect">
            <a:avLst/>
          </a:prstGeom>
        </p:spPr>
        <p:txBody>
          <a:bodyPr wrap="square">
            <a:spAutoFit/>
          </a:bodyPr>
          <a:lstStyle/>
          <a:p>
            <a:pPr marL="0" algn="just" defTabSz="266700">
              <a:lnSpc>
                <a:spcPct val="150000"/>
              </a:lnSpc>
              <a:buClrTx/>
              <a:buSzTx/>
              <a:buFontTx/>
            </a:pPr>
            <a:r>
              <a:rPr lang="zh-CN" altLang="en-US" sz="2000" b="1">
                <a:solidFill>
                  <a:srgbClr val="007DBC"/>
                </a:solidFill>
                <a:latin typeface="宋体" panose="02010600030101010101" pitchFamily="2" charset="-122"/>
                <a:ea typeface="宋体" panose="02010600030101010101" pitchFamily="2" charset="-122"/>
              </a:rPr>
              <a:t>色选是利用光电技术，依据物料之间的色泽差异，从大量散颗粒中将异色颗粒或外来夹杂物识别并分离的单元操作，所使用的设备称为色选机或分选机。在无法用筛选或比重分选设备分离时，色选能进行有效分离。光电分选技术具有无损检测、分选速度快、效率高和重现性好等优点，近年来在粮食分选领域得到了广泛应用。</a:t>
            </a:r>
          </a:p>
        </p:txBody>
      </p:sp>
      <p:sp>
        <p:nvSpPr>
          <p:cNvPr id="4" name="文本框 3"/>
          <p:cNvSpPr txBox="1"/>
          <p:nvPr/>
        </p:nvSpPr>
        <p:spPr>
          <a:xfrm>
            <a:off x="961390" y="3030220"/>
            <a:ext cx="10609580" cy="2306955"/>
          </a:xfrm>
          <a:prstGeom prst="rect">
            <a:avLst/>
          </a:prstGeom>
          <a:noFill/>
        </p:spPr>
        <p:txBody>
          <a:bodyPr wrap="square" rtlCol="0" anchor="t">
            <a:spAutoFit/>
          </a:bodyPr>
          <a:lstStyle/>
          <a:p>
            <a:pPr algn="just">
              <a:lnSpc>
                <a:spcPct val="120000"/>
              </a:lnSpc>
            </a:pPr>
            <a:r>
              <a:rPr lang="zh-CN" altLang="en-US" sz="2000">
                <a:latin typeface="Times New Roman" panose="02020603050405020304" charset="0"/>
                <a:cs typeface="Times New Roman" panose="02020603050405020304" charset="0"/>
              </a:rPr>
              <a:t>Color sorting is a unit operation that uses photoelectric technology to identify and separate discolored particles or foreign inclusions from a large quantity of scattered particles based on color differences. The equipment used for this process is called a color sorter or sorting machine. It is effective when screening or gravity separation equipment cannot be used. Photoelectric sorting technology has advantages such as non-destructive testing, fast sorting speed, high efficiency, and good reproducibility, and it has been widely applied in the field of grain sorting in recent years.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7" name="图片 6"/>
          <p:cNvPicPr/>
          <p:nvPr/>
        </p:nvPicPr>
        <p:blipFill>
          <a:blip r:embed="rId4"/>
        </p:blipFill>
        <p:spPr>
          <a:xfrm>
            <a:off x="5816600" y="3993515"/>
            <a:ext cx="3484880" cy="2949575"/>
          </a:xfrm>
          <a:prstGeom prst="rect">
            <a:avLst/>
          </a:prstGeom>
        </p:spPr>
      </p:pic>
      <p:pic>
        <p:nvPicPr>
          <p:cNvPr id="10" name="图片 9"/>
          <p:cNvPicPr/>
          <p:nvPr/>
        </p:nvPicPr>
        <p:blipFill>
          <a:blip r:embed="rId5"/>
        </p:blipFill>
        <p:spPr>
          <a:xfrm>
            <a:off x="9036050" y="3993515"/>
            <a:ext cx="3155950" cy="2800985"/>
          </a:xfrm>
          <a:prstGeom prst="rect">
            <a:avLst/>
          </a:prstGeom>
        </p:spPr>
      </p:pic>
      <p:pic>
        <p:nvPicPr>
          <p:cNvPr id="4" name="图片 3"/>
          <p:cNvPicPr/>
          <p:nvPr/>
        </p:nvPicPr>
        <p:blipFill>
          <a:blip r:embed="rId6"/>
        </p:blipFill>
        <p:spPr>
          <a:xfrm>
            <a:off x="7900670" y="482600"/>
            <a:ext cx="2771775" cy="3289935"/>
          </a:xfrm>
          <a:prstGeom prst="rect">
            <a:avLst/>
          </a:prstGeom>
        </p:spPr>
      </p:pic>
      <p:pic>
        <p:nvPicPr>
          <p:cNvPr id="8" name="图片 7"/>
          <p:cNvPicPr/>
          <p:nvPr/>
        </p:nvPicPr>
        <p:blipFill>
          <a:blip r:embed="rId7"/>
        </p:blipFill>
        <p:spPr>
          <a:xfrm>
            <a:off x="564515" y="1025525"/>
            <a:ext cx="3098800" cy="2841625"/>
          </a:xfrm>
          <a:prstGeom prst="rect">
            <a:avLst/>
          </a:prstGeom>
        </p:spPr>
      </p:pic>
      <p:pic>
        <p:nvPicPr>
          <p:cNvPr id="9" name="图片 8"/>
          <p:cNvPicPr/>
          <p:nvPr/>
        </p:nvPicPr>
        <p:blipFill>
          <a:blip r:embed="rId8"/>
        </p:blipFill>
        <p:spPr>
          <a:xfrm>
            <a:off x="3884930" y="887730"/>
            <a:ext cx="3303270" cy="3105785"/>
          </a:xfrm>
          <a:prstGeom prst="rect">
            <a:avLst/>
          </a:prstGeom>
        </p:spPr>
      </p:pic>
      <p:pic>
        <p:nvPicPr>
          <p:cNvPr id="11" name="图片 10"/>
          <p:cNvPicPr/>
          <p:nvPr/>
        </p:nvPicPr>
        <p:blipFill>
          <a:blip r:embed="rId9"/>
        </p:blipFill>
        <p:spPr>
          <a:xfrm>
            <a:off x="401955" y="4361180"/>
            <a:ext cx="3423285" cy="1941830"/>
          </a:xfrm>
          <a:prstGeom prst="rect">
            <a:avLst/>
          </a:prstGeom>
        </p:spPr>
      </p:pic>
      <p:sp>
        <p:nvSpPr>
          <p:cNvPr id="2" name="文本框 1"/>
          <p:cNvSpPr txBox="1"/>
          <p:nvPr/>
        </p:nvSpPr>
        <p:spPr>
          <a:xfrm>
            <a:off x="11162665" y="1687195"/>
            <a:ext cx="401955" cy="1943100"/>
          </a:xfrm>
          <a:prstGeom prst="rect">
            <a:avLst/>
          </a:prstGeom>
          <a:noFill/>
        </p:spPr>
        <p:txBody>
          <a:bodyPr wrap="square" rtlCol="0">
            <a:noAutofit/>
          </a:bodyPr>
          <a:lstStyle/>
          <a:p>
            <a:r>
              <a:rPr lang="zh-CN" altLang="en-US" sz="2400">
                <a:solidFill>
                  <a:srgbClr val="007DBC"/>
                </a:solidFill>
              </a:rPr>
              <a:t>红外色选机</a:t>
            </a:r>
          </a:p>
        </p:txBody>
      </p:sp>
      <p:sp>
        <p:nvSpPr>
          <p:cNvPr id="12" name="文本框 11"/>
          <p:cNvSpPr txBox="1"/>
          <p:nvPr/>
        </p:nvSpPr>
        <p:spPr>
          <a:xfrm>
            <a:off x="4351655" y="5464175"/>
            <a:ext cx="1195070" cy="452755"/>
          </a:xfrm>
          <a:prstGeom prst="rect">
            <a:avLst/>
          </a:prstGeom>
          <a:noFill/>
        </p:spPr>
        <p:txBody>
          <a:bodyPr wrap="square" rtlCol="0">
            <a:noAutofit/>
          </a:bodyPr>
          <a:lstStyle/>
          <a:p>
            <a:r>
              <a:rPr lang="zh-CN" altLang="en-US" sz="2400">
                <a:solidFill>
                  <a:srgbClr val="007DBC"/>
                </a:solidFill>
              </a:rPr>
              <a:t>色选机</a:t>
            </a:r>
          </a:p>
        </p:txBody>
      </p:sp>
      <p:sp>
        <p:nvSpPr>
          <p:cNvPr id="5" name="文本框 4"/>
          <p:cNvSpPr txBox="1"/>
          <p:nvPr/>
        </p:nvSpPr>
        <p:spPr>
          <a:xfrm>
            <a:off x="4044315" y="4942205"/>
            <a:ext cx="1964055" cy="521970"/>
          </a:xfrm>
          <a:prstGeom prst="rect">
            <a:avLst/>
          </a:prstGeom>
          <a:noFill/>
        </p:spPr>
        <p:txBody>
          <a:bodyPr wrap="square" rtlCol="0" anchor="t">
            <a:spAutoFit/>
          </a:bodyPr>
          <a:lstStyle/>
          <a:p>
            <a:r>
              <a:rPr lang="zh-CN" altLang="en-US" sz="2800">
                <a:latin typeface="Times New Roman" panose="02020603050405020304" charset="0"/>
                <a:cs typeface="Times New Roman" panose="02020603050405020304" charset="0"/>
              </a:rPr>
              <a:t>Color sorter</a:t>
            </a:r>
          </a:p>
        </p:txBody>
      </p:sp>
      <p:sp>
        <p:nvSpPr>
          <p:cNvPr id="6" name="文本框 5"/>
          <p:cNvSpPr txBox="1"/>
          <p:nvPr/>
        </p:nvSpPr>
        <p:spPr>
          <a:xfrm>
            <a:off x="9460230" y="3605530"/>
            <a:ext cx="2731770" cy="460375"/>
          </a:xfrm>
          <a:prstGeom prst="rect">
            <a:avLst/>
          </a:prstGeom>
          <a:noFill/>
        </p:spPr>
        <p:txBody>
          <a:bodyPr wrap="square" rtlCol="0" anchor="t">
            <a:spAutoFit/>
          </a:bodyPr>
          <a:lstStyle/>
          <a:p>
            <a:r>
              <a:rPr lang="zh-CN" altLang="en-US" sz="2400">
                <a:latin typeface="Times New Roman" panose="02020603050405020304" charset="0"/>
                <a:cs typeface="Times New Roman" panose="02020603050405020304" charset="0"/>
              </a:rPr>
              <a:t>Infrared color sorter</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523240" y="1025525"/>
            <a:ext cx="10522839" cy="1714500"/>
          </a:xfrm>
          <a:prstGeom prst="rect">
            <a:avLst/>
          </a:prstGeom>
        </p:spPr>
        <p:txBody>
          <a:bodyPr wrap="square">
            <a:spAutoFit/>
          </a:bodyPr>
          <a:lstStyle/>
          <a:p>
            <a:pPr marL="0" algn="just" defTabSz="266700">
              <a:lnSpc>
                <a:spcPct val="110000"/>
              </a:lnSpc>
              <a:buClrTx/>
              <a:buSzTx/>
              <a:buFontTx/>
            </a:pPr>
            <a:r>
              <a:rPr lang="zh-CN" altLang="en-US" sz="2400" b="1" dirty="0">
                <a:solidFill>
                  <a:srgbClr val="007DBC"/>
                </a:solidFill>
                <a:latin typeface="宋体" panose="02010600030101010101" pitchFamily="2" charset="-122"/>
                <a:ea typeface="宋体" panose="02010600030101010101" pitchFamily="2" charset="-122"/>
              </a:rPr>
              <a:t>色选技术最早的应用是在稻谷加工工艺中，主要是分选出大米中颜色明显霉变和黄变的米粒，提高大米纯净度和质量。近年来色选技术也逐渐应用在小麦、玉米、大豆及小杂粮的加工及有效剔除粮食中感染病虫害、霉菌及真菌毒素污染的粮粒，以确保粮食加工品质量和粮食安全卫生。</a:t>
            </a:r>
          </a:p>
        </p:txBody>
      </p:sp>
      <p:sp>
        <p:nvSpPr>
          <p:cNvPr id="4" name="文本框 3"/>
          <p:cNvSpPr txBox="1"/>
          <p:nvPr/>
        </p:nvSpPr>
        <p:spPr>
          <a:xfrm>
            <a:off x="576580" y="2933065"/>
            <a:ext cx="8003540" cy="2748280"/>
          </a:xfrm>
          <a:prstGeom prst="rect">
            <a:avLst/>
          </a:prstGeom>
          <a:noFill/>
        </p:spPr>
        <p:txBody>
          <a:bodyPr wrap="square" rtlCol="0" anchor="t">
            <a:spAutoFit/>
          </a:bodyPr>
          <a:lstStyle/>
          <a:p>
            <a:pPr algn="just">
              <a:lnSpc>
                <a:spcPct val="90000"/>
              </a:lnSpc>
            </a:pPr>
            <a:r>
              <a:rPr lang="zh-CN" altLang="en-US" sz="2400" dirty="0">
                <a:latin typeface="Times New Roman" panose="02020603050405020304" charset="0"/>
                <a:cs typeface="Times New Roman" panose="02020603050405020304" charset="0"/>
              </a:rPr>
              <a:t> </a:t>
            </a:r>
            <a:r>
              <a:rPr lang="en-US" altLang="zh-CN" sz="2400" dirty="0">
                <a:latin typeface="Times New Roman" panose="02020603050405020304" charset="0"/>
                <a:cs typeface="Times New Roman" panose="02020603050405020304" charset="0"/>
              </a:rPr>
              <a:t>The </a:t>
            </a:r>
            <a:r>
              <a:rPr lang="zh-CN" altLang="en-US" sz="2400" dirty="0">
                <a:latin typeface="Times New Roman" panose="02020603050405020304" charset="0"/>
                <a:cs typeface="Times New Roman" panose="02020603050405020304" charset="0"/>
              </a:rPr>
              <a:t>earliest application </a:t>
            </a:r>
            <a:r>
              <a:rPr lang="en-US" altLang="zh-CN" sz="2400" dirty="0">
                <a:latin typeface="Times New Roman" panose="02020603050405020304" charset="0"/>
                <a:cs typeface="Times New Roman" panose="02020603050405020304" charset="0"/>
              </a:rPr>
              <a:t>of </a:t>
            </a:r>
            <a:r>
              <a:rPr lang="en-US" altLang="zh-CN" sz="2400" dirty="0">
                <a:latin typeface="Times New Roman" panose="02020603050405020304" charset="0"/>
                <a:cs typeface="Times New Roman" panose="02020603050405020304" charset="0"/>
                <a:sym typeface="+mn-ea"/>
              </a:rPr>
              <a:t>c</a:t>
            </a:r>
            <a:r>
              <a:rPr lang="zh-CN" altLang="en-US" sz="2400" dirty="0">
                <a:latin typeface="Times New Roman" panose="02020603050405020304" charset="0"/>
                <a:cs typeface="Times New Roman" panose="02020603050405020304" charset="0"/>
                <a:sym typeface="+mn-ea"/>
              </a:rPr>
              <a:t>olor sorting technology</a:t>
            </a:r>
            <a:r>
              <a:rPr lang="en-US" altLang="zh-CN" sz="2400" dirty="0">
                <a:latin typeface="Times New Roman" panose="02020603050405020304" charset="0"/>
                <a:cs typeface="Times New Roman" panose="02020603050405020304" charset="0"/>
                <a:sym typeface="+mn-ea"/>
              </a:rPr>
              <a:t> </a:t>
            </a:r>
            <a:r>
              <a:rPr lang="zh-CN" altLang="en-US" sz="2400" dirty="0">
                <a:latin typeface="Times New Roman" panose="02020603050405020304" charset="0"/>
                <a:cs typeface="Times New Roman" panose="02020603050405020304" charset="0"/>
              </a:rPr>
              <a:t>was in rice processing, where it was used to separate noticeably moldy and discolored rice grains, improving the purity and quality of the rice. In recent years, color sorting technology has also been increasingly applied in the processing of wheat, </a:t>
            </a:r>
            <a:r>
              <a:rPr lang="en-GB" altLang="zh-CN" sz="2400" dirty="0">
                <a:latin typeface="Times New Roman" panose="02020603050405020304" charset="0"/>
                <a:cs typeface="Times New Roman" panose="02020603050405020304" charset="0"/>
              </a:rPr>
              <a:t>maize</a:t>
            </a:r>
            <a:r>
              <a:rPr lang="zh-CN" altLang="en-US" sz="2400" dirty="0">
                <a:latin typeface="Times New Roman" panose="02020603050405020304" charset="0"/>
                <a:cs typeface="Times New Roman" panose="02020603050405020304" charset="0"/>
              </a:rPr>
              <a:t>, soybeans, and small grains, effectively removing grains infected with pests, mold, and mycotoxins, thereby ensuring the quality and safety of grain products.</a:t>
            </a:r>
          </a:p>
        </p:txBody>
      </p:sp>
      <p:pic>
        <p:nvPicPr>
          <p:cNvPr id="6" name="图片 5"/>
          <p:cNvPicPr/>
          <p:nvPr/>
        </p:nvPicPr>
        <p:blipFill>
          <a:blip r:embed="rId4"/>
        </p:blipFill>
        <p:spPr>
          <a:xfrm>
            <a:off x="8865870" y="3146425"/>
            <a:ext cx="3042285" cy="34099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466724" y="1025525"/>
            <a:ext cx="11170285" cy="1806264"/>
          </a:xfrm>
          <a:prstGeom prst="rect">
            <a:avLst/>
          </a:prstGeom>
        </p:spPr>
        <p:txBody>
          <a:bodyPr wrap="square">
            <a:spAutoFit/>
          </a:bodyPr>
          <a:lstStyle/>
          <a:p>
            <a:pPr marL="0" algn="just" defTabSz="266700">
              <a:lnSpc>
                <a:spcPct val="120000"/>
              </a:lnSpc>
              <a:buClrTx/>
              <a:buSzTx/>
              <a:buFontTx/>
            </a:pPr>
            <a:r>
              <a:rPr lang="zh-CN" altLang="en-US" sz="2400" b="1" dirty="0">
                <a:solidFill>
                  <a:srgbClr val="007DBC"/>
                </a:solidFill>
                <a:latin typeface="宋体" panose="02010600030101010101" pitchFamily="2" charset="-122"/>
                <a:ea typeface="宋体" panose="02010600030101010101" pitchFamily="2" charset="-122"/>
              </a:rPr>
              <a:t>随着在粮食及农产品质量控制中的广泛应用，色选技术及设备的研发也得到了快速发展，目前的设备研发向着双色光或多光谱、应用先进的光电探测器、双面色选、精准自动控制等技术，对清理不同物料杂质更具有针对性及对籽粒内部状况识别，可大幅度提高光电系统的灵敏度，显著提高色选机的选别率和降低带出比。</a:t>
            </a:r>
          </a:p>
        </p:txBody>
      </p:sp>
      <p:sp>
        <p:nvSpPr>
          <p:cNvPr id="4" name="文本框 3"/>
          <p:cNvSpPr txBox="1"/>
          <p:nvPr/>
        </p:nvSpPr>
        <p:spPr>
          <a:xfrm>
            <a:off x="393573" y="2911221"/>
            <a:ext cx="11170285" cy="3080385"/>
          </a:xfrm>
          <a:prstGeom prst="rect">
            <a:avLst/>
          </a:prstGeom>
          <a:noFill/>
        </p:spPr>
        <p:txBody>
          <a:bodyPr wrap="square" rtlCol="0" anchor="t">
            <a:spAutoFit/>
          </a:bodyPr>
          <a:lstStyle/>
          <a:p>
            <a:pPr algn="just">
              <a:lnSpc>
                <a:spcPct val="90000"/>
              </a:lnSpc>
            </a:pPr>
            <a:r>
              <a:rPr lang="zh-CN" altLang="en-US" sz="2400" dirty="0">
                <a:latin typeface="Times New Roman" panose="02020603050405020304" charset="0"/>
                <a:cs typeface="Times New Roman" panose="02020603050405020304" charset="0"/>
              </a:rPr>
              <a:t>With the widespread application of color sorting technology in the quality control of grains and agricultural products, the development of sorting technology and equipment has advanced rapidly. Current research and development efforts are focused on technologies such as dual-color or multispectral imaging, the use of advanced photoelectric detectors, double-sided color sorting, and precise automatic control. These advancements make the technology more targeted in removing impurities from different materials and in identifying the internal conditions of grains. They significantly enhance the sensitivity of the photoelectric system, markedly improve the sorting efficiency of color sorters, and reduce the ratio of mis-sorted materials.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2191999" cy="6858000"/>
            <a:chOff x="1" y="0"/>
            <a:chExt cx="12191999" cy="6858000"/>
          </a:xfrm>
        </p:grpSpPr>
        <p:sp>
          <p:nvSpPr>
            <p:cNvPr id="4" name="Rectangle 3"/>
            <p:cNvSpPr/>
            <p:nvPr/>
          </p:nvSpPr>
          <p:spPr>
            <a:xfrm>
              <a:off x="1" y="0"/>
              <a:ext cx="1219199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re 3"/>
            <p:cNvSpPr txBox="1"/>
            <p:nvPr/>
          </p:nvSpPr>
          <p:spPr>
            <a:xfrm>
              <a:off x="3602343" y="1720675"/>
              <a:ext cx="4780343" cy="10414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stStyle>
            <a:p>
              <a:pPr algn="ctr">
                <a:lnSpc>
                  <a:spcPct val="120000"/>
                </a:lnSpc>
              </a:pPr>
              <a:r>
                <a:rPr lang="en-AU" sz="6000" dirty="0">
                  <a:solidFill>
                    <a:schemeClr val="accent1"/>
                  </a:solidFill>
                  <a:effectLst>
                    <a:outerShdw blurRad="38100" dist="25400" dir="5400000" algn="ctr" rotWithShape="0">
                      <a:srgbClr val="6E747A">
                        <a:alpha val="43000"/>
                      </a:srgbClr>
                    </a:outerShdw>
                  </a:effectLst>
                  <a:latin typeface="Open Sans" panose="020B0606030504020204" charset="0"/>
                  <a:ea typeface="Verdana" panose="020B0604030504040204" charset="0"/>
                  <a:cs typeface="Open Sans" panose="020B0606030504020204" charset="0"/>
                </a:rPr>
                <a:t>Thank You</a:t>
              </a:r>
            </a:p>
          </p:txBody>
        </p:sp>
      </p:grpSp>
      <p:sp>
        <p:nvSpPr>
          <p:cNvPr id="19" name="矩形 18"/>
          <p:cNvSpPr/>
          <p:nvPr/>
        </p:nvSpPr>
        <p:spPr>
          <a:xfrm>
            <a:off x="7198761" y="6246688"/>
            <a:ext cx="6096000" cy="58905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w="0"/>
                <a:solidFill>
                  <a:schemeClr val="bg1"/>
                </a:solidFill>
                <a:effectLst>
                  <a:reflection blurRad="6350" stA="53000" endA="300" endPos="35500" dir="5400000" sy="-90000" algn="bl" rotWithShape="0"/>
                </a:effectLst>
                <a:uLnTx/>
                <a:uFillTx/>
                <a:ea typeface="等线" panose="02010600030101010101" pitchFamily="2" charset="-122"/>
              </a:rPr>
              <a:t>Sharing for Learning</a:t>
            </a:r>
            <a:endParaRPr kumimoji="0" lang="zh-CN" altLang="en-US" sz="3200" b="1" i="0" u="none" strike="noStrike" kern="0" cap="none" spc="0" normalizeH="0" baseline="0" noProof="0" dirty="0">
              <a:ln w="0"/>
              <a:solidFill>
                <a:schemeClr val="bg1"/>
              </a:solidFill>
              <a:effectLst>
                <a:reflection blurRad="6350" stA="53000" endA="300" endPos="35500" dir="5400000" sy="-90000" algn="bl" rotWithShape="0"/>
              </a:effectLst>
              <a:uLnTx/>
              <a:uFillTx/>
              <a:ea typeface="等线" panose="02010600030101010101" pitchFamily="2" charset="-122"/>
            </a:endParaRPr>
          </a:p>
        </p:txBody>
      </p:sp>
      <p:sp>
        <p:nvSpPr>
          <p:cNvPr id="29" name="等腰三角形 28"/>
          <p:cNvSpPr/>
          <p:nvPr/>
        </p:nvSpPr>
        <p:spPr>
          <a:xfrm>
            <a:off x="-1" y="5835250"/>
            <a:ext cx="981075" cy="1022750"/>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pic>
        <p:nvPicPr>
          <p:cNvPr id="6" name="图片 5" descr="图形用户界面, 应用程序&#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4913" y="5250474"/>
            <a:ext cx="6004618" cy="1645936"/>
          </a:xfrm>
          <a:prstGeom prst="rect">
            <a:avLst/>
          </a:prstGeom>
        </p:spPr>
      </p:pic>
      <p:pic>
        <p:nvPicPr>
          <p:cNvPr id="7" name="图片 6" descr="QR 代码&#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0321" y="1584878"/>
            <a:ext cx="1500704" cy="1515621"/>
          </a:xfrm>
          <a:prstGeom prst="rect">
            <a:avLst/>
          </a:prstGeom>
        </p:spPr>
      </p:pic>
      <p:pic>
        <p:nvPicPr>
          <p:cNvPr id="3" name="图片 2" descr="48a7a19879905b0c6497cad90cf644e7"/>
          <p:cNvPicPr>
            <a:picLocks noChangeAspect="1"/>
          </p:cNvPicPr>
          <p:nvPr/>
        </p:nvPicPr>
        <p:blipFill>
          <a:blip r:embed="rId5"/>
          <a:stretch>
            <a:fillRect/>
          </a:stretch>
        </p:blipFill>
        <p:spPr>
          <a:xfrm rot="20700000">
            <a:off x="3720465" y="3256280"/>
            <a:ext cx="4913630" cy="2986405"/>
          </a:xfrm>
          <a:prstGeom prst="rect">
            <a:avLst/>
          </a:prstGeom>
        </p:spPr>
      </p:pic>
      <p:sp>
        <p:nvSpPr>
          <p:cNvPr id="8" name="日期占位符 7"/>
          <p:cNvSpPr>
            <a:spLocks noGrp="1"/>
          </p:cNvSpPr>
          <p:nvPr>
            <p:ph type="dt" sz="half" idx="10"/>
          </p:nvPr>
        </p:nvSpPr>
        <p:spPr>
          <a:xfrm>
            <a:off x="1571625" y="6246495"/>
            <a:ext cx="2743200" cy="365125"/>
          </a:xfrm>
        </p:spPr>
        <p:txBody>
          <a:bodyPr/>
          <a:lstStyle/>
          <a:p>
            <a:fld id="{C355E32A-23E1-40B3-B434-148655B1CBE9}" type="datetime1">
              <a:rPr lang="zh-CN" altLang="en-US" sz="2800" b="1" smtClean="0">
                <a:solidFill>
                  <a:srgbClr val="007DBC"/>
                </a:solidFill>
                <a:latin typeface="宋体" panose="02010600030101010101" pitchFamily="2" charset="-122"/>
                <a:ea typeface="宋体" panose="02010600030101010101" pitchFamily="2" charset="-122"/>
                <a:cs typeface="Times New Roman" panose="02020603050405020304" charset="0"/>
              </a:rPr>
              <a:t>2024/9/11</a:t>
            </a:fld>
            <a:endParaRPr lang="zh-CN" altLang="en-US" sz="2800" b="1">
              <a:solidFill>
                <a:srgbClr val="007DBC"/>
              </a:solidFill>
              <a:latin typeface="宋体" panose="02010600030101010101" pitchFamily="2" charset="-122"/>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4269865" y="4101438"/>
            <a:ext cx="3229610" cy="1013460"/>
          </a:xfrm>
          <a:prstGeom prst="rect">
            <a:avLst/>
          </a:prstGeom>
        </p:spPr>
        <p:txBody>
          <a:bodyPr wrap="none" lIns="91415" tIns="45708" rIns="91415" bIns="45708">
            <a:spAutoFit/>
          </a:bodyPr>
          <a:lstStyle/>
          <a:p>
            <a:pPr algn="l">
              <a:lnSpc>
                <a:spcPct val="150000"/>
              </a:lnSpc>
            </a:pPr>
            <a:r>
              <a:rPr lang="zh-CN" altLang="en-US" sz="4000" kern="0" dirty="0">
                <a:solidFill>
                  <a:schemeClr val="accent1"/>
                </a:solidFill>
                <a:latin typeface="Open Sans Regular" panose="020B0606030504020204" charset="0"/>
                <a:ea typeface="微软雅黑" panose="020B0503020204020204" pitchFamily="34" charset="-122"/>
                <a:cs typeface="Open Sans Regular" panose="020B0606030504020204" charset="0"/>
                <a:sym typeface="+mn-ea"/>
              </a:rPr>
              <a:t>一、粮食除杂</a:t>
            </a:r>
            <a:endPar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01</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4" name="图片 3"/>
          <p:cNvPicPr/>
          <p:nvPr/>
        </p:nvPicPr>
        <p:blipFill>
          <a:blip r:embed="rId5"/>
        </p:blipFill>
        <p:spPr>
          <a:xfrm>
            <a:off x="297180" y="1107440"/>
            <a:ext cx="3972560" cy="2630805"/>
          </a:xfrm>
          <a:prstGeom prst="rect">
            <a:avLst/>
          </a:prstGeom>
        </p:spPr>
      </p:pic>
      <p:sp>
        <p:nvSpPr>
          <p:cNvPr id="100" name="文本框 99"/>
          <p:cNvSpPr txBox="1"/>
          <p:nvPr>
            <p:custDataLst>
              <p:tags r:id="rId1"/>
            </p:custDataLst>
          </p:nvPr>
        </p:nvSpPr>
        <p:spPr>
          <a:xfrm>
            <a:off x="4138930" y="5064125"/>
            <a:ext cx="3833495" cy="511175"/>
          </a:xfrm>
          <a:prstGeom prst="rect">
            <a:avLst/>
          </a:prstGeom>
          <a:noFill/>
          <a:ln w="9525">
            <a:noFill/>
          </a:ln>
        </p:spPr>
        <p:txBody>
          <a:bodyPr wrap="square">
            <a:noAutofit/>
          </a:bodyPr>
          <a:lstStyle/>
          <a:p>
            <a:pPr indent="0"/>
            <a:r>
              <a:rPr lang="en-US" sz="2800" b="0">
                <a:latin typeface="Times New Roman" panose="02020603050405020304" charset="0"/>
                <a:ea typeface="宋体" panose="02010600030101010101" pitchFamily="2" charset="-122"/>
                <a:cs typeface="Times New Roman" panose="02020603050405020304" charset="0"/>
              </a:rPr>
              <a:t>Grain Impurity Removal</a:t>
            </a:r>
            <a:endParaRPr lang="en-US" altLang="en-US" sz="2800" b="0">
              <a:latin typeface="Times New Roman" panose="02020603050405020304" charset="0"/>
              <a:ea typeface="宋体" panose="02010600030101010101" pitchFamily="2" charset="-122"/>
              <a:cs typeface="Times New Roman" panose="02020603050405020304" charset="0"/>
            </a:endParaRPr>
          </a:p>
        </p:txBody>
      </p:sp>
      <p:pic>
        <p:nvPicPr>
          <p:cNvPr id="5" name="图片 4"/>
          <p:cNvPicPr/>
          <p:nvPr/>
        </p:nvPicPr>
        <p:blipFill>
          <a:blip r:embed="rId6">
            <a:lum bright="18000"/>
          </a:blip>
        </p:blipFill>
        <p:spPr>
          <a:xfrm>
            <a:off x="7972425" y="4262120"/>
            <a:ext cx="3885565" cy="2466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694944" y="1077595"/>
            <a:ext cx="10855071" cy="1568450"/>
          </a:xfrm>
          <a:prstGeom prst="rect">
            <a:avLst/>
          </a:prstGeom>
        </p:spPr>
        <p:txBody>
          <a:bodyPr wrap="square">
            <a:spAutoFit/>
          </a:bodyPr>
          <a:lstStyle/>
          <a:p>
            <a:pPr defTabSz="266700">
              <a:lnSpc>
                <a:spcPct val="100000"/>
              </a:lnSpc>
            </a:pPr>
            <a:r>
              <a:rPr lang="zh-CN" sz="2400" b="1" dirty="0">
                <a:solidFill>
                  <a:srgbClr val="007DBC"/>
                </a:solidFill>
                <a:ea typeface="宋体" panose="02010600030101010101" pitchFamily="2" charset="-122"/>
              </a:rPr>
              <a:t>中国是一个粮食生产、粮食储备、粮食消费大国，在长期的粮食产后流通领域，形成了具有中国特色的粮食收购、运输、储藏、加工、销售等环节的技术、装备和工艺，取得了显著的粮食产后减损实效，在国家粮食安全中发挥着重要作用。以下主要介绍关于中国粮食流通中的除杂、分级和分选技术及应用。</a:t>
            </a:r>
          </a:p>
        </p:txBody>
      </p:sp>
      <p:pic>
        <p:nvPicPr>
          <p:cNvPr id="4" name="图片 3"/>
          <p:cNvPicPr/>
          <p:nvPr/>
        </p:nvPicPr>
        <p:blipFill>
          <a:blip r:embed="rId5"/>
        </p:blipFill>
        <p:spPr>
          <a:xfrm>
            <a:off x="4356100" y="4842510"/>
            <a:ext cx="3532505" cy="1819910"/>
          </a:xfrm>
          <a:prstGeom prst="rect">
            <a:avLst/>
          </a:prstGeom>
        </p:spPr>
      </p:pic>
      <p:sp>
        <p:nvSpPr>
          <p:cNvPr id="100" name="文本框 99"/>
          <p:cNvSpPr txBox="1"/>
          <p:nvPr/>
        </p:nvSpPr>
        <p:spPr>
          <a:xfrm>
            <a:off x="694944" y="2668389"/>
            <a:ext cx="10616184" cy="1938992"/>
          </a:xfrm>
          <a:prstGeom prst="rect">
            <a:avLst/>
          </a:prstGeom>
          <a:noFill/>
          <a:ln w="9525">
            <a:noFill/>
          </a:ln>
        </p:spPr>
        <p:txBody>
          <a:bodyPr wrap="square">
            <a:spAutoFit/>
          </a:bodyPr>
          <a:lstStyle/>
          <a:p>
            <a:pPr indent="0" algn="just"/>
            <a:r>
              <a:rPr lang="en-US" sz="2000" b="0" dirty="0">
                <a:latin typeface="Times New Roman" panose="02020603050405020304" charset="0"/>
                <a:ea typeface="宋体" panose="02010600030101010101" pitchFamily="2" charset="-122"/>
              </a:rPr>
              <a:t>China is a major </a:t>
            </a:r>
            <a:r>
              <a:rPr lang="en-US" sz="2000" dirty="0">
                <a:latin typeface="Times New Roman" panose="02020603050405020304" charset="0"/>
                <a:ea typeface="宋体" panose="02010600030101010101" pitchFamily="2" charset="-122"/>
              </a:rPr>
              <a:t>producer, </a:t>
            </a:r>
            <a:r>
              <a:rPr lang="en-GB" sz="2000" dirty="0">
                <a:latin typeface="Times New Roman" panose="02020603050405020304" charset="0"/>
                <a:ea typeface="宋体" panose="02010600030101010101" pitchFamily="2" charset="-122"/>
              </a:rPr>
              <a:t>reservist</a:t>
            </a:r>
            <a:r>
              <a:rPr lang="en-US" sz="2000" b="0" dirty="0">
                <a:latin typeface="Times New Roman" panose="02020603050405020304" charset="0"/>
                <a:ea typeface="宋体" panose="02010600030101010101" pitchFamily="2" charset="-122"/>
              </a:rPr>
              <a:t>, and consumer of grain. Over the long-term grain post-harvest circulation process, China has developed </a:t>
            </a:r>
            <a:r>
              <a:rPr lang="en-US" sz="2000" dirty="0">
                <a:latin typeface="Times New Roman" panose="02020603050405020304" charset="0"/>
                <a:ea typeface="宋体" panose="02010600030101010101" pitchFamily="2" charset="-122"/>
              </a:rPr>
              <a:t>technologies, equipment, and technical processes with distinctive Chinese characteristics for grain </a:t>
            </a:r>
            <a:r>
              <a:rPr lang="en-US" sz="2000" b="0" dirty="0">
                <a:latin typeface="Times New Roman" panose="02020603050405020304" charset="0"/>
                <a:ea typeface="宋体" panose="02010600030101010101" pitchFamily="2" charset="-122"/>
              </a:rPr>
              <a:t>purchas</a:t>
            </a:r>
            <a:r>
              <a:rPr lang="en-US" altLang="zh-CN" sz="2000" b="0" dirty="0">
                <a:latin typeface="Times New Roman" panose="02020603050405020304" charset="0"/>
                <a:ea typeface="宋体" panose="02010600030101010101" pitchFamily="2" charset="-122"/>
              </a:rPr>
              <a:t>ing</a:t>
            </a:r>
            <a:r>
              <a:rPr lang="en-US" sz="2000" b="0" dirty="0">
                <a:latin typeface="Times New Roman" panose="02020603050405020304" charset="0"/>
                <a:ea typeface="宋体" panose="02010600030101010101" pitchFamily="2" charset="-122"/>
              </a:rPr>
              <a:t>, transportation, storage, processing, and marketing, which have significantly reduced post-harvest losses and play a crucial role in national food security. The following introduces the technologies</a:t>
            </a:r>
            <a:r>
              <a:rPr lang="en-US" sz="2000" b="0" dirty="0">
                <a:latin typeface="Times New Roman" panose="02020603050405020304" charset="0"/>
                <a:ea typeface="宋体" panose="02010600030101010101" pitchFamily="2" charset="-122"/>
                <a:cs typeface="Times New Roman" panose="02020603050405020304" charset="0"/>
              </a:rPr>
              <a:t> </a:t>
            </a:r>
            <a:r>
              <a:rPr lang="en-US" sz="2000" b="0" dirty="0">
                <a:latin typeface="Times New Roman" panose="02020603050405020304" charset="0"/>
                <a:ea typeface="宋体" panose="02010600030101010101" pitchFamily="2" charset="-122"/>
              </a:rPr>
              <a:t>and applications of cleaning, grading, and sorting in China's grain circulation.</a:t>
            </a:r>
            <a:endParaRPr lang="en-US" altLang="en-US" sz="2000" b="0" dirty="0">
              <a:latin typeface="Times New Roman" panose="02020603050405020304" charset="0"/>
              <a:ea typeface="宋体" panose="02010600030101010101" pitchFamily="2" charset="-122"/>
            </a:endParaRPr>
          </a:p>
        </p:txBody>
      </p:sp>
      <p:pic>
        <p:nvPicPr>
          <p:cNvPr id="129028" name="图片 129027" descr="qianyuancang"/>
          <p:cNvPicPr>
            <a:picLocks noChangeAspect="1"/>
          </p:cNvPicPr>
          <p:nvPr>
            <p:custDataLst>
              <p:tags r:id="rId1"/>
            </p:custDataLst>
          </p:nvPr>
        </p:nvPicPr>
        <p:blipFill>
          <a:blip r:embed="rId6">
            <a:lum bright="12000" contrast="24000"/>
          </a:blip>
          <a:stretch>
            <a:fillRect/>
          </a:stretch>
        </p:blipFill>
        <p:spPr>
          <a:xfrm>
            <a:off x="8078470" y="4629785"/>
            <a:ext cx="3853180" cy="2032635"/>
          </a:xfrm>
          <a:prstGeom prst="rect">
            <a:avLst/>
          </a:prstGeom>
          <a:noFill/>
          <a:ln w="9525">
            <a:noFill/>
          </a:ln>
        </p:spPr>
      </p:pic>
      <p:pic>
        <p:nvPicPr>
          <p:cNvPr id="7" name="图片 6"/>
          <p:cNvPicPr/>
          <p:nvPr/>
        </p:nvPicPr>
        <p:blipFill>
          <a:blip r:embed="rId7"/>
          <a:srcRect b="9657"/>
        </p:blipFill>
        <p:spPr>
          <a:xfrm>
            <a:off x="0" y="4799330"/>
            <a:ext cx="4098925" cy="18618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514985" y="1025525"/>
            <a:ext cx="11208385" cy="2282190"/>
          </a:xfrm>
          <a:prstGeom prst="rect">
            <a:avLst/>
          </a:prstGeom>
        </p:spPr>
        <p:txBody>
          <a:bodyPr wrap="square">
            <a:spAutoFit/>
          </a:bodyPr>
          <a:lstStyle/>
          <a:p>
            <a:pPr indent="0" algn="just" defTabSz="266700">
              <a:lnSpc>
                <a:spcPct val="110000"/>
              </a:lnSpc>
              <a:spcAft>
                <a:spcPct val="0"/>
              </a:spcAft>
            </a:pPr>
            <a:r>
              <a:rPr lang="zh-CN" altLang="en-US" sz="2400" b="1" dirty="0">
                <a:solidFill>
                  <a:srgbClr val="007DBC"/>
                </a:solidFill>
                <a:latin typeface="宋体" panose="02010600030101010101" pitchFamily="2" charset="-122"/>
                <a:ea typeface="宋体" panose="02010600030101010101" pitchFamily="2" charset="-122"/>
              </a:rPr>
              <a:t>一、粮食除杂</a:t>
            </a:r>
            <a:r>
              <a:rPr lang="en-US" altLang="zh-CN" sz="2400" b="1" dirty="0">
                <a:solidFill>
                  <a:srgbClr val="007DBC"/>
                </a:solidFill>
                <a:latin typeface="宋体" panose="02010600030101010101" pitchFamily="2" charset="-122"/>
                <a:ea typeface="宋体" panose="02010600030101010101" pitchFamily="2" charset="-122"/>
              </a:rPr>
              <a:t> </a:t>
            </a:r>
            <a:r>
              <a:rPr lang="en-US" sz="2400" dirty="0">
                <a:latin typeface="Times New Roman" panose="02020603050405020304" charset="0"/>
                <a:ea typeface="宋体" panose="02010600030101010101" pitchFamily="2" charset="-122"/>
                <a:cs typeface="Times New Roman" panose="02020603050405020304" charset="0"/>
                <a:sym typeface="+mn-ea"/>
              </a:rPr>
              <a:t>Grain Impurity Removal</a:t>
            </a:r>
            <a:endParaRPr lang="zh-CN" altLang="en-US" sz="2400" b="1" dirty="0">
              <a:solidFill>
                <a:srgbClr val="007DBC"/>
              </a:solidFill>
              <a:latin typeface="宋体" panose="02010600030101010101" pitchFamily="2" charset="-122"/>
              <a:ea typeface="宋体" panose="02010600030101010101" pitchFamily="2" charset="-122"/>
            </a:endParaRPr>
          </a:p>
          <a:p>
            <a:pPr indent="0" algn="just" defTabSz="266700">
              <a:lnSpc>
                <a:spcPct val="110000"/>
              </a:lnSpc>
              <a:spcAft>
                <a:spcPct val="0"/>
              </a:spcAft>
            </a:pPr>
            <a:r>
              <a:rPr lang="zh-CN" altLang="en-US" sz="2000" b="1" dirty="0">
                <a:solidFill>
                  <a:srgbClr val="007DBC"/>
                </a:solidFill>
                <a:latin typeface="宋体" panose="02010600030101010101" pitchFamily="2" charset="-122"/>
                <a:ea typeface="宋体" panose="02010600030101010101" pitchFamily="2" charset="-122"/>
              </a:rPr>
              <a:t>粮食中杂质的存在和超标，影响粮食的质量等级和价格以及加工品质、储藏品质、食用品质、卫生品质，而且还会增加粮食流通中的购销、储藏、运输、加工等环节的不安全风险，造成粮食损失。</a:t>
            </a:r>
          </a:p>
          <a:p>
            <a:pPr indent="0" algn="just" defTabSz="266700">
              <a:lnSpc>
                <a:spcPct val="120000"/>
              </a:lnSpc>
              <a:spcAft>
                <a:spcPct val="0"/>
              </a:spcAft>
            </a:pPr>
            <a:r>
              <a:rPr lang="zh-CN" altLang="en-US" sz="2000" b="1" dirty="0">
                <a:solidFill>
                  <a:srgbClr val="007DBC"/>
                </a:solidFill>
                <a:latin typeface="宋体" panose="02010600030101010101" pitchFamily="2" charset="-122"/>
                <a:ea typeface="宋体" panose="02010600030101010101" pitchFamily="2" charset="-122"/>
                <a:sym typeface="+mn-ea"/>
              </a:rPr>
              <a:t>在中国粮食质量标准、《粮油储藏技术规范 GB T29890 2013》及《粮油安全储存守则》（国家粮食局编制）中各粮种的限定标准均为1%。因此，如何有效地对粮食进行清理，减少粮食的损耗和污染，确保粮食安全，一直是粮食流通及仓储管理中的一个重要课题。</a:t>
            </a:r>
            <a:endParaRPr lang="zh-CN" altLang="en-US" sz="2000" b="1" dirty="0">
              <a:solidFill>
                <a:srgbClr val="007DBC"/>
              </a:solidFill>
              <a:latin typeface="宋体" panose="02010600030101010101" pitchFamily="2" charset="-122"/>
              <a:ea typeface="宋体" panose="02010600030101010101" pitchFamily="2" charset="-122"/>
            </a:endParaRPr>
          </a:p>
        </p:txBody>
      </p:sp>
      <p:pic>
        <p:nvPicPr>
          <p:cNvPr id="6" name="图片 5"/>
          <p:cNvPicPr>
            <a:picLocks noChangeAspect="1"/>
          </p:cNvPicPr>
          <p:nvPr/>
        </p:nvPicPr>
        <p:blipFill>
          <a:blip r:embed="rId4"/>
          <a:stretch>
            <a:fillRect/>
          </a:stretch>
        </p:blipFill>
        <p:spPr>
          <a:xfrm>
            <a:off x="10299700" y="3599815"/>
            <a:ext cx="1582420" cy="2111375"/>
          </a:xfrm>
          <a:prstGeom prst="rect">
            <a:avLst/>
          </a:prstGeom>
        </p:spPr>
      </p:pic>
      <p:sp>
        <p:nvSpPr>
          <p:cNvPr id="5" name="文本框 4"/>
          <p:cNvSpPr txBox="1"/>
          <p:nvPr/>
        </p:nvSpPr>
        <p:spPr>
          <a:xfrm>
            <a:off x="589280" y="3308350"/>
            <a:ext cx="9638030" cy="3169285"/>
          </a:xfrm>
          <a:prstGeom prst="rect">
            <a:avLst/>
          </a:prstGeom>
          <a:noFill/>
        </p:spPr>
        <p:txBody>
          <a:bodyPr wrap="square" rtlCol="0" anchor="t">
            <a:spAutoFit/>
          </a:bodyPr>
          <a:lstStyle/>
          <a:p>
            <a:pPr indent="0" algn="just">
              <a:lnSpc>
                <a:spcPct val="100000"/>
              </a:lnSpc>
            </a:pPr>
            <a:r>
              <a:rPr lang="en-US" sz="2000" dirty="0">
                <a:latin typeface="Times New Roman" panose="02020603050405020304" charset="0"/>
                <a:ea typeface="宋体" panose="02010600030101010101" pitchFamily="2" charset="-122"/>
                <a:sym typeface="+mn-ea"/>
              </a:rPr>
              <a:t>The presence and excess of impurities in grains affect the grain quality grade and price, as well as its processing quality, storage quality, food quality, and sanitary quality, increasing the safety risks at various stages of grain circulation, including purchasing, storage, transportation, processing, and marketing, leading to the grain loss.</a:t>
            </a:r>
            <a:endParaRPr lang="en-US" altLang="en-US" sz="2000" b="0" dirty="0">
              <a:latin typeface="Times New Roman" panose="02020603050405020304" charset="0"/>
              <a:ea typeface="宋体" panose="02010600030101010101" pitchFamily="2" charset="-122"/>
            </a:endParaRPr>
          </a:p>
          <a:p>
            <a:pPr indent="0" algn="just">
              <a:lnSpc>
                <a:spcPct val="100000"/>
              </a:lnSpc>
            </a:pPr>
            <a:r>
              <a:rPr lang="en-US" sz="2000" dirty="0">
                <a:latin typeface="Times New Roman" panose="02020603050405020304" charset="0"/>
                <a:ea typeface="宋体" panose="02010600030101010101" pitchFamily="2" charset="-122"/>
                <a:sym typeface="+mn-ea"/>
              </a:rPr>
              <a:t>The grain quality standards of China, "Grain and Oil Storage Technical Specifications GB/T 29890-2013" and the "Guidelines for Safe Storage of Grain and Oil" (compiled by the National Food and Strategic Reserves Administration), set the impurity limit for each type of grain at 1%. Therefore, cleaning grain effectively to reduce losses and contamination, and ensuring grain safety, have always been the critical topic in grain circulation and storage management.</a:t>
            </a:r>
            <a:endParaRPr lang="en-US" altLang="en-US" sz="2000" dirty="0">
              <a:latin typeface="Times New Roman" panose="02020603050405020304" charset="0"/>
              <a:ea typeface="宋体" panose="02010600030101010101" pitchFamily="2"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916940" y="1025525"/>
            <a:ext cx="10505440" cy="3463925"/>
          </a:xfrm>
          <a:prstGeom prst="rect">
            <a:avLst/>
          </a:prstGeom>
        </p:spPr>
        <p:txBody>
          <a:bodyPr wrap="square">
            <a:spAutoFit/>
          </a:bodyPr>
          <a:lstStyle/>
          <a:p>
            <a:pPr algn="just" defTabSz="266700">
              <a:lnSpc>
                <a:spcPct val="140000"/>
              </a:lnSpc>
              <a:buClrTx/>
              <a:buSzTx/>
              <a:buFontTx/>
            </a:pPr>
            <a:r>
              <a:rPr lang="zh-CN" altLang="en-US" sz="2400" b="1" dirty="0">
                <a:solidFill>
                  <a:srgbClr val="007DBC"/>
                </a:solidFill>
                <a:latin typeface="宋体" panose="02010600030101010101" pitchFamily="2" charset="-122"/>
                <a:ea typeface="宋体" panose="02010600030101010101" pitchFamily="2" charset="-122"/>
              </a:rPr>
              <a:t>1.杂质的类型</a:t>
            </a:r>
          </a:p>
          <a:p>
            <a:pPr algn="just" defTabSz="266700">
              <a:lnSpc>
                <a:spcPct val="140000"/>
              </a:lnSpc>
              <a:buClrTx/>
              <a:buSzTx/>
              <a:buFontTx/>
            </a:pPr>
            <a:r>
              <a:rPr lang="zh-CN" altLang="en-US" sz="2000" b="1" dirty="0">
                <a:solidFill>
                  <a:srgbClr val="007DBC"/>
                </a:solidFill>
                <a:latin typeface="宋体" panose="02010600030101010101" pitchFamily="2" charset="-122"/>
                <a:ea typeface="宋体" panose="02010600030101010101" pitchFamily="2" charset="-122"/>
              </a:rPr>
              <a:t>混杂在粮食中无食用价值的物质和质量标准中规定的异种粮粒，以及绝对筛层下的物质称为杂质。根据相关的国家标准规定，杂质一般分为</a:t>
            </a:r>
            <a:r>
              <a:rPr lang="zh-CN" altLang="en-US" sz="2400" b="1" dirty="0">
                <a:solidFill>
                  <a:srgbClr val="007DBC"/>
                </a:solidFill>
                <a:latin typeface="宋体" panose="02010600030101010101" pitchFamily="2" charset="-122"/>
                <a:ea typeface="宋体" panose="02010600030101010101" pitchFamily="2" charset="-122"/>
              </a:rPr>
              <a:t>：</a:t>
            </a:r>
          </a:p>
          <a:p>
            <a:pPr algn="just" defTabSz="266700">
              <a:lnSpc>
                <a:spcPct val="130000"/>
              </a:lnSpc>
              <a:buClrTx/>
              <a:buSzTx/>
              <a:buFontTx/>
            </a:pPr>
            <a:r>
              <a:rPr lang="en-US" sz="2000" dirty="0">
                <a:latin typeface="Times New Roman" panose="02020603050405020304" charset="0"/>
                <a:ea typeface="宋体" panose="02010600030101010101" pitchFamily="2" charset="-122"/>
                <a:sym typeface="+mn-ea"/>
              </a:rPr>
              <a:t>1. Types of Impurities</a:t>
            </a:r>
          </a:p>
          <a:p>
            <a:pPr algn="just" defTabSz="266700">
              <a:lnSpc>
                <a:spcPct val="130000"/>
              </a:lnSpc>
              <a:buClrTx/>
              <a:buSzTx/>
              <a:buFontTx/>
            </a:pPr>
            <a:r>
              <a:rPr lang="en-US" sz="2000" dirty="0">
                <a:latin typeface="Times New Roman" panose="02020603050405020304" charset="0"/>
                <a:ea typeface="宋体" panose="02010600030101010101" pitchFamily="2" charset="-122"/>
                <a:sym typeface="+mn-ea"/>
              </a:rPr>
              <a:t>Impurities are materials without edible value mixed in the grain, </a:t>
            </a:r>
            <a:r>
              <a:rPr lang="en-GB" sz="2000" dirty="0">
                <a:latin typeface="Times New Roman" panose="02020603050405020304" charset="0"/>
                <a:ea typeface="宋体" panose="02010600030101010101" pitchFamily="2" charset="-122"/>
              </a:rPr>
              <a:t>off-type grain particles </a:t>
            </a:r>
            <a:r>
              <a:rPr lang="en-US" sz="2000" dirty="0">
                <a:latin typeface="Times New Roman" panose="02020603050405020304" charset="0"/>
                <a:ea typeface="宋体" panose="02010600030101010101" pitchFamily="2" charset="-122"/>
                <a:sym typeface="+mn-ea"/>
              </a:rPr>
              <a:t>specified in quality standards, and materials below the absolute screen layer. According to relevant national standards, impurities are generally classified into:</a:t>
            </a:r>
            <a:endParaRPr lang="zh-CN" altLang="en-US" sz="2000" b="1" dirty="0">
              <a:solidFill>
                <a:srgbClr val="007DBC"/>
              </a:solidFill>
              <a:latin typeface="宋体" panose="02010600030101010101" pitchFamily="2" charset="-122"/>
              <a:ea typeface="宋体" panose="02010600030101010101" pitchFamily="2" charset="-122"/>
            </a:endParaRPr>
          </a:p>
          <a:p>
            <a:pPr algn="just" defTabSz="266700">
              <a:lnSpc>
                <a:spcPct val="100000"/>
              </a:lnSpc>
              <a:buClrTx/>
              <a:buSzTx/>
              <a:buFontTx/>
            </a:pPr>
            <a:endParaRPr lang="zh-CN" altLang="en-US" sz="2000" b="1" dirty="0">
              <a:solidFill>
                <a:srgbClr val="007DBC"/>
              </a:solidFill>
              <a:latin typeface="宋体" panose="02010600030101010101" pitchFamily="2" charset="-122"/>
              <a:ea typeface="宋体" panose="02010600030101010101" pitchFamily="2" charset="-122"/>
            </a:endParaRPr>
          </a:p>
        </p:txBody>
      </p:sp>
      <p:pic>
        <p:nvPicPr>
          <p:cNvPr id="8" name="图片 7"/>
          <p:cNvPicPr/>
          <p:nvPr/>
        </p:nvPicPr>
        <p:blipFill>
          <a:blip r:embed="rId4"/>
          <a:srcRect r="13065"/>
        </p:blipFill>
        <p:spPr>
          <a:xfrm>
            <a:off x="2808605" y="4649470"/>
            <a:ext cx="3077210" cy="1775460"/>
          </a:xfrm>
          <a:prstGeom prst="rect">
            <a:avLst/>
          </a:prstGeom>
        </p:spPr>
      </p:pic>
      <p:pic>
        <p:nvPicPr>
          <p:cNvPr id="7" name="图片 6"/>
          <p:cNvPicPr/>
          <p:nvPr/>
        </p:nvPicPr>
        <p:blipFill>
          <a:blip r:embed="rId5"/>
        </p:blipFill>
        <p:spPr>
          <a:xfrm>
            <a:off x="7858760" y="3947160"/>
            <a:ext cx="2120265" cy="26803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22680" y="2292985"/>
            <a:ext cx="9837420" cy="2066018"/>
            <a:chOff x="2817" y="916"/>
            <a:chExt cx="14698" cy="3454"/>
          </a:xfrm>
        </p:grpSpPr>
        <p:sp>
          <p:nvSpPr>
            <p:cNvPr id="71" name="矩形 70"/>
            <p:cNvSpPr/>
            <p:nvPr>
              <p:custDataLst>
                <p:tags r:id="rId1"/>
              </p:custDataLst>
            </p:nvPr>
          </p:nvSpPr>
          <p:spPr>
            <a:xfrm>
              <a:off x="6623" y="3407"/>
              <a:ext cx="10892" cy="963"/>
            </a:xfrm>
            <a:prstGeom prst="rect">
              <a:avLst/>
            </a:prstGeom>
          </p:spPr>
          <p:style>
            <a:lnRef idx="2">
              <a:schemeClr val="accent6"/>
            </a:lnRef>
            <a:fillRef idx="1">
              <a:schemeClr val="lt1"/>
            </a:fillRef>
            <a:effectRef idx="0">
              <a:schemeClr val="accent6"/>
            </a:effectRef>
            <a:fontRef idx="minor">
              <a:schemeClr val="dk1"/>
            </a:fontRef>
          </p:style>
          <p:txBody>
            <a:bodyPr rtlCol="0" anchor="ctr" anchorCtr="0"/>
            <a:lstStyle/>
            <a:p>
              <a:pPr algn="l">
                <a:lnSpc>
                  <a:spcPct val="90000"/>
                </a:lnSpc>
                <a:buClrTx/>
                <a:buSzTx/>
                <a:buFontTx/>
              </a:pPr>
              <a:r>
                <a:rPr lang="zh-CN" altLang="en-US" sz="2000" dirty="0">
                  <a:solidFill>
                    <a:schemeClr val="tx1"/>
                  </a:solidFill>
                  <a:latin typeface="Times New Roman" panose="02020603050405020304" charset="0"/>
                  <a:ea typeface="宋体" panose="02010600030101010101" pitchFamily="2" charset="-122"/>
                  <a:cs typeface="Times New Roman" panose="02020603050405020304" charset="0"/>
                  <a:sym typeface="+mn-ea"/>
                </a:rPr>
                <a:t>O</a:t>
              </a:r>
              <a:r>
                <a:rPr lang="en-US" altLang="zh-CN" sz="2000" dirty="0" err="1">
                  <a:solidFill>
                    <a:schemeClr val="tx1"/>
                  </a:solidFill>
                  <a:latin typeface="Times New Roman" panose="02020603050405020304" charset="0"/>
                  <a:cs typeface="Times New Roman" panose="02020603050405020304" charset="0"/>
                  <a:sym typeface="+mn-ea"/>
                </a:rPr>
                <a:t>rganic</a:t>
              </a:r>
              <a:r>
                <a:rPr lang="en-US" altLang="zh-CN" sz="2000" dirty="0">
                  <a:solidFill>
                    <a:schemeClr val="tx1"/>
                  </a:solidFill>
                  <a:latin typeface="Times New Roman" panose="02020603050405020304" charset="0"/>
                  <a:cs typeface="Times New Roman" panose="02020603050405020304" charset="0"/>
                  <a:sym typeface="+mn-ea"/>
                </a:rPr>
                <a:t> impurities: weed seeds, specified off-type grains, non-edible grains, and other organic materials</a:t>
              </a:r>
            </a:p>
          </p:txBody>
        </p:sp>
        <p:sp>
          <p:nvSpPr>
            <p:cNvPr id="73" name="矩形 72"/>
            <p:cNvSpPr/>
            <p:nvPr>
              <p:custDataLst>
                <p:tags r:id="rId2"/>
              </p:custDataLst>
            </p:nvPr>
          </p:nvSpPr>
          <p:spPr>
            <a:xfrm>
              <a:off x="6608" y="2163"/>
              <a:ext cx="10892" cy="946"/>
            </a:xfrm>
            <a:prstGeom prst="rect">
              <a:avLst/>
            </a:prstGeom>
          </p:spPr>
          <p:style>
            <a:lnRef idx="2">
              <a:schemeClr val="accent6"/>
            </a:lnRef>
            <a:fillRef idx="1">
              <a:schemeClr val="lt1"/>
            </a:fillRef>
            <a:effectRef idx="0">
              <a:schemeClr val="accent6"/>
            </a:effectRef>
            <a:fontRef idx="minor">
              <a:schemeClr val="dk1"/>
            </a:fontRef>
          </p:style>
          <p:txBody>
            <a:bodyPr rtlCol="0" anchor="ctr" anchorCtr="0"/>
            <a:lstStyle/>
            <a:p>
              <a:pPr algn="l">
                <a:lnSpc>
                  <a:spcPct val="100000"/>
                </a:lnSpc>
                <a:buClrTx/>
                <a:buSzTx/>
                <a:buFontTx/>
              </a:pPr>
              <a:r>
                <a:rPr lang="zh-CN" altLang="en-US" sz="2000" dirty="0">
                  <a:solidFill>
                    <a:schemeClr val="tx1"/>
                  </a:solidFill>
                  <a:latin typeface="Times New Roman" panose="02020603050405020304" charset="0"/>
                  <a:ea typeface="宋体" panose="02010600030101010101" pitchFamily="2" charset="-122"/>
                  <a:cs typeface="Times New Roman" panose="02020603050405020304" charset="0"/>
                  <a:sym typeface="+mn-ea"/>
                </a:rPr>
                <a:t>I</a:t>
              </a:r>
              <a:r>
                <a:rPr lang="en-US" altLang="zh-CN" sz="2000" dirty="0" err="1">
                  <a:solidFill>
                    <a:schemeClr val="tx1"/>
                  </a:solidFill>
                  <a:latin typeface="Times New Roman" panose="02020603050405020304" charset="0"/>
                  <a:cs typeface="Times New Roman" panose="02020603050405020304" charset="0"/>
                  <a:sym typeface="+mn-ea"/>
                </a:rPr>
                <a:t>norganic</a:t>
              </a:r>
              <a:r>
                <a:rPr lang="en-US" altLang="zh-CN" sz="2000" dirty="0">
                  <a:solidFill>
                    <a:schemeClr val="tx1"/>
                  </a:solidFill>
                  <a:latin typeface="Times New Roman" panose="02020603050405020304" charset="0"/>
                  <a:cs typeface="Times New Roman" panose="02020603050405020304" charset="0"/>
                  <a:sym typeface="+mn-ea"/>
                </a:rPr>
                <a:t> impurities: soil, stones, brick and tile fragments, and other inorganic materials</a:t>
              </a:r>
            </a:p>
          </p:txBody>
        </p:sp>
        <p:sp>
          <p:nvSpPr>
            <p:cNvPr id="74" name="矩形 73"/>
            <p:cNvSpPr/>
            <p:nvPr>
              <p:custDataLst>
                <p:tags r:id="rId3"/>
              </p:custDataLst>
            </p:nvPr>
          </p:nvSpPr>
          <p:spPr>
            <a:xfrm>
              <a:off x="6608" y="916"/>
              <a:ext cx="10892" cy="1012"/>
            </a:xfrm>
            <a:prstGeom prst="rect">
              <a:avLst/>
            </a:prstGeom>
          </p:spPr>
          <p:style>
            <a:lnRef idx="2">
              <a:schemeClr val="accent6"/>
            </a:lnRef>
            <a:fillRef idx="1">
              <a:schemeClr val="lt1"/>
            </a:fillRef>
            <a:effectRef idx="0">
              <a:schemeClr val="accent6"/>
            </a:effectRef>
            <a:fontRef idx="minor">
              <a:schemeClr val="dk1"/>
            </a:fontRef>
          </p:style>
          <p:txBody>
            <a:bodyPr rtlCol="0" anchor="ctr" anchorCtr="0"/>
            <a:lstStyle/>
            <a:p>
              <a:pPr algn="l">
                <a:lnSpc>
                  <a:spcPct val="100000"/>
                </a:lnSpc>
                <a:buClrTx/>
                <a:buSzTx/>
                <a:buFontTx/>
              </a:pPr>
              <a:r>
                <a:rPr lang="en-GB" sz="2000" dirty="0" err="1">
                  <a:solidFill>
                    <a:schemeClr val="tx1"/>
                  </a:solidFill>
                  <a:latin typeface="Times New Roman" panose="02020603050405020304" charset="0"/>
                  <a:cs typeface="Times New Roman" panose="02020603050405020304" charset="0"/>
                </a:rPr>
                <a:t>Underscreen</a:t>
              </a:r>
              <a:r>
                <a:rPr lang="en-GB" sz="2000" dirty="0">
                  <a:solidFill>
                    <a:schemeClr val="tx1"/>
                  </a:solidFill>
                  <a:latin typeface="Times New Roman" panose="02020603050405020304" charset="0"/>
                  <a:cs typeface="Times New Roman" panose="02020603050405020304" charset="0"/>
                </a:rPr>
                <a:t> material: </a:t>
              </a:r>
              <a:r>
                <a:rPr lang="en-US" altLang="zh-CN" sz="2000" dirty="0">
                  <a:solidFill>
                    <a:schemeClr val="tx1"/>
                  </a:solidFill>
                  <a:latin typeface="Times New Roman" panose="02020603050405020304" charset="0"/>
                  <a:cs typeface="Times New Roman" panose="02020603050405020304" charset="0"/>
                  <a:sym typeface="+mn-ea"/>
                </a:rPr>
                <a:t>screenings passing through a specified diameter circular mesh screen</a:t>
              </a:r>
            </a:p>
          </p:txBody>
        </p:sp>
        <p:grpSp>
          <p:nvGrpSpPr>
            <p:cNvPr id="4" name="组合 3"/>
            <p:cNvGrpSpPr/>
            <p:nvPr/>
          </p:nvGrpSpPr>
          <p:grpSpPr>
            <a:xfrm>
              <a:off x="5198" y="1395"/>
              <a:ext cx="1425" cy="2485"/>
              <a:chOff x="2184" y="3697"/>
              <a:chExt cx="2415" cy="2485"/>
            </a:xfrm>
          </p:grpSpPr>
          <p:cxnSp>
            <p:nvCxnSpPr>
              <p:cNvPr id="70" name="直接连接符 69"/>
              <p:cNvCxnSpPr/>
              <p:nvPr>
                <p:custDataLst>
                  <p:tags r:id="rId5"/>
                </p:custDataLst>
              </p:nvPr>
            </p:nvCxnSpPr>
            <p:spPr>
              <a:xfrm>
                <a:off x="3070" y="3704"/>
                <a:ext cx="0" cy="24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custDataLst>
                  <p:tags r:id="rId6"/>
                </p:custDataLst>
              </p:nvPr>
            </p:nvCxnSpPr>
            <p:spPr>
              <a:xfrm>
                <a:off x="3085" y="3697"/>
                <a:ext cx="14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custDataLst>
                  <p:tags r:id="rId7"/>
                </p:custDataLst>
              </p:nvPr>
            </p:nvCxnSpPr>
            <p:spPr>
              <a:xfrm>
                <a:off x="3069" y="6181"/>
                <a:ext cx="153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custDataLst>
                  <p:tags r:id="rId8"/>
                </p:custDataLst>
              </p:nvPr>
            </p:nvCxnSpPr>
            <p:spPr>
              <a:xfrm>
                <a:off x="2184" y="4939"/>
                <a:ext cx="2391" cy="1"/>
              </a:xfrm>
              <a:prstGeom prst="line">
                <a:avLst/>
              </a:prstGeom>
            </p:spPr>
            <p:style>
              <a:lnRef idx="1">
                <a:schemeClr val="accent1"/>
              </a:lnRef>
              <a:fillRef idx="0">
                <a:schemeClr val="accent1"/>
              </a:fillRef>
              <a:effectRef idx="0">
                <a:schemeClr val="accent1"/>
              </a:effectRef>
              <a:fontRef idx="minor">
                <a:schemeClr val="tx1"/>
              </a:fontRef>
            </p:style>
          </p:cxnSp>
        </p:grpSp>
        <p:sp>
          <p:nvSpPr>
            <p:cNvPr id="5" name="文本框 4"/>
            <p:cNvSpPr txBox="1"/>
            <p:nvPr>
              <p:custDataLst>
                <p:tags r:id="rId4"/>
              </p:custDataLst>
            </p:nvPr>
          </p:nvSpPr>
          <p:spPr>
            <a:xfrm>
              <a:off x="2817" y="2253"/>
              <a:ext cx="2368" cy="784"/>
            </a:xfrm>
            <a:prstGeom prst="rect">
              <a:avLst/>
            </a:prstGeom>
            <a:noFill/>
            <a:ln w="19050">
              <a:solidFill>
                <a:srgbClr val="007DBC"/>
              </a:solidFill>
            </a:ln>
          </p:spPr>
          <p:txBody>
            <a:bodyPr wrap="square" rtlCol="0" anchor="ctr" anchorCtr="0">
              <a:noAutofit/>
            </a:bodyPr>
            <a:lstStyle/>
            <a:p>
              <a:r>
                <a:rPr lang="en-US" altLang="zh-CN" sz="2400">
                  <a:latin typeface="Times New Roman" panose="02020603050405020304" charset="0"/>
                  <a:cs typeface="Times New Roman" panose="02020603050405020304" charset="0"/>
                  <a:sym typeface="+mn-ea"/>
                </a:rPr>
                <a:t>Impurities</a:t>
              </a:r>
              <a:endParaRPr lang="zh-CN" altLang="en-US" sz="2400">
                <a:solidFill>
                  <a:srgbClr val="007DBC"/>
                </a:solidFill>
              </a:endParaRPr>
            </a:p>
          </p:txBody>
        </p:sp>
      </p:grpSp>
      <p:sp>
        <p:nvSpPr>
          <p:cNvPr id="100" name="文本框 99"/>
          <p:cNvSpPr txBox="1"/>
          <p:nvPr/>
        </p:nvSpPr>
        <p:spPr>
          <a:xfrm>
            <a:off x="737235" y="4526280"/>
            <a:ext cx="10718165" cy="1953260"/>
          </a:xfrm>
          <a:prstGeom prst="rect">
            <a:avLst/>
          </a:prstGeom>
          <a:noFill/>
          <a:ln w="9525">
            <a:noFill/>
          </a:ln>
        </p:spPr>
        <p:txBody>
          <a:bodyPr wrap="square">
            <a:spAutoFit/>
          </a:bodyPr>
          <a:lstStyle/>
          <a:p>
            <a:pPr indent="0" algn="just">
              <a:lnSpc>
                <a:spcPct val="130000"/>
              </a:lnSpc>
            </a:pPr>
            <a:r>
              <a:rPr lang="zh-CN" altLang="en-US" sz="2000" b="1" dirty="0">
                <a:solidFill>
                  <a:srgbClr val="007DBC"/>
                </a:solidFill>
                <a:latin typeface="宋体" panose="02010600030101010101" pitchFamily="2" charset="-122"/>
                <a:ea typeface="宋体" panose="02010600030101010101" pitchFamily="2" charset="-122"/>
                <a:sym typeface="+mn-ea"/>
              </a:rPr>
              <a:t>有时也可根据杂质的某些特征和清理作业的特点将其分为：粗杂、大杂、小杂、轻杂、并肩杂及磁性金属杂质等。</a:t>
            </a:r>
            <a:endParaRPr lang="zh-CN" altLang="en-US" sz="2300" b="1" dirty="0">
              <a:solidFill>
                <a:srgbClr val="007DBC"/>
              </a:solidFill>
              <a:latin typeface="宋体" panose="02010600030101010101" pitchFamily="2" charset="-122"/>
              <a:ea typeface="宋体" panose="02010600030101010101" pitchFamily="2" charset="-122"/>
              <a:sym typeface="+mn-ea"/>
            </a:endParaRPr>
          </a:p>
          <a:p>
            <a:pPr indent="0" algn="just"/>
            <a:r>
              <a:rPr lang="en-US" sz="2300" b="0" dirty="0">
                <a:latin typeface="Times New Roman" panose="02020603050405020304" charset="0"/>
                <a:ea typeface="宋体" panose="02010600030101010101" pitchFamily="2" charset="-122"/>
              </a:rPr>
              <a:t>Sometimes, impurities can also be classified </a:t>
            </a:r>
            <a:r>
              <a:rPr lang="en-US" sz="2300" dirty="0">
                <a:latin typeface="Times New Roman" panose="02020603050405020304" charset="0"/>
                <a:ea typeface="宋体" panose="02010600030101010101" pitchFamily="2" charset="-122"/>
              </a:rPr>
              <a:t>into categories according </a:t>
            </a:r>
            <a:r>
              <a:rPr lang="en-US" sz="2300" b="0" dirty="0">
                <a:latin typeface="Times New Roman" panose="02020603050405020304" charset="0"/>
                <a:ea typeface="宋体" panose="02010600030101010101" pitchFamily="2" charset="-122"/>
              </a:rPr>
              <a:t>to certain characteristics and features of cleaning process: </a:t>
            </a:r>
            <a:r>
              <a:rPr lang="zh-CN" altLang="en-US" sz="2300">
                <a:latin typeface="Times New Roman" panose="02020603050405020304" charset="0"/>
                <a:cs typeface="Times New Roman" panose="02020603050405020304" charset="0"/>
                <a:sym typeface="+mn-ea"/>
              </a:rPr>
              <a:t>larger impurities</a:t>
            </a:r>
            <a:r>
              <a:rPr lang="en-US" altLang="zh-CN" sz="2300">
                <a:latin typeface="Times New Roman" panose="02020603050405020304" charset="0"/>
                <a:cs typeface="Times New Roman" panose="02020603050405020304" charset="0"/>
                <a:sym typeface="+mn-ea"/>
              </a:rPr>
              <a:t>,</a:t>
            </a:r>
            <a:r>
              <a:rPr lang="en-US" sz="2300" b="0" dirty="0">
                <a:latin typeface="Times New Roman" panose="02020603050405020304" charset="0"/>
                <a:ea typeface="宋体" panose="02010600030101010101" pitchFamily="2" charset="-122"/>
              </a:rPr>
              <a:t>large impurities, small impurities, light impurities, accompanying impurities, magnetic metal impurities, etc.</a:t>
            </a:r>
            <a:endParaRPr lang="en-US" altLang="en-US" sz="2300" b="0" dirty="0">
              <a:latin typeface="Times New Roman" panose="02020603050405020304" charset="0"/>
              <a:ea typeface="宋体" panose="02010600030101010101" pitchFamily="2" charset="-122"/>
            </a:endParaRPr>
          </a:p>
        </p:txBody>
      </p:sp>
      <p:grpSp>
        <p:nvGrpSpPr>
          <p:cNvPr id="3" name="组合 2"/>
          <p:cNvGrpSpPr/>
          <p:nvPr/>
        </p:nvGrpSpPr>
        <p:grpSpPr>
          <a:xfrm>
            <a:off x="1596938" y="343535"/>
            <a:ext cx="9353637" cy="1760855"/>
            <a:chOff x="2514" y="3597"/>
            <a:chExt cx="9853" cy="2773"/>
          </a:xfrm>
        </p:grpSpPr>
        <p:sp>
          <p:nvSpPr>
            <p:cNvPr id="6" name="矩形 5"/>
            <p:cNvSpPr/>
            <p:nvPr/>
          </p:nvSpPr>
          <p:spPr>
            <a:xfrm>
              <a:off x="4576" y="5505"/>
              <a:ext cx="7791" cy="8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zh-CN" altLang="en-US" b="1">
                  <a:solidFill>
                    <a:srgbClr val="007DBC"/>
                  </a:solidFill>
                  <a:latin typeface="宋体" panose="02010600030101010101" pitchFamily="2" charset="-122"/>
                  <a:ea typeface="宋体" panose="02010600030101010101" pitchFamily="2" charset="-122"/>
                  <a:sym typeface="+mn-ea"/>
                </a:rPr>
                <a:t>有机杂质：草籽、规定的异种粮粒、无食用价值的粮粒和其他有机物质</a:t>
              </a:r>
            </a:p>
          </p:txBody>
        </p:sp>
        <p:sp>
          <p:nvSpPr>
            <p:cNvPr id="8" name="矩形 7"/>
            <p:cNvSpPr/>
            <p:nvPr/>
          </p:nvSpPr>
          <p:spPr>
            <a:xfrm>
              <a:off x="4575" y="4555"/>
              <a:ext cx="7791" cy="7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zh-CN" altLang="en-US" b="1" dirty="0">
                  <a:solidFill>
                    <a:srgbClr val="007DBC"/>
                  </a:solidFill>
                  <a:latin typeface="宋体" panose="02010600030101010101" pitchFamily="2" charset="-122"/>
                  <a:ea typeface="宋体" panose="02010600030101010101" pitchFamily="2" charset="-122"/>
                  <a:sym typeface="+mn-ea"/>
                </a:rPr>
                <a:t>无机杂质：泥土、沙石、砖瓦块及其他无机物质</a:t>
              </a:r>
            </a:p>
          </p:txBody>
        </p:sp>
        <p:sp>
          <p:nvSpPr>
            <p:cNvPr id="9" name="矩形 8"/>
            <p:cNvSpPr/>
            <p:nvPr/>
          </p:nvSpPr>
          <p:spPr>
            <a:xfrm>
              <a:off x="4575" y="3597"/>
              <a:ext cx="7791" cy="7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zh-CN" altLang="en-US" b="1" dirty="0">
                  <a:solidFill>
                    <a:srgbClr val="007DBC"/>
                  </a:solidFill>
                  <a:latin typeface="宋体" panose="02010600030101010101" pitchFamily="2" charset="-122"/>
                  <a:ea typeface="宋体" panose="02010600030101010101" pitchFamily="2" charset="-122"/>
                  <a:sym typeface="+mn-ea"/>
                </a:rPr>
                <a:t>筛下物：通过规定圆孔直径筛筛层的筛下物质</a:t>
              </a:r>
            </a:p>
          </p:txBody>
        </p:sp>
        <p:grpSp>
          <p:nvGrpSpPr>
            <p:cNvPr id="11" name="组合 10"/>
            <p:cNvGrpSpPr/>
            <p:nvPr/>
          </p:nvGrpSpPr>
          <p:grpSpPr>
            <a:xfrm>
              <a:off x="3143" y="3863"/>
              <a:ext cx="1432" cy="2092"/>
              <a:chOff x="2163" y="3863"/>
              <a:chExt cx="2412" cy="2092"/>
            </a:xfrm>
          </p:grpSpPr>
          <p:cxnSp>
            <p:nvCxnSpPr>
              <p:cNvPr id="12" name="直接连接符 11"/>
              <p:cNvCxnSpPr/>
              <p:nvPr/>
            </p:nvCxnSpPr>
            <p:spPr>
              <a:xfrm flipH="1">
                <a:off x="3085" y="3863"/>
                <a:ext cx="0" cy="20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085" y="3863"/>
                <a:ext cx="14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096" y="5936"/>
                <a:ext cx="1468"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16" idx="3"/>
              </p:cNvCxnSpPr>
              <p:nvPr/>
            </p:nvCxnSpPr>
            <p:spPr>
              <a:xfrm>
                <a:off x="2163" y="4988"/>
                <a:ext cx="2391" cy="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6" name="文本框 15"/>
            <p:cNvSpPr txBox="1"/>
            <p:nvPr/>
          </p:nvSpPr>
          <p:spPr>
            <a:xfrm>
              <a:off x="2514" y="4386"/>
              <a:ext cx="629" cy="1204"/>
            </a:xfrm>
            <a:prstGeom prst="rect">
              <a:avLst/>
            </a:prstGeom>
            <a:noFill/>
            <a:ln w="19050">
              <a:solidFill>
                <a:srgbClr val="007DBC"/>
              </a:solidFill>
            </a:ln>
          </p:spPr>
          <p:txBody>
            <a:bodyPr wrap="square" rtlCol="0" anchor="ctr" anchorCtr="0">
              <a:noAutofit/>
            </a:bodyPr>
            <a:lstStyle/>
            <a:p>
              <a:r>
                <a:rPr lang="zh-CN" altLang="en-US" sz="2400">
                  <a:solidFill>
                    <a:srgbClr val="007DBC"/>
                  </a:solidFill>
                </a:rPr>
                <a:t>杂质</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1436370" y="1209675"/>
            <a:ext cx="9274810" cy="434340"/>
          </a:xfrm>
          <a:prstGeom prst="rect">
            <a:avLst/>
          </a:prstGeom>
        </p:spPr>
        <p:txBody>
          <a:bodyPr wrap="square">
            <a:noAutofit/>
          </a:bodyPr>
          <a:lstStyle/>
          <a:p>
            <a:pPr marL="0" algn="just" defTabSz="266700">
              <a:lnSpc>
                <a:spcPct val="100000"/>
              </a:lnSpc>
              <a:buClrTx/>
              <a:buSzTx/>
              <a:buFontTx/>
            </a:pPr>
            <a:r>
              <a:rPr lang="zh-CN" altLang="en-US" sz="2400" b="1">
                <a:solidFill>
                  <a:srgbClr val="007DBC"/>
                </a:solidFill>
                <a:latin typeface="宋体" panose="02010600030101010101" pitchFamily="2" charset="-122"/>
                <a:ea typeface="宋体" panose="02010600030101010101" pitchFamily="2" charset="-122"/>
              </a:rPr>
              <a:t>2.杂质对储粮的影响</a:t>
            </a:r>
          </a:p>
          <a:p>
            <a:pPr marL="0" algn="just" defTabSz="266700">
              <a:lnSpc>
                <a:spcPct val="100000"/>
              </a:lnSpc>
              <a:buClrTx/>
              <a:buSzTx/>
              <a:buFontTx/>
            </a:pPr>
            <a:endParaRPr lang="zh-CN" altLang="en-US" sz="2400" b="1">
              <a:solidFill>
                <a:srgbClr val="007DBC"/>
              </a:solidFill>
              <a:latin typeface="宋体" panose="02010600030101010101" pitchFamily="2" charset="-122"/>
              <a:ea typeface="宋体" panose="02010600030101010101" pitchFamily="2" charset="-122"/>
            </a:endParaRPr>
          </a:p>
          <a:p>
            <a:pPr marL="0" algn="just" defTabSz="266700">
              <a:lnSpc>
                <a:spcPct val="100000"/>
              </a:lnSpc>
              <a:buClrTx/>
              <a:buSzTx/>
              <a:buFontTx/>
            </a:pPr>
            <a:endParaRPr lang="zh-CN" altLang="en-US" sz="2400" b="1">
              <a:solidFill>
                <a:srgbClr val="007DBC"/>
              </a:solidFill>
              <a:latin typeface="宋体" panose="02010600030101010101" pitchFamily="2" charset="-122"/>
              <a:ea typeface="宋体" panose="02010600030101010101" pitchFamily="2" charset="-122"/>
            </a:endParaRPr>
          </a:p>
          <a:p>
            <a:pPr marL="0" algn="just" defTabSz="266700">
              <a:lnSpc>
                <a:spcPct val="100000"/>
              </a:lnSpc>
              <a:buClrTx/>
              <a:buSzTx/>
              <a:buFontTx/>
            </a:pPr>
            <a:endParaRPr lang="zh-CN" altLang="en-US" sz="2400" b="1">
              <a:solidFill>
                <a:srgbClr val="007DBC"/>
              </a:solidFill>
              <a:latin typeface="宋体" panose="02010600030101010101" pitchFamily="2" charset="-122"/>
              <a:ea typeface="宋体" panose="02010600030101010101" pitchFamily="2" charset="-122"/>
            </a:endParaRPr>
          </a:p>
          <a:p>
            <a:pPr marL="0" algn="just" defTabSz="266700">
              <a:lnSpc>
                <a:spcPct val="100000"/>
              </a:lnSpc>
              <a:buClrTx/>
              <a:buSzTx/>
              <a:buFontTx/>
            </a:pPr>
            <a:endParaRPr lang="zh-CN" altLang="en-US" sz="2400" b="1">
              <a:solidFill>
                <a:srgbClr val="007DBC"/>
              </a:solidFill>
              <a:latin typeface="宋体" panose="02010600030101010101" pitchFamily="2" charset="-122"/>
              <a:ea typeface="宋体" panose="02010600030101010101" pitchFamily="2" charset="-122"/>
            </a:endParaRPr>
          </a:p>
          <a:p>
            <a:pPr marL="0" algn="just" defTabSz="266700">
              <a:lnSpc>
                <a:spcPct val="100000"/>
              </a:lnSpc>
              <a:buClrTx/>
              <a:buSzTx/>
              <a:buFontTx/>
            </a:pPr>
            <a:endParaRPr lang="zh-CN" altLang="en-US" sz="2400" b="1">
              <a:solidFill>
                <a:srgbClr val="007DBC"/>
              </a:solidFill>
              <a:latin typeface="宋体" panose="02010600030101010101" pitchFamily="2" charset="-122"/>
              <a:ea typeface="宋体" panose="02010600030101010101" pitchFamily="2" charset="-122"/>
            </a:endParaRPr>
          </a:p>
          <a:p>
            <a:pPr marL="0" algn="just" defTabSz="266700">
              <a:lnSpc>
                <a:spcPct val="100000"/>
              </a:lnSpc>
              <a:buClrTx/>
              <a:buSzTx/>
              <a:buFontTx/>
            </a:pPr>
            <a:endParaRPr lang="zh-CN" altLang="en-US" sz="2400" b="1">
              <a:solidFill>
                <a:srgbClr val="007DBC"/>
              </a:solidFill>
              <a:latin typeface="宋体" panose="02010600030101010101" pitchFamily="2" charset="-122"/>
              <a:ea typeface="宋体" panose="02010600030101010101" pitchFamily="2" charset="-122"/>
            </a:endParaRPr>
          </a:p>
          <a:p>
            <a:pPr marL="0" algn="just" defTabSz="266700">
              <a:lnSpc>
                <a:spcPct val="100000"/>
              </a:lnSpc>
              <a:buClrTx/>
              <a:buSzTx/>
              <a:buFontTx/>
            </a:pPr>
            <a:endParaRPr lang="zh-CN" altLang="en-US" sz="2400" b="1">
              <a:solidFill>
                <a:srgbClr val="007DBC"/>
              </a:solidFill>
              <a:latin typeface="宋体" panose="02010600030101010101" pitchFamily="2" charset="-122"/>
              <a:ea typeface="宋体" panose="02010600030101010101" pitchFamily="2" charset="-122"/>
            </a:endParaRPr>
          </a:p>
        </p:txBody>
      </p:sp>
      <p:grpSp>
        <p:nvGrpSpPr>
          <p:cNvPr id="20" name="组合 19"/>
          <p:cNvGrpSpPr/>
          <p:nvPr/>
        </p:nvGrpSpPr>
        <p:grpSpPr>
          <a:xfrm>
            <a:off x="449296" y="1702435"/>
            <a:ext cx="5646908" cy="4417060"/>
            <a:chOff x="1933" y="2856"/>
            <a:chExt cx="9464" cy="6957"/>
          </a:xfrm>
        </p:grpSpPr>
        <p:grpSp>
          <p:nvGrpSpPr>
            <p:cNvPr id="19" name="组合 18"/>
            <p:cNvGrpSpPr/>
            <p:nvPr/>
          </p:nvGrpSpPr>
          <p:grpSpPr>
            <a:xfrm>
              <a:off x="2755" y="2856"/>
              <a:ext cx="8642" cy="6957"/>
              <a:chOff x="2755" y="3084"/>
              <a:chExt cx="8462" cy="6326"/>
            </a:xfrm>
          </p:grpSpPr>
          <p:sp>
            <p:nvSpPr>
              <p:cNvPr id="71" name="矩形 70"/>
              <p:cNvSpPr/>
              <p:nvPr/>
            </p:nvSpPr>
            <p:spPr>
              <a:xfrm>
                <a:off x="4053" y="4951"/>
                <a:ext cx="7152" cy="8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zh-CN" altLang="en-US" b="1" dirty="0">
                    <a:solidFill>
                      <a:srgbClr val="007DBC"/>
                    </a:solidFill>
                    <a:latin typeface="宋体" panose="02010600030101010101" pitchFamily="2" charset="-122"/>
                    <a:ea typeface="宋体" panose="02010600030101010101" pitchFamily="2" charset="-122"/>
                    <a:sym typeface="+mn-ea"/>
                  </a:rPr>
                  <a:t>未熟粒、杂草、破碎粒等吸湿性强，含水量高，易于湿热聚集，降低储粮稳定性</a:t>
                </a:r>
              </a:p>
            </p:txBody>
          </p:sp>
          <p:sp>
            <p:nvSpPr>
              <p:cNvPr id="73" name="矩形 72"/>
              <p:cNvSpPr/>
              <p:nvPr/>
            </p:nvSpPr>
            <p:spPr>
              <a:xfrm>
                <a:off x="4040" y="3875"/>
                <a:ext cx="7177" cy="8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zh-CN" altLang="en-US" b="1">
                    <a:solidFill>
                      <a:srgbClr val="007DBC"/>
                    </a:solidFill>
                    <a:latin typeface="宋体" panose="02010600030101010101" pitchFamily="2" charset="-122"/>
                    <a:ea typeface="宋体" panose="02010600030101010101" pitchFamily="2" charset="-122"/>
                    <a:sym typeface="+mn-ea"/>
                  </a:rPr>
                  <a:t>降低粮堆孔隙度，影响湿热散发，为虫霉的发展提供有利条件</a:t>
                </a:r>
              </a:p>
            </p:txBody>
          </p:sp>
          <p:sp>
            <p:nvSpPr>
              <p:cNvPr id="74" name="矩形 73"/>
              <p:cNvSpPr/>
              <p:nvPr/>
            </p:nvSpPr>
            <p:spPr>
              <a:xfrm>
                <a:off x="4053" y="3084"/>
                <a:ext cx="7164" cy="5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zh-CN" altLang="en-US" b="1">
                    <a:solidFill>
                      <a:srgbClr val="007DBC"/>
                    </a:solidFill>
                    <a:latin typeface="宋体" panose="02010600030101010101" pitchFamily="2" charset="-122"/>
                    <a:ea typeface="宋体" panose="02010600030101010101" pitchFamily="2" charset="-122"/>
                    <a:sym typeface="+mn-ea"/>
                  </a:rPr>
                  <a:t>影响粮食商品价值及价格</a:t>
                </a:r>
              </a:p>
            </p:txBody>
          </p:sp>
          <p:sp>
            <p:nvSpPr>
              <p:cNvPr id="75" name="矩形 74"/>
              <p:cNvSpPr/>
              <p:nvPr/>
            </p:nvSpPr>
            <p:spPr>
              <a:xfrm>
                <a:off x="4053" y="6027"/>
                <a:ext cx="7151" cy="6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zh-CN" altLang="en-US" b="1">
                    <a:solidFill>
                      <a:srgbClr val="007DBC"/>
                    </a:solidFill>
                    <a:latin typeface="宋体" panose="02010600030101010101" pitchFamily="2" charset="-122"/>
                    <a:ea typeface="宋体" panose="02010600030101010101" pitchFamily="2" charset="-122"/>
                    <a:sym typeface="+mn-ea"/>
                  </a:rPr>
                  <a:t>粉尘过多污染环境，增加粉尘爆炸风险</a:t>
                </a:r>
              </a:p>
            </p:txBody>
          </p:sp>
          <p:sp>
            <p:nvSpPr>
              <p:cNvPr id="6" name="矩形 5"/>
              <p:cNvSpPr/>
              <p:nvPr/>
            </p:nvSpPr>
            <p:spPr>
              <a:xfrm>
                <a:off x="4039" y="8768"/>
                <a:ext cx="7165" cy="6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zh-CN" altLang="en-US" b="1">
                    <a:solidFill>
                      <a:srgbClr val="007DBC"/>
                    </a:solidFill>
                    <a:latin typeface="宋体" panose="02010600030101010101" pitchFamily="2" charset="-122"/>
                    <a:ea typeface="宋体" panose="02010600030101010101" pitchFamily="2" charset="-122"/>
                    <a:sym typeface="+mn-ea"/>
                  </a:rPr>
                  <a:t>降低产品纯度，影响粮食的种用价值</a:t>
                </a:r>
              </a:p>
            </p:txBody>
          </p:sp>
          <p:sp>
            <p:nvSpPr>
              <p:cNvPr id="8" name="矩形 7"/>
              <p:cNvSpPr/>
              <p:nvPr/>
            </p:nvSpPr>
            <p:spPr>
              <a:xfrm>
                <a:off x="4040" y="7948"/>
                <a:ext cx="7164" cy="5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zh-CN" altLang="en-US" b="1">
                    <a:solidFill>
                      <a:srgbClr val="007DBC"/>
                    </a:solidFill>
                    <a:latin typeface="宋体" panose="02010600030101010101" pitchFamily="2" charset="-122"/>
                    <a:ea typeface="宋体" panose="02010600030101010101" pitchFamily="2" charset="-122"/>
                    <a:sym typeface="+mn-ea"/>
                  </a:rPr>
                  <a:t>磁性杂质进入人体可伤害胃肠</a:t>
                </a:r>
              </a:p>
            </p:txBody>
          </p:sp>
          <p:sp>
            <p:nvSpPr>
              <p:cNvPr id="9" name="矩形 8"/>
              <p:cNvSpPr/>
              <p:nvPr/>
            </p:nvSpPr>
            <p:spPr>
              <a:xfrm>
                <a:off x="4052" y="6872"/>
                <a:ext cx="7164" cy="82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zh-CN" altLang="en-US" b="1">
                    <a:solidFill>
                      <a:srgbClr val="007DBC"/>
                    </a:solidFill>
                    <a:latin typeface="宋体" panose="02010600030101010101" pitchFamily="2" charset="-122"/>
                    <a:ea typeface="宋体" panose="02010600030101010101" pitchFamily="2" charset="-122"/>
                    <a:sym typeface="+mn-ea"/>
                  </a:rPr>
                  <a:t>导致机械设备堵塞、工作面过度磨损等，缩短设备使用寿命，增加事故发生几率</a:t>
                </a:r>
              </a:p>
            </p:txBody>
          </p:sp>
          <p:grpSp>
            <p:nvGrpSpPr>
              <p:cNvPr id="18" name="组合 17"/>
              <p:cNvGrpSpPr/>
              <p:nvPr/>
            </p:nvGrpSpPr>
            <p:grpSpPr>
              <a:xfrm>
                <a:off x="2755" y="3266"/>
                <a:ext cx="1298" cy="5843"/>
                <a:chOff x="1847" y="3266"/>
                <a:chExt cx="2207" cy="5843"/>
              </a:xfrm>
            </p:grpSpPr>
            <p:cxnSp>
              <p:nvCxnSpPr>
                <p:cNvPr id="70" name="直接连接符 69"/>
                <p:cNvCxnSpPr/>
                <p:nvPr/>
              </p:nvCxnSpPr>
              <p:spPr>
                <a:xfrm>
                  <a:off x="2662" y="3266"/>
                  <a:ext cx="8" cy="5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2662" y="3266"/>
                  <a:ext cx="1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1847" y="6296"/>
                  <a:ext cx="2185" cy="6"/>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2673" y="5289"/>
                  <a:ext cx="1370"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2662" y="4361"/>
                  <a:ext cx="1370"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662" y="7363"/>
                  <a:ext cx="1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684" y="9105"/>
                  <a:ext cx="1370"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684" y="8232"/>
                  <a:ext cx="1370" cy="4"/>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5" name="文本框 14"/>
            <p:cNvSpPr txBox="1"/>
            <p:nvPr/>
          </p:nvSpPr>
          <p:spPr>
            <a:xfrm>
              <a:off x="1933" y="5281"/>
              <a:ext cx="822" cy="2276"/>
            </a:xfrm>
            <a:prstGeom prst="rect">
              <a:avLst/>
            </a:prstGeom>
            <a:noFill/>
            <a:ln>
              <a:solidFill>
                <a:srgbClr val="007DBC"/>
              </a:solidFill>
            </a:ln>
          </p:spPr>
          <p:txBody>
            <a:bodyPr vert="eaVert" wrap="square" rtlCol="0">
              <a:spAutoFit/>
            </a:bodyPr>
            <a:lstStyle/>
            <a:p>
              <a:r>
                <a:rPr lang="zh-CN" altLang="en-US" sz="2000">
                  <a:solidFill>
                    <a:srgbClr val="007DBC"/>
                  </a:solidFill>
                </a:rPr>
                <a:t>杂质的影响</a:t>
              </a:r>
            </a:p>
          </p:txBody>
        </p:sp>
      </p:grpSp>
      <p:sp>
        <p:nvSpPr>
          <p:cNvPr id="4" name="文本框 3"/>
          <p:cNvSpPr txBox="1"/>
          <p:nvPr/>
        </p:nvSpPr>
        <p:spPr>
          <a:xfrm>
            <a:off x="4618355" y="1183640"/>
            <a:ext cx="5492750" cy="460375"/>
          </a:xfrm>
          <a:prstGeom prst="rect">
            <a:avLst/>
          </a:prstGeom>
          <a:noFill/>
        </p:spPr>
        <p:txBody>
          <a:bodyPr wrap="square" rtlCol="0" anchor="t">
            <a:spAutoFit/>
          </a:bodyPr>
          <a:lstStyle/>
          <a:p>
            <a:r>
              <a:rPr lang="zh-CN" altLang="en-US" sz="2400">
                <a:latin typeface="Times New Roman" panose="02020603050405020304" charset="0"/>
                <a:cs typeface="Times New Roman" panose="02020603050405020304" charset="0"/>
              </a:rPr>
              <a:t>Impact of Impurities on Grain Storage</a:t>
            </a:r>
          </a:p>
        </p:txBody>
      </p:sp>
      <p:grpSp>
        <p:nvGrpSpPr>
          <p:cNvPr id="23" name="组合 22"/>
          <p:cNvGrpSpPr/>
          <p:nvPr/>
        </p:nvGrpSpPr>
        <p:grpSpPr>
          <a:xfrm>
            <a:off x="6252845" y="1702435"/>
            <a:ext cx="5492115" cy="4417060"/>
            <a:chOff x="4039" y="3084"/>
            <a:chExt cx="7285" cy="6326"/>
          </a:xfrm>
        </p:grpSpPr>
        <p:sp>
          <p:nvSpPr>
            <p:cNvPr id="24" name="矩形 23"/>
            <p:cNvSpPr/>
            <p:nvPr/>
          </p:nvSpPr>
          <p:spPr>
            <a:xfrm>
              <a:off x="4053" y="4834"/>
              <a:ext cx="7271" cy="1135"/>
            </a:xfrm>
            <a:prstGeom prst="rect">
              <a:avLst/>
            </a:prstGeom>
          </p:spPr>
          <p:style>
            <a:lnRef idx="2">
              <a:schemeClr val="accent6"/>
            </a:lnRef>
            <a:fillRef idx="1">
              <a:schemeClr val="lt1"/>
            </a:fillRef>
            <a:effectRef idx="0">
              <a:schemeClr val="accent6"/>
            </a:effectRef>
            <a:fontRef idx="minor">
              <a:schemeClr val="dk1"/>
            </a:fontRef>
          </p:style>
          <p:txBody>
            <a:bodyPr rtlCol="0" anchor="t" anchorCtr="0"/>
            <a:lstStyle/>
            <a:p>
              <a:pPr algn="just">
                <a:lnSpc>
                  <a:spcPct val="60000"/>
                </a:lnSpc>
              </a:pPr>
              <a:r>
                <a:rPr lang="zh-CN" altLang="en-US" dirty="0">
                  <a:solidFill>
                    <a:schemeClr val="tx1"/>
                  </a:solidFill>
                  <a:latin typeface="Times New Roman" panose="02020603050405020304" charset="0"/>
                  <a:cs typeface="Times New Roman" panose="02020603050405020304" charset="0"/>
                  <a:sym typeface="+mn-ea"/>
                </a:rPr>
                <a:t>Immature grain </a:t>
              </a:r>
              <a:r>
                <a:rPr lang="en-GB" altLang="zh-CN" dirty="0">
                  <a:solidFill>
                    <a:schemeClr val="tx1"/>
                  </a:solidFill>
                  <a:latin typeface="Times New Roman" panose="02020603050405020304" charset="0"/>
                  <a:cs typeface="Times New Roman" panose="02020603050405020304" charset="0"/>
                  <a:sym typeface="+mn-ea"/>
                </a:rPr>
                <a:t>particles</a:t>
              </a:r>
              <a:r>
                <a:rPr lang="zh-CN" altLang="en-US" dirty="0">
                  <a:solidFill>
                    <a:schemeClr val="tx1"/>
                  </a:solidFill>
                  <a:latin typeface="Times New Roman" panose="02020603050405020304" charset="0"/>
                  <a:cs typeface="Times New Roman" panose="02020603050405020304" charset="0"/>
                  <a:sym typeface="+mn-ea"/>
                </a:rPr>
                <a:t>, weed seeds, and broken grain</a:t>
              </a:r>
              <a:r>
                <a:rPr lang="en-GB" altLang="zh-CN" dirty="0">
                  <a:solidFill>
                    <a:schemeClr val="tx1"/>
                  </a:solidFill>
                  <a:latin typeface="Times New Roman" panose="02020603050405020304" charset="0"/>
                  <a:cs typeface="Times New Roman" panose="02020603050405020304" charset="0"/>
                  <a:sym typeface="+mn-ea"/>
                </a:rPr>
                <a:t> particles</a:t>
              </a:r>
              <a:r>
                <a:rPr lang="zh-CN" altLang="en-US" dirty="0">
                  <a:solidFill>
                    <a:schemeClr val="tx1"/>
                  </a:solidFill>
                  <a:latin typeface="Times New Roman" panose="02020603050405020304" charset="0"/>
                  <a:cs typeface="Times New Roman" panose="02020603050405020304" charset="0"/>
                  <a:sym typeface="+mn-ea"/>
                </a:rPr>
                <a:t> have </a:t>
              </a:r>
              <a:r>
                <a:rPr lang="en-GB" altLang="zh-CN" dirty="0">
                  <a:solidFill>
                    <a:schemeClr val="tx1"/>
                  </a:solidFill>
                  <a:latin typeface="Times New Roman" panose="02020603050405020304" charset="0"/>
                  <a:cs typeface="Times New Roman" panose="02020603050405020304" charset="0"/>
                  <a:sym typeface="+mn-ea"/>
                </a:rPr>
                <a:t>strong</a:t>
              </a:r>
              <a:r>
                <a:rPr lang="zh-CN" altLang="en-US" dirty="0">
                  <a:solidFill>
                    <a:schemeClr val="tx1"/>
                  </a:solidFill>
                  <a:latin typeface="Times New Roman" panose="02020603050405020304" charset="0"/>
                  <a:cs typeface="Times New Roman" panose="02020603050405020304" charset="0"/>
                  <a:sym typeface="+mn-ea"/>
                </a:rPr>
                <a:t> moisture absorption, high water content, and are prone to moisture and heat accumulation, which reduce the stability of stored grain</a:t>
              </a:r>
              <a:endParaRPr lang="zh-CN" altLang="en-US" b="1" dirty="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5" name="矩形 24"/>
            <p:cNvSpPr/>
            <p:nvPr/>
          </p:nvSpPr>
          <p:spPr>
            <a:xfrm>
              <a:off x="4040" y="3839"/>
              <a:ext cx="7271" cy="879"/>
            </a:xfrm>
            <a:prstGeom prst="rect">
              <a:avLst/>
            </a:prstGeom>
          </p:spPr>
          <p:style>
            <a:lnRef idx="2">
              <a:schemeClr val="accent6"/>
            </a:lnRef>
            <a:fillRef idx="1">
              <a:schemeClr val="lt1"/>
            </a:fillRef>
            <a:effectRef idx="0">
              <a:schemeClr val="accent6"/>
            </a:effectRef>
            <a:fontRef idx="minor">
              <a:schemeClr val="dk1"/>
            </a:fontRef>
          </p:style>
          <p:txBody>
            <a:bodyPr rtlCol="0" anchor="t" anchorCtr="0"/>
            <a:lstStyle/>
            <a:p>
              <a:pPr algn="l">
                <a:lnSpc>
                  <a:spcPct val="70000"/>
                </a:lnSpc>
                <a:buClrTx/>
                <a:buSzTx/>
                <a:buFontTx/>
              </a:pPr>
              <a:r>
                <a:rPr lang="zh-CN" altLang="en-US" dirty="0">
                  <a:solidFill>
                    <a:schemeClr val="tx1"/>
                  </a:solidFill>
                  <a:latin typeface="Times New Roman" panose="02020603050405020304" charset="0"/>
                  <a:cs typeface="Times New Roman" panose="02020603050405020304" charset="0"/>
                  <a:sym typeface="+mn-ea"/>
                </a:rPr>
                <a:t>Reduce the porosity of grain piles, affecting moisture and heat dissipation, and creating favorable conditions for insects and mold</a:t>
              </a:r>
            </a:p>
          </p:txBody>
        </p:sp>
        <p:sp>
          <p:nvSpPr>
            <p:cNvPr id="26" name="矩形 25"/>
            <p:cNvSpPr/>
            <p:nvPr/>
          </p:nvSpPr>
          <p:spPr>
            <a:xfrm>
              <a:off x="4053" y="3084"/>
              <a:ext cx="7271" cy="5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zh-CN" altLang="en-US">
                  <a:solidFill>
                    <a:schemeClr val="tx1"/>
                  </a:solidFill>
                  <a:latin typeface="Times New Roman" panose="02020603050405020304" charset="0"/>
                  <a:cs typeface="Times New Roman" panose="02020603050405020304" charset="0"/>
                  <a:sym typeface="+mn-ea"/>
                </a:rPr>
                <a:t>Affect the commercial value and price of grain</a:t>
              </a:r>
              <a:endParaRPr lang="zh-CN" altLang="en-US" b="1">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7" name="矩形 26"/>
            <p:cNvSpPr/>
            <p:nvPr/>
          </p:nvSpPr>
          <p:spPr>
            <a:xfrm>
              <a:off x="4039" y="6062"/>
              <a:ext cx="7271" cy="6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lnSpc>
                  <a:spcPct val="90000"/>
                </a:lnSpc>
              </a:pPr>
              <a:r>
                <a:rPr lang="zh-CN" altLang="en-US">
                  <a:solidFill>
                    <a:schemeClr val="tx1"/>
                  </a:solidFill>
                  <a:latin typeface="Times New Roman" panose="02020603050405020304" charset="0"/>
                  <a:cs typeface="Times New Roman" panose="02020603050405020304" charset="0"/>
                  <a:sym typeface="+mn-ea"/>
                </a:rPr>
                <a:t>Excessive dust contaminates the environment and increases the risk of dust explosions</a:t>
              </a:r>
              <a:endParaRPr lang="zh-CN" altLang="en-US" b="1">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8" name="矩形 27"/>
            <p:cNvSpPr/>
            <p:nvPr/>
          </p:nvSpPr>
          <p:spPr>
            <a:xfrm>
              <a:off x="4039" y="8768"/>
              <a:ext cx="7271" cy="642"/>
            </a:xfrm>
            <a:prstGeom prst="rect">
              <a:avLst/>
            </a:prstGeom>
          </p:spPr>
          <p:style>
            <a:lnRef idx="2">
              <a:schemeClr val="accent6"/>
            </a:lnRef>
            <a:fillRef idx="1">
              <a:schemeClr val="lt1"/>
            </a:fillRef>
            <a:effectRef idx="0">
              <a:schemeClr val="accent6"/>
            </a:effectRef>
            <a:fontRef idx="minor">
              <a:schemeClr val="dk1"/>
            </a:fontRef>
          </p:style>
          <p:txBody>
            <a:bodyPr rtlCol="0" anchor="t" anchorCtr="0"/>
            <a:lstStyle/>
            <a:p>
              <a:pPr algn="l">
                <a:lnSpc>
                  <a:spcPct val="70000"/>
                </a:lnSpc>
              </a:pPr>
              <a:r>
                <a:rPr lang="zh-CN" altLang="en-US">
                  <a:solidFill>
                    <a:schemeClr val="tx1"/>
                  </a:solidFill>
                  <a:latin typeface="Times New Roman" panose="02020603050405020304" charset="0"/>
                  <a:cs typeface="Times New Roman" panose="02020603050405020304" charset="0"/>
                  <a:sym typeface="+mn-ea"/>
                </a:rPr>
                <a:t>Reduce product purity and affect the seed value of the</a:t>
              </a:r>
              <a:r>
                <a:rPr lang="en-US" altLang="zh-CN">
                  <a:solidFill>
                    <a:schemeClr val="tx1"/>
                  </a:solidFill>
                  <a:latin typeface="Times New Roman" panose="02020603050405020304" charset="0"/>
                  <a:cs typeface="Times New Roman" panose="02020603050405020304" charset="0"/>
                  <a:sym typeface="+mn-ea"/>
                </a:rPr>
                <a:t> </a:t>
              </a:r>
              <a:r>
                <a:rPr lang="zh-CN" altLang="en-US">
                  <a:solidFill>
                    <a:schemeClr val="tx1"/>
                  </a:solidFill>
                  <a:latin typeface="Times New Roman" panose="02020603050405020304" charset="0"/>
                  <a:cs typeface="Times New Roman" panose="02020603050405020304" charset="0"/>
                  <a:sym typeface="+mn-ea"/>
                </a:rPr>
                <a:t>grain</a:t>
              </a:r>
              <a:endParaRPr lang="zh-CN" altLang="en-US" b="1">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9" name="矩形 28"/>
            <p:cNvSpPr/>
            <p:nvPr/>
          </p:nvSpPr>
          <p:spPr>
            <a:xfrm>
              <a:off x="4040" y="7948"/>
              <a:ext cx="7271" cy="6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lnSpc>
                  <a:spcPct val="80000"/>
                </a:lnSpc>
              </a:pPr>
              <a:r>
                <a:rPr lang="zh-CN" altLang="en-US">
                  <a:solidFill>
                    <a:schemeClr val="tx1"/>
                  </a:solidFill>
                  <a:latin typeface="Times New Roman" panose="02020603050405020304" charset="0"/>
                  <a:cs typeface="Times New Roman" panose="02020603050405020304" charset="0"/>
                  <a:sym typeface="+mn-ea"/>
                </a:rPr>
                <a:t>Magnetic impurities entering the human body can damage the gastrointestinal tract</a:t>
              </a:r>
              <a:endParaRPr lang="zh-CN" altLang="en-US" b="1">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30" name="矩形 29"/>
            <p:cNvSpPr/>
            <p:nvPr/>
          </p:nvSpPr>
          <p:spPr>
            <a:xfrm>
              <a:off x="4052" y="6872"/>
              <a:ext cx="7271" cy="952"/>
            </a:xfrm>
            <a:prstGeom prst="rect">
              <a:avLst/>
            </a:prstGeom>
          </p:spPr>
          <p:style>
            <a:lnRef idx="2">
              <a:schemeClr val="accent6"/>
            </a:lnRef>
            <a:fillRef idx="1">
              <a:schemeClr val="lt1"/>
            </a:fillRef>
            <a:effectRef idx="0">
              <a:schemeClr val="accent6"/>
            </a:effectRef>
            <a:fontRef idx="minor">
              <a:schemeClr val="dk1"/>
            </a:fontRef>
          </p:style>
          <p:txBody>
            <a:bodyPr rtlCol="0" anchor="t" anchorCtr="0"/>
            <a:lstStyle/>
            <a:p>
              <a:pPr algn="l">
                <a:lnSpc>
                  <a:spcPct val="70000"/>
                </a:lnSpc>
              </a:pPr>
              <a:r>
                <a:rPr lang="zh-CN" altLang="en-US">
                  <a:solidFill>
                    <a:schemeClr val="tx1"/>
                  </a:solidFill>
                  <a:latin typeface="Times New Roman" panose="02020603050405020304" charset="0"/>
                  <a:cs typeface="Times New Roman" panose="02020603050405020304" charset="0"/>
                  <a:sym typeface="+mn-ea"/>
                </a:rPr>
                <a:t>Lead to mechanical equipment blockages, excessive wear on working surfaces, shorten equipment lifespan, and increase the likelihood of accidents</a:t>
              </a:r>
              <a:endParaRPr lang="zh-CN" altLang="en-US" b="1">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4c7732435421dbf6a6252843a45f9a13ab19dc0"/>
  <p:tag name="ISPRING_ULTRA_SCORM_COURSE_ID" val="421E1B97-57A3-4AB9-8D6A-B189CAEF2073"/>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1468"/>
  <p:tag name="KSO_WPP_MARK_KEY" val="ed5ab230-ed46-40f5-b1b5-a8915c614809"/>
  <p:tag name="COMMONDATA" val="eyJoZGlkIjoiNmM4YjQ1MDIzYWZhZjNjYzgyOWI1N2MxZmI4ODM4ZTcifQ=="/>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254.61889763779527,&quot;left&quot;:112.89006576145968,&quot;top&quot;:210.13110236220473,&quot;width&quot;:811.4711153409025}"/>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254.61889763779527,&quot;left&quot;:112.89006576145968,&quot;top&quot;:210.13110236220473,&quot;width&quot;:811.4711153409025}"/>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254.61889763779527,&quot;left&quot;:112.89006576145968,&quot;top&quot;:210.13110236220473,&quot;width&quot;:811.4711153409025}"/>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254.61889763779527,&quot;left&quot;:112.89006576145968,&quot;top&quot;:210.13110236220473,&quot;width&quot;:811.4711153409025}"/>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254.61889763779527,&quot;left&quot;:112.89006576145968,&quot;top&quot;:210.13110236220473,&quot;width&quot;:811.4711153409025}"/>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254.61889763779527,&quot;left&quot;:112.89006576145968,&quot;top&quot;:210.13110236220473,&quot;width&quot;:811.4711153409025}"/>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254.61889763779527,&quot;left&quot;:112.89006576145968,&quot;top&quot;:210.13110236220473,&quot;width&quot;:811.4711153409025}"/>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254.61889763779527,&quot;left&quot;:112.89006576145968,&quot;top&quot;:210.13110236220473,&quot;width&quot;:811.4711153409025}"/>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254.61889763779527,&quot;left&quot;:112.89006576145968,&quot;top&quot;:210.13110236220473,&quot;width&quot;:811.4711153409025}"/>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254.61889763779527,&quot;left&quot;:112.89006576145968,&quot;top&quot;:210.13110236220473,&quot;width&quot;:811.4711153409025}"/>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254.61889763779527,&quot;left&quot;:112.89006576145968,&quot;top&quot;:210.13110236220473,&quot;width&quot;:811.4711153409025}"/>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254.61889763779527,&quot;left&quot;:112.89006576145968,&quot;top&quot;:210.13110236220473,&quot;width&quot;:811.4711153409025}"/>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254.61889763779527,&quot;left&quot;:112.89006576145968,&quot;top&quot;:210.13110236220473,&quot;width&quot;:811.4711153409025}"/>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254.61889763779527,&quot;left&quot;:112.89006576145968,&quot;top&quot;:210.13110236220473,&quot;width&quot;:811.4711153409025}"/>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254.61889763779527,&quot;left&quot;:112.89006576145968,&quot;top&quot;:210.13110236220473,&quot;width&quot;:811.4711153409025}"/>
</p:tagLst>
</file>

<file path=ppt/theme/theme1.xml><?xml version="1.0" encoding="utf-8"?>
<a:theme xmlns:a="http://schemas.openxmlformats.org/drawingml/2006/main" name="Office 主题">
  <a:themeElements>
    <a:clrScheme name="自定义 98">
      <a:dk1>
        <a:sysClr val="windowText" lastClr="000000"/>
      </a:dk1>
      <a:lt1>
        <a:sysClr val="window" lastClr="FFFFFF"/>
      </a:lt1>
      <a:dk2>
        <a:srgbClr val="212745"/>
      </a:dk2>
      <a:lt2>
        <a:srgbClr val="7F7F7F"/>
      </a:lt2>
      <a:accent1>
        <a:srgbClr val="0070C0"/>
      </a:accent1>
      <a:accent2>
        <a:srgbClr val="0070C0"/>
      </a:accent2>
      <a:accent3>
        <a:srgbClr val="0070C0"/>
      </a:accent3>
      <a:accent4>
        <a:srgbClr val="0070C0"/>
      </a:accent4>
      <a:accent5>
        <a:srgbClr val="0070C0"/>
      </a:accent5>
      <a:accent6>
        <a:srgbClr val="0070C0"/>
      </a:accent6>
      <a:hlink>
        <a:srgbClr val="56C7AA"/>
      </a:hlink>
      <a:folHlink>
        <a:srgbClr val="59A8D1"/>
      </a:folHlink>
    </a:clrScheme>
    <a:fontScheme name="自定义 8">
      <a:majorFont>
        <a:latin typeface="ITC Avant Garde Std Md"/>
        <a:ea typeface="方正兰亭黑简体"/>
        <a:cs typeface=""/>
      </a:majorFont>
      <a:minorFont>
        <a:latin typeface="ITC Avant Garde Std XLt"/>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14006</Words>
  <Application>Microsoft Office PowerPoint</Application>
  <PresentationFormat>Widescreen</PresentationFormat>
  <Paragraphs>264</Paragraphs>
  <Slides>36</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等线</vt:lpstr>
      <vt:lpstr>宋体</vt:lpstr>
      <vt:lpstr>Arial</vt:lpstr>
      <vt:lpstr>Calibri</vt:lpstr>
      <vt:lpstr>Open Sans</vt:lpstr>
      <vt:lpstr>Open Sans Regular</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熊猫办公</dc:creator>
  <cp:keywords>www.tukuppt.com</cp:keywords>
  <cp:lastModifiedBy>SHA Sha</cp:lastModifiedBy>
  <cp:revision>141</cp:revision>
  <dcterms:created xsi:type="dcterms:W3CDTF">2022-04-26T03:34:00Z</dcterms:created>
  <dcterms:modified xsi:type="dcterms:W3CDTF">2024-09-11T02:54:19Z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C2E24B900ED34EE7B1281AED5B1367CB_13</vt:lpwstr>
  </property>
  <property fmtid="{D5CDD505-2E9C-101B-9397-08002B2CF9AE}" pid="3" name="KSOProductBuildVer">
    <vt:lpwstr>2052-12.1.0.17857</vt:lpwstr>
  </property>
</Properties>
</file>