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4" r:id="rId3"/>
    <p:sldId id="335" r:id="rId5"/>
    <p:sldId id="343" r:id="rId6"/>
    <p:sldId id="266" r:id="rId7"/>
    <p:sldId id="326" r:id="rId8"/>
    <p:sldId id="333" r:id="rId9"/>
    <p:sldId id="327" r:id="rId10"/>
    <p:sldId id="328" r:id="rId11"/>
    <p:sldId id="338" r:id="rId12"/>
    <p:sldId id="342" r:id="rId13"/>
    <p:sldId id="340" r:id="rId14"/>
    <p:sldId id="345" r:id="rId15"/>
    <p:sldId id="347" r:id="rId16"/>
    <p:sldId id="352" r:id="rId17"/>
    <p:sldId id="353" r:id="rId18"/>
    <p:sldId id="348" r:id="rId19"/>
    <p:sldId id="349" r:id="rId20"/>
    <p:sldId id="370" r:id="rId21"/>
    <p:sldId id="351" r:id="rId22"/>
    <p:sldId id="372" r:id="rId23"/>
    <p:sldId id="356" r:id="rId24"/>
    <p:sldId id="357" r:id="rId25"/>
    <p:sldId id="360" r:id="rId26"/>
    <p:sldId id="371" r:id="rId27"/>
    <p:sldId id="365" r:id="rId28"/>
    <p:sldId id="361" r:id="rId29"/>
    <p:sldId id="366" r:id="rId30"/>
    <p:sldId id="367" r:id="rId31"/>
    <p:sldId id="369" r:id="rId32"/>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 userDrawn="1">
          <p15:clr>
            <a:srgbClr val="A4A3A4"/>
          </p15:clr>
        </p15:guide>
        <p15:guide id="2" pos="384" userDrawn="1">
          <p15:clr>
            <a:srgbClr val="A4A3A4"/>
          </p15:clr>
        </p15:guide>
        <p15:guide id="3" pos="7227" userDrawn="1">
          <p15:clr>
            <a:srgbClr val="A4A3A4"/>
          </p15:clr>
        </p15:guide>
        <p15:guide id="4" orient="horz" pos="22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AE3E"/>
    <a:srgbClr val="92D050"/>
    <a:srgbClr val="DEB855"/>
    <a:srgbClr val="E5C677"/>
    <a:srgbClr val="70E8CA"/>
    <a:srgbClr val="FFFF99"/>
    <a:srgbClr val="77BD36"/>
    <a:srgbClr val="FFE8CB"/>
    <a:srgbClr val="68A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444" autoAdjust="0"/>
  </p:normalViewPr>
  <p:slideViewPr>
    <p:cSldViewPr snapToGrid="0" showGuides="1">
      <p:cViewPr varScale="1">
        <p:scale>
          <a:sx n="69" d="100"/>
          <a:sy n="69" d="100"/>
        </p:scale>
        <p:origin x="1266" y="78"/>
      </p:cViewPr>
      <p:guideLst>
        <p:guide orient="horz" pos="352"/>
        <p:guide pos="384"/>
        <p:guide pos="7227"/>
        <p:guide orient="horz" pos="22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8" Type="http://schemas.openxmlformats.org/officeDocument/2006/relationships/slide" Target="slides/slide15.xml"/><Relationship Id="rId13" Type="http://schemas.openxmlformats.org/officeDocument/2006/relationships/slide" Target="slides/slide10.xml"/><Relationship Id="rId39" Type="http://schemas.openxmlformats.org/officeDocument/2006/relationships/customXml" Target="../customXml/item3.xml"/><Relationship Id="rId34" Type="http://schemas.openxmlformats.org/officeDocument/2006/relationships/viewProps" Target="viewProps.xml"/><Relationship Id="rId21" Type="http://schemas.openxmlformats.org/officeDocument/2006/relationships/slide" Target="slides/slide18.xml"/><Relationship Id="rId7" Type="http://schemas.openxmlformats.org/officeDocument/2006/relationships/slide" Target="slides/slide4.xml"/><Relationship Id="rId33" Type="http://schemas.openxmlformats.org/officeDocument/2006/relationships/presProps" Target="presProps.xml"/><Relationship Id="rId25" Type="http://schemas.openxmlformats.org/officeDocument/2006/relationships/slide" Target="slides/slide22.xml"/><Relationship Id="rId17" Type="http://schemas.openxmlformats.org/officeDocument/2006/relationships/slide" Target="slides/slide14.xml"/><Relationship Id="rId12" Type="http://schemas.openxmlformats.org/officeDocument/2006/relationships/slide" Target="slides/slide9.xml"/><Relationship Id="rId38" Type="http://schemas.openxmlformats.org/officeDocument/2006/relationships/customXml" Target="../customXml/item2.xml"/><Relationship Id="rId29" Type="http://schemas.openxmlformats.org/officeDocument/2006/relationships/slide" Target="slides/slide26.xml"/><Relationship Id="rId20" Type="http://schemas.openxmlformats.org/officeDocument/2006/relationships/slide" Target="slides/slide17.xml"/><Relationship Id="rId2" Type="http://schemas.openxmlformats.org/officeDocument/2006/relationships/theme" Target="theme/theme1.xml"/><Relationship Id="rId16" Type="http://schemas.openxmlformats.org/officeDocument/2006/relationships/slide" Target="slides/slide13.xml"/><Relationship Id="rId6" Type="http://schemas.openxmlformats.org/officeDocument/2006/relationships/slide" Target="slides/slide3.xml"/><Relationship Id="rId32" Type="http://schemas.openxmlformats.org/officeDocument/2006/relationships/slide" Target="slides/slide29.xml"/><Relationship Id="rId24" Type="http://schemas.openxmlformats.org/officeDocument/2006/relationships/slide" Target="slides/slide21.xml"/><Relationship Id="rId11" Type="http://schemas.openxmlformats.org/officeDocument/2006/relationships/slide" Target="slides/slide8.xml"/><Relationship Id="rId1" Type="http://schemas.openxmlformats.org/officeDocument/2006/relationships/slideMaster" Target="slideMasters/slideMaster1.xml"/><Relationship Id="rId37" Type="http://schemas.openxmlformats.org/officeDocument/2006/relationships/customXml" Target="../customXml/item1.xml"/><Relationship Id="rId5" Type="http://schemas.openxmlformats.org/officeDocument/2006/relationships/slide" Target="slides/slide2.xml"/><Relationship Id="rId36" Type="http://schemas.openxmlformats.org/officeDocument/2006/relationships/tags" Target="tags/tag102.xml"/><Relationship Id="rId28" Type="http://schemas.openxmlformats.org/officeDocument/2006/relationships/slide" Target="slides/slide25.xml"/><Relationship Id="rId23" Type="http://schemas.openxmlformats.org/officeDocument/2006/relationships/slide" Target="slides/slide20.xml"/><Relationship Id="rId15" Type="http://schemas.openxmlformats.org/officeDocument/2006/relationships/slide" Target="slides/slide12.xml"/><Relationship Id="rId31" Type="http://schemas.openxmlformats.org/officeDocument/2006/relationships/slide" Target="slides/slide28.xml"/><Relationship Id="rId19" Type="http://schemas.openxmlformats.org/officeDocument/2006/relationships/slide" Target="slides/slide16.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notesMaster" Target="notesMasters/notesMaster1.xml"/><Relationship Id="rId35" Type="http://schemas.openxmlformats.org/officeDocument/2006/relationships/tableStyles" Target="tableStyles.xml"/><Relationship Id="rId30" Type="http://schemas.openxmlformats.org/officeDocument/2006/relationships/slide" Target="slides/slide27.xml"/><Relationship Id="rId27" Type="http://schemas.openxmlformats.org/officeDocument/2006/relationships/slide" Target="slides/slide24.xml"/><Relationship Id="rId22" Type="http://schemas.openxmlformats.org/officeDocument/2006/relationships/slide" Target="slides/slide19.xml"/><Relationship Id="rId14" Type="http://schemas.openxmlformats.org/officeDocument/2006/relationships/slide" Target="slides/slide11.xml"/><Relationship Id="rId8" Type="http://schemas.openxmlformats.org/officeDocument/2006/relationships/slide" Target="slides/slide5.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3D897-D653-4E87-B3FC-7F91767C45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F9725-8BE2-4180-AB15-955F822207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Fully Mechanized Rice and Wheat Production with a Focus on Loss Reduction</a:t>
            </a:r>
            <a:endParaRPr lang="en-US" altLang="zh-CN" dirty="0">
              <a:highlight>
                <a:srgbClr val="FFFF00"/>
              </a:highlight>
            </a:endParaRPr>
          </a:p>
          <a:p>
            <a:r>
              <a:rPr lang="zh-CN" altLang="en-US" dirty="0">
                <a:highlight>
                  <a:srgbClr val="FFFF00"/>
                </a:highlight>
              </a:rPr>
              <a:t>基于减损的稻麦全程机械化生产技术</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 Field Management Stage</a:t>
            </a:r>
            <a:endParaRPr lang="en-US" altLang="zh-CN" dirty="0"/>
          </a:p>
          <a:p>
            <a:r>
              <a:rPr lang="en-US" altLang="zh-CN" dirty="0"/>
              <a:t>Traditional manual pesticide application lacks precision and often leads to skipped areas or repeated spraying. </a:t>
            </a:r>
            <a:endParaRPr lang="en-US" altLang="zh-CN" dirty="0"/>
          </a:p>
          <a:p>
            <a:r>
              <a:rPr lang="en-US" altLang="zh-CN" dirty="0"/>
              <a:t>In arid and semi-arid areas, water shortages make it hard for crops to grow and reduce yields. </a:t>
            </a:r>
            <a:endParaRPr lang="en-US" altLang="zh-CN" dirty="0"/>
          </a:p>
          <a:p>
            <a:r>
              <a:rPr lang="en-US" altLang="zh-CN" dirty="0"/>
              <a:t>By applying mechanized high-efficiency plant protection </a:t>
            </a:r>
            <a:endParaRPr lang="en-US" altLang="zh-CN" dirty="0"/>
          </a:p>
          <a:p>
            <a:r>
              <a:rPr lang="en-US" altLang="zh-CN" dirty="0"/>
              <a:t>and mechanized high-efficiency irrigation technologies,</a:t>
            </a:r>
            <a:endParaRPr lang="en-US" altLang="zh-CN" dirty="0"/>
          </a:p>
          <a:p>
            <a:r>
              <a:rPr lang="en-US" altLang="zh-CN" dirty="0"/>
              <a:t> we can achieve precise pesticide application, </a:t>
            </a:r>
            <a:endParaRPr lang="en-US" altLang="zh-CN" dirty="0"/>
          </a:p>
          <a:p>
            <a:r>
              <a:rPr lang="en-US" altLang="zh-CN" dirty="0"/>
              <a:t>targeted pest and disease control, </a:t>
            </a:r>
            <a:endParaRPr lang="en-US" altLang="zh-CN" dirty="0"/>
          </a:p>
          <a:p>
            <a:r>
              <a:rPr lang="en-US" altLang="zh-CN" dirty="0"/>
              <a:t>and efficient water-saving irrigation. </a:t>
            </a:r>
            <a:endParaRPr lang="en-US" altLang="zh-CN" dirty="0"/>
          </a:p>
          <a:p>
            <a:r>
              <a:rPr lang="en-US" altLang="zh-CN" dirty="0"/>
              <a:t>These technologies promote healthy crop growth.</a:t>
            </a:r>
            <a:endParaRPr lang="en-US" altLang="zh-CN" dirty="0"/>
          </a:p>
          <a:p>
            <a:r>
              <a:rPr lang="zh-CN" altLang="en-US" dirty="0"/>
              <a:t>（二）田间管理环节。</a:t>
            </a:r>
            <a:endParaRPr lang="zh-CN" altLang="en-US" dirty="0"/>
          </a:p>
          <a:p>
            <a:r>
              <a:rPr lang="zh-CN" altLang="en-US" dirty="0"/>
              <a:t>传统的人工施药精准性差，存在漏播、重播的问题。干旱和半干旱地区水资源匮乏，不利于作物的生长，也影响了产量。通过应用机械化高效植保和机械化高效喷灌技术，可以实现精准施药，精准防控，高效节水，有利于作物的生长。</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3.Harvesting Stage</a:t>
            </a:r>
            <a:endParaRPr lang="en-US" altLang="zh-CN" dirty="0"/>
          </a:p>
          <a:p>
            <a:r>
              <a:rPr lang="en-US" altLang="zh-CN" dirty="0"/>
              <a:t>Using mechanized harvesting can greatly reduce grain losses. With machines, the grain loss rate can be kept around 2% to 5%, or even lower. In contrast, manual harvesting often causes greater losses at every stage — cutting, bundling, threshing, and transporting. The loss rate can reach around 10%.</a:t>
            </a:r>
            <a:endParaRPr lang="en-US" altLang="zh-CN" dirty="0"/>
          </a:p>
          <a:p>
            <a:r>
              <a:rPr lang="zh-CN" altLang="en-US" dirty="0"/>
              <a:t>（三）收获环节。</a:t>
            </a:r>
            <a:endParaRPr lang="zh-CN" altLang="en-US" dirty="0"/>
          </a:p>
          <a:p>
            <a:r>
              <a:rPr lang="zh-CN" altLang="en-US" dirty="0"/>
              <a:t>使用机械化收获，可有效降低粮食损失。机械化收获的粮食谷物损失率可控制在</a:t>
            </a:r>
            <a:r>
              <a:rPr lang="en-US" altLang="zh-CN" dirty="0"/>
              <a:t>2%</a:t>
            </a:r>
            <a:r>
              <a:rPr lang="zh-CN" altLang="en-US" dirty="0"/>
              <a:t>到</a:t>
            </a:r>
            <a:r>
              <a:rPr lang="en-US" altLang="zh-CN" dirty="0"/>
              <a:t>5%</a:t>
            </a:r>
            <a:r>
              <a:rPr lang="zh-CN" altLang="en-US" dirty="0"/>
              <a:t>左右，甚至更低。而采用人工收获，在收割、打捆、脱粒到运输的每个环节都会有很多损失。损失率在</a:t>
            </a:r>
            <a:r>
              <a:rPr lang="en-US" altLang="zh-CN" dirty="0"/>
              <a:t>10%</a:t>
            </a:r>
            <a:r>
              <a:rPr lang="zh-CN" altLang="en-US" dirty="0"/>
              <a:t>左右。</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reduce losses during harvesting, four mechanized measures can be used:</a:t>
            </a:r>
            <a:endParaRPr lang="en-US" altLang="zh-CN" dirty="0"/>
          </a:p>
          <a:p>
            <a:r>
              <a:rPr lang="en-US" altLang="zh-CN" dirty="0"/>
              <a:t>oImprove the operational performance standards of harvesting machines</a:t>
            </a:r>
            <a:endParaRPr lang="en-US" altLang="zh-CN" dirty="0"/>
          </a:p>
          <a:p>
            <a:r>
              <a:rPr lang="en-US" altLang="zh-CN" dirty="0"/>
              <a:t>oChoose the right time to harvest</a:t>
            </a:r>
            <a:endParaRPr lang="en-US" altLang="zh-CN" dirty="0"/>
          </a:p>
          <a:p>
            <a:r>
              <a:rPr lang="en-US" altLang="zh-CN" dirty="0"/>
              <a:t>oUse suitable harvesting equipment</a:t>
            </a:r>
            <a:endParaRPr lang="en-US" altLang="zh-CN" dirty="0"/>
          </a:p>
          <a:p>
            <a:r>
              <a:rPr lang="en-US" altLang="zh-CN" dirty="0"/>
              <a:t>oImprove the skills of machine operators</a:t>
            </a:r>
            <a:endParaRPr lang="en-US" altLang="zh-CN" dirty="0"/>
          </a:p>
          <a:p>
            <a:r>
              <a:rPr lang="zh-CN" altLang="en-US" dirty="0"/>
              <a:t>为有效减少粮食收获环节的损失，可以采用以下四个方面的机械化措施：一是提高机具的合格指标，二是确定适时的收获时间，三是选择适宜收获的机械，四是提高机手操作的技能。</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ym typeface="+mn-ea"/>
              </a:rPr>
              <a:t>First of all, the following preparations should be made before harvesting:</a:t>
            </a:r>
            <a:endParaRPr lang="en-US" altLang="zh-CN" dirty="0"/>
          </a:p>
          <a:p>
            <a:r>
              <a:rPr lang="zh-CN" altLang="en-US" dirty="0">
                <a:sym typeface="+mn-ea"/>
              </a:rPr>
              <a:t>首先在收获前要做好以下准备工作：</a:t>
            </a:r>
            <a:endParaRPr lang="zh-CN" altLang="en-US" dirty="0"/>
          </a:p>
          <a:p>
            <a:r>
              <a:rPr lang="en-US" altLang="zh-CN" dirty="0"/>
              <a:t>Step 1: Check the machinery: </a:t>
            </a:r>
            <a:endParaRPr lang="en-US" altLang="zh-CN" dirty="0"/>
          </a:p>
          <a:p>
            <a:r>
              <a:rPr lang="en-US" altLang="zh-CN" dirty="0"/>
              <a:t>Before harvesting, follow the user manual to inspect and maintain the combine harvester. </a:t>
            </a:r>
            <a:endParaRPr lang="en-US" altLang="zh-CN" dirty="0"/>
          </a:p>
          <a:p>
            <a:r>
              <a:rPr lang="en-US" altLang="zh-CN" dirty="0"/>
              <a:t>This includes checking the fuel tank, radiator, all moving parts, and the lifting system to ensure they work properly. </a:t>
            </a:r>
            <a:endParaRPr lang="en-US" altLang="zh-CN" dirty="0"/>
          </a:p>
          <a:p>
            <a:r>
              <a:rPr lang="en-US" altLang="zh-CN" dirty="0"/>
              <a:t>Also check and adjust the tension of all drive belts.</a:t>
            </a:r>
            <a:endParaRPr lang="en-US" altLang="zh-CN" dirty="0"/>
          </a:p>
          <a:p>
            <a:r>
              <a:rPr lang="zh-CN" altLang="en-US" dirty="0"/>
              <a:t>第一步检查农机具。在收获前，要依据产品使用说明书对联合收割机进行一次全面检查与保养，包括检查油箱、水箱、各运转部件及升降系统是否工作正常，检查和调整各传动皮带的张紧度。</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Step 2: Test cutting: Before starting full operation, perform a test cut.</a:t>
            </a:r>
            <a:endParaRPr lang="en-US" altLang="zh-CN" dirty="0"/>
          </a:p>
          <a:p>
            <a:r>
              <a:rPr lang="en-US" altLang="zh-CN" dirty="0"/>
              <a:t> A test run of about 30 meters is recommended. Choose a suitable operating speed based on the crop and field conditions.</a:t>
            </a:r>
            <a:endParaRPr lang="en-US" altLang="zh-CN" dirty="0"/>
          </a:p>
          <a:p>
            <a:r>
              <a:rPr lang="en-US" altLang="zh-CN" dirty="0"/>
              <a:t> Carefully check the results and adjust machine parts and settings as needed.</a:t>
            </a:r>
            <a:endParaRPr lang="en-US" altLang="zh-CN" dirty="0"/>
          </a:p>
          <a:p>
            <a:r>
              <a:rPr lang="zh-CN" altLang="en-US" dirty="0"/>
              <a:t>第二步试割。正式开始作业前要进行试割。试割作业行进长度以</a:t>
            </a:r>
            <a:r>
              <a:rPr lang="en-US" altLang="zh-CN" dirty="0"/>
              <a:t>30</a:t>
            </a:r>
            <a:r>
              <a:rPr lang="zh-CN" altLang="en-US" dirty="0"/>
              <a:t>米左右为宜。可根据作物、田块的条件确定适合的作业速度。仔细检测试割效果，并对相应部件位置及参数进行调整。</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Step 3: Inspect the field: </a:t>
            </a:r>
            <a:endParaRPr lang="en-US" altLang="zh-CN" dirty="0"/>
          </a:p>
          <a:p>
            <a:r>
              <a:rPr lang="en-US" altLang="zh-CN" dirty="0"/>
              <a:t>Remove any hard objects, such as wooden stakes and stones, </a:t>
            </a:r>
            <a:endParaRPr lang="en-US" altLang="zh-CN" dirty="0"/>
          </a:p>
          <a:p>
            <a:r>
              <a:rPr lang="en-US" altLang="zh-CN" dirty="0"/>
              <a:t>from the field. Check for muddy or unstable ground, and mark any areas that may cause the machine to get stuck, tip over, or fall. </a:t>
            </a:r>
            <a:endParaRPr lang="en-US" altLang="zh-CN" dirty="0"/>
          </a:p>
          <a:p>
            <a:r>
              <a:rPr lang="en-US" altLang="zh-CN" dirty="0"/>
              <a:t>Check the field ridges. If the ridge is too high, manually cut an open space in the right corner, the size of one cutting width by the length of the machine. Or, at both ends of the field, make a 1.2 times cutting width gap in the ridge to help the harvester enter smoothly.</a:t>
            </a:r>
            <a:endParaRPr lang="en-US" altLang="zh-CN" dirty="0"/>
          </a:p>
          <a:p>
            <a:r>
              <a:rPr lang="zh-CN" altLang="en-US" dirty="0"/>
              <a:t>第三步检查作业的田块。检查去除田里的木桩、石块等硬杂物，了解田块的泥脚情况，对可能造成陷车、倾翻或跌落的地方做出标识。查看田埂情况，如果田埂过高，应用人工在右角割出（割幅）</a:t>
            </a:r>
            <a:r>
              <a:rPr lang="en-US" altLang="zh-CN" dirty="0"/>
              <a:t>x</a:t>
            </a:r>
            <a:r>
              <a:rPr lang="zh-CN" altLang="en-US" dirty="0"/>
              <a:t>（机器长度）的空地，或在田块两端的田埂开</a:t>
            </a:r>
            <a:r>
              <a:rPr lang="en-US" altLang="zh-CN" dirty="0"/>
              <a:t>1.2</a:t>
            </a:r>
            <a:r>
              <a:rPr lang="zh-CN" altLang="en-US" dirty="0"/>
              <a:t>倍割幅的缺口，便于收割机顺利下田。</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Secondly, it is important to determine the optimal harvest time. </a:t>
            </a:r>
            <a:endParaRPr lang="en-US" altLang="zh-CN" dirty="0"/>
          </a:p>
          <a:p>
            <a:r>
              <a:rPr lang="en-US" altLang="zh-CN" dirty="0"/>
              <a:t>In mechanized harvesting, most crop losses come from two sources:</a:t>
            </a:r>
            <a:endParaRPr lang="en-US" altLang="zh-CN" dirty="0"/>
          </a:p>
          <a:p>
            <a:r>
              <a:rPr lang="en-US" altLang="zh-CN" dirty="0"/>
              <a:t>a.Header loss – caused by improper operation of parts like the cutter bar or reel, which can lead to grain shattering and loss.</a:t>
            </a:r>
            <a:endParaRPr lang="en-US" altLang="zh-CN" dirty="0"/>
          </a:p>
          <a:p>
            <a:r>
              <a:rPr lang="en-US" altLang="zh-CN" dirty="0"/>
              <a:t>b.Threshing and cleaning loss – caused by inappropriate drum speed or gap, which can result in incomplete separation of grain from the ear. Grain may also be blown out by the fan or blocked on the sieve surface and not collected.</a:t>
            </a:r>
            <a:endParaRPr lang="en-US" altLang="zh-CN" dirty="0"/>
          </a:p>
          <a:p>
            <a:r>
              <a:rPr lang="en-US" altLang="zh-CN" dirty="0"/>
              <a:t>These two types of losses are inversely related to each other. If harvesting is too early, the kernels remain firmly attached to the ear and header loss is relatively low. But the kernels are still moist and light in weight, so threshing and cleaning losses increase.</a:t>
            </a:r>
            <a:endParaRPr lang="en-US" altLang="zh-CN" dirty="0"/>
          </a:p>
          <a:p>
            <a:r>
              <a:rPr lang="en-US" altLang="zh-CN" dirty="0"/>
              <a:t>If harvesting is too late or the optimal window is missed, the kernels are dry and fall off easily, leading to higher header losses. But threshing and cleaning losses tend to decrease.</a:t>
            </a:r>
            <a:endParaRPr lang="en-US" altLang="zh-CN" dirty="0"/>
          </a:p>
          <a:p>
            <a:r>
              <a:rPr lang="en-US" altLang="zh-CN" dirty="0"/>
              <a:t>Therefore, choosing the best harvest time is critical to reducing overall harvest losses.</a:t>
            </a:r>
            <a:endParaRPr lang="en-US" altLang="zh-CN" dirty="0"/>
          </a:p>
          <a:p>
            <a:r>
              <a:rPr lang="zh-CN" altLang="en-US" dirty="0"/>
              <a:t>其次，要确定适宜的收获期。在机械化收获过程中，作物损失主要来源于两个环节：一是割台损失，即由于收割时割刀、拨禾轮等部件操作不当导致籽粒掉落造成的损失；二是滚筒脱粒与清选环节的损失，即因滚筒转速或间隙不适宜导致籽粒未完全脱离穗头以及籽粒在清选过程中被风扇吹出或筛面堵塞未能收集造成的损失。这两种损失是相互矛盾的。如果收获过早，作物的穗粒不容易掉，割台损失会相对较少。但如果作物重量太轻，或者是还不到蜡熟期，脱粒脱不尽，那么脱粒清选的损失就会增加。反之，如果收获期晚了，或者是错过了最佳的收获期，作物穗粒一碰就掉，则割台的损失就会偏大，同时滚筒和清选的损失相对较少。所以，确定最佳的、适宜的收获期对降低收获损失至关重要。</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Usually, there are two ways to determine the right time for harvesting:</a:t>
            </a:r>
            <a:endParaRPr lang="en-US" altLang="zh-CN" dirty="0"/>
          </a:p>
          <a:p>
            <a:r>
              <a:rPr lang="en-US" altLang="zh-CN" dirty="0"/>
              <a:t>oBased on crop growth characteristics</a:t>
            </a:r>
            <a:endParaRPr lang="en-US" altLang="zh-CN" dirty="0"/>
          </a:p>
          <a:p>
            <a:r>
              <a:rPr lang="en-US" altLang="zh-CN" dirty="0"/>
              <a:t>For rice, the optimal time is from the late wax-ripening stage to the early full-ripening stage. At this point, the grain moisture content is about 15% to 28%, the husk turns yellow, and the kernels become firm.</a:t>
            </a:r>
            <a:endParaRPr lang="en-US" altLang="zh-CN" dirty="0"/>
          </a:p>
          <a:p>
            <a:r>
              <a:rPr lang="en-US" altLang="zh-CN" dirty="0"/>
              <a:t>For wheat, during the wax-ripening stage, the leaves turn dry and yellow, the stems remain flexible, the kernels become yellow, plump, and moist, with a moisture content of about 25% to 30%.</a:t>
            </a:r>
            <a:endParaRPr lang="en-US" altLang="zh-CN" dirty="0"/>
          </a:p>
          <a:p>
            <a:r>
              <a:rPr lang="en-US" altLang="zh-CN" dirty="0"/>
              <a:t>oBased on external appearance</a:t>
            </a:r>
            <a:endParaRPr lang="en-US" altLang="zh-CN" dirty="0"/>
          </a:p>
          <a:p>
            <a:r>
              <a:rPr lang="en-US" altLang="zh-CN" dirty="0"/>
              <a:t>For rice, when more than 90% of the kernels on the panicle have yellow husks, and the rachis and pedicels have also turned yellow with hardened kernels, the crop is readyfor harvest.</a:t>
            </a:r>
            <a:endParaRPr lang="en-US" altLang="zh-CN" dirty="0"/>
          </a:p>
          <a:p>
            <a:r>
              <a:rPr lang="en-US" altLang="zh-CN" dirty="0"/>
              <a:t>The best harvest time should be determined based on actual field conditions.</a:t>
            </a:r>
            <a:endParaRPr lang="en-US" altLang="zh-CN" dirty="0"/>
          </a:p>
          <a:p>
            <a:r>
              <a:rPr lang="zh-CN" altLang="en-US" dirty="0"/>
              <a:t>判断适宜的收获期通常有两种方法：</a:t>
            </a:r>
            <a:endParaRPr lang="zh-CN" altLang="en-US" dirty="0"/>
          </a:p>
          <a:p>
            <a:r>
              <a:rPr lang="zh-CN" altLang="en-US" dirty="0"/>
              <a:t>一是根据生长的特征来确定。水稻蜡熟末期至完熟初期，籽粒含水量为</a:t>
            </a:r>
            <a:r>
              <a:rPr lang="en-US" altLang="zh-CN" dirty="0"/>
              <a:t>15%</a:t>
            </a:r>
            <a:r>
              <a:rPr lang="zh-CN" altLang="en-US" dirty="0"/>
              <a:t>～</a:t>
            </a:r>
            <a:r>
              <a:rPr lang="en-US" altLang="zh-CN" dirty="0"/>
              <a:t>28%</a:t>
            </a:r>
            <a:r>
              <a:rPr lang="zh-CN" altLang="en-US" dirty="0"/>
              <a:t>，谷壳变黄、籽粒变硬；小麦蜡熟期叶片干黄，茎秆有弹性，籽粒转黄色，饱满湿润，籽粒含水率为</a:t>
            </a:r>
            <a:r>
              <a:rPr lang="en-US" altLang="zh-CN" dirty="0"/>
              <a:t>25%</a:t>
            </a:r>
            <a:r>
              <a:rPr lang="zh-CN" altLang="en-US" dirty="0"/>
              <a:t>～</a:t>
            </a:r>
            <a:r>
              <a:rPr lang="en-US" altLang="zh-CN" dirty="0"/>
              <a:t>30%</a:t>
            </a:r>
            <a:r>
              <a:rPr lang="zh-CN" altLang="en-US" dirty="0"/>
              <a:t>。</a:t>
            </a:r>
            <a:endParaRPr lang="zh-CN" altLang="en-US" dirty="0"/>
          </a:p>
          <a:p>
            <a:r>
              <a:rPr lang="zh-CN" altLang="en-US" dirty="0"/>
              <a:t>二是根据外部的形态来确定，水稻穗部</a:t>
            </a:r>
            <a:r>
              <a:rPr lang="en-US" altLang="zh-CN" dirty="0"/>
              <a:t>90%</a:t>
            </a:r>
            <a:r>
              <a:rPr lang="zh-CN" altLang="en-US" dirty="0"/>
              <a:t>以上籽粒谷壳及穗轴、枝梗转黄、谷粒变硬时即可进行收获。</a:t>
            </a:r>
            <a:endParaRPr lang="zh-CN" altLang="en-US" dirty="0"/>
          </a:p>
          <a:p>
            <a:r>
              <a:rPr lang="zh-CN" altLang="en-US" dirty="0"/>
              <a:t>要结合实际情况，选择最适宜的收获时间。</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third measure is to standardize harvester operation. It is important to standardize the operators’ driving practices,. Operators should receive training and follow a consistent set of operating procedures to minimize harvest losses.</a:t>
            </a:r>
            <a:endParaRPr lang="en-US" altLang="zh-CN" dirty="0"/>
          </a:p>
          <a:p>
            <a:r>
              <a:rPr lang="en-US" altLang="zh-CN" dirty="0"/>
              <a:t>a.Properly open harvesting paths</a:t>
            </a:r>
            <a:endParaRPr lang="en-US" altLang="zh-CN" dirty="0"/>
          </a:p>
          <a:p>
            <a:r>
              <a:rPr lang="en-US" altLang="zh-CN" dirty="0"/>
              <a:t>Begin from a corner of the field where the harvester can easily enter. </a:t>
            </a:r>
            <a:endParaRPr lang="en-US" altLang="zh-CN" dirty="0"/>
          </a:p>
          <a:p>
            <a:r>
              <a:rPr lang="en-US" altLang="zh-CN" dirty="0"/>
              <a:t>Cut one swath along the field edge, then reverse 5–8 meters. </a:t>
            </a:r>
            <a:endParaRPr lang="en-US" altLang="zh-CN" dirty="0"/>
          </a:p>
          <a:p>
            <a:r>
              <a:rPr lang="en-US" altLang="zh-CN" dirty="0"/>
              <a:t>Cut the second swath diagonally, reverse again, and cut the third diagonally. </a:t>
            </a:r>
            <a:endParaRPr lang="en-US" altLang="zh-CN" dirty="0"/>
          </a:p>
          <a:p>
            <a:r>
              <a:rPr lang="en-US" altLang="zh-CN" dirty="0"/>
              <a:t>Use the same method in the crosswise direction to open paths. </a:t>
            </a:r>
            <a:endParaRPr lang="en-US" altLang="zh-CN" dirty="0"/>
          </a:p>
          <a:p>
            <a:r>
              <a:rPr lang="en-US" altLang="zh-CN" dirty="0"/>
              <a:t>In regularly shaped fields, connect multiple small plots to open a three-swaths-wide path and then divide the field into sections for harvesting to improve efficiency.</a:t>
            </a:r>
            <a:endParaRPr lang="en-US" altLang="zh-CN" dirty="0"/>
          </a:p>
          <a:p>
            <a:endParaRPr lang="en-US" altLang="zh-CN" dirty="0"/>
          </a:p>
          <a:p>
            <a:r>
              <a:rPr lang="en-US" altLang="zh-CN" dirty="0"/>
              <a:t>During harvesting, the harvester should move in straight lines. </a:t>
            </a:r>
            <a:endParaRPr lang="en-US" altLang="zh-CN" dirty="0"/>
          </a:p>
          <a:p>
            <a:r>
              <a:rPr lang="en-US" altLang="zh-CN" dirty="0"/>
              <a:t>Avoid turning while cutting, as it can press down crops, cause missed harvesting, and increase losses.</a:t>
            </a:r>
            <a:endParaRPr lang="en-US" altLang="zh-CN" dirty="0"/>
          </a:p>
          <a:p>
            <a:r>
              <a:rPr lang="zh-CN" altLang="en-US" dirty="0"/>
              <a:t>第三要规范驾驶操作。对于机手的操作要进行统一的规范，开展培训，通过规范化作业流程最大限度减少收获损失。</a:t>
            </a:r>
            <a:endParaRPr lang="zh-CN" altLang="en-US" dirty="0"/>
          </a:p>
          <a:p>
            <a:r>
              <a:rPr lang="zh-CN" altLang="en-US" dirty="0"/>
              <a:t>首先要正确地开出割道，从易于收割机下田的一角开始，沿着田埂割出一个割幅，割到头后倒退</a:t>
            </a:r>
            <a:r>
              <a:rPr lang="en-US" altLang="zh-CN" dirty="0"/>
              <a:t>5</a:t>
            </a:r>
            <a:r>
              <a:rPr lang="zh-CN" altLang="en-US" dirty="0"/>
              <a:t>～</a:t>
            </a:r>
            <a:r>
              <a:rPr lang="en-US" altLang="zh-CN" dirty="0"/>
              <a:t>8</a:t>
            </a:r>
            <a:r>
              <a:rPr lang="zh-CN" altLang="en-US" dirty="0"/>
              <a:t>米，然后斜着割出第二个割幅，割到头后再倒退</a:t>
            </a:r>
            <a:r>
              <a:rPr lang="en-US" altLang="zh-CN" dirty="0"/>
              <a:t>5</a:t>
            </a:r>
            <a:r>
              <a:rPr lang="zh-CN" altLang="en-US" dirty="0"/>
              <a:t>～</a:t>
            </a:r>
            <a:r>
              <a:rPr lang="en-US" altLang="zh-CN" dirty="0"/>
              <a:t>8</a:t>
            </a:r>
            <a:r>
              <a:rPr lang="zh-CN" altLang="en-US" dirty="0"/>
              <a:t>米，斜着割出第三个割幅；用同样的方法开出横向方向的割道。规划较整齐的田块，可以把几块田连接起来开好割道，割出三行宽的割道后再分区收割，提高收割效率。收割过程中机器保持直线行走，避免边割边转弯，压倒部分谷物造成漏割，增加损失。</a:t>
            </a:r>
            <a:r>
              <a:rPr lang="en-US" altLang="zh-CN" dirty="0"/>
              <a:t> </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 Choose the right harvesting route</a:t>
            </a:r>
            <a:endParaRPr lang="en-US" altLang="zh-CN" dirty="0"/>
          </a:p>
          <a:p>
            <a:r>
              <a:rPr lang="en-US" altLang="zh-CN" dirty="0"/>
              <a:t>There are three common harvesting methods, and the choice depends on the field’s size and shape:</a:t>
            </a:r>
            <a:endParaRPr lang="en-US" altLang="zh-CN" dirty="0"/>
          </a:p>
          <a:p>
            <a:r>
              <a:rPr lang="zh-CN" altLang="en-US" dirty="0"/>
              <a:t>其次是选择行走路线。最常用的行走路线有三种，分别是四边收割法、菱形双向收割法和分块收割法。选择哪种方法是根据田块的大小和形状特征决定的。</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Reducing losses in rice and wheat production is essential for ensuring food security and enhancing agricultural efficiency. This course systematically introduces key mechanized techniques for loss reduction during planting, harvesting, drying and storage. This course is structured into eight modules, each offering in-depth insights into these core techniques. </a:t>
            </a:r>
            <a:endParaRPr lang="en-US" altLang="zh-CN" dirty="0">
              <a:highlight>
                <a:srgbClr val="FFFF00"/>
              </a:highlight>
            </a:endParaRPr>
          </a:p>
          <a:p>
            <a:r>
              <a:rPr lang="zh-CN" altLang="en-US" dirty="0">
                <a:highlight>
                  <a:srgbClr val="FFFF00"/>
                </a:highlight>
              </a:rPr>
              <a:t>在农业生产中，减少稻麦生产过程中的损耗对于保障粮食安全和提高农业效益至关重要。本课程聚焦《基于减损的稻麦全程机械化生产技术》，系统讲解稻麦从种植到收获、烘干及储藏等核心环节的机械化减损技术要点，共分八个模块进行深入讲解。</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Four-side harvesting – Suitable for fields with similar length and width and a relatively large area. </a:t>
            </a:r>
            <a:endParaRPr lang="en-US" altLang="zh-CN" dirty="0"/>
          </a:p>
          <a:p>
            <a:r>
              <a:rPr lang="en-US" altLang="zh-CN" dirty="0"/>
              <a:t>After opening paths, cut one swath to the end of the section, then move forward 5–8 meters along the path. Reverse while turning right until the machine is positioned at 90 degrees, and continue harvesting.</a:t>
            </a:r>
            <a:endParaRPr lang="en-US" altLang="zh-CN" dirty="0"/>
          </a:p>
          <a:p>
            <a:r>
              <a:rPr lang="en-US" altLang="zh-CN" dirty="0"/>
              <a:t> This method is efficient, facilitates machine movement in the field, and reduces unnecessary pulling and collisions, thereby minimizing harvest losses.</a:t>
            </a:r>
            <a:endParaRPr lang="en-US" altLang="zh-CN" dirty="0"/>
          </a:p>
          <a:p>
            <a:r>
              <a:rPr lang="zh-CN" altLang="en-US" dirty="0"/>
              <a:t>对于长宽相近且面积较大的田块，适宜采取四边收割法。具体操作方法是，先开出割道，然后收割一个割幅到割区尽头，接着沿割道前进</a:t>
            </a:r>
            <a:r>
              <a:rPr lang="en-US" altLang="zh-CN" dirty="0"/>
              <a:t>5</a:t>
            </a:r>
            <a:r>
              <a:rPr lang="zh-CN" altLang="en-US" dirty="0"/>
              <a:t>～</a:t>
            </a:r>
            <a:r>
              <a:rPr lang="en-US" altLang="zh-CN" dirty="0"/>
              <a:t>8</a:t>
            </a:r>
            <a:r>
              <a:rPr lang="zh-CN" altLang="en-US" dirty="0"/>
              <a:t>米，边倒车边向右转弯，使机器横过</a:t>
            </a:r>
            <a:r>
              <a:rPr lang="en-US" altLang="zh-CN" dirty="0"/>
              <a:t>90</a:t>
            </a:r>
            <a:r>
              <a:rPr lang="zh-CN" altLang="en-US" dirty="0"/>
              <a:t>度后继续收割。这种方法效率高，有利于机械在田间行走和作业，能够减少不必要的拉扯和碰撞，从而将收割损失降到最低。</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Diamond-shaped two-way harvesting – Suitable for small fields where the length differs significantly from the width. </a:t>
            </a:r>
            <a:endParaRPr lang="en-US" altLang="zh-CN" dirty="0"/>
          </a:p>
          <a:p>
            <a:r>
              <a:rPr lang="en-US" altLang="zh-CN" dirty="0"/>
              <a:t>First open paths at both ends of the field, then harvest along the long directions to the end of the section, turn left and circle around to the opposite side of the section, and continue harvesting. </a:t>
            </a:r>
            <a:endParaRPr lang="en-US" altLang="zh-CN" dirty="0"/>
          </a:p>
          <a:p>
            <a:r>
              <a:rPr lang="zh-CN" altLang="en-US" dirty="0"/>
              <a:t>对于长宽相差比较大且面积较小的田块，可以采取菱形双向收割法。具体做法是，沿着田块两头开出的割道，在长方向上割到割区尽头，然后左转弯绕到割区另一边继续收割。</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Block harvesting – Best for large or regularly shaped fields. </a:t>
            </a:r>
            <a:endParaRPr lang="en-US" altLang="zh-CN" dirty="0"/>
          </a:p>
          <a:p>
            <a:r>
              <a:rPr lang="en-US" altLang="zh-CN" dirty="0"/>
              <a:t>This method facilitates crop harvesting and the scheduling of grain unloading, helps improve operational efficiency and minimizes harvest losses.</a:t>
            </a:r>
            <a:endParaRPr lang="en-US" altLang="zh-CN" dirty="0"/>
          </a:p>
          <a:p>
            <a:r>
              <a:rPr lang="zh-CN" altLang="en-US" dirty="0"/>
              <a:t>对于田块面积比较大或者形状比较规整的田块，采取分块收割法更为合适。这种方法有利于作物的收获和卸粮调整，有助于提高作业效率，同时也能将收获损失降到最低。</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 Maintain proper operating speed</a:t>
            </a:r>
            <a:endParaRPr lang="en-US" altLang="zh-CN" dirty="0"/>
          </a:p>
          <a:p>
            <a:r>
              <a:rPr lang="en-US" altLang="zh-CN" dirty="0"/>
              <a:t>Keep the engine running at rated speed during operation. </a:t>
            </a:r>
            <a:endParaRPr lang="en-US" altLang="zh-CN" dirty="0"/>
          </a:p>
          <a:p>
            <a:r>
              <a:rPr lang="en-US" altLang="zh-CN" dirty="0"/>
              <a:t>Slow down when turning at field edges.</a:t>
            </a:r>
            <a:endParaRPr lang="en-US" altLang="zh-CN" dirty="0"/>
          </a:p>
          <a:p>
            <a:r>
              <a:rPr lang="en-US" altLang="zh-CN" dirty="0"/>
              <a:t>If crop yield exceeds 9,000 kg per hectare, reduce the harvesting speed. For full-feed combine harvesters, appropriately increase the cutting height and reduce the cutting width.</a:t>
            </a:r>
            <a:endParaRPr lang="en-US" altLang="zh-CN" dirty="0"/>
          </a:p>
          <a:p>
            <a:r>
              <a:rPr lang="en-US" altLang="zh-CN" dirty="0"/>
              <a:t>If there are too many weeds in the field, consider slowing down the machine to avoid excessive feeding rates that may lead to higher grain loss and impurity content.</a:t>
            </a:r>
            <a:endParaRPr lang="en-US" altLang="zh-CN" dirty="0"/>
          </a:p>
          <a:p>
            <a:r>
              <a:rPr lang="zh-CN" altLang="en-US" dirty="0"/>
              <a:t>同时要选择适宜的作业速度。作业过程中应保持发动机在额定转速下运转。在地头转弯作业时，应适当降低作业速度。当作物产量超过</a:t>
            </a:r>
            <a:r>
              <a:rPr lang="en-US" altLang="zh-CN" dirty="0"/>
              <a:t>9000</a:t>
            </a:r>
            <a:r>
              <a:rPr lang="zh-CN" altLang="en-US" dirty="0"/>
              <a:t>公斤</a:t>
            </a:r>
            <a:r>
              <a:rPr lang="en-US" altLang="zh-CN" dirty="0"/>
              <a:t>/</a:t>
            </a:r>
            <a:r>
              <a:rPr lang="zh-CN" altLang="en-US" dirty="0"/>
              <a:t>公顷时，应降低作业速度。全喂入联合收割机还应适当增加割茬高度并减小收割幅宽。若田间杂草太多，应考虑放慢收割机作业速度，防止喂入量过大导致作业损失率和谷物含杂率过高。</a:t>
            </a:r>
            <a:endParaRPr lang="en-US" altLang="zh-CN"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ym typeface="+mn-ea"/>
              </a:rPr>
              <a:t>Operators should adjust harvesting speed according to crop growth and yield to ensure the machine does not become clogged, maintains operational efficiency, and avoids pulling or missed cutting, </a:t>
            </a:r>
            <a:endParaRPr lang="en-US" altLang="zh-CN" dirty="0">
              <a:sym typeface="+mn-ea"/>
            </a:endParaRPr>
          </a:p>
          <a:p>
            <a:r>
              <a:rPr lang="en-US" altLang="zh-CN" dirty="0">
                <a:sym typeface="+mn-ea"/>
              </a:rPr>
              <a:t>thereby reducing harvest losses.</a:t>
            </a:r>
            <a:endParaRPr lang="en-US" altLang="zh-CN" dirty="0">
              <a:sym typeface="+mn-ea"/>
            </a:endParaRPr>
          </a:p>
          <a:p>
            <a:r>
              <a:rPr lang="zh-CN" altLang="en-US" dirty="0">
                <a:sym typeface="+mn-ea"/>
              </a:rPr>
              <a:t>机手要根据作物的长势和产量，选择最适宜的收割速度，确保设备既不发生堵塞，又能保持作业效率，同时避免出现拉扯或者漏割现象，有利于减少收获的损失。</a:t>
            </a:r>
            <a:endParaRPr lang="zh-CN" altLang="en-US" dirty="0"/>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 Handle special harvesting conditions</a:t>
            </a:r>
            <a:endParaRPr lang="en-US" altLang="zh-CN" dirty="0"/>
          </a:p>
          <a:p>
            <a:r>
              <a:rPr lang="en-US" altLang="zh-CN" dirty="0"/>
              <a:t>oHarvesting in wet conditions or with wet crops</a:t>
            </a:r>
            <a:endParaRPr lang="en-US" altLang="zh-CN" dirty="0"/>
          </a:p>
          <a:p>
            <a:r>
              <a:rPr lang="en-US" altLang="zh-CN" dirty="0"/>
              <a:t>During urgent harvest seasons, when a significant proportion of crops are wet, frequently check whether the concave sieve and cleaning screen are clogged, and clean them promptly if needed.</a:t>
            </a:r>
            <a:endParaRPr lang="en-US" altLang="zh-CN" dirty="0"/>
          </a:p>
          <a:p>
            <a:r>
              <a:rPr lang="en-US" altLang="zh-CN" dirty="0"/>
              <a:t>When there is dew, wait until it has evaporated before starting operations.</a:t>
            </a:r>
            <a:endParaRPr lang="en-US" altLang="zh-CN" dirty="0"/>
          </a:p>
          <a:p>
            <a:endParaRPr lang="en-US" altLang="zh-CN" dirty="0"/>
          </a:p>
          <a:p>
            <a:r>
              <a:rPr lang="en-US" altLang="zh-CN" dirty="0"/>
              <a:t>Before harvesting in wet fields, carefully assess the crop conditions (degree of lodging)  and the field conditions (degree of muddiness).</a:t>
            </a:r>
            <a:endParaRPr lang="en-US" altLang="zh-CN" dirty="0"/>
          </a:p>
          <a:p>
            <a:r>
              <a:rPr lang="zh-CN" altLang="en-US" dirty="0"/>
              <a:t>第四要注意在特殊情况的收割作业。</a:t>
            </a:r>
            <a:endParaRPr lang="zh-CN" altLang="en-US" dirty="0"/>
          </a:p>
          <a:p>
            <a:r>
              <a:rPr lang="zh-CN" altLang="en-US" dirty="0"/>
              <a:t>一是收割潮湿作物或者在湿田中作业。在季节性抢收时，如遇到潮湿作物较多的情况，应经常检查凹板筛、清选筛是否堵塞，并注意及时清理。有露水时，要等到露水消退后再进行作业。在进行湿田收割前，务必仔细确认作物状态（倒伏角的大小）和田块状态（泥泞程度）。</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If the harvester slips, sinks, or tilts during operation, reduce speed, avoid making sharp turns or turning in place, and refrain from sudden forward or reverse movements. Promptly empty the grain tank to reduce the machine’s weight.</a:t>
            </a:r>
            <a:endParaRPr lang="en-US" altLang="zh-CN" dirty="0"/>
          </a:p>
          <a:p>
            <a:r>
              <a:rPr lang="en-US" altLang="zh-CN" dirty="0"/>
              <a:t>When harvesting wet or lodged crops in muddy fields, </a:t>
            </a:r>
            <a:endParaRPr lang="en-US" altLang="zh-CN" dirty="0"/>
          </a:p>
          <a:p>
            <a:r>
              <a:rPr lang="en-US" altLang="zh-CN" dirty="0"/>
              <a:t>the cutter header, concave sieve, and vibrating sieve are prone to clogging. Operate at low speed with reduced feeding volume, harvesting in small successive passes. Promptly clear straw debris and mud from the cutter blades and the feeder housing inlet.</a:t>
            </a:r>
            <a:endParaRPr lang="en-US" altLang="zh-CN" dirty="0"/>
          </a:p>
          <a:p>
            <a:r>
              <a:rPr lang="en-US" altLang="zh-CN" dirty="0"/>
              <a:t>Where conditions allow, replace the wheels with semi-tracks to ensure normal harvesting in muddy fields.</a:t>
            </a:r>
            <a:endParaRPr lang="en-US" altLang="zh-CN" dirty="0"/>
          </a:p>
          <a:p>
            <a:r>
              <a:rPr lang="zh-CN" altLang="en-US" dirty="0"/>
              <a:t>第四要注意在特殊情况的收割作业。</a:t>
            </a:r>
            <a:endParaRPr lang="zh-CN" altLang="en-US" dirty="0"/>
          </a:p>
          <a:p>
            <a:r>
              <a:rPr lang="zh-CN" altLang="en-US" dirty="0"/>
              <a:t>收割过程中如遇到收割机打滑、下沉、倾斜等情况时，应降低作业速度，不急转弯，不在同一位置转弯，避免急进、急退，应及时排除粮仓内的谷粒，以减轻收割机的重量。在较为泥泞的湿田中收割倒伏作物或潮湿作物时，容易造成割台、凹板筛和振动筛的堵塞，因此需低速、少量依次收割，并及时清除割刀和喂入筒入口的秸秆屑及泥土。有条件的地方可以更换半履带，以适应泥泞田块正常收获作业。</a:t>
            </a:r>
            <a:r>
              <a:rPr lang="en-US" altLang="zh-CN" dirty="0"/>
              <a:t> </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dirty="0" err="1"/>
              <a:t>oHarvesting</a:t>
            </a:r>
            <a:r>
              <a:rPr lang="en-US" altLang="zh-CN" dirty="0"/>
              <a:t> lodged crops</a:t>
            </a:r>
            <a:endParaRPr lang="en-US" altLang="zh-CN" dirty="0"/>
          </a:p>
          <a:p>
            <a:r>
              <a:rPr lang="en-US" altLang="zh-CN" dirty="0"/>
              <a:t>Install crop lifters or anti-lodging pickup fingers, and appropriately reduce the operating speed to improve harvesting quality.</a:t>
            </a:r>
            <a:endParaRPr lang="en-US" altLang="zh-CN" dirty="0"/>
          </a:p>
          <a:p>
            <a:r>
              <a:rPr lang="en-US" altLang="en-US" dirty="0"/>
              <a:t></a:t>
            </a:r>
            <a:r>
              <a:rPr lang="en-US" altLang="zh-CN" dirty="0"/>
              <a:t>If the lodging angle is less than 45</a:t>
            </a:r>
            <a:r>
              <a:rPr lang="en-US" altLang="en-US" dirty="0"/>
              <a:t>°</a:t>
            </a:r>
            <a:r>
              <a:rPr lang="en-US" altLang="zh-CN" dirty="0"/>
              <a:t>, harvest as usual.</a:t>
            </a:r>
            <a:endParaRPr lang="en-US" altLang="zh-CN" dirty="0"/>
          </a:p>
          <a:p>
            <a:r>
              <a:rPr lang="en-US" altLang="en-US" dirty="0"/>
              <a:t></a:t>
            </a:r>
            <a:r>
              <a:rPr lang="en-US" altLang="zh-CN" dirty="0"/>
              <a:t>If the angle is 45–60</a:t>
            </a:r>
            <a:r>
              <a:rPr lang="en-US" altLang="en-US" dirty="0"/>
              <a:t>°</a:t>
            </a:r>
            <a:r>
              <a:rPr lang="en-US" altLang="zh-CN" dirty="0"/>
              <a:t>, move the reel forward and tilt the pickup fingers rearward.</a:t>
            </a:r>
            <a:endParaRPr lang="en-US" altLang="zh-CN" dirty="0"/>
          </a:p>
          <a:p>
            <a:r>
              <a:rPr lang="en-US" altLang="en-US" dirty="0"/>
              <a:t></a:t>
            </a:r>
            <a:r>
              <a:rPr lang="en-US" altLang="zh-CN" dirty="0"/>
              <a:t>If the angle is over 60</a:t>
            </a:r>
            <a:r>
              <a:rPr lang="en-US" altLang="en-US" dirty="0"/>
              <a:t>°</a:t>
            </a:r>
            <a:r>
              <a:rPr lang="en-US" altLang="zh-CN" dirty="0"/>
              <a:t>, use a full-feed combine to harvest from the side opposite to thelodging direction. This allows the crop lifter and the base plate of the header to contact the grain first, so that the grain falls onto the conveyor before reaching the reel, thereby reducing losses.</a:t>
            </a:r>
            <a:endParaRPr lang="en-US" altLang="zh-CN" dirty="0"/>
          </a:p>
          <a:p>
            <a:endParaRPr lang="en-US" altLang="zh-CN" dirty="0"/>
          </a:p>
          <a:p>
            <a:r>
              <a:rPr lang="en-US" altLang="zh-CN" dirty="0"/>
              <a:t>After one run, return empty to the starting point to begin the next row. This approach helps minimize grain loss from lodged crops.</a:t>
            </a:r>
            <a:endParaRPr lang="en-US" altLang="zh-CN" dirty="0"/>
          </a:p>
          <a:p>
            <a:endParaRPr lang="en-US" altLang="zh-CN" dirty="0"/>
          </a:p>
          <a:p>
            <a:r>
              <a:rPr lang="en-US" altLang="zh-CN" dirty="0"/>
              <a:t>If harvesting in the same direction as lodging, the reel or header’s base plate first contacts the stems, which can pull and shake the crop, causing more grain to fall.</a:t>
            </a:r>
            <a:endParaRPr lang="en-US" altLang="zh-CN" dirty="0"/>
          </a:p>
          <a:p>
            <a:r>
              <a:rPr lang="zh-CN" altLang="en-US" dirty="0"/>
              <a:t>二是对倒伏的作物进行收获。可通过安装</a:t>
            </a:r>
            <a:r>
              <a:rPr lang="en-US" altLang="zh-CN" dirty="0"/>
              <a:t>“</a:t>
            </a:r>
            <a:r>
              <a:rPr lang="zh-CN" altLang="en-US" dirty="0"/>
              <a:t>扶倒器</a:t>
            </a:r>
            <a:r>
              <a:rPr lang="en-US" altLang="zh-CN" dirty="0"/>
              <a:t>”</a:t>
            </a:r>
            <a:r>
              <a:rPr lang="zh-CN" altLang="en-US" dirty="0"/>
              <a:t>和</a:t>
            </a:r>
            <a:r>
              <a:rPr lang="en-US" altLang="zh-CN" dirty="0"/>
              <a:t>“</a:t>
            </a:r>
            <a:r>
              <a:rPr lang="zh-CN" altLang="en-US" dirty="0"/>
              <a:t>防倒伏弹齿</a:t>
            </a:r>
            <a:r>
              <a:rPr lang="en-US" altLang="zh-CN" dirty="0"/>
              <a:t>”</a:t>
            </a:r>
            <a:r>
              <a:rPr lang="zh-CN" altLang="en-US" dirty="0"/>
              <a:t>装置，并适当降低作业速度来提升收获质量。当倒伏角度小于</a:t>
            </a:r>
            <a:r>
              <a:rPr lang="en-US" altLang="zh-CN" dirty="0"/>
              <a:t>45</a:t>
            </a:r>
            <a:r>
              <a:rPr lang="zh-CN" altLang="en-US" dirty="0"/>
              <a:t>度时，收割作业可按常规方式进行；</a:t>
            </a:r>
            <a:r>
              <a:rPr lang="en-US" altLang="zh-CN" dirty="0"/>
              <a:t> </a:t>
            </a:r>
            <a:r>
              <a:rPr lang="zh-CN" altLang="en-US" dirty="0"/>
              <a:t>若倒伏角度处于</a:t>
            </a:r>
            <a:r>
              <a:rPr lang="en-US" altLang="zh-CN" dirty="0"/>
              <a:t>45-60</a:t>
            </a:r>
            <a:r>
              <a:rPr lang="zh-CN" altLang="en-US" dirty="0"/>
              <a:t>度时，需将拨禾轮位置前移并调整弹齿角度后倾；</a:t>
            </a:r>
            <a:r>
              <a:rPr lang="en-US" altLang="zh-CN" dirty="0"/>
              <a:t> </a:t>
            </a:r>
            <a:r>
              <a:rPr lang="zh-CN" altLang="en-US" dirty="0"/>
              <a:t>当在倒伏角度大于</a:t>
            </a:r>
            <a:r>
              <a:rPr lang="en-US" altLang="zh-CN" dirty="0"/>
              <a:t>60</a:t>
            </a:r>
            <a:r>
              <a:rPr lang="zh-CN" altLang="en-US" dirty="0"/>
              <a:t>度时，应使用全喂入联合收割机进行逆向收割，即收割机从倒伏方向相反一侧进机，使扶禾器和收割机割台的底板最先接触作物籽粒，这样可让作物籽粒在碰到拨禾轮时，能先掉到拖板上，减少籽粒损失。完成单次收割后，收割机需空驶返回起点再开始下一次作业，这样做能够显著降低收获倒伏作物的损失。如果按照顺向来收，拨禾轮或者是收割台的底板先接触到的是作物的茎秆，很容易出现拉扯，导致更多籽粒脱落，造成收获的损失。</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Harvesting overripe crops</a:t>
            </a:r>
            <a:endParaRPr lang="en-US" altLang="zh-CN" dirty="0"/>
          </a:p>
          <a:p>
            <a:r>
              <a:rPr lang="en-US" altLang="zh-CN" dirty="0"/>
              <a:t>When crops like rice are fully mature, their panicles, stems, and panicle branches break easily.</a:t>
            </a:r>
            <a:endParaRPr lang="en-US" altLang="zh-CN" dirty="0"/>
          </a:p>
          <a:p>
            <a:r>
              <a:rPr lang="en-US" altLang="zh-CN" dirty="0"/>
              <a:t>Keep the stubble height between 10–15 cm and prevent the cutter from digging into the soil. </a:t>
            </a:r>
            <a:endParaRPr lang="en-US" altLang="zh-CN" dirty="0"/>
          </a:p>
          <a:p>
            <a:r>
              <a:rPr lang="en-US" altLang="zh-CN" dirty="0"/>
              <a:t>Do not use half-feed machines in such cases, to reduce cut-panicle and missed-panicle losses.</a:t>
            </a:r>
            <a:endParaRPr lang="en-US" altLang="zh-CN" dirty="0"/>
          </a:p>
          <a:p>
            <a:r>
              <a:rPr lang="zh-CN" altLang="en-US" dirty="0"/>
              <a:t>收获过熟作物需要掌握技巧。当水稻等作物完全成熟后，其穗茎和枝梗容易折断，这时应将留茬高度控制在</a:t>
            </a:r>
            <a:r>
              <a:rPr lang="en-US" altLang="zh-CN" dirty="0"/>
              <a:t>10</a:t>
            </a:r>
            <a:r>
              <a:rPr lang="zh-CN" altLang="en-US" dirty="0"/>
              <a:t>～</a:t>
            </a:r>
            <a:r>
              <a:rPr lang="en-US" altLang="zh-CN" dirty="0"/>
              <a:t>15</a:t>
            </a:r>
            <a:r>
              <a:rPr lang="zh-CN" altLang="en-US" dirty="0"/>
              <a:t>厘米范围内，同时也要防止切割器</a:t>
            </a:r>
            <a:r>
              <a:rPr lang="en-US" altLang="zh-CN" dirty="0"/>
              <a:t>“</a:t>
            </a:r>
            <a:r>
              <a:rPr lang="zh-CN" altLang="en-US" dirty="0"/>
              <a:t>入泥吃土</a:t>
            </a:r>
            <a:r>
              <a:rPr lang="en-US" altLang="zh-CN" dirty="0"/>
              <a:t>”</a:t>
            </a:r>
            <a:r>
              <a:rPr lang="zh-CN" altLang="en-US" dirty="0"/>
              <a:t>，并且严禁用半喂入机型作业，以减少切穗、漏穗。</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4.Drying Stage</a:t>
            </a:r>
            <a:endParaRPr lang="en-US" altLang="zh-CN" dirty="0"/>
          </a:p>
          <a:p>
            <a:r>
              <a:rPr lang="en-US" altLang="zh-CN" dirty="0"/>
              <a:t>High-efficiency, low-loss mechanized drying is an important technology. </a:t>
            </a:r>
            <a:endParaRPr lang="en-US" altLang="zh-CN" dirty="0"/>
          </a:p>
          <a:p>
            <a:r>
              <a:rPr lang="en-US" altLang="zh-CN" dirty="0"/>
              <a:t>Traditionally, grain is dried by sun-drying, which is low-cost but weather-dependent.</a:t>
            </a:r>
            <a:endParaRPr lang="en-US" altLang="zh-CN" dirty="0"/>
          </a:p>
          <a:p>
            <a:r>
              <a:rPr lang="en-US" altLang="zh-CN" dirty="0"/>
              <a:t>Mechanized drying improves efficiency and ensures reliable drying even in rainy or cloudy conditions, reducing the risk of mold and loss due to poor drying.</a:t>
            </a:r>
            <a:endParaRPr lang="en-US" altLang="zh-CN" dirty="0"/>
          </a:p>
          <a:p>
            <a:r>
              <a:rPr lang="zh-CN" altLang="en-US" dirty="0"/>
              <a:t>（四）烘干环节。</a:t>
            </a:r>
            <a:endParaRPr lang="zh-CN" altLang="en-US" dirty="0"/>
          </a:p>
          <a:p>
            <a:r>
              <a:rPr lang="zh-CN" altLang="en-US" dirty="0"/>
              <a:t>机械化烘干高效低损技术是一项重要的技术措施。传统的粮食干燥处理方式是成本较低的自然晾晒方式。而采用机械烘干方式，可以提高烘干效率，并且能在阴雨等不利天气条件下保证作业，减少作物霉变带来的损失。</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Technologies and measures for increasing grain yield and reducing losses through mechanization</a:t>
            </a:r>
            <a:endParaRPr lang="en-US" altLang="zh-CN" dirty="0"/>
          </a:p>
          <a:p>
            <a:r>
              <a:rPr lang="zh-CN" altLang="en-US" dirty="0"/>
              <a:t>二、粮食机械化的增产减损技术与措施</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China has achieved 20 consecutive years of good grain harvests.</a:t>
            </a:r>
            <a:endParaRPr lang="en-US" altLang="zh-CN" dirty="0"/>
          </a:p>
          <a:p>
            <a:r>
              <a:rPr lang="en-US" altLang="zh-CN" dirty="0"/>
              <a:t> For 9 years in a row, the total grain output has stayed above 650 million tons. </a:t>
            </a:r>
            <a:endParaRPr lang="en-US" altLang="zh-CN" dirty="0"/>
          </a:p>
          <a:p>
            <a:r>
              <a:rPr lang="en-US" altLang="zh-CN" dirty="0"/>
              <a:t>This achievement is closely linked to the critical support of agricultural mechanization.</a:t>
            </a:r>
            <a:endParaRPr lang="en-US" altLang="zh-CN" dirty="0"/>
          </a:p>
          <a:p>
            <a:r>
              <a:rPr lang="en-US" altLang="zh-CN" dirty="0"/>
              <a:t>At present, the overall mechanization rate of crop plowing, planting, and harvesting in China has exceeded 75%. </a:t>
            </a:r>
            <a:endParaRPr lang="en-US" altLang="zh-CN" dirty="0"/>
          </a:p>
          <a:p>
            <a:r>
              <a:rPr lang="en-US" altLang="zh-CN" dirty="0"/>
              <a:t>The production of the three major grains — wheat, rice, and maize — has achieved near full mechanization. Their mechanization levels have reached over 97%, 88%, and 91% respectively. </a:t>
            </a:r>
            <a:endParaRPr lang="en-US" altLang="zh-CN" dirty="0"/>
          </a:p>
          <a:p>
            <a:r>
              <a:rPr lang="en-US" altLang="zh-CN" dirty="0"/>
              <a:t>This has become a solid foundation for ensuring stable grain production and supply in China.</a:t>
            </a:r>
            <a:endParaRPr lang="en-US" altLang="zh-CN" dirty="0"/>
          </a:p>
          <a:p>
            <a:r>
              <a:rPr lang="zh-CN" altLang="en-US" dirty="0"/>
              <a:t>中国粮食生产已经实现连续二十年丰收，粮食总产量连续</a:t>
            </a:r>
            <a:r>
              <a:rPr lang="en-US" altLang="zh-CN" dirty="0"/>
              <a:t>9</a:t>
            </a:r>
            <a:r>
              <a:rPr lang="zh-CN" altLang="en-US" dirty="0"/>
              <a:t>年稳定在</a:t>
            </a:r>
            <a:r>
              <a:rPr lang="en-US" altLang="zh-CN" dirty="0"/>
              <a:t>1. 3</a:t>
            </a:r>
            <a:r>
              <a:rPr lang="zh-CN" altLang="en-US" dirty="0"/>
              <a:t>万亿斤以上。这一成果的取得，离不开农业机械化的重要支撑。目前，中国农作物耕种收综合机械化率已超过</a:t>
            </a:r>
            <a:r>
              <a:rPr lang="en-US" altLang="zh-CN" dirty="0"/>
              <a:t>75%</a:t>
            </a:r>
            <a:r>
              <a:rPr lang="zh-CN" altLang="en-US" dirty="0"/>
              <a:t>，小麦、水稻、玉米三大主粮的生产已基本实现机械化，其机械化水平分别超过</a:t>
            </a:r>
            <a:r>
              <a:rPr lang="en-US" altLang="zh-CN" dirty="0"/>
              <a:t>97%</a:t>
            </a:r>
            <a:r>
              <a:rPr lang="zh-CN" altLang="en-US" dirty="0"/>
              <a:t>、</a:t>
            </a:r>
            <a:r>
              <a:rPr lang="en-US" altLang="zh-CN" dirty="0"/>
              <a:t>88%</a:t>
            </a:r>
            <a:r>
              <a:rPr lang="zh-CN" altLang="en-US" dirty="0"/>
              <a:t>、</a:t>
            </a:r>
            <a:r>
              <a:rPr lang="en-US" altLang="zh-CN" dirty="0"/>
              <a:t>91%</a:t>
            </a:r>
            <a:r>
              <a:rPr lang="zh-CN" altLang="en-US" dirty="0"/>
              <a:t>，成为中国粮食稳产保供的重要基石。</a:t>
            </a:r>
            <a:endParaRPr lang="zh-CN" altLang="en-US" dirty="0"/>
          </a:p>
          <a:p>
            <a:r>
              <a:rPr lang="zh-CN" altLang="en-US" dirty="0">
                <a:highlight>
                  <a:srgbClr val="FFFF00"/>
                </a:highlight>
              </a:rPr>
              <a:t>下面这部分解说词放在第四页说就可以，在</a:t>
            </a:r>
            <a:r>
              <a:rPr lang="en-US" altLang="zh-CN" dirty="0">
                <a:highlight>
                  <a:srgbClr val="FFFF00"/>
                </a:highlight>
              </a:rPr>
              <a:t>PPT</a:t>
            </a:r>
            <a:r>
              <a:rPr lang="zh-CN" altLang="en-US" dirty="0">
                <a:highlight>
                  <a:srgbClr val="FFFF00"/>
                </a:highlight>
              </a:rPr>
              <a:t>上不用显示相应的文字：</a:t>
            </a:r>
            <a:endParaRPr lang="zh-CN" altLang="en-US" dirty="0">
              <a:highlight>
                <a:srgbClr val="FFFF00"/>
              </a:highlight>
            </a:endParaRPr>
          </a:p>
          <a:p>
            <a:r>
              <a:rPr lang="en-US" altLang="zh-CN" dirty="0">
                <a:sym typeface="+mn-ea"/>
              </a:rPr>
              <a:t> To further stabilize and increase grain output, it is important to prioritize two key elements: arable land and seeds. </a:t>
            </a:r>
            <a:endParaRPr lang="en-US" altLang="zh-CN" dirty="0">
              <a:sym typeface="+mn-ea"/>
            </a:endParaRPr>
          </a:p>
          <a:p>
            <a:r>
              <a:rPr lang="en-US" altLang="zh-CN" dirty="0">
                <a:sym typeface="+mn-ea"/>
              </a:rPr>
              <a:t>At the same time, we must strengthen the role of agricultural mechanization as a supporting pillar.</a:t>
            </a:r>
            <a:endParaRPr lang="en-US" altLang="zh-CN" dirty="0"/>
          </a:p>
          <a:p>
            <a:r>
              <a:rPr lang="en-US" altLang="zh-CN" dirty="0">
                <a:sym typeface="+mn-ea"/>
              </a:rPr>
              <a:t>Next, we will analyze the technologies and effective measures of mechanization for increasing yield and reducing losses in each stage of grain production — planting, field management, harvesting, and drying.</a:t>
            </a:r>
            <a:endParaRPr lang="en-US" altLang="zh-CN" dirty="0"/>
          </a:p>
          <a:p>
            <a:r>
              <a:rPr lang="en-US" altLang="zh-CN" dirty="0">
                <a:sym typeface="+mn-ea"/>
              </a:rPr>
              <a:t> </a:t>
            </a:r>
            <a:r>
              <a:rPr lang="zh-CN" altLang="en-US" dirty="0">
                <a:sym typeface="+mn-ea"/>
              </a:rPr>
              <a:t>要进一步稳定提高粮食产量，一方面要抓住耕地和种子这两个关键要素，还要抓好农业机械化这个支撑。下面我们从粮食生产的种植、田间管理、收获、烘干各个环节入手，深入分析粮食机械化增产和减损的技术与有效措施。</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1.Planting Stage</a:t>
            </a:r>
            <a:endParaRPr lang="en-US" altLang="zh-CN" dirty="0"/>
          </a:p>
          <a:p>
            <a:r>
              <a:rPr lang="en-US" altLang="zh-CN" dirty="0"/>
              <a:t>Improving sowing quality, increasing seedling emergence rates, and reducing seed usage are core objectives of yield-increasing and loss-reducing technologies in grain planting. These goals can be achieved through the following four key technologies:</a:t>
            </a:r>
            <a:endParaRPr lang="en-US" altLang="zh-CN" dirty="0"/>
          </a:p>
          <a:p>
            <a:r>
              <a:rPr lang="zh-CN" altLang="en-US" dirty="0"/>
              <a:t>（一）种植环节。</a:t>
            </a:r>
            <a:endParaRPr lang="zh-CN" altLang="en-US" dirty="0"/>
          </a:p>
          <a:p>
            <a:r>
              <a:rPr lang="zh-CN" altLang="en-US" dirty="0"/>
              <a:t>在粮食种植过程中提高播种的质量，提升出苗质量并减少种子使用量是增产减损技术的核心目标。具体可通过以下四项关键技术实现：</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mechanized precision seeding technology. </a:t>
            </a:r>
            <a:endParaRPr lang="en-US" altLang="zh-CN" dirty="0"/>
          </a:p>
          <a:p>
            <a:r>
              <a:rPr lang="en-US" altLang="zh-CN" dirty="0"/>
              <a:t>Using precision maize planters enables precise seeding and fertilizing at the same time. </a:t>
            </a:r>
            <a:endParaRPr lang="en-US" altLang="zh-CN" dirty="0"/>
          </a:p>
          <a:p>
            <a:r>
              <a:rPr lang="en-US" altLang="zh-CN" dirty="0"/>
              <a:t>This improves seedling quality, </a:t>
            </a:r>
            <a:endParaRPr lang="en-US" altLang="zh-CN" dirty="0"/>
          </a:p>
          <a:p>
            <a:r>
              <a:rPr lang="en-US" altLang="zh-CN" dirty="0"/>
              <a:t>ensures accurate placement of seeds in each spot, </a:t>
            </a:r>
            <a:endParaRPr lang="en-US" altLang="zh-CN" dirty="0"/>
          </a:p>
          <a:p>
            <a:r>
              <a:rPr lang="en-US" altLang="zh-CN" dirty="0"/>
              <a:t>and avoids overcrowded seedlings caused by traditional planting. </a:t>
            </a:r>
            <a:endParaRPr lang="en-US" altLang="zh-CN" dirty="0"/>
          </a:p>
          <a:p>
            <a:r>
              <a:rPr lang="en-US" altLang="zh-CN" dirty="0"/>
              <a:t>It also eliminates the need for manual thinning and effectively reduces seed waste.</a:t>
            </a:r>
            <a:endParaRPr lang="en-US" altLang="zh-CN" dirty="0"/>
          </a:p>
          <a:p>
            <a:r>
              <a:rPr lang="zh-CN" altLang="en-US" dirty="0"/>
              <a:t>一是机械化精量播种技术。采用玉米精量播种机实现种子和肥料精量同播，提升出苗质量，确保每穴精准播下种子，有效避免传统播种导致的幼苗拥挤问题，从而省去人工间苗环节，有效减少种子浪费。</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 no-tillage planting technology. High-performance no-tillage maize planters help produce uniform and strong seedlings, ensuring increased grain yields. When used properly, no-tillage planting not only saves seeds but also contributes to better crop growth.</a:t>
            </a:r>
            <a:endParaRPr lang="en-US" altLang="zh-CN" dirty="0"/>
          </a:p>
          <a:p>
            <a:r>
              <a:rPr lang="zh-CN" altLang="en-US" dirty="0"/>
              <a:t>二是免耕播种技术。通过采用高性能的玉米免耕播种机可以实现苗齐、苗壮，确保粮食增产。如果免耕播种技术用得好，既可以节省种子，也有利于作物的增产。</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Third, smart seeding technology. Technologies like Beidou navigation and autonomous driving can solve problems such as misaligned planting rows and improve land use efficiency.</a:t>
            </a:r>
            <a:endParaRPr lang="en-US" altLang="zh-CN" dirty="0"/>
          </a:p>
          <a:p>
            <a:r>
              <a:rPr lang="zh-CN" altLang="en-US" dirty="0"/>
              <a:t>三是智能播种技术。采用北斗导航、无人驾驶等技术可以解决传统的播种</a:t>
            </a:r>
            <a:r>
              <a:rPr lang="en-US" altLang="zh-CN" dirty="0"/>
              <a:t>“</a:t>
            </a:r>
            <a:r>
              <a:rPr lang="zh-CN" altLang="en-US" dirty="0"/>
              <a:t>不直</a:t>
            </a:r>
            <a:r>
              <a:rPr lang="en-US" altLang="zh-CN" dirty="0"/>
              <a:t>”</a:t>
            </a:r>
            <a:r>
              <a:rPr lang="zh-CN" altLang="en-US" dirty="0"/>
              <a:t>等问题，也提高土地的利用率。</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Fourth, mechanized rice seedling raising and transplanting technology. </a:t>
            </a:r>
            <a:endParaRPr lang="en-US" altLang="zh-CN" dirty="0"/>
          </a:p>
          <a:p>
            <a:r>
              <a:rPr lang="en-US" altLang="zh-CN" dirty="0"/>
              <a:t>This includes technologies such as large-spot carpet seedling transplanting machines,</a:t>
            </a:r>
            <a:endParaRPr lang="en-US" altLang="zh-CN" dirty="0"/>
          </a:p>
          <a:p>
            <a:r>
              <a:rPr lang="en-US" altLang="zh-CN" dirty="0"/>
              <a:t> bowl-seedling placement technology, </a:t>
            </a:r>
            <a:endParaRPr lang="en-US" altLang="zh-CN" dirty="0"/>
          </a:p>
          <a:p>
            <a:r>
              <a:rPr lang="en-US" altLang="zh-CN" dirty="0"/>
              <a:t>and mechanized orderly seedling broadcasting. </a:t>
            </a:r>
            <a:endParaRPr lang="en-US" altLang="zh-CN" dirty="0"/>
          </a:p>
          <a:p>
            <a:r>
              <a:rPr lang="en-US" altLang="zh-CN" dirty="0"/>
              <a:t>These technologies solve the problems in double-season rice production, such as low mechanization levels and complicated field management.</a:t>
            </a:r>
            <a:endParaRPr lang="en-US" altLang="zh-CN" dirty="0"/>
          </a:p>
          <a:p>
            <a:r>
              <a:rPr lang="zh-CN" altLang="en-US" dirty="0"/>
              <a:t>四是机械化育插秧技术，包括水稻大钵体毯状苗育插秧机机械化技术，钵苗摆载技术、机械化有序抛秧技术。这些技术可解决双季稻种植中存在</a:t>
            </a:r>
            <a:r>
              <a:rPr lang="en-US" altLang="zh-CN" dirty="0"/>
              <a:t>‌</a:t>
            </a:r>
            <a:r>
              <a:rPr lang="zh-CN" altLang="en-US" dirty="0"/>
              <a:t>的机械化水平不足、田间管理复杂等短板问题。</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C:/Users/QX_HD/Desktop/图片格式转换 (1).png图片格式转换 (1)"/>
          <p:cNvPicPr>
            <a:picLocks noChangeAspect="1"/>
          </p:cNvPicPr>
          <p:nvPr userDrawn="1"/>
        </p:nvPicPr>
        <p:blipFill>
          <a:blip r:embed="rId2"/>
          <a:srcRect l="20307" r="20307"/>
          <a:stretch>
            <a:fillRect/>
          </a:stretch>
        </p:blipFill>
        <p:spPr>
          <a:xfrm>
            <a:off x="-4950" y="-3510"/>
            <a:ext cx="2292654" cy="6861510"/>
          </a:xfrm>
          <a:prstGeom prst="rect">
            <a:avLst/>
          </a:prstGeom>
        </p:spPr>
      </p:pic>
      <p:sp>
        <p:nvSpPr>
          <p:cNvPr id="4" name="矩形 3"/>
          <p:cNvSpPr/>
          <p:nvPr userDrawn="1"/>
        </p:nvSpPr>
        <p:spPr>
          <a:xfrm>
            <a:off x="-5079" y="-3810"/>
            <a:ext cx="2287703" cy="6858000"/>
          </a:xfrm>
          <a:prstGeom prst="rect">
            <a:avLst/>
          </a:prstGeom>
          <a:solidFill>
            <a:srgbClr val="5BAE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5" name="矩形 4"/>
          <p:cNvSpPr/>
          <p:nvPr userDrawn="1"/>
        </p:nvSpPr>
        <p:spPr>
          <a:xfrm>
            <a:off x="682187" y="1082040"/>
            <a:ext cx="923330" cy="4693920"/>
          </a:xfrm>
          <a:prstGeom prst="rect">
            <a:avLst/>
          </a:prstGeom>
          <a:noFill/>
          <a:ln w="57150">
            <a:solidFill>
              <a:srgbClr val="DEB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文本框 5"/>
          <p:cNvSpPr txBox="1"/>
          <p:nvPr userDrawn="1"/>
        </p:nvSpPr>
        <p:spPr>
          <a:xfrm>
            <a:off x="620632" y="1390731"/>
            <a:ext cx="984885" cy="4076538"/>
          </a:xfrm>
          <a:prstGeom prst="rect">
            <a:avLst/>
          </a:prstGeom>
          <a:noFill/>
        </p:spPr>
        <p:txBody>
          <a:bodyPr vert="eaVert" wrap="square" rtlCol="0">
            <a:spAutoFit/>
          </a:bodyPr>
          <a:lstStyle/>
          <a:p>
            <a:pPr algn="dist"/>
            <a:r>
              <a:rPr lang="en-US" altLang="zh-CN"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CONTENTS</a:t>
            </a:r>
            <a:endParaRPr lang="zh-CN" altLang="en-US"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p:cNvSpPr/>
          <p:nvPr userDrawn="1"/>
        </p:nvSpPr>
        <p:spPr>
          <a:xfrm>
            <a:off x="716280" y="0"/>
            <a:ext cx="3611880" cy="4876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6598920" y="5913120"/>
            <a:ext cx="3611880" cy="9448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H="1">
            <a:off x="0" y="2183130"/>
            <a:ext cx="12192000" cy="24917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p:cNvGrpSpPr/>
          <p:nvPr/>
        </p:nvGrpSpPr>
        <p:grpSpPr>
          <a:xfrm>
            <a:off x="4198990" y="2393767"/>
            <a:ext cx="983260" cy="1521508"/>
            <a:chOff x="1432560" y="2630282"/>
            <a:chExt cx="853440" cy="1320624"/>
          </a:xfrm>
        </p:grpSpPr>
        <p:cxnSp>
          <p:nvCxnSpPr>
            <p:cNvPr id="8" name="直接连接符 7"/>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rot="16200000" flipV="1">
            <a:off x="403151" y="4108359"/>
            <a:ext cx="632141" cy="423786"/>
            <a:chOff x="1432560" y="2623534"/>
            <a:chExt cx="853440" cy="1320624"/>
          </a:xfrm>
        </p:grpSpPr>
        <p:cxnSp>
          <p:nvCxnSpPr>
            <p:cNvPr id="13" name="直接连接符 12"/>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pic>
        <p:nvPicPr>
          <p:cNvPr id="29" name="图片 28"/>
          <p:cNvPicPr>
            <a:picLocks noChangeAspect="1"/>
          </p:cNvPicPr>
          <p:nvPr userDrawn="1"/>
        </p:nvPicPr>
        <p:blipFill>
          <a:blip r:embed="rId3" cstate="print">
            <a:extLst>
              <a:ext uri="{28A0092B-C50C-407E-A947-70E740481C1C}">
                <a14:useLocalDpi xmlns:a14="http://schemas.microsoft.com/office/drawing/2010/main" val="0"/>
              </a:ext>
            </a:extLst>
          </a:blip>
          <a:srcRect r="11778" b="12550"/>
          <a:stretch>
            <a:fillRect/>
          </a:stretch>
        </p:blipFill>
        <p:spPr>
          <a:xfrm>
            <a:off x="607158" y="4088885"/>
            <a:ext cx="2372733" cy="1322446"/>
          </a:xfrm>
          <a:prstGeom prst="rect">
            <a:avLst/>
          </a:prstGeom>
        </p:spPr>
      </p:pic>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rcRect r="8839" b="9153"/>
          <a:stretch>
            <a:fillRect/>
          </a:stretch>
        </p:blipFill>
        <p:spPr>
          <a:xfrm>
            <a:off x="1098692" y="1559686"/>
            <a:ext cx="3976154" cy="2227952"/>
          </a:xfrm>
          <a:prstGeom prst="rect">
            <a:avLst/>
          </a:prstGeom>
        </p:spPr>
      </p:pic>
      <p:grpSp>
        <p:nvGrpSpPr>
          <p:cNvPr id="15" name="组合 14"/>
          <p:cNvGrpSpPr/>
          <p:nvPr userDrawn="1"/>
        </p:nvGrpSpPr>
        <p:grpSpPr>
          <a:xfrm>
            <a:off x="1280745" y="3333888"/>
            <a:ext cx="1538345" cy="1025562"/>
            <a:chOff x="2178006" y="5732219"/>
            <a:chExt cx="1219876" cy="813250"/>
          </a:xfrm>
        </p:grpSpPr>
        <p:cxnSp>
          <p:nvCxnSpPr>
            <p:cNvPr id="16" name="直接连接符 15"/>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348635" y="-9671"/>
            <a:ext cx="3611880" cy="20739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E53A5-470F-4464-9552-506006F3BF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B4AF2-41F1-4F13-8488-B9644486515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 advTm="3000"/>
    </mc:Choice>
    <mc:Fallback>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9" Type="http://schemas.openxmlformats.org/officeDocument/2006/relationships/image" Target="../media/image6.png"/><Relationship Id="rId8" Type="http://schemas.microsoft.com/office/2007/relationships/media" Target="../media/media9.m4a"/><Relationship Id="rId7" Type="http://schemas.openxmlformats.org/officeDocument/2006/relationships/audio" Target="../media/media9.m4a"/><Relationship Id="rId6" Type="http://schemas.openxmlformats.org/officeDocument/2006/relationships/image" Target="../media/image18.jpeg"/><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image" Target="../media/image17.jpeg"/><Relationship Id="rId11" Type="http://schemas.openxmlformats.org/officeDocument/2006/relationships/notesSlide" Target="../notesSlides/notesSlide11.xml"/><Relationship Id="rId10" Type="http://schemas.openxmlformats.org/officeDocument/2006/relationships/slideLayout" Target="../slideLayouts/slideLayout4.xml"/><Relationship Id="rId1" Type="http://schemas.openxmlformats.org/officeDocument/2006/relationships/tags" Target="../tags/tag50.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0.m4a"/><Relationship Id="rId2" Type="http://schemas.openxmlformats.org/officeDocument/2006/relationships/audio" Target="../media/media10.m4a"/><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6.png"/><Relationship Id="rId7" Type="http://schemas.microsoft.com/office/2007/relationships/media" Target="../media/media11.m4a"/><Relationship Id="rId6" Type="http://schemas.openxmlformats.org/officeDocument/2006/relationships/audio" Target="../media/media11.m4a"/><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0" Type="http://schemas.openxmlformats.org/officeDocument/2006/relationships/notesSlide" Target="../notesSlides/notesSlide13.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2.m4a"/><Relationship Id="rId2" Type="http://schemas.openxmlformats.org/officeDocument/2006/relationships/audio" Target="../media/media12.m4a"/><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6.png"/><Relationship Id="rId3" Type="http://schemas.microsoft.com/office/2007/relationships/media" Target="../media/media13.m4a"/><Relationship Id="rId2" Type="http://schemas.openxmlformats.org/officeDocument/2006/relationships/audio" Target="../media/media13.m4a"/><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xml"/><Relationship Id="rId3" Type="http://schemas.openxmlformats.org/officeDocument/2006/relationships/image" Target="../media/image6.png"/><Relationship Id="rId2" Type="http://schemas.microsoft.com/office/2007/relationships/media" Target="../media/media14.m4a"/><Relationship Id="rId1" Type="http://schemas.openxmlformats.org/officeDocument/2006/relationships/audio" Target="../media/media14.m4a"/></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5.m4a"/><Relationship Id="rId2" Type="http://schemas.openxmlformats.org/officeDocument/2006/relationships/audio" Target="../media/media15.m4a"/><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6.m4a"/><Relationship Id="rId2" Type="http://schemas.openxmlformats.org/officeDocument/2006/relationships/audio" Target="../media/media16.m4a"/><Relationship Id="rId1" Type="http://schemas.openxmlformats.org/officeDocument/2006/relationships/image" Target="../media/image25.jpeg"/></Relationships>
</file>

<file path=ppt/slides/_rels/slide19.xml.rels><?xml version="1.0" encoding="UTF-8" standalone="yes"?>
<Relationships xmlns="http://schemas.openxmlformats.org/package/2006/relationships"><Relationship Id="rId9" Type="http://schemas.openxmlformats.org/officeDocument/2006/relationships/image" Target="../media/image6.png"/><Relationship Id="rId8" Type="http://schemas.microsoft.com/office/2007/relationships/media" Target="../media/media17.m4a"/><Relationship Id="rId7" Type="http://schemas.openxmlformats.org/officeDocument/2006/relationships/audio" Target="../media/media17.m4a"/><Relationship Id="rId6" Type="http://schemas.openxmlformats.org/officeDocument/2006/relationships/image" Target="../media/image28.png"/><Relationship Id="rId5" Type="http://schemas.openxmlformats.org/officeDocument/2006/relationships/tags" Target="../tags/tag60.xml"/><Relationship Id="rId4" Type="http://schemas.openxmlformats.org/officeDocument/2006/relationships/image" Target="../media/image27.png"/><Relationship Id="rId3" Type="http://schemas.openxmlformats.org/officeDocument/2006/relationships/tags" Target="../tags/tag59.xml"/><Relationship Id="rId2" Type="http://schemas.openxmlformats.org/officeDocument/2006/relationships/image" Target="../media/image26.png"/><Relationship Id="rId11" Type="http://schemas.openxmlformats.org/officeDocument/2006/relationships/notesSlide" Target="../notesSlides/notesSlide19.xml"/><Relationship Id="rId10" Type="http://schemas.openxmlformats.org/officeDocument/2006/relationships/slideLayout" Target="../slideLayouts/slideLayout4.xml"/><Relationship Id="rId1" Type="http://schemas.openxmlformats.org/officeDocument/2006/relationships/tags" Target="../tags/tag58.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7" Type="http://schemas.openxmlformats.org/officeDocument/2006/relationships/notesSlide" Target="../notesSlides/notesSlide2.xml"/><Relationship Id="rId46" Type="http://schemas.openxmlformats.org/officeDocument/2006/relationships/slideLayout" Target="../slideLayouts/slideLayout2.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6.png"/><Relationship Id="rId4" Type="http://schemas.microsoft.com/office/2007/relationships/media" Target="../media/media18.m4a"/><Relationship Id="rId3" Type="http://schemas.openxmlformats.org/officeDocument/2006/relationships/audio" Target="../media/media18.m4a"/><Relationship Id="rId2" Type="http://schemas.openxmlformats.org/officeDocument/2006/relationships/tags" Target="../tags/tag62.xml"/><Relationship Id="rId1" Type="http://schemas.openxmlformats.org/officeDocument/2006/relationships/tags" Target="../tags/tag6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tags" Target="../tags/tag64.xml"/><Relationship Id="rId4" Type="http://schemas.openxmlformats.org/officeDocument/2006/relationships/image" Target="../media/image6.png"/><Relationship Id="rId3" Type="http://schemas.microsoft.com/office/2007/relationships/media" Target="../media/media19.m4a"/><Relationship Id="rId2" Type="http://schemas.openxmlformats.org/officeDocument/2006/relationships/audio" Target="../media/media19.m4a"/><Relationship Id="rId1" Type="http://schemas.openxmlformats.org/officeDocument/2006/relationships/tags" Target="../tags/tag63.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tags" Target="../tags/tag65.xml"/><Relationship Id="rId3" Type="http://schemas.openxmlformats.org/officeDocument/2006/relationships/image" Target="../media/image6.png"/><Relationship Id="rId2" Type="http://schemas.microsoft.com/office/2007/relationships/media" Target="../media/media20.m4a"/><Relationship Id="rId1" Type="http://schemas.openxmlformats.org/officeDocument/2006/relationships/audio" Target="../media/media20.m4a"/></Relationships>
</file>

<file path=ppt/slides/_rels/slide23.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4" Type="http://schemas.openxmlformats.org/officeDocument/2006/relationships/notesSlide" Target="../notesSlides/notesSlide23.xml"/><Relationship Id="rId23" Type="http://schemas.openxmlformats.org/officeDocument/2006/relationships/slideLayout" Target="../slideLayouts/slideLayout4.xml"/><Relationship Id="rId22" Type="http://schemas.openxmlformats.org/officeDocument/2006/relationships/image" Target="../media/image6.png"/><Relationship Id="rId21" Type="http://schemas.microsoft.com/office/2007/relationships/media" Target="../media/media21.m4a"/><Relationship Id="rId20" Type="http://schemas.openxmlformats.org/officeDocument/2006/relationships/audio" Target="../media/media21.m4a"/><Relationship Id="rId2" Type="http://schemas.openxmlformats.org/officeDocument/2006/relationships/tags" Target="../tags/tag67.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6.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2.m4a"/><Relationship Id="rId2" Type="http://schemas.openxmlformats.org/officeDocument/2006/relationships/audio" Target="../media/media22.m4a"/><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23.m4a"/><Relationship Id="rId3" Type="http://schemas.openxmlformats.org/officeDocument/2006/relationships/audio" Target="../media/media23.m4a"/><Relationship Id="rId2" Type="http://schemas.openxmlformats.org/officeDocument/2006/relationships/tags" Target="../tags/tag85.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24.m4a"/><Relationship Id="rId3" Type="http://schemas.openxmlformats.org/officeDocument/2006/relationships/audio" Target="../media/media24.m4a"/><Relationship Id="rId2" Type="http://schemas.openxmlformats.org/officeDocument/2006/relationships/tags" Target="../tags/tag86.xml"/><Relationship Id="rId1" Type="http://schemas.openxmlformats.org/officeDocument/2006/relationships/image" Target="../media/image34.jpe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25.m4a"/><Relationship Id="rId3" Type="http://schemas.openxmlformats.org/officeDocument/2006/relationships/audio" Target="../media/media25.m4a"/><Relationship Id="rId2" Type="http://schemas.openxmlformats.org/officeDocument/2006/relationships/image" Target="../media/image35.jpeg"/><Relationship Id="rId1" Type="http://schemas.openxmlformats.org/officeDocument/2006/relationships/tags" Target="../tags/tag87.xml"/></Relationships>
</file>

<file path=ppt/slides/_rels/slide28.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9" Type="http://schemas.openxmlformats.org/officeDocument/2006/relationships/notesSlide" Target="../notesSlides/notesSlide28.xml"/><Relationship Id="rId18" Type="http://schemas.openxmlformats.org/officeDocument/2006/relationships/slideLayout" Target="../slideLayouts/slideLayout4.xml"/><Relationship Id="rId17" Type="http://schemas.openxmlformats.org/officeDocument/2006/relationships/image" Target="../media/image6.png"/><Relationship Id="rId16" Type="http://schemas.microsoft.com/office/2007/relationships/media" Target="../media/media26.m4a"/><Relationship Id="rId15" Type="http://schemas.openxmlformats.org/officeDocument/2006/relationships/audio" Target="../media/media26.m4a"/><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88.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7.m4a"/><Relationship Id="rId2" Type="http://schemas.openxmlformats.org/officeDocument/2006/relationships/audio" Target="../media/media27.m4a"/><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media/media1.m4a"/></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9" Type="http://schemas.openxmlformats.org/officeDocument/2006/relationships/audio" Target="../media/media3.m4a"/><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3" Type="http://schemas.openxmlformats.org/officeDocument/2006/relationships/notesSlide" Target="../notesSlides/notesSlide5.xml"/><Relationship Id="rId12" Type="http://schemas.openxmlformats.org/officeDocument/2006/relationships/slideLayout" Target="../slideLayouts/slideLayout4.xml"/><Relationship Id="rId11" Type="http://schemas.openxmlformats.org/officeDocument/2006/relationships/image" Target="../media/image6.png"/><Relationship Id="rId10" Type="http://schemas.microsoft.com/office/2007/relationships/media" Target="../media/media3.m4a"/><Relationship Id="rId1" Type="http://schemas.openxmlformats.org/officeDocument/2006/relationships/tags" Target="../tags/tag46.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4.m4a"/><Relationship Id="rId2" Type="http://schemas.openxmlformats.org/officeDocument/2006/relationships/audio" Target="../media/media4.m4a"/><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13.jpeg"/><Relationship Id="rId3" Type="http://schemas.openxmlformats.org/officeDocument/2006/relationships/image" Target="../media/image6.png"/><Relationship Id="rId2" Type="http://schemas.microsoft.com/office/2007/relationships/media" Target="../media/media5.m4a"/><Relationship Id="rId1" Type="http://schemas.openxmlformats.org/officeDocument/2006/relationships/audio" Target="../media/media5.m4a"/></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6.m4a"/><Relationship Id="rId2" Type="http://schemas.openxmlformats.org/officeDocument/2006/relationships/audio" Target="../media/media6.m4a"/><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7.m4a"/><Relationship Id="rId2" Type="http://schemas.openxmlformats.org/officeDocument/2006/relationships/audio" Target="../media/media7.m4a"/><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6484620"/>
            <a:ext cx="12248515" cy="37338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文本框 3"/>
          <p:cNvSpPr txBox="1"/>
          <p:nvPr/>
        </p:nvSpPr>
        <p:spPr>
          <a:xfrm>
            <a:off x="593090" y="426134"/>
            <a:ext cx="9342120" cy="583565"/>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Field Management Stage</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99770" y="1636871"/>
            <a:ext cx="6509385" cy="1660525"/>
          </a:xfrm>
          <a:prstGeom prst="rect">
            <a:avLst/>
          </a:prstGeom>
          <a:noFill/>
        </p:spPr>
        <p:txBody>
          <a:bodyPr wrap="square" rtlCol="0">
            <a:spAutoFit/>
          </a:bodyPr>
          <a:lstStyle/>
          <a:p>
            <a:pPr marL="285750" lvl="0" indent="-285750">
              <a:spcBef>
                <a:spcPts val="600"/>
              </a:spcBef>
              <a:spcAft>
                <a:spcPts val="600"/>
              </a:spcAft>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rPr>
              <a:t>Challenges</a:t>
            </a:r>
            <a:endPar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endParaRPr>
          </a:p>
          <a:p>
            <a:pPr marL="612140" lvl="0" indent="-342900" fontAlgn="auto">
              <a:spcBef>
                <a:spcPts val="600"/>
              </a:spcBef>
              <a:spcAft>
                <a:spcPts val="600"/>
              </a:spcAft>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Arial" panose="020B0604020202020204" pitchFamily="34" charset="0"/>
              </a:rPr>
              <a:t>Traditional manual pesticide application </a:t>
            </a:r>
            <a:r>
              <a:rPr lang="en-US" altLang="zh-CN" sz="1600" b="1" dirty="0">
                <a:latin typeface="Arial" panose="020B0604020202020204" pitchFamily="34" charset="0"/>
                <a:cs typeface="Arial" panose="020B0604020202020204" pitchFamily="34" charset="0"/>
                <a:sym typeface="Arial" panose="020B0604020202020204" pitchFamily="34" charset="0"/>
              </a:rPr>
              <a:t>lacks precision</a:t>
            </a:r>
            <a:r>
              <a:rPr lang="en-US" altLang="zh-CN" sz="1600" dirty="0">
                <a:latin typeface="Arial" panose="020B0604020202020204" pitchFamily="34" charset="0"/>
                <a:cs typeface="Arial" panose="020B0604020202020204" pitchFamily="34" charset="0"/>
                <a:sym typeface="Arial" panose="020B0604020202020204" pitchFamily="34" charset="0"/>
              </a:rPr>
              <a:t>, causing skipped areas or repeated spraying.</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marL="612140" lvl="0" indent="-342900" fontAlgn="auto">
              <a:spcBef>
                <a:spcPts val="600"/>
              </a:spcBef>
              <a:spcAft>
                <a:spcPts val="600"/>
              </a:spcAft>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Arial" panose="020B0604020202020204" pitchFamily="34" charset="0"/>
              </a:rPr>
              <a:t>Water shortages</a:t>
            </a:r>
            <a:r>
              <a:rPr lang="en-US" altLang="zh-CN" sz="1600" dirty="0">
                <a:latin typeface="Arial" panose="020B0604020202020204" pitchFamily="34" charset="0"/>
                <a:cs typeface="Arial" panose="020B0604020202020204" pitchFamily="34" charset="0"/>
                <a:sym typeface="Arial" panose="020B0604020202020204" pitchFamily="34" charset="0"/>
              </a:rPr>
              <a:t> in arid and semi-arid areas hinder crop growth and reduce yields.</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sp>
        <p:nvSpPr>
          <p:cNvPr id="2" name="矩形: 圆角 1"/>
          <p:cNvSpPr/>
          <p:nvPr/>
        </p:nvSpPr>
        <p:spPr>
          <a:xfrm>
            <a:off x="699770" y="3834764"/>
            <a:ext cx="3187066" cy="33146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l">
              <a:spcBef>
                <a:spcPts val="600"/>
              </a:spcBef>
              <a:spcAft>
                <a:spcPts val="6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Mechanized Solutions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699770" y="4268465"/>
            <a:ext cx="6289676" cy="737229"/>
          </a:xfrm>
          <a:prstGeom prst="rect">
            <a:avLst/>
          </a:prstGeom>
          <a:noFill/>
        </p:spPr>
        <p:txBody>
          <a:bodyPr wrap="square" rtlCol="0">
            <a:spAutoFit/>
          </a:bodyPr>
          <a:lstStyle/>
          <a:p>
            <a:pPr marL="612140" lvl="0" indent="-342900" algn="l">
              <a:lnSpc>
                <a:spcPct val="100000"/>
              </a:lnSpc>
              <a:spcBef>
                <a:spcPts val="600"/>
              </a:spcBef>
              <a:spcAft>
                <a:spcPts val="6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Mechanized high-efficiency plant protection technologies.</a:t>
            </a:r>
            <a:endParaRPr lang="en-US" altLang="zh-CN" sz="1600" dirty="0">
              <a:latin typeface="Arial" panose="020B0604020202020204" pitchFamily="34" charset="0"/>
              <a:cs typeface="Arial" panose="020B0604020202020204" pitchFamily="34" charset="0"/>
              <a:sym typeface="+mn-ea"/>
            </a:endParaRPr>
          </a:p>
          <a:p>
            <a:pPr marL="612140" lvl="0" indent="-342900" algn="l">
              <a:lnSpc>
                <a:spcPct val="100000"/>
              </a:lnSpc>
              <a:spcBef>
                <a:spcPts val="600"/>
              </a:spcBef>
              <a:spcAft>
                <a:spcPts val="6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Mechanized high-efficiency irrigation technologies.</a:t>
            </a:r>
            <a:endParaRPr lang="en-US" altLang="zh-CN" sz="1600" dirty="0">
              <a:latin typeface="Arial" panose="020B0604020202020204" pitchFamily="34" charset="0"/>
              <a:cs typeface="Arial" panose="020B0604020202020204" pitchFamily="34" charset="0"/>
              <a:sym typeface="+mn-ea"/>
            </a:endParaRPr>
          </a:p>
        </p:txBody>
      </p:sp>
      <p:sp>
        <p:nvSpPr>
          <p:cNvPr id="6" name="矩形: 圆角 5"/>
          <p:cNvSpPr/>
          <p:nvPr/>
        </p:nvSpPr>
        <p:spPr>
          <a:xfrm>
            <a:off x="7517130" y="3834764"/>
            <a:ext cx="3187065" cy="33147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285750" lvl="0" indent="-285750" algn="l">
              <a:spcBef>
                <a:spcPts val="600"/>
              </a:spcBef>
              <a:spcAft>
                <a:spcPts val="6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Benefits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2" name="文本框 11"/>
          <p:cNvSpPr txBox="1"/>
          <p:nvPr/>
        </p:nvSpPr>
        <p:spPr>
          <a:xfrm>
            <a:off x="7517130" y="4203699"/>
            <a:ext cx="4062730" cy="1537970"/>
          </a:xfrm>
          <a:prstGeom prst="rect">
            <a:avLst/>
          </a:prstGeom>
          <a:noFill/>
        </p:spPr>
        <p:txBody>
          <a:bodyPr wrap="square" rtlCol="0">
            <a:spAutoFit/>
          </a:bodyPr>
          <a:lstStyle/>
          <a:p>
            <a:pPr marL="612140" lvl="0" indent="-342900" algn="l">
              <a:lnSpc>
                <a:spcPct val="100000"/>
              </a:lnSpc>
              <a:spcBef>
                <a:spcPts val="600"/>
              </a:spcBef>
              <a:spcAft>
                <a:spcPts val="6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Precise pesticide application.</a:t>
            </a:r>
            <a:endParaRPr lang="en-US" altLang="zh-CN" sz="1600" dirty="0">
              <a:latin typeface="Arial" panose="020B0604020202020204" pitchFamily="34" charset="0"/>
              <a:cs typeface="Arial" panose="020B0604020202020204" pitchFamily="34" charset="0"/>
              <a:sym typeface="+mn-ea"/>
            </a:endParaRPr>
          </a:p>
          <a:p>
            <a:pPr marL="612140" lvl="0" indent="-342900" algn="l">
              <a:lnSpc>
                <a:spcPct val="100000"/>
              </a:lnSpc>
              <a:spcBef>
                <a:spcPts val="600"/>
              </a:spcBef>
              <a:spcAft>
                <a:spcPts val="6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Targeted pest and disease control.</a:t>
            </a:r>
            <a:endParaRPr lang="en-US" altLang="zh-CN" sz="1600" dirty="0">
              <a:latin typeface="Arial" panose="020B0604020202020204" pitchFamily="34" charset="0"/>
              <a:cs typeface="Arial" panose="020B0604020202020204" pitchFamily="34" charset="0"/>
              <a:sym typeface="+mn-ea"/>
            </a:endParaRPr>
          </a:p>
          <a:p>
            <a:pPr marL="612140" lvl="0" indent="-342900" algn="l">
              <a:lnSpc>
                <a:spcPct val="100000"/>
              </a:lnSpc>
              <a:spcBef>
                <a:spcPts val="600"/>
              </a:spcBef>
              <a:spcAft>
                <a:spcPts val="6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Efficient water-saving irrigation. </a:t>
            </a:r>
            <a:endParaRPr lang="en-US" altLang="zh-CN" sz="1600" dirty="0">
              <a:latin typeface="Arial" panose="020B0604020202020204" pitchFamily="34" charset="0"/>
              <a:cs typeface="Arial" panose="020B0604020202020204" pitchFamily="34" charset="0"/>
              <a:sym typeface="+mn-ea"/>
            </a:endParaRPr>
          </a:p>
          <a:p>
            <a:pPr marL="612140" lvl="0" indent="-342900" algn="l">
              <a:lnSpc>
                <a:spcPct val="100000"/>
              </a:lnSpc>
              <a:spcBef>
                <a:spcPts val="600"/>
              </a:spcBef>
              <a:spcAft>
                <a:spcPts val="6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Promotion of healthy crop growth.</a:t>
            </a:r>
            <a:endParaRPr lang="en-US" altLang="zh-CN" sz="1600" dirty="0">
              <a:latin typeface="Arial" panose="020B0604020202020204" pitchFamily="34" charset="0"/>
              <a:cs typeface="Arial" panose="020B0604020202020204" pitchFamily="34" charset="0"/>
              <a:sym typeface="+mn-ea"/>
            </a:endParaRPr>
          </a:p>
        </p:txBody>
      </p:sp>
      <p:pic>
        <p:nvPicPr>
          <p:cNvPr id="3" name="图片 2" descr="设计机械种玉米实景图 (4)"/>
          <p:cNvPicPr>
            <a:picLocks noChangeAspect="1"/>
          </p:cNvPicPr>
          <p:nvPr/>
        </p:nvPicPr>
        <p:blipFill>
          <a:blip r:embed="rId1"/>
          <a:srcRect b="11479"/>
          <a:stretch>
            <a:fillRect/>
          </a:stretch>
        </p:blipFill>
        <p:spPr>
          <a:xfrm>
            <a:off x="7145722" y="1363727"/>
            <a:ext cx="4434139" cy="2206813"/>
          </a:xfrm>
          <a:prstGeom prst="rect">
            <a:avLst/>
          </a:prstGeom>
        </p:spPr>
      </p:pic>
      <p:pic>
        <p:nvPicPr>
          <p:cNvPr id="11" name="3.2_1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609850" y="43449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bldLst>
      <p:bldP spid="4" grpId="0"/>
      <p:bldP spid="5" grpId="0" uiExpand="1" build="p"/>
      <p:bldP spid="2" grpId="0" animBg="1"/>
      <p:bldP spid="9" grpId="0" uiExpand="1" build="p"/>
      <p:bldP spid="6" grpId="0" animBg="1"/>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3429000"/>
            <a:ext cx="12192000" cy="3429001"/>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文本框 3"/>
          <p:cNvSpPr txBox="1"/>
          <p:nvPr/>
        </p:nvSpPr>
        <p:spPr>
          <a:xfrm>
            <a:off x="593090" y="436408"/>
            <a:ext cx="9342120" cy="521970"/>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Harvesting Stage</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6" name="图片 5" descr="C:/Users/QX_HD/Desktop/1.jpg1"/>
          <p:cNvPicPr>
            <a:picLocks noChangeAspect="1"/>
          </p:cNvPicPr>
          <p:nvPr>
            <p:custDataLst>
              <p:tags r:id="rId1"/>
            </p:custDataLst>
          </p:nvPr>
        </p:nvPicPr>
        <p:blipFill rotWithShape="1">
          <a:blip r:embed="rId2"/>
          <a:srcRect l="2472" r="2472"/>
          <a:stretch>
            <a:fillRect/>
          </a:stretch>
        </p:blipFill>
        <p:spPr>
          <a:xfrm>
            <a:off x="938188" y="1300065"/>
            <a:ext cx="5040000" cy="2943342"/>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solidFill>
            <a:schemeClr val="accent1">
              <a:alpha val="15000"/>
            </a:schemeClr>
          </a:solidFill>
          <a:ln w="3175" cap="flat" cmpd="sng" algn="ctr">
            <a:solidFill>
              <a:schemeClr val="tx1">
                <a:lumMod val="40000"/>
                <a:lumOff val="60000"/>
                <a:alpha val="20000"/>
              </a:schemeClr>
            </a:solidFill>
            <a:prstDash val="solid"/>
            <a:round/>
            <a:headEnd type="none" w="med" len="med"/>
            <a:tailEnd type="none" w="med" len="med"/>
          </a:ln>
        </p:spPr>
      </p:pic>
      <p:sp>
        <p:nvSpPr>
          <p:cNvPr id="8" name="文本框 7"/>
          <p:cNvSpPr txBox="1"/>
          <p:nvPr>
            <p:custDataLst>
              <p:tags r:id="rId3"/>
            </p:custDataLst>
          </p:nvPr>
        </p:nvSpPr>
        <p:spPr>
          <a:xfrm>
            <a:off x="938188" y="4887771"/>
            <a:ext cx="5093355" cy="1051560"/>
          </a:xfrm>
          <a:prstGeom prst="rect">
            <a:avLst/>
          </a:prstGeom>
          <a:noFill/>
        </p:spPr>
        <p:txBody>
          <a:bodyPr wrap="square" lIns="91440" tIns="45720" rIns="91440" bIns="45720" rtlCol="0" anchor="t" anchorCtr="0">
            <a:noAutofit/>
          </a:bodyPr>
          <a:lstStyle/>
          <a:p>
            <a:pPr marL="285750" lvl="0" indent="-285750" algn="l">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Significantly reduces grain losses.</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lgn="l">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Loss rate can be maintained at 2%–5%, or even lower.</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9" name="文本框 8"/>
          <p:cNvSpPr txBox="1"/>
          <p:nvPr>
            <p:custDataLst>
              <p:tags r:id="rId4"/>
            </p:custDataLst>
          </p:nvPr>
        </p:nvSpPr>
        <p:spPr>
          <a:xfrm>
            <a:off x="6215088" y="4887771"/>
            <a:ext cx="5093355" cy="915911"/>
          </a:xfrm>
          <a:prstGeom prst="rect">
            <a:avLst/>
          </a:prstGeom>
          <a:noFill/>
        </p:spPr>
        <p:txBody>
          <a:bodyPr wrap="square" lIns="91440" tIns="45720" rIns="91440" bIns="45720" rtlCol="0" anchor="t" anchorCtr="0">
            <a:noAutofit/>
          </a:bodyPr>
          <a:lstStyle/>
          <a:p>
            <a:pPr marL="285750" lvl="0" indent="-285750" algn="l">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Higher losses at every stage: cutting, bundling, threshing, and transporting.</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lgn="l">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The loss rate can reach around 10%.</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18" name="图片 17" descr="C:/Users/QX_HD/Desktop/2.jpg2"/>
          <p:cNvPicPr>
            <a:picLocks noChangeAspect="1"/>
          </p:cNvPicPr>
          <p:nvPr>
            <p:custDataLst>
              <p:tags r:id="rId5"/>
            </p:custDataLst>
          </p:nvPr>
        </p:nvPicPr>
        <p:blipFill rotWithShape="1">
          <a:blip r:embed="rId6"/>
          <a:srcRect t="208" b="208"/>
          <a:stretch>
            <a:fillRect/>
          </a:stretch>
        </p:blipFill>
        <p:spPr>
          <a:xfrm>
            <a:off x="6215088" y="1300065"/>
            <a:ext cx="5040000" cy="2943342"/>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solidFill>
            <a:schemeClr val="accent2">
              <a:alpha val="15000"/>
            </a:schemeClr>
          </a:solidFill>
          <a:ln w="3175" cmpd="sng">
            <a:solidFill>
              <a:schemeClr val="tx1">
                <a:lumMod val="40000"/>
                <a:lumOff val="60000"/>
                <a:alpha val="20000"/>
              </a:schemeClr>
            </a:solidFill>
          </a:ln>
        </p:spPr>
      </p:pic>
      <p:sp>
        <p:nvSpPr>
          <p:cNvPr id="5" name="矩形: 圆角 4"/>
          <p:cNvSpPr/>
          <p:nvPr/>
        </p:nvSpPr>
        <p:spPr>
          <a:xfrm>
            <a:off x="938188" y="4453841"/>
            <a:ext cx="5040000" cy="37082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Advantages of Mechanized Harvesting</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0" name="矩形: 圆角 9"/>
          <p:cNvSpPr/>
          <p:nvPr/>
        </p:nvSpPr>
        <p:spPr>
          <a:xfrm>
            <a:off x="6216035" y="4453841"/>
            <a:ext cx="5040000" cy="37082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Limitations of Manual Harvesting</a:t>
            </a:r>
            <a:endParaRPr lang="en-US" altLang="zh-CN" b="1" dirty="0">
              <a:solidFill>
                <a:srgbClr val="5BAE3E"/>
              </a:solidFill>
              <a:latin typeface="Arial" panose="020B0604020202020204" pitchFamily="34" charset="0"/>
              <a:cs typeface="Arial" panose="020B0604020202020204" pitchFamily="34" charset="0"/>
              <a:sym typeface="+mn-ea"/>
            </a:endParaRPr>
          </a:p>
        </p:txBody>
      </p:sp>
      <p:pic>
        <p:nvPicPr>
          <p:cNvPr id="2" name="3.2_1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817813" y="41798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5" grpId="0" animBg="1"/>
      <p:bldP spid="4" grpId="0"/>
      <p:bldP spid="8" grpId="0" uiExpand="1" build="p"/>
      <p:bldP spid="9" grpId="0" uiExpand="1" build="p"/>
      <p:bldP spid="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3090" y="436408"/>
            <a:ext cx="9342120" cy="521970"/>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Harvesting Stage</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12" name="图片 7" descr="C:/Users/QX_HD/Desktop/3.png3"/>
          <p:cNvPicPr>
            <a:picLocks noChangeAspect="1"/>
          </p:cNvPicPr>
          <p:nvPr/>
        </p:nvPicPr>
        <p:blipFill>
          <a:blip r:embed="rId1"/>
          <a:srcRect l="20112" r="20112"/>
          <a:stretch>
            <a:fillRect/>
          </a:stretch>
        </p:blipFill>
        <p:spPr>
          <a:xfrm>
            <a:off x="5065916" y="2910419"/>
            <a:ext cx="2060168" cy="2060168"/>
          </a:xfrm>
          <a:prstGeom prst="ellipse">
            <a:avLst/>
          </a:prstGeom>
          <a:ln w="63500" cap="rnd">
            <a:noFill/>
          </a:ln>
          <a:effectLst/>
        </p:spPr>
      </p:pic>
      <p:sp>
        <p:nvSpPr>
          <p:cNvPr id="14" name="文本框 13"/>
          <p:cNvSpPr txBox="1"/>
          <p:nvPr/>
        </p:nvSpPr>
        <p:spPr>
          <a:xfrm>
            <a:off x="4364355" y="1264936"/>
            <a:ext cx="3463290" cy="400110"/>
          </a:xfrm>
          <a:prstGeom prst="rect">
            <a:avLst/>
          </a:prstGeom>
          <a:noFill/>
        </p:spPr>
        <p:txBody>
          <a:bodyPr wrap="square" rtlCol="0">
            <a:spAutoFit/>
          </a:bodyPr>
          <a:lstStyle/>
          <a:p>
            <a:pPr lvl="0" algn="ctr">
              <a:buClrTx/>
              <a:buSzTx/>
              <a:buFontTx/>
            </a:pPr>
            <a:r>
              <a:rPr lang="en-US" altLang="zh-CN" sz="2000" b="1" noProof="0" dirty="0">
                <a:ln>
                  <a:noFill/>
                </a:ln>
                <a:solidFill>
                  <a:schemeClr val="tx1">
                    <a:lumMod val="85000"/>
                    <a:lumOff val="15000"/>
                  </a:schemeClr>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rPr>
              <a:t>Mechanized Measures</a:t>
            </a:r>
            <a:endParaRPr lang="en-US" altLang="zh-CN" sz="2000" b="1" noProof="0" dirty="0">
              <a:ln>
                <a:noFill/>
              </a:ln>
              <a:solidFill>
                <a:schemeClr val="tx1">
                  <a:lumMod val="85000"/>
                  <a:lumOff val="15000"/>
                </a:schemeClr>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2" name="对话气泡: 圆角矩形 1"/>
          <p:cNvSpPr/>
          <p:nvPr/>
        </p:nvSpPr>
        <p:spPr>
          <a:xfrm>
            <a:off x="6643204" y="1971604"/>
            <a:ext cx="3689032" cy="1008610"/>
          </a:xfrm>
          <a:prstGeom prst="wedgeRoundRectCallout">
            <a:avLst>
              <a:gd name="adj1" fmla="val -38445"/>
              <a:gd name="adj2" fmla="val 87242"/>
              <a:gd name="adj3" fmla="val 16667"/>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pPr>
            <a:r>
              <a:rPr lang="en-US" altLang="zh-CN" sz="1600" dirty="0">
                <a:latin typeface="Arial" panose="020B0604020202020204" pitchFamily="34" charset="0"/>
                <a:cs typeface="Arial" panose="020B0604020202020204" pitchFamily="34" charset="0"/>
              </a:rPr>
              <a:t>Choose the right time to harvest.</a:t>
            </a:r>
            <a:endParaRPr lang="en-US" altLang="zh-CN" sz="1600" dirty="0">
              <a:latin typeface="Arial" panose="020B0604020202020204" pitchFamily="34" charset="0"/>
              <a:cs typeface="Arial" panose="020B0604020202020204" pitchFamily="34" charset="0"/>
            </a:endParaRPr>
          </a:p>
        </p:txBody>
      </p:sp>
      <p:sp>
        <p:nvSpPr>
          <p:cNvPr id="3" name="对话气泡: 圆角矩形 2"/>
          <p:cNvSpPr/>
          <p:nvPr/>
        </p:nvSpPr>
        <p:spPr>
          <a:xfrm>
            <a:off x="1725707" y="1971604"/>
            <a:ext cx="3689032" cy="1008610"/>
          </a:xfrm>
          <a:prstGeom prst="wedgeRoundRectCallout">
            <a:avLst>
              <a:gd name="adj1" fmla="val 39177"/>
              <a:gd name="adj2" fmla="val 84149"/>
              <a:gd name="adj3" fmla="val 16667"/>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pPr>
            <a:r>
              <a:rPr lang="en-US" altLang="zh-CN" sz="1600" kern="0" dirty="0">
                <a:ln>
                  <a:noFill/>
                  <a:prstDash val="sysDot"/>
                </a:ln>
                <a:latin typeface="Arial" panose="020B0604020202020204" pitchFamily="34" charset="0"/>
                <a:cs typeface="Arial" panose="020B0604020202020204" pitchFamily="34" charset="0"/>
                <a:sym typeface="+mn-ea"/>
              </a:rPr>
              <a:t>Improve the operational performance standards of harvesting machines.</a:t>
            </a:r>
            <a:endParaRPr lang="en-US" altLang="zh-CN" sz="1600" kern="0" dirty="0">
              <a:ln>
                <a:noFill/>
                <a:prstDash val="sysDot"/>
              </a:ln>
              <a:latin typeface="Arial" panose="020B0604020202020204" pitchFamily="34" charset="0"/>
              <a:cs typeface="Arial" panose="020B0604020202020204" pitchFamily="34" charset="0"/>
              <a:sym typeface="+mn-ea"/>
            </a:endParaRPr>
          </a:p>
        </p:txBody>
      </p:sp>
      <p:sp>
        <p:nvSpPr>
          <p:cNvPr id="6" name="对话气泡: 圆角矩形 5"/>
          <p:cNvSpPr/>
          <p:nvPr/>
        </p:nvSpPr>
        <p:spPr>
          <a:xfrm>
            <a:off x="6689559" y="4971085"/>
            <a:ext cx="3689032" cy="1008610"/>
          </a:xfrm>
          <a:prstGeom prst="wedgeRoundRectCallout">
            <a:avLst>
              <a:gd name="adj1" fmla="val -36814"/>
              <a:gd name="adj2" fmla="val -76675"/>
              <a:gd name="adj3" fmla="val 16667"/>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0" algn="ctr" fontAlgn="auto">
              <a:lnSpc>
                <a:spcPct val="110000"/>
              </a:lnSpc>
            </a:pPr>
            <a:r>
              <a:rPr lang="en-US" altLang="zh-CN" sz="1600" dirty="0">
                <a:latin typeface="Arial" panose="020B0604020202020204" pitchFamily="34" charset="0"/>
                <a:cs typeface="Arial" panose="020B0604020202020204" pitchFamily="34" charset="0"/>
              </a:rPr>
              <a:t>Use suitable harvesting equipment.</a:t>
            </a:r>
            <a:endParaRPr lang="en-US" altLang="zh-CN" sz="1600" dirty="0">
              <a:latin typeface="Arial" panose="020B0604020202020204" pitchFamily="34" charset="0"/>
              <a:cs typeface="Arial" panose="020B0604020202020204" pitchFamily="34" charset="0"/>
            </a:endParaRPr>
          </a:p>
        </p:txBody>
      </p:sp>
      <p:sp>
        <p:nvSpPr>
          <p:cNvPr id="7" name="对话气泡: 圆角矩形 6"/>
          <p:cNvSpPr/>
          <p:nvPr/>
        </p:nvSpPr>
        <p:spPr>
          <a:xfrm>
            <a:off x="1772062" y="4971085"/>
            <a:ext cx="3689032" cy="1008610"/>
          </a:xfrm>
          <a:prstGeom prst="wedgeRoundRectCallout">
            <a:avLst>
              <a:gd name="adj1" fmla="val 37220"/>
              <a:gd name="adj2" fmla="val -78737"/>
              <a:gd name="adj3" fmla="val 16667"/>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0000"/>
              </a:lnSpc>
              <a:buClrTx/>
              <a:buSzTx/>
              <a:buFontTx/>
            </a:pPr>
            <a:r>
              <a:rPr lang="en-US" altLang="zh-CN" sz="1600" dirty="0">
                <a:latin typeface="Arial" panose="020B0604020202020204" pitchFamily="34" charset="0"/>
                <a:cs typeface="Arial" panose="020B0604020202020204" pitchFamily="34" charset="0"/>
              </a:rPr>
              <a:t>Improve the skills of machine operators.</a:t>
            </a:r>
            <a:endParaRPr lang="en-US" altLang="zh-CN" sz="1600" dirty="0">
              <a:latin typeface="Arial" panose="020B0604020202020204" pitchFamily="34" charset="0"/>
              <a:cs typeface="Arial" panose="020B0604020202020204" pitchFamily="34" charset="0"/>
            </a:endParaRPr>
          </a:p>
        </p:txBody>
      </p:sp>
      <p:pic>
        <p:nvPicPr>
          <p:cNvPr id="5" name="3.2_1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416175" y="42481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bldLst>
      <p:bldP spid="14" grpId="0"/>
      <p:bldP spid="2" grpId="0" animBg="1"/>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设计机械种玉米实景图 (5)"/>
          <p:cNvPicPr>
            <a:picLocks noChangeAspect="1"/>
          </p:cNvPicPr>
          <p:nvPr/>
        </p:nvPicPr>
        <p:blipFill>
          <a:blip r:embed="rId1"/>
          <a:srcRect b="30244"/>
          <a:stretch>
            <a:fillRect/>
          </a:stretch>
        </p:blipFill>
        <p:spPr>
          <a:xfrm>
            <a:off x="0" y="1974215"/>
            <a:ext cx="12192635" cy="4782185"/>
          </a:xfrm>
          <a:prstGeom prst="rect">
            <a:avLst/>
          </a:prstGeom>
        </p:spPr>
      </p:pic>
      <p:sp>
        <p:nvSpPr>
          <p:cNvPr id="13" name="矩形 12"/>
          <p:cNvSpPr/>
          <p:nvPr/>
        </p:nvSpPr>
        <p:spPr>
          <a:xfrm>
            <a:off x="0" y="2555240"/>
            <a:ext cx="12192635" cy="3093720"/>
          </a:xfrm>
          <a:prstGeom prst="rect">
            <a:avLst/>
          </a:prstGeom>
          <a:solidFill>
            <a:srgbClr val="5BAE3E">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矩形: 圆角 11"/>
          <p:cNvSpPr/>
          <p:nvPr>
            <p:custDataLst>
              <p:tags r:id="rId2"/>
            </p:custDataLst>
          </p:nvPr>
        </p:nvSpPr>
        <p:spPr>
          <a:xfrm>
            <a:off x="728345" y="2996565"/>
            <a:ext cx="3123565" cy="45656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Overall Requirement</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5" name="文本框 4"/>
          <p:cNvSpPr txBox="1"/>
          <p:nvPr>
            <p:custDataLst>
              <p:tags r:id="rId3"/>
            </p:custDataLst>
          </p:nvPr>
        </p:nvSpPr>
        <p:spPr>
          <a:xfrm>
            <a:off x="728345" y="3658235"/>
            <a:ext cx="3384000" cy="1050925"/>
          </a:xfrm>
          <a:prstGeom prst="rect">
            <a:avLst/>
          </a:prstGeom>
          <a:noFill/>
        </p:spPr>
        <p:txBody>
          <a:bodyPr wrap="square" rtlCol="0">
            <a:spAutoFit/>
          </a:bodyPr>
          <a:lstStyle/>
          <a:p>
            <a:pPr marL="285750" indent="-285750">
              <a:lnSpc>
                <a:spcPct val="130000"/>
              </a:lnSpc>
              <a:spcBef>
                <a:spcPts val="0"/>
              </a:spcBef>
              <a:spcAft>
                <a:spcPts val="0"/>
              </a:spcAft>
              <a:buFont typeface="Arial" panose="020B0604020202020204" pitchFamily="34" charset="0"/>
              <a:buChar char="•"/>
            </a:pPr>
            <a:r>
              <a:rPr lang="en-US" altLang="zh-CN" sz="1600" dirty="0">
                <a:solidFill>
                  <a:schemeClr val="bg1"/>
                </a:solidFill>
              </a:rPr>
              <a:t>Inspect and maintain the combine harvester according to the user manual.</a:t>
            </a:r>
            <a:endParaRPr lang="en-US" altLang="zh-CN" sz="1600" dirty="0">
              <a:solidFill>
                <a:schemeClr val="bg1"/>
              </a:solidFill>
            </a:endParaRPr>
          </a:p>
        </p:txBody>
      </p:sp>
      <p:sp>
        <p:nvSpPr>
          <p:cNvPr id="6" name="矩形: 圆角 11"/>
          <p:cNvSpPr/>
          <p:nvPr>
            <p:custDataLst>
              <p:tags r:id="rId4"/>
            </p:custDataLst>
          </p:nvPr>
        </p:nvSpPr>
        <p:spPr>
          <a:xfrm>
            <a:off x="7812405" y="3018155"/>
            <a:ext cx="3159125" cy="45656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dirty="0">
                <a:solidFill>
                  <a:srgbClr val="5BAE3E"/>
                </a:solidFill>
                <a:latin typeface="Arial" panose="020B0604020202020204" pitchFamily="34" charset="0"/>
                <a:cs typeface="Arial" panose="020B0604020202020204" pitchFamily="34" charset="0"/>
                <a:sym typeface="+mn-ea"/>
              </a:rPr>
              <a:t>Adjustments Needed</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8" name="文本框 7"/>
          <p:cNvSpPr txBox="1"/>
          <p:nvPr>
            <p:custDataLst>
              <p:tags r:id="rId5"/>
            </p:custDataLst>
          </p:nvPr>
        </p:nvSpPr>
        <p:spPr>
          <a:xfrm>
            <a:off x="7812490" y="3658235"/>
            <a:ext cx="3383915" cy="1505585"/>
          </a:xfrm>
          <a:prstGeom prst="rect">
            <a:avLst/>
          </a:prstGeom>
          <a:noFill/>
        </p:spPr>
        <p:txBody>
          <a:bodyPr wrap="square" rtlCol="0">
            <a:noAutofit/>
          </a:bodyPr>
          <a:lstStyle/>
          <a:p>
            <a:pPr marL="285750" lvl="0" indent="-285750" algn="l">
              <a:lnSpc>
                <a:spcPct val="130000"/>
              </a:lnSpc>
              <a:spcBef>
                <a:spcPts val="0"/>
              </a:spcBef>
              <a:spcAft>
                <a:spcPts val="0"/>
              </a:spcAft>
              <a:buClrTx/>
              <a:buSzTx/>
              <a:buFont typeface="Arial" panose="020B0604020202020204" pitchFamily="34" charset="0"/>
              <a:buChar char="•"/>
            </a:pPr>
            <a:r>
              <a:rPr lang="en-US" altLang="zh-CN" sz="1600" dirty="0">
                <a:solidFill>
                  <a:schemeClr val="bg1"/>
                </a:solidFill>
                <a:sym typeface="+mn-ea"/>
              </a:rPr>
              <a:t>Check and adjust the tension of all drive belts.</a:t>
            </a:r>
            <a:endParaRPr lang="en-US" altLang="zh-CN" sz="1600" dirty="0">
              <a:solidFill>
                <a:schemeClr val="bg1"/>
              </a:solidFill>
              <a:sym typeface="+mn-ea"/>
            </a:endParaRPr>
          </a:p>
        </p:txBody>
      </p:sp>
      <p:sp>
        <p:nvSpPr>
          <p:cNvPr id="9" name="矩形: 圆角 11"/>
          <p:cNvSpPr/>
          <p:nvPr/>
        </p:nvSpPr>
        <p:spPr>
          <a:xfrm>
            <a:off x="4270460" y="3018155"/>
            <a:ext cx="3123565" cy="45656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Key Inspection Items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4270460" y="3658235"/>
            <a:ext cx="3383915" cy="1370965"/>
          </a:xfrm>
          <a:prstGeom prst="rect">
            <a:avLst/>
          </a:prstGeom>
          <a:noFill/>
        </p:spPr>
        <p:txBody>
          <a:bodyPr wrap="square" rtlCol="0">
            <a:spAutoFit/>
          </a:bodyPr>
          <a:lstStyle/>
          <a:p>
            <a:pPr marL="285750" lvl="0" indent="-285750" algn="l" fontAlgn="auto">
              <a:lnSpc>
                <a:spcPct val="130000"/>
              </a:lnSpc>
              <a:spcBef>
                <a:spcPts val="0"/>
              </a:spcBef>
              <a:spcAft>
                <a:spcPts val="0"/>
              </a:spcAft>
              <a:buClrTx/>
              <a:buSzTx/>
              <a:buFont typeface="Arial" panose="020B0604020202020204" pitchFamily="34" charset="0"/>
              <a:buChar char="•"/>
            </a:pPr>
            <a:r>
              <a:rPr lang="en-US" altLang="zh-CN" sz="1600" dirty="0">
                <a:solidFill>
                  <a:schemeClr val="bg1"/>
                </a:solidFill>
                <a:sym typeface="+mn-ea"/>
              </a:rPr>
              <a:t>Fuel tank.</a:t>
            </a:r>
            <a:endParaRPr lang="en-US" altLang="zh-CN" sz="1600" dirty="0">
              <a:solidFill>
                <a:schemeClr val="bg1"/>
              </a:solidFill>
              <a:sym typeface="+mn-ea"/>
            </a:endParaRPr>
          </a:p>
          <a:p>
            <a:pPr marL="285750" lvl="0" indent="-285750" algn="l" fontAlgn="auto">
              <a:lnSpc>
                <a:spcPct val="130000"/>
              </a:lnSpc>
              <a:spcBef>
                <a:spcPts val="0"/>
              </a:spcBef>
              <a:spcAft>
                <a:spcPts val="0"/>
              </a:spcAft>
              <a:buClrTx/>
              <a:buSzTx/>
              <a:buFont typeface="Arial" panose="020B0604020202020204" pitchFamily="34" charset="0"/>
              <a:buChar char="•"/>
            </a:pPr>
            <a:r>
              <a:rPr lang="en-US" altLang="zh-CN" sz="1600" dirty="0">
                <a:solidFill>
                  <a:schemeClr val="bg1"/>
                </a:solidFill>
                <a:sym typeface="+mn-ea"/>
              </a:rPr>
              <a:t>Radiator.</a:t>
            </a:r>
            <a:endParaRPr lang="en-US" altLang="zh-CN" sz="1600" dirty="0">
              <a:solidFill>
                <a:schemeClr val="bg1"/>
              </a:solidFill>
              <a:sym typeface="+mn-ea"/>
            </a:endParaRPr>
          </a:p>
          <a:p>
            <a:pPr marL="285750" lvl="0" indent="-285750" algn="l" fontAlgn="auto">
              <a:lnSpc>
                <a:spcPct val="130000"/>
              </a:lnSpc>
              <a:spcBef>
                <a:spcPts val="0"/>
              </a:spcBef>
              <a:spcAft>
                <a:spcPts val="0"/>
              </a:spcAft>
              <a:buClrTx/>
              <a:buSzTx/>
              <a:buFont typeface="Arial" panose="020B0604020202020204" pitchFamily="34" charset="0"/>
              <a:buChar char="•"/>
            </a:pPr>
            <a:r>
              <a:rPr lang="en-US" altLang="zh-CN" sz="1600" dirty="0">
                <a:solidFill>
                  <a:schemeClr val="bg1"/>
                </a:solidFill>
                <a:sym typeface="+mn-ea"/>
              </a:rPr>
              <a:t>All moving parts.</a:t>
            </a:r>
            <a:endParaRPr lang="en-US" altLang="zh-CN" sz="1600" dirty="0">
              <a:solidFill>
                <a:schemeClr val="bg1"/>
              </a:solidFill>
              <a:sym typeface="+mn-ea"/>
            </a:endParaRPr>
          </a:p>
          <a:p>
            <a:pPr marL="285750" lvl="0" indent="-285750" algn="l" fontAlgn="auto">
              <a:lnSpc>
                <a:spcPct val="130000"/>
              </a:lnSpc>
              <a:spcBef>
                <a:spcPts val="0"/>
              </a:spcBef>
              <a:spcAft>
                <a:spcPts val="0"/>
              </a:spcAft>
              <a:buClrTx/>
              <a:buSzTx/>
              <a:buFont typeface="Arial" panose="020B0604020202020204" pitchFamily="34" charset="0"/>
              <a:buChar char="•"/>
            </a:pPr>
            <a:r>
              <a:rPr lang="en-US" altLang="zh-CN" sz="1600" dirty="0">
                <a:solidFill>
                  <a:schemeClr val="bg1"/>
                </a:solidFill>
                <a:sym typeface="+mn-ea"/>
              </a:rPr>
              <a:t>Lifting system.</a:t>
            </a:r>
            <a:endParaRPr lang="en-US" altLang="zh-CN" sz="1600" dirty="0">
              <a:solidFill>
                <a:schemeClr val="bg1"/>
              </a:solidFill>
              <a:sym typeface="+mn-ea"/>
            </a:endParaRPr>
          </a:p>
        </p:txBody>
      </p:sp>
      <p:sp>
        <p:nvSpPr>
          <p:cNvPr id="7" name="文本框 6"/>
          <p:cNvSpPr txBox="1"/>
          <p:nvPr/>
        </p:nvSpPr>
        <p:spPr>
          <a:xfrm>
            <a:off x="586237" y="1280795"/>
            <a:ext cx="5414645" cy="460375"/>
          </a:xfrm>
          <a:prstGeom prst="rect">
            <a:avLst/>
          </a:prstGeom>
          <a:noFill/>
        </p:spPr>
        <p:txBody>
          <a:bodyPr wrap="square" rtlCol="0">
            <a:spAutoFit/>
          </a:bodyPr>
          <a:lstStyle/>
          <a:p>
            <a:r>
              <a:rPr lang="en-US" altLang="zh-CN" sz="2400" b="1" dirty="0">
                <a:solidFill>
                  <a:srgbClr val="5BAE3E"/>
                </a:solidFill>
                <a:sym typeface="+mn-ea"/>
              </a:rPr>
              <a:t>Step 1: Check The Machinery</a:t>
            </a:r>
            <a:endParaRPr lang="en-US" altLang="zh-CN" sz="2400" b="1" dirty="0">
              <a:solidFill>
                <a:srgbClr val="5BAE3E"/>
              </a:solidFill>
              <a:sym typeface="+mn-ea"/>
            </a:endParaRPr>
          </a:p>
        </p:txBody>
      </p:sp>
      <p:sp>
        <p:nvSpPr>
          <p:cNvPr id="12" name="文本框 11"/>
          <p:cNvSpPr txBox="1"/>
          <p:nvPr/>
        </p:nvSpPr>
        <p:spPr>
          <a:xfrm>
            <a:off x="586105" y="431165"/>
            <a:ext cx="8295640" cy="521970"/>
          </a:xfrm>
          <a:prstGeom prst="rect">
            <a:avLst/>
          </a:prstGeom>
          <a:noFill/>
        </p:spPr>
        <p:txBody>
          <a:bodyPr wrap="square" rtlCol="0">
            <a:spAutoFit/>
          </a:bodyPr>
          <a:lstStyle/>
          <a:p>
            <a:pPr marL="571500" lvl="0" indent="-571500" algn="l">
              <a:buClrTx/>
              <a:buSzTx/>
              <a:buFont typeface="+mj-lt"/>
              <a:buAutoNum type="romanUcPeriod"/>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mn-ea"/>
              </a:rPr>
              <a:t>Essential Preparations Before Harvesting</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mn-ea"/>
            </a:endParaRPr>
          </a:p>
        </p:txBody>
      </p:sp>
      <p:grpSp>
        <p:nvGrpSpPr>
          <p:cNvPr id="14" name="组合 13"/>
          <p:cNvGrpSpPr/>
          <p:nvPr/>
        </p:nvGrpSpPr>
        <p:grpSpPr>
          <a:xfrm>
            <a:off x="0" y="6708278"/>
            <a:ext cx="12192000" cy="153627"/>
            <a:chOff x="147892" y="6347897"/>
            <a:chExt cx="11450808" cy="120769"/>
          </a:xfrm>
        </p:grpSpPr>
        <p:sp>
          <p:nvSpPr>
            <p:cNvPr id="15" name="矩形 14"/>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6" name="矩形 15"/>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pic>
        <p:nvPicPr>
          <p:cNvPr id="3" name="3.2_1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833563" y="30845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3" grpId="0" animBg="1"/>
      <p:bldP spid="4" grpId="0" animBg="1"/>
      <p:bldP spid="5" grpId="0"/>
      <p:bldP spid="6" grpId="0" animBg="1"/>
      <p:bldP spid="8" grpId="0"/>
      <p:bldP spid="9" grpId="0" animBg="1"/>
      <p:bldP spid="10" grpId="0"/>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设计机械种玉米实景图 (6)"/>
          <p:cNvPicPr>
            <a:picLocks noChangeAspect="1"/>
          </p:cNvPicPr>
          <p:nvPr/>
        </p:nvPicPr>
        <p:blipFill>
          <a:blip r:embed="rId1"/>
          <a:srcRect t="5700" r="1086" b="27424"/>
          <a:stretch>
            <a:fillRect/>
          </a:stretch>
        </p:blipFill>
        <p:spPr>
          <a:xfrm>
            <a:off x="5080" y="2073910"/>
            <a:ext cx="12188825" cy="4634230"/>
          </a:xfrm>
          <a:prstGeom prst="rect">
            <a:avLst/>
          </a:prstGeom>
        </p:spPr>
      </p:pic>
      <p:sp>
        <p:nvSpPr>
          <p:cNvPr id="13" name="矩形 12"/>
          <p:cNvSpPr/>
          <p:nvPr/>
        </p:nvSpPr>
        <p:spPr>
          <a:xfrm>
            <a:off x="-635" y="2675255"/>
            <a:ext cx="12192635" cy="3431540"/>
          </a:xfrm>
          <a:prstGeom prst="rect">
            <a:avLst/>
          </a:prstGeom>
          <a:solidFill>
            <a:srgbClr val="5BAE3E">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矩形: 圆角 11"/>
          <p:cNvSpPr/>
          <p:nvPr/>
        </p:nvSpPr>
        <p:spPr>
          <a:xfrm>
            <a:off x="935990" y="3056255"/>
            <a:ext cx="2880000" cy="45974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68AE77"/>
                </a:solidFill>
                <a:latin typeface="Arial" panose="020B0604020202020204" pitchFamily="34" charset="0"/>
                <a:cs typeface="Arial" panose="020B0604020202020204" pitchFamily="34" charset="0"/>
                <a:sym typeface="+mn-ea"/>
              </a:rPr>
              <a:t>Purpose</a:t>
            </a:r>
            <a:endParaRPr lang="en-US" altLang="zh-CN" b="1" dirty="0">
              <a:solidFill>
                <a:srgbClr val="68AE77"/>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665990" y="3676015"/>
            <a:ext cx="3420000" cy="1050925"/>
          </a:xfrm>
          <a:prstGeom prst="rect">
            <a:avLst/>
          </a:prstGeom>
          <a:noFill/>
        </p:spPr>
        <p:txBody>
          <a:bodyPr wrap="square" rtlCol="0">
            <a:spAutoFit/>
          </a:bodyPr>
          <a:lstStyle/>
          <a:p>
            <a:pPr marL="285750" indent="-285750" fontAlgn="auto">
              <a:lnSpc>
                <a:spcPct val="130000"/>
              </a:lnSpc>
              <a:spcAft>
                <a:spcPts val="600"/>
              </a:spcAft>
              <a:buFont typeface="Arial" panose="020B0604020202020204" pitchFamily="34" charset="0"/>
              <a:buChar char="•"/>
            </a:pPr>
            <a:r>
              <a:rPr lang="en-US" altLang="zh-CN" sz="1600" dirty="0">
                <a:solidFill>
                  <a:schemeClr val="bg1"/>
                </a:solidFill>
              </a:rPr>
              <a:t>Ensure harvesting settings and performance are correct before full operation.</a:t>
            </a:r>
            <a:endParaRPr lang="en-US" altLang="zh-CN" sz="1600" dirty="0">
              <a:solidFill>
                <a:schemeClr val="bg1"/>
              </a:solidFill>
            </a:endParaRPr>
          </a:p>
        </p:txBody>
      </p:sp>
      <p:sp>
        <p:nvSpPr>
          <p:cNvPr id="9" name="矩形: 圆角 11"/>
          <p:cNvSpPr/>
          <p:nvPr/>
        </p:nvSpPr>
        <p:spPr>
          <a:xfrm>
            <a:off x="4604773" y="3056255"/>
            <a:ext cx="2880000" cy="45974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68AE77"/>
                </a:solidFill>
                <a:latin typeface="Arial" panose="020B0604020202020204" pitchFamily="34" charset="0"/>
                <a:cs typeface="Arial" panose="020B0604020202020204" pitchFamily="34" charset="0"/>
                <a:sym typeface="+mn-ea"/>
              </a:rPr>
              <a:t>Key Actions</a:t>
            </a:r>
            <a:endParaRPr lang="en-US" altLang="zh-CN" b="1" dirty="0">
              <a:solidFill>
                <a:srgbClr val="68AE77"/>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4335035" y="3676015"/>
            <a:ext cx="3419475" cy="1767840"/>
          </a:xfrm>
          <a:prstGeom prst="rect">
            <a:avLst/>
          </a:prstGeom>
          <a:noFill/>
        </p:spPr>
        <p:txBody>
          <a:bodyPr wrap="square" rtlCol="0">
            <a:spAutoFit/>
          </a:bodyPr>
          <a:lstStyle/>
          <a:p>
            <a:pPr marL="285750" lvl="0" indent="-285750" algn="l" fontAlgn="auto">
              <a:lnSpc>
                <a:spcPct val="130000"/>
              </a:lnSpc>
              <a:spcAft>
                <a:spcPts val="600"/>
              </a:spcAft>
              <a:buClrTx/>
              <a:buSzTx/>
              <a:buFont typeface="Arial" panose="020B0604020202020204" pitchFamily="34" charset="0"/>
              <a:buChar char="•"/>
            </a:pPr>
            <a:r>
              <a:rPr lang="en-US" altLang="zh-CN" sz="1600" dirty="0">
                <a:solidFill>
                  <a:schemeClr val="bg1"/>
                </a:solidFill>
                <a:sym typeface="+mn-ea"/>
              </a:rPr>
              <a:t>Conduct a test cut of about 30 meters.</a:t>
            </a:r>
            <a:endParaRPr lang="en-US" altLang="zh-CN" sz="1600" dirty="0">
              <a:solidFill>
                <a:schemeClr val="bg1"/>
              </a:solidFill>
              <a:sym typeface="+mn-ea"/>
            </a:endParaRPr>
          </a:p>
          <a:p>
            <a:pPr marL="285750" lvl="0" indent="-285750" algn="l" fontAlgn="auto">
              <a:lnSpc>
                <a:spcPct val="130000"/>
              </a:lnSpc>
              <a:spcAft>
                <a:spcPts val="600"/>
              </a:spcAft>
              <a:buClrTx/>
              <a:buSzTx/>
              <a:buFont typeface="Arial" panose="020B0604020202020204" pitchFamily="34" charset="0"/>
              <a:buChar char="•"/>
            </a:pPr>
            <a:r>
              <a:rPr lang="en-US" altLang="zh-CN" sz="1600" dirty="0">
                <a:solidFill>
                  <a:schemeClr val="bg1"/>
                </a:solidFill>
                <a:sym typeface="+mn-ea"/>
              </a:rPr>
              <a:t>Choose a suitable operating speed based on crop and field conditions.</a:t>
            </a:r>
            <a:endParaRPr lang="en-US" altLang="zh-CN" sz="1600" dirty="0">
              <a:solidFill>
                <a:schemeClr val="bg1"/>
              </a:solidFill>
              <a:sym typeface="+mn-ea"/>
            </a:endParaRPr>
          </a:p>
        </p:txBody>
      </p:sp>
      <p:sp>
        <p:nvSpPr>
          <p:cNvPr id="11" name="文本框 10"/>
          <p:cNvSpPr txBox="1"/>
          <p:nvPr/>
        </p:nvSpPr>
        <p:spPr>
          <a:xfrm>
            <a:off x="593222" y="1283335"/>
            <a:ext cx="5414645" cy="460375"/>
          </a:xfrm>
          <a:prstGeom prst="rect">
            <a:avLst/>
          </a:prstGeom>
          <a:noFill/>
        </p:spPr>
        <p:txBody>
          <a:bodyPr wrap="square" rtlCol="0">
            <a:spAutoFit/>
          </a:bodyPr>
          <a:lstStyle/>
          <a:p>
            <a:r>
              <a:rPr lang="en-US" altLang="zh-CN" sz="2400" b="1" dirty="0">
                <a:solidFill>
                  <a:srgbClr val="5BAE3E"/>
                </a:solidFill>
                <a:sym typeface="+mn-ea"/>
              </a:rPr>
              <a:t>Step 2: Test cutting</a:t>
            </a:r>
            <a:endParaRPr lang="en-US" altLang="zh-CN" sz="2400" b="1" dirty="0">
              <a:solidFill>
                <a:srgbClr val="5BAE3E"/>
              </a:solidFill>
              <a:sym typeface="+mn-ea"/>
            </a:endParaRPr>
          </a:p>
        </p:txBody>
      </p:sp>
      <p:sp>
        <p:nvSpPr>
          <p:cNvPr id="2" name="矩形: 圆角 11"/>
          <p:cNvSpPr/>
          <p:nvPr/>
        </p:nvSpPr>
        <p:spPr>
          <a:xfrm>
            <a:off x="8264650" y="3056255"/>
            <a:ext cx="2880000" cy="45974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68AE77"/>
                </a:solidFill>
                <a:latin typeface="Arial" panose="020B0604020202020204" pitchFamily="34" charset="0"/>
                <a:cs typeface="Arial" panose="020B0604020202020204" pitchFamily="34" charset="0"/>
                <a:sym typeface="+mn-ea"/>
              </a:rPr>
              <a:t>Follow-Up Checks</a:t>
            </a:r>
            <a:endParaRPr lang="en-US" altLang="zh-CN" b="1" dirty="0">
              <a:solidFill>
                <a:srgbClr val="68AE77"/>
              </a:solidFill>
              <a:latin typeface="Arial" panose="020B0604020202020204" pitchFamily="34" charset="0"/>
              <a:cs typeface="Arial" panose="020B0604020202020204" pitchFamily="34" charset="0"/>
              <a:sym typeface="+mn-ea"/>
            </a:endParaRPr>
          </a:p>
        </p:txBody>
      </p:sp>
      <p:sp>
        <p:nvSpPr>
          <p:cNvPr id="3" name="文本框 2"/>
          <p:cNvSpPr txBox="1"/>
          <p:nvPr/>
        </p:nvSpPr>
        <p:spPr>
          <a:xfrm>
            <a:off x="7994913" y="3676015"/>
            <a:ext cx="3419475" cy="1127760"/>
          </a:xfrm>
          <a:prstGeom prst="rect">
            <a:avLst/>
          </a:prstGeom>
          <a:noFill/>
        </p:spPr>
        <p:txBody>
          <a:bodyPr wrap="square" rtlCol="0">
            <a:spAutoFit/>
          </a:bodyPr>
          <a:lstStyle/>
          <a:p>
            <a:pPr marL="285750" lvl="0" indent="-285750" algn="l" fontAlgn="auto">
              <a:lnSpc>
                <a:spcPct val="130000"/>
              </a:lnSpc>
              <a:spcAft>
                <a:spcPts val="600"/>
              </a:spcAft>
              <a:buClrTx/>
              <a:buSzTx/>
              <a:buFont typeface="Arial" panose="020B0604020202020204" pitchFamily="34" charset="0"/>
              <a:buChar char="•"/>
            </a:pPr>
            <a:r>
              <a:rPr lang="en-US" altLang="zh-CN" sz="1600" dirty="0">
                <a:solidFill>
                  <a:schemeClr val="bg1"/>
                </a:solidFill>
                <a:sym typeface="+mn-ea"/>
              </a:rPr>
              <a:t>Carefully check the results.</a:t>
            </a:r>
            <a:endParaRPr lang="en-US" altLang="zh-CN" sz="1600" dirty="0">
              <a:solidFill>
                <a:schemeClr val="bg1"/>
              </a:solidFill>
              <a:sym typeface="+mn-ea"/>
            </a:endParaRPr>
          </a:p>
          <a:p>
            <a:pPr marL="285750" lvl="0" indent="-285750" algn="l" fontAlgn="auto">
              <a:lnSpc>
                <a:spcPct val="130000"/>
              </a:lnSpc>
              <a:spcAft>
                <a:spcPts val="600"/>
              </a:spcAft>
              <a:buClrTx/>
              <a:buSzTx/>
              <a:buFont typeface="Arial" panose="020B0604020202020204" pitchFamily="34" charset="0"/>
              <a:buChar char="•"/>
            </a:pPr>
            <a:r>
              <a:rPr lang="en-US" altLang="zh-CN" sz="1600" dirty="0">
                <a:solidFill>
                  <a:schemeClr val="bg1"/>
                </a:solidFill>
                <a:sym typeface="+mn-ea"/>
              </a:rPr>
              <a:t>Adjust machine parts and settings as needed.</a:t>
            </a:r>
            <a:endParaRPr lang="en-US" altLang="zh-CN" sz="1600" dirty="0">
              <a:solidFill>
                <a:schemeClr val="bg1"/>
              </a:solidFill>
              <a:sym typeface="+mn-ea"/>
            </a:endParaRPr>
          </a:p>
        </p:txBody>
      </p:sp>
      <p:grpSp>
        <p:nvGrpSpPr>
          <p:cNvPr id="14" name="组合 13"/>
          <p:cNvGrpSpPr/>
          <p:nvPr/>
        </p:nvGrpSpPr>
        <p:grpSpPr>
          <a:xfrm>
            <a:off x="0" y="6708278"/>
            <a:ext cx="12192000" cy="153627"/>
            <a:chOff x="147892" y="6347897"/>
            <a:chExt cx="11450808" cy="120769"/>
          </a:xfrm>
        </p:grpSpPr>
        <p:sp>
          <p:nvSpPr>
            <p:cNvPr id="15" name="矩形 14"/>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6" name="矩形 15"/>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17" name="文本框 16"/>
          <p:cNvSpPr txBox="1"/>
          <p:nvPr/>
        </p:nvSpPr>
        <p:spPr>
          <a:xfrm>
            <a:off x="586105" y="431165"/>
            <a:ext cx="8295640" cy="521970"/>
          </a:xfrm>
          <a:prstGeom prst="rect">
            <a:avLst/>
          </a:prstGeom>
          <a:noFill/>
        </p:spPr>
        <p:txBody>
          <a:bodyPr wrap="square" rtlCol="0">
            <a:spAutoFit/>
          </a:bodyPr>
          <a:lstStyle/>
          <a:p>
            <a:pPr marL="571500" lvl="0" indent="-571500" algn="l">
              <a:buClrTx/>
              <a:buSzTx/>
              <a:buFont typeface="+mj-lt"/>
              <a:buAutoNum type="romanUcPeriod"/>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mn-ea"/>
              </a:rPr>
              <a:t>Essential Preparations Before Harvesting</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mn-ea"/>
            </a:endParaRPr>
          </a:p>
        </p:txBody>
      </p:sp>
      <p:pic>
        <p:nvPicPr>
          <p:cNvPr id="6" name="3.2_1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305050" y="36941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13" grpId="0" animBg="1"/>
      <p:bldP spid="4" grpId="0" animBg="1"/>
      <p:bldP spid="5" grpId="0"/>
      <p:bldP spid="9" grpId="0" animBg="1"/>
      <p:bldP spid="10" grpId="0"/>
      <p:bldP spid="11"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2173605"/>
            <a:ext cx="12192000" cy="468439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矩形: 圆角 11"/>
          <p:cNvSpPr/>
          <p:nvPr/>
        </p:nvSpPr>
        <p:spPr>
          <a:xfrm>
            <a:off x="687705" y="2421890"/>
            <a:ext cx="3210528" cy="36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Debris Removal</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593091" y="2840836"/>
            <a:ext cx="5928026" cy="338554"/>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chemeClr val="bg1"/>
                </a:solidFill>
              </a:rPr>
              <a:t>Clear hard objects such as wooden stakes and stones.</a:t>
            </a:r>
            <a:endParaRPr lang="en-US" altLang="zh-CN" sz="1600" dirty="0">
              <a:solidFill>
                <a:schemeClr val="bg1"/>
              </a:solidFill>
            </a:endParaRPr>
          </a:p>
        </p:txBody>
      </p:sp>
      <p:sp>
        <p:nvSpPr>
          <p:cNvPr id="9" name="矩形: 圆角 11"/>
          <p:cNvSpPr/>
          <p:nvPr/>
        </p:nvSpPr>
        <p:spPr>
          <a:xfrm>
            <a:off x="664845" y="3375888"/>
            <a:ext cx="3210528" cy="36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Risk Identification</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593090" y="3741593"/>
            <a:ext cx="11324590" cy="460375"/>
          </a:xfrm>
          <a:prstGeom prst="rect">
            <a:avLst/>
          </a:prstGeom>
          <a:noFill/>
        </p:spPr>
        <p:txBody>
          <a:bodyPr wrap="square" rtlCol="0">
            <a:spAutoFit/>
          </a:bodyPr>
          <a:lstStyle/>
          <a:p>
            <a:pPr marL="285750" lvl="0" indent="-285750" algn="l" fontAlgn="auto">
              <a:lnSpc>
                <a:spcPct val="150000"/>
              </a:lnSpc>
              <a:buClrTx/>
              <a:buSzTx/>
              <a:buFont typeface="Arial" panose="020B0604020202020204" pitchFamily="34" charset="0"/>
              <a:buChar char="•"/>
            </a:pPr>
            <a:r>
              <a:rPr lang="en-US" altLang="zh-CN" sz="1600" dirty="0">
                <a:solidFill>
                  <a:schemeClr val="bg1"/>
                </a:solidFill>
                <a:sym typeface="+mn-ea"/>
              </a:rPr>
              <a:t>Check for muddy or unstable ground, and mark any areas that may cause the machine to get stuck, tip over, or fall.</a:t>
            </a:r>
            <a:endParaRPr lang="en-US" altLang="zh-CN" sz="1600" dirty="0">
              <a:solidFill>
                <a:schemeClr val="bg1"/>
              </a:solidFill>
              <a:sym typeface="+mn-ea"/>
            </a:endParaRPr>
          </a:p>
        </p:txBody>
      </p:sp>
      <p:sp>
        <p:nvSpPr>
          <p:cNvPr id="11" name="文本框 10"/>
          <p:cNvSpPr txBox="1"/>
          <p:nvPr/>
        </p:nvSpPr>
        <p:spPr>
          <a:xfrm>
            <a:off x="592587" y="1650923"/>
            <a:ext cx="5414645" cy="460375"/>
          </a:xfrm>
          <a:prstGeom prst="rect">
            <a:avLst/>
          </a:prstGeom>
          <a:noFill/>
        </p:spPr>
        <p:txBody>
          <a:bodyPr wrap="square" rtlCol="0">
            <a:spAutoFit/>
          </a:bodyPr>
          <a:lstStyle/>
          <a:p>
            <a:r>
              <a:rPr lang="en-US" altLang="zh-CN" sz="2400" b="1" dirty="0">
                <a:solidFill>
                  <a:srgbClr val="5BAE3E"/>
                </a:solidFill>
                <a:sym typeface="+mn-ea"/>
              </a:rPr>
              <a:t>Step 3: Inspect the field</a:t>
            </a:r>
            <a:endParaRPr lang="en-US" altLang="zh-CN" sz="2400" b="1" dirty="0">
              <a:solidFill>
                <a:srgbClr val="5BAE3E"/>
              </a:solidFill>
              <a:sym typeface="+mn-ea"/>
            </a:endParaRPr>
          </a:p>
        </p:txBody>
      </p:sp>
      <p:sp>
        <p:nvSpPr>
          <p:cNvPr id="2" name="矩形: 圆角 11"/>
          <p:cNvSpPr/>
          <p:nvPr/>
        </p:nvSpPr>
        <p:spPr>
          <a:xfrm>
            <a:off x="687705" y="4387652"/>
            <a:ext cx="3210528" cy="36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Ridge Adjustment</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3" name="文本框 2"/>
          <p:cNvSpPr txBox="1"/>
          <p:nvPr/>
        </p:nvSpPr>
        <p:spPr>
          <a:xfrm>
            <a:off x="593090" y="4797022"/>
            <a:ext cx="11017384" cy="1271270"/>
          </a:xfrm>
          <a:prstGeom prst="rect">
            <a:avLst/>
          </a:prstGeom>
          <a:noFill/>
        </p:spPr>
        <p:txBody>
          <a:bodyPr wrap="square" rtlCol="0">
            <a:spAutoFit/>
          </a:bodyPr>
          <a:lstStyle/>
          <a:p>
            <a:pPr marL="285750" lvl="0" indent="-285750" algn="l">
              <a:lnSpc>
                <a:spcPct val="120000"/>
              </a:lnSpc>
              <a:buClrTx/>
              <a:buSzTx/>
              <a:buFont typeface="Arial" panose="020B0604020202020204" pitchFamily="34" charset="0"/>
              <a:buChar char="•"/>
            </a:pPr>
            <a:r>
              <a:rPr lang="en-US" altLang="zh-CN" sz="1600" dirty="0">
                <a:solidFill>
                  <a:schemeClr val="bg1"/>
                </a:solidFill>
                <a:sym typeface="+mn-ea"/>
              </a:rPr>
              <a:t>Inspect the field ridges to ensure they do not obstruct machine entry.</a:t>
            </a:r>
            <a:endParaRPr lang="en-US" altLang="zh-CN" sz="1600" dirty="0">
              <a:solidFill>
                <a:schemeClr val="bg1"/>
              </a:solidFill>
              <a:sym typeface="+mn-ea"/>
            </a:endParaRPr>
          </a:p>
          <a:p>
            <a:pPr marL="285750" lvl="0" indent="-285750" algn="l">
              <a:lnSpc>
                <a:spcPct val="120000"/>
              </a:lnSpc>
              <a:buClrTx/>
              <a:buSzTx/>
              <a:buFont typeface="Arial" panose="020B0604020202020204" pitchFamily="34" charset="0"/>
              <a:buChar char="•"/>
            </a:pPr>
            <a:r>
              <a:rPr lang="en-US" altLang="zh-CN" sz="1600" dirty="0">
                <a:solidFill>
                  <a:schemeClr val="bg1"/>
                </a:solidFill>
                <a:sym typeface="+mn-ea"/>
              </a:rPr>
              <a:t>If a ridge is too high, manually create an opening:</a:t>
            </a:r>
            <a:endParaRPr lang="en-US" altLang="zh-CN" sz="1600" dirty="0">
              <a:solidFill>
                <a:schemeClr val="bg1"/>
              </a:solidFill>
              <a:sym typeface="+mn-ea"/>
            </a:endParaRPr>
          </a:p>
          <a:p>
            <a:pPr lvl="0" algn="l">
              <a:lnSpc>
                <a:spcPct val="120000"/>
              </a:lnSpc>
              <a:buClrTx/>
              <a:buSzTx/>
              <a:buFont typeface="Arial" panose="020B0604020202020204" pitchFamily="34" charset="0"/>
              <a:buNone/>
            </a:pPr>
            <a:r>
              <a:rPr lang="en-US" altLang="zh-CN" sz="1600" dirty="0">
                <a:solidFill>
                  <a:schemeClr val="bg1"/>
                </a:solidFill>
                <a:sym typeface="+mn-ea"/>
              </a:rPr>
              <a:t>     ·  One cutting width × machine length at the right corner.</a:t>
            </a:r>
            <a:endParaRPr lang="en-US" altLang="zh-CN" sz="1600" dirty="0">
              <a:solidFill>
                <a:schemeClr val="bg1"/>
              </a:solidFill>
              <a:sym typeface="+mn-ea"/>
            </a:endParaRPr>
          </a:p>
          <a:p>
            <a:pPr lvl="0" indent="0" algn="l">
              <a:lnSpc>
                <a:spcPct val="120000"/>
              </a:lnSpc>
              <a:buClrTx/>
              <a:buSzTx/>
              <a:buFont typeface="Arial" panose="020B0604020202020204" pitchFamily="34" charset="0"/>
              <a:buNone/>
            </a:pPr>
            <a:r>
              <a:rPr lang="en-US" altLang="zh-CN" sz="1600" dirty="0">
                <a:solidFill>
                  <a:schemeClr val="bg1"/>
                </a:solidFill>
                <a:sym typeface="+mn-ea"/>
              </a:rPr>
              <a:t>     ·  A 1.2</a:t>
            </a:r>
            <a:r>
              <a:rPr lang="en-US" altLang="en-US" sz="1600" dirty="0">
                <a:solidFill>
                  <a:schemeClr val="bg1"/>
                </a:solidFill>
                <a:sym typeface="+mn-ea"/>
              </a:rPr>
              <a:t>×</a:t>
            </a:r>
            <a:r>
              <a:rPr lang="en-US" altLang="zh-CN" sz="1600" dirty="0">
                <a:solidFill>
                  <a:schemeClr val="bg1"/>
                </a:solidFill>
                <a:sym typeface="+mn-ea"/>
              </a:rPr>
              <a:t> cutting width gap at both field ends.</a:t>
            </a:r>
            <a:endParaRPr lang="en-US" altLang="zh-CN" sz="1600" dirty="0">
              <a:solidFill>
                <a:schemeClr val="bg1"/>
              </a:solidFill>
              <a:sym typeface="+mn-ea"/>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rcRect l="2154" t="5300" b="650"/>
          <a:stretch>
            <a:fillRect/>
          </a:stretch>
        </p:blipFill>
        <p:spPr>
          <a:xfrm>
            <a:off x="6969512" y="1240209"/>
            <a:ext cx="4534783" cy="2450844"/>
          </a:xfrm>
          <a:prstGeom prst="rect">
            <a:avLst/>
          </a:prstGeom>
        </p:spPr>
      </p:pic>
      <p:sp>
        <p:nvSpPr>
          <p:cNvPr id="8" name="文本框 7"/>
          <p:cNvSpPr txBox="1"/>
          <p:nvPr/>
        </p:nvSpPr>
        <p:spPr>
          <a:xfrm>
            <a:off x="586105" y="431165"/>
            <a:ext cx="8295640" cy="521970"/>
          </a:xfrm>
          <a:prstGeom prst="rect">
            <a:avLst/>
          </a:prstGeom>
          <a:noFill/>
        </p:spPr>
        <p:txBody>
          <a:bodyPr wrap="square" rtlCol="0">
            <a:spAutoFit/>
          </a:bodyPr>
          <a:lstStyle/>
          <a:p>
            <a:pPr marL="571500" lvl="0" indent="-571500" algn="l">
              <a:buClrTx/>
              <a:buSzTx/>
              <a:buFont typeface="+mj-lt"/>
              <a:buAutoNum type="romanUcPeriod"/>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mn-ea"/>
              </a:rPr>
              <a:t>Essential Preparations Before Harvesting</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mn-ea"/>
            </a:endParaRPr>
          </a:p>
        </p:txBody>
      </p:sp>
      <p:pic>
        <p:nvPicPr>
          <p:cNvPr id="7" name="3.2_1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260725" y="3500438"/>
            <a:ext cx="609600" cy="609600"/>
          </a:xfrm>
          <a:prstGeom prst="rect">
            <a:avLst/>
          </a:prstGeom>
        </p:spPr>
      </p:pic>
      <p:pic>
        <p:nvPicPr>
          <p:cNvPr id="12"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3441" y="4252508"/>
            <a:ext cx="2210854" cy="20854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bldLst>
      <p:bldP spid="13" grpId="0" animBg="1"/>
      <p:bldP spid="4" grpId="0" animBg="1"/>
      <p:bldP spid="5" grpId="0"/>
      <p:bldP spid="9" grpId="0" animBg="1"/>
      <p:bldP spid="10" grpId="0"/>
      <p:bldP spid="11" grpId="0"/>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82816" y="487778"/>
            <a:ext cx="8729626" cy="521970"/>
          </a:xfrm>
          <a:prstGeom prst="rect">
            <a:avLst/>
          </a:prstGeom>
          <a:noFill/>
        </p:spPr>
        <p:txBody>
          <a:bodyPr wrap="square" rtlCol="0">
            <a:spAutoFit/>
          </a:bodyPr>
          <a:lstStyle/>
          <a:p>
            <a:pPr marL="571500" indent="-571500">
              <a:buFont typeface="+mj-lt"/>
              <a:buAutoNum type="romanUcPeriod" startAt="2"/>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Determine the Optimal Harvest Time</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 name="文本框 1"/>
          <p:cNvSpPr txBox="1"/>
          <p:nvPr/>
        </p:nvSpPr>
        <p:spPr>
          <a:xfrm>
            <a:off x="747714" y="1266892"/>
            <a:ext cx="10817224" cy="1344295"/>
          </a:xfrm>
          <a:prstGeom prst="rect">
            <a:avLst/>
          </a:prstGeom>
          <a:noFill/>
        </p:spPr>
        <p:txBody>
          <a:bodyPr wrap="square" tIns="45720" bIns="45720" rtlCol="0" anchor="t" anchorCtr="0">
            <a:spAutoFit/>
          </a:bodyPr>
          <a:lstStyle/>
          <a:p>
            <a:pPr marL="342900" lvl="0" indent="-342900" algn="l">
              <a:lnSpc>
                <a:spcPct val="110000"/>
              </a:lnSpc>
              <a:spcBef>
                <a:spcPts val="200"/>
              </a:spcBef>
              <a:spcAft>
                <a:spcPts val="200"/>
              </a:spcAft>
              <a:buClr>
                <a:srgbClr val="5BAE3E"/>
              </a:buClr>
              <a:buSzPct val="100000"/>
              <a:buFont typeface="Wingdings" panose="05000000000000000000" charset="0"/>
              <a:buChar char="n"/>
            </a:pPr>
            <a:r>
              <a:rPr lang="en-US" altLang="zh-CN" sz="2000" b="1" dirty="0">
                <a:solidFill>
                  <a:srgbClr val="5BAE3E"/>
                </a:solidFill>
                <a:latin typeface="Arial" panose="020B0604020202020204" pitchFamily="34" charset="0"/>
                <a:cs typeface="Arial" panose="020B0604020202020204" pitchFamily="34" charset="0"/>
                <a:sym typeface="+mn-ea"/>
              </a:rPr>
              <a:t>Main Types of Harvest Loss</a:t>
            </a:r>
            <a:endParaRPr lang="en-US" altLang="zh-CN" sz="2000" b="1" dirty="0">
              <a:solidFill>
                <a:srgbClr val="5BAE3E"/>
              </a:solidFill>
              <a:latin typeface="Arial" panose="020B0604020202020204" pitchFamily="34" charset="0"/>
              <a:cs typeface="Arial" panose="020B0604020202020204" pitchFamily="34" charset="0"/>
              <a:sym typeface="+mn-ea"/>
            </a:endParaRPr>
          </a:p>
          <a:p>
            <a:pPr marL="575945" lvl="1" indent="-285750" algn="l" fontAlgn="auto">
              <a:lnSpc>
                <a:spcPct val="11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Header loss</a:t>
            </a:r>
            <a:r>
              <a:rPr lang="en-US" altLang="zh-CN" sz="1600" dirty="0">
                <a:solidFill>
                  <a:schemeClr val="tx1"/>
                </a:solidFill>
                <a:latin typeface="Arial" panose="020B0604020202020204" pitchFamily="34" charset="0"/>
                <a:cs typeface="Arial" panose="020B0604020202020204" pitchFamily="34" charset="0"/>
                <a:sym typeface="+mn-ea"/>
              </a:rPr>
              <a:t>: Improper cutter bar / reel operation → grain shattering and loss.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gn="l" fontAlgn="auto">
              <a:lnSpc>
                <a:spcPct val="11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Threshing/cleaning loss</a:t>
            </a:r>
            <a:r>
              <a:rPr lang="en-US" altLang="zh-CN" sz="1600" dirty="0">
                <a:solidFill>
                  <a:schemeClr val="tx1"/>
                </a:solidFill>
                <a:latin typeface="Arial" panose="020B0604020202020204" pitchFamily="34" charset="0"/>
                <a:cs typeface="Arial" panose="020B0604020202020204" pitchFamily="34" charset="0"/>
                <a:sym typeface="+mn-ea"/>
              </a:rPr>
              <a:t>: Inappropriate drum speed or gap </a:t>
            </a:r>
            <a:r>
              <a:rPr lang="en-US" altLang="zh-CN" sz="1600" dirty="0">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incomplete grain separation/fan blow-out/sieve blockage.</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3" name="文本框 2"/>
          <p:cNvSpPr txBox="1"/>
          <p:nvPr/>
        </p:nvSpPr>
        <p:spPr>
          <a:xfrm>
            <a:off x="687070" y="2985770"/>
            <a:ext cx="5638800" cy="2597785"/>
          </a:xfrm>
          <a:prstGeom prst="rect">
            <a:avLst/>
          </a:prstGeom>
          <a:noFill/>
        </p:spPr>
        <p:txBody>
          <a:bodyPr wrap="square" tIns="45720" bIns="45720" rtlCol="0" anchor="t" anchorCtr="0">
            <a:spAutoFit/>
          </a:bodyPr>
          <a:lstStyle/>
          <a:p>
            <a:pPr marL="285750" lvl="0" indent="-285750" algn="l">
              <a:lnSpc>
                <a:spcPct val="110000"/>
              </a:lnSpc>
              <a:spcBef>
                <a:spcPts val="200"/>
              </a:spcBef>
              <a:spcAft>
                <a:spcPts val="200"/>
              </a:spcAft>
              <a:buClr>
                <a:srgbClr val="5BAE3E"/>
              </a:buClr>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Loss Patterns at Different Harvest Times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0" indent="-285750" algn="l" fontAlgn="auto">
              <a:lnSpc>
                <a:spcPct val="11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Harvesting Too Early</a:t>
            </a:r>
            <a:endParaRPr lang="en-US" altLang="zh-CN" sz="1600" b="1" dirty="0">
              <a:solidFill>
                <a:schemeClr val="tx1"/>
              </a:solidFill>
              <a:latin typeface="Arial" panose="020B0604020202020204" pitchFamily="34" charset="0"/>
              <a:cs typeface="Arial" panose="020B0604020202020204" pitchFamily="34" charset="0"/>
              <a:sym typeface="+mn-ea"/>
            </a:endParaRPr>
          </a:p>
          <a:p>
            <a:pPr marL="575945" lvl="0" algn="l" fontAlgn="auto">
              <a:lnSpc>
                <a:spcPct val="110000"/>
              </a:lnSpc>
              <a:spcBef>
                <a:spcPts val="200"/>
              </a:spcBef>
              <a:spcAft>
                <a:spcPts val="200"/>
              </a:spcAft>
              <a:buClr>
                <a:srgbClr val="5BAE3E"/>
              </a:buClr>
              <a:buSzPct val="75000"/>
            </a:pPr>
            <a:r>
              <a:rPr lang="en-US" altLang="zh-CN" sz="1600" dirty="0">
                <a:solidFill>
                  <a:schemeClr val="tx1"/>
                </a:solidFill>
                <a:latin typeface="Arial" panose="020B0604020202020204" pitchFamily="34" charset="0"/>
                <a:cs typeface="Arial" panose="020B0604020202020204" pitchFamily="34" charset="0"/>
                <a:sym typeface="+mn-ea"/>
              </a:rPr>
              <a:t>Kernels remain firmly attached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low header loss.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0" algn="l" fontAlgn="auto">
              <a:lnSpc>
                <a:spcPct val="110000"/>
              </a:lnSpc>
              <a:spcBef>
                <a:spcPts val="200"/>
              </a:spcBef>
              <a:spcAft>
                <a:spcPts val="200"/>
              </a:spcAft>
              <a:buClr>
                <a:srgbClr val="5BAE3E"/>
              </a:buClr>
              <a:buSzPct val="75000"/>
            </a:pPr>
            <a:r>
              <a:rPr lang="en-US" altLang="zh-CN" sz="1600" dirty="0">
                <a:solidFill>
                  <a:schemeClr val="tx1"/>
                </a:solidFill>
                <a:latin typeface="Arial" panose="020B0604020202020204" pitchFamily="34" charset="0"/>
                <a:cs typeface="Arial" panose="020B0604020202020204" pitchFamily="34" charset="0"/>
                <a:sym typeface="+mn-ea"/>
              </a:rPr>
              <a:t>Kernels are moist and light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higher threshing &amp; cleaning loss.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0" indent="-285750" algn="l" fontAlgn="auto">
              <a:lnSpc>
                <a:spcPct val="11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Harvesting Too Late</a:t>
            </a:r>
            <a:endParaRPr lang="en-US" altLang="zh-CN" sz="1600" b="1" dirty="0">
              <a:solidFill>
                <a:schemeClr val="tx1"/>
              </a:solidFill>
              <a:latin typeface="Arial" panose="020B0604020202020204" pitchFamily="34" charset="0"/>
              <a:cs typeface="Arial" panose="020B0604020202020204" pitchFamily="34" charset="0"/>
              <a:sym typeface="+mn-ea"/>
            </a:endParaRPr>
          </a:p>
          <a:p>
            <a:pPr marL="575945" lvl="0" algn="l" fontAlgn="auto">
              <a:lnSpc>
                <a:spcPct val="110000"/>
              </a:lnSpc>
              <a:spcBef>
                <a:spcPts val="200"/>
              </a:spcBef>
              <a:spcAft>
                <a:spcPts val="200"/>
              </a:spcAft>
              <a:buClr>
                <a:srgbClr val="5BAE3E"/>
              </a:buClr>
              <a:buSzPct val="75000"/>
            </a:pPr>
            <a:r>
              <a:rPr lang="en-US" altLang="zh-CN" sz="1600" dirty="0">
                <a:solidFill>
                  <a:schemeClr val="tx1"/>
                </a:solidFill>
                <a:latin typeface="Arial" panose="020B0604020202020204" pitchFamily="34" charset="0"/>
                <a:cs typeface="Arial" panose="020B0604020202020204" pitchFamily="34" charset="0"/>
                <a:sym typeface="+mn-ea"/>
              </a:rPr>
              <a:t>Kernels are dry and fall off easily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high header loss.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0" algn="l" fontAlgn="auto">
              <a:lnSpc>
                <a:spcPct val="110000"/>
              </a:lnSpc>
              <a:spcBef>
                <a:spcPts val="200"/>
              </a:spcBef>
              <a:spcAft>
                <a:spcPts val="200"/>
              </a:spcAft>
              <a:buClr>
                <a:srgbClr val="5BAE3E"/>
              </a:buClr>
              <a:buSzPct val="75000"/>
            </a:pPr>
            <a:r>
              <a:rPr lang="en-US" altLang="zh-CN" sz="1600" dirty="0">
                <a:solidFill>
                  <a:schemeClr val="tx1"/>
                </a:solidFill>
                <a:latin typeface="Arial" panose="020B0604020202020204" pitchFamily="34" charset="0"/>
                <a:cs typeface="Arial" panose="020B0604020202020204" pitchFamily="34" charset="0"/>
                <a:sym typeface="+mn-ea"/>
              </a:rPr>
              <a:t>Threshing &amp; cleaning loss decreases.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4" name="文本框 3"/>
          <p:cNvSpPr txBox="1"/>
          <p:nvPr/>
        </p:nvSpPr>
        <p:spPr>
          <a:xfrm>
            <a:off x="6755765" y="2985770"/>
            <a:ext cx="4711065" cy="988060"/>
          </a:xfrm>
          <a:prstGeom prst="rect">
            <a:avLst/>
          </a:prstGeom>
          <a:noFill/>
        </p:spPr>
        <p:txBody>
          <a:bodyPr wrap="square" tIns="45720" bIns="45720" rtlCol="0" anchor="t" anchorCtr="0">
            <a:spAutoFit/>
          </a:bodyPr>
          <a:lstStyle/>
          <a:p>
            <a:pPr marL="285750" lvl="0" indent="-285750" algn="l">
              <a:lnSpc>
                <a:spcPct val="110000"/>
              </a:lnSpc>
              <a:spcBef>
                <a:spcPts val="200"/>
              </a:spcBef>
              <a:spcAft>
                <a:spcPts val="2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Significance</a:t>
            </a:r>
            <a:endParaRPr lang="en-US" altLang="zh-CN" b="1" dirty="0">
              <a:solidFill>
                <a:srgbClr val="5BAE3E"/>
              </a:solidFill>
              <a:latin typeface="Arial" panose="020B0604020202020204" pitchFamily="34" charset="0"/>
              <a:cs typeface="Arial" panose="020B0604020202020204" pitchFamily="34" charset="0"/>
              <a:sym typeface="+mn-ea"/>
            </a:endParaRPr>
          </a:p>
          <a:p>
            <a:pPr marL="323850" lvl="0" indent="0" algn="l" fontAlgn="auto">
              <a:lnSpc>
                <a:spcPct val="110000"/>
              </a:lnSpc>
              <a:spcBef>
                <a:spcPts val="200"/>
              </a:spcBef>
              <a:spcAft>
                <a:spcPts val="200"/>
              </a:spcAft>
              <a:buClr>
                <a:srgbClr val="5BAE3E"/>
              </a:buClr>
              <a:buSzPct val="75000"/>
              <a:buNone/>
            </a:pPr>
            <a:r>
              <a:rPr lang="en-US" altLang="zh-CN" sz="1600" dirty="0">
                <a:latin typeface="Arial" panose="020B0604020202020204" pitchFamily="34" charset="0"/>
                <a:cs typeface="Arial" panose="020B0604020202020204" pitchFamily="34" charset="0"/>
                <a:sym typeface="+mn-ea"/>
              </a:rPr>
              <a:t>Choosing the best harvest time is crucial for reducing overall harvest losses.</a:t>
            </a:r>
            <a:endParaRPr lang="en-US" altLang="zh-CN" sz="1600" dirty="0">
              <a:latin typeface="Arial" panose="020B0604020202020204" pitchFamily="34" charset="0"/>
              <a:cs typeface="Arial" panose="020B0604020202020204" pitchFamily="34" charset="0"/>
              <a:sym typeface="+mn-ea"/>
            </a:endParaRPr>
          </a:p>
        </p:txBody>
      </p:sp>
      <p:grpSp>
        <p:nvGrpSpPr>
          <p:cNvPr id="5" name="组合 4"/>
          <p:cNvGrpSpPr/>
          <p:nvPr/>
        </p:nvGrpSpPr>
        <p:grpSpPr>
          <a:xfrm>
            <a:off x="0" y="6708278"/>
            <a:ext cx="12192000" cy="153627"/>
            <a:chOff x="147892" y="6347897"/>
            <a:chExt cx="11450808" cy="120769"/>
          </a:xfrm>
        </p:grpSpPr>
        <p:sp>
          <p:nvSpPr>
            <p:cNvPr id="6" name="矩形 5"/>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8" name="矩形 7"/>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pic>
        <p:nvPicPr>
          <p:cNvPr id="9" name="3.2_16">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081338" y="45942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bldLst>
      <p:bldP spid="7" grpId="0"/>
      <p:bldP spid="2" grpId="0" uiExpand="1" build="p"/>
      <p:bldP spid="3" grpId="0" uiExpand="1" build="p"/>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744345"/>
            <a:ext cx="12192000" cy="377815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582816" y="2418143"/>
            <a:ext cx="6036424" cy="2989580"/>
          </a:xfrm>
          <a:prstGeom prst="rect">
            <a:avLst/>
          </a:prstGeom>
          <a:noFill/>
        </p:spPr>
        <p:txBody>
          <a:bodyPr wrap="square" rtlCol="0">
            <a:spAutoFit/>
          </a:bodyPr>
          <a:lstStyle/>
          <a:p>
            <a:pPr marL="285750" lvl="0" indent="-285750" algn="l" fontAlgn="auto">
              <a:lnSpc>
                <a:spcPct val="120000"/>
              </a:lnSpc>
              <a:spcBef>
                <a:spcPts val="300"/>
              </a:spcBef>
              <a:spcAft>
                <a:spcPts val="300"/>
              </a:spcAft>
              <a:buClrTx/>
              <a:buSzTx/>
              <a:buFont typeface="Wingdings" panose="05000000000000000000" pitchFamily="2" charset="2"/>
              <a:buChar char="n"/>
            </a:pPr>
            <a:r>
              <a:rPr lang="en-US" altLang="zh-CN" sz="1600" b="1" dirty="0">
                <a:solidFill>
                  <a:schemeClr val="bg1"/>
                </a:solidFill>
                <a:sym typeface="+mn-ea"/>
              </a:rPr>
              <a:t>Rice</a:t>
            </a:r>
            <a:endParaRPr lang="en-US" altLang="zh-CN" sz="1600" b="1" dirty="0">
              <a:solidFill>
                <a:schemeClr val="bg1"/>
              </a:solidFill>
              <a:sym typeface="+mn-ea"/>
            </a:endParaRPr>
          </a:p>
          <a:p>
            <a:pPr marL="575945" lvl="0" indent="-285750" algn="l" fontAlgn="auto">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Optimal stage: Late wax-ripening </a:t>
            </a:r>
            <a:r>
              <a:rPr lang="en-US" altLang="en-US" sz="1600" dirty="0">
                <a:solidFill>
                  <a:schemeClr val="bg1"/>
                </a:solidFill>
                <a:sym typeface="+mn-ea"/>
              </a:rPr>
              <a:t>→</a:t>
            </a:r>
            <a:r>
              <a:rPr lang="en-US" altLang="zh-CN" sz="1600" dirty="0">
                <a:solidFill>
                  <a:schemeClr val="bg1"/>
                </a:solidFill>
                <a:sym typeface="+mn-ea"/>
              </a:rPr>
              <a:t> Early full-ripening.</a:t>
            </a:r>
            <a:endParaRPr lang="en-US" altLang="zh-CN" sz="1600" dirty="0">
              <a:solidFill>
                <a:schemeClr val="bg1"/>
              </a:solidFill>
              <a:sym typeface="+mn-ea"/>
            </a:endParaRPr>
          </a:p>
          <a:p>
            <a:pPr marL="575945" lvl="0" indent="-285750" algn="l" fontAlgn="auto">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Moisture content: 15%–28%.</a:t>
            </a:r>
            <a:endParaRPr lang="en-US" altLang="zh-CN" sz="1600" dirty="0">
              <a:solidFill>
                <a:schemeClr val="bg1"/>
              </a:solidFill>
              <a:sym typeface="+mn-ea"/>
            </a:endParaRPr>
          </a:p>
          <a:p>
            <a:pPr marL="575945" lvl="0" indent="-285750" algn="l" fontAlgn="auto">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Husk turns yellow; kernels become firm.</a:t>
            </a:r>
            <a:endParaRPr lang="en-US" altLang="zh-CN" sz="1600" dirty="0">
              <a:solidFill>
                <a:schemeClr val="bg1"/>
              </a:solidFill>
              <a:sym typeface="+mn-ea"/>
            </a:endParaRPr>
          </a:p>
          <a:p>
            <a:pPr marL="285750" lvl="0" indent="-285750" algn="l" fontAlgn="auto">
              <a:lnSpc>
                <a:spcPct val="120000"/>
              </a:lnSpc>
              <a:spcBef>
                <a:spcPts val="300"/>
              </a:spcBef>
              <a:spcAft>
                <a:spcPts val="300"/>
              </a:spcAft>
              <a:buClrTx/>
              <a:buSzTx/>
              <a:buFont typeface="Wingdings" panose="05000000000000000000" pitchFamily="2" charset="2"/>
              <a:buChar char="n"/>
            </a:pPr>
            <a:r>
              <a:rPr lang="en-US" altLang="zh-CN" sz="1600" b="1" dirty="0">
                <a:solidFill>
                  <a:schemeClr val="bg1"/>
                </a:solidFill>
                <a:sym typeface="+mn-ea"/>
              </a:rPr>
              <a:t>Wheat</a:t>
            </a:r>
            <a:endParaRPr lang="en-US" altLang="zh-CN" sz="1600" b="1" dirty="0">
              <a:solidFill>
                <a:schemeClr val="bg1"/>
              </a:solidFill>
              <a:sym typeface="+mn-ea"/>
            </a:endParaRPr>
          </a:p>
          <a:p>
            <a:pPr marL="575945" lvl="0" indent="-285750" algn="l" fontAlgn="auto">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Stage: Wax-ripening.</a:t>
            </a:r>
            <a:endParaRPr lang="en-US" altLang="zh-CN" sz="1600" dirty="0">
              <a:solidFill>
                <a:schemeClr val="bg1"/>
              </a:solidFill>
              <a:sym typeface="+mn-ea"/>
            </a:endParaRPr>
          </a:p>
          <a:p>
            <a:pPr marL="575945" lvl="0" indent="-285750" algn="l" fontAlgn="auto">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Leaves dry and yellow; stems remain flexible.</a:t>
            </a:r>
            <a:endParaRPr lang="en-US" altLang="zh-CN" sz="1600" dirty="0">
              <a:solidFill>
                <a:schemeClr val="bg1"/>
              </a:solidFill>
              <a:sym typeface="+mn-ea"/>
            </a:endParaRPr>
          </a:p>
          <a:p>
            <a:pPr marL="575945" lvl="0" indent="-285750" algn="l" fontAlgn="auto">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Kernels yellow, plump, moist; moisture 25%–30%.</a:t>
            </a:r>
            <a:endParaRPr lang="en-US" altLang="zh-CN" sz="1600" dirty="0">
              <a:solidFill>
                <a:schemeClr val="bg1"/>
              </a:solidFill>
              <a:sym typeface="+mn-ea"/>
            </a:endParaRPr>
          </a:p>
        </p:txBody>
      </p:sp>
      <p:sp>
        <p:nvSpPr>
          <p:cNvPr id="4" name="文本框 3"/>
          <p:cNvSpPr txBox="1"/>
          <p:nvPr/>
        </p:nvSpPr>
        <p:spPr>
          <a:xfrm>
            <a:off x="6697980" y="3912933"/>
            <a:ext cx="4911204" cy="1501775"/>
          </a:xfrm>
          <a:prstGeom prst="rect">
            <a:avLst/>
          </a:prstGeom>
          <a:noFill/>
        </p:spPr>
        <p:txBody>
          <a:bodyPr wrap="square" rtlCol="0">
            <a:spAutoFit/>
          </a:bodyPr>
          <a:lstStyle/>
          <a:p>
            <a:pPr marL="285750" lvl="0" indent="-285750" algn="l">
              <a:lnSpc>
                <a:spcPct val="120000"/>
              </a:lnSpc>
              <a:spcBef>
                <a:spcPts val="300"/>
              </a:spcBef>
              <a:spcAft>
                <a:spcPts val="300"/>
              </a:spcAft>
              <a:buClrTx/>
              <a:buSzTx/>
              <a:buFont typeface="Wingdings" panose="05000000000000000000" pitchFamily="2" charset="2"/>
              <a:buChar char="n"/>
            </a:pPr>
            <a:r>
              <a:rPr lang="en-US" altLang="zh-CN" sz="1600" b="1" dirty="0">
                <a:solidFill>
                  <a:schemeClr val="bg1"/>
                </a:solidFill>
                <a:sym typeface="+mn-ea"/>
              </a:rPr>
              <a:t>Rice indicators</a:t>
            </a:r>
            <a:endParaRPr lang="en-US" altLang="zh-CN" sz="1600" b="1" dirty="0">
              <a:solidFill>
                <a:schemeClr val="bg1"/>
              </a:solidFill>
              <a:sym typeface="+mn-ea"/>
            </a:endParaRPr>
          </a:p>
          <a:p>
            <a:pPr marL="575945" lvl="0" indent="-285750" algn="l">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Over 90% of kernels have yellow husks.</a:t>
            </a:r>
            <a:endParaRPr lang="en-US" altLang="zh-CN" sz="1600" dirty="0">
              <a:solidFill>
                <a:schemeClr val="bg1"/>
              </a:solidFill>
              <a:sym typeface="+mn-ea"/>
            </a:endParaRPr>
          </a:p>
          <a:p>
            <a:pPr marL="575945" lvl="0" indent="-285750" algn="l">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Rachis &amp; pedicels turn yellow.</a:t>
            </a:r>
            <a:endParaRPr lang="en-US" altLang="zh-CN" sz="1600" dirty="0">
              <a:solidFill>
                <a:schemeClr val="bg1"/>
              </a:solidFill>
              <a:sym typeface="+mn-ea"/>
            </a:endParaRPr>
          </a:p>
          <a:p>
            <a:pPr marL="575945" lvl="0" indent="-285750" algn="l">
              <a:lnSpc>
                <a:spcPct val="120000"/>
              </a:lnSpc>
              <a:spcBef>
                <a:spcPts val="300"/>
              </a:spcBef>
              <a:spcAft>
                <a:spcPts val="300"/>
              </a:spcAft>
              <a:buClrTx/>
              <a:buSzTx/>
              <a:buFont typeface="Arial" panose="020B0604020202020204" pitchFamily="34" charset="0"/>
              <a:buChar char="•"/>
            </a:pPr>
            <a:r>
              <a:rPr lang="en-US" altLang="zh-CN" sz="1600" dirty="0">
                <a:solidFill>
                  <a:schemeClr val="bg1"/>
                </a:solidFill>
                <a:sym typeface="+mn-ea"/>
              </a:rPr>
              <a:t>Kernels hardened.</a:t>
            </a:r>
            <a:endParaRPr lang="en-US" altLang="zh-CN" sz="1600" dirty="0">
              <a:solidFill>
                <a:schemeClr val="bg1"/>
              </a:solidFill>
              <a:sym typeface="+mn-ea"/>
            </a:endParaRPr>
          </a:p>
        </p:txBody>
      </p:sp>
      <p:pic>
        <p:nvPicPr>
          <p:cNvPr id="5" name="图片 4" descr="设计机械种玉米实景图 (8)"/>
          <p:cNvPicPr>
            <a:picLocks noChangeAspect="1"/>
          </p:cNvPicPr>
          <p:nvPr/>
        </p:nvPicPr>
        <p:blipFill>
          <a:blip r:embed="rId1"/>
          <a:srcRect r="6523" b="9429"/>
          <a:stretch>
            <a:fillRect/>
          </a:stretch>
        </p:blipFill>
        <p:spPr>
          <a:xfrm>
            <a:off x="6697980" y="1403567"/>
            <a:ext cx="3401060" cy="1852930"/>
          </a:xfrm>
          <a:prstGeom prst="rect">
            <a:avLst/>
          </a:prstGeom>
        </p:spPr>
      </p:pic>
      <p:sp>
        <p:nvSpPr>
          <p:cNvPr id="6" name="矩形: 圆角 11"/>
          <p:cNvSpPr/>
          <p:nvPr/>
        </p:nvSpPr>
        <p:spPr>
          <a:xfrm>
            <a:off x="687705" y="2023110"/>
            <a:ext cx="5689600" cy="36004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Method 1: Based on Crop Growth Characteristics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7" name="矩形: 圆角 11"/>
          <p:cNvSpPr/>
          <p:nvPr/>
        </p:nvSpPr>
        <p:spPr>
          <a:xfrm>
            <a:off x="6697980" y="3465732"/>
            <a:ext cx="5019040" cy="36004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Method 2: Based on External Appearance</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8" name="文本框 7"/>
          <p:cNvSpPr txBox="1"/>
          <p:nvPr/>
        </p:nvSpPr>
        <p:spPr>
          <a:xfrm>
            <a:off x="582816" y="487778"/>
            <a:ext cx="8729626" cy="521970"/>
          </a:xfrm>
          <a:prstGeom prst="rect">
            <a:avLst/>
          </a:prstGeom>
          <a:noFill/>
        </p:spPr>
        <p:txBody>
          <a:bodyPr wrap="square" rtlCol="0">
            <a:spAutoFit/>
          </a:bodyPr>
          <a:lstStyle/>
          <a:p>
            <a:pPr marL="571500" indent="-571500">
              <a:buFont typeface="+mj-lt"/>
              <a:buAutoNum type="romanUcPeriod" startAt="2"/>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Determine the Optimal Harvest Time</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 name="文本框 1"/>
          <p:cNvSpPr txBox="1"/>
          <p:nvPr/>
        </p:nvSpPr>
        <p:spPr>
          <a:xfrm>
            <a:off x="1203643" y="5590540"/>
            <a:ext cx="9784715" cy="368300"/>
          </a:xfrm>
          <a:prstGeom prst="rect">
            <a:avLst/>
          </a:prstGeom>
          <a:noFill/>
        </p:spPr>
        <p:txBody>
          <a:bodyPr wrap="square" rtlCol="0">
            <a:spAutoFit/>
          </a:bodyPr>
          <a:lstStyle/>
          <a:p>
            <a:pPr algn="ctr"/>
            <a:r>
              <a:rPr lang="en-US" altLang="zh-CN" b="1" dirty="0"/>
              <a:t>The best harvest time should be determined based on actual field conditions</a:t>
            </a:r>
            <a:r>
              <a:rPr lang="en-US" altLang="zh-CN" dirty="0"/>
              <a:t>.</a:t>
            </a:r>
            <a:endParaRPr lang="en-US" altLang="zh-CN" dirty="0"/>
          </a:p>
        </p:txBody>
      </p:sp>
      <p:pic>
        <p:nvPicPr>
          <p:cNvPr id="9" name="3.2_1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830513" y="53006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bldLst>
      <p:bldP spid="13" grpId="0" animBg="1"/>
      <p:bldP spid="3" grpId="0" uiExpand="1" build="p"/>
      <p:bldP spid="4" grpId="0" uiExpand="1" build="p"/>
      <p:bldP spid="6" grpId="0" animBg="1"/>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903095"/>
            <a:ext cx="7091680" cy="401193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文本框 8"/>
          <p:cNvSpPr txBox="1"/>
          <p:nvPr/>
        </p:nvSpPr>
        <p:spPr>
          <a:xfrm>
            <a:off x="593090" y="2071370"/>
            <a:ext cx="5972810" cy="3675380"/>
          </a:xfrm>
          <a:prstGeom prst="rect">
            <a:avLst/>
          </a:prstGeom>
          <a:noFill/>
        </p:spPr>
        <p:txBody>
          <a:bodyPr wrap="square" rtlCol="0">
            <a:spAutoFit/>
          </a:bodyPr>
          <a:lstStyle/>
          <a:p>
            <a:pPr indent="0" fontAlgn="auto">
              <a:lnSpc>
                <a:spcPct val="130000"/>
              </a:lnSpc>
              <a:spcBef>
                <a:spcPts val="300"/>
              </a:spcBef>
              <a:spcAft>
                <a:spcPts val="300"/>
              </a:spcAft>
              <a:buFont typeface="Wingdings" panose="05000000000000000000" charset="0"/>
              <a:buNone/>
            </a:pPr>
            <a:r>
              <a:rPr lang="en-US" altLang="zh-CN" sz="1600" b="1" dirty="0">
                <a:solidFill>
                  <a:schemeClr val="bg1"/>
                </a:solidFill>
              </a:rPr>
              <a:t>1. How to Open Entry Paths</a:t>
            </a:r>
            <a:endParaRPr lang="en-US" altLang="zh-CN" sz="1600" b="1" dirty="0">
              <a:solidFill>
                <a:schemeClr val="bg1"/>
              </a:solidFill>
            </a:endParaRPr>
          </a:p>
          <a:p>
            <a:pPr marL="504190" indent="-285750" fontAlgn="auto">
              <a:lnSpc>
                <a:spcPct val="130000"/>
              </a:lnSpc>
              <a:spcBef>
                <a:spcPts val="300"/>
              </a:spcBef>
              <a:spcAft>
                <a:spcPts val="300"/>
              </a:spcAft>
              <a:buFont typeface="Arial" panose="020B0604020202020204" pitchFamily="34" charset="0"/>
              <a:buChar char="•"/>
            </a:pPr>
            <a:r>
              <a:rPr lang="en-US" altLang="zh-CN" sz="1600" dirty="0">
                <a:solidFill>
                  <a:schemeClr val="bg1"/>
                </a:solidFill>
              </a:rPr>
              <a:t>Begin from a corner where the harvester can easily enter.</a:t>
            </a:r>
            <a:endParaRPr lang="en-US" altLang="zh-CN" sz="1600" dirty="0">
              <a:solidFill>
                <a:schemeClr val="bg1"/>
              </a:solidFill>
            </a:endParaRPr>
          </a:p>
          <a:p>
            <a:pPr marL="504190" indent="-285750" fontAlgn="auto">
              <a:lnSpc>
                <a:spcPct val="130000"/>
              </a:lnSpc>
              <a:spcBef>
                <a:spcPts val="300"/>
              </a:spcBef>
              <a:spcAft>
                <a:spcPts val="300"/>
              </a:spcAft>
              <a:buFont typeface="Arial" panose="020B0604020202020204" pitchFamily="34" charset="0"/>
              <a:buChar char="•"/>
            </a:pPr>
            <a:r>
              <a:rPr lang="en-US" altLang="zh-CN" sz="1600" dirty="0">
                <a:solidFill>
                  <a:schemeClr val="bg1"/>
                </a:solidFill>
              </a:rPr>
              <a:t>Cut one swath along the field edge, then reverse 5–8 m.</a:t>
            </a:r>
            <a:endParaRPr lang="en-US" altLang="zh-CN" sz="1600" dirty="0">
              <a:solidFill>
                <a:schemeClr val="bg1"/>
              </a:solidFill>
            </a:endParaRPr>
          </a:p>
          <a:p>
            <a:pPr marL="504190" indent="-285750" fontAlgn="auto">
              <a:lnSpc>
                <a:spcPct val="130000"/>
              </a:lnSpc>
              <a:spcBef>
                <a:spcPts val="300"/>
              </a:spcBef>
              <a:spcAft>
                <a:spcPts val="300"/>
              </a:spcAft>
              <a:buFont typeface="Arial" panose="020B0604020202020204" pitchFamily="34" charset="0"/>
              <a:buChar char="•"/>
            </a:pPr>
            <a:r>
              <a:rPr lang="en-US" altLang="zh-CN" sz="1600" dirty="0">
                <a:solidFill>
                  <a:schemeClr val="bg1"/>
                </a:solidFill>
              </a:rPr>
              <a:t>Cut the 2nd and 3rd swaths diagonally, reversing between each pass.</a:t>
            </a:r>
            <a:endParaRPr lang="en-US" altLang="zh-CN" sz="1600" dirty="0">
              <a:solidFill>
                <a:schemeClr val="bg1"/>
              </a:solidFill>
            </a:endParaRPr>
          </a:p>
          <a:p>
            <a:pPr marL="504190" indent="-285750" fontAlgn="auto">
              <a:lnSpc>
                <a:spcPct val="130000"/>
              </a:lnSpc>
              <a:spcBef>
                <a:spcPts val="300"/>
              </a:spcBef>
              <a:spcAft>
                <a:spcPts val="300"/>
              </a:spcAft>
              <a:buFont typeface="Arial" panose="020B0604020202020204" pitchFamily="34" charset="0"/>
              <a:buChar char="•"/>
            </a:pPr>
            <a:r>
              <a:rPr lang="en-US" altLang="zh-CN" sz="1600" dirty="0">
                <a:solidFill>
                  <a:schemeClr val="bg1"/>
                </a:solidFill>
              </a:rPr>
              <a:t>Repeat the method in the crosswise direction to open paths.</a:t>
            </a:r>
            <a:endParaRPr lang="en-US" altLang="zh-CN" sz="1600" dirty="0">
              <a:solidFill>
                <a:schemeClr val="bg1"/>
              </a:solidFill>
            </a:endParaRPr>
          </a:p>
          <a:p>
            <a:pPr marL="504190" indent="-285750" fontAlgn="auto">
              <a:lnSpc>
                <a:spcPct val="130000"/>
              </a:lnSpc>
              <a:spcBef>
                <a:spcPts val="300"/>
              </a:spcBef>
              <a:spcAft>
                <a:spcPts val="300"/>
              </a:spcAft>
              <a:buFont typeface="Arial" panose="020B0604020202020204" pitchFamily="34" charset="0"/>
              <a:buChar char="•"/>
            </a:pPr>
            <a:r>
              <a:rPr lang="en-US" altLang="zh-CN" sz="1600" dirty="0">
                <a:solidFill>
                  <a:schemeClr val="bg1"/>
                </a:solidFill>
              </a:rPr>
              <a:t>In regularly shaped fields, connect small plots to open a three-swath-wide path and then divide the field into sections for harvesting to improve efficiency.</a:t>
            </a:r>
            <a:endParaRPr lang="en-US" altLang="zh-CN" sz="1600" dirty="0">
              <a:solidFill>
                <a:schemeClr val="bg1"/>
              </a:solidFill>
            </a:endParaRPr>
          </a:p>
        </p:txBody>
      </p:sp>
      <p:sp>
        <p:nvSpPr>
          <p:cNvPr id="5" name="文本框 4"/>
          <p:cNvSpPr txBox="1"/>
          <p:nvPr/>
        </p:nvSpPr>
        <p:spPr>
          <a:xfrm>
            <a:off x="599234"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a. Properly Open Harvesting Paths</a:t>
            </a:r>
            <a:endParaRPr lang="en-US" altLang="zh-CN" sz="2400" b="1" dirty="0">
              <a:solidFill>
                <a:srgbClr val="5BAE3E"/>
              </a:solidFill>
              <a:sym typeface="+mn-ea"/>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rcRect b="11930"/>
          <a:stretch>
            <a:fillRect/>
          </a:stretch>
        </p:blipFill>
        <p:spPr>
          <a:xfrm>
            <a:off x="6778539" y="1653503"/>
            <a:ext cx="4725467" cy="2340000"/>
          </a:xfrm>
          <a:prstGeom prst="rect">
            <a:avLst/>
          </a:prstGeom>
        </p:spPr>
      </p:pic>
      <p:sp>
        <p:nvSpPr>
          <p:cNvPr id="17" name="文本框 16"/>
          <p:cNvSpPr txBox="1"/>
          <p:nvPr/>
        </p:nvSpPr>
        <p:spPr>
          <a:xfrm>
            <a:off x="7139940" y="4147820"/>
            <a:ext cx="4314825" cy="1793875"/>
          </a:xfrm>
          <a:prstGeom prst="rect">
            <a:avLst/>
          </a:prstGeom>
          <a:noFill/>
        </p:spPr>
        <p:txBody>
          <a:bodyPr wrap="square" rtlCol="0">
            <a:noAutofit/>
          </a:bodyPr>
          <a:lstStyle/>
          <a:p>
            <a:pPr marL="0" lvl="1" indent="0" fontAlgn="auto">
              <a:lnSpc>
                <a:spcPct val="130000"/>
              </a:lnSpc>
              <a:spcBef>
                <a:spcPts val="300"/>
              </a:spcBef>
              <a:spcAft>
                <a:spcPts val="300"/>
              </a:spcAft>
              <a:buFont typeface="Arial" panose="020B0604020202020204" pitchFamily="34" charset="0"/>
              <a:buNone/>
            </a:pPr>
            <a:r>
              <a:rPr lang="en-US" altLang="zh-CN" sz="1600" b="1" dirty="0"/>
              <a:t>2. Key Operating Practices</a:t>
            </a:r>
            <a:endParaRPr lang="en-US" altLang="zh-CN" sz="1600" b="1" dirty="0"/>
          </a:p>
          <a:p>
            <a:pPr marL="504190" lvl="1" indent="-285750" fontAlgn="auto">
              <a:lnSpc>
                <a:spcPct val="130000"/>
              </a:lnSpc>
              <a:spcBef>
                <a:spcPts val="300"/>
              </a:spcBef>
              <a:spcAft>
                <a:spcPts val="300"/>
              </a:spcAft>
              <a:buFont typeface="Arial" panose="020B0604020202020204" pitchFamily="34" charset="0"/>
              <a:buChar char="•"/>
            </a:pPr>
            <a:r>
              <a:rPr lang="en-US" altLang="zh-CN" sz="1600" dirty="0"/>
              <a:t>Keep the harvester moving in straight lines.</a:t>
            </a:r>
            <a:endParaRPr lang="en-US" altLang="zh-CN" sz="1600" dirty="0"/>
          </a:p>
          <a:p>
            <a:pPr marL="504190" lvl="1" indent="-285750" fontAlgn="auto">
              <a:lnSpc>
                <a:spcPct val="130000"/>
              </a:lnSpc>
              <a:spcBef>
                <a:spcPts val="300"/>
              </a:spcBef>
              <a:spcAft>
                <a:spcPts val="300"/>
              </a:spcAft>
              <a:buFont typeface="Arial" panose="020B0604020202020204" pitchFamily="34" charset="0"/>
              <a:buChar char="•"/>
            </a:pPr>
            <a:r>
              <a:rPr lang="en-US" altLang="zh-CN" sz="1600" dirty="0"/>
              <a:t>Avoid turning while cutting to prevent crop lodging and missed harvesting.</a:t>
            </a:r>
            <a:endParaRPr lang="en-US" altLang="zh-CN" sz="1600" dirty="0"/>
          </a:p>
        </p:txBody>
      </p:sp>
      <p:sp>
        <p:nvSpPr>
          <p:cNvPr id="2" name="文本框 1"/>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4" name="3.2_1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025775" y="63134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3" grpId="0" animBg="1"/>
      <p:bldP spid="9" grpId="0" uiExpand="1" build="p"/>
      <p:bldP spid="5" grpId="0"/>
      <p:bldP spid="17" grpId="0" uiExpand="1"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87202"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b. Choose the right harvesting route</a:t>
            </a:r>
            <a:endParaRPr lang="en-US" altLang="zh-CN" sz="2400" b="1" dirty="0">
              <a:solidFill>
                <a:srgbClr val="5BAE3E"/>
              </a:solidFill>
              <a:sym typeface="+mn-ea"/>
            </a:endParaRPr>
          </a:p>
        </p:txBody>
      </p:sp>
      <p:grpSp>
        <p:nvGrpSpPr>
          <p:cNvPr id="10" name="组合 9"/>
          <p:cNvGrpSpPr/>
          <p:nvPr/>
        </p:nvGrpSpPr>
        <p:grpSpPr>
          <a:xfrm>
            <a:off x="685508" y="2254703"/>
            <a:ext cx="3521433" cy="2870750"/>
            <a:chOff x="685508" y="2254703"/>
            <a:chExt cx="3521433" cy="2870750"/>
          </a:xfrm>
        </p:grpSpPr>
        <p:pic>
          <p:nvPicPr>
            <p:cNvPr id="6" name="图片 5" descr="C:/Users/QX_HD/Downloads/设计机械种玉米实景图 (11).png设计机械种玉米实景图 (11)"/>
            <p:cNvPicPr>
              <a:picLocks noChangeAspect="1"/>
            </p:cNvPicPr>
            <p:nvPr>
              <p:custDataLst>
                <p:tags r:id="rId1"/>
              </p:custDataLst>
            </p:nvPr>
          </p:nvPicPr>
          <p:blipFill>
            <a:blip r:embed="rId2"/>
            <a:stretch>
              <a:fillRect/>
            </a:stretch>
          </p:blipFill>
          <p:spPr>
            <a:xfrm>
              <a:off x="685508" y="2254703"/>
              <a:ext cx="3521433" cy="1980000"/>
            </a:xfrm>
            <a:prstGeom prst="rect">
              <a:avLst/>
            </a:prstGeom>
          </p:spPr>
        </p:pic>
        <p:sp>
          <p:nvSpPr>
            <p:cNvPr id="7" name="矩形: 圆角 6"/>
            <p:cNvSpPr/>
            <p:nvPr/>
          </p:nvSpPr>
          <p:spPr>
            <a:xfrm>
              <a:off x="685508" y="4061756"/>
              <a:ext cx="3521433" cy="1063697"/>
            </a:xfrm>
            <a:prstGeom prst="roundRect">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lang="en-US" altLang="zh-CN" b="1" dirty="0"/>
                <a:t>Four-side harvesting</a:t>
              </a:r>
              <a:endParaRPr lang="en-US" altLang="zh-CN" b="1" dirty="0"/>
            </a:p>
          </p:txBody>
        </p:sp>
        <p:sp>
          <p:nvSpPr>
            <p:cNvPr id="9" name="椭圆 8"/>
            <p:cNvSpPr/>
            <p:nvPr/>
          </p:nvSpPr>
          <p:spPr>
            <a:xfrm>
              <a:off x="2123059" y="3635038"/>
              <a:ext cx="646331" cy="646331"/>
            </a:xfrm>
            <a:prstGeom prst="ellipse">
              <a:avLst/>
            </a:prstGeom>
            <a:solidFill>
              <a:srgbClr val="5BAE3E"/>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01</a:t>
              </a:r>
              <a:endParaRPr lang="zh-CN" altLang="en-US" dirty="0"/>
            </a:p>
          </p:txBody>
        </p:sp>
      </p:grpSp>
      <p:grpSp>
        <p:nvGrpSpPr>
          <p:cNvPr id="12" name="组合 11"/>
          <p:cNvGrpSpPr/>
          <p:nvPr/>
        </p:nvGrpSpPr>
        <p:grpSpPr>
          <a:xfrm>
            <a:off x="4330228" y="2254703"/>
            <a:ext cx="3526489" cy="2870750"/>
            <a:chOff x="4330228" y="2254703"/>
            <a:chExt cx="3526489" cy="2870750"/>
          </a:xfrm>
        </p:grpSpPr>
        <p:pic>
          <p:nvPicPr>
            <p:cNvPr id="11" name="图片 10" descr="C:/Users/QX_HD/Downloads/设计机械种玉米实景图 (12).png设计机械种玉米实景图 (12)"/>
            <p:cNvPicPr>
              <a:picLocks noChangeAspect="1"/>
            </p:cNvPicPr>
            <p:nvPr>
              <p:custDataLst>
                <p:tags r:id="rId3"/>
              </p:custDataLst>
            </p:nvPr>
          </p:nvPicPr>
          <p:blipFill>
            <a:blip r:embed="rId4"/>
            <a:stretch>
              <a:fillRect/>
            </a:stretch>
          </p:blipFill>
          <p:spPr>
            <a:xfrm>
              <a:off x="4330228" y="2254703"/>
              <a:ext cx="3521433" cy="1980000"/>
            </a:xfrm>
            <a:prstGeom prst="rect">
              <a:avLst/>
            </a:prstGeom>
          </p:spPr>
        </p:pic>
        <p:sp>
          <p:nvSpPr>
            <p:cNvPr id="13" name="矩形: 圆角 12"/>
            <p:cNvSpPr/>
            <p:nvPr/>
          </p:nvSpPr>
          <p:spPr>
            <a:xfrm>
              <a:off x="4335284" y="4061756"/>
              <a:ext cx="3521433" cy="1063697"/>
            </a:xfrm>
            <a:prstGeom prst="roundRect">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lang="en-US" altLang="zh-CN" b="1" dirty="0"/>
                <a:t>Diamond-shaped two-way harvesting</a:t>
              </a:r>
              <a:endParaRPr lang="en-US" altLang="zh-CN" b="1" dirty="0"/>
            </a:p>
          </p:txBody>
        </p:sp>
        <p:sp>
          <p:nvSpPr>
            <p:cNvPr id="15" name="椭圆 14"/>
            <p:cNvSpPr/>
            <p:nvPr/>
          </p:nvSpPr>
          <p:spPr>
            <a:xfrm>
              <a:off x="5772835" y="3635038"/>
              <a:ext cx="646331" cy="646331"/>
            </a:xfrm>
            <a:prstGeom prst="ellipse">
              <a:avLst/>
            </a:prstGeom>
            <a:solidFill>
              <a:srgbClr val="5BAE3E"/>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02</a:t>
              </a:r>
              <a:endParaRPr lang="zh-CN" altLang="en-US" dirty="0"/>
            </a:p>
          </p:txBody>
        </p:sp>
      </p:grpSp>
      <p:grpSp>
        <p:nvGrpSpPr>
          <p:cNvPr id="14" name="组合 13"/>
          <p:cNvGrpSpPr/>
          <p:nvPr/>
        </p:nvGrpSpPr>
        <p:grpSpPr>
          <a:xfrm>
            <a:off x="7980607" y="2254703"/>
            <a:ext cx="3521433" cy="2836162"/>
            <a:chOff x="7980607" y="2254703"/>
            <a:chExt cx="3521433" cy="2836162"/>
          </a:xfrm>
        </p:grpSpPr>
        <p:pic>
          <p:nvPicPr>
            <p:cNvPr id="21" name="图片 20" descr="C:/Users/QX_HD/Downloads/设计机械种玉米实景图 (13).png设计机械种玉米实景图 (13)"/>
            <p:cNvPicPr>
              <a:picLocks noChangeAspect="1"/>
            </p:cNvPicPr>
            <p:nvPr>
              <p:custDataLst>
                <p:tags r:id="rId5"/>
              </p:custDataLst>
            </p:nvPr>
          </p:nvPicPr>
          <p:blipFill>
            <a:blip r:embed="rId6"/>
            <a:stretch>
              <a:fillRect/>
            </a:stretch>
          </p:blipFill>
          <p:spPr>
            <a:xfrm>
              <a:off x="7980607" y="2254703"/>
              <a:ext cx="3521433" cy="1980000"/>
            </a:xfrm>
            <a:prstGeom prst="rect">
              <a:avLst/>
            </a:prstGeom>
          </p:spPr>
        </p:pic>
        <p:sp>
          <p:nvSpPr>
            <p:cNvPr id="16" name="矩形: 圆角 15"/>
            <p:cNvSpPr/>
            <p:nvPr/>
          </p:nvSpPr>
          <p:spPr>
            <a:xfrm>
              <a:off x="7980607" y="4027168"/>
              <a:ext cx="3521433" cy="1063697"/>
            </a:xfrm>
            <a:prstGeom prst="roundRect">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lang="en-US" altLang="zh-CN" b="1" dirty="0"/>
                <a:t>Block harvesting</a:t>
              </a:r>
              <a:endParaRPr lang="en-US" altLang="zh-CN" b="1" dirty="0"/>
            </a:p>
          </p:txBody>
        </p:sp>
        <p:sp>
          <p:nvSpPr>
            <p:cNvPr id="17" name="椭圆 16"/>
            <p:cNvSpPr/>
            <p:nvPr/>
          </p:nvSpPr>
          <p:spPr>
            <a:xfrm>
              <a:off x="9418158" y="3600450"/>
              <a:ext cx="646331" cy="646331"/>
            </a:xfrm>
            <a:prstGeom prst="ellipse">
              <a:avLst/>
            </a:prstGeom>
            <a:solidFill>
              <a:srgbClr val="5BAE3E"/>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03</a:t>
              </a:r>
              <a:endParaRPr lang="zh-CN" altLang="en-US" dirty="0"/>
            </a:p>
          </p:txBody>
        </p:sp>
      </p:grpSp>
      <p:sp>
        <p:nvSpPr>
          <p:cNvPr id="4" name="文本框 3"/>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8" name="3.2_19">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36613" y="42068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1" name="组合 1180"/>
          <p:cNvGrpSpPr/>
          <p:nvPr>
            <p:custDataLst>
              <p:tags r:id="rId1"/>
            </p:custDataLst>
          </p:nvPr>
        </p:nvGrpSpPr>
        <p:grpSpPr>
          <a:xfrm>
            <a:off x="3595838" y="1383653"/>
            <a:ext cx="6061319" cy="1466561"/>
            <a:chOff x="2804728" y="1167895"/>
            <a:chExt cx="6061319" cy="1466561"/>
          </a:xfrm>
        </p:grpSpPr>
        <p:sp>
          <p:nvSpPr>
            <p:cNvPr id="1327" name="矩形 1326"/>
            <p:cNvSpPr/>
            <p:nvPr>
              <p:custDataLst>
                <p:tags r:id="rId2"/>
              </p:custDataLst>
            </p:nvPr>
          </p:nvSpPr>
          <p:spPr>
            <a:xfrm>
              <a:off x="6480911" y="1167895"/>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0" name="矩形 1199"/>
            <p:cNvSpPr/>
            <p:nvPr>
              <p:custDataLst>
                <p:tags r:id="rId3"/>
              </p:custDataLst>
            </p:nvPr>
          </p:nvSpPr>
          <p:spPr>
            <a:xfrm>
              <a:off x="2885942" y="1272828"/>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2" name="文本框 1201"/>
            <p:cNvSpPr txBox="1"/>
            <p:nvPr>
              <p:custDataLst>
                <p:tags r:id="rId4"/>
              </p:custDataLst>
            </p:nvPr>
          </p:nvSpPr>
          <p:spPr>
            <a:xfrm>
              <a:off x="2953755" y="1618110"/>
              <a:ext cx="5142281" cy="460375"/>
            </a:xfrm>
            <a:prstGeom prst="rect">
              <a:avLst/>
            </a:prstGeom>
            <a:noFill/>
          </p:spPr>
          <p:txBody>
            <a:bodyPr wrap="square" rtlCol="0">
              <a:spAutoFit/>
            </a:bodyPr>
            <a:lstStyle/>
            <a:p>
              <a:r>
                <a:rPr lang="en-US" altLang="zh-CN" sz="1200" b="1" dirty="0">
                  <a:solidFill>
                    <a:schemeClr val="bg1"/>
                  </a:solidFill>
                  <a:ea typeface="+mj-ea"/>
                </a:rPr>
                <a:t>Mechanization as the Primary Approach for Grain Yield Increase and Loss Reduction</a:t>
              </a:r>
              <a:endParaRPr lang="en-US" altLang="zh-CN" sz="1200" b="1" dirty="0">
                <a:solidFill>
                  <a:schemeClr val="bg1"/>
                </a:solidFill>
                <a:ea typeface="+mj-ea"/>
              </a:endParaRPr>
            </a:p>
          </p:txBody>
        </p:sp>
        <p:sp>
          <p:nvSpPr>
            <p:cNvPr id="1203" name="矩形 1202"/>
            <p:cNvSpPr/>
            <p:nvPr>
              <p:custDataLst>
                <p:tags r:id="rId5"/>
              </p:custDataLst>
            </p:nvPr>
          </p:nvSpPr>
          <p:spPr>
            <a:xfrm>
              <a:off x="2804728" y="2236561"/>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4" name="文本框 1203"/>
            <p:cNvSpPr txBox="1"/>
            <p:nvPr>
              <p:custDataLst>
                <p:tags r:id="rId6"/>
              </p:custDataLst>
            </p:nvPr>
          </p:nvSpPr>
          <p:spPr>
            <a:xfrm>
              <a:off x="2953757" y="1290161"/>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01</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329" name="组合 1328"/>
            <p:cNvGrpSpPr/>
            <p:nvPr/>
          </p:nvGrpSpPr>
          <p:grpSpPr>
            <a:xfrm>
              <a:off x="7938332" y="2032392"/>
              <a:ext cx="903097" cy="602064"/>
              <a:chOff x="2178006" y="5732219"/>
              <a:chExt cx="1219876" cy="813250"/>
            </a:xfrm>
          </p:grpSpPr>
          <p:cxnSp>
            <p:nvCxnSpPr>
              <p:cNvPr id="1333" name="直接连接符 1332"/>
              <p:cNvCxnSpPr/>
              <p:nvPr>
                <p:custDataLst>
                  <p:tags r:id="rId7"/>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4" name="直接连接符 1333"/>
              <p:cNvCxnSpPr/>
              <p:nvPr>
                <p:custDataLst>
                  <p:tags r:id="rId8"/>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5" name="直接连接符 1334"/>
              <p:cNvCxnSpPr/>
              <p:nvPr>
                <p:custDataLst>
                  <p:tags r:id="rId9"/>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6" name="直接连接符 1335"/>
              <p:cNvCxnSpPr/>
              <p:nvPr>
                <p:custDataLst>
                  <p:tags r:id="rId10"/>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7" name="直接连接符 1336"/>
              <p:cNvCxnSpPr/>
              <p:nvPr>
                <p:custDataLst>
                  <p:tags r:id="rId11"/>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8" name="直接连接符 1337"/>
              <p:cNvCxnSpPr/>
              <p:nvPr>
                <p:custDataLst>
                  <p:tags r:id="rId12"/>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9" name="直接连接符 1338"/>
              <p:cNvCxnSpPr/>
              <p:nvPr>
                <p:custDataLst>
                  <p:tags r:id="rId13"/>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0" name="直接连接符 1339"/>
              <p:cNvCxnSpPr/>
              <p:nvPr>
                <p:custDataLst>
                  <p:tags r:id="rId14"/>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1" name="直接连接符 1340"/>
              <p:cNvCxnSpPr/>
              <p:nvPr>
                <p:custDataLst>
                  <p:tags r:id="rId15"/>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80" name="组合 1179"/>
          <p:cNvGrpSpPr/>
          <p:nvPr>
            <p:custDataLst>
              <p:tags r:id="rId16"/>
            </p:custDataLst>
          </p:nvPr>
        </p:nvGrpSpPr>
        <p:grpSpPr>
          <a:xfrm>
            <a:off x="3595838" y="2911477"/>
            <a:ext cx="6061319" cy="1466561"/>
            <a:chOff x="2804728" y="2695719"/>
            <a:chExt cx="6061319" cy="1466561"/>
          </a:xfrm>
        </p:grpSpPr>
        <p:sp>
          <p:nvSpPr>
            <p:cNvPr id="28" name="矩形 27"/>
            <p:cNvSpPr/>
            <p:nvPr>
              <p:custDataLst>
                <p:tags r:id="rId17"/>
              </p:custDataLst>
            </p:nvPr>
          </p:nvSpPr>
          <p:spPr>
            <a:xfrm>
              <a:off x="6480911" y="2695719"/>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custDataLst>
                <p:tags r:id="rId18"/>
              </p:custDataLst>
            </p:nvPr>
          </p:nvSpPr>
          <p:spPr>
            <a:xfrm>
              <a:off x="2885942" y="2800652"/>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9"/>
              </p:custDataLst>
            </p:nvPr>
          </p:nvSpPr>
          <p:spPr>
            <a:xfrm>
              <a:off x="2953755" y="3145934"/>
              <a:ext cx="5409409" cy="460375"/>
            </a:xfrm>
            <a:prstGeom prst="rect">
              <a:avLst/>
            </a:prstGeom>
            <a:noFill/>
          </p:spPr>
          <p:txBody>
            <a:bodyPr wrap="square" rtlCol="0">
              <a:spAutoFit/>
            </a:bodyPr>
            <a:lstStyle/>
            <a:p>
              <a:r>
                <a:rPr lang="en-US" altLang="zh-CN" sz="1200" b="1" dirty="0">
                  <a:solidFill>
                    <a:schemeClr val="bg1"/>
                  </a:solidFill>
                  <a:ea typeface="+mj-ea"/>
                </a:rPr>
                <a:t>Technologies and Measures for Increasing GrainYield and Reducing Losses Through Mechanization</a:t>
              </a:r>
              <a:endParaRPr lang="en-US" altLang="zh-CN" sz="1200" b="1" dirty="0">
                <a:solidFill>
                  <a:schemeClr val="bg1"/>
                </a:solidFill>
                <a:ea typeface="+mj-ea"/>
              </a:endParaRPr>
            </a:p>
          </p:txBody>
        </p:sp>
        <p:sp>
          <p:nvSpPr>
            <p:cNvPr id="31" name="矩形 30"/>
            <p:cNvSpPr/>
            <p:nvPr>
              <p:custDataLst>
                <p:tags r:id="rId20"/>
              </p:custDataLst>
            </p:nvPr>
          </p:nvSpPr>
          <p:spPr>
            <a:xfrm>
              <a:off x="2804728" y="3764385"/>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2" name="文本框 1151"/>
            <p:cNvSpPr txBox="1"/>
            <p:nvPr>
              <p:custDataLst>
                <p:tags r:id="rId21"/>
              </p:custDataLst>
            </p:nvPr>
          </p:nvSpPr>
          <p:spPr>
            <a:xfrm>
              <a:off x="2953757" y="2817985"/>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02</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53" name="组合 1152"/>
            <p:cNvGrpSpPr/>
            <p:nvPr/>
          </p:nvGrpSpPr>
          <p:grpSpPr>
            <a:xfrm>
              <a:off x="7938332" y="3560216"/>
              <a:ext cx="903097" cy="602064"/>
              <a:chOff x="2178006" y="5732219"/>
              <a:chExt cx="1219876" cy="813250"/>
            </a:xfrm>
          </p:grpSpPr>
          <p:cxnSp>
            <p:nvCxnSpPr>
              <p:cNvPr id="1154" name="直接连接符 1153"/>
              <p:cNvCxnSpPr/>
              <p:nvPr>
                <p:custDataLst>
                  <p:tags r:id="rId22"/>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5" name="直接连接符 1154"/>
              <p:cNvCxnSpPr/>
              <p:nvPr>
                <p:custDataLst>
                  <p:tags r:id="rId23"/>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6" name="直接连接符 1155"/>
              <p:cNvCxnSpPr/>
              <p:nvPr>
                <p:custDataLst>
                  <p:tags r:id="rId24"/>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7" name="直接连接符 1156"/>
              <p:cNvCxnSpPr/>
              <p:nvPr>
                <p:custDataLst>
                  <p:tags r:id="rId25"/>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8" name="直接连接符 1157"/>
              <p:cNvCxnSpPr/>
              <p:nvPr>
                <p:custDataLst>
                  <p:tags r:id="rId26"/>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9" name="直接连接符 1158"/>
              <p:cNvCxnSpPr/>
              <p:nvPr>
                <p:custDataLst>
                  <p:tags r:id="rId27"/>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0" name="直接连接符 1159"/>
              <p:cNvCxnSpPr/>
              <p:nvPr>
                <p:custDataLst>
                  <p:tags r:id="rId28"/>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1" name="直接连接符 1160"/>
              <p:cNvCxnSpPr/>
              <p:nvPr>
                <p:custDataLst>
                  <p:tags r:id="rId29"/>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2" name="直接连接符 1161"/>
              <p:cNvCxnSpPr/>
              <p:nvPr>
                <p:custDataLst>
                  <p:tags r:id="rId30"/>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79" name="组合 1178"/>
          <p:cNvGrpSpPr/>
          <p:nvPr>
            <p:custDataLst>
              <p:tags r:id="rId31"/>
            </p:custDataLst>
          </p:nvPr>
        </p:nvGrpSpPr>
        <p:grpSpPr>
          <a:xfrm>
            <a:off x="3595838" y="4439302"/>
            <a:ext cx="6061319" cy="1466561"/>
            <a:chOff x="2804728" y="4223544"/>
            <a:chExt cx="6061319" cy="1466561"/>
          </a:xfrm>
        </p:grpSpPr>
        <p:sp>
          <p:nvSpPr>
            <p:cNvPr id="1164" name="矩形 1163"/>
            <p:cNvSpPr/>
            <p:nvPr>
              <p:custDataLst>
                <p:tags r:id="rId32"/>
              </p:custDataLst>
            </p:nvPr>
          </p:nvSpPr>
          <p:spPr>
            <a:xfrm>
              <a:off x="6480911" y="4223544"/>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5" name="矩形 1164"/>
            <p:cNvSpPr/>
            <p:nvPr>
              <p:custDataLst>
                <p:tags r:id="rId33"/>
              </p:custDataLst>
            </p:nvPr>
          </p:nvSpPr>
          <p:spPr>
            <a:xfrm>
              <a:off x="2885942" y="4328477"/>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6" name="文本框 1165"/>
            <p:cNvSpPr txBox="1"/>
            <p:nvPr>
              <p:custDataLst>
                <p:tags r:id="rId34"/>
              </p:custDataLst>
            </p:nvPr>
          </p:nvSpPr>
          <p:spPr>
            <a:xfrm>
              <a:off x="2953755" y="4673759"/>
              <a:ext cx="5142281" cy="460375"/>
            </a:xfrm>
            <a:prstGeom prst="rect">
              <a:avLst/>
            </a:prstGeom>
            <a:noFill/>
          </p:spPr>
          <p:txBody>
            <a:bodyPr wrap="square" rtlCol="0">
              <a:spAutoFit/>
            </a:bodyPr>
            <a:lstStyle/>
            <a:p>
              <a:r>
                <a:rPr lang="en-US" altLang="zh-CN" sz="1200" b="1" dirty="0">
                  <a:solidFill>
                    <a:schemeClr val="bg1"/>
                  </a:solidFill>
                  <a:ea typeface="+mj-ea"/>
                </a:rPr>
                <a:t>Continuing to Promote the Application of Mechanized Technologies for Yield Increase and Loss Reduction</a:t>
              </a:r>
              <a:endParaRPr lang="en-US" altLang="zh-CN" sz="1200" b="1" dirty="0">
                <a:solidFill>
                  <a:schemeClr val="bg1"/>
                </a:solidFill>
                <a:ea typeface="+mj-ea"/>
              </a:endParaRPr>
            </a:p>
          </p:txBody>
        </p:sp>
        <p:sp>
          <p:nvSpPr>
            <p:cNvPr id="1167" name="矩形 1166"/>
            <p:cNvSpPr/>
            <p:nvPr>
              <p:custDataLst>
                <p:tags r:id="rId35"/>
              </p:custDataLst>
            </p:nvPr>
          </p:nvSpPr>
          <p:spPr>
            <a:xfrm>
              <a:off x="2804728" y="5292210"/>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8" name="文本框 1167"/>
            <p:cNvSpPr txBox="1"/>
            <p:nvPr>
              <p:custDataLst>
                <p:tags r:id="rId36"/>
              </p:custDataLst>
            </p:nvPr>
          </p:nvSpPr>
          <p:spPr>
            <a:xfrm>
              <a:off x="2953757" y="4345810"/>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03</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69" name="组合 1168"/>
            <p:cNvGrpSpPr/>
            <p:nvPr/>
          </p:nvGrpSpPr>
          <p:grpSpPr>
            <a:xfrm>
              <a:off x="7938332" y="5088041"/>
              <a:ext cx="903097" cy="602064"/>
              <a:chOff x="2178006" y="5732219"/>
              <a:chExt cx="1219876" cy="813250"/>
            </a:xfrm>
          </p:grpSpPr>
          <p:cxnSp>
            <p:nvCxnSpPr>
              <p:cNvPr id="1170" name="直接连接符 1169"/>
              <p:cNvCxnSpPr/>
              <p:nvPr>
                <p:custDataLst>
                  <p:tags r:id="rId37"/>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1" name="直接连接符 1170"/>
              <p:cNvCxnSpPr/>
              <p:nvPr>
                <p:custDataLst>
                  <p:tags r:id="rId38"/>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2" name="直接连接符 1171"/>
              <p:cNvCxnSpPr/>
              <p:nvPr>
                <p:custDataLst>
                  <p:tags r:id="rId39"/>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3" name="直接连接符 1172"/>
              <p:cNvCxnSpPr/>
              <p:nvPr>
                <p:custDataLst>
                  <p:tags r:id="rId40"/>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4" name="直接连接符 1173"/>
              <p:cNvCxnSpPr/>
              <p:nvPr>
                <p:custDataLst>
                  <p:tags r:id="rId41"/>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5" name="直接连接符 1174"/>
              <p:cNvCxnSpPr/>
              <p:nvPr>
                <p:custDataLst>
                  <p:tags r:id="rId42"/>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6" name="直接连接符 1175"/>
              <p:cNvCxnSpPr/>
              <p:nvPr>
                <p:custDataLst>
                  <p:tags r:id="rId43"/>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7" name="直接连接符 1176"/>
              <p:cNvCxnSpPr/>
              <p:nvPr>
                <p:custDataLst>
                  <p:tags r:id="rId44"/>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8" name="直接连接符 1177"/>
              <p:cNvCxnSpPr/>
              <p:nvPr>
                <p:custDataLst>
                  <p:tags r:id="rId45"/>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2197488"/>
            <a:ext cx="12192000" cy="160151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矩形 23"/>
          <p:cNvSpPr/>
          <p:nvPr>
            <p:custDataLst>
              <p:tags r:id="rId1"/>
            </p:custDataLst>
          </p:nvPr>
        </p:nvSpPr>
        <p:spPr>
          <a:xfrm>
            <a:off x="530469" y="1532414"/>
            <a:ext cx="3834447" cy="698850"/>
          </a:xfrm>
          <a:prstGeom prst="rect">
            <a:avLst/>
          </a:prstGeom>
          <a:noFill/>
        </p:spPr>
        <p:txBody>
          <a:bodyPr wrap="square" lIns="90000" tIns="46800" rIns="90000" bIns="0" rtlCol="0" anchor="ctr">
            <a:noAutofit/>
          </a:bodyPr>
          <a:lstStyle/>
          <a:p>
            <a:pPr>
              <a:spcBef>
                <a:spcPct val="0"/>
              </a:spcBef>
              <a:spcAft>
                <a:spcPct val="0"/>
              </a:spcAft>
            </a:pPr>
            <a:r>
              <a:rPr lang="en-US" altLang="zh-CN" sz="2000" b="1" dirty="0">
                <a:sym typeface="+mn-ea"/>
              </a:rPr>
              <a:t>1.Four-side harvesting</a:t>
            </a:r>
            <a:endParaRPr lang="en-US" altLang="zh-CN" sz="2000" b="1" dirty="0">
              <a:latin typeface="+mn-ea"/>
              <a:cs typeface="+mn-ea"/>
              <a:sym typeface="+mn-ea"/>
            </a:endParaRPr>
          </a:p>
        </p:txBody>
      </p:sp>
      <p:sp>
        <p:nvSpPr>
          <p:cNvPr id="28" name="文本框 27"/>
          <p:cNvSpPr txBox="1"/>
          <p:nvPr>
            <p:custDataLst>
              <p:tags r:id="rId2"/>
            </p:custDataLst>
          </p:nvPr>
        </p:nvSpPr>
        <p:spPr>
          <a:xfrm>
            <a:off x="6937721" y="3953192"/>
            <a:ext cx="4700270" cy="1981200"/>
          </a:xfrm>
          <a:prstGeom prst="rect">
            <a:avLst/>
          </a:prstGeom>
          <a:noFill/>
        </p:spPr>
        <p:txBody>
          <a:bodyPr wrap="square" lIns="91440" tIns="45720" rIns="91440" bIns="45720" rtlCol="0" anchor="t" anchorCtr="0">
            <a:spAutoFit/>
          </a:bodyPr>
          <a:lstStyle/>
          <a:p>
            <a:pPr marL="285750" lvl="0" indent="-28575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sym typeface="+mn-ea"/>
              </a:rPr>
              <a:t>Key Advantages</a:t>
            </a:r>
            <a:endParaRPr lang="en-US" altLang="zh-CN" b="1" dirty="0">
              <a:solidFill>
                <a:srgbClr val="5BAE3E"/>
              </a:solidFill>
              <a:sym typeface="+mn-ea"/>
            </a:endParaRPr>
          </a:p>
          <a:p>
            <a:pPr marL="609600" lvl="0" indent="-285750" algn="l">
              <a:lnSpc>
                <a:spcPct val="110000"/>
              </a:lnSpc>
              <a:spcBef>
                <a:spcPts val="200"/>
              </a:spcBef>
              <a:spcAft>
                <a:spcPts val="200"/>
              </a:spcAft>
              <a:buClrTx/>
              <a:buSzTx/>
              <a:buFont typeface="Arial" panose="020B0604020202020204" pitchFamily="34" charset="0"/>
              <a:buChar char="•"/>
            </a:pPr>
            <a:r>
              <a:rPr lang="en-US" altLang="zh-CN" sz="1600" dirty="0">
                <a:solidFill>
                  <a:schemeClr val="tx1"/>
                </a:solidFill>
                <a:sym typeface="+mn-ea"/>
              </a:rPr>
              <a:t>High efficiency.</a:t>
            </a:r>
            <a:endParaRPr lang="en-US" altLang="zh-CN" sz="1600" dirty="0">
              <a:solidFill>
                <a:schemeClr val="tx1"/>
              </a:solidFill>
              <a:sym typeface="+mn-ea"/>
            </a:endParaRPr>
          </a:p>
          <a:p>
            <a:pPr marL="609600" lvl="0" indent="-285750" algn="l">
              <a:lnSpc>
                <a:spcPct val="110000"/>
              </a:lnSpc>
              <a:spcBef>
                <a:spcPts val="200"/>
              </a:spcBef>
              <a:spcAft>
                <a:spcPts val="200"/>
              </a:spcAft>
              <a:buClrTx/>
              <a:buSzTx/>
              <a:buFont typeface="Arial" panose="020B0604020202020204" pitchFamily="34" charset="0"/>
              <a:buChar char="•"/>
            </a:pPr>
            <a:r>
              <a:rPr lang="en-US" altLang="zh-CN" sz="1600" dirty="0">
                <a:solidFill>
                  <a:schemeClr val="tx1"/>
                </a:solidFill>
                <a:sym typeface="+mn-ea"/>
              </a:rPr>
              <a:t>Facilitates machine movement in the field.</a:t>
            </a:r>
            <a:endParaRPr lang="en-US" altLang="zh-CN" sz="1600" dirty="0">
              <a:solidFill>
                <a:schemeClr val="tx1"/>
              </a:solidFill>
              <a:sym typeface="+mn-ea"/>
            </a:endParaRPr>
          </a:p>
          <a:p>
            <a:pPr marL="609600" lvl="0" indent="-285750" algn="l">
              <a:lnSpc>
                <a:spcPct val="110000"/>
              </a:lnSpc>
              <a:spcBef>
                <a:spcPts val="200"/>
              </a:spcBef>
              <a:spcAft>
                <a:spcPts val="200"/>
              </a:spcAft>
              <a:buClrTx/>
              <a:buSzTx/>
              <a:buFont typeface="Arial" panose="020B0604020202020204" pitchFamily="34" charset="0"/>
              <a:buChar char="•"/>
            </a:pPr>
            <a:r>
              <a:rPr lang="en-US" altLang="zh-CN" sz="1600" dirty="0">
                <a:solidFill>
                  <a:schemeClr val="tx1"/>
                </a:solidFill>
                <a:sym typeface="+mn-ea"/>
              </a:rPr>
              <a:t>Reduces unnecessary pulling and collisions.</a:t>
            </a:r>
            <a:endParaRPr lang="en-US" altLang="zh-CN" sz="1600" dirty="0">
              <a:solidFill>
                <a:schemeClr val="tx1"/>
              </a:solidFill>
              <a:sym typeface="+mn-ea"/>
            </a:endParaRPr>
          </a:p>
          <a:p>
            <a:pPr marL="609600" lvl="0" indent="-285750" algn="l">
              <a:lnSpc>
                <a:spcPct val="110000"/>
              </a:lnSpc>
              <a:spcBef>
                <a:spcPts val="200"/>
              </a:spcBef>
              <a:spcAft>
                <a:spcPts val="200"/>
              </a:spcAft>
              <a:buClrTx/>
              <a:buSzTx/>
              <a:buFont typeface="Arial" panose="020B0604020202020204" pitchFamily="34" charset="0"/>
              <a:buChar char="•"/>
            </a:pPr>
            <a:r>
              <a:rPr lang="en-US" altLang="zh-CN" sz="1600" dirty="0">
                <a:solidFill>
                  <a:schemeClr val="tx1"/>
                </a:solidFill>
                <a:sym typeface="+mn-ea"/>
              </a:rPr>
              <a:t>Minimize harvest losses.</a:t>
            </a:r>
            <a:endParaRPr lang="en-US" altLang="zh-CN" sz="1600" dirty="0">
              <a:solidFill>
                <a:schemeClr val="tx1"/>
              </a:solidFill>
              <a:sym typeface="+mn-ea"/>
            </a:endParaRPr>
          </a:p>
        </p:txBody>
      </p:sp>
      <p:sp>
        <p:nvSpPr>
          <p:cNvPr id="3" name="文本框 2"/>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6" name="文本框 5"/>
          <p:cNvSpPr txBox="1"/>
          <p:nvPr/>
        </p:nvSpPr>
        <p:spPr>
          <a:xfrm>
            <a:off x="587202"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b. Choose the right harvesting route</a:t>
            </a:r>
            <a:endParaRPr lang="en-US" altLang="zh-CN" sz="2400" b="1" dirty="0">
              <a:solidFill>
                <a:srgbClr val="5BAE3E"/>
              </a:solidFill>
              <a:sym typeface="+mn-ea"/>
            </a:endParaRPr>
          </a:p>
        </p:txBody>
      </p:sp>
      <p:pic>
        <p:nvPicPr>
          <p:cNvPr id="2" name="3.2_2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52475" y="3819525"/>
            <a:ext cx="609600" cy="609600"/>
          </a:xfrm>
          <a:prstGeom prst="rect">
            <a:avLst/>
          </a:prstGeom>
        </p:spPr>
      </p:pic>
      <p:sp>
        <p:nvSpPr>
          <p:cNvPr id="25" name="文本框 24"/>
          <p:cNvSpPr txBox="1"/>
          <p:nvPr/>
        </p:nvSpPr>
        <p:spPr>
          <a:xfrm>
            <a:off x="695325" y="2901899"/>
            <a:ext cx="5430520" cy="661720"/>
          </a:xfrm>
          <a:prstGeom prst="rect">
            <a:avLst/>
          </a:prstGeom>
          <a:noFill/>
        </p:spPr>
        <p:txBody>
          <a:bodyPr wrap="square" rtlCol="0">
            <a:spAutoFit/>
          </a:bodyPr>
          <a:lstStyle/>
          <a:p>
            <a:pPr marL="285750" lvl="0" indent="-285750">
              <a:spcAft>
                <a:spcPts val="600"/>
              </a:spcAft>
              <a:buClr>
                <a:schemeClr val="bg1"/>
              </a:buClr>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Suitable for fields with similar length and width.</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spcAft>
                <a:spcPts val="600"/>
              </a:spcAft>
              <a:buClr>
                <a:schemeClr val="bg1"/>
              </a:buClr>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Works best in relatively large area.</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29" name="文本框 28"/>
          <p:cNvSpPr txBox="1"/>
          <p:nvPr/>
        </p:nvSpPr>
        <p:spPr>
          <a:xfrm>
            <a:off x="695325" y="4299637"/>
            <a:ext cx="5722620" cy="2524281"/>
          </a:xfrm>
          <a:prstGeom prst="rect">
            <a:avLst/>
          </a:prstGeom>
          <a:noFill/>
        </p:spPr>
        <p:txBody>
          <a:bodyPr wrap="square" rtlCol="0">
            <a:spAutoFit/>
          </a:bodyPr>
          <a:lstStyle/>
          <a:p>
            <a:pPr marL="285750" lvl="0" indent="-285750">
              <a:lnSpc>
                <a:spcPct val="150000"/>
              </a:lnSpc>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Open harvesting paths first.</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lnSpc>
                <a:spcPct val="150000"/>
              </a:lnSpc>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Cut one swath to the end of the section.</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lnSpc>
                <a:spcPct val="150000"/>
              </a:lnSpc>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Move forward 5–8 meters along the path.</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Reverse while turning right to position the machine at 90°.</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lnSpc>
                <a:spcPct val="150000"/>
              </a:lnSpc>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Continue harvesting along the new direction.</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lnSpc>
                <a:spcPct val="150000"/>
              </a:lnSpc>
              <a:spcAft>
                <a:spcPts val="600"/>
              </a:spcAft>
              <a:buClr>
                <a:srgbClr val="5BAE3E"/>
              </a:buClr>
              <a:buFont typeface="Arial" panose="020B0604020202020204" pitchFamily="34" charset="0"/>
              <a:buChar char="•"/>
            </a:pP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p:txBody>
      </p:sp>
      <p:sp>
        <p:nvSpPr>
          <p:cNvPr id="31" name="矩形: 圆角 30"/>
          <p:cNvSpPr/>
          <p:nvPr/>
        </p:nvSpPr>
        <p:spPr>
          <a:xfrm>
            <a:off x="695325" y="2406424"/>
            <a:ext cx="2534920" cy="39624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Applicable Scenario </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32" name="矩形: 圆角 3"/>
          <p:cNvSpPr/>
          <p:nvPr/>
        </p:nvSpPr>
        <p:spPr>
          <a:xfrm>
            <a:off x="695325" y="3895607"/>
            <a:ext cx="2534920" cy="39624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Arial" panose="020B0604020202020204" pitchFamily="34" charset="0"/>
                <a:cs typeface="Arial" panose="020B0604020202020204" pitchFamily="34" charset="0"/>
                <a:sym typeface="+mn-ea"/>
              </a:rPr>
              <a:t>Operating Steps</a:t>
            </a:r>
            <a:endParaRPr lang="en-US" altLang="zh-CN" b="1" dirty="0">
              <a:solidFill>
                <a:schemeClr val="bg1"/>
              </a:solidFill>
              <a:latin typeface="Arial" panose="020B0604020202020204" pitchFamily="34" charset="0"/>
              <a:cs typeface="Arial" panose="020B0604020202020204" pitchFamily="34" charset="0"/>
              <a:sym typeface="+mn-ea"/>
            </a:endParaRPr>
          </a:p>
        </p:txBody>
      </p:sp>
      <p:pic>
        <p:nvPicPr>
          <p:cNvPr id="35"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3350"/>
          <a:stretch>
            <a:fillRect/>
          </a:stretch>
        </p:blipFill>
        <p:spPr bwMode="auto">
          <a:xfrm>
            <a:off x="8961757" y="1219131"/>
            <a:ext cx="3052048" cy="257881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23" grpId="0" animBg="1"/>
      <p:bldP spid="24" grpId="0"/>
      <p:bldP spid="28" grpId="0" uiExpand="1" build="p"/>
      <p:bldP spid="25" grpId="0" uiExpand="1" build="p"/>
      <p:bldP spid="29" grpId="0" uiExpand="1" build="p"/>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9" name="文本框 38"/>
          <p:cNvSpPr txBox="1"/>
          <p:nvPr>
            <p:custDataLst>
              <p:tags r:id="rId1"/>
            </p:custDataLst>
          </p:nvPr>
        </p:nvSpPr>
        <p:spPr>
          <a:xfrm flipH="1">
            <a:off x="587201" y="3861596"/>
            <a:ext cx="6547889" cy="1979516"/>
          </a:xfrm>
          <a:prstGeom prst="rect">
            <a:avLst/>
          </a:prstGeom>
          <a:noFill/>
        </p:spPr>
        <p:txBody>
          <a:bodyPr wrap="square" lIns="91440" tIns="45720" rIns="91440" bIns="45720" rtlCol="0" anchor="t" anchorCtr="0">
            <a:spAutoFit/>
          </a:bodyPr>
          <a:lstStyle/>
          <a:p>
            <a:pPr marL="285750" lvl="0" indent="-285750" algn="l">
              <a:lnSpc>
                <a:spcPct val="120000"/>
              </a:lnSpc>
              <a:spcBef>
                <a:spcPts val="300"/>
              </a:spcBef>
              <a:spcAft>
                <a:spcPts val="300"/>
              </a:spcAft>
              <a:buClrTx/>
              <a:buSzTx/>
              <a:buFont typeface="Wingdings" panose="05000000000000000000" charset="0"/>
              <a:buChar char="n"/>
            </a:pPr>
            <a:r>
              <a:rPr lang="en-US" altLang="zh-CN" b="1" dirty="0">
                <a:solidFill>
                  <a:srgbClr val="5BAE3E"/>
                </a:solidFill>
                <a:sym typeface="+mn-ea"/>
              </a:rPr>
              <a:t>Operating Steps</a:t>
            </a:r>
            <a:endParaRPr lang="en-US" altLang="zh-CN" b="1" dirty="0">
              <a:solidFill>
                <a:srgbClr val="5BAE3E"/>
              </a:solidFill>
              <a:sym typeface="+mn-ea"/>
            </a:endParaRPr>
          </a:p>
          <a:p>
            <a:pPr marL="609600" lvl="0" indent="-285750" algn="l">
              <a:lnSpc>
                <a:spcPct val="130000"/>
              </a:lnSpc>
              <a:spcBef>
                <a:spcPts val="300"/>
              </a:spcBef>
              <a:spcAft>
                <a:spcPts val="300"/>
              </a:spcAft>
              <a:buClrTx/>
              <a:buSzTx/>
              <a:buFont typeface="Arial" panose="020B0604020202020204" pitchFamily="34" charset="0"/>
              <a:buChar char="•"/>
            </a:pPr>
            <a:r>
              <a:rPr lang="en-US" altLang="zh-CN" sz="1600" dirty="0">
                <a:sym typeface="+mn-ea"/>
              </a:rPr>
              <a:t>Open paths at both ends of the field.</a:t>
            </a:r>
            <a:endParaRPr lang="en-US" altLang="zh-CN" sz="1600" dirty="0">
              <a:sym typeface="+mn-ea"/>
            </a:endParaRPr>
          </a:p>
          <a:p>
            <a:pPr marL="609600" lvl="0" indent="-285750" algn="l">
              <a:lnSpc>
                <a:spcPct val="130000"/>
              </a:lnSpc>
              <a:spcBef>
                <a:spcPts val="300"/>
              </a:spcBef>
              <a:spcAft>
                <a:spcPts val="300"/>
              </a:spcAft>
              <a:buClrTx/>
              <a:buSzTx/>
              <a:buFont typeface="Arial" panose="020B0604020202020204" pitchFamily="34" charset="0"/>
              <a:buChar char="•"/>
            </a:pPr>
            <a:r>
              <a:rPr lang="en-US" altLang="zh-CN" sz="1600" dirty="0">
                <a:sym typeface="+mn-ea"/>
              </a:rPr>
              <a:t>Harvest along the long direction to the end of the section.</a:t>
            </a:r>
            <a:endParaRPr lang="en-US" altLang="zh-CN" sz="1600" dirty="0">
              <a:sym typeface="+mn-ea"/>
            </a:endParaRPr>
          </a:p>
          <a:p>
            <a:pPr marL="609600" lvl="0" indent="-285750" algn="l">
              <a:lnSpc>
                <a:spcPct val="130000"/>
              </a:lnSpc>
              <a:spcBef>
                <a:spcPts val="300"/>
              </a:spcBef>
              <a:spcAft>
                <a:spcPts val="300"/>
              </a:spcAft>
              <a:buClrTx/>
              <a:buSzTx/>
              <a:buFont typeface="Arial" panose="020B0604020202020204" pitchFamily="34" charset="0"/>
              <a:buChar char="•"/>
            </a:pPr>
            <a:r>
              <a:rPr lang="en-US" altLang="zh-CN" sz="1600" dirty="0">
                <a:sym typeface="+mn-ea"/>
              </a:rPr>
              <a:t>Turn left and circle around to the opposite side of the section.</a:t>
            </a:r>
            <a:endParaRPr lang="en-US" altLang="zh-CN" sz="1600" dirty="0">
              <a:sym typeface="+mn-ea"/>
            </a:endParaRPr>
          </a:p>
          <a:p>
            <a:pPr marL="609600" lvl="0" indent="-285750" algn="l">
              <a:lnSpc>
                <a:spcPct val="130000"/>
              </a:lnSpc>
              <a:spcBef>
                <a:spcPts val="300"/>
              </a:spcBef>
              <a:spcAft>
                <a:spcPts val="300"/>
              </a:spcAft>
              <a:buClrTx/>
              <a:buSzTx/>
              <a:buFont typeface="Arial" panose="020B0604020202020204" pitchFamily="34" charset="0"/>
              <a:buChar char="•"/>
            </a:pPr>
            <a:r>
              <a:rPr lang="en-US" altLang="zh-CN" sz="1600" dirty="0">
                <a:sym typeface="+mn-ea"/>
              </a:rPr>
              <a:t>Continue harvesting in the reverse direction.</a:t>
            </a:r>
            <a:endParaRPr lang="en-US" altLang="zh-CN" sz="1600" dirty="0">
              <a:sym typeface="+mn-ea"/>
            </a:endParaRPr>
          </a:p>
        </p:txBody>
      </p:sp>
      <p:sp>
        <p:nvSpPr>
          <p:cNvPr id="4" name="文本框 3"/>
          <p:cNvSpPr txBox="1"/>
          <p:nvPr/>
        </p:nvSpPr>
        <p:spPr>
          <a:xfrm>
            <a:off x="587202"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b. Choose the right harvesting route</a:t>
            </a:r>
            <a:endParaRPr lang="en-US" altLang="zh-CN" sz="2400" b="1" dirty="0">
              <a:solidFill>
                <a:srgbClr val="5BAE3E"/>
              </a:solidFill>
              <a:sym typeface="+mn-ea"/>
            </a:endParaRPr>
          </a:p>
        </p:txBody>
      </p:sp>
      <p:pic>
        <p:nvPicPr>
          <p:cNvPr id="8" name="3.2_2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958975" y="3430588"/>
            <a:ext cx="609600" cy="609600"/>
          </a:xfrm>
          <a:prstGeom prst="rect">
            <a:avLst/>
          </a:prstGeom>
        </p:spPr>
      </p:pic>
      <p:sp>
        <p:nvSpPr>
          <p:cNvPr id="9" name="矩形 8"/>
          <p:cNvSpPr/>
          <p:nvPr>
            <p:custDataLst>
              <p:tags r:id="rId5"/>
            </p:custDataLst>
          </p:nvPr>
        </p:nvSpPr>
        <p:spPr>
          <a:xfrm>
            <a:off x="530469" y="1532414"/>
            <a:ext cx="5712489" cy="698850"/>
          </a:xfrm>
          <a:prstGeom prst="rect">
            <a:avLst/>
          </a:prstGeom>
          <a:noFill/>
        </p:spPr>
        <p:txBody>
          <a:bodyPr wrap="square" lIns="90000" tIns="46800" rIns="90000" bIns="0" rtlCol="0" anchor="ctr">
            <a:noAutofit/>
          </a:bodyPr>
          <a:lstStyle/>
          <a:p>
            <a:pPr>
              <a:spcBef>
                <a:spcPct val="0"/>
              </a:spcBef>
              <a:spcAft>
                <a:spcPct val="0"/>
              </a:spcAft>
            </a:pPr>
            <a:r>
              <a:rPr lang="en-US" altLang="zh-CN" sz="2000" b="1" dirty="0">
                <a:sym typeface="+mn-ea"/>
              </a:rPr>
              <a:t>2.Diamond-shaped two-way harvesting</a:t>
            </a:r>
            <a:endParaRPr lang="en-US" altLang="zh-CN" sz="2000" b="1" dirty="0">
              <a:latin typeface="+mn-ea"/>
              <a:cs typeface="+mn-ea"/>
              <a:sym typeface="+mn-ea"/>
            </a:endParaRPr>
          </a:p>
        </p:txBody>
      </p:sp>
      <p:sp>
        <p:nvSpPr>
          <p:cNvPr id="18" name="矩形 17"/>
          <p:cNvSpPr/>
          <p:nvPr/>
        </p:nvSpPr>
        <p:spPr>
          <a:xfrm>
            <a:off x="0" y="2140599"/>
            <a:ext cx="6547889" cy="164798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文本框 18"/>
          <p:cNvSpPr txBox="1"/>
          <p:nvPr/>
        </p:nvSpPr>
        <p:spPr>
          <a:xfrm>
            <a:off x="695325" y="2818769"/>
            <a:ext cx="5054311" cy="785343"/>
          </a:xfrm>
          <a:prstGeom prst="rect">
            <a:avLst/>
          </a:prstGeom>
          <a:noFill/>
        </p:spPr>
        <p:txBody>
          <a:bodyPr wrap="square" rtlCol="0">
            <a:spAutoFit/>
          </a:bodyPr>
          <a:lstStyle/>
          <a:p>
            <a:pPr marL="285750" lvl="0" indent="-285750">
              <a:lnSpc>
                <a:spcPct val="150000"/>
              </a:lnSpc>
              <a:spcAft>
                <a:spcPts val="600"/>
              </a:spcAft>
              <a:buClr>
                <a:schemeClr val="bg1"/>
              </a:buClr>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Small fields where the length differs significantly from the width.</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20" name="矩形: 圆角 19"/>
          <p:cNvSpPr/>
          <p:nvPr/>
        </p:nvSpPr>
        <p:spPr>
          <a:xfrm>
            <a:off x="695324" y="2351004"/>
            <a:ext cx="2768311" cy="39624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Application Scenario</a:t>
            </a:r>
            <a:endParaRPr lang="en-US" altLang="zh-CN" b="1" dirty="0">
              <a:solidFill>
                <a:srgbClr val="5BAE3E"/>
              </a:solidFill>
              <a:latin typeface="Arial" panose="020B0604020202020204" pitchFamily="34" charset="0"/>
              <a:cs typeface="Arial" panose="020B0604020202020204" pitchFamily="34" charset="0"/>
              <a:sym typeface="+mn-ea"/>
            </a:endParaRPr>
          </a:p>
        </p:txBody>
      </p:sp>
      <p:pic>
        <p:nvPicPr>
          <p:cNvPr id="3"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9263" y="2144641"/>
            <a:ext cx="5602737" cy="164798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bldLst>
      <p:bldP spid="39" grpId="0" uiExpand="1" build="p"/>
      <p:bldP spid="9" grpId="0"/>
      <p:bldP spid="18" grpId="0" animBg="1"/>
      <p:bldP spid="19" grpId="0" uiExpand="1" build="p"/>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587201" y="1216735"/>
            <a:ext cx="10060746"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b. Choose the right harvesting route</a:t>
            </a:r>
            <a:endParaRPr lang="en-US" altLang="zh-CN" sz="2400" b="1" dirty="0">
              <a:solidFill>
                <a:srgbClr val="5BAE3E"/>
              </a:solidFill>
              <a:sym typeface="+mn-ea"/>
            </a:endParaRPr>
          </a:p>
        </p:txBody>
      </p:sp>
      <p:pic>
        <p:nvPicPr>
          <p:cNvPr id="3" name="3.2_2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108325" y="5191125"/>
            <a:ext cx="609600" cy="609600"/>
          </a:xfrm>
          <a:prstGeom prst="rect">
            <a:avLst/>
          </a:prstGeom>
        </p:spPr>
      </p:pic>
      <p:sp>
        <p:nvSpPr>
          <p:cNvPr id="11" name="矩形 10"/>
          <p:cNvSpPr/>
          <p:nvPr/>
        </p:nvSpPr>
        <p:spPr>
          <a:xfrm>
            <a:off x="0" y="2197489"/>
            <a:ext cx="5985164" cy="112512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文本框 11"/>
          <p:cNvSpPr txBox="1"/>
          <p:nvPr/>
        </p:nvSpPr>
        <p:spPr>
          <a:xfrm>
            <a:off x="695325" y="2735639"/>
            <a:ext cx="5430520" cy="416011"/>
          </a:xfrm>
          <a:prstGeom prst="rect">
            <a:avLst/>
          </a:prstGeom>
          <a:noFill/>
        </p:spPr>
        <p:txBody>
          <a:bodyPr wrap="square" rtlCol="0">
            <a:spAutoFit/>
          </a:bodyPr>
          <a:lstStyle/>
          <a:p>
            <a:pPr marL="285750" lvl="0" indent="-285750">
              <a:lnSpc>
                <a:spcPct val="150000"/>
              </a:lnSpc>
              <a:spcAft>
                <a:spcPts val="600"/>
              </a:spcAft>
              <a:buClr>
                <a:schemeClr val="bg1"/>
              </a:buClr>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Large or regularly shaped fields.</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13" name="矩形: 圆角 12"/>
          <p:cNvSpPr/>
          <p:nvPr/>
        </p:nvSpPr>
        <p:spPr>
          <a:xfrm>
            <a:off x="695325" y="2295584"/>
            <a:ext cx="2534920" cy="39624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Applicable Scenario </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5" name="矩形 14"/>
          <p:cNvSpPr/>
          <p:nvPr>
            <p:custDataLst>
              <p:tags r:id="rId4"/>
            </p:custDataLst>
          </p:nvPr>
        </p:nvSpPr>
        <p:spPr>
          <a:xfrm>
            <a:off x="530469" y="1532414"/>
            <a:ext cx="5712489" cy="698850"/>
          </a:xfrm>
          <a:prstGeom prst="rect">
            <a:avLst/>
          </a:prstGeom>
          <a:noFill/>
        </p:spPr>
        <p:txBody>
          <a:bodyPr wrap="square" lIns="90000" tIns="46800" rIns="90000" bIns="0" rtlCol="0" anchor="ctr">
            <a:noAutofit/>
          </a:bodyPr>
          <a:lstStyle/>
          <a:p>
            <a:pPr>
              <a:spcBef>
                <a:spcPct val="0"/>
              </a:spcBef>
              <a:spcAft>
                <a:spcPct val="0"/>
              </a:spcAft>
            </a:pPr>
            <a:r>
              <a:rPr lang="en-US" altLang="zh-CN" sz="2000" b="1" dirty="0">
                <a:sym typeface="+mn-ea"/>
              </a:rPr>
              <a:t>3.Block harvesting</a:t>
            </a:r>
            <a:endParaRPr lang="en-US" altLang="zh-CN" sz="2000" b="1" dirty="0">
              <a:latin typeface="+mn-ea"/>
              <a:cs typeface="+mn-ea"/>
              <a:sym typeface="+mn-ea"/>
            </a:endParaRPr>
          </a:p>
        </p:txBody>
      </p:sp>
      <p:pic>
        <p:nvPicPr>
          <p:cNvPr id="6"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8345" y="2197489"/>
            <a:ext cx="6104246" cy="3128097"/>
          </a:xfrm>
          <a:prstGeom prst="rect">
            <a:avLst/>
          </a:prstGeom>
          <a:noFill/>
          <a:ln>
            <a:noFill/>
          </a:ln>
        </p:spPr>
      </p:pic>
      <p:sp>
        <p:nvSpPr>
          <p:cNvPr id="17" name="文本框 16"/>
          <p:cNvSpPr txBox="1"/>
          <p:nvPr/>
        </p:nvSpPr>
        <p:spPr>
          <a:xfrm>
            <a:off x="695325" y="3800864"/>
            <a:ext cx="5722620" cy="1754839"/>
          </a:xfrm>
          <a:prstGeom prst="rect">
            <a:avLst/>
          </a:prstGeom>
          <a:noFill/>
        </p:spPr>
        <p:txBody>
          <a:bodyPr wrap="square" rtlCol="0">
            <a:spAutoFit/>
          </a:bodyPr>
          <a:lstStyle/>
          <a:p>
            <a:pPr marL="285750" lvl="0" indent="-285750">
              <a:lnSpc>
                <a:spcPct val="150000"/>
              </a:lnSpc>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Facilitates crop harvesting.</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lnSpc>
                <a:spcPct val="150000"/>
              </a:lnSpc>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Supports smoother scheduling of grain unloading.</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lnSpc>
                <a:spcPct val="150000"/>
              </a:lnSpc>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Improves overall operational efficiency.</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lnSpc>
                <a:spcPct val="150000"/>
              </a:lnSpc>
              <a:spcAft>
                <a:spcPts val="600"/>
              </a:spcAft>
              <a:buClr>
                <a:srgbClr val="5BAE3E"/>
              </a:buClr>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Minimizes harvest losses.</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p:txBody>
      </p:sp>
      <p:sp>
        <p:nvSpPr>
          <p:cNvPr id="19" name="矩形: 圆角 3"/>
          <p:cNvSpPr/>
          <p:nvPr/>
        </p:nvSpPr>
        <p:spPr>
          <a:xfrm>
            <a:off x="695325" y="3396834"/>
            <a:ext cx="2534920" cy="39624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Arial" panose="020B0604020202020204" pitchFamily="34" charset="0"/>
                <a:cs typeface="Arial" panose="020B0604020202020204" pitchFamily="34" charset="0"/>
                <a:sym typeface="+mn-ea"/>
              </a:rPr>
              <a:t>Key Features</a:t>
            </a:r>
            <a:endParaRPr lang="en-US" altLang="zh-CN" b="1" dirty="0">
              <a:solidFill>
                <a:schemeClr val="bg1"/>
              </a:solidFill>
              <a:latin typeface="Arial" panose="020B0604020202020204" pitchFamily="34" charset="0"/>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1" grpId="0" animBg="1"/>
      <p:bldP spid="12" grpId="0" uiExpand="1" build="p"/>
      <p:bldP spid="13" grpId="0" animBg="1"/>
      <p:bldP spid="15" grpId="0"/>
      <p:bldP spid="17" grpId="0" uiExpand="1" build="p"/>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 name="文本框 2"/>
          <p:cNvSpPr txBox="1"/>
          <p:nvPr/>
        </p:nvSpPr>
        <p:spPr>
          <a:xfrm>
            <a:off x="599234"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c. Maintain proper operating speed</a:t>
            </a:r>
            <a:endParaRPr lang="en-US" altLang="zh-CN" sz="2400" b="1" dirty="0">
              <a:solidFill>
                <a:srgbClr val="5BAE3E"/>
              </a:solidFill>
              <a:sym typeface="+mn-ea"/>
            </a:endParaRPr>
          </a:p>
        </p:txBody>
      </p:sp>
      <p:sp>
        <p:nvSpPr>
          <p:cNvPr id="7" name="椭圆 6"/>
          <p:cNvSpPr/>
          <p:nvPr>
            <p:custDataLst>
              <p:tags r:id="rId1"/>
            </p:custDataLst>
          </p:nvPr>
        </p:nvSpPr>
        <p:spPr>
          <a:xfrm>
            <a:off x="892810" y="2399314"/>
            <a:ext cx="10406380" cy="540385"/>
          </a:xfrm>
          <a:prstGeom prst="ellipse">
            <a:avLst/>
          </a:prstGeom>
          <a:gradFill flip="none" rotWithShape="1">
            <a:gsLst>
              <a:gs pos="18000">
                <a:srgbClr val="5BAE3E">
                  <a:alpha val="0"/>
                  <a:lumMod val="60000"/>
                  <a:lumOff val="40000"/>
                </a:srgbClr>
              </a:gs>
              <a:gs pos="100000">
                <a:srgbClr val="5BAE3E">
                  <a:alpha val="40000"/>
                  <a:lumMod val="80000"/>
                  <a:lumOff val="2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ea"/>
            </a:endParaRPr>
          </a:p>
        </p:txBody>
      </p:sp>
      <p:sp>
        <p:nvSpPr>
          <p:cNvPr id="6" name="矩形: 圆角 1"/>
          <p:cNvSpPr/>
          <p:nvPr>
            <p:custDataLst>
              <p:tags r:id="rId2"/>
            </p:custDataLst>
          </p:nvPr>
        </p:nvSpPr>
        <p:spPr>
          <a:xfrm>
            <a:off x="4182779" y="2099117"/>
            <a:ext cx="3826443" cy="515303"/>
          </a:xfrm>
          <a:prstGeom prst="roundRect">
            <a:avLst>
              <a:gd name="adj" fmla="val 50000"/>
            </a:avLst>
          </a:prstGeom>
          <a:gradFill>
            <a:gsLst>
              <a:gs pos="0">
                <a:srgbClr val="5BAE3E">
                  <a:lumMod val="85000"/>
                  <a:lumOff val="15000"/>
                </a:srgbClr>
              </a:gs>
              <a:gs pos="100000">
                <a:srgbClr val="5BAE3E">
                  <a:lumMod val="85000"/>
                </a:srgbClr>
              </a:gs>
            </a:gsLst>
            <a:lin ang="10800000" scaled="1"/>
          </a:gradFill>
        </p:spPr>
        <p:txBody>
          <a:bodyPr wrap="square" lIns="0" tIns="0" rIns="0" bIns="0" rtlCol="0" anchor="ctr" anchorCtr="1">
            <a:noAutofit/>
          </a:bodyPr>
          <a:lstStyle/>
          <a:p>
            <a:pPr algn="ctr">
              <a:spcBef>
                <a:spcPct val="0"/>
              </a:spcBef>
              <a:spcAft>
                <a:spcPct val="0"/>
              </a:spcAft>
            </a:pPr>
            <a:r>
              <a:rPr lang="en-US" altLang="zh-CN" sz="2000" b="1" dirty="0">
                <a:solidFill>
                  <a:srgbClr val="FFFFFF"/>
                </a:solidFill>
                <a:effectLst/>
                <a:latin typeface="Arial" panose="020B0604020202020204" pitchFamily="34" charset="0"/>
                <a:cs typeface="Arial" panose="020B0604020202020204" pitchFamily="34" charset="0"/>
              </a:rPr>
              <a:t>Operating Specifications</a:t>
            </a:r>
            <a:endParaRPr lang="en-US" altLang="zh-CN" sz="2000" b="1" dirty="0">
              <a:solidFill>
                <a:srgbClr val="FFFFFF"/>
              </a:solidFill>
              <a:effectLst/>
              <a:latin typeface="Arial" panose="020B0604020202020204" pitchFamily="34" charset="0"/>
              <a:cs typeface="Arial" panose="020B0604020202020204" pitchFamily="34" charset="0"/>
            </a:endParaRPr>
          </a:p>
        </p:txBody>
      </p:sp>
      <p:sp>
        <p:nvSpPr>
          <p:cNvPr id="20" name="文本框 19"/>
          <p:cNvSpPr txBox="1"/>
          <p:nvPr>
            <p:custDataLst>
              <p:tags r:id="rId3"/>
            </p:custDataLst>
          </p:nvPr>
        </p:nvSpPr>
        <p:spPr>
          <a:xfrm>
            <a:off x="784458" y="3419977"/>
            <a:ext cx="2181860" cy="337185"/>
          </a:xfrm>
          <a:prstGeom prst="rect">
            <a:avLst/>
          </a:prstGeom>
          <a:noFill/>
        </p:spPr>
        <p:txBody>
          <a:bodyPr wrap="square" lIns="91440" tIns="45720" rIns="91440" bIns="45720" rtlCol="0" anchor="t">
            <a:spAutoFit/>
          </a:bodyPr>
          <a:lstStyle/>
          <a:p>
            <a:pPr lvl="0" algn="ctr">
              <a:buClrTx/>
              <a:buSzTx/>
              <a:buFontTx/>
            </a:pPr>
            <a:r>
              <a:rPr lang="en-US" altLang="zh-CN" sz="1600" b="1" dirty="0">
                <a:solidFill>
                  <a:srgbClr val="5BAE3E"/>
                </a:solidFill>
                <a:sym typeface="+mn-ea"/>
              </a:rPr>
              <a:t>Normal Operation</a:t>
            </a:r>
            <a:endParaRPr lang="en-US" altLang="zh-CN" sz="1600" b="1" dirty="0">
              <a:solidFill>
                <a:srgbClr val="5BAE3E"/>
              </a:solidFill>
              <a:sym typeface="+mn-ea"/>
            </a:endParaRPr>
          </a:p>
        </p:txBody>
      </p:sp>
      <p:sp>
        <p:nvSpPr>
          <p:cNvPr id="21" name="矩形: 圆角 14"/>
          <p:cNvSpPr/>
          <p:nvPr>
            <p:custDataLst>
              <p:tags r:id="rId4"/>
            </p:custDataLst>
          </p:nvPr>
        </p:nvSpPr>
        <p:spPr>
          <a:xfrm>
            <a:off x="687388" y="3955006"/>
            <a:ext cx="2376000" cy="2198921"/>
          </a:xfrm>
          <a:prstGeom prst="roundRect">
            <a:avLst>
              <a:gd name="adj" fmla="val 8537"/>
            </a:avLst>
          </a:prstGeom>
          <a:noFill/>
          <a:ln w="15875">
            <a:gradFill flip="none" rotWithShape="1">
              <a:gsLst>
                <a:gs pos="0">
                  <a:srgbClr val="5BAE3E">
                    <a:alpha val="75000"/>
                  </a:srgbClr>
                </a:gs>
                <a:gs pos="100000">
                  <a:srgbClr val="5BAE3E">
                    <a:alpha val="0"/>
                  </a:srgb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144145" tIns="107950" rIns="144145" rtlCol="0" anchor="t"/>
          <a:lstStyle/>
          <a:p>
            <a:pPr indent="0" algn="l" fontAlgn="auto">
              <a:lnSpc>
                <a:spcPct val="120000"/>
              </a:lnSpc>
              <a:buClrTx/>
              <a:buSzTx/>
              <a:buFontTx/>
            </a:pPr>
            <a:r>
              <a:rPr lang="en-US" altLang="zh-CN" sz="1600" dirty="0">
                <a:solidFill>
                  <a:schemeClr val="tx1"/>
                </a:solidFill>
                <a:sym typeface="+mn-ea"/>
              </a:rPr>
              <a:t>Keep the engine running at its rated speed.</a:t>
            </a:r>
            <a:endParaRPr lang="en-US" altLang="zh-CN" sz="1600" dirty="0">
              <a:solidFill>
                <a:schemeClr val="tx1"/>
              </a:solidFill>
              <a:sym typeface="+mn-ea"/>
            </a:endParaRPr>
          </a:p>
        </p:txBody>
      </p:sp>
      <p:sp>
        <p:nvSpPr>
          <p:cNvPr id="34" name="文本框 33"/>
          <p:cNvSpPr txBox="1"/>
          <p:nvPr>
            <p:custDataLst>
              <p:tags r:id="rId5"/>
            </p:custDataLst>
          </p:nvPr>
        </p:nvSpPr>
        <p:spPr>
          <a:xfrm>
            <a:off x="3036558" y="3419977"/>
            <a:ext cx="2513965" cy="337185"/>
          </a:xfrm>
          <a:prstGeom prst="rect">
            <a:avLst/>
          </a:prstGeom>
          <a:noFill/>
        </p:spPr>
        <p:txBody>
          <a:bodyPr wrap="square" lIns="91440" tIns="45720" rIns="91440" bIns="45720" rtlCol="0" anchor="t">
            <a:spAutoFit/>
          </a:bodyPr>
          <a:lstStyle/>
          <a:p>
            <a:pPr lvl="0" algn="ctr">
              <a:buClrTx/>
              <a:buSzTx/>
              <a:buFontTx/>
            </a:pPr>
            <a:r>
              <a:rPr lang="en-US" altLang="zh-CN" sz="1600" b="1" dirty="0">
                <a:solidFill>
                  <a:srgbClr val="5BAE3E"/>
                </a:solidFill>
                <a:sym typeface="+mn-ea"/>
              </a:rPr>
              <a:t>Turning at Field Edges</a:t>
            </a:r>
            <a:endParaRPr lang="en-US" altLang="zh-CN" sz="1600" b="1" dirty="0">
              <a:solidFill>
                <a:srgbClr val="5BAE3E"/>
              </a:solidFill>
              <a:sym typeface="+mn-ea"/>
            </a:endParaRPr>
          </a:p>
        </p:txBody>
      </p:sp>
      <p:sp>
        <p:nvSpPr>
          <p:cNvPr id="35" name="矩形: 圆角 34"/>
          <p:cNvSpPr/>
          <p:nvPr>
            <p:custDataLst>
              <p:tags r:id="rId6"/>
            </p:custDataLst>
          </p:nvPr>
        </p:nvSpPr>
        <p:spPr>
          <a:xfrm>
            <a:off x="3185308" y="3955006"/>
            <a:ext cx="2216464" cy="2198921"/>
          </a:xfrm>
          <a:prstGeom prst="roundRect">
            <a:avLst>
              <a:gd name="adj" fmla="val 8537"/>
            </a:avLst>
          </a:prstGeom>
          <a:noFill/>
          <a:ln w="15875">
            <a:gradFill flip="none" rotWithShape="1">
              <a:gsLst>
                <a:gs pos="0">
                  <a:srgbClr val="5BAE3E">
                    <a:alpha val="75000"/>
                  </a:srgbClr>
                </a:gs>
                <a:gs pos="100000">
                  <a:srgbClr val="5BAE3E">
                    <a:alpha val="0"/>
                  </a:srgb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144145" tIns="107950" rIns="144145" rtlCol="0" anchor="t"/>
          <a:lstStyle/>
          <a:p>
            <a:pPr indent="0" algn="l" fontAlgn="auto">
              <a:lnSpc>
                <a:spcPct val="120000"/>
              </a:lnSpc>
              <a:buClrTx/>
              <a:buSzTx/>
              <a:buFontTx/>
            </a:pPr>
            <a:r>
              <a:rPr lang="en-US" altLang="zh-CN" sz="1600" dirty="0">
                <a:solidFill>
                  <a:schemeClr val="tx1"/>
                </a:solidFill>
                <a:sym typeface="+mn-ea"/>
              </a:rPr>
              <a:t>Appropriately slow down.</a:t>
            </a:r>
            <a:endParaRPr lang="en-US" altLang="zh-CN" sz="1600" dirty="0">
              <a:solidFill>
                <a:schemeClr val="tx1"/>
              </a:solidFill>
              <a:sym typeface="+mn-ea"/>
            </a:endParaRPr>
          </a:p>
        </p:txBody>
      </p:sp>
      <p:sp>
        <p:nvSpPr>
          <p:cNvPr id="39" name="文本框 38"/>
          <p:cNvSpPr txBox="1"/>
          <p:nvPr>
            <p:custDataLst>
              <p:tags r:id="rId7"/>
            </p:custDataLst>
          </p:nvPr>
        </p:nvSpPr>
        <p:spPr>
          <a:xfrm>
            <a:off x="5655389" y="3296787"/>
            <a:ext cx="2464971" cy="583565"/>
          </a:xfrm>
          <a:prstGeom prst="rect">
            <a:avLst/>
          </a:prstGeom>
          <a:noFill/>
        </p:spPr>
        <p:txBody>
          <a:bodyPr wrap="square" lIns="91440" tIns="45720" rIns="91440" bIns="45720" rtlCol="0" anchor="t">
            <a:spAutoFit/>
          </a:bodyPr>
          <a:lstStyle/>
          <a:p>
            <a:pPr lvl="0" algn="ctr">
              <a:buClrTx/>
              <a:buSzTx/>
              <a:buFontTx/>
            </a:pPr>
            <a:r>
              <a:rPr lang="en-US" altLang="zh-CN" sz="1600" b="1" dirty="0">
                <a:solidFill>
                  <a:srgbClr val="5BAE3E"/>
                </a:solidFill>
                <a:sym typeface="+mn-ea"/>
              </a:rPr>
              <a:t>High-Yield Fields (&gt;9,000 kg/ha)</a:t>
            </a:r>
            <a:endParaRPr lang="en-US" altLang="zh-CN" sz="1600" b="1" dirty="0">
              <a:solidFill>
                <a:srgbClr val="5BAE3E"/>
              </a:solidFill>
              <a:sym typeface="+mn-ea"/>
            </a:endParaRPr>
          </a:p>
        </p:txBody>
      </p:sp>
      <p:sp>
        <p:nvSpPr>
          <p:cNvPr id="40" name="矩形: 圆角 39"/>
          <p:cNvSpPr/>
          <p:nvPr>
            <p:custDataLst>
              <p:tags r:id="rId8"/>
            </p:custDataLst>
          </p:nvPr>
        </p:nvSpPr>
        <p:spPr>
          <a:xfrm>
            <a:off x="5513834" y="3955006"/>
            <a:ext cx="2748083" cy="2198921"/>
          </a:xfrm>
          <a:prstGeom prst="roundRect">
            <a:avLst>
              <a:gd name="adj" fmla="val 8537"/>
            </a:avLst>
          </a:prstGeom>
          <a:noFill/>
          <a:ln w="15875">
            <a:gradFill flip="none" rotWithShape="1">
              <a:gsLst>
                <a:gs pos="0">
                  <a:srgbClr val="5BAE3E">
                    <a:alpha val="75000"/>
                  </a:srgbClr>
                </a:gs>
                <a:gs pos="100000">
                  <a:srgbClr val="5BAE3E">
                    <a:alpha val="0"/>
                  </a:srgb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144145" tIns="107950" rIns="144145" rtlCol="0" anchor="t"/>
          <a:lstStyle/>
          <a:p>
            <a:pPr marL="285750" indent="-285750" algn="l" fontAlgn="auto">
              <a:lnSpc>
                <a:spcPct val="120000"/>
              </a:lnSpc>
              <a:buClrTx/>
              <a:buSzTx/>
              <a:buFont typeface="Arial" panose="020B0604020202020204" pitchFamily="34" charset="0"/>
              <a:buChar char="•"/>
            </a:pPr>
            <a:r>
              <a:rPr lang="en-US" altLang="zh-CN" sz="1600" dirty="0">
                <a:solidFill>
                  <a:schemeClr val="tx1"/>
                </a:solidFill>
              </a:rPr>
              <a:t>Reduce the speed.  </a:t>
            </a:r>
            <a:endParaRPr lang="en-US" altLang="zh-CN" sz="1600" dirty="0">
              <a:solidFill>
                <a:schemeClr val="tx1"/>
              </a:solidFill>
            </a:endParaRPr>
          </a:p>
          <a:p>
            <a:pPr marL="285750" indent="-285750" algn="l" fontAlgn="auto">
              <a:lnSpc>
                <a:spcPct val="120000"/>
              </a:lnSpc>
              <a:buClrTx/>
              <a:buSzTx/>
              <a:buFont typeface="Arial" panose="020B0604020202020204" pitchFamily="34" charset="0"/>
              <a:buChar char="•"/>
            </a:pPr>
            <a:r>
              <a:rPr lang="en-US" altLang="zh-CN" sz="1600" dirty="0">
                <a:solidFill>
                  <a:schemeClr val="tx1"/>
                </a:solidFill>
              </a:rPr>
              <a:t>For full-feed combine harvesters, appropriately increase cutting height and reduce cutting width. </a:t>
            </a:r>
            <a:endParaRPr lang="en-US" altLang="zh-CN" sz="1600" dirty="0">
              <a:solidFill>
                <a:schemeClr val="tx1"/>
              </a:solidFill>
            </a:endParaRPr>
          </a:p>
        </p:txBody>
      </p:sp>
      <p:grpSp>
        <p:nvGrpSpPr>
          <p:cNvPr id="8" name="组合 7"/>
          <p:cNvGrpSpPr/>
          <p:nvPr/>
        </p:nvGrpSpPr>
        <p:grpSpPr>
          <a:xfrm>
            <a:off x="691357" y="2495298"/>
            <a:ext cx="10809287" cy="912396"/>
            <a:chOff x="691357" y="2495298"/>
            <a:chExt cx="10809287" cy="912396"/>
          </a:xfrm>
        </p:grpSpPr>
        <p:sp>
          <p:nvSpPr>
            <p:cNvPr id="4" name="椭圆 3"/>
            <p:cNvSpPr/>
            <p:nvPr>
              <p:custDataLst>
                <p:tags r:id="rId9"/>
              </p:custDataLst>
            </p:nvPr>
          </p:nvSpPr>
          <p:spPr>
            <a:xfrm>
              <a:off x="691357" y="2495298"/>
              <a:ext cx="10809287" cy="567055"/>
            </a:xfrm>
            <a:prstGeom prst="ellipse">
              <a:avLst/>
            </a:prstGeom>
            <a:noFill/>
            <a:ln>
              <a:gradFill>
                <a:gsLst>
                  <a:gs pos="33000">
                    <a:srgbClr val="5BAE3E">
                      <a:alpha val="0"/>
                      <a:lumMod val="20000"/>
                      <a:lumOff val="80000"/>
                    </a:srgbClr>
                  </a:gs>
                  <a:gs pos="100000">
                    <a:srgbClr val="5BAE3E">
                      <a:alpha val="70000"/>
                    </a:srgb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ea"/>
              </a:endParaRPr>
            </a:p>
          </p:txBody>
        </p:sp>
        <p:sp>
          <p:nvSpPr>
            <p:cNvPr id="18" name="椭圆 17"/>
            <p:cNvSpPr/>
            <p:nvPr>
              <p:custDataLst>
                <p:tags r:id="rId10"/>
              </p:custDataLst>
            </p:nvPr>
          </p:nvSpPr>
          <p:spPr>
            <a:xfrm>
              <a:off x="1829033" y="2918109"/>
              <a:ext cx="92710" cy="92710"/>
            </a:xfrm>
            <a:prstGeom prst="ellipse">
              <a:avLst/>
            </a:prstGeom>
            <a:gradFill>
              <a:gsLst>
                <a:gs pos="0">
                  <a:srgbClr val="5BAE3E"/>
                </a:gs>
                <a:gs pos="100000">
                  <a:srgbClr val="5BAE3E"/>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ea"/>
              </a:endParaRPr>
            </a:p>
          </p:txBody>
        </p:sp>
        <p:cxnSp>
          <p:nvCxnSpPr>
            <p:cNvPr id="19" name="直接连接符 18"/>
            <p:cNvCxnSpPr/>
            <p:nvPr>
              <p:custDataLst>
                <p:tags r:id="rId11"/>
              </p:custDataLst>
            </p:nvPr>
          </p:nvCxnSpPr>
          <p:spPr>
            <a:xfrm>
              <a:off x="1875388" y="3010819"/>
              <a:ext cx="0" cy="347345"/>
            </a:xfrm>
            <a:prstGeom prst="line">
              <a:avLst/>
            </a:prstGeom>
            <a:ln w="19050">
              <a:gradFill>
                <a:gsLst>
                  <a:gs pos="96000">
                    <a:srgbClr val="FFFFFF">
                      <a:alpha val="0"/>
                    </a:srgbClr>
                  </a:gs>
                  <a:gs pos="0">
                    <a:srgbClr val="5BAE3E">
                      <a:alpha val="50000"/>
                    </a:srgb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31" name="椭圆 30"/>
            <p:cNvSpPr/>
            <p:nvPr>
              <p:custDataLst>
                <p:tags r:id="rId12"/>
              </p:custDataLst>
            </p:nvPr>
          </p:nvSpPr>
          <p:spPr>
            <a:xfrm>
              <a:off x="4247185" y="3005739"/>
              <a:ext cx="92710" cy="92710"/>
            </a:xfrm>
            <a:prstGeom prst="ellipse">
              <a:avLst/>
            </a:prstGeom>
            <a:gradFill>
              <a:gsLst>
                <a:gs pos="0">
                  <a:srgbClr val="5BAE3E"/>
                </a:gs>
                <a:gs pos="100000">
                  <a:srgbClr val="5BAE3E"/>
                </a:gs>
              </a:gsLst>
              <a:lin ang="5400000" scaled="1"/>
            </a:gradFill>
            <a:ln>
              <a:noFill/>
            </a:ln>
            <a:effectLst>
              <a:outerShdw blurRad="152400" sx="102000" sy="102000" algn="ctr" rotWithShape="0">
                <a:schemeClr val="accent2">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ea"/>
              </a:endParaRPr>
            </a:p>
          </p:txBody>
        </p:sp>
        <p:cxnSp>
          <p:nvCxnSpPr>
            <p:cNvPr id="33" name="直接连接符 32"/>
            <p:cNvCxnSpPr/>
            <p:nvPr>
              <p:custDataLst>
                <p:tags r:id="rId13"/>
              </p:custDataLst>
            </p:nvPr>
          </p:nvCxnSpPr>
          <p:spPr>
            <a:xfrm>
              <a:off x="4293540" y="3098449"/>
              <a:ext cx="0" cy="309245"/>
            </a:xfrm>
            <a:prstGeom prst="line">
              <a:avLst/>
            </a:prstGeom>
            <a:ln w="19050">
              <a:gradFill>
                <a:gsLst>
                  <a:gs pos="96000">
                    <a:srgbClr val="FFFFFF">
                      <a:alpha val="0"/>
                    </a:srgbClr>
                  </a:gs>
                  <a:gs pos="0">
                    <a:srgbClr val="5BAE3E">
                      <a:alpha val="50000"/>
                    </a:srgb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37" name="椭圆 36"/>
            <p:cNvSpPr/>
            <p:nvPr>
              <p:custDataLst>
                <p:tags r:id="rId14"/>
              </p:custDataLst>
            </p:nvPr>
          </p:nvSpPr>
          <p:spPr>
            <a:xfrm>
              <a:off x="6841520" y="3017771"/>
              <a:ext cx="92710" cy="92710"/>
            </a:xfrm>
            <a:prstGeom prst="ellipse">
              <a:avLst/>
            </a:prstGeom>
            <a:gradFill>
              <a:gsLst>
                <a:gs pos="0">
                  <a:srgbClr val="5BAE3E"/>
                </a:gs>
                <a:gs pos="100000">
                  <a:srgbClr val="5BAE3E"/>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ea"/>
              </a:endParaRPr>
            </a:p>
          </p:txBody>
        </p:sp>
        <p:cxnSp>
          <p:nvCxnSpPr>
            <p:cNvPr id="38" name="直接连接符 37"/>
            <p:cNvCxnSpPr/>
            <p:nvPr>
              <p:custDataLst>
                <p:tags r:id="rId15"/>
              </p:custDataLst>
            </p:nvPr>
          </p:nvCxnSpPr>
          <p:spPr>
            <a:xfrm>
              <a:off x="6887875" y="3098449"/>
              <a:ext cx="0" cy="309245"/>
            </a:xfrm>
            <a:prstGeom prst="line">
              <a:avLst/>
            </a:prstGeom>
            <a:ln w="19050">
              <a:gradFill>
                <a:gsLst>
                  <a:gs pos="96000">
                    <a:srgbClr val="FFFFFF">
                      <a:alpha val="0"/>
                    </a:srgbClr>
                  </a:gs>
                  <a:gs pos="0">
                    <a:srgbClr val="5BAE3E">
                      <a:alpha val="50000"/>
                    </a:srgb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47" name="椭圆 46"/>
            <p:cNvSpPr/>
            <p:nvPr>
              <p:custDataLst>
                <p:tags r:id="rId16"/>
              </p:custDataLst>
            </p:nvPr>
          </p:nvSpPr>
          <p:spPr>
            <a:xfrm>
              <a:off x="9889263" y="2942173"/>
              <a:ext cx="92710" cy="92710"/>
            </a:xfrm>
            <a:prstGeom prst="ellipse">
              <a:avLst/>
            </a:prstGeom>
            <a:gradFill>
              <a:gsLst>
                <a:gs pos="0">
                  <a:srgbClr val="5BAE3E"/>
                </a:gs>
                <a:gs pos="100000">
                  <a:srgbClr val="5BAE3E"/>
                </a:gs>
              </a:gsLst>
              <a:lin ang="5400000" scaled="1"/>
            </a:gradFill>
            <a:ln>
              <a:noFill/>
            </a:ln>
            <a:effectLst>
              <a:outerShdw blurRad="152400" sx="102000" sy="102000" algn="ctr" rotWithShape="0">
                <a:schemeClr val="accent2">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ea"/>
              </a:endParaRPr>
            </a:p>
          </p:txBody>
        </p:sp>
        <p:cxnSp>
          <p:nvCxnSpPr>
            <p:cNvPr id="48" name="直接连接符 47"/>
            <p:cNvCxnSpPr/>
            <p:nvPr>
              <p:custDataLst>
                <p:tags r:id="rId17"/>
              </p:custDataLst>
            </p:nvPr>
          </p:nvCxnSpPr>
          <p:spPr>
            <a:xfrm>
              <a:off x="9935618" y="3010819"/>
              <a:ext cx="0" cy="309245"/>
            </a:xfrm>
            <a:prstGeom prst="line">
              <a:avLst/>
            </a:prstGeom>
            <a:ln w="19050">
              <a:gradFill>
                <a:gsLst>
                  <a:gs pos="96000">
                    <a:srgbClr val="FFFFFF">
                      <a:alpha val="0"/>
                    </a:srgbClr>
                  </a:gs>
                  <a:gs pos="0">
                    <a:srgbClr val="5BAE3E">
                      <a:alpha val="50000"/>
                    </a:srgb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grpSp>
      <p:sp>
        <p:nvSpPr>
          <p:cNvPr id="49" name="文本框 48"/>
          <p:cNvSpPr txBox="1"/>
          <p:nvPr>
            <p:custDataLst>
              <p:tags r:id="rId18"/>
            </p:custDataLst>
          </p:nvPr>
        </p:nvSpPr>
        <p:spPr>
          <a:xfrm>
            <a:off x="8844688" y="3296787"/>
            <a:ext cx="2181860" cy="583565"/>
          </a:xfrm>
          <a:prstGeom prst="rect">
            <a:avLst/>
          </a:prstGeom>
          <a:noFill/>
        </p:spPr>
        <p:txBody>
          <a:bodyPr wrap="square" lIns="91440" tIns="45720" rIns="91440" bIns="45720" rtlCol="0" anchor="t">
            <a:spAutoFit/>
          </a:bodyPr>
          <a:lstStyle/>
          <a:p>
            <a:pPr lvl="0" algn="ctr">
              <a:buClrTx/>
              <a:buSzTx/>
              <a:buFontTx/>
            </a:pPr>
            <a:r>
              <a:rPr lang="en-US" altLang="zh-CN" sz="1600" b="1" dirty="0">
                <a:solidFill>
                  <a:srgbClr val="5BAE3E"/>
                </a:solidFill>
                <a:sym typeface="+mn-ea"/>
              </a:rPr>
              <a:t>Fields with Excessive Weeds</a:t>
            </a:r>
            <a:endParaRPr lang="en-US" altLang="zh-CN" sz="1600" b="1" dirty="0">
              <a:solidFill>
                <a:srgbClr val="5BAE3E"/>
              </a:solidFill>
              <a:sym typeface="+mn-ea"/>
            </a:endParaRPr>
          </a:p>
        </p:txBody>
      </p:sp>
      <p:sp>
        <p:nvSpPr>
          <p:cNvPr id="50" name="矩形: 圆角 49"/>
          <p:cNvSpPr/>
          <p:nvPr>
            <p:custDataLst>
              <p:tags r:id="rId19"/>
            </p:custDataLst>
          </p:nvPr>
        </p:nvSpPr>
        <p:spPr>
          <a:xfrm>
            <a:off x="8373979" y="3955006"/>
            <a:ext cx="3123279" cy="2198921"/>
          </a:xfrm>
          <a:prstGeom prst="roundRect">
            <a:avLst>
              <a:gd name="adj" fmla="val 8537"/>
            </a:avLst>
          </a:prstGeom>
          <a:noFill/>
          <a:ln w="15875">
            <a:gradFill flip="none" rotWithShape="1">
              <a:gsLst>
                <a:gs pos="0">
                  <a:srgbClr val="5BAE3E">
                    <a:alpha val="75000"/>
                  </a:srgbClr>
                </a:gs>
                <a:gs pos="100000">
                  <a:srgbClr val="5BAE3E">
                    <a:alpha val="0"/>
                  </a:srgb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144145" tIns="107950" rIns="144145" rtlCol="0" anchor="t"/>
          <a:lstStyle/>
          <a:p>
            <a:pPr indent="0" algn="l" fontAlgn="auto">
              <a:lnSpc>
                <a:spcPct val="120000"/>
              </a:lnSpc>
              <a:buClrTx/>
              <a:buSzTx/>
              <a:buFontTx/>
            </a:pPr>
            <a:r>
              <a:rPr lang="en-US" altLang="zh-CN" sz="1600" dirty="0">
                <a:solidFill>
                  <a:schemeClr val="tx1"/>
                </a:solidFill>
              </a:rPr>
              <a:t>Slow down the machine to avoid excessive feeding rates that may lead to higher grain loss and impurity content.</a:t>
            </a:r>
            <a:endParaRPr lang="en-US" altLang="zh-CN" sz="1600" dirty="0">
              <a:solidFill>
                <a:schemeClr val="tx1"/>
              </a:solidFill>
            </a:endParaRPr>
          </a:p>
        </p:txBody>
      </p:sp>
      <p:pic>
        <p:nvPicPr>
          <p:cNvPr id="5" name="3.2_23">
            <a:hlinkClick r:id="" action="ppaction://media"/>
          </p:cNvPr>
          <p:cNvPicPr>
            <a:picLocks noChangeAspect="1"/>
          </p:cNvPicPr>
          <p:nvPr>
            <a:audioFile r:link="rId20"/>
            <p:extLst>
              <p:ext uri="{DAA4B4D4-6D71-4841-9C94-3DE7FCFB9230}">
                <p14:media xmlns:p14="http://schemas.microsoft.com/office/powerpoint/2010/main" r:embed="rId21"/>
              </p:ext>
            </p:extLst>
          </p:nvPr>
        </p:nvPicPr>
        <p:blipFill>
          <a:blip r:embed="rId22"/>
          <a:stretch>
            <a:fillRect/>
          </a:stretch>
        </p:blipFill>
        <p:spPr>
          <a:xfrm>
            <a:off x="-2678113" y="52879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bldLst>
      <p:bldP spid="3" grpId="0"/>
      <p:bldP spid="7" grpId="0" animBg="1"/>
      <p:bldP spid="6" grpId="0" animBg="1"/>
      <p:bldP spid="20" grpId="0"/>
      <p:bldP spid="21" grpId="0" animBg="1"/>
      <p:bldP spid="34" grpId="0"/>
      <p:bldP spid="35" grpId="0" animBg="1"/>
      <p:bldP spid="39" grpId="0"/>
      <p:bldP spid="40" grpId="0" animBg="1"/>
      <p:bldP spid="49" grpId="0"/>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2480742"/>
            <a:ext cx="12192000" cy="318050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707390" y="3280564"/>
            <a:ext cx="6285865" cy="337185"/>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altLang="zh-CN" sz="1600" dirty="0">
                <a:solidFill>
                  <a:schemeClr val="bg1"/>
                </a:solidFill>
              </a:rPr>
              <a:t>Adjust harvesting speed according to crop growth and yield.</a:t>
            </a:r>
            <a:endParaRPr lang="en-US" altLang="zh-CN" sz="1600" dirty="0">
              <a:solidFill>
                <a:schemeClr val="bg1"/>
              </a:solidFill>
            </a:endParaRPr>
          </a:p>
        </p:txBody>
      </p:sp>
      <p:sp>
        <p:nvSpPr>
          <p:cNvPr id="6" name="矩形: 圆角 11"/>
          <p:cNvSpPr/>
          <p:nvPr/>
        </p:nvSpPr>
        <p:spPr>
          <a:xfrm>
            <a:off x="707390" y="2806700"/>
            <a:ext cx="2797810" cy="32385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Operators should</a:t>
            </a:r>
            <a:endParaRPr lang="en-US" altLang="zh-CN" b="1" dirty="0">
              <a:solidFill>
                <a:srgbClr val="5BAE3E"/>
              </a:solidFill>
              <a:latin typeface="Arial" panose="020B0604020202020204" pitchFamily="34" charset="0"/>
              <a:cs typeface="Arial" panose="020B0604020202020204" pitchFamily="34" charset="0"/>
              <a:sym typeface="+mn-ea"/>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b="10261"/>
          <a:stretch>
            <a:fillRect/>
          </a:stretch>
        </p:blipFill>
        <p:spPr>
          <a:xfrm>
            <a:off x="7229651" y="1476184"/>
            <a:ext cx="4243927" cy="2141387"/>
          </a:xfrm>
          <a:prstGeom prst="rect">
            <a:avLst/>
          </a:prstGeom>
        </p:spPr>
      </p:pic>
      <p:sp>
        <p:nvSpPr>
          <p:cNvPr id="5" name="文本框 4"/>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12" name="文本框 11"/>
          <p:cNvSpPr txBox="1"/>
          <p:nvPr/>
        </p:nvSpPr>
        <p:spPr>
          <a:xfrm>
            <a:off x="707390" y="4128770"/>
            <a:ext cx="6223000" cy="337185"/>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altLang="zh-CN" sz="1600" dirty="0">
                <a:solidFill>
                  <a:schemeClr val="bg1"/>
                </a:solidFill>
              </a:rPr>
              <a:t>Maintain operational efficiency.</a:t>
            </a:r>
            <a:endParaRPr lang="en-US" altLang="zh-CN" sz="1600" dirty="0">
              <a:solidFill>
                <a:schemeClr val="bg1"/>
              </a:solidFill>
            </a:endParaRPr>
          </a:p>
        </p:txBody>
      </p:sp>
      <p:sp>
        <p:nvSpPr>
          <p:cNvPr id="2" name="文本框 1"/>
          <p:cNvSpPr txBox="1"/>
          <p:nvPr/>
        </p:nvSpPr>
        <p:spPr>
          <a:xfrm>
            <a:off x="599234"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c. Maintain proper operating speed</a:t>
            </a:r>
            <a:endParaRPr lang="en-US" altLang="zh-CN" sz="2400" b="1" dirty="0">
              <a:solidFill>
                <a:srgbClr val="5BAE3E"/>
              </a:solidFill>
              <a:sym typeface="+mn-ea"/>
            </a:endParaRPr>
          </a:p>
        </p:txBody>
      </p:sp>
      <p:sp>
        <p:nvSpPr>
          <p:cNvPr id="4" name="文本框 3"/>
          <p:cNvSpPr txBox="1"/>
          <p:nvPr/>
        </p:nvSpPr>
        <p:spPr>
          <a:xfrm>
            <a:off x="707390" y="3704667"/>
            <a:ext cx="5701665" cy="337185"/>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altLang="zh-CN" sz="1600" dirty="0">
                <a:solidFill>
                  <a:schemeClr val="bg1"/>
                </a:solidFill>
              </a:rPr>
              <a:t>Prevent machine clogging.</a:t>
            </a:r>
            <a:endParaRPr lang="en-US" altLang="zh-CN" sz="1600" dirty="0">
              <a:solidFill>
                <a:schemeClr val="bg1"/>
              </a:solidFill>
            </a:endParaRPr>
          </a:p>
        </p:txBody>
      </p:sp>
      <p:sp>
        <p:nvSpPr>
          <p:cNvPr id="7" name="文本框 6"/>
          <p:cNvSpPr txBox="1"/>
          <p:nvPr/>
        </p:nvSpPr>
        <p:spPr>
          <a:xfrm>
            <a:off x="707390" y="4552873"/>
            <a:ext cx="5889625" cy="337185"/>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altLang="zh-CN" sz="1600" dirty="0">
                <a:solidFill>
                  <a:schemeClr val="bg1"/>
                </a:solidFill>
              </a:rPr>
              <a:t>Avoid pulling or missed cutting.</a:t>
            </a:r>
            <a:endParaRPr lang="en-US" altLang="zh-CN" sz="1600" dirty="0">
              <a:solidFill>
                <a:schemeClr val="bg1"/>
              </a:solidFill>
            </a:endParaRPr>
          </a:p>
        </p:txBody>
      </p:sp>
      <p:sp>
        <p:nvSpPr>
          <p:cNvPr id="15" name="矩形: 圆角 14"/>
          <p:cNvSpPr/>
          <p:nvPr/>
        </p:nvSpPr>
        <p:spPr>
          <a:xfrm>
            <a:off x="733500" y="4894560"/>
            <a:ext cx="3871533" cy="583565"/>
          </a:xfrm>
          <a:prstGeom prst="roundRect">
            <a:avLst>
              <a:gd name="adj" fmla="val 0"/>
            </a:avLst>
          </a:prstGeom>
          <a:noFill/>
          <a:ln>
            <a:noFill/>
          </a:ln>
          <a:extLst>
            <a:ext uri="{909E8E84-426E-40DD-AFC4-6F175D3DCCD1}">
              <a14:hiddenFill xmlns:a14="http://schemas.microsoft.com/office/drawing/2010/main">
                <a:solidFill>
                  <a:srgbClr val="5BAE3E"/>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l"/>
            <a:r>
              <a:rPr lang="zh-CN" altLang="en-US" sz="2400" b="1" dirty="0">
                <a:solidFill>
                  <a:schemeClr val="bg1"/>
                </a:solidFill>
                <a:sym typeface="+mn-ea"/>
              </a:rPr>
              <a:t>⋙</a:t>
            </a:r>
            <a:r>
              <a:rPr lang="zh-CN" altLang="en-US" b="1" dirty="0">
                <a:solidFill>
                  <a:schemeClr val="bg1"/>
                </a:solidFill>
                <a:sym typeface="+mn-ea"/>
              </a:rPr>
              <a:t> </a:t>
            </a:r>
            <a:r>
              <a:rPr lang="en-US" altLang="zh-CN" sz="2000" b="1" dirty="0">
                <a:solidFill>
                  <a:schemeClr val="bg1"/>
                </a:solidFill>
                <a:sym typeface="+mn-ea"/>
              </a:rPr>
              <a:t>Reduce harvest losses.</a:t>
            </a:r>
            <a:endParaRPr lang="en-US" altLang="zh-CN" sz="2000" b="1" dirty="0">
              <a:solidFill>
                <a:schemeClr val="bg1"/>
              </a:solidFill>
              <a:sym typeface="+mn-ea"/>
            </a:endParaRPr>
          </a:p>
        </p:txBody>
      </p:sp>
      <p:pic>
        <p:nvPicPr>
          <p:cNvPr id="8" name="3.2_2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789238" y="34591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bldLst>
      <p:bldP spid="13" grpId="0" animBg="1"/>
      <p:bldP spid="3" grpId="0"/>
      <p:bldP spid="6" grpId="0" animBg="1"/>
      <p:bldP spid="12" grpId="0"/>
      <p:bldP spid="4" grpId="0"/>
      <p:bldP spid="7"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322095"/>
            <a:ext cx="12192000" cy="363353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4" name="文本框 3"/>
          <p:cNvSpPr txBox="1"/>
          <p:nvPr/>
        </p:nvSpPr>
        <p:spPr>
          <a:xfrm>
            <a:off x="593089" y="2490845"/>
            <a:ext cx="9597657" cy="1005205"/>
          </a:xfrm>
          <a:prstGeom prst="rect">
            <a:avLst/>
          </a:prstGeom>
          <a:noFill/>
        </p:spPr>
        <p:txBody>
          <a:bodyPr wrap="square" rtlCol="0">
            <a:spAutoFit/>
          </a:bodyPr>
          <a:lstStyle/>
          <a:p>
            <a:pPr marL="285750" indent="-285750" fontAlgn="auto">
              <a:lnSpc>
                <a:spcPct val="110000"/>
              </a:lnSpc>
              <a:spcBef>
                <a:spcPts val="200"/>
              </a:spcBef>
              <a:spcAft>
                <a:spcPts val="200"/>
              </a:spcAft>
              <a:buFont typeface="Wingdings" panose="05000000000000000000" charset="0"/>
              <a:buChar char="n"/>
            </a:pPr>
            <a:r>
              <a:rPr lang="en-US" altLang="zh-CN" sz="1600" b="1" dirty="0">
                <a:solidFill>
                  <a:schemeClr val="bg1"/>
                </a:solidFill>
              </a:rPr>
              <a:t>Checking &amp; Cleaning</a:t>
            </a:r>
            <a:endParaRPr lang="en-US" altLang="zh-CN" sz="1600" b="1" dirty="0">
              <a:solidFill>
                <a:schemeClr val="bg1"/>
              </a:solidFill>
            </a:endParaRPr>
          </a:p>
          <a:p>
            <a:pPr marL="575945" indent="-285750" fontAlgn="auto">
              <a:lnSpc>
                <a:spcPct val="110000"/>
              </a:lnSpc>
              <a:spcBef>
                <a:spcPts val="200"/>
              </a:spcBef>
              <a:spcAft>
                <a:spcPts val="200"/>
              </a:spcAft>
              <a:buFont typeface="Arial" panose="020B0604020202020204" pitchFamily="34" charset="0"/>
              <a:buChar char="•"/>
            </a:pPr>
            <a:r>
              <a:rPr lang="en-US" altLang="zh-CN" sz="1600" dirty="0">
                <a:solidFill>
                  <a:schemeClr val="bg1"/>
                </a:solidFill>
              </a:rPr>
              <a:t>Frequently check whether concave sieve and cleaning screen are clogged.</a:t>
            </a:r>
            <a:endParaRPr lang="en-US" altLang="zh-CN" sz="1600" dirty="0">
              <a:solidFill>
                <a:schemeClr val="bg1"/>
              </a:solidFill>
            </a:endParaRPr>
          </a:p>
          <a:p>
            <a:pPr marL="575945" indent="-285750" fontAlgn="auto">
              <a:lnSpc>
                <a:spcPct val="110000"/>
              </a:lnSpc>
              <a:spcBef>
                <a:spcPts val="200"/>
              </a:spcBef>
              <a:spcAft>
                <a:spcPts val="200"/>
              </a:spcAft>
              <a:buFont typeface="Arial" panose="020B0604020202020204" pitchFamily="34" charset="0"/>
              <a:buChar char="•"/>
            </a:pPr>
            <a:r>
              <a:rPr lang="en-US" altLang="zh-CN" sz="1600" dirty="0">
                <a:solidFill>
                  <a:schemeClr val="bg1"/>
                </a:solidFill>
              </a:rPr>
              <a:t>Clean them promptly if needed.</a:t>
            </a:r>
            <a:endParaRPr lang="en-US" altLang="zh-CN" sz="1600" dirty="0">
              <a:solidFill>
                <a:schemeClr val="bg1"/>
              </a:solidFill>
            </a:endParaRPr>
          </a:p>
        </p:txBody>
      </p:sp>
      <p:pic>
        <p:nvPicPr>
          <p:cNvPr id="5" name="图片 4" descr="C:/Users/QX_HD/Desktop/临时AI/生成提升清晰度图片 (34)(1).png生成提升清晰度图片 (34)(1)"/>
          <p:cNvPicPr>
            <a:picLocks noChangeAspect="1"/>
          </p:cNvPicPr>
          <p:nvPr/>
        </p:nvPicPr>
        <p:blipFill>
          <a:blip r:embed="rId1"/>
          <a:srcRect t="5255" b="5255"/>
          <a:stretch>
            <a:fillRect/>
          </a:stretch>
        </p:blipFill>
        <p:spPr>
          <a:xfrm>
            <a:off x="6781566" y="3489301"/>
            <a:ext cx="4377385" cy="2202736"/>
          </a:xfrm>
          <a:prstGeom prst="rect">
            <a:avLst/>
          </a:prstGeom>
        </p:spPr>
      </p:pic>
      <p:sp>
        <p:nvSpPr>
          <p:cNvPr id="7" name="文本框 6"/>
          <p:cNvSpPr txBox="1"/>
          <p:nvPr/>
        </p:nvSpPr>
        <p:spPr>
          <a:xfrm>
            <a:off x="593089" y="3533014"/>
            <a:ext cx="5908072" cy="954405"/>
          </a:xfrm>
          <a:prstGeom prst="rect">
            <a:avLst/>
          </a:prstGeom>
          <a:noFill/>
        </p:spPr>
        <p:txBody>
          <a:bodyPr wrap="square" rtlCol="0">
            <a:spAutoFit/>
          </a:bodyPr>
          <a:lstStyle/>
          <a:p>
            <a:pPr marL="285750" indent="-285750" fontAlgn="auto">
              <a:lnSpc>
                <a:spcPct val="110000"/>
              </a:lnSpc>
              <a:spcBef>
                <a:spcPts val="200"/>
              </a:spcBef>
              <a:spcAft>
                <a:spcPts val="200"/>
              </a:spcAft>
              <a:buFont typeface="Wingdings" panose="05000000000000000000" charset="0"/>
              <a:buChar char="n"/>
            </a:pPr>
            <a:r>
              <a:rPr lang="en-US" altLang="zh-CN" sz="1600" b="1" dirty="0">
                <a:solidFill>
                  <a:schemeClr val="bg1"/>
                </a:solidFill>
              </a:rPr>
              <a:t>Dew Consideration</a:t>
            </a:r>
            <a:endParaRPr lang="en-US" altLang="zh-CN" sz="1600" b="1" dirty="0">
              <a:solidFill>
                <a:schemeClr val="bg1"/>
              </a:solidFill>
            </a:endParaRPr>
          </a:p>
          <a:p>
            <a:pPr marL="575945" indent="-285750" fontAlgn="auto">
              <a:lnSpc>
                <a:spcPct val="110000"/>
              </a:lnSpc>
              <a:spcBef>
                <a:spcPts val="200"/>
              </a:spcBef>
              <a:spcAft>
                <a:spcPts val="200"/>
              </a:spcAft>
              <a:buFont typeface="Arial" panose="020B0604020202020204" pitchFamily="34" charset="0"/>
              <a:buChar char="•"/>
            </a:pPr>
            <a:r>
              <a:rPr lang="en-US" altLang="zh-CN" sz="1600" dirty="0">
                <a:solidFill>
                  <a:schemeClr val="bg1"/>
                </a:solidFill>
              </a:rPr>
              <a:t>When there is dew, wait until it evaporates before starting operations.</a:t>
            </a:r>
            <a:endParaRPr lang="en-US" altLang="zh-CN" sz="1600" dirty="0">
              <a:solidFill>
                <a:schemeClr val="bg1"/>
              </a:solidFill>
            </a:endParaRPr>
          </a:p>
        </p:txBody>
      </p:sp>
      <p:sp>
        <p:nvSpPr>
          <p:cNvPr id="8" name="文本框 7"/>
          <p:cNvSpPr txBox="1"/>
          <p:nvPr/>
        </p:nvSpPr>
        <p:spPr>
          <a:xfrm>
            <a:off x="593089" y="4504498"/>
            <a:ext cx="5739765" cy="1308563"/>
          </a:xfrm>
          <a:prstGeom prst="rect">
            <a:avLst/>
          </a:prstGeom>
          <a:noFill/>
        </p:spPr>
        <p:txBody>
          <a:bodyPr wrap="square" rtlCol="0">
            <a:spAutoFit/>
          </a:bodyPr>
          <a:lstStyle/>
          <a:p>
            <a:pPr marL="285750" indent="-285750" fontAlgn="auto">
              <a:lnSpc>
                <a:spcPct val="110000"/>
              </a:lnSpc>
              <a:spcBef>
                <a:spcPts val="200"/>
              </a:spcBef>
              <a:spcAft>
                <a:spcPts val="200"/>
              </a:spcAft>
              <a:buFont typeface="Wingdings" panose="05000000000000000000" charset="0"/>
              <a:buChar char="n"/>
            </a:pPr>
            <a:r>
              <a:rPr lang="en-US" altLang="zh-CN" sz="1600" b="1" dirty="0">
                <a:solidFill>
                  <a:schemeClr val="bg1"/>
                </a:solidFill>
              </a:rPr>
              <a:t>Field &amp; Crop Assessment</a:t>
            </a:r>
            <a:endParaRPr lang="en-US" altLang="zh-CN" sz="1600" b="1" dirty="0">
              <a:solidFill>
                <a:schemeClr val="bg1"/>
              </a:solidFill>
            </a:endParaRPr>
          </a:p>
          <a:p>
            <a:pPr marL="575945" indent="-285750" fontAlgn="auto">
              <a:lnSpc>
                <a:spcPct val="110000"/>
              </a:lnSpc>
              <a:spcBef>
                <a:spcPts val="200"/>
              </a:spcBef>
              <a:spcAft>
                <a:spcPts val="200"/>
              </a:spcAft>
              <a:buFont typeface="Arial" panose="020B0604020202020204" pitchFamily="34" charset="0"/>
              <a:buChar char="•"/>
            </a:pPr>
            <a:r>
              <a:rPr lang="en-US" altLang="zh-CN" sz="1600" dirty="0">
                <a:solidFill>
                  <a:schemeClr val="bg1"/>
                </a:solidFill>
              </a:rPr>
              <a:t>Before harvesting in wet fields, carefully assess:</a:t>
            </a:r>
            <a:endParaRPr lang="en-US" altLang="zh-CN" sz="1600" dirty="0">
              <a:solidFill>
                <a:schemeClr val="bg1"/>
              </a:solidFill>
            </a:endParaRPr>
          </a:p>
          <a:p>
            <a:pPr marL="1033145" lvl="1" indent="-285750">
              <a:lnSpc>
                <a:spcPct val="110000"/>
              </a:lnSpc>
              <a:spcBef>
                <a:spcPts val="200"/>
              </a:spcBef>
              <a:spcAft>
                <a:spcPts val="200"/>
              </a:spcAft>
              <a:buFont typeface="Wingdings" panose="05000000000000000000" pitchFamily="2" charset="2"/>
              <a:buChar char="Ø"/>
            </a:pPr>
            <a:r>
              <a:rPr lang="en-US" altLang="zh-CN" sz="1600" dirty="0">
                <a:solidFill>
                  <a:schemeClr val="bg1"/>
                </a:solidFill>
              </a:rPr>
              <a:t>Crop conditions (degree of lodging).</a:t>
            </a:r>
            <a:endParaRPr lang="en-US" altLang="zh-CN" sz="1600" dirty="0">
              <a:solidFill>
                <a:schemeClr val="bg1"/>
              </a:solidFill>
            </a:endParaRPr>
          </a:p>
          <a:p>
            <a:pPr marL="1033145" lvl="1" indent="-285750">
              <a:lnSpc>
                <a:spcPct val="110000"/>
              </a:lnSpc>
              <a:spcBef>
                <a:spcPts val="200"/>
              </a:spcBef>
              <a:spcAft>
                <a:spcPts val="200"/>
              </a:spcAft>
              <a:buFont typeface="Wingdings" panose="05000000000000000000" pitchFamily="2" charset="2"/>
              <a:buChar char="Ø"/>
            </a:pPr>
            <a:r>
              <a:rPr lang="en-US" altLang="zh-CN" sz="1600" dirty="0">
                <a:solidFill>
                  <a:schemeClr val="bg1"/>
                </a:solidFill>
              </a:rPr>
              <a:t>Field conditions (degree of muddiness).</a:t>
            </a:r>
            <a:endParaRPr lang="en-US" altLang="zh-CN" sz="1600" dirty="0">
              <a:solidFill>
                <a:schemeClr val="bg1"/>
              </a:solidFill>
            </a:endParaRPr>
          </a:p>
        </p:txBody>
      </p:sp>
      <p:sp>
        <p:nvSpPr>
          <p:cNvPr id="9" name="文本框 8"/>
          <p:cNvSpPr txBox="1"/>
          <p:nvPr/>
        </p:nvSpPr>
        <p:spPr>
          <a:xfrm>
            <a:off x="610031"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d. Handle special harvesting conditions</a:t>
            </a:r>
            <a:endParaRPr lang="en-US" altLang="zh-CN" sz="2400" b="1" dirty="0">
              <a:solidFill>
                <a:srgbClr val="5BAE3E"/>
              </a:solidFill>
              <a:sym typeface="+mn-ea"/>
            </a:endParaRPr>
          </a:p>
        </p:txBody>
      </p:sp>
      <p:sp>
        <p:nvSpPr>
          <p:cNvPr id="11" name="圆角矩形 73"/>
          <p:cNvSpPr/>
          <p:nvPr>
            <p:custDataLst>
              <p:tags r:id="rId2"/>
            </p:custDataLst>
          </p:nvPr>
        </p:nvSpPr>
        <p:spPr>
          <a:xfrm>
            <a:off x="610235" y="1796314"/>
            <a:ext cx="5890926" cy="405765"/>
          </a:xfrm>
          <a:prstGeom prst="roundRect">
            <a:avLst>
              <a:gd name="adj" fmla="val 50000"/>
            </a:avLst>
          </a:prstGeom>
          <a:solidFill>
            <a:srgbClr val="5BAE3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16000" tIns="0" rIns="0" bIns="0" numCol="1" spcCol="0" rtlCol="0" fromWordArt="0" anchor="ctr" anchorCtr="0" forceAA="0" compatLnSpc="1">
            <a:noAutofit/>
          </a:bodyPr>
          <a:lstStyle/>
          <a:p>
            <a:pPr lvl="0" algn="l">
              <a:spcBef>
                <a:spcPct val="0"/>
              </a:spcBef>
              <a:spcAft>
                <a:spcPct val="0"/>
              </a:spcAft>
              <a:buClrTx/>
              <a:buSzTx/>
              <a:buFontTx/>
            </a:pPr>
            <a:r>
              <a:rPr lang="en-US" altLang="zh-CN" b="1" dirty="0">
                <a:solidFill>
                  <a:schemeClr val="lt1">
                    <a:lumMod val="100000"/>
                  </a:schemeClr>
                </a:solidFill>
                <a:cs typeface="+mn-ea"/>
                <a:sym typeface="+mn-ea"/>
              </a:rPr>
              <a:t>1. Harvesting in wet conditions or with wet crops</a:t>
            </a:r>
            <a:endParaRPr lang="en-US" altLang="zh-CN" b="1" dirty="0">
              <a:solidFill>
                <a:schemeClr val="lt1">
                  <a:lumMod val="100000"/>
                </a:schemeClr>
              </a:solidFill>
              <a:cs typeface="+mn-ea"/>
              <a:sym typeface="+mn-ea"/>
            </a:endParaRPr>
          </a:p>
        </p:txBody>
      </p:sp>
      <p:pic>
        <p:nvPicPr>
          <p:cNvPr id="3" name="3.2_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220913" y="38052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2" grpId="0" animBg="1"/>
      <p:bldP spid="4" grpId="0"/>
      <p:bldP spid="7" grpId="0"/>
      <p:bldP spid="8" grpId="0"/>
      <p:bldP spid="9"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322195"/>
            <a:ext cx="12192000" cy="390588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4" name="文本框 3"/>
          <p:cNvSpPr txBox="1"/>
          <p:nvPr/>
        </p:nvSpPr>
        <p:spPr>
          <a:xfrm>
            <a:off x="593090" y="2493010"/>
            <a:ext cx="5807709" cy="2117090"/>
          </a:xfrm>
          <a:prstGeom prst="rect">
            <a:avLst/>
          </a:prstGeom>
          <a:noFill/>
        </p:spPr>
        <p:txBody>
          <a:bodyPr wrap="square" rtlCol="0">
            <a:spAutoFit/>
          </a:bodyPr>
          <a:lstStyle/>
          <a:p>
            <a:pPr marL="285750" indent="-285750" fontAlgn="auto">
              <a:lnSpc>
                <a:spcPct val="120000"/>
              </a:lnSpc>
              <a:spcBef>
                <a:spcPts val="200"/>
              </a:spcBef>
              <a:spcAft>
                <a:spcPts val="200"/>
              </a:spcAft>
              <a:buFont typeface="Wingdings" panose="05000000000000000000" charset="0"/>
              <a:buChar char="n"/>
            </a:pPr>
            <a:r>
              <a:rPr lang="en-US" altLang="zh-CN" sz="1600" b="1" dirty="0">
                <a:solidFill>
                  <a:schemeClr val="bg1"/>
                </a:solidFill>
              </a:rPr>
              <a:t>Harvester Operation in Wet Fields</a:t>
            </a:r>
            <a:endParaRPr lang="en-US" altLang="zh-CN" sz="1600" b="1" dirty="0">
              <a:solidFill>
                <a:schemeClr val="bg1"/>
              </a:solidFill>
            </a:endParaRPr>
          </a:p>
          <a:p>
            <a:pPr marL="575945" indent="-285750" fontAlgn="auto">
              <a:lnSpc>
                <a:spcPct val="120000"/>
              </a:lnSpc>
              <a:spcBef>
                <a:spcPts val="200"/>
              </a:spcBef>
              <a:spcAft>
                <a:spcPts val="200"/>
              </a:spcAft>
              <a:buFont typeface="Arial" panose="020B0604020202020204" pitchFamily="34" charset="0"/>
              <a:buChar char="•"/>
            </a:pPr>
            <a:r>
              <a:rPr lang="en-US" altLang="zh-CN" sz="1600" dirty="0">
                <a:solidFill>
                  <a:schemeClr val="bg1"/>
                </a:solidFill>
              </a:rPr>
              <a:t>If harvester slips, sinks, or tilts:</a:t>
            </a:r>
            <a:endParaRPr lang="en-US" altLang="zh-CN" sz="1600" dirty="0">
              <a:solidFill>
                <a:schemeClr val="bg1"/>
              </a:solidFill>
            </a:endParaRPr>
          </a:p>
          <a:p>
            <a:pPr marL="575945" fontAlgn="auto">
              <a:lnSpc>
                <a:spcPct val="120000"/>
              </a:lnSpc>
              <a:spcBef>
                <a:spcPts val="200"/>
              </a:spcBef>
              <a:spcAft>
                <a:spcPts val="200"/>
              </a:spcAft>
            </a:pPr>
            <a:r>
              <a:rPr lang="en-US" altLang="zh-CN" sz="1600" dirty="0">
                <a:solidFill>
                  <a:schemeClr val="bg1"/>
                </a:solidFill>
                <a:sym typeface="+mn-ea"/>
              </a:rPr>
              <a:t>· </a:t>
            </a:r>
            <a:r>
              <a:rPr lang="en-US" altLang="zh-CN" sz="1600" dirty="0">
                <a:solidFill>
                  <a:schemeClr val="bg1"/>
                </a:solidFill>
              </a:rPr>
              <a:t>Reduce speed.</a:t>
            </a:r>
            <a:endParaRPr lang="en-US" altLang="zh-CN" sz="1600" dirty="0">
              <a:solidFill>
                <a:schemeClr val="bg1"/>
              </a:solidFill>
            </a:endParaRPr>
          </a:p>
          <a:p>
            <a:pPr marL="575945" fontAlgn="auto">
              <a:lnSpc>
                <a:spcPct val="120000"/>
              </a:lnSpc>
              <a:spcBef>
                <a:spcPts val="200"/>
              </a:spcBef>
              <a:spcAft>
                <a:spcPts val="200"/>
              </a:spcAft>
            </a:pPr>
            <a:r>
              <a:rPr lang="en-US" altLang="zh-CN" sz="1600" dirty="0">
                <a:solidFill>
                  <a:schemeClr val="bg1"/>
                </a:solidFill>
                <a:sym typeface="+mn-ea"/>
              </a:rPr>
              <a:t>· </a:t>
            </a:r>
            <a:r>
              <a:rPr lang="en-US" altLang="zh-CN" sz="1600" dirty="0">
                <a:solidFill>
                  <a:schemeClr val="bg1"/>
                </a:solidFill>
              </a:rPr>
              <a:t>Avoid sharp turns or turning in place.</a:t>
            </a:r>
            <a:endParaRPr lang="en-US" altLang="zh-CN" sz="1600" dirty="0">
              <a:solidFill>
                <a:schemeClr val="bg1"/>
              </a:solidFill>
            </a:endParaRPr>
          </a:p>
          <a:p>
            <a:pPr marL="575945" fontAlgn="auto">
              <a:lnSpc>
                <a:spcPct val="120000"/>
              </a:lnSpc>
              <a:spcBef>
                <a:spcPts val="200"/>
              </a:spcBef>
              <a:spcAft>
                <a:spcPts val="200"/>
              </a:spcAft>
            </a:pPr>
            <a:r>
              <a:rPr lang="en-US" altLang="zh-CN" sz="1600" dirty="0">
                <a:solidFill>
                  <a:schemeClr val="bg1"/>
                </a:solidFill>
                <a:sym typeface="+mn-ea"/>
              </a:rPr>
              <a:t>· </a:t>
            </a:r>
            <a:r>
              <a:rPr lang="en-US" altLang="zh-CN" sz="1600" dirty="0">
                <a:solidFill>
                  <a:schemeClr val="bg1"/>
                </a:solidFill>
              </a:rPr>
              <a:t>Refrain from sudden forward or reverse movements.</a:t>
            </a:r>
            <a:endParaRPr lang="en-US" altLang="zh-CN" sz="1600" dirty="0">
              <a:solidFill>
                <a:schemeClr val="bg1"/>
              </a:solidFill>
            </a:endParaRPr>
          </a:p>
          <a:p>
            <a:pPr marL="575945" fontAlgn="auto">
              <a:lnSpc>
                <a:spcPct val="120000"/>
              </a:lnSpc>
              <a:spcBef>
                <a:spcPts val="200"/>
              </a:spcBef>
              <a:spcAft>
                <a:spcPts val="200"/>
              </a:spcAft>
            </a:pPr>
            <a:r>
              <a:rPr lang="en-US" altLang="zh-CN" sz="1600" dirty="0">
                <a:solidFill>
                  <a:schemeClr val="bg1"/>
                </a:solidFill>
                <a:sym typeface="+mn-ea"/>
              </a:rPr>
              <a:t>· </a:t>
            </a:r>
            <a:r>
              <a:rPr lang="en-US" altLang="zh-CN" sz="1600" dirty="0">
                <a:solidFill>
                  <a:schemeClr val="bg1"/>
                </a:solidFill>
              </a:rPr>
              <a:t>Promptly empty grain tank to reduce machine weight.</a:t>
            </a:r>
            <a:endParaRPr lang="en-US" altLang="zh-CN" sz="1600" dirty="0">
              <a:solidFill>
                <a:schemeClr val="bg1"/>
              </a:solidFill>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rcRect t="32263" r="26204"/>
          <a:stretch>
            <a:fillRect/>
          </a:stretch>
        </p:blipFill>
        <p:spPr>
          <a:xfrm>
            <a:off x="7698407" y="1446922"/>
            <a:ext cx="3798268" cy="1960300"/>
          </a:xfrm>
          <a:prstGeom prst="rect">
            <a:avLst/>
          </a:prstGeom>
        </p:spPr>
      </p:pic>
      <p:sp>
        <p:nvSpPr>
          <p:cNvPr id="8" name="文本框 7"/>
          <p:cNvSpPr txBox="1"/>
          <p:nvPr/>
        </p:nvSpPr>
        <p:spPr>
          <a:xfrm>
            <a:off x="6376740" y="3475626"/>
            <a:ext cx="5402580" cy="2656205"/>
          </a:xfrm>
          <a:prstGeom prst="rect">
            <a:avLst/>
          </a:prstGeom>
          <a:noFill/>
        </p:spPr>
        <p:txBody>
          <a:bodyPr wrap="square" rtlCol="0">
            <a:spAutoFit/>
          </a:bodyPr>
          <a:lstStyle/>
          <a:p>
            <a:pPr marL="285750" indent="-285750" fontAlgn="auto">
              <a:lnSpc>
                <a:spcPct val="120000"/>
              </a:lnSpc>
              <a:spcBef>
                <a:spcPts val="200"/>
              </a:spcBef>
              <a:spcAft>
                <a:spcPts val="200"/>
              </a:spcAft>
              <a:buFont typeface="Wingdings" panose="05000000000000000000" charset="0"/>
              <a:buChar char="n"/>
            </a:pPr>
            <a:r>
              <a:rPr lang="en-US" altLang="zh-CN" sz="1600" b="1" dirty="0">
                <a:solidFill>
                  <a:schemeClr val="bg1"/>
                </a:solidFill>
              </a:rPr>
              <a:t>Harvesting Wet or Lodged Crops in Muddy Fields</a:t>
            </a:r>
            <a:endParaRPr lang="en-US" altLang="zh-CN" sz="1600" b="1" dirty="0">
              <a:solidFill>
                <a:schemeClr val="bg1"/>
              </a:solidFill>
            </a:endParaRPr>
          </a:p>
          <a:p>
            <a:pPr marL="575945" indent="-285750" fontAlgn="auto">
              <a:lnSpc>
                <a:spcPct val="120000"/>
              </a:lnSpc>
              <a:spcBef>
                <a:spcPts val="200"/>
              </a:spcBef>
              <a:spcAft>
                <a:spcPts val="200"/>
              </a:spcAft>
              <a:buFont typeface="Arial" panose="020B0604020202020204" pitchFamily="34" charset="0"/>
              <a:buChar char="•"/>
            </a:pPr>
            <a:r>
              <a:rPr lang="en-US" altLang="zh-CN" sz="1600" dirty="0">
                <a:solidFill>
                  <a:schemeClr val="bg1"/>
                </a:solidFill>
              </a:rPr>
              <a:t>Cutter header, concave sieve, and vibrating sieve are prone to clogging.</a:t>
            </a:r>
            <a:endParaRPr lang="en-US" altLang="zh-CN" sz="1600" dirty="0">
              <a:solidFill>
                <a:schemeClr val="bg1"/>
              </a:solidFill>
            </a:endParaRPr>
          </a:p>
          <a:p>
            <a:pPr marL="575945" indent="-285750" fontAlgn="auto">
              <a:lnSpc>
                <a:spcPct val="120000"/>
              </a:lnSpc>
              <a:spcBef>
                <a:spcPts val="200"/>
              </a:spcBef>
              <a:spcAft>
                <a:spcPts val="200"/>
              </a:spcAft>
              <a:buFont typeface="Arial" panose="020B0604020202020204" pitchFamily="34" charset="0"/>
              <a:buChar char="•"/>
            </a:pPr>
            <a:r>
              <a:rPr lang="en-US" altLang="zh-CN" sz="1600" dirty="0">
                <a:solidFill>
                  <a:schemeClr val="bg1"/>
                </a:solidFill>
              </a:rPr>
              <a:t>Operate at </a:t>
            </a:r>
            <a:r>
              <a:rPr lang="en-US" altLang="zh-CN" sz="1600" b="1" dirty="0">
                <a:solidFill>
                  <a:schemeClr val="bg1"/>
                </a:solidFill>
              </a:rPr>
              <a:t>low speed</a:t>
            </a:r>
            <a:r>
              <a:rPr lang="en-US" altLang="zh-CN" sz="1600" dirty="0">
                <a:solidFill>
                  <a:schemeClr val="bg1"/>
                </a:solidFill>
              </a:rPr>
              <a:t> with </a:t>
            </a:r>
            <a:r>
              <a:rPr lang="en-US" altLang="zh-CN" sz="1600" b="1" dirty="0">
                <a:solidFill>
                  <a:schemeClr val="bg1"/>
                </a:solidFill>
              </a:rPr>
              <a:t>reduced feeding volume</a:t>
            </a:r>
            <a:r>
              <a:rPr lang="en-US" altLang="zh-CN" sz="1600" dirty="0">
                <a:solidFill>
                  <a:schemeClr val="bg1"/>
                </a:solidFill>
              </a:rPr>
              <a:t>.</a:t>
            </a:r>
            <a:endParaRPr lang="en-US" altLang="zh-CN" sz="1600" b="1" dirty="0">
              <a:solidFill>
                <a:schemeClr val="bg1"/>
              </a:solidFill>
            </a:endParaRPr>
          </a:p>
          <a:p>
            <a:pPr marL="575945" indent="-285750" fontAlgn="auto">
              <a:lnSpc>
                <a:spcPct val="120000"/>
              </a:lnSpc>
              <a:spcBef>
                <a:spcPts val="200"/>
              </a:spcBef>
              <a:spcAft>
                <a:spcPts val="200"/>
              </a:spcAft>
              <a:buFont typeface="Arial" panose="020B0604020202020204" pitchFamily="34" charset="0"/>
              <a:buChar char="•"/>
            </a:pPr>
            <a:r>
              <a:rPr lang="en-US" altLang="zh-CN" sz="1600" dirty="0">
                <a:solidFill>
                  <a:schemeClr val="bg1"/>
                </a:solidFill>
              </a:rPr>
              <a:t>Harvest in </a:t>
            </a:r>
            <a:r>
              <a:rPr lang="en-US" altLang="zh-CN" sz="1600" b="1" dirty="0">
                <a:solidFill>
                  <a:schemeClr val="bg1"/>
                </a:solidFill>
              </a:rPr>
              <a:t>small successive passes</a:t>
            </a:r>
            <a:r>
              <a:rPr lang="en-US" altLang="zh-CN" sz="1600" dirty="0">
                <a:solidFill>
                  <a:schemeClr val="bg1"/>
                </a:solidFill>
              </a:rPr>
              <a:t>.</a:t>
            </a:r>
            <a:endParaRPr lang="en-US" altLang="zh-CN" sz="1600" b="1" dirty="0">
              <a:solidFill>
                <a:schemeClr val="bg1"/>
              </a:solidFill>
            </a:endParaRPr>
          </a:p>
          <a:p>
            <a:pPr marL="575945" indent="-285750" fontAlgn="auto">
              <a:lnSpc>
                <a:spcPct val="120000"/>
              </a:lnSpc>
              <a:spcBef>
                <a:spcPts val="200"/>
              </a:spcBef>
              <a:spcAft>
                <a:spcPts val="200"/>
              </a:spcAft>
              <a:buFont typeface="Arial" panose="020B0604020202020204" pitchFamily="34" charset="0"/>
              <a:buChar char="•"/>
            </a:pPr>
            <a:r>
              <a:rPr lang="en-US" altLang="zh-CN" sz="1600" dirty="0">
                <a:solidFill>
                  <a:schemeClr val="bg1"/>
                </a:solidFill>
              </a:rPr>
              <a:t>Promptly clear straw debris and mud from cutter blades and feeder housing inlet.</a:t>
            </a:r>
            <a:endParaRPr lang="en-US" altLang="zh-CN" sz="1600" dirty="0">
              <a:solidFill>
                <a:schemeClr val="bg1"/>
              </a:solidFill>
            </a:endParaRPr>
          </a:p>
        </p:txBody>
      </p:sp>
      <p:sp>
        <p:nvSpPr>
          <p:cNvPr id="6" name="文本框 5"/>
          <p:cNvSpPr txBox="1"/>
          <p:nvPr/>
        </p:nvSpPr>
        <p:spPr>
          <a:xfrm>
            <a:off x="593091" y="4662995"/>
            <a:ext cx="5402580" cy="1359535"/>
          </a:xfrm>
          <a:prstGeom prst="rect">
            <a:avLst/>
          </a:prstGeom>
          <a:noFill/>
        </p:spPr>
        <p:txBody>
          <a:bodyPr wrap="square" rtlCol="0">
            <a:spAutoFit/>
          </a:bodyPr>
          <a:lstStyle/>
          <a:p>
            <a:pPr marL="285750" lvl="0" indent="-285750" algn="l">
              <a:lnSpc>
                <a:spcPct val="120000"/>
              </a:lnSpc>
              <a:spcBef>
                <a:spcPts val="200"/>
              </a:spcBef>
              <a:spcAft>
                <a:spcPts val="200"/>
              </a:spcAft>
              <a:buClrTx/>
              <a:buSzTx/>
              <a:buFont typeface="Wingdings" panose="05000000000000000000" charset="0"/>
              <a:buChar char="n"/>
            </a:pPr>
            <a:r>
              <a:rPr lang="en-US" altLang="zh-CN" b="1" dirty="0">
                <a:solidFill>
                  <a:schemeClr val="bg1"/>
                </a:solidFill>
                <a:sym typeface="+mn-ea"/>
              </a:rPr>
              <a:t>Machine Adaptation</a:t>
            </a:r>
            <a:endParaRPr lang="en-US" altLang="zh-CN" b="1" dirty="0">
              <a:solidFill>
                <a:schemeClr val="bg1"/>
              </a:solidFill>
              <a:sym typeface="+mn-ea"/>
            </a:endParaRPr>
          </a:p>
          <a:p>
            <a:pPr marL="575945" lvl="0" indent="-285750" algn="l">
              <a:lnSpc>
                <a:spcPct val="120000"/>
              </a:lnSpc>
              <a:spcBef>
                <a:spcPts val="200"/>
              </a:spcBef>
              <a:spcAft>
                <a:spcPts val="200"/>
              </a:spcAft>
              <a:buClrTx/>
              <a:buSzTx/>
              <a:buFont typeface="Arial" panose="020B0604020202020204" pitchFamily="34" charset="0"/>
              <a:buChar char="•"/>
            </a:pPr>
            <a:r>
              <a:rPr lang="en-US" altLang="zh-CN" sz="1600" dirty="0">
                <a:solidFill>
                  <a:schemeClr val="bg1"/>
                </a:solidFill>
                <a:sym typeface="+mn-ea"/>
              </a:rPr>
              <a:t>Where conditions allow, </a:t>
            </a:r>
            <a:r>
              <a:rPr lang="en-US" altLang="zh-CN" sz="1600" b="1" dirty="0">
                <a:solidFill>
                  <a:schemeClr val="bg1"/>
                </a:solidFill>
                <a:sym typeface="+mn-ea"/>
              </a:rPr>
              <a:t>replace wheels with semi-tracks</a:t>
            </a:r>
            <a:r>
              <a:rPr lang="en-US" altLang="zh-CN" sz="1600" dirty="0">
                <a:solidFill>
                  <a:schemeClr val="bg1"/>
                </a:solidFill>
                <a:sym typeface="+mn-ea"/>
              </a:rPr>
              <a:t> to ensure normal harvesting in muddy fields.</a:t>
            </a:r>
            <a:endParaRPr lang="en-US" altLang="zh-CN" sz="1600" dirty="0">
              <a:solidFill>
                <a:schemeClr val="bg1"/>
              </a:solidFill>
              <a:sym typeface="+mn-ea"/>
            </a:endParaRPr>
          </a:p>
        </p:txBody>
      </p:sp>
      <p:sp>
        <p:nvSpPr>
          <p:cNvPr id="10" name="圆角矩形 73"/>
          <p:cNvSpPr/>
          <p:nvPr>
            <p:custDataLst>
              <p:tags r:id="rId2"/>
            </p:custDataLst>
          </p:nvPr>
        </p:nvSpPr>
        <p:spPr>
          <a:xfrm>
            <a:off x="610235" y="1796314"/>
            <a:ext cx="5890926" cy="405765"/>
          </a:xfrm>
          <a:prstGeom prst="roundRect">
            <a:avLst>
              <a:gd name="adj" fmla="val 50000"/>
            </a:avLst>
          </a:prstGeom>
          <a:solidFill>
            <a:srgbClr val="5BAE3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16000" tIns="0" rIns="0" bIns="0" numCol="1" spcCol="0" rtlCol="0" fromWordArt="0" anchor="ctr" anchorCtr="0" forceAA="0" compatLnSpc="1">
            <a:noAutofit/>
          </a:bodyPr>
          <a:lstStyle/>
          <a:p>
            <a:pPr lvl="0" algn="l">
              <a:spcBef>
                <a:spcPct val="0"/>
              </a:spcBef>
              <a:spcAft>
                <a:spcPct val="0"/>
              </a:spcAft>
              <a:buClrTx/>
              <a:buSzTx/>
              <a:buFontTx/>
            </a:pPr>
            <a:r>
              <a:rPr lang="en-US" altLang="zh-CN" b="1" dirty="0">
                <a:solidFill>
                  <a:schemeClr val="lt1">
                    <a:lumMod val="100000"/>
                  </a:schemeClr>
                </a:solidFill>
                <a:cs typeface="+mn-ea"/>
                <a:sym typeface="+mn-ea"/>
              </a:rPr>
              <a:t>1. Harvesting in wet conditions or with wet crops</a:t>
            </a:r>
            <a:endParaRPr lang="en-US" altLang="zh-CN" b="1" dirty="0">
              <a:solidFill>
                <a:schemeClr val="lt1">
                  <a:lumMod val="100000"/>
                </a:schemeClr>
              </a:solidFill>
              <a:cs typeface="+mn-ea"/>
              <a:sym typeface="+mn-ea"/>
            </a:endParaRPr>
          </a:p>
        </p:txBody>
      </p:sp>
      <p:sp>
        <p:nvSpPr>
          <p:cNvPr id="9" name="文本框 8"/>
          <p:cNvSpPr txBox="1"/>
          <p:nvPr/>
        </p:nvSpPr>
        <p:spPr>
          <a:xfrm>
            <a:off x="610031"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d. Handle special harvesting conditions</a:t>
            </a:r>
            <a:endParaRPr lang="en-US" altLang="zh-CN" sz="2400" b="1" dirty="0">
              <a:solidFill>
                <a:srgbClr val="5BAE3E"/>
              </a:solidFill>
              <a:sym typeface="+mn-ea"/>
            </a:endParaRPr>
          </a:p>
        </p:txBody>
      </p:sp>
      <p:pic>
        <p:nvPicPr>
          <p:cNvPr id="3" name="3.2_2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428875" y="31956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4" grpId="0" uiExpand="1" build="p"/>
      <p:bldP spid="8" grpId="0" uiExpand="1" build="p"/>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5031105"/>
            <a:ext cx="12192000" cy="182689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090" y="55969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4" name="文本框 3"/>
          <p:cNvSpPr txBox="1"/>
          <p:nvPr/>
        </p:nvSpPr>
        <p:spPr>
          <a:xfrm>
            <a:off x="600710" y="3012440"/>
            <a:ext cx="7272655" cy="2047875"/>
          </a:xfrm>
          <a:prstGeom prst="rect">
            <a:avLst/>
          </a:prstGeom>
          <a:noFill/>
        </p:spPr>
        <p:txBody>
          <a:bodyPr wrap="square" rtlCol="0">
            <a:spAutoFit/>
          </a:bodyPr>
          <a:lstStyle/>
          <a:p>
            <a:pPr marL="285750" indent="-285750" fontAlgn="auto">
              <a:lnSpc>
                <a:spcPct val="130000"/>
              </a:lnSpc>
              <a:buFont typeface="Wingdings" panose="05000000000000000000" charset="0"/>
              <a:buChar char="n"/>
            </a:pPr>
            <a:r>
              <a:rPr lang="en-US" altLang="zh-CN" sz="1400" b="1" dirty="0"/>
              <a:t>Harvesting Methods for Different Lodging Angles</a:t>
            </a:r>
            <a:endParaRPr lang="en-US" altLang="zh-CN" sz="1400" b="1" dirty="0"/>
          </a:p>
          <a:p>
            <a:pPr marL="575945" indent="-285750" fontAlgn="auto">
              <a:lnSpc>
                <a:spcPct val="130000"/>
              </a:lnSpc>
              <a:buFont typeface="Arial" panose="020B0604020202020204" pitchFamily="34" charset="0"/>
              <a:buChar char="•"/>
            </a:pPr>
            <a:r>
              <a:rPr lang="en-US" altLang="zh-CN" sz="1400" b="1" dirty="0"/>
              <a:t>Lodging angle &lt; 45</a:t>
            </a:r>
            <a:r>
              <a:rPr lang="en-US" altLang="en-US" sz="1400" b="1" dirty="0"/>
              <a:t>°</a:t>
            </a:r>
            <a:r>
              <a:rPr lang="en-US" altLang="zh-CN" sz="1400" dirty="0"/>
              <a:t>: Harvest as usual.</a:t>
            </a:r>
            <a:endParaRPr lang="en-US" altLang="zh-CN" sz="1400" dirty="0"/>
          </a:p>
          <a:p>
            <a:pPr marL="575945" indent="-285750" fontAlgn="auto">
              <a:lnSpc>
                <a:spcPct val="130000"/>
              </a:lnSpc>
              <a:buFont typeface="Arial" panose="020B0604020202020204" pitchFamily="34" charset="0"/>
              <a:buChar char="•"/>
            </a:pPr>
            <a:r>
              <a:rPr lang="en-US" altLang="zh-CN" sz="1400" b="1" dirty="0"/>
              <a:t>Lodging angle 45–60</a:t>
            </a:r>
            <a:r>
              <a:rPr lang="en-US" altLang="en-US" sz="1400" b="1" dirty="0"/>
              <a:t>°</a:t>
            </a:r>
            <a:r>
              <a:rPr lang="en-US" altLang="zh-CN" sz="1400" dirty="0"/>
              <a:t>: Move the reel forward and tilt the pickup fingers rearward.</a:t>
            </a:r>
            <a:endParaRPr lang="en-US" altLang="zh-CN" sz="1400" dirty="0"/>
          </a:p>
          <a:p>
            <a:pPr marL="575945" indent="-285750" fontAlgn="auto">
              <a:lnSpc>
                <a:spcPct val="130000"/>
              </a:lnSpc>
              <a:buFont typeface="Arial" panose="020B0604020202020204" pitchFamily="34" charset="0"/>
              <a:buChar char="•"/>
            </a:pPr>
            <a:r>
              <a:rPr lang="en-US" altLang="zh-CN" sz="1400" b="1" dirty="0"/>
              <a:t>Lodging angle &gt; 60</a:t>
            </a:r>
            <a:r>
              <a:rPr lang="en-US" altLang="en-US" sz="1400" b="1" dirty="0"/>
              <a:t>°</a:t>
            </a:r>
            <a:r>
              <a:rPr lang="en-US" altLang="zh-CN" sz="1400" dirty="0"/>
              <a:t>: </a:t>
            </a:r>
            <a:endParaRPr lang="en-US" altLang="zh-CN" sz="1400" dirty="0"/>
          </a:p>
          <a:p>
            <a:pPr marL="575945" fontAlgn="auto">
              <a:lnSpc>
                <a:spcPct val="130000"/>
              </a:lnSpc>
            </a:pPr>
            <a:r>
              <a:rPr lang="en-US" altLang="zh-CN" sz="1400" dirty="0">
                <a:sym typeface="+mn-ea"/>
              </a:rPr>
              <a:t>· </a:t>
            </a:r>
            <a:r>
              <a:rPr lang="en-US" altLang="zh-CN" sz="1400" dirty="0"/>
              <a:t>Use full-feed combine.</a:t>
            </a:r>
            <a:endParaRPr lang="en-US" altLang="zh-CN" sz="1400" dirty="0"/>
          </a:p>
          <a:p>
            <a:pPr marL="575945" fontAlgn="auto">
              <a:lnSpc>
                <a:spcPct val="130000"/>
              </a:lnSpc>
            </a:pPr>
            <a:r>
              <a:rPr lang="en-US" altLang="zh-CN" sz="1400" dirty="0">
                <a:sym typeface="+mn-ea"/>
              </a:rPr>
              <a:t>· </a:t>
            </a:r>
            <a:r>
              <a:rPr lang="en-US" altLang="zh-CN" sz="1400" dirty="0"/>
              <a:t>Harvest from the side opposite to lodging direction.</a:t>
            </a:r>
            <a:endParaRPr lang="en-US" altLang="zh-CN" sz="1400" dirty="0"/>
          </a:p>
          <a:p>
            <a:pPr marL="575945" fontAlgn="auto">
              <a:lnSpc>
                <a:spcPct val="130000"/>
              </a:lnSpc>
            </a:pPr>
            <a:r>
              <a:rPr lang="en-US" altLang="zh-CN" sz="1400" dirty="0">
                <a:sym typeface="+mn-ea"/>
              </a:rPr>
              <a:t>· </a:t>
            </a:r>
            <a:r>
              <a:rPr lang="en-US" altLang="zh-CN" sz="1400" dirty="0"/>
              <a:t>Ensures grain contacts lifter and header base plate first, reducing losses.</a:t>
            </a:r>
            <a:endParaRPr lang="en-US" altLang="zh-CN" sz="1400" dirty="0"/>
          </a:p>
        </p:txBody>
      </p:sp>
      <p:sp>
        <p:nvSpPr>
          <p:cNvPr id="5" name="圆角矩形 73"/>
          <p:cNvSpPr/>
          <p:nvPr>
            <p:custDataLst>
              <p:tags r:id="rId1"/>
            </p:custDataLst>
          </p:nvPr>
        </p:nvSpPr>
        <p:spPr>
          <a:xfrm>
            <a:off x="687705" y="1752061"/>
            <a:ext cx="3523615" cy="405765"/>
          </a:xfrm>
          <a:prstGeom prst="roundRect">
            <a:avLst>
              <a:gd name="adj" fmla="val 50000"/>
            </a:avLst>
          </a:prstGeom>
          <a:solidFill>
            <a:srgbClr val="5BAE3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en-US" altLang="zh-CN" b="1" dirty="0">
                <a:solidFill>
                  <a:schemeClr val="lt1">
                    <a:lumMod val="100000"/>
                  </a:schemeClr>
                </a:solidFill>
                <a:cs typeface="+mn-ea"/>
                <a:sym typeface="+mn-ea"/>
              </a:rPr>
              <a:t>2.Harvesting lodged crops</a:t>
            </a:r>
            <a:endParaRPr lang="en-US" altLang="zh-CN" b="1" dirty="0">
              <a:solidFill>
                <a:schemeClr val="lt1">
                  <a:lumMod val="100000"/>
                </a:schemeClr>
              </a:solidFill>
              <a:cs typeface="+mn-ea"/>
              <a:sym typeface="+mn-ea"/>
            </a:endParaRPr>
          </a:p>
        </p:txBody>
      </p:sp>
      <p:sp>
        <p:nvSpPr>
          <p:cNvPr id="7" name="文本框 6"/>
          <p:cNvSpPr txBox="1"/>
          <p:nvPr/>
        </p:nvSpPr>
        <p:spPr>
          <a:xfrm>
            <a:off x="600756" y="2158461"/>
            <a:ext cx="5763949" cy="929640"/>
          </a:xfrm>
          <a:prstGeom prst="rect">
            <a:avLst/>
          </a:prstGeom>
          <a:noFill/>
        </p:spPr>
        <p:txBody>
          <a:bodyPr wrap="square" rtlCol="0">
            <a:spAutoFit/>
          </a:bodyPr>
          <a:lstStyle/>
          <a:p>
            <a:pPr marL="285750" indent="-285750" fontAlgn="auto">
              <a:lnSpc>
                <a:spcPct val="130000"/>
              </a:lnSpc>
              <a:buSzPct val="100000"/>
              <a:buFont typeface="Wingdings" panose="05000000000000000000" charset="0"/>
              <a:buChar char="n"/>
            </a:pPr>
            <a:r>
              <a:rPr lang="en-US" altLang="zh-CN" sz="1400" b="1" dirty="0"/>
              <a:t>Lodged Crop Harvesting Strategy</a:t>
            </a:r>
            <a:endParaRPr lang="en-US" altLang="zh-CN" sz="1400" b="1" dirty="0"/>
          </a:p>
          <a:p>
            <a:pPr marL="574040" indent="-285750" fontAlgn="auto">
              <a:lnSpc>
                <a:spcPct val="130000"/>
              </a:lnSpc>
              <a:buFont typeface="Arial" panose="020B0604020202020204" pitchFamily="34" charset="0"/>
              <a:buChar char="•"/>
            </a:pPr>
            <a:r>
              <a:rPr lang="en-US" altLang="zh-CN" sz="1400" dirty="0"/>
              <a:t>Install </a:t>
            </a:r>
            <a:r>
              <a:rPr lang="en-US" altLang="zh-CN" sz="1400" b="1" dirty="0"/>
              <a:t>crop lifters or anti-lodging pickup fingers</a:t>
            </a:r>
            <a:r>
              <a:rPr lang="en-US" altLang="zh-CN" sz="1400" dirty="0"/>
              <a:t>.</a:t>
            </a:r>
            <a:endParaRPr lang="en-US" altLang="zh-CN" sz="1400" b="1" dirty="0"/>
          </a:p>
          <a:p>
            <a:pPr marL="574040" indent="-285750" fontAlgn="auto">
              <a:lnSpc>
                <a:spcPct val="130000"/>
              </a:lnSpc>
              <a:buFont typeface="Arial" panose="020B0604020202020204" pitchFamily="34" charset="0"/>
              <a:buChar char="•"/>
            </a:pPr>
            <a:r>
              <a:rPr lang="en-US" altLang="zh-CN" sz="1400" b="1" dirty="0"/>
              <a:t>Reduce operating speed</a:t>
            </a:r>
            <a:r>
              <a:rPr lang="en-US" altLang="zh-CN" sz="1400" dirty="0"/>
              <a:t> to improve harvesting quality.</a:t>
            </a:r>
            <a:endParaRPr lang="en-US" altLang="zh-CN" sz="1400" dirty="0"/>
          </a:p>
        </p:txBody>
      </p:sp>
      <p:sp>
        <p:nvSpPr>
          <p:cNvPr id="8" name="文本框 7"/>
          <p:cNvSpPr txBox="1"/>
          <p:nvPr/>
        </p:nvSpPr>
        <p:spPr>
          <a:xfrm>
            <a:off x="593090" y="5031278"/>
            <a:ext cx="5502275" cy="1124585"/>
          </a:xfrm>
          <a:prstGeom prst="rect">
            <a:avLst/>
          </a:prstGeom>
          <a:noFill/>
        </p:spPr>
        <p:txBody>
          <a:bodyPr wrap="square" rtlCol="0">
            <a:spAutoFit/>
          </a:bodyPr>
          <a:lstStyle/>
          <a:p>
            <a:pPr marL="285750" indent="-285750" fontAlgn="auto">
              <a:lnSpc>
                <a:spcPct val="120000"/>
              </a:lnSpc>
              <a:buFont typeface="Wingdings" panose="05000000000000000000" charset="0"/>
              <a:buChar char="n"/>
            </a:pPr>
            <a:r>
              <a:rPr lang="en-US" altLang="zh-CN" sz="1400" b="1" dirty="0">
                <a:solidFill>
                  <a:schemeClr val="bg1"/>
                </a:solidFill>
              </a:rPr>
              <a:t>Row-by-Row Harvesting Technique</a:t>
            </a:r>
            <a:endParaRPr lang="en-US" altLang="zh-CN" sz="1400" b="1" dirty="0">
              <a:solidFill>
                <a:schemeClr val="bg1"/>
              </a:solidFill>
            </a:endParaRPr>
          </a:p>
          <a:p>
            <a:pPr marL="575945" indent="-285750" fontAlgn="auto">
              <a:lnSpc>
                <a:spcPct val="120000"/>
              </a:lnSpc>
              <a:buFont typeface="Arial" panose="020B0604020202020204" pitchFamily="34" charset="0"/>
              <a:buChar char="•"/>
            </a:pPr>
            <a:r>
              <a:rPr lang="en-US" altLang="zh-CN" sz="1400" dirty="0">
                <a:solidFill>
                  <a:schemeClr val="bg1"/>
                </a:solidFill>
              </a:rPr>
              <a:t>After each run, </a:t>
            </a:r>
            <a:r>
              <a:rPr lang="en-US" altLang="zh-CN" sz="1400" b="1" dirty="0">
                <a:solidFill>
                  <a:schemeClr val="bg1"/>
                </a:solidFill>
              </a:rPr>
              <a:t>return empty to starting point</a:t>
            </a:r>
            <a:r>
              <a:rPr lang="en-US" altLang="zh-CN" sz="1400" dirty="0">
                <a:solidFill>
                  <a:schemeClr val="bg1"/>
                </a:solidFill>
              </a:rPr>
              <a:t> before beginning next row.</a:t>
            </a:r>
            <a:endParaRPr lang="en-US" altLang="zh-CN" sz="1400" dirty="0">
              <a:solidFill>
                <a:schemeClr val="bg1"/>
              </a:solidFill>
            </a:endParaRPr>
          </a:p>
          <a:p>
            <a:pPr marL="575945" indent="-285750" fontAlgn="auto">
              <a:lnSpc>
                <a:spcPct val="120000"/>
              </a:lnSpc>
              <a:buFont typeface="Arial" panose="020B0604020202020204" pitchFamily="34" charset="0"/>
              <a:buChar char="•"/>
            </a:pPr>
            <a:r>
              <a:rPr lang="en-US" altLang="zh-CN" sz="1400" dirty="0">
                <a:solidFill>
                  <a:schemeClr val="bg1"/>
                </a:solidFill>
              </a:rPr>
              <a:t>Helps minimize grain loss from lodged crops.</a:t>
            </a:r>
            <a:endParaRPr lang="en-US" altLang="zh-CN" sz="1400" dirty="0">
              <a:solidFill>
                <a:schemeClr val="bg1"/>
              </a:solidFill>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rcRect r="2086" b="8232"/>
          <a:stretch>
            <a:fillRect/>
          </a:stretch>
        </p:blipFill>
        <p:spPr>
          <a:xfrm>
            <a:off x="7690485" y="1191260"/>
            <a:ext cx="4022090" cy="2119630"/>
          </a:xfrm>
          <a:prstGeom prst="rect">
            <a:avLst/>
          </a:prstGeom>
        </p:spPr>
      </p:pic>
      <p:sp>
        <p:nvSpPr>
          <p:cNvPr id="10" name="文本框 9"/>
          <p:cNvSpPr txBox="1"/>
          <p:nvPr/>
        </p:nvSpPr>
        <p:spPr>
          <a:xfrm>
            <a:off x="6095365" y="5031278"/>
            <a:ext cx="5768340" cy="866140"/>
          </a:xfrm>
          <a:prstGeom prst="rect">
            <a:avLst/>
          </a:prstGeom>
          <a:noFill/>
        </p:spPr>
        <p:txBody>
          <a:bodyPr wrap="square" rtlCol="0">
            <a:spAutoFit/>
          </a:bodyPr>
          <a:lstStyle/>
          <a:p>
            <a:pPr marL="285750" indent="-285750" fontAlgn="auto">
              <a:lnSpc>
                <a:spcPct val="120000"/>
              </a:lnSpc>
              <a:buFont typeface="Wingdings" panose="05000000000000000000" charset="0"/>
              <a:buChar char="n"/>
            </a:pPr>
            <a:r>
              <a:rPr lang="en-US" altLang="zh-CN" sz="1400" b="1" dirty="0">
                <a:solidFill>
                  <a:schemeClr val="bg1"/>
                </a:solidFill>
              </a:rPr>
              <a:t>Avoid Harvesting in Lodging Direction</a:t>
            </a:r>
            <a:endParaRPr lang="en-US" altLang="zh-CN" sz="1400" b="1" dirty="0">
              <a:solidFill>
                <a:schemeClr val="bg1"/>
              </a:solidFill>
            </a:endParaRPr>
          </a:p>
          <a:p>
            <a:pPr marL="575945" indent="-285750" fontAlgn="auto">
              <a:lnSpc>
                <a:spcPct val="120000"/>
              </a:lnSpc>
              <a:buFont typeface="Arial" panose="020B0604020202020204" pitchFamily="34" charset="0"/>
              <a:buChar char="•"/>
            </a:pPr>
            <a:r>
              <a:rPr lang="en-US" altLang="zh-CN" sz="1400" dirty="0">
                <a:solidFill>
                  <a:schemeClr val="bg1"/>
                </a:solidFill>
              </a:rPr>
              <a:t>Reel or header base plate contacts stems first.</a:t>
            </a:r>
            <a:endParaRPr lang="en-US" altLang="zh-CN" sz="1400" dirty="0">
              <a:solidFill>
                <a:schemeClr val="bg1"/>
              </a:solidFill>
            </a:endParaRPr>
          </a:p>
          <a:p>
            <a:pPr marL="575945" indent="-285750" fontAlgn="auto">
              <a:lnSpc>
                <a:spcPct val="120000"/>
              </a:lnSpc>
              <a:buFont typeface="Arial" panose="020B0604020202020204" pitchFamily="34" charset="0"/>
              <a:buChar char="•"/>
            </a:pPr>
            <a:r>
              <a:rPr lang="en-US" altLang="zh-CN" sz="1400" dirty="0">
                <a:solidFill>
                  <a:schemeClr val="bg1"/>
                </a:solidFill>
              </a:rPr>
              <a:t>Can </a:t>
            </a:r>
            <a:r>
              <a:rPr lang="en-US" altLang="zh-CN" sz="1400" b="1" dirty="0">
                <a:solidFill>
                  <a:schemeClr val="bg1"/>
                </a:solidFill>
              </a:rPr>
              <a:t>pull and shake crops</a:t>
            </a:r>
            <a:r>
              <a:rPr lang="en-US" altLang="zh-CN" sz="1400" dirty="0">
                <a:solidFill>
                  <a:schemeClr val="bg1"/>
                </a:solidFill>
              </a:rPr>
              <a:t>, causing more grain to fall.</a:t>
            </a:r>
            <a:endParaRPr lang="en-US" altLang="zh-CN" sz="1400" dirty="0">
              <a:solidFill>
                <a:schemeClr val="bg1"/>
              </a:solidFill>
            </a:endParaRPr>
          </a:p>
        </p:txBody>
      </p:sp>
      <p:sp>
        <p:nvSpPr>
          <p:cNvPr id="6" name="文本框 5"/>
          <p:cNvSpPr txBox="1"/>
          <p:nvPr/>
        </p:nvSpPr>
        <p:spPr>
          <a:xfrm>
            <a:off x="610031"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d. Handle special harvesting conditions</a:t>
            </a:r>
            <a:endParaRPr lang="en-US" altLang="zh-CN" sz="2400" b="1" dirty="0">
              <a:solidFill>
                <a:srgbClr val="5BAE3E"/>
              </a:solidFill>
              <a:sym typeface="+mn-ea"/>
            </a:endParaRPr>
          </a:p>
        </p:txBody>
      </p:sp>
      <p:pic>
        <p:nvPicPr>
          <p:cNvPr id="3" name="3.2_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3454400" y="46370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9" grpId="0" animBg="1"/>
      <p:bldP spid="4" grpId="0" uiExpand="1" build="p"/>
      <p:bldP spid="5" grpId="0" animBg="1"/>
      <p:bldP spid="7" grpId="0" build="p"/>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3090" y="544456"/>
            <a:ext cx="9342120" cy="521970"/>
          </a:xfrm>
          <a:prstGeom prst="rect">
            <a:avLst/>
          </a:prstGeom>
          <a:noFill/>
        </p:spPr>
        <p:txBody>
          <a:bodyPr wrap="square" rtlCol="0">
            <a:spAutoFit/>
          </a:bodyPr>
          <a:lstStyle/>
          <a:p>
            <a:pPr marL="571500" indent="-571500">
              <a:buFont typeface="+mj-lt"/>
              <a:buAutoNum type="romanUcPeriod" startAt="3"/>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Standardize Harvester Operation</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74" name="圆角矩形 73"/>
          <p:cNvSpPr/>
          <p:nvPr>
            <p:custDataLst>
              <p:tags r:id="rId1"/>
            </p:custDataLst>
          </p:nvPr>
        </p:nvSpPr>
        <p:spPr>
          <a:xfrm>
            <a:off x="3153653" y="2185650"/>
            <a:ext cx="3933115" cy="360497"/>
          </a:xfrm>
          <a:prstGeom prst="roundRect">
            <a:avLst>
              <a:gd name="adj" fmla="val 50000"/>
            </a:avLst>
          </a:prstGeom>
          <a:solidFill>
            <a:srgbClr val="5BAE3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en-US" altLang="zh-CN" sz="1600" b="1" dirty="0">
                <a:solidFill>
                  <a:schemeClr val="lt1">
                    <a:lumMod val="100000"/>
                  </a:schemeClr>
                </a:solidFill>
                <a:latin typeface="Arial" panose="020B0604020202020204" pitchFamily="34" charset="0"/>
                <a:cs typeface="Arial" panose="020B0604020202020204" pitchFamily="34" charset="0"/>
                <a:sym typeface="+mn-ea"/>
              </a:rPr>
              <a:t>Applicable crops and conditions</a:t>
            </a:r>
            <a:endParaRPr lang="en-US" altLang="zh-CN" sz="1600" b="1" dirty="0">
              <a:solidFill>
                <a:schemeClr val="lt1">
                  <a:lumMod val="100000"/>
                </a:schemeClr>
              </a:solidFill>
              <a:latin typeface="Arial" panose="020B0604020202020204" pitchFamily="34" charset="0"/>
              <a:cs typeface="Arial" panose="020B0604020202020204" pitchFamily="34" charset="0"/>
              <a:sym typeface="+mn-ea"/>
            </a:endParaRPr>
          </a:p>
        </p:txBody>
      </p:sp>
      <p:sp>
        <p:nvSpPr>
          <p:cNvPr id="9" name="文本框 8"/>
          <p:cNvSpPr txBox="1"/>
          <p:nvPr>
            <p:custDataLst>
              <p:tags r:id="rId2"/>
            </p:custDataLst>
          </p:nvPr>
        </p:nvSpPr>
        <p:spPr>
          <a:xfrm>
            <a:off x="3153653" y="2644165"/>
            <a:ext cx="8135876" cy="337185"/>
          </a:xfrm>
          <a:prstGeom prst="rect">
            <a:avLst/>
          </a:prstGeom>
          <a:noFill/>
        </p:spPr>
        <p:txBody>
          <a:bodyPr wrap="square" lIns="91440" tIns="45720" rIns="91440" bIns="45720" rtlCol="0" anchor="t" anchorCtr="0">
            <a:spAutoFit/>
          </a:bodyPr>
          <a:lstStyle/>
          <a:p>
            <a:pPr marL="285750" lvl="0" indent="-285750" algn="l">
              <a:buClrTx/>
              <a:buSzTx/>
              <a:buFont typeface="Arial" panose="020B0604020202020204" pitchFamily="34" charset="0"/>
              <a:buChar char="•"/>
            </a:pPr>
            <a:r>
              <a:rPr lang="en-US" altLang="zh-CN" sz="1600" dirty="0">
                <a:solidFill>
                  <a:schemeClr val="tx1"/>
                </a:solidFill>
                <a:sym typeface="+mn-ea"/>
              </a:rPr>
              <a:t>At full maturity, rice panicles, stems, and panicle branches break easily.</a:t>
            </a:r>
            <a:endParaRPr lang="zh-CN" altLang="en-US" sz="1600" dirty="0">
              <a:solidFill>
                <a:schemeClr val="tx1"/>
              </a:solidFill>
              <a:sym typeface="+mn-ea"/>
            </a:endParaRPr>
          </a:p>
        </p:txBody>
      </p:sp>
      <p:sp>
        <p:nvSpPr>
          <p:cNvPr id="83" name="圆角矩形 82"/>
          <p:cNvSpPr/>
          <p:nvPr>
            <p:custDataLst>
              <p:tags r:id="rId3"/>
            </p:custDataLst>
          </p:nvPr>
        </p:nvSpPr>
        <p:spPr>
          <a:xfrm>
            <a:off x="3837626" y="3290789"/>
            <a:ext cx="3489496" cy="360000"/>
          </a:xfrm>
          <a:prstGeom prst="roundRect">
            <a:avLst>
              <a:gd name="adj" fmla="val 50000"/>
            </a:avLst>
          </a:prstGeom>
          <a:solidFill>
            <a:srgbClr val="5BAE3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r>
              <a:rPr lang="en-US" altLang="zh-CN" sz="1600" b="1" dirty="0">
                <a:solidFill>
                  <a:schemeClr val="lt1">
                    <a:lumMod val="100000"/>
                  </a:schemeClr>
                </a:solidFill>
                <a:latin typeface="Arial" panose="020B0604020202020204" pitchFamily="34" charset="0"/>
                <a:cs typeface="Arial" panose="020B0604020202020204" pitchFamily="34" charset="0"/>
                <a:sym typeface="+mn-ea"/>
              </a:rPr>
              <a:t>Harvesting Operation Guidelines</a:t>
            </a:r>
            <a:endParaRPr lang="en-US" altLang="zh-CN" sz="1600" b="1" dirty="0">
              <a:solidFill>
                <a:schemeClr val="lt1">
                  <a:lumMod val="100000"/>
                </a:schemeClr>
              </a:solidFill>
              <a:latin typeface="Arial" panose="020B0604020202020204" pitchFamily="34" charset="0"/>
              <a:cs typeface="Arial" panose="020B0604020202020204" pitchFamily="34" charset="0"/>
              <a:sym typeface="+mn-ea"/>
            </a:endParaRPr>
          </a:p>
        </p:txBody>
      </p:sp>
      <p:sp>
        <p:nvSpPr>
          <p:cNvPr id="11" name="文本框 10"/>
          <p:cNvSpPr txBox="1"/>
          <p:nvPr>
            <p:custDataLst>
              <p:tags r:id="rId4"/>
            </p:custDataLst>
          </p:nvPr>
        </p:nvSpPr>
        <p:spPr>
          <a:xfrm>
            <a:off x="3837626" y="3784186"/>
            <a:ext cx="7316538" cy="632460"/>
          </a:xfrm>
          <a:prstGeom prst="rect">
            <a:avLst/>
          </a:prstGeom>
          <a:noFill/>
        </p:spPr>
        <p:txBody>
          <a:bodyPr wrap="square" lIns="91440" tIns="45720" rIns="91440" bIns="45720" rtlCol="0" anchor="t" anchorCtr="0">
            <a:spAutoFit/>
          </a:bodyPr>
          <a:lstStyle/>
          <a:p>
            <a:pPr marL="285750" lvl="0" indent="-285750" algn="l">
              <a:lnSpc>
                <a:spcPct val="110000"/>
              </a:lnSpc>
              <a:buClrTx/>
              <a:buSzTx/>
              <a:buFont typeface="Arial" panose="020B0604020202020204" pitchFamily="34" charset="0"/>
              <a:buChar char="•"/>
            </a:pPr>
            <a:r>
              <a:rPr lang="en-US" altLang="zh-CN" sz="1600" dirty="0">
                <a:sym typeface="+mn-ea"/>
              </a:rPr>
              <a:t>Keep stubble height between 10–15 cm.</a:t>
            </a:r>
            <a:endParaRPr lang="en-US" altLang="zh-CN" sz="1600" dirty="0">
              <a:sym typeface="+mn-ea"/>
            </a:endParaRPr>
          </a:p>
          <a:p>
            <a:pPr marL="285750" lvl="0" indent="-285750" algn="l">
              <a:lnSpc>
                <a:spcPct val="110000"/>
              </a:lnSpc>
              <a:buClrTx/>
              <a:buSzTx/>
              <a:buFont typeface="Arial" panose="020B0604020202020204" pitchFamily="34" charset="0"/>
              <a:buChar char="•"/>
            </a:pPr>
            <a:r>
              <a:rPr lang="en-US" altLang="zh-CN" sz="1600" dirty="0">
                <a:sym typeface="+mn-ea"/>
              </a:rPr>
              <a:t>Prevent the cutter from digging into the soil.</a:t>
            </a:r>
            <a:endParaRPr lang="en-US" altLang="zh-CN" sz="1600" dirty="0">
              <a:sym typeface="+mn-ea"/>
            </a:endParaRPr>
          </a:p>
        </p:txBody>
      </p:sp>
      <p:sp>
        <p:nvSpPr>
          <p:cNvPr id="13" name="圆角矩形 12"/>
          <p:cNvSpPr/>
          <p:nvPr>
            <p:custDataLst>
              <p:tags r:id="rId5"/>
            </p:custDataLst>
          </p:nvPr>
        </p:nvSpPr>
        <p:spPr>
          <a:xfrm>
            <a:off x="3340632" y="4786023"/>
            <a:ext cx="4029463" cy="360000"/>
          </a:xfrm>
          <a:prstGeom prst="roundRect">
            <a:avLst>
              <a:gd name="adj" fmla="val 50000"/>
            </a:avLst>
          </a:prstGeom>
          <a:solidFill>
            <a:srgbClr val="5BAE3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r>
              <a:rPr lang="en-US" altLang="zh-CN" sz="1600" b="1" dirty="0">
                <a:solidFill>
                  <a:schemeClr val="lt1">
                    <a:lumMod val="100000"/>
                  </a:schemeClr>
                </a:solidFill>
                <a:latin typeface="Arial" panose="020B0604020202020204" pitchFamily="34" charset="0"/>
                <a:cs typeface="Arial" panose="020B0604020202020204" pitchFamily="34" charset="0"/>
                <a:sym typeface="+mn-ea"/>
              </a:rPr>
              <a:t>Machine Usage Precautions</a:t>
            </a:r>
            <a:endParaRPr lang="en-US" altLang="zh-CN" sz="1600" b="1" dirty="0">
              <a:solidFill>
                <a:schemeClr val="lt1">
                  <a:lumMod val="100000"/>
                </a:schemeClr>
              </a:solidFill>
              <a:latin typeface="Arial" panose="020B0604020202020204" pitchFamily="34" charset="0"/>
              <a:cs typeface="Arial" panose="020B0604020202020204" pitchFamily="34" charset="0"/>
              <a:sym typeface="+mn-ea"/>
            </a:endParaRPr>
          </a:p>
        </p:txBody>
      </p:sp>
      <p:sp>
        <p:nvSpPr>
          <p:cNvPr id="14" name="文本框 13"/>
          <p:cNvSpPr txBox="1"/>
          <p:nvPr>
            <p:custDataLst>
              <p:tags r:id="rId6"/>
            </p:custDataLst>
          </p:nvPr>
        </p:nvSpPr>
        <p:spPr>
          <a:xfrm>
            <a:off x="3340632" y="5211202"/>
            <a:ext cx="8125014" cy="632460"/>
          </a:xfrm>
          <a:prstGeom prst="rect">
            <a:avLst/>
          </a:prstGeom>
          <a:noFill/>
        </p:spPr>
        <p:txBody>
          <a:bodyPr wrap="square" lIns="91440" tIns="45720" rIns="91440" bIns="45720" rtlCol="0" anchor="t" anchorCtr="0">
            <a:spAutoFit/>
          </a:bodyPr>
          <a:lstStyle/>
          <a:p>
            <a:pPr marL="285750" lvl="0" indent="-285750" algn="l">
              <a:lnSpc>
                <a:spcPct val="110000"/>
              </a:lnSpc>
              <a:buClrTx/>
              <a:buSzTx/>
              <a:buFont typeface="Arial" panose="020B0604020202020204" pitchFamily="34" charset="0"/>
              <a:buChar char="•"/>
            </a:pPr>
            <a:r>
              <a:rPr lang="en-US" altLang="zh-CN" sz="1600" dirty="0">
                <a:sym typeface="+mn-ea"/>
              </a:rPr>
              <a:t>Do not use half-feed machines in such cases.</a:t>
            </a:r>
            <a:endParaRPr lang="en-US" altLang="zh-CN" sz="1600" dirty="0">
              <a:sym typeface="+mn-ea"/>
            </a:endParaRPr>
          </a:p>
          <a:p>
            <a:pPr marL="285750" lvl="0" indent="-285750" algn="l">
              <a:lnSpc>
                <a:spcPct val="110000"/>
              </a:lnSpc>
              <a:buClrTx/>
              <a:buSzTx/>
              <a:buFont typeface="Arial" panose="020B0604020202020204" pitchFamily="34" charset="0"/>
              <a:buChar char="•"/>
            </a:pPr>
            <a:r>
              <a:rPr lang="en-US" altLang="zh-CN" sz="1600" dirty="0">
                <a:sym typeface="+mn-ea"/>
              </a:rPr>
              <a:t>Helps reduce cut-panicle losses and missed-panicle losses.</a:t>
            </a:r>
            <a:endParaRPr lang="en-US" altLang="zh-CN" sz="1600" dirty="0">
              <a:sym typeface="+mn-ea"/>
            </a:endParaRPr>
          </a:p>
        </p:txBody>
      </p:sp>
      <p:grpSp>
        <p:nvGrpSpPr>
          <p:cNvPr id="5" name="组合 4"/>
          <p:cNvGrpSpPr/>
          <p:nvPr>
            <p:custDataLst>
              <p:tags r:id="rId7"/>
            </p:custDataLst>
          </p:nvPr>
        </p:nvGrpSpPr>
        <p:grpSpPr>
          <a:xfrm>
            <a:off x="695325" y="2946162"/>
            <a:ext cx="2101006" cy="2101006"/>
            <a:chOff x="695325" y="2820803"/>
            <a:chExt cx="2101006" cy="2101006"/>
          </a:xfrm>
        </p:grpSpPr>
        <p:sp>
          <p:nvSpPr>
            <p:cNvPr id="17" name="椭圆 16"/>
            <p:cNvSpPr/>
            <p:nvPr>
              <p:custDataLst>
                <p:tags r:id="rId8"/>
              </p:custDataLst>
            </p:nvPr>
          </p:nvSpPr>
          <p:spPr>
            <a:xfrm>
              <a:off x="695325" y="2820803"/>
              <a:ext cx="2101006" cy="2101006"/>
            </a:xfrm>
            <a:prstGeom prst="ellipse">
              <a:avLst/>
            </a:prstGeom>
            <a:solidFill>
              <a:srgbClr val="5BAE3E">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charset="-122"/>
                <a:sym typeface="+mn-ea"/>
              </a:endParaRPr>
            </a:p>
          </p:txBody>
        </p:sp>
        <p:sp>
          <p:nvSpPr>
            <p:cNvPr id="24" name="椭圆 23"/>
            <p:cNvSpPr/>
            <p:nvPr>
              <p:custDataLst>
                <p:tags r:id="rId9"/>
              </p:custDataLst>
            </p:nvPr>
          </p:nvSpPr>
          <p:spPr>
            <a:xfrm>
              <a:off x="732155" y="2870333"/>
              <a:ext cx="2014220" cy="1991995"/>
            </a:xfrm>
            <a:prstGeom prst="ellipse">
              <a:avLst/>
            </a:prstGeom>
            <a:gradFill>
              <a:gsLst>
                <a:gs pos="69000">
                  <a:srgbClr val="5BAE3E"/>
                </a:gs>
                <a:gs pos="100000">
                  <a:srgbClr val="5BAE3E">
                    <a:alpha val="2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en-US" altLang="zh-CN" b="1" dirty="0">
                  <a:sym typeface="+mn-ea"/>
                </a:rPr>
                <a:t>3.Harvesting overripe crops</a:t>
              </a:r>
              <a:endParaRPr lang="en-US" altLang="zh-CN" b="1" dirty="0">
                <a:sym typeface="+mn-ea"/>
              </a:endParaRPr>
            </a:p>
          </p:txBody>
        </p:sp>
      </p:grpSp>
      <p:grpSp>
        <p:nvGrpSpPr>
          <p:cNvPr id="4" name="组合 3"/>
          <p:cNvGrpSpPr/>
          <p:nvPr>
            <p:custDataLst>
              <p:tags r:id="rId10"/>
            </p:custDataLst>
          </p:nvPr>
        </p:nvGrpSpPr>
        <p:grpSpPr>
          <a:xfrm>
            <a:off x="-591612" y="1981934"/>
            <a:ext cx="4029463" cy="4029463"/>
            <a:chOff x="615315" y="2157413"/>
            <a:chExt cx="4029463" cy="4029463"/>
          </a:xfrm>
        </p:grpSpPr>
        <p:sp>
          <p:nvSpPr>
            <p:cNvPr id="15" name="椭圆 14"/>
            <p:cNvSpPr/>
            <p:nvPr>
              <p:custDataLst>
                <p:tags r:id="rId11"/>
              </p:custDataLst>
            </p:nvPr>
          </p:nvSpPr>
          <p:spPr>
            <a:xfrm>
              <a:off x="615315" y="2157413"/>
              <a:ext cx="4029463" cy="4029463"/>
            </a:xfrm>
            <a:prstGeom prst="ellipse">
              <a:avLst/>
            </a:prstGeom>
            <a:noFill/>
            <a:ln>
              <a:gradFill>
                <a:gsLst>
                  <a:gs pos="0">
                    <a:srgbClr val="5BAE3E">
                      <a:alpha val="40000"/>
                      <a:lumMod val="60000"/>
                      <a:lumOff val="40000"/>
                    </a:srgbClr>
                  </a:gs>
                  <a:gs pos="51000">
                    <a:srgbClr val="5BAE3E">
                      <a:alpha val="0"/>
                    </a:srgb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1600">
                <a:solidFill>
                  <a:schemeClr val="lt1"/>
                </a:solidFill>
                <a:cs typeface="江城圆体 400W" panose="020B0500000000000000" charset="-122"/>
                <a:sym typeface="+mn-ea"/>
              </a:endParaRPr>
            </a:p>
          </p:txBody>
        </p:sp>
        <p:sp>
          <p:nvSpPr>
            <p:cNvPr id="16" name="椭圆 15"/>
            <p:cNvSpPr/>
            <p:nvPr>
              <p:custDataLst>
                <p:tags r:id="rId12"/>
              </p:custDataLst>
            </p:nvPr>
          </p:nvSpPr>
          <p:spPr>
            <a:xfrm>
              <a:off x="4360580" y="5097593"/>
              <a:ext cx="99878" cy="99878"/>
            </a:xfrm>
            <a:prstGeom prst="ellipse">
              <a:avLst/>
            </a:prstGeom>
            <a:solidFill>
              <a:srgbClr val="5BAE3E">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18" name="椭圆 17"/>
            <p:cNvSpPr/>
            <p:nvPr>
              <p:custDataLst>
                <p:tags r:id="rId13"/>
              </p:custDataLst>
            </p:nvPr>
          </p:nvSpPr>
          <p:spPr>
            <a:xfrm>
              <a:off x="3819156" y="2520662"/>
              <a:ext cx="99878" cy="99878"/>
            </a:xfrm>
            <a:prstGeom prst="ellipse">
              <a:avLst/>
            </a:prstGeom>
            <a:solidFill>
              <a:srgbClr val="5BAE3E">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22" name="椭圆 21"/>
            <p:cNvSpPr/>
            <p:nvPr>
              <p:custDataLst>
                <p:tags r:id="rId14"/>
              </p:custDataLst>
            </p:nvPr>
          </p:nvSpPr>
          <p:spPr>
            <a:xfrm>
              <a:off x="4535071" y="3608724"/>
              <a:ext cx="99878" cy="99878"/>
            </a:xfrm>
            <a:prstGeom prst="ellipse">
              <a:avLst/>
            </a:prstGeom>
            <a:solidFill>
              <a:srgbClr val="5BAE3E">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grpSp>
      <p:sp>
        <p:nvSpPr>
          <p:cNvPr id="6" name="文本框 5"/>
          <p:cNvSpPr txBox="1"/>
          <p:nvPr/>
        </p:nvSpPr>
        <p:spPr>
          <a:xfrm>
            <a:off x="610031" y="1216735"/>
            <a:ext cx="6061710" cy="460375"/>
          </a:xfrm>
          <a:prstGeom prst="rect">
            <a:avLst/>
          </a:prstGeom>
          <a:noFill/>
        </p:spPr>
        <p:txBody>
          <a:bodyPr wrap="square" rtlCol="0">
            <a:spAutoFit/>
          </a:bodyPr>
          <a:lstStyle/>
          <a:p>
            <a:pPr lvl="0" algn="l">
              <a:buClrTx/>
              <a:buSzTx/>
              <a:buFontTx/>
            </a:pPr>
            <a:r>
              <a:rPr lang="en-US" altLang="zh-CN" sz="2400" b="1" dirty="0">
                <a:solidFill>
                  <a:srgbClr val="5BAE3E"/>
                </a:solidFill>
                <a:sym typeface="+mn-ea"/>
              </a:rPr>
              <a:t>d. Handle special harvesting conditions</a:t>
            </a:r>
            <a:endParaRPr lang="en-US" altLang="zh-CN" sz="2400" b="1" dirty="0">
              <a:solidFill>
                <a:srgbClr val="5BAE3E"/>
              </a:solidFill>
              <a:sym typeface="+mn-ea"/>
            </a:endParaRPr>
          </a:p>
        </p:txBody>
      </p:sp>
      <p:pic>
        <p:nvPicPr>
          <p:cNvPr id="3" name="3.2_28">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3219450" y="49688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74" grpId="0" animBg="1"/>
      <p:bldP spid="9" grpId="0"/>
      <p:bldP spid="83" grpId="0" animBg="1"/>
      <p:bldP spid="11" grpId="0"/>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 y="1794309"/>
            <a:ext cx="12192000" cy="403057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090" y="436408"/>
            <a:ext cx="9342120" cy="583565"/>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4. Drying Stage</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12" name="矩形: 圆角 11"/>
          <p:cNvSpPr/>
          <p:nvPr/>
        </p:nvSpPr>
        <p:spPr>
          <a:xfrm>
            <a:off x="687705" y="2089150"/>
            <a:ext cx="3587750" cy="36004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Mechanized drying</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3" name="文本框 2"/>
          <p:cNvSpPr txBox="1"/>
          <p:nvPr/>
        </p:nvSpPr>
        <p:spPr>
          <a:xfrm>
            <a:off x="687705" y="2526030"/>
            <a:ext cx="6390640" cy="410845"/>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sz="1600" dirty="0">
                <a:solidFill>
                  <a:schemeClr val="bg1"/>
                </a:solidFill>
              </a:rPr>
              <a:t>High-efficiency, low-loss. </a:t>
            </a:r>
            <a:endParaRPr lang="en-US" altLang="zh-CN" sz="1600" dirty="0">
              <a:solidFill>
                <a:schemeClr val="bg1"/>
              </a:solidFill>
            </a:endParaRPr>
          </a:p>
        </p:txBody>
      </p:sp>
      <p:sp>
        <p:nvSpPr>
          <p:cNvPr id="14" name="矩形: 圆角 13"/>
          <p:cNvSpPr/>
          <p:nvPr/>
        </p:nvSpPr>
        <p:spPr>
          <a:xfrm>
            <a:off x="687388" y="3326350"/>
            <a:ext cx="3587960" cy="35996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Traditional method</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4" name="文本框 3"/>
          <p:cNvSpPr txBox="1"/>
          <p:nvPr/>
        </p:nvSpPr>
        <p:spPr>
          <a:xfrm>
            <a:off x="687388" y="3755517"/>
            <a:ext cx="5408612" cy="583438"/>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chemeClr val="bg1"/>
                </a:solidFill>
              </a:rPr>
              <a:t>Grain is dried by sun-drying, which is low-cost but weather-dependent.</a:t>
            </a:r>
            <a:endParaRPr lang="en-US" altLang="zh-CN" sz="1600" dirty="0">
              <a:solidFill>
                <a:schemeClr val="bg1"/>
              </a:solidFill>
            </a:endParaRPr>
          </a:p>
        </p:txBody>
      </p:sp>
      <p:sp>
        <p:nvSpPr>
          <p:cNvPr id="16" name="矩形: 圆角 15"/>
          <p:cNvSpPr/>
          <p:nvPr/>
        </p:nvSpPr>
        <p:spPr>
          <a:xfrm>
            <a:off x="687705" y="4481830"/>
            <a:ext cx="4708525" cy="36004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Advantages of mechanized drying</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687705" y="4862195"/>
            <a:ext cx="10620375" cy="68135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sz="1600" dirty="0">
                <a:solidFill>
                  <a:schemeClr val="bg1"/>
                </a:solidFill>
              </a:rPr>
              <a:t>Improves efficiency and ensures reliable drying even in rainy or cloudy conditions</a:t>
            </a:r>
            <a:r>
              <a:rPr lang="zh-CN" altLang="en-US" sz="1600" dirty="0">
                <a:solidFill>
                  <a:schemeClr val="bg1"/>
                </a:solidFill>
              </a:rPr>
              <a:t>，</a:t>
            </a:r>
            <a:r>
              <a:rPr lang="en-US" altLang="zh-CN" sz="1600" dirty="0">
                <a:solidFill>
                  <a:schemeClr val="bg1"/>
                </a:solidFill>
              </a:rPr>
              <a:t>reducing the risk of mold and loss due to poor drying.</a:t>
            </a:r>
            <a:endParaRPr lang="en-US" altLang="zh-CN" sz="1600" dirty="0">
              <a:solidFill>
                <a:schemeClr val="bg1"/>
              </a:solidFill>
            </a:endParaRPr>
          </a:p>
        </p:txBody>
      </p:sp>
      <p:pic>
        <p:nvPicPr>
          <p:cNvPr id="7" name="图片 6"/>
          <p:cNvPicPr>
            <a:picLocks noChangeAspect="1"/>
          </p:cNvPicPr>
          <p:nvPr/>
        </p:nvPicPr>
        <p:blipFill>
          <a:blip r:embed="rId1"/>
          <a:stretch>
            <a:fillRect/>
          </a:stretch>
        </p:blipFill>
        <p:spPr>
          <a:xfrm>
            <a:off x="7240905" y="1275080"/>
            <a:ext cx="4543425" cy="3199130"/>
          </a:xfrm>
          <a:prstGeom prst="rect">
            <a:avLst/>
          </a:prstGeom>
        </p:spPr>
      </p:pic>
      <p:pic>
        <p:nvPicPr>
          <p:cNvPr id="10" name="3.2_2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666875" y="39020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childTnLst>
        </p:cTn>
      </p:par>
    </p:tnLst>
    <p:bldLst>
      <p:bldP spid="11" grpId="0" animBg="1"/>
      <p:bldP spid="2" grpId="0"/>
      <p:bldP spid="12" grpId="0" animBg="1"/>
      <p:bldP spid="3" grpId="0"/>
      <p:bldP spid="14" grpId="0" animBg="1"/>
      <p:bldP spid="4" grpId="0"/>
      <p:bldP spid="16"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199255" y="2393950"/>
            <a:ext cx="982980" cy="1521460"/>
            <a:chOff x="1432560" y="2630282"/>
            <a:chExt cx="853440" cy="1320624"/>
          </a:xfrm>
        </p:grpSpPr>
        <p:cxnSp>
          <p:nvCxnSpPr>
            <p:cNvPr id="14" name="直接连接符 13"/>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7" name="文本框 126"/>
          <p:cNvSpPr txBox="1"/>
          <p:nvPr/>
        </p:nvSpPr>
        <p:spPr>
          <a:xfrm>
            <a:off x="2514437" y="1010906"/>
            <a:ext cx="2699712" cy="583565"/>
          </a:xfrm>
          <a:prstGeom prst="rect">
            <a:avLst/>
          </a:prstGeom>
          <a:noFill/>
        </p:spPr>
        <p:txBody>
          <a:bodyPr vert="horz" wrap="square" rtlCol="0">
            <a:spAutoFit/>
          </a:bodyPr>
          <a:lstStyle/>
          <a:p>
            <a:pPr algn="r"/>
            <a:r>
              <a:rPr lang="en-US" altLang="zh-CN"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rPr>
              <a:t>PART.02</a:t>
            </a:r>
            <a:endParaRPr lang="zh-CN" altLang="en-US"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121" name="组合 120"/>
          <p:cNvGrpSpPr/>
          <p:nvPr/>
        </p:nvGrpSpPr>
        <p:grpSpPr>
          <a:xfrm rot="16200000" flipV="1">
            <a:off x="403225" y="4108450"/>
            <a:ext cx="631825" cy="423545"/>
            <a:chOff x="1432560" y="2623534"/>
            <a:chExt cx="853440" cy="1320624"/>
          </a:xfrm>
        </p:grpSpPr>
        <p:cxnSp>
          <p:nvCxnSpPr>
            <p:cNvPr id="122" name="直接连接符 121"/>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280745" y="3333888"/>
            <a:ext cx="1538345" cy="1025562"/>
            <a:chOff x="2178006" y="5732219"/>
            <a:chExt cx="1219876" cy="813250"/>
          </a:xfrm>
        </p:grpSpPr>
        <p:cxnSp>
          <p:nvCxnSpPr>
            <p:cNvPr id="109" name="直接连接符 108"/>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625510" y="2598344"/>
            <a:ext cx="6489875" cy="1641475"/>
          </a:xfrm>
          <a:prstGeom prst="rect">
            <a:avLst/>
          </a:prstGeom>
          <a:noFill/>
        </p:spPr>
        <p:txBody>
          <a:bodyPr wrap="square" rtlCol="0">
            <a:spAutoFit/>
          </a:bodyPr>
          <a:lstStyle/>
          <a:p>
            <a:pPr lvl="0" defTabSz="685800">
              <a:lnSpc>
                <a:spcPct val="120000"/>
              </a:lnSpc>
              <a:defRPr/>
            </a:pPr>
            <a:r>
              <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Technologies and Measures for Increasing Grain Yield and Reducing Losses Through Mechanization</a:t>
            </a:r>
            <a:endPar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2" name="3.2_0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415598" y="541222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2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24535" y="1728470"/>
            <a:ext cx="4311015" cy="1753235"/>
          </a:xfrm>
          <a:prstGeom prst="rect">
            <a:avLst/>
          </a:prstGeom>
          <a:noFill/>
        </p:spPr>
        <p:txBody>
          <a:bodyPr wrap="square" rtlCol="0">
            <a:spAutoFit/>
          </a:bodyPr>
          <a:lstStyle/>
          <a:p>
            <a:pPr marL="285750" indent="-285750">
              <a:lnSpc>
                <a:spcPct val="100000"/>
              </a:lnSpc>
              <a:spcBef>
                <a:spcPts val="300"/>
              </a:spcBef>
              <a:spcAft>
                <a:spcPts val="3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rPr>
              <a:t>Grain Harvest Achievements</a:t>
            </a:r>
            <a:endPar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endParaRPr>
          </a:p>
          <a:p>
            <a:pPr marL="609600" lvl="1" indent="-285750" algn="l">
              <a:lnSpc>
                <a:spcPct val="100000"/>
              </a:lnSpc>
              <a:spcBef>
                <a:spcPts val="300"/>
              </a:spcBef>
              <a:spcAft>
                <a:spcPts val="300"/>
              </a:spcAft>
              <a:buClr>
                <a:srgbClr val="5BAE3E"/>
              </a:buClr>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Arial" panose="020B0604020202020204" pitchFamily="34" charset="0"/>
              </a:rPr>
              <a:t>China has achieved </a:t>
            </a:r>
            <a:r>
              <a:rPr lang="en-US" altLang="zh-CN" sz="1600" b="1" dirty="0">
                <a:latin typeface="Arial" panose="020B0604020202020204" pitchFamily="34" charset="0"/>
                <a:cs typeface="Arial" panose="020B0604020202020204" pitchFamily="34" charset="0"/>
                <a:sym typeface="Arial" panose="020B0604020202020204" pitchFamily="34" charset="0"/>
              </a:rPr>
              <a:t>20 consecutive years of good grain harvests</a:t>
            </a:r>
            <a:r>
              <a:rPr lang="en-US" altLang="zh-CN" sz="1600" dirty="0">
                <a:latin typeface="Arial" panose="020B0604020202020204" pitchFamily="34" charset="0"/>
                <a:cs typeface="Arial" panose="020B0604020202020204" pitchFamily="34" charset="0"/>
                <a:sym typeface="Arial" panose="020B0604020202020204" pitchFamily="34" charset="0"/>
              </a:rPr>
              <a:t>.</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marL="609600" lvl="1" indent="-285750" algn="l">
              <a:lnSpc>
                <a:spcPct val="100000"/>
              </a:lnSpc>
              <a:spcBef>
                <a:spcPts val="300"/>
              </a:spcBef>
              <a:spcAft>
                <a:spcPts val="300"/>
              </a:spcAft>
              <a:buClr>
                <a:srgbClr val="5BAE3E"/>
              </a:buClr>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Arial" panose="020B0604020202020204" pitchFamily="34" charset="0"/>
              </a:rPr>
              <a:t>For </a:t>
            </a:r>
            <a:r>
              <a:rPr lang="en-US" altLang="zh-CN" sz="1600" b="1" dirty="0">
                <a:latin typeface="Arial" panose="020B0604020202020204" pitchFamily="34" charset="0"/>
                <a:cs typeface="Arial" panose="020B0604020202020204" pitchFamily="34" charset="0"/>
                <a:sym typeface="Arial" panose="020B0604020202020204" pitchFamily="34" charset="0"/>
              </a:rPr>
              <a:t>9 years</a:t>
            </a:r>
            <a:r>
              <a:rPr lang="en-US" altLang="zh-CN" sz="1600" dirty="0">
                <a:latin typeface="Arial" panose="020B0604020202020204" pitchFamily="34" charset="0"/>
                <a:cs typeface="Arial" panose="020B0604020202020204" pitchFamily="34" charset="0"/>
                <a:sym typeface="Arial" panose="020B0604020202020204" pitchFamily="34" charset="0"/>
              </a:rPr>
              <a:t> in a row, the total grain output has stayed </a:t>
            </a:r>
            <a:r>
              <a:rPr lang="en-US" altLang="zh-CN" sz="1600" b="1" dirty="0">
                <a:latin typeface="Arial" panose="020B0604020202020204" pitchFamily="34" charset="0"/>
                <a:cs typeface="Arial" panose="020B0604020202020204" pitchFamily="34" charset="0"/>
                <a:sym typeface="Arial" panose="020B0604020202020204" pitchFamily="34" charset="0"/>
              </a:rPr>
              <a:t>above 650 million tons</a:t>
            </a:r>
            <a:r>
              <a:rPr lang="en-US" altLang="zh-CN" sz="1600" dirty="0">
                <a:latin typeface="Arial" panose="020B0604020202020204" pitchFamily="34" charset="0"/>
                <a:cs typeface="Arial" panose="020B0604020202020204" pitchFamily="34" charset="0"/>
                <a:sym typeface="Arial" panose="020B0604020202020204" pitchFamily="34" charset="0"/>
              </a:rPr>
              <a:t>.</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sp>
        <p:nvSpPr>
          <p:cNvPr id="2" name="矩形 1"/>
          <p:cNvSpPr/>
          <p:nvPr/>
        </p:nvSpPr>
        <p:spPr>
          <a:xfrm>
            <a:off x="0" y="6024245"/>
            <a:ext cx="12192000" cy="83375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0297246" y="5430227"/>
            <a:ext cx="1538345" cy="1025562"/>
            <a:chOff x="2178006" y="5732219"/>
            <a:chExt cx="1219876" cy="813250"/>
          </a:xfrm>
        </p:grpSpPr>
        <p:cxnSp>
          <p:nvCxnSpPr>
            <p:cNvPr id="8" name="直接连接符 7"/>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7331710" y="1728470"/>
            <a:ext cx="4192905" cy="938719"/>
          </a:xfrm>
          <a:prstGeom prst="rect">
            <a:avLst/>
          </a:prstGeom>
          <a:noFill/>
        </p:spPr>
        <p:txBody>
          <a:bodyPr wrap="square" rtlCol="0">
            <a:spAutoFit/>
          </a:bodyPr>
          <a:lstStyle/>
          <a:p>
            <a:pPr marL="285750" lvl="0" indent="-285750" algn="l">
              <a:lnSpc>
                <a:spcPct val="100000"/>
              </a:lnSpc>
              <a:spcBef>
                <a:spcPts val="300"/>
              </a:spcBef>
              <a:spcAft>
                <a:spcPts val="3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Supporting Factor</a:t>
            </a:r>
            <a:endParaRPr lang="en-US" altLang="zh-CN" b="1" dirty="0">
              <a:solidFill>
                <a:srgbClr val="5BAE3E"/>
              </a:solidFill>
              <a:latin typeface="Arial" panose="020B0604020202020204" pitchFamily="34" charset="0"/>
              <a:cs typeface="Arial" panose="020B0604020202020204" pitchFamily="34" charset="0"/>
              <a:sym typeface="+mn-ea"/>
            </a:endParaRPr>
          </a:p>
          <a:p>
            <a:pPr marL="609600" lvl="1" indent="-285750" algn="l" fontAlgn="auto">
              <a:lnSpc>
                <a:spcPct val="100000"/>
              </a:lnSpc>
              <a:spcBef>
                <a:spcPts val="300"/>
              </a:spcBef>
              <a:spcAft>
                <a:spcPts val="300"/>
              </a:spcAft>
              <a:buClr>
                <a:srgbClr val="5BAE3E"/>
              </a:buClr>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Agricultural mechanization provides critical support.</a:t>
            </a:r>
            <a:endParaRPr lang="en-US" altLang="zh-CN" sz="1600" dirty="0">
              <a:latin typeface="Arial" panose="020B0604020202020204" pitchFamily="34" charset="0"/>
              <a:cs typeface="Arial" panose="020B0604020202020204" pitchFamily="34" charset="0"/>
              <a:sym typeface="+mn-ea"/>
            </a:endParaRPr>
          </a:p>
        </p:txBody>
      </p:sp>
      <p:sp>
        <p:nvSpPr>
          <p:cNvPr id="19" name="文本框 18"/>
          <p:cNvSpPr txBox="1"/>
          <p:nvPr/>
        </p:nvSpPr>
        <p:spPr>
          <a:xfrm>
            <a:off x="724535" y="3683000"/>
            <a:ext cx="4311015" cy="2076450"/>
          </a:xfrm>
          <a:prstGeom prst="rect">
            <a:avLst/>
          </a:prstGeom>
          <a:noFill/>
        </p:spPr>
        <p:txBody>
          <a:bodyPr wrap="square" rtlCol="0">
            <a:spAutoFit/>
          </a:bodyPr>
          <a:lstStyle/>
          <a:p>
            <a:pPr marL="285750" lvl="0" indent="-285750" algn="l">
              <a:lnSpc>
                <a:spcPct val="100000"/>
              </a:lnSpc>
              <a:spcBef>
                <a:spcPts val="300"/>
              </a:spcBef>
              <a:spcAft>
                <a:spcPts val="3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Mechanization Level</a:t>
            </a:r>
            <a:endParaRPr lang="en-US" altLang="zh-CN" b="1" dirty="0">
              <a:solidFill>
                <a:srgbClr val="5BAE3E"/>
              </a:solidFill>
              <a:latin typeface="Arial" panose="020B0604020202020204" pitchFamily="34" charset="0"/>
              <a:cs typeface="Arial" panose="020B0604020202020204" pitchFamily="34" charset="0"/>
              <a:sym typeface="+mn-ea"/>
            </a:endParaRPr>
          </a:p>
          <a:p>
            <a:pPr marL="609600" lvl="1" indent="-285750" algn="l" fontAlgn="auto">
              <a:lnSpc>
                <a:spcPct val="100000"/>
              </a:lnSpc>
              <a:spcBef>
                <a:spcPts val="300"/>
              </a:spcBef>
              <a:spcAft>
                <a:spcPts val="300"/>
              </a:spcAft>
              <a:buClr>
                <a:srgbClr val="5BAE3E"/>
              </a:buClr>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Overall mechanization rate </a:t>
            </a:r>
            <a:r>
              <a:rPr lang="en-US" altLang="zh-CN" sz="1600" b="1" dirty="0">
                <a:latin typeface="Arial" panose="020B0604020202020204" pitchFamily="34" charset="0"/>
                <a:cs typeface="Arial" panose="020B0604020202020204" pitchFamily="34" charset="0"/>
                <a:sym typeface="+mn-ea"/>
              </a:rPr>
              <a:t>&gt;75%</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a:p>
            <a:pPr marL="609600" lvl="1" indent="-285750" algn="l" fontAlgn="auto">
              <a:lnSpc>
                <a:spcPct val="100000"/>
              </a:lnSpc>
              <a:spcBef>
                <a:spcPts val="300"/>
              </a:spcBef>
              <a:spcAft>
                <a:spcPts val="300"/>
              </a:spcAft>
              <a:buClr>
                <a:srgbClr val="5BAE3E"/>
              </a:buClr>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Wheat/Rice/Maize mechanization: </a:t>
            </a:r>
            <a:r>
              <a:rPr lang="en-US" altLang="zh-CN" sz="1600" b="1" dirty="0">
                <a:latin typeface="Arial" panose="020B0604020202020204" pitchFamily="34" charset="0"/>
                <a:cs typeface="Arial" panose="020B0604020202020204" pitchFamily="34" charset="0"/>
                <a:sym typeface="+mn-ea"/>
              </a:rPr>
              <a:t>97% / 88% / 91%</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a:p>
            <a:pPr marL="609600" lvl="1" indent="-285750" algn="l" fontAlgn="auto">
              <a:lnSpc>
                <a:spcPct val="100000"/>
              </a:lnSpc>
              <a:spcBef>
                <a:spcPts val="300"/>
              </a:spcBef>
              <a:spcAft>
                <a:spcPts val="300"/>
              </a:spcAft>
              <a:buClr>
                <a:srgbClr val="5BAE3E"/>
              </a:buClr>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Mechanization serves as a cornerstone for </a:t>
            </a:r>
            <a:r>
              <a:rPr lang="en-US" altLang="zh-CN" sz="1600" b="1" dirty="0">
                <a:latin typeface="Arial" panose="020B0604020202020204" pitchFamily="34" charset="0"/>
                <a:cs typeface="Arial" panose="020B0604020202020204" pitchFamily="34" charset="0"/>
                <a:sym typeface="+mn-ea"/>
              </a:rPr>
              <a:t>stable grain production and supply</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pic>
        <p:nvPicPr>
          <p:cNvPr id="3" name="图片 2" descr="中国粮食丰收展示"/>
          <p:cNvPicPr>
            <a:picLocks noChangeAspect="1"/>
          </p:cNvPicPr>
          <p:nvPr/>
        </p:nvPicPr>
        <p:blipFill>
          <a:blip r:embed="rId1"/>
          <a:srcRect l="21885" r="21885"/>
          <a:stretch>
            <a:fillRect/>
          </a:stretch>
        </p:blipFill>
        <p:spPr>
          <a:xfrm>
            <a:off x="4948238" y="2381885"/>
            <a:ext cx="2295525" cy="2295525"/>
          </a:xfrm>
          <a:prstGeom prst="ellipse">
            <a:avLst/>
          </a:prstGeom>
          <a:effectLst/>
        </p:spPr>
      </p:pic>
      <p:sp>
        <p:nvSpPr>
          <p:cNvPr id="6" name="文本框 5"/>
          <p:cNvSpPr txBox="1"/>
          <p:nvPr/>
        </p:nvSpPr>
        <p:spPr>
          <a:xfrm>
            <a:off x="572752" y="441757"/>
            <a:ext cx="8470690" cy="1076325"/>
          </a:xfrm>
          <a:prstGeom prst="rect">
            <a:avLst/>
          </a:prstGeom>
          <a:noFill/>
        </p:spPr>
        <p:txBody>
          <a:bodyPr wrap="square" rtlCol="0">
            <a:spAutoFit/>
          </a:bodyPr>
          <a:lstStyle/>
          <a:p>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Mechanization Underpinning Stable Grain Output</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9" name="文本框 8"/>
          <p:cNvSpPr txBox="1"/>
          <p:nvPr/>
        </p:nvSpPr>
        <p:spPr>
          <a:xfrm>
            <a:off x="7331710" y="3600450"/>
            <a:ext cx="4192905" cy="1783715"/>
          </a:xfrm>
          <a:prstGeom prst="rect">
            <a:avLst/>
          </a:prstGeom>
          <a:noFill/>
        </p:spPr>
        <p:txBody>
          <a:bodyPr wrap="square" rtlCol="0">
            <a:spAutoFit/>
          </a:bodyPr>
          <a:lstStyle/>
          <a:p>
            <a:pPr marL="285750" lvl="0" indent="-285750" algn="l">
              <a:lnSpc>
                <a:spcPct val="100000"/>
              </a:lnSpc>
              <a:spcBef>
                <a:spcPts val="300"/>
              </a:spcBef>
              <a:spcAft>
                <a:spcPts val="3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Foundation for Stabilizing and Increasing Grain Output</a:t>
            </a:r>
            <a:endParaRPr lang="en-US" altLang="zh-CN" b="1" dirty="0">
              <a:solidFill>
                <a:srgbClr val="5BAE3E"/>
              </a:solidFill>
              <a:latin typeface="Arial" panose="020B0604020202020204" pitchFamily="34" charset="0"/>
              <a:cs typeface="Arial" panose="020B0604020202020204" pitchFamily="34" charset="0"/>
              <a:sym typeface="+mn-ea"/>
            </a:endParaRPr>
          </a:p>
          <a:p>
            <a:pPr marL="609600" lvl="1" indent="-285750" algn="l" fontAlgn="auto">
              <a:lnSpc>
                <a:spcPct val="100000"/>
              </a:lnSpc>
              <a:spcBef>
                <a:spcPts val="300"/>
              </a:spcBef>
              <a:spcAft>
                <a:spcPts val="300"/>
              </a:spcAft>
              <a:buClr>
                <a:srgbClr val="5BAE3E"/>
              </a:buClr>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Prioritize two key elements: </a:t>
            </a:r>
            <a:r>
              <a:rPr lang="en-US" altLang="zh-CN" sz="1600" b="1" dirty="0">
                <a:latin typeface="Arial" panose="020B0604020202020204" pitchFamily="34" charset="0"/>
                <a:cs typeface="Arial" panose="020B0604020202020204" pitchFamily="34" charset="0"/>
                <a:sym typeface="+mn-ea"/>
              </a:rPr>
              <a:t>arable land</a:t>
            </a:r>
            <a:r>
              <a:rPr lang="en-US" altLang="zh-CN" sz="1600" dirty="0">
                <a:latin typeface="Arial" panose="020B0604020202020204" pitchFamily="34" charset="0"/>
                <a:cs typeface="Arial" panose="020B0604020202020204" pitchFamily="34" charset="0"/>
                <a:sym typeface="+mn-ea"/>
              </a:rPr>
              <a:t> and </a:t>
            </a:r>
            <a:r>
              <a:rPr lang="en-US" altLang="zh-CN" sz="1600" b="1" dirty="0">
                <a:latin typeface="Arial" panose="020B0604020202020204" pitchFamily="34" charset="0"/>
                <a:cs typeface="Arial" panose="020B0604020202020204" pitchFamily="34" charset="0"/>
                <a:sym typeface="+mn-ea"/>
              </a:rPr>
              <a:t>seeds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a:p>
            <a:pPr marL="609600" lvl="1" indent="-285750" algn="l" fontAlgn="auto">
              <a:lnSpc>
                <a:spcPct val="100000"/>
              </a:lnSpc>
              <a:spcBef>
                <a:spcPts val="300"/>
              </a:spcBef>
              <a:spcAft>
                <a:spcPts val="300"/>
              </a:spcAft>
              <a:buClr>
                <a:srgbClr val="5BAE3E"/>
              </a:buClr>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Strengthen the role of </a:t>
            </a:r>
            <a:r>
              <a:rPr lang="en-US" altLang="zh-CN" sz="1600" b="1" dirty="0">
                <a:latin typeface="Arial" panose="020B0604020202020204" pitchFamily="34" charset="0"/>
                <a:cs typeface="Arial" panose="020B0604020202020204" pitchFamily="34" charset="0"/>
                <a:sym typeface="+mn-ea"/>
              </a:rPr>
              <a:t>agricultural mechanization</a:t>
            </a:r>
            <a:r>
              <a:rPr lang="en-US" altLang="zh-CN" sz="1600" dirty="0">
                <a:latin typeface="Arial" panose="020B0604020202020204" pitchFamily="34" charset="0"/>
                <a:cs typeface="Arial" panose="020B0604020202020204" pitchFamily="34" charset="0"/>
                <a:sym typeface="+mn-ea"/>
              </a:rPr>
              <a:t> as a supporting pillar.</a:t>
            </a:r>
            <a:endParaRPr lang="en-US" altLang="zh-CN" sz="1600" dirty="0">
              <a:latin typeface="Arial" panose="020B0604020202020204" pitchFamily="34" charset="0"/>
              <a:cs typeface="Arial" panose="020B0604020202020204" pitchFamily="34" charset="0"/>
              <a:sym typeface="+mn-ea"/>
            </a:endParaRPr>
          </a:p>
        </p:txBody>
      </p:sp>
      <p:pic>
        <p:nvPicPr>
          <p:cNvPr id="16" name="3.2_0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093278" y="533340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6"/>
                </p:tgtEl>
              </p:cMediaNode>
            </p:audio>
          </p:childTnLst>
        </p:cTn>
      </p:par>
    </p:tnLst>
    <p:bldLst>
      <p:bldP spid="5" grpId="0" uiExpand="1" build="p"/>
      <p:bldP spid="4" grpId="0" uiExpand="1" build="p"/>
      <p:bldP spid="19" grpId="0" uiExpand="1" build="p"/>
      <p:bldP spid="6" grpId="0"/>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rot="16200000">
            <a:off x="4667885" y="-721360"/>
            <a:ext cx="3773170" cy="984059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文本框 9"/>
          <p:cNvSpPr txBox="1"/>
          <p:nvPr/>
        </p:nvSpPr>
        <p:spPr>
          <a:xfrm>
            <a:off x="592893" y="1140530"/>
            <a:ext cx="9228455" cy="450850"/>
          </a:xfrm>
          <a:prstGeom prst="rect">
            <a:avLst/>
          </a:prstGeom>
          <a:noFill/>
        </p:spPr>
        <p:txBody>
          <a:bodyPr wrap="square" rtlCol="0">
            <a:spAutoFit/>
          </a:bodyPr>
          <a:lstStyle/>
          <a:p>
            <a:pPr marL="285750" indent="-285750">
              <a:lnSpc>
                <a:spcPct val="130000"/>
              </a:lnSpc>
              <a:spcBef>
                <a:spcPts val="400"/>
              </a:spcBef>
              <a:spcAft>
                <a:spcPts val="4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rPr>
              <a:t>Core Objectives</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sp>
        <p:nvSpPr>
          <p:cNvPr id="11" name="文本框 10"/>
          <p:cNvSpPr txBox="1"/>
          <p:nvPr/>
        </p:nvSpPr>
        <p:spPr>
          <a:xfrm>
            <a:off x="572752" y="441757"/>
            <a:ext cx="8470690" cy="583565"/>
          </a:xfrm>
          <a:prstGeom prst="rect">
            <a:avLst/>
          </a:prstGeom>
          <a:noFill/>
        </p:spPr>
        <p:txBody>
          <a:bodyPr wrap="square" rtlCol="0">
            <a:spAutoFit/>
          </a:bodyPr>
          <a:lstStyle/>
          <a:p>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Planting Stage</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2" name="正文"/>
          <p:cNvSpPr txBox="1"/>
          <p:nvPr>
            <p:custDataLst>
              <p:tags r:id="rId1"/>
            </p:custDataLst>
          </p:nvPr>
        </p:nvSpPr>
        <p:spPr>
          <a:xfrm>
            <a:off x="2138402" y="2756872"/>
            <a:ext cx="5363698" cy="369332"/>
          </a:xfrm>
          <a:prstGeom prst="rect">
            <a:avLst/>
          </a:prstGeom>
          <a:noFill/>
        </p:spPr>
        <p:txBody>
          <a:bodyPr wrap="square" lIns="91440" tIns="45720" rIns="91440" bIns="45720" rtlCol="0" anchor="t" anchorCtr="0">
            <a:spAutoFit/>
          </a:bodyPr>
          <a:lstStyle/>
          <a:p>
            <a:pPr lvl="0">
              <a:buClrTx/>
              <a:buSzTx/>
              <a:buFontTx/>
            </a:pPr>
            <a:r>
              <a:rPr lang="en-US" altLang="zh-CN" b="1" noProof="0" dirty="0">
                <a:ln>
                  <a:noFill/>
                </a:ln>
                <a:solidFill>
                  <a:schemeClr val="bg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rPr>
              <a:t>Mechanized Precision Seeding Technology</a:t>
            </a:r>
            <a:endParaRPr lang="en-US" altLang="zh-CN" b="1" noProof="0" dirty="0">
              <a:ln>
                <a:noFill/>
              </a:ln>
              <a:solidFill>
                <a:schemeClr val="bg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24" name="正文"/>
          <p:cNvSpPr txBox="1"/>
          <p:nvPr>
            <p:custDataLst>
              <p:tags r:id="rId2"/>
            </p:custDataLst>
          </p:nvPr>
        </p:nvSpPr>
        <p:spPr>
          <a:xfrm>
            <a:off x="2138402" y="3585617"/>
            <a:ext cx="4887550" cy="369332"/>
          </a:xfrm>
          <a:prstGeom prst="rect">
            <a:avLst/>
          </a:prstGeom>
          <a:noFill/>
        </p:spPr>
        <p:txBody>
          <a:bodyPr wrap="square" lIns="91440" tIns="45720" rIns="91440" bIns="45720" rtlCol="0" anchor="t" anchorCtr="0">
            <a:spAutoFit/>
          </a:bodyPr>
          <a:lstStyle/>
          <a:p>
            <a:pPr lvl="0">
              <a:buClrTx/>
              <a:buSzTx/>
              <a:buFontTx/>
            </a:pPr>
            <a:r>
              <a:rPr lang="en-US" altLang="zh-CN" b="1" noProof="0" dirty="0">
                <a:ln>
                  <a:noFill/>
                </a:ln>
                <a:solidFill>
                  <a:schemeClr val="bg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rPr>
              <a:t>No-Tillage Planting Technology</a:t>
            </a:r>
            <a:endParaRPr lang="en-US" altLang="zh-CN" b="1" noProof="0" dirty="0">
              <a:ln>
                <a:noFill/>
              </a:ln>
              <a:solidFill>
                <a:schemeClr val="bg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27" name="正文"/>
          <p:cNvSpPr txBox="1"/>
          <p:nvPr>
            <p:custDataLst>
              <p:tags r:id="rId3"/>
            </p:custDataLst>
          </p:nvPr>
        </p:nvSpPr>
        <p:spPr>
          <a:xfrm>
            <a:off x="2138402" y="4414362"/>
            <a:ext cx="4448593" cy="369332"/>
          </a:xfrm>
          <a:prstGeom prst="rect">
            <a:avLst/>
          </a:prstGeom>
          <a:noFill/>
        </p:spPr>
        <p:txBody>
          <a:bodyPr wrap="square" lIns="91440" tIns="45720" rIns="91440" bIns="45720" rtlCol="0" anchor="t" anchorCtr="0">
            <a:spAutoFit/>
          </a:bodyPr>
          <a:lstStyle/>
          <a:p>
            <a:pPr lvl="0">
              <a:buClrTx/>
              <a:buSzTx/>
              <a:buFontTx/>
            </a:pPr>
            <a:r>
              <a:rPr lang="en-US" altLang="zh-CN" b="1" noProof="0" dirty="0">
                <a:ln>
                  <a:noFill/>
                </a:ln>
                <a:solidFill>
                  <a:schemeClr val="bg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rPr>
              <a:t>Smart Seeding Technology</a:t>
            </a:r>
            <a:endParaRPr lang="en-US" altLang="zh-CN" b="1" noProof="0" dirty="0">
              <a:ln>
                <a:noFill/>
              </a:ln>
              <a:solidFill>
                <a:schemeClr val="bg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67" name="正文"/>
          <p:cNvSpPr txBox="1"/>
          <p:nvPr>
            <p:custDataLst>
              <p:tags r:id="rId4"/>
            </p:custDataLst>
          </p:nvPr>
        </p:nvSpPr>
        <p:spPr>
          <a:xfrm>
            <a:off x="2138402" y="5243106"/>
            <a:ext cx="8292161" cy="369332"/>
          </a:xfrm>
          <a:prstGeom prst="rect">
            <a:avLst/>
          </a:prstGeom>
          <a:noFill/>
        </p:spPr>
        <p:txBody>
          <a:bodyPr wrap="square" lIns="91440" tIns="45720" rIns="91440" bIns="45720" rtlCol="0" anchor="t" anchorCtr="0">
            <a:spAutoFit/>
          </a:bodyPr>
          <a:lstStyle/>
          <a:p>
            <a:pPr lvl="0">
              <a:buClrTx/>
              <a:buSzTx/>
              <a:buFontTx/>
            </a:pPr>
            <a:r>
              <a:rPr lang="en-US" altLang="zh-CN" b="1" noProof="0" dirty="0">
                <a:ln>
                  <a:noFill/>
                </a:ln>
                <a:solidFill>
                  <a:schemeClr val="bg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rPr>
              <a:t>Mechanized Rice Seedling Raising And Transplanting Technology</a:t>
            </a:r>
            <a:endParaRPr lang="en-US" altLang="zh-CN" b="1" noProof="0" dirty="0">
              <a:ln>
                <a:noFill/>
              </a:ln>
              <a:solidFill>
                <a:schemeClr val="bg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cxnSp>
        <p:nvCxnSpPr>
          <p:cNvPr id="26" name="直接连接符 25"/>
          <p:cNvCxnSpPr/>
          <p:nvPr/>
        </p:nvCxnSpPr>
        <p:spPr>
          <a:xfrm flipV="1">
            <a:off x="1092819" y="2155667"/>
            <a:ext cx="0" cy="410659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88725" y="2617136"/>
            <a:ext cx="608189" cy="608189"/>
            <a:chOff x="788725" y="2617136"/>
            <a:chExt cx="608189" cy="608189"/>
          </a:xfrm>
        </p:grpSpPr>
        <p:sp>
          <p:nvSpPr>
            <p:cNvPr id="29" name="椭圆 28"/>
            <p:cNvSpPr/>
            <p:nvPr/>
          </p:nvSpPr>
          <p:spPr>
            <a:xfrm>
              <a:off x="788725" y="2617136"/>
              <a:ext cx="608189" cy="608189"/>
            </a:xfrm>
            <a:prstGeom prst="ellipse">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922" y="2741230"/>
              <a:ext cx="413795" cy="360000"/>
            </a:xfrm>
            <a:prstGeom prst="rect">
              <a:avLst/>
            </a:prstGeom>
          </p:spPr>
        </p:pic>
      </p:grpSp>
      <p:grpSp>
        <p:nvGrpSpPr>
          <p:cNvPr id="8" name="组合 7"/>
          <p:cNvGrpSpPr/>
          <p:nvPr/>
        </p:nvGrpSpPr>
        <p:grpSpPr>
          <a:xfrm>
            <a:off x="788725" y="3454236"/>
            <a:ext cx="608189" cy="608189"/>
            <a:chOff x="788725" y="3454236"/>
            <a:chExt cx="608189" cy="608189"/>
          </a:xfrm>
        </p:grpSpPr>
        <p:sp>
          <p:nvSpPr>
            <p:cNvPr id="35" name="椭圆 34"/>
            <p:cNvSpPr/>
            <p:nvPr/>
          </p:nvSpPr>
          <p:spPr>
            <a:xfrm>
              <a:off x="788725" y="3454236"/>
              <a:ext cx="608189" cy="608189"/>
            </a:xfrm>
            <a:prstGeom prst="ellipse">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12819" y="3578330"/>
              <a:ext cx="360000" cy="360000"/>
            </a:xfrm>
            <a:prstGeom prst="rect">
              <a:avLst/>
            </a:prstGeom>
          </p:spPr>
        </p:pic>
      </p:grpSp>
      <p:grpSp>
        <p:nvGrpSpPr>
          <p:cNvPr id="9" name="组合 8"/>
          <p:cNvGrpSpPr/>
          <p:nvPr/>
        </p:nvGrpSpPr>
        <p:grpSpPr>
          <a:xfrm>
            <a:off x="788725" y="4291336"/>
            <a:ext cx="608189" cy="608189"/>
            <a:chOff x="788725" y="4291336"/>
            <a:chExt cx="608189" cy="608189"/>
          </a:xfrm>
        </p:grpSpPr>
        <p:sp>
          <p:nvSpPr>
            <p:cNvPr id="37" name="椭圆 36"/>
            <p:cNvSpPr/>
            <p:nvPr/>
          </p:nvSpPr>
          <p:spPr>
            <a:xfrm>
              <a:off x="788725" y="4291336"/>
              <a:ext cx="608189" cy="608189"/>
            </a:xfrm>
            <a:prstGeom prst="ellipse">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92819" y="4415430"/>
              <a:ext cx="400000" cy="360000"/>
            </a:xfrm>
            <a:prstGeom prst="rect">
              <a:avLst/>
            </a:prstGeom>
          </p:spPr>
        </p:pic>
      </p:grpSp>
      <p:grpSp>
        <p:nvGrpSpPr>
          <p:cNvPr id="12" name="组合 11"/>
          <p:cNvGrpSpPr/>
          <p:nvPr/>
        </p:nvGrpSpPr>
        <p:grpSpPr>
          <a:xfrm>
            <a:off x="788725" y="5128436"/>
            <a:ext cx="608189" cy="608189"/>
            <a:chOff x="788725" y="5128436"/>
            <a:chExt cx="608189" cy="608189"/>
          </a:xfrm>
        </p:grpSpPr>
        <p:sp>
          <p:nvSpPr>
            <p:cNvPr id="39" name="椭圆 38"/>
            <p:cNvSpPr/>
            <p:nvPr/>
          </p:nvSpPr>
          <p:spPr>
            <a:xfrm>
              <a:off x="788725" y="5128436"/>
              <a:ext cx="608189" cy="608189"/>
            </a:xfrm>
            <a:prstGeom prst="ellipse">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50304" y="5213220"/>
              <a:ext cx="449413" cy="462253"/>
            </a:xfrm>
            <a:prstGeom prst="rect">
              <a:avLst/>
            </a:prstGeom>
          </p:spPr>
        </p:pic>
      </p:grpSp>
      <p:grpSp>
        <p:nvGrpSpPr>
          <p:cNvPr id="58" name="组合 57"/>
          <p:cNvGrpSpPr/>
          <p:nvPr/>
        </p:nvGrpSpPr>
        <p:grpSpPr>
          <a:xfrm>
            <a:off x="1889760" y="3323590"/>
            <a:ext cx="9211945" cy="1683385"/>
            <a:chOff x="1998585" y="2741119"/>
            <a:chExt cx="421673" cy="1683327"/>
          </a:xfrm>
        </p:grpSpPr>
        <p:cxnSp>
          <p:nvCxnSpPr>
            <p:cNvPr id="54" name="直接连接符 53"/>
            <p:cNvCxnSpPr/>
            <p:nvPr/>
          </p:nvCxnSpPr>
          <p:spPr>
            <a:xfrm>
              <a:off x="1998585" y="2741119"/>
              <a:ext cx="4216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998585" y="3596638"/>
              <a:ext cx="4216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998585" y="4424446"/>
              <a:ext cx="4216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965835" y="1584960"/>
            <a:ext cx="3016618" cy="379078"/>
          </a:xfrm>
          <a:prstGeom prst="rect">
            <a:avLst/>
          </a:prstGeom>
          <a:noFill/>
        </p:spPr>
        <p:txBody>
          <a:bodyPr wrap="square" rtlCol="0" anchor="t">
            <a:spAutoFit/>
          </a:bodyPr>
          <a:lstStyle/>
          <a:p>
            <a:pPr marL="179705" lvl="1" indent="-179705" fontAlgn="auto">
              <a:lnSpc>
                <a:spcPct val="130000"/>
              </a:lnSpc>
              <a:spcBef>
                <a:spcPts val="0"/>
              </a:spcBef>
              <a:spcAft>
                <a:spcPts val="0"/>
              </a:spcAft>
              <a:buClr>
                <a:srgbClr val="5BAE3E"/>
              </a:buClr>
              <a:buSzPct val="100000"/>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Arial" panose="020B0604020202020204" pitchFamily="34" charset="0"/>
              </a:rPr>
              <a:t>Improving sowing quality  </a:t>
            </a:r>
            <a:endParaRPr lang="en-US" altLang="zh-CN" sz="1600" b="1" dirty="0">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4078605" y="1584960"/>
            <a:ext cx="4148455" cy="410845"/>
          </a:xfrm>
          <a:prstGeom prst="rect">
            <a:avLst/>
          </a:prstGeom>
          <a:noFill/>
        </p:spPr>
        <p:txBody>
          <a:bodyPr wrap="square" rtlCol="0" anchor="t">
            <a:spAutoFit/>
          </a:bodyPr>
          <a:lstStyle/>
          <a:p>
            <a:pPr marL="179705" lvl="1" indent="-179705" fontAlgn="auto">
              <a:lnSpc>
                <a:spcPct val="130000"/>
              </a:lnSpc>
              <a:spcBef>
                <a:spcPts val="0"/>
              </a:spcBef>
              <a:spcAft>
                <a:spcPts val="0"/>
              </a:spcAft>
              <a:buClr>
                <a:srgbClr val="5BAE3E"/>
              </a:buClr>
              <a:buSzPct val="100000"/>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Arial" panose="020B0604020202020204" pitchFamily="34" charset="0"/>
              </a:rPr>
              <a:t>  Increasing seedling emergence rates   </a:t>
            </a:r>
            <a:endParaRPr lang="en-US" altLang="zh-CN" sz="1600" b="1" dirty="0">
              <a:latin typeface="Arial" panose="020B0604020202020204" pitchFamily="34" charset="0"/>
              <a:cs typeface="Arial" panose="020B0604020202020204" pitchFamily="34" charset="0"/>
              <a:sym typeface="Arial" panose="020B0604020202020204" pitchFamily="34" charset="0"/>
            </a:endParaRPr>
          </a:p>
        </p:txBody>
      </p:sp>
      <p:sp>
        <p:nvSpPr>
          <p:cNvPr id="4" name="文本框 3"/>
          <p:cNvSpPr txBox="1"/>
          <p:nvPr/>
        </p:nvSpPr>
        <p:spPr>
          <a:xfrm>
            <a:off x="8528685" y="1584960"/>
            <a:ext cx="2573020" cy="410845"/>
          </a:xfrm>
          <a:prstGeom prst="rect">
            <a:avLst/>
          </a:prstGeom>
          <a:noFill/>
        </p:spPr>
        <p:txBody>
          <a:bodyPr wrap="square" rtlCol="0" anchor="t">
            <a:spAutoFit/>
          </a:bodyPr>
          <a:lstStyle/>
          <a:p>
            <a:pPr marL="179705" lvl="1" indent="-179705" fontAlgn="auto">
              <a:lnSpc>
                <a:spcPct val="130000"/>
              </a:lnSpc>
              <a:spcBef>
                <a:spcPts val="0"/>
              </a:spcBef>
              <a:spcAft>
                <a:spcPts val="0"/>
              </a:spcAft>
              <a:buClr>
                <a:srgbClr val="5BAE3E"/>
              </a:buClr>
              <a:buSzPct val="100000"/>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Arial" panose="020B0604020202020204" pitchFamily="34" charset="0"/>
              </a:rPr>
              <a:t>Reducing seed usage</a:t>
            </a:r>
            <a:endParaRPr lang="en-US" altLang="zh-CN" sz="1600" b="1" dirty="0">
              <a:latin typeface="Arial" panose="020B0604020202020204" pitchFamily="34" charset="0"/>
              <a:cs typeface="Arial" panose="020B0604020202020204" pitchFamily="34" charset="0"/>
              <a:sym typeface="Arial" panose="020B0604020202020204" pitchFamily="34" charset="0"/>
            </a:endParaRPr>
          </a:p>
        </p:txBody>
      </p:sp>
      <p:pic>
        <p:nvPicPr>
          <p:cNvPr id="5" name="3.2_05">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958397" y="578072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bldLst>
      <p:bldP spid="46" grpId="0" animBg="1"/>
      <p:bldP spid="10" grpId="0"/>
      <p:bldP spid="11" grpId="0"/>
      <p:bldP spid="22" grpId="0"/>
      <p:bldP spid="24" grpId="0"/>
      <p:bldP spid="27" grpId="0"/>
      <p:bldP spid="67" grpId="0"/>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780838" y="4510647"/>
            <a:ext cx="1918040" cy="583245"/>
          </a:xfrm>
          <a:prstGeom prst="rect">
            <a:avLst/>
          </a:prstGeom>
          <a:solidFill>
            <a:srgbClr val="DEB8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文本框 8"/>
          <p:cNvSpPr txBox="1"/>
          <p:nvPr/>
        </p:nvSpPr>
        <p:spPr>
          <a:xfrm>
            <a:off x="582816" y="488185"/>
            <a:ext cx="8213090" cy="521970"/>
          </a:xfrm>
          <a:prstGeom prst="rect">
            <a:avLst/>
          </a:prstGeom>
          <a:noFill/>
        </p:spPr>
        <p:txBody>
          <a:bodyPr wrap="square" rtlCol="0">
            <a:spAutoFit/>
          </a:bodyPr>
          <a:lstStyle/>
          <a:p>
            <a:r>
              <a:rPr lang="en-US" altLang="zh-CN" sz="28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Mechanized Precision Seeding Technology</a:t>
            </a:r>
            <a:endParaRPr lang="en-US" altLang="zh-CN" sz="28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15" name="文本框 14"/>
          <p:cNvSpPr txBox="1"/>
          <p:nvPr/>
        </p:nvSpPr>
        <p:spPr>
          <a:xfrm>
            <a:off x="928862" y="1499077"/>
            <a:ext cx="6355516" cy="3538220"/>
          </a:xfrm>
          <a:prstGeom prst="rect">
            <a:avLst/>
          </a:prstGeom>
          <a:noFill/>
        </p:spPr>
        <p:txBody>
          <a:bodyPr wrap="square" rtlCol="0">
            <a:spAutoFit/>
          </a:bodyPr>
          <a:lstStyle/>
          <a:p>
            <a:pPr marL="285750" lvl="0" indent="-285750" algn="l">
              <a:lnSpc>
                <a:spcPct val="120000"/>
              </a:lnSpc>
              <a:spcBef>
                <a:spcPts val="400"/>
              </a:spcBef>
              <a:spcAft>
                <a:spcPts val="4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Implementation Method</a:t>
            </a:r>
            <a:endParaRPr lang="en-US" altLang="zh-CN" b="1" dirty="0">
              <a:solidFill>
                <a:srgbClr val="5BAE3E"/>
              </a:solidFill>
              <a:latin typeface="Arial" panose="020B0604020202020204" pitchFamily="34" charset="0"/>
              <a:cs typeface="Arial" panose="020B0604020202020204" pitchFamily="34" charset="0"/>
              <a:sym typeface="+mn-ea"/>
            </a:endParaRPr>
          </a:p>
          <a:p>
            <a:pPr marL="323850" lvl="0" indent="0" algn="l" fontAlgn="auto">
              <a:lnSpc>
                <a:spcPct val="120000"/>
              </a:lnSpc>
              <a:spcBef>
                <a:spcPts val="400"/>
              </a:spcBef>
              <a:spcAft>
                <a:spcPts val="400"/>
              </a:spcAft>
              <a:buClr>
                <a:srgbClr val="5BAE3E"/>
              </a:buClr>
              <a:buSzPct val="75000"/>
              <a:buNone/>
            </a:pPr>
            <a:r>
              <a:rPr lang="en-US" altLang="zh-CN" sz="1600" dirty="0">
                <a:latin typeface="Arial" panose="020B0604020202020204" pitchFamily="34" charset="0"/>
                <a:cs typeface="Arial" panose="020B0604020202020204" pitchFamily="34" charset="0"/>
                <a:sym typeface="+mn-ea"/>
              </a:rPr>
              <a:t>Using precision maize planters enables precise seeding and fertilizing at the same time. </a:t>
            </a:r>
            <a:endParaRPr lang="en-US" altLang="zh-CN" sz="1600" dirty="0">
              <a:latin typeface="Arial" panose="020B0604020202020204" pitchFamily="34" charset="0"/>
              <a:cs typeface="Arial" panose="020B0604020202020204" pitchFamily="34" charset="0"/>
              <a:sym typeface="+mn-ea"/>
            </a:endParaRPr>
          </a:p>
          <a:p>
            <a:pPr marL="285750" lvl="0" indent="-285750" algn="l">
              <a:lnSpc>
                <a:spcPct val="120000"/>
              </a:lnSpc>
              <a:spcBef>
                <a:spcPts val="400"/>
              </a:spcBef>
              <a:spcAft>
                <a:spcPts val="4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Technology Advantages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400"/>
              </a:spcBef>
              <a:spcAft>
                <a:spcPts val="4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Improve seedling quality.</a:t>
            </a:r>
            <a:endParaRPr lang="en-US" altLang="zh-CN" sz="1600" dirty="0">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400"/>
              </a:spcBef>
              <a:spcAft>
                <a:spcPts val="4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Ensure accurate seed placement in each hole.</a:t>
            </a:r>
            <a:endParaRPr lang="en-US" altLang="zh-CN" sz="1600" dirty="0">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400"/>
              </a:spcBef>
              <a:spcAft>
                <a:spcPts val="4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Avoid seedling crowding.</a:t>
            </a:r>
            <a:endParaRPr lang="en-US" altLang="zh-CN" sz="1600" dirty="0">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400"/>
              </a:spcBef>
              <a:spcAft>
                <a:spcPts val="4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Eliminate the need for manual thinning.</a:t>
            </a:r>
            <a:endParaRPr lang="en-US" altLang="zh-CN" sz="1600" dirty="0">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400"/>
              </a:spcBef>
              <a:spcAft>
                <a:spcPts val="4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Reduce seed waste.</a:t>
            </a:r>
            <a:endParaRPr lang="en-US" altLang="zh-CN" sz="1600" dirty="0">
              <a:latin typeface="Arial" panose="020B0604020202020204" pitchFamily="34" charset="0"/>
              <a:cs typeface="Arial" panose="020B0604020202020204" pitchFamily="34" charset="0"/>
              <a:sym typeface="+mn-ea"/>
            </a:endParaRPr>
          </a:p>
        </p:txBody>
      </p:sp>
      <p:sp>
        <p:nvSpPr>
          <p:cNvPr id="6" name="矩形 5"/>
          <p:cNvSpPr/>
          <p:nvPr/>
        </p:nvSpPr>
        <p:spPr>
          <a:xfrm rot="16200000">
            <a:off x="5516880" y="182245"/>
            <a:ext cx="1158875" cy="1219200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矩形 20"/>
          <p:cNvSpPr/>
          <p:nvPr/>
        </p:nvSpPr>
        <p:spPr>
          <a:xfrm rot="16200000">
            <a:off x="-961564" y="3205804"/>
            <a:ext cx="3384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3" name="图片 2" descr="设计机械种玉米实景图"/>
          <p:cNvPicPr>
            <a:picLocks noChangeAspect="1"/>
          </p:cNvPicPr>
          <p:nvPr/>
        </p:nvPicPr>
        <p:blipFill>
          <a:blip r:embed="rId1"/>
          <a:srcRect r="4134" b="8500"/>
          <a:stretch>
            <a:fillRect/>
          </a:stretch>
        </p:blipFill>
        <p:spPr>
          <a:xfrm>
            <a:off x="6916420" y="2419205"/>
            <a:ext cx="4580253" cy="2458318"/>
          </a:xfrm>
          <a:prstGeom prst="rect">
            <a:avLst/>
          </a:prstGeom>
        </p:spPr>
      </p:pic>
      <p:pic>
        <p:nvPicPr>
          <p:cNvPr id="2" name="3.2_0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542761" y="569880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9" grpId="0"/>
      <p:bldP spid="15" grpId="0" uiExpand="1" build="p"/>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584413"/>
            <a:ext cx="12192000" cy="269745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文本框 6"/>
          <p:cNvSpPr txBox="1"/>
          <p:nvPr/>
        </p:nvSpPr>
        <p:spPr>
          <a:xfrm>
            <a:off x="604520" y="1438160"/>
            <a:ext cx="8671560" cy="875665"/>
          </a:xfrm>
          <a:prstGeom prst="rect">
            <a:avLst/>
          </a:prstGeom>
          <a:noFill/>
        </p:spPr>
        <p:txBody>
          <a:bodyPr wrap="square" rtlCol="0">
            <a:spAutoFit/>
          </a:bodyPr>
          <a:lstStyle/>
          <a:p>
            <a:pPr marL="285750" indent="-285750">
              <a:lnSpc>
                <a:spcPct val="150000"/>
              </a:lnSpc>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rPr>
              <a:t>Implementation Method </a:t>
            </a:r>
            <a:endParaRPr lang="en-US" altLang="zh-CN" b="1" dirty="0">
              <a:solidFill>
                <a:srgbClr val="5BAE3E"/>
              </a:solidFill>
              <a:latin typeface="Arial" panose="020B0604020202020204" pitchFamily="34" charset="0"/>
              <a:cs typeface="Arial" panose="020B0604020202020204" pitchFamily="34" charset="0"/>
              <a:sym typeface="Arial" panose="020B0604020202020204" pitchFamily="34" charset="0"/>
            </a:endParaRPr>
          </a:p>
          <a:p>
            <a:pPr marL="323850" lvl="1" indent="0" fontAlgn="auto">
              <a:lnSpc>
                <a:spcPct val="150000"/>
              </a:lnSpc>
            </a:pPr>
            <a:r>
              <a:rPr lang="en-US" altLang="zh-CN" sz="1600" dirty="0">
                <a:latin typeface="Arial" panose="020B0604020202020204" pitchFamily="34" charset="0"/>
                <a:cs typeface="Arial" panose="020B0604020202020204" pitchFamily="34" charset="0"/>
                <a:sym typeface="Arial" panose="020B0604020202020204" pitchFamily="34" charset="0"/>
              </a:rPr>
              <a:t>Utilizes high-performance no-tillage maize planters.</a:t>
            </a: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sp>
        <p:nvSpPr>
          <p:cNvPr id="5" name="文本框 4"/>
          <p:cNvSpPr txBox="1"/>
          <p:nvPr/>
        </p:nvSpPr>
        <p:spPr>
          <a:xfrm>
            <a:off x="594456" y="493657"/>
            <a:ext cx="8672195" cy="521970"/>
          </a:xfrm>
          <a:prstGeom prst="rect">
            <a:avLst/>
          </a:prstGeom>
          <a:noFill/>
        </p:spPr>
        <p:txBody>
          <a:bodyPr wrap="square" rtlCol="0">
            <a:spAutoFit/>
          </a:bodyPr>
          <a:lstStyle/>
          <a:p>
            <a:pPr indent="0">
              <a:buFont typeface="+mj-lt"/>
              <a:buNone/>
            </a:pPr>
            <a:r>
              <a:rPr lang="en-US" altLang="zh-CN" sz="28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a:t>
            </a:r>
            <a:r>
              <a:rPr lang="en-US" altLang="zh-CN" sz="2800" b="1" dirty="0">
                <a:sym typeface="+mn-ea"/>
              </a:rPr>
              <a:t>No-Tillage Planting Technology</a:t>
            </a:r>
            <a:endParaRPr lang="en-US" altLang="zh-CN" sz="2800" b="1"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9" name="矩形: 圆角 8"/>
          <p:cNvSpPr/>
          <p:nvPr/>
        </p:nvSpPr>
        <p:spPr>
          <a:xfrm>
            <a:off x="695324" y="2883663"/>
            <a:ext cx="3187015" cy="33115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Technology Effects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695324" y="3326751"/>
            <a:ext cx="6973870" cy="1578610"/>
          </a:xfrm>
          <a:prstGeom prst="rect">
            <a:avLst/>
          </a:prstGeom>
          <a:noFill/>
        </p:spPr>
        <p:txBody>
          <a:bodyPr wrap="square" rtlCol="0">
            <a:spAutoFit/>
          </a:bodyPr>
          <a:lstStyle/>
          <a:p>
            <a:pPr marL="285750" lvl="0" indent="-285750">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Achieves uniform and strong seedlings.</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Ensures increased grain yields.</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Saves seeds.</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lnSpc>
                <a:spcPct val="120000"/>
              </a:lnSpc>
              <a:spcBef>
                <a:spcPts val="400"/>
              </a:spcBef>
              <a:spcAft>
                <a:spcPts val="4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Contributes to better crop growth.</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3" name="3.2_07">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386649" y="4176341"/>
            <a:ext cx="609600" cy="60960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rcRect t="310" r="4692" b="11398"/>
          <a:stretch>
            <a:fillRect/>
          </a:stretch>
        </p:blipFill>
        <p:spPr>
          <a:xfrm>
            <a:off x="6033411" y="2064327"/>
            <a:ext cx="6172450" cy="32151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4" grpId="0" animBg="1"/>
      <p:bldP spid="7" grpId="0"/>
      <p:bldP spid="5" grpId="0"/>
      <p:bldP spid="9" grpId="0" animBg="1"/>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755233"/>
            <a:ext cx="12192000" cy="2074036"/>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090" y="487778"/>
            <a:ext cx="9342120" cy="521970"/>
          </a:xfrm>
          <a:prstGeom prst="rect">
            <a:avLst/>
          </a:prstGeom>
          <a:noFill/>
        </p:spPr>
        <p:txBody>
          <a:bodyPr wrap="square" rtlCol="0">
            <a:spAutoFit/>
          </a:bodyPr>
          <a:lstStyle/>
          <a:p>
            <a:pPr indent="0">
              <a:buFont typeface="+mj-lt"/>
              <a:buNone/>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Smart Seeding Technology </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 name="文本框 2"/>
          <p:cNvSpPr txBox="1"/>
          <p:nvPr/>
        </p:nvSpPr>
        <p:spPr>
          <a:xfrm>
            <a:off x="604520" y="1358265"/>
            <a:ext cx="9476740" cy="871855"/>
          </a:xfrm>
          <a:prstGeom prst="rect">
            <a:avLst/>
          </a:prstGeom>
          <a:noFill/>
        </p:spPr>
        <p:txBody>
          <a:bodyPr wrap="square" rtlCol="0">
            <a:spAutoFit/>
          </a:bodyPr>
          <a:lstStyle/>
          <a:p>
            <a:pPr marL="285750" lvl="0" indent="-285750" algn="l">
              <a:lnSpc>
                <a:spcPct val="120000"/>
              </a:lnSpc>
              <a:spcBef>
                <a:spcPts val="600"/>
              </a:spcBef>
              <a:spcAft>
                <a:spcPts val="6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Key Technologies</a:t>
            </a:r>
            <a:endParaRPr lang="en-US" altLang="zh-CN" b="1" dirty="0">
              <a:solidFill>
                <a:srgbClr val="5BAE3E"/>
              </a:solidFill>
              <a:latin typeface="Arial" panose="020B0604020202020204" pitchFamily="34" charset="0"/>
              <a:cs typeface="Arial" panose="020B0604020202020204" pitchFamily="34" charset="0"/>
              <a:sym typeface="+mn-ea"/>
            </a:endParaRPr>
          </a:p>
          <a:p>
            <a:pPr marL="323850" lvl="0" indent="0" algn="l" fontAlgn="auto">
              <a:lnSpc>
                <a:spcPct val="120000"/>
              </a:lnSpc>
              <a:spcBef>
                <a:spcPts val="600"/>
              </a:spcBef>
              <a:spcAft>
                <a:spcPts val="600"/>
              </a:spcAft>
              <a:buClr>
                <a:srgbClr val="5BAE3E"/>
              </a:buClr>
              <a:buSzPct val="75000"/>
              <a:buNone/>
            </a:pPr>
            <a:r>
              <a:rPr lang="en-US" altLang="zh-CN" sz="1600" dirty="0">
                <a:latin typeface="Arial" panose="020B0604020202020204" pitchFamily="34" charset="0"/>
                <a:cs typeface="Arial" panose="020B0604020202020204" pitchFamily="34" charset="0"/>
                <a:sym typeface="+mn-ea"/>
              </a:rPr>
              <a:t>Utilize technologies such as Beidou navigation and autonomous driving.</a:t>
            </a:r>
            <a:endParaRPr lang="en-US" altLang="zh-CN" sz="1600" dirty="0">
              <a:latin typeface="Arial" panose="020B0604020202020204" pitchFamily="34" charset="0"/>
              <a:cs typeface="Arial" panose="020B0604020202020204" pitchFamily="34" charset="0"/>
              <a:sym typeface="+mn-ea"/>
            </a:endParaRPr>
          </a:p>
        </p:txBody>
      </p:sp>
      <p:sp>
        <p:nvSpPr>
          <p:cNvPr id="6" name="文本框 5"/>
          <p:cNvSpPr txBox="1"/>
          <p:nvPr/>
        </p:nvSpPr>
        <p:spPr>
          <a:xfrm>
            <a:off x="698500" y="3489325"/>
            <a:ext cx="6050915" cy="709295"/>
          </a:xfrm>
          <a:prstGeom prst="rect">
            <a:avLst/>
          </a:prstGeom>
          <a:noFill/>
        </p:spPr>
        <p:txBody>
          <a:bodyPr wrap="square" rtlCol="0">
            <a:spAutoFit/>
          </a:bodyPr>
          <a:lstStyle/>
          <a:p>
            <a:pPr marL="285750" lvl="0" indent="-285750" algn="l">
              <a:lnSpc>
                <a:spcPct val="110000"/>
              </a:lnSpc>
              <a:spcBef>
                <a:spcPts val="300"/>
              </a:spcBef>
              <a:spcAft>
                <a:spcPts val="3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Solve problems like misaligned planting rows.</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lgn="l">
              <a:lnSpc>
                <a:spcPct val="110000"/>
              </a:lnSpc>
              <a:spcBef>
                <a:spcPts val="300"/>
              </a:spcBef>
              <a:spcAft>
                <a:spcPts val="3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Improve land use efficiency.</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4" name="图片 3" descr="设计机械种玉米实景图 (2)"/>
          <p:cNvPicPr>
            <a:picLocks noChangeAspect="1"/>
          </p:cNvPicPr>
          <p:nvPr/>
        </p:nvPicPr>
        <p:blipFill>
          <a:blip r:embed="rId1"/>
          <a:srcRect b="9111"/>
          <a:stretch>
            <a:fillRect/>
          </a:stretch>
        </p:blipFill>
        <p:spPr>
          <a:xfrm>
            <a:off x="6749716" y="2461658"/>
            <a:ext cx="4253230" cy="2173538"/>
          </a:xfrm>
          <a:prstGeom prst="rect">
            <a:avLst/>
          </a:prstGeom>
        </p:spPr>
      </p:pic>
      <p:sp>
        <p:nvSpPr>
          <p:cNvPr id="5" name="矩形: 圆角 4"/>
          <p:cNvSpPr/>
          <p:nvPr/>
        </p:nvSpPr>
        <p:spPr>
          <a:xfrm>
            <a:off x="695325" y="3058795"/>
            <a:ext cx="1764000" cy="36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Functions</a:t>
            </a:r>
            <a:endParaRPr lang="en-US" altLang="zh-CN" b="1" dirty="0">
              <a:solidFill>
                <a:srgbClr val="5BAE3E"/>
              </a:solidFill>
              <a:latin typeface="Arial" panose="020B0604020202020204" pitchFamily="34" charset="0"/>
              <a:cs typeface="Arial" panose="020B0604020202020204" pitchFamily="34" charset="0"/>
              <a:sym typeface="+mn-ea"/>
            </a:endParaRPr>
          </a:p>
        </p:txBody>
      </p:sp>
      <p:pic>
        <p:nvPicPr>
          <p:cNvPr id="8" name="3.2_0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416175" y="54816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bldLst>
      <p:bldP spid="7" grpId="0" animBg="1"/>
      <p:bldP spid="2" grpId="0"/>
      <p:bldP spid="3" grpId="0"/>
      <p:bldP spid="6" grpId="0" uiExpand="1" build="p"/>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748541"/>
            <a:ext cx="12192000" cy="2703143"/>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695325" y="2513965"/>
            <a:ext cx="5430520" cy="1353185"/>
          </a:xfrm>
          <a:prstGeom prst="rect">
            <a:avLst/>
          </a:prstGeom>
          <a:noFill/>
        </p:spPr>
        <p:txBody>
          <a:bodyPr wrap="square" rtlCol="0">
            <a:spAutoFit/>
          </a:bodyPr>
          <a:lstStyle/>
          <a:p>
            <a:pPr marL="285750" lvl="0" indent="-285750" algn="l" fontAlgn="auto">
              <a:lnSpc>
                <a:spcPct val="150000"/>
              </a:lnSpc>
              <a:spcBef>
                <a:spcPts val="0"/>
              </a:spcBef>
              <a:spcAft>
                <a:spcPts val="600"/>
              </a:spcAft>
              <a:buClr>
                <a:schemeClr val="bg1"/>
              </a:buClr>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Large-spot carpet seedling transplanting machines.</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lgn="l" fontAlgn="auto">
              <a:lnSpc>
                <a:spcPct val="150000"/>
              </a:lnSpc>
              <a:spcBef>
                <a:spcPts val="0"/>
              </a:spcBef>
              <a:spcAft>
                <a:spcPts val="600"/>
              </a:spcAft>
              <a:buClr>
                <a:schemeClr val="bg1"/>
              </a:buClr>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Bowl-seedling placement technology.</a:t>
            </a:r>
            <a:endParaRPr lang="en-US" altLang="zh-CN" sz="1600" dirty="0">
              <a:solidFill>
                <a:schemeClr val="bg1"/>
              </a:solidFill>
              <a:latin typeface="Arial" panose="020B0604020202020204" pitchFamily="34" charset="0"/>
              <a:cs typeface="Arial" panose="020B0604020202020204" pitchFamily="34" charset="0"/>
              <a:sym typeface="+mn-ea"/>
            </a:endParaRPr>
          </a:p>
          <a:p>
            <a:pPr marL="285750" lvl="0" indent="-285750" algn="l" fontAlgn="auto">
              <a:lnSpc>
                <a:spcPct val="150000"/>
              </a:lnSpc>
              <a:spcBef>
                <a:spcPts val="0"/>
              </a:spcBef>
              <a:spcAft>
                <a:spcPts val="600"/>
              </a:spcAft>
              <a:buClr>
                <a:schemeClr val="bg1"/>
              </a:buClr>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Mechanized orderly seedling broadcasting.</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7" name="文本框 6"/>
          <p:cNvSpPr txBox="1"/>
          <p:nvPr/>
        </p:nvSpPr>
        <p:spPr>
          <a:xfrm>
            <a:off x="593090" y="487778"/>
            <a:ext cx="9342120" cy="953135"/>
          </a:xfrm>
          <a:prstGeom prst="rect">
            <a:avLst/>
          </a:prstGeom>
          <a:noFill/>
        </p:spPr>
        <p:txBody>
          <a:bodyPr wrap="square" rtlCol="0">
            <a:spAutoFit/>
          </a:bodyPr>
          <a:lstStyle/>
          <a:p>
            <a:pPr indent="0">
              <a:buFont typeface="+mj-lt"/>
              <a:buNone/>
            </a:pPr>
            <a:r>
              <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4. Mechanized Rice Seedling Raising and Transplanting Technology</a:t>
            </a:r>
            <a:endParaRPr lang="en-US" altLang="zh-CN" sz="2800" b="1" dirty="0">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12" name="文本框 11"/>
          <p:cNvSpPr txBox="1"/>
          <p:nvPr/>
        </p:nvSpPr>
        <p:spPr>
          <a:xfrm>
            <a:off x="695325" y="5144770"/>
            <a:ext cx="5722620" cy="906780"/>
          </a:xfrm>
          <a:prstGeom prst="rect">
            <a:avLst/>
          </a:prstGeom>
          <a:noFill/>
        </p:spPr>
        <p:txBody>
          <a:bodyPr wrap="square" rtlCol="0">
            <a:spAutoFit/>
          </a:bodyPr>
          <a:lstStyle/>
          <a:p>
            <a:pPr marL="285750" lvl="0" indent="-285750" algn="l" fontAlgn="auto">
              <a:lnSpc>
                <a:spcPct val="150000"/>
              </a:lnSpc>
              <a:spcBef>
                <a:spcPts val="0"/>
              </a:spcBef>
              <a:spcAft>
                <a:spcPts val="600"/>
              </a:spcAft>
              <a:buClr>
                <a:srgbClr val="5BAE3E"/>
              </a:buClr>
              <a:buSzTx/>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Low mechanization levels.</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a:p>
            <a:pPr marL="285750" lvl="0" indent="-285750" algn="l" fontAlgn="auto">
              <a:lnSpc>
                <a:spcPct val="150000"/>
              </a:lnSpc>
              <a:spcBef>
                <a:spcPts val="0"/>
              </a:spcBef>
              <a:spcAft>
                <a:spcPts val="600"/>
              </a:spcAft>
              <a:buClr>
                <a:srgbClr val="5BAE3E"/>
              </a:buClr>
              <a:buSzTx/>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rPr>
              <a:t>Complicated field management.</a:t>
            </a:r>
            <a:endParaRPr lang="en-US" altLang="zh-CN" sz="1600" dirty="0">
              <a:solidFill>
                <a:schemeClr val="tx1">
                  <a:lumMod val="95000"/>
                  <a:lumOff val="5000"/>
                </a:schemeClr>
              </a:solidFill>
              <a:latin typeface="Arial" panose="020B0604020202020204" pitchFamily="34" charset="0"/>
              <a:cs typeface="Arial" panose="020B0604020202020204" pitchFamily="34" charset="0"/>
              <a:sym typeface="+mn-ea"/>
            </a:endParaRPr>
          </a:p>
        </p:txBody>
      </p:sp>
      <p:pic>
        <p:nvPicPr>
          <p:cNvPr id="2" name="图片 1" descr="设计机械种玉米实景图 (3)"/>
          <p:cNvPicPr>
            <a:picLocks noChangeAspect="1"/>
          </p:cNvPicPr>
          <p:nvPr/>
        </p:nvPicPr>
        <p:blipFill>
          <a:blip r:embed="rId1"/>
          <a:srcRect b="8460"/>
          <a:stretch>
            <a:fillRect/>
          </a:stretch>
        </p:blipFill>
        <p:spPr>
          <a:xfrm>
            <a:off x="6096000" y="2590165"/>
            <a:ext cx="5668010" cy="2917190"/>
          </a:xfrm>
          <a:prstGeom prst="rect">
            <a:avLst/>
          </a:prstGeom>
        </p:spPr>
      </p:pic>
      <p:sp>
        <p:nvSpPr>
          <p:cNvPr id="4" name="矩形: 圆角 3"/>
          <p:cNvSpPr/>
          <p:nvPr/>
        </p:nvSpPr>
        <p:spPr>
          <a:xfrm>
            <a:off x="695325" y="2073910"/>
            <a:ext cx="2534920" cy="39624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Key Technologies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5" name="矩形: 圆角 3"/>
          <p:cNvSpPr/>
          <p:nvPr/>
        </p:nvSpPr>
        <p:spPr>
          <a:xfrm>
            <a:off x="695325" y="4643755"/>
            <a:ext cx="3536950" cy="39624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Arial" panose="020B0604020202020204" pitchFamily="34" charset="0"/>
                <a:cs typeface="Arial" panose="020B0604020202020204" pitchFamily="34" charset="0"/>
                <a:sym typeface="+mn-ea"/>
              </a:rPr>
              <a:t>Main Problems Addressed </a:t>
            </a:r>
            <a:endParaRPr lang="en-US" altLang="zh-CN" b="1" dirty="0">
              <a:solidFill>
                <a:schemeClr val="bg1"/>
              </a:solidFill>
              <a:latin typeface="Arial" panose="020B0604020202020204" pitchFamily="34" charset="0"/>
              <a:cs typeface="Arial" panose="020B0604020202020204" pitchFamily="34" charset="0"/>
              <a:sym typeface="+mn-ea"/>
            </a:endParaRPr>
          </a:p>
        </p:txBody>
      </p:sp>
      <p:pic>
        <p:nvPicPr>
          <p:cNvPr id="6" name="3.2_0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930400" y="47466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13" grpId="0" animBg="1"/>
      <p:bldP spid="3" grpId="0" uiExpand="1" build="p"/>
      <p:bldP spid="7" grpId="0"/>
      <p:bldP spid="12" grpId="0" uiExpand="1" build="p"/>
      <p:bldP spid="4" grpId="0" animBg="1"/>
      <p:bldP spid="5" grpId="0" animBg="1"/>
    </p:bldLst>
  </p:timing>
</p:sld>
</file>

<file path=ppt/tags/tag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00.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3163_1*n_h_h_i*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5,6,5,6,5,6]}"/>
</p:tagLst>
</file>

<file path=ppt/tags/tag101.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3163_1*n_h_h_i*1_2_2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5,6,5,6,5,6]}"/>
</p:tagLst>
</file>

<file path=ppt/tags/tag102.xml><?xml version="1.0" encoding="utf-8"?>
<p:tagLst xmlns:p="http://schemas.openxmlformats.org/presentationml/2006/main">
  <p:tag name="RESOURCE_RECORD_KEY" val="{&quot;70&quot;:[3318451,3312359,3322227,3322133]}"/>
</p:tagLst>
</file>

<file path=ppt/tags/tag1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40492850_2*l_h_f*1_1_1"/>
  <p:tag name="KSO_WM_TEMPLATE_CATEGORY" val="diagram"/>
  <p:tag name="KSO_WM_TEMPLATE_INDEX" val="40492850"/>
  <p:tag name="KSO_WM_UNIT_LAYERLEVEL" val="1_1_1"/>
  <p:tag name="KSO_WM_TAG_VERSION" val="3.0"/>
  <p:tag name="KSO_WM_DIAGRAM_MAX_ITEMCNT" val="6"/>
  <p:tag name="KSO_WM_DIAGRAM_MIN_ITEMCNT" val="3"/>
  <p:tag name="KSO_WM_DIAGRAM_VIRTUALLY_FRAME" val="{&quot;height&quot;:492.15000305175784,&quot;left&quot;:50.65,&quot;top&quot;:181.4999969482422,&quot;width&quot;:8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DIAGRAM_VERSION" val="3"/>
  <p:tag name="KSO_WM_DIAGRAM_COLOR_TRICK" val="1"/>
  <p:tag name="KSO_WM_DIAGRAM_COLOR_TEXT_CAN_REMOVE" val="n"/>
  <p:tag name="KSO_WM_UNIT_PRESET_TEXT" val="单击添加正文，文字是您思想的提炼，请言简意赅阐述内容。"/>
  <p:tag name="KSO_WM_UNIT_TEXT_FILL_FORE_SCHEMECOLOR_INDEX" val="1"/>
  <p:tag name="KSO_WM_UNIT_TEXT_FILL_TYPE" val="1"/>
  <p:tag name="KSO_WM_DIAGRAM_USE_COLOR_VALUE" val="{&quot;color_scheme&quot;:1,&quot;color_type&quot;:1,&quot;theme_color_indexes&quot;:[5,6,5,6,5,6]}"/>
</p:tagLst>
</file>

<file path=ppt/tags/tag4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40492850_2*l_h_f*1_2_1"/>
  <p:tag name="KSO_WM_TEMPLATE_CATEGORY" val="diagram"/>
  <p:tag name="KSO_WM_TEMPLATE_INDEX" val="40492850"/>
  <p:tag name="KSO_WM_UNIT_LAYERLEVEL" val="1_1_1"/>
  <p:tag name="KSO_WM_TAG_VERSION" val="3.0"/>
  <p:tag name="KSO_WM_DIAGRAM_MAX_ITEMCNT" val="6"/>
  <p:tag name="KSO_WM_DIAGRAM_MIN_ITEMCNT" val="3"/>
  <p:tag name="KSO_WM_DIAGRAM_VIRTUALLY_FRAME" val="{&quot;height&quot;:492.15000305175784,&quot;left&quot;:50.65,&quot;top&quot;:181.4999969482422,&quot;width&quot;:8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DIAGRAM_VERSION" val="3"/>
  <p:tag name="KSO_WM_DIAGRAM_COLOR_TRICK" val="1"/>
  <p:tag name="KSO_WM_DIAGRAM_COLOR_TEXT_CAN_REMOVE" val="n"/>
  <p:tag name="KSO_WM_UNIT_PRESET_TEXT" val="单击此处添加正文，文字是您思想的提炼，请言简阐述内容。"/>
  <p:tag name="KSO_WM_UNIT_TEXT_FILL_FORE_SCHEMECOLOR_INDEX" val="1"/>
  <p:tag name="KSO_WM_UNIT_TEXT_FILL_TYPE" val="1"/>
  <p:tag name="KSO_WM_DIAGRAM_USE_COLOR_VALUE" val="{&quot;color_scheme&quot;:1,&quot;color_type&quot;:1,&quot;theme_color_indexes&quot;:[5,6,5,6,5,6]}"/>
</p:tagLst>
</file>

<file path=ppt/tags/tag4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40492850_2*l_h_f*1_3_1"/>
  <p:tag name="KSO_WM_TEMPLATE_CATEGORY" val="diagram"/>
  <p:tag name="KSO_WM_TEMPLATE_INDEX" val="40492850"/>
  <p:tag name="KSO_WM_UNIT_LAYERLEVEL" val="1_1_1"/>
  <p:tag name="KSO_WM_TAG_VERSION" val="3.0"/>
  <p:tag name="KSO_WM_DIAGRAM_MAX_ITEMCNT" val="6"/>
  <p:tag name="KSO_WM_DIAGRAM_MIN_ITEMCNT" val="3"/>
  <p:tag name="KSO_WM_DIAGRAM_VIRTUALLY_FRAME" val="{&quot;height&quot;:492.15000305175784,&quot;left&quot;:50.65,&quot;top&quot;:181.4999969482422,&quot;width&quot;:8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DIAGRAM_VERSION" val="3"/>
  <p:tag name="KSO_WM_DIAGRAM_COLOR_TRICK" val="1"/>
  <p:tag name="KSO_WM_DIAGRAM_COLOR_TEXT_CAN_REMOVE" val="n"/>
  <p:tag name="KSO_WM_UNIT_PRESET_TEXT" val="单击添加正文，文字是您思想的提炼，请言简意赅阐述内容。"/>
  <p:tag name="KSO_WM_UNIT_TEXT_FILL_FORE_SCHEMECOLOR_INDEX" val="1"/>
  <p:tag name="KSO_WM_UNIT_TEXT_FILL_TYPE" val="1"/>
  <p:tag name="KSO_WM_DIAGRAM_USE_COLOR_VALUE" val="{&quot;color_scheme&quot;:1,&quot;color_type&quot;:1,&quot;theme_color_indexes&quot;:[5,6,5,6,5,6]}"/>
</p:tagLst>
</file>

<file path=ppt/tags/tag4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40492850_2*l_h_f*1_4_1"/>
  <p:tag name="KSO_WM_TEMPLATE_CATEGORY" val="diagram"/>
  <p:tag name="KSO_WM_TEMPLATE_INDEX" val="40492850"/>
  <p:tag name="KSO_WM_UNIT_LAYERLEVEL" val="1_1_1"/>
  <p:tag name="KSO_WM_TAG_VERSION" val="3.0"/>
  <p:tag name="KSO_WM_DIAGRAM_MAX_ITEMCNT" val="6"/>
  <p:tag name="KSO_WM_DIAGRAM_MIN_ITEMCNT" val="3"/>
  <p:tag name="KSO_WM_DIAGRAM_VIRTUALLY_FRAME" val="{&quot;height&quot;:492.15000305175784,&quot;left&quot;:50.65,&quot;top&quot;:181.4999969482422,&quot;width&quot;:8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DIAGRAM_VERSION" val="3"/>
  <p:tag name="KSO_WM_DIAGRAM_COLOR_TRICK" val="1"/>
  <p:tag name="KSO_WM_DIAGRAM_COLOR_TEXT_CAN_REMOVE" val="n"/>
  <p:tag name="KSO_WM_UNIT_PRESET_TEXT" val="单击此处添加正文，文字是您思想的提炼，请言简阐述内容。"/>
  <p:tag name="KSO_WM_UNIT_TEXT_FILL_FORE_SCHEMECOLOR_INDEX" val="1"/>
  <p:tag name="KSO_WM_UNIT_TEXT_FILL_TYPE" val="1"/>
  <p:tag name="KSO_WM_DIAGRAM_USE_COLOR_VALUE" val="{&quot;color_scheme&quot;:1,&quot;color_type&quot;:1,&quot;theme_color_indexes&quot;:[5,6,5,6,5,6]}"/>
</p:tagLst>
</file>

<file path=ppt/tags/tag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50.xml><?xml version="1.0" encoding="utf-8"?>
<p:tagLst xmlns:p="http://schemas.openxmlformats.org/presentationml/2006/main">
  <p:tag name="KSO_WM_DIAGRAM_VERSION" val="3"/>
  <p:tag name="KSO_WM_DIAGRAM_COLOR_TRICK" val="1"/>
  <p:tag name="KSO_WM_DIAGRAM_COLOR_TEXT_CAN_REMOVE" val="n"/>
  <p:tag name="KSO_WM_UNIT_VALUE" val="817*1399"/>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0968_1*l_h_d*1_1_1"/>
  <p:tag name="KSO_WM_TEMPLATE_CATEGORY" val="diagram"/>
  <p:tag name="KSO_WM_TEMPLATE_INDEX" val="20230968"/>
  <p:tag name="KSO_WM_UNIT_LAYERLEVEL" val="1_1_1"/>
  <p:tag name="KSO_WM_TAG_VERSION" val="3.0"/>
  <p:tag name="KSO_WM_BEAUTIFY_FLAG" val="#wm#"/>
  <p:tag name="KSO_WM_DIAGRAM_MAX_ITEMCNT" val="4"/>
  <p:tag name="KSO_WM_DIAGRAM_MIN_ITEMCNT" val="2"/>
  <p:tag name="KSO_WM_DIAGRAM_VIRTUALLY_FRAME" val="{&quot;height&quot;:437.45771653543306,&quot;left&quot;:54.79998779296875,&quot;top&quot;:102.36732283464566,&quot;width&quot;:850.4000244140625}"/>
  <p:tag name="KSO_WM_DIAGRAM_COLOR_MATCH_VALUE" val="{&quot;shape&quot;:{&quot;fill&quot;:{&quot;solid&quot;:{&quot;brightness&quot;:0,&quot;colorType&quot;:1,&quot;foreColorIndex&quot;:5,&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5"/>
  <p:tag name="KSO_WM_UNIT_FILL_FORE_SCHEMECOLOR_INDEX_BRIGHTNESS" val="0"/>
  <p:tag name="KSO_WM_UNIT_LINE_FORE_SCHEMECOLOR_INDEX" val="13"/>
  <p:tag name="KSO_WM_UNIT_PICTURE_SUBTYPE" val="b"/>
  <p:tag name="KSO_WM_DIAGRAM_USE_COLOR_VALUE" val="{&quot;color_scheme&quot;:1,&quot;color_type&quot;:1,&quot;theme_color_indexes&quot;:[5,6,5,6,5,6]}"/>
</p:tagLst>
</file>

<file path=ppt/tags/tag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68_1*l_h_f*1_1_1"/>
  <p:tag name="KSO_WM_TEMPLATE_CATEGORY" val="diagram"/>
  <p:tag name="KSO_WM_TEMPLATE_INDEX" val="202309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37.45771653543306,&quot;left&quot;:54.79998779296875,&quot;top&quot;:102.36732283464566,&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5,6,5,6,5,6]}"/>
</p:tagLst>
</file>

<file path=ppt/tags/tag5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68_1*l_h_f*1_2_1"/>
  <p:tag name="KSO_WM_TEMPLATE_CATEGORY" val="diagram"/>
  <p:tag name="KSO_WM_TEMPLATE_INDEX" val="202309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37.45771653543306,&quot;left&quot;:54.79998779296875,&quot;top&quot;:102.36732283464566,&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单击此处输入你的项正文，文字是您思想的提炼，请尽量言简意赅的阐述观点。"/>
  <p:tag name="KSO_WM_UNIT_TEXT_TYPE" val="1"/>
  <p:tag name="KSO_WM_UNIT_TEXT_LAYER_COUNT" val="1"/>
  <p:tag name="KSO_WM_DIAGRAM_USE_COLOR_VALUE" val="{&quot;color_scheme&quot;:1,&quot;color_type&quot;:1,&quot;theme_color_indexes&quot;:[5,6,5,6,5,6]}"/>
</p:tagLst>
</file>

<file path=ppt/tags/tag53.xml><?xml version="1.0" encoding="utf-8"?>
<p:tagLst xmlns:p="http://schemas.openxmlformats.org/presentationml/2006/main">
  <p:tag name="KSO_WM_DIAGRAM_VERSION" val="3"/>
  <p:tag name="KSO_WM_DIAGRAM_COLOR_TRICK" val="1"/>
  <p:tag name="KSO_WM_DIAGRAM_COLOR_TEXT_CAN_REMOVE" val="n"/>
  <p:tag name="KSO_WM_UNIT_VALUE" val="817*1399"/>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0968_1*l_h_d*1_2_1"/>
  <p:tag name="KSO_WM_TEMPLATE_CATEGORY" val="diagram"/>
  <p:tag name="KSO_WM_TEMPLATE_INDEX" val="20230968"/>
  <p:tag name="KSO_WM_UNIT_LAYERLEVEL" val="1_1_1"/>
  <p:tag name="KSO_WM_TAG_VERSION" val="3.0"/>
  <p:tag name="KSO_WM_BEAUTIFY_FLAG" val="#wm#"/>
  <p:tag name="KSO_WM_DIAGRAM_MAX_ITEMCNT" val="4"/>
  <p:tag name="KSO_WM_DIAGRAM_MIN_ITEMCNT" val="2"/>
  <p:tag name="KSO_WM_DIAGRAM_VIRTUALLY_FRAME" val="{&quot;height&quot;:437.45771653543306,&quot;left&quot;:54.79998779296875,&quot;top&quot;:102.36732283464566,&quot;width&quot;:850.4000244140625}"/>
  <p:tag name="KSO_WM_DIAGRAM_COLOR_MATCH_VALUE" val="{&quot;shape&quot;:{&quot;fill&quot;:{&quot;solid&quot;:{&quot;brightness&quot;:0,&quot;colorType&quot;:1,&quot;foreColorIndex&quot;:5,&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5"/>
  <p:tag name="KSO_WM_UNIT_FILL_FORE_SCHEMECOLOR_INDEX_BRIGHTNESS" val="0"/>
  <p:tag name="KSO_WM_UNIT_LINE_FORE_SCHEMECOLOR_INDEX" val="13"/>
  <p:tag name="KSO_WM_UNIT_PICTURE_SUBTYPE" val="b"/>
  <p:tag name="KSO_WM_DIAGRAM_USE_COLOR_VALUE" val="{&quot;color_scheme&quot;:1,&quot;color_type&quot;:1,&quot;theme_color_indexes&quot;:[5,6,5,6,5,6]}"/>
</p:tagLst>
</file>

<file path=ppt/tags/tag54.xml><?xml version="1.0" encoding="utf-8"?>
<p:tagLst xmlns:p="http://schemas.openxmlformats.org/presentationml/2006/main">
  <p:tag name="KSO_WM_DIAGRAM_VIRTUALLY_FRAME" val="{&quot;height&quot;:97.69960814677947,&quot;left&quot;:46.69999999999999,&quot;top&quot;:190.7,&quot;width&quot;:799.2105511811023}"/>
</p:tagLst>
</file>

<file path=ppt/tags/tag55.xml><?xml version="1.0" encoding="utf-8"?>
<p:tagLst xmlns:p="http://schemas.openxmlformats.org/presentationml/2006/main">
  <p:tag name="KSO_WM_DIAGRAM_VIRTUALLY_FRAME" val="{&quot;height&quot;:97.69960814677947,&quot;left&quot;:46.69999999999999,&quot;top&quot;:190.7,&quot;width&quot;:799.2105511811023}"/>
</p:tagLst>
</file>

<file path=ppt/tags/tag56.xml><?xml version="1.0" encoding="utf-8"?>
<p:tagLst xmlns:p="http://schemas.openxmlformats.org/presentationml/2006/main">
  <p:tag name="KSO_WM_DIAGRAM_VIRTUALLY_FRAME" val="{&quot;height&quot;:97.69960814677947,&quot;left&quot;:46.69999999999999,&quot;top&quot;:190.7,&quot;width&quot;:799.2105511811023}"/>
</p:tagLst>
</file>

<file path=ppt/tags/tag57.xml><?xml version="1.0" encoding="utf-8"?>
<p:tagLst xmlns:p="http://schemas.openxmlformats.org/presentationml/2006/main">
  <p:tag name="KSO_WM_DIAGRAM_VIRTUALLY_FRAME" val="{&quot;height&quot;:97.69960814677947,&quot;left&quot;:46.69999999999999,&quot;top&quot;:190.7,&quot;width&quot;:799.2105511811023}"/>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22_2*l_h_d*1_1_1"/>
  <p:tag name="KSO_WM_TEMPLATE_CATEGORY" val="diagram"/>
  <p:tag name="KSO_WM_TEMPLATE_INDEX" val="20234422"/>
  <p:tag name="KSO_WM_UNIT_LAYERLEVEL" val="1_1_1"/>
  <p:tag name="KSO_WM_TAG_VERSION" val="3.0"/>
  <p:tag name="KSO_WM_UNIT_VALUE" val="687*687"/>
  <p:tag name="KSO_WM_DIAGRAM_GROUP_CODE" val="l1-1"/>
  <p:tag name="KSO_WM_UNIT_TYPE" val="l_h_d"/>
  <p:tag name="KSO_WM_UNIT_INDEX" val="1_1_1"/>
  <p:tag name="KSO_WM_DIAGRAM_MAX_ITEMCNT" val="4"/>
  <p:tag name="KSO_WM_DIAGRAM_MIN_ITEMCNT" val="2"/>
  <p:tag name="KSO_WM_DIAGRAM_VIRTUALLY_FRAME" val="{&quot;height&quot;:384.1000061035156,&quot;left&quot;:53.475,&quot;top&quot;:161.0999969482422,&quot;width&quot;:851.2500393700788}"/>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3"/>
  <p:tag name="KSO_WM_DIAGRAM_USE_COLOR_VALUE" val="{&quot;color_scheme&quot;:1,&quot;color_type&quot;:1,&quot;theme_color_indexes&quot;:[5,6,5,6,5,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22_2*l_h_d*1_2_1"/>
  <p:tag name="KSO_WM_TEMPLATE_CATEGORY" val="diagram"/>
  <p:tag name="KSO_WM_TEMPLATE_INDEX" val="20234422"/>
  <p:tag name="KSO_WM_UNIT_LAYERLEVEL" val="1_1_1"/>
  <p:tag name="KSO_WM_TAG_VERSION" val="3.0"/>
  <p:tag name="KSO_WM_UNIT_VALUE" val="687*687"/>
  <p:tag name="KSO_WM_DIAGRAM_GROUP_CODE" val="l1-1"/>
  <p:tag name="KSO_WM_UNIT_TYPE" val="l_h_d"/>
  <p:tag name="KSO_WM_UNIT_INDEX" val="1_2_1"/>
  <p:tag name="KSO_WM_DIAGRAM_MAX_ITEMCNT" val="4"/>
  <p:tag name="KSO_WM_DIAGRAM_MIN_ITEMCNT" val="2"/>
  <p:tag name="KSO_WM_DIAGRAM_VIRTUALLY_FRAME" val="{&quot;height&quot;:384.1000061035156,&quot;left&quot;:53.475,&quot;top&quot;:161.0999969482422,&quot;width&quot;:851.2500393700788}"/>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3"/>
  <p:tag name="KSO_WM_DIAGRAM_USE_COLOR_VALUE" val="{&quot;color_scheme&quot;:1,&quot;color_type&quot;:1,&quot;theme_color_indexes&quot;:[5,6,5,6,5,6]}"/>
</p:tagLst>
</file>

<file path=ppt/tags/tag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22_2*l_h_d*1_3_1"/>
  <p:tag name="KSO_WM_TEMPLATE_CATEGORY" val="diagram"/>
  <p:tag name="KSO_WM_TEMPLATE_INDEX" val="20234422"/>
  <p:tag name="KSO_WM_UNIT_LAYERLEVEL" val="1_1_1"/>
  <p:tag name="KSO_WM_TAG_VERSION" val="3.0"/>
  <p:tag name="KSO_WM_UNIT_VALUE" val="687*687"/>
  <p:tag name="KSO_WM_DIAGRAM_GROUP_CODE" val="l1-1"/>
  <p:tag name="KSO_WM_UNIT_TYPE" val="l_h_d"/>
  <p:tag name="KSO_WM_UNIT_INDEX" val="1_3_1"/>
  <p:tag name="KSO_WM_DIAGRAM_MAX_ITEMCNT" val="4"/>
  <p:tag name="KSO_WM_DIAGRAM_MIN_ITEMCNT" val="2"/>
  <p:tag name="KSO_WM_DIAGRAM_VIRTUALLY_FRAME" val="{&quot;height&quot;:384.1000061035156,&quot;left&quot;:53.475,&quot;top&quot;:161.0999969482422,&quot;width&quot;:851.2500393700788}"/>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3"/>
  <p:tag name="KSO_WM_DIAGRAM_USE_COLOR_VALUE" val="{&quot;color_scheme&quot;:1,&quot;color_type&quot;:1,&quot;theme_color_indexes&quot;:[5,6,5,6,5,6]}"/>
</p:tagLst>
</file>

<file path=ppt/tags/tag6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661_2*n_h_a*1_1_1"/>
  <p:tag name="KSO_WM_TEMPLATE_CATEGORY" val="diagram"/>
  <p:tag name="KSO_WM_TEMPLATE_INDEX" val="20231661"/>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535.85,&quot;left&quot;:37.9,&quot;top&quot;:126.55,&quot;width&quot;:876.02409448818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661_2*n_h_h_f*1_2_3_1"/>
  <p:tag name="KSO_WM_TEMPLATE_CATEGORY" val="diagram"/>
  <p:tag name="KSO_WM_TEMPLATE_INDEX" val="20231661"/>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535.85,&quot;left&quot;:37.9,&quot;top&quot;:126.55,&quot;width&quot;:876.02409448818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3.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40492949_1*n_h_h_f*1_2_3_1"/>
  <p:tag name="KSO_WM_TEMPLATE_CATEGORY" val="diagram"/>
  <p:tag name="KSO_WM_TEMPLATE_INDEX" val="40492949"/>
  <p:tag name="KSO_WM_UNIT_LAYERLEVEL" val="1_1_1_1"/>
  <p:tag name="KSO_WM_TAG_VERSION" val="3.0"/>
  <p:tag name="KSO_WM_BEAUTIFY_FLAG" val="#wm#"/>
  <p:tag name="KSO_WM_UNIT_VALUE" val="51"/>
  <p:tag name="KSO_WM_DIAGRAM_VERSION" val="3"/>
  <p:tag name="KSO_WM_DIAGRAM_COLOR_TRICK" val="1"/>
  <p:tag name="KSO_WM_DIAGRAM_COLOR_TEXT_CAN_REMOVE" val="n"/>
  <p:tag name="KSO_WM_UNIT_PRESET_TEXT" val="简明扼要地阐述您的观点。根据需要可酌情增减文字，以便观者准确地理解您传达的思想。单击此处添加文本"/>
  <p:tag name="KSO_WM_UNIT_TEXT_FILL_FORE_SCHEMECOLOR_INDEX" val="1"/>
  <p:tag name="KSO_WM_UNIT_TEXT_FILL_TYPE" val="1"/>
  <p:tag name="KSO_WM_UNIT_TEXT_TYPE" val="1"/>
  <p:tag name="KSO_WM_DIAGRAM_MAX_ITEMCNT" val="5"/>
  <p:tag name="KSO_WM_DIAGRAM_MIN_ITEMCNT" val="3"/>
  <p:tag name="KSO_WM_DIAGRAM_VIRTUALLY_FRAME" val="{&quot;height&quot;:414.07503631832094,&quot;left&quot;:48.75,&quot;top&quot;:133.70000305175782,&quot;width&quot;:874.93417322834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661_2*n_h_a*1_1_1"/>
  <p:tag name="KSO_WM_TEMPLATE_CATEGORY" val="diagram"/>
  <p:tag name="KSO_WM_TEMPLATE_INDEX" val="20231661"/>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535.85,&quot;left&quot;:37.9,&quot;top&quot;:126.55,&quot;width&quot;:876.02409448818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661_2*n_h_a*1_1_1"/>
  <p:tag name="KSO_WM_TEMPLATE_CATEGORY" val="diagram"/>
  <p:tag name="KSO_WM_TEMPLATE_INDEX" val="20231661"/>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535.85,&quot;left&quot;:37.9,&quot;top&quot;:126.55,&quot;width&quot;:876.02409448818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451_3*n_h_i*1_1_1"/>
  <p:tag name="KSO_WM_TEMPLATE_CATEGORY" val="diagram"/>
  <p:tag name="KSO_WM_TEMPLATE_INDEX" val="20231451"/>
  <p:tag name="KSO_WM_UNIT_LAYERLEVEL" val="1_1_1"/>
  <p:tag name="KSO_WM_TAG_VERSION" val="3.0"/>
  <p:tag name="KSO_WM_BEAUTIFY_FLAG" val="#wm#"/>
  <p:tag name="KSO_WM_DIAGRAM_VERSION" val="3"/>
  <p:tag name="KSO_WM_DIAGRAM_COLOR_TRICK" val="1"/>
  <p:tag name="KSO_WM_DIAGRAM_COLOR_TEXT_CAN_REMOVE" val="n"/>
  <p:tag name="KSO_WM_UNIT_TYPE" val="n_h_i"/>
  <p:tag name="KSO_WM_UNIT_INDEX" val="1_1_1"/>
  <p:tag name="KSO_WM_UNIT_FILL_TYPE" val="3"/>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gradient&quot;:[{&quot;brightness&quot;:0.4000000059604645,&quot;colorType&quot;:1,&quot;foreColorIndex&quot;:5,&quot;pos&quot;:0.18000000715255737,&quot;transparency&quot;:1},{&quot;brightness&quot;:0.20000000298023224,&quot;colorType&quot;:1,&quot;foreColorIndex&quot;:5,&quot;pos&quot;:1,&quot;transparency&quot;:0.64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451_3*n_h_a*1_1_1"/>
  <p:tag name="KSO_WM_TEMPLATE_CATEGORY" val="diagram"/>
  <p:tag name="KSO_WM_TEMPLATE_INDEX" val="20231451"/>
  <p:tag name="KSO_WM_UNIT_LAYERLEVEL" val="1_1_1"/>
  <p:tag name="KSO_WM_TAG_VERSION" val="3.0"/>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UNIT_TYPE" val="n_h_a"/>
  <p:tag name="KSO_WM_UNIT_INDEX" val="1_1_1"/>
  <p:tag name="KSO_WM_UNIT_PRESET_TEXT" val="单击此处编辑添加项目标题"/>
  <p:tag name="KSO_WM_UNIT_FILL_TYPE" val="3"/>
  <p:tag name="KSO_WM_UNIT_TEXT_TYPE" val="1"/>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gradient&quot;:[{&quot;brightness&quot;:0.15000000596046448,&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TEMPLATE_CATEGORY" val="diagram"/>
  <p:tag name="KSO_WM_TEMPLATE_INDEX" val="20231451"/>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GROUP_CODE" val="n1-1"/>
  <p:tag name="KSO_WM_UNIT_ID" val="diagram20231451_3*n_h_h_a*1_2_1_1"/>
  <p:tag name="KSO_WM_BEAUTIFY_FLAG" val="#wm#"/>
  <p:tag name="KSO_WM_UNIT_PRESET_TEXT" val="单击此处添加正文"/>
  <p:tag name="KSO_WM_UNIT_TEXT_FILL_FORE_SCHEMECOLOR_INDEX" val="1"/>
  <p:tag name="KSO_WM_UNIT_TEXT_FILL_TYPE" val="1"/>
  <p:tag name="KSO_WM_DIAGRAM_USE_COLOR_VALUE" val="{&quot;color_scheme&quot;:1,&quot;color_type&quot;:1,&quot;theme_color_indexes&quot;:[5,6,5,6,5,6]}"/>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f"/>
  <p:tag name="KSO_WM_UNIT_INDEX" val="1_2_1_1"/>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quot;colorType&quot;:1,&quot;foreColorIndex&quot;:5,&quot;pos&quot;:0,&quot;transparency&quot;:0.25},{&quot;brightness&quot;:0,&quot;colorType&quot;:1,&quot;foreColorIndex&quot;:5,&quot;pos&quot;:1,&quot;transparency&quot;:0.8399999737739563}],&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n1-1"/>
  <p:tag name="KSO_WM_UNIT_ID" val="diagram20231451_3*n_h_h_f*1_2_1_1"/>
  <p:tag name="KSO_WM_UNIT_SUBTYPE" val="a"/>
  <p:tag name="KSO_WM_UNIT_TEXT_LAYER_COUNT" val="1"/>
  <p:tag name="KSO_WM_UNIT_NOCLEAR" val="0"/>
  <p:tag name="KSO_WM_UNIT_TEXT_TYPE" val="1"/>
  <p:tag name="KSO_WM_BEAUTIFY_FLAG" val="#wm#"/>
  <p:tag name="KSO_WM_UNIT_PRESET_TEXT" val="单击添加正文，文字是您思想的提炼，为了最终演示发布的良好效果，请言简的阐述观点。根据需要可酌情增减文字，以便观者可以准确理解您所传达的信息。单击此处输入正文，文字是您思想的提炼，为了最终演示发布的良好效果，请尽量言简意赅的阐述观点，根据需要可酌情增减文字。"/>
  <p:tag name="KSO_WM_UNIT_TEXT_FILL_FORE_SCHEMECOLOR_INDEX" val="1"/>
  <p:tag name="KSO_WM_UNIT_TEXT_FILL_TYPE" val="1"/>
  <p:tag name="KSO_WM_DIAGRAM_USE_COLOR_VALUE" val="{&quot;color_scheme&quot;:1,&quot;color_type&quot;:1,&quot;theme_color_indexes&quot;:[5,6,5,6,5,6]}"/>
</p:tagLst>
</file>

<file path=ppt/tags/tag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7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TEMPLATE_CATEGORY" val="diagram"/>
  <p:tag name="KSO_WM_TEMPLATE_INDEX" val="20231451"/>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GROUP_CODE" val="n1-1"/>
  <p:tag name="KSO_WM_UNIT_ID" val="diagram20231451_3*n_h_h_a*1_2_2_1"/>
  <p:tag name="KSO_WM_BEAUTIFY_FLAG" val="#wm#"/>
  <p:tag name="KSO_WM_UNIT_PRESET_TEXT" val="单击此处添加正文"/>
  <p:tag name="KSO_WM_UNIT_TEXT_FILL_FORE_SCHEMECOLOR_INDEX" val="1"/>
  <p:tag name="KSO_WM_UNIT_TEXT_FILL_TYPE" val="1"/>
  <p:tag name="KSO_WM_DIAGRAM_USE_COLOR_VALUE" val="{&quot;color_scheme&quot;:1,&quot;color_type&quot;:1,&quot;theme_color_indexes&quot;:[5,6,5,6,5,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f"/>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quot;colorType&quot;:1,&quot;foreColorIndex&quot;:5,&quot;pos&quot;:0,&quot;transparency&quot;:0.25},{&quot;brightness&quot;:0,&quot;colorType&quot;:1,&quot;foreColorIndex&quot;:5,&quot;pos&quot;:1,&quot;transparency&quot;:0.8399999737739563}],&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n1-1"/>
  <p:tag name="KSO_WM_UNIT_INDEX" val="1_2_2_1"/>
  <p:tag name="KSO_WM_UNIT_ID" val="diagram20231451_3*n_h_h_f*1_2_2_1"/>
  <p:tag name="KSO_WM_UNIT_SUBTYPE" val="a"/>
  <p:tag name="KSO_WM_UNIT_TEXT_LAYER_COUNT" val="1"/>
  <p:tag name="KSO_WM_UNIT_NOCLEAR" val="0"/>
  <p:tag name="KSO_WM_UNIT_TEXT_TYPE" val="1"/>
  <p:tag name="KSO_WM_UNIT_VALUE" val="156"/>
  <p:tag name="KSO_WM_BEAUTIFY_FLAG" val="#wm#"/>
  <p:tag name="KSO_WM_UNIT_PRESET_TEXT" val="单击添加正文，文字是您思想的提炼，为了最终演示发布的良好效果，请言简意赅的阐述观点。根据需要可酌情增减文字，以便观者可以准确理解您所传达的信息。单击此处输入正文，文字是您思想的提炼，为了最终演示发布的良好效果，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TEMPLATE_CATEGORY" val="diagram"/>
  <p:tag name="KSO_WM_TEMPLATE_INDEX" val="20231451"/>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GROUP_CODE" val="n1-1"/>
  <p:tag name="KSO_WM_UNIT_ID" val="diagram20231451_3*n_h_h_a*1_2_3_1"/>
  <p:tag name="KSO_WM_BEAUTIFY_FLAG" val="#wm#"/>
  <p:tag name="KSO_WM_UNIT_PRESET_TEXT" val="单击此处添加正文"/>
  <p:tag name="KSO_WM_UNIT_TEXT_FILL_FORE_SCHEMECOLOR_INDEX" val="1"/>
  <p:tag name="KSO_WM_UNIT_TEXT_FILL_TYPE" val="1"/>
  <p:tag name="KSO_WM_DIAGRAM_USE_COLOR_VALUE" val="{&quot;color_scheme&quot;:1,&quot;color_type&quot;:1,&quot;theme_color_indexes&quot;:[5,6,5,6,5,6]}"/>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f"/>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quot;colorType&quot;:1,&quot;foreColorIndex&quot;:5,&quot;pos&quot;:0,&quot;transparency&quot;:0.25},{&quot;brightness&quot;:0,&quot;colorType&quot;:1,&quot;foreColorIndex&quot;:5,&quot;pos&quot;:1,&quot;transparency&quot;:0.8399999737739563}],&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n1-1"/>
  <p:tag name="KSO_WM_UNIT_INDEX" val="1_2_3_1"/>
  <p:tag name="KSO_WM_UNIT_ID" val="diagram20231451_3*n_h_h_f*1_2_3_1"/>
  <p:tag name="KSO_WM_UNIT_SUBTYPE" val="a"/>
  <p:tag name="KSO_WM_UNIT_TEXT_LAYER_COUNT" val="1"/>
  <p:tag name="KSO_WM_UNIT_NOCLEAR" val="0"/>
  <p:tag name="KSO_WM_UNIT_TEXT_TYPE" val="1"/>
  <p:tag name="KSO_WM_BEAUTIFY_FLAG" val="#wm#"/>
  <p:tag name="KSO_WM_UNIT_PRESET_TEXT" val="单击添加正文，文字是您思想的提炼，为了最终演示发布的良好效果，请言简的阐述观点。根据需要可酌情增减文字，以便观者可以准确理解您所传达的信息。单击此处输入正文，文字是您思想的提炼，为了最终演示发布的良好效果，请尽量言简意赅的阐述观点，根据需要可酌情增减文字。"/>
  <p:tag name="KSO_WM_UNIT_TEXT_FILL_FORE_SCHEMECOLOR_INDEX" val="1"/>
  <p:tag name="KSO_WM_UNIT_TEXT_FILL_TYPE" val="1"/>
  <p:tag name="KSO_WM_DIAGRAM_USE_COLOR_VALUE" val="{&quot;color_scheme&quot;:1,&quot;color_type&quot;:1,&quot;theme_color_indexes&quot;:[5,6,5,6,5,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451_3*n_h_i*1_2_1"/>
  <p:tag name="KSO_WM_TEMPLATE_CATEGORY" val="diagram"/>
  <p:tag name="KSO_WM_TEMPLATE_INDEX" val="20231451"/>
  <p:tag name="KSO_WM_UNIT_LAYERLEVEL" val="1_1_1"/>
  <p:tag name="KSO_WM_TAG_VERSION" val="3.0"/>
  <p:tag name="KSO_WM_BEAUTIFY_FLAG" val="#wm#"/>
  <p:tag name="KSO_WM_DIAGRAM_VERSION" val="3"/>
  <p:tag name="KSO_WM_DIAGRAM_COLOR_TRICK" val="1"/>
  <p:tag name="KSO_WM_DIAGRAM_COLOR_TEXT_CAN_REMOVE" val="n"/>
  <p:tag name="KSO_WM_UNIT_TYPE" val="n_h_i"/>
  <p:tag name="KSO_WM_UNIT_INDEX" val="1_2_1"/>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800000011920929,&quot;colorType&quot;:1,&quot;foreColorIndex&quot;:5,&quot;pos&quot;:0.33000001311302185,&quot;transparency&quot;:1},{&quot;brightness&quot;:0,&quot;colorType&quot;:1,&quot;foreColorIndex&quot;:5,&quot;pos&quot;: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n1-1"/>
  <p:tag name="KSO_WM_UNIT_INDEX" val="1_2_1_1"/>
  <p:tag name="KSO_WM_UNIT_ID" val="diagram20231451_3*n_h_h_i*1_2_1_1"/>
  <p:tag name="KSO_WM_BEAUTIFY_FLAG" val="#wm#"/>
  <p:tag name="KSO_WM_UNIT_FILL_TYPE" val="3"/>
  <p:tag name="KSO_WM_DIAGRAM_USE_COLOR_VALUE" val="{&quot;color_scheme&quot;:1,&quot;color_type&quot;:1,&quot;theme_color_indexes&quot;:[5,6,5,6,5,6]}"/>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quot;colorType&quot;:2,&quot;pos&quot;:0.9599999785423279,&quot;rgb&quot;:&quot;#ffffff&quot;,&quot;transparency&quot;:1},{&quot;brightness&quot;:0,&quot;colorType&quot;:1,&quot;foreColorIndex&quot;:5,&quot;pos&quot;:0,&quot;transparency&quot;:0.5}],&quot;type&quot;:2},&quot;shadow&quot;:{&quot;colorType&quot;:0},&quot;threeD&quot;:{&quot;curvedSurface&quot;:{&quot;brightness&quot;:0,&quot;colorType&quot;:2,&quot;rgb&quot;:&quot;#000000&quot;},&quot;depth&quot;:{&quot;colorType&quot;:0}}},&quot;text&quot;:{&quot;fill&quot;:{},&quot;glow&quot;:{},&quot;line&quot;:{},&quot;shadow&quot;:{},&quot;threeD&quot;:{}}}"/>
  <p:tag name="KSO_WM_DIAGRAM_GROUP_CODE" val="n1-1"/>
  <p:tag name="KSO_WM_UNIT_INDEX" val="1_2_1_2"/>
  <p:tag name="KSO_WM_UNIT_ID" val="diagram20231451_3*n_h_h_i*1_2_1_2"/>
  <p:tag name="KSO_WM_BEAUTIFY_FLAG" val="#wm#"/>
  <p:tag name="KSO_WM_DIAGRAM_USE_COLOR_VALUE" val="{&quot;color_scheme&quot;:1,&quot;color_type&quot;:1,&quot;theme_color_indexes&quot;:[5,6,5,6,5,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n1-1"/>
  <p:tag name="KSO_WM_UNIT_INDEX" val="1_2_2_1"/>
  <p:tag name="KSO_WM_UNIT_ID" val="diagram20231451_3*n_h_h_i*1_2_2_1"/>
  <p:tag name="KSO_WM_BEAUTIFY_FLAG" val="#wm#"/>
  <p:tag name="KSO_WM_UNIT_FILL_TYPE" val="3"/>
  <p:tag name="KSO_WM_DIAGRAM_USE_COLOR_VALUE" val="{&quot;color_scheme&quot;:1,&quot;color_type&quot;:1,&quot;theme_color_indexes&quot;:[5,6,5,6,5,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quot;colorType&quot;:2,&quot;pos&quot;:0.9599999785423279,&quot;rgb&quot;:&quot;#ffffff&quot;,&quot;transparency&quot;:1},{&quot;brightness&quot;:0,&quot;colorType&quot;:1,&quot;foreColorIndex&quot;:5,&quot;pos&quot;:0,&quot;transparency&quot;:0.5}],&quot;type&quot;:2},&quot;shadow&quot;:{&quot;colorType&quot;:0},&quot;threeD&quot;:{&quot;curvedSurface&quot;:{&quot;brightness&quot;:0,&quot;colorType&quot;:2,&quot;rgb&quot;:&quot;#000000&quot;},&quot;depth&quot;:{&quot;colorType&quot;:0}}},&quot;text&quot;:{&quot;fill&quot;:{},&quot;glow&quot;:{},&quot;line&quot;:{},&quot;shadow&quot;:{},&quot;threeD&quot;:{}}}"/>
  <p:tag name="KSO_WM_DIAGRAM_GROUP_CODE" val="n1-1"/>
  <p:tag name="KSO_WM_UNIT_INDEX" val="1_2_2_2"/>
  <p:tag name="KSO_WM_UNIT_ID" val="diagram20231451_3*n_h_h_i*1_2_2_2"/>
  <p:tag name="KSO_WM_BEAUTIFY_FLAG" val="#wm#"/>
  <p:tag name="KSO_WM_DIAGRAM_USE_COLOR_VALUE" val="{&quot;color_scheme&quot;:1,&quot;color_type&quot;:1,&quot;theme_color_indexes&quot;:[5,6,5,6,5,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n1-1"/>
  <p:tag name="KSO_WM_UNIT_INDEX" val="1_2_3_1"/>
  <p:tag name="KSO_WM_UNIT_ID" val="diagram20231451_3*n_h_h_i*1_2_3_1"/>
  <p:tag name="KSO_WM_BEAUTIFY_FLAG" val="#wm#"/>
  <p:tag name="KSO_WM_UNIT_FILL_TYPE" val="3"/>
  <p:tag name="KSO_WM_DIAGRAM_USE_COLOR_VALUE" val="{&quot;color_scheme&quot;:1,&quot;color_type&quot;:1,&quot;theme_color_indexes&quot;:[5,6,5,6,5,6]}"/>
</p:tagLst>
</file>

<file path=ppt/tags/tag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quot;colorType&quot;:2,&quot;pos&quot;:0.9599999785423279,&quot;rgb&quot;:&quot;#ffffff&quot;,&quot;transparency&quot;:1},{&quot;brightness&quot;:0,&quot;colorType&quot;:1,&quot;foreColorIndex&quot;:5,&quot;pos&quot;:0,&quot;transparency&quot;:0.5}],&quot;type&quot;:2},&quot;shadow&quot;:{&quot;colorType&quot;:0},&quot;threeD&quot;:{&quot;curvedSurface&quot;:{&quot;brightness&quot;:0,&quot;colorType&quot;:2,&quot;rgb&quot;:&quot;#000000&quot;},&quot;depth&quot;:{&quot;colorType&quot;:0}}},&quot;text&quot;:{&quot;fill&quot;:{},&quot;glow&quot;:{},&quot;line&quot;:{},&quot;shadow&quot;:{},&quot;threeD&quot;:{}}}"/>
  <p:tag name="KSO_WM_DIAGRAM_GROUP_CODE" val="n1-1"/>
  <p:tag name="KSO_WM_UNIT_INDEX" val="1_2_3_2"/>
  <p:tag name="KSO_WM_UNIT_ID" val="diagram20231451_3*n_h_h_i*1_2_3_2"/>
  <p:tag name="KSO_WM_BEAUTIFY_FLAG" val="#wm#"/>
  <p:tag name="KSO_WM_DIAGRAM_USE_COLOR_VALUE" val="{&quot;color_scheme&quot;:1,&quot;color_type&quot;:1,&quot;theme_color_indexes&quot;:[5,6,5,6,5,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n1-1"/>
  <p:tag name="KSO_WM_UNIT_INDEX" val="1_2_4_1"/>
  <p:tag name="KSO_WM_UNIT_ID" val="diagram20231451_3*n_h_h_i*1_2_4_1"/>
  <p:tag name="KSO_WM_BEAUTIFY_FLAG" val="#wm#"/>
  <p:tag name="KSO_WM_UNIT_FILL_TYPE" val="3"/>
  <p:tag name="KSO_WM_DIAGRAM_USE_COLOR_VALUE" val="{&quot;color_scheme&quot;:1,&quot;color_type&quot;:1,&quot;theme_color_indexes&quot;:[5,6,5,6,5,6]}"/>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quot;colorType&quot;:2,&quot;pos&quot;:0.9599999785423279,&quot;rgb&quot;:&quot;#ffffff&quot;,&quot;transparency&quot;:1},{&quot;brightness&quot;:0,&quot;colorType&quot;:1,&quot;foreColorIndex&quot;:5,&quot;pos&quot;:0,&quot;transparency&quot;:0.5}],&quot;type&quot;:2},&quot;shadow&quot;:{&quot;colorType&quot;:0},&quot;threeD&quot;:{&quot;curvedSurface&quot;:{&quot;brightness&quot;:0,&quot;colorType&quot;:2,&quot;rgb&quot;:&quot;#000000&quot;},&quot;depth&quot;:{&quot;colorType&quot;:0}}},&quot;text&quot;:{&quot;fill&quot;:{},&quot;glow&quot;:{},&quot;line&quot;:{},&quot;shadow&quot;:{},&quot;threeD&quot;:{}}}"/>
  <p:tag name="KSO_WM_DIAGRAM_GROUP_CODE" val="n1-1"/>
  <p:tag name="KSO_WM_UNIT_INDEX" val="1_2_4_2"/>
  <p:tag name="KSO_WM_UNIT_ID" val="diagram20231451_3*n_h_h_i*1_2_4_2"/>
  <p:tag name="KSO_WM_BEAUTIFY_FLAG" val="#wm#"/>
  <p:tag name="KSO_WM_DIAGRAM_USE_COLOR_VALUE" val="{&quot;color_scheme&quot;:1,&quot;color_type&quot;:1,&quot;theme_color_indexes&quot;:[5,6,5,6,5,6]}"/>
</p:tagLst>
</file>

<file path=ppt/tags/tag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TEMPLATE_CATEGORY" val="diagram"/>
  <p:tag name="KSO_WM_TEMPLATE_INDEX" val="20231451"/>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GROUP_CODE" val="n1-1"/>
  <p:tag name="KSO_WM_UNIT_ID" val="diagram20231451_3*n_h_h_a*1_2_4_1"/>
  <p:tag name="KSO_WM_BEAUTIFY_FLAG" val="#wm#"/>
  <p:tag name="KSO_WM_UNIT_PRESET_TEXT" val="单击此处添加正文"/>
  <p:tag name="KSO_WM_UNIT_TEXT_FILL_FORE_SCHEMECOLOR_INDEX" val="1"/>
  <p:tag name="KSO_WM_UNIT_TEXT_FILL_TYPE" val="1"/>
  <p:tag name="KSO_WM_DIAGRAM_USE_COLOR_VALUE" val="{&quot;color_scheme&quot;:1,&quot;color_type&quot;:1,&quot;theme_color_indexes&quot;:[5,6,5,6,5,6]}"/>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451"/>
  <p:tag name="KSO_WM_UNIT_LAYERLEVEL" val="1_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6.5902362204725,&quot;left&quot;:48.65,&quot;top&quot;:165.2848031496063,&quot;width&quot;:864.6}"/>
  <p:tag name="KSO_WM_DIAGRAM_COLOR_MATCH_VALUE" val="{&quot;shape&quot;:{&quot;fill&quot;:{&quot;type&quot;:0},&quot;glow&quot;:{&quot;colorType&quot;:0},&quot;line&quot;:{&quot;gradient&quot;:[{&quot;brightness&quot;:0,&quot;colorType&quot;:1,&quot;foreColorIndex&quot;:5,&quot;pos&quot;:0,&quot;transparency&quot;:0.25},{&quot;brightness&quot;:0,&quot;colorType&quot;:1,&quot;foreColorIndex&quot;:5,&quot;pos&quot;:1,&quot;transparency&quot;:0.8399999737739563}],&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NOCLEAR" val="0"/>
  <p:tag name="KSO_WM_DIAGRAM_GROUP_CODE" val="n1-1"/>
  <p:tag name="KSO_WM_UNIT_TYPE" val="n_h_h_f"/>
  <p:tag name="KSO_WM_UNIT_INDEX" val="1_2_4_1"/>
  <p:tag name="KSO_WM_UNIT_ID" val="diagram20231451_3*n_h_h_f*1_2_4_1"/>
  <p:tag name="KSO_WM_UNIT_TEXT_LAYER_COUNT" val="1"/>
  <p:tag name="KSO_WM_UNIT_TEXT_TYPE" val="1"/>
  <p:tag name="KSO_WM_BEAUTIFY_FLAG" val="#wm#"/>
  <p:tag name="KSO_WM_UNIT_PRESET_TEXT" val="单击添加正文，文字是您思想的提炼，为了最终演示发布的良好效果，请言简意赅的阐述观点。根据需要可酌情增减文字，以便观者可以准确理解您所传达的信息。单击此处输入正文，文字是您思想的提炼，为了最终演示发布的良好效果，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NDEX" val="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8.4390869140625,&quot;top&quot;:134.60838928222657,&quot;width&quot;:863.1285508812131}"/>
  <p:tag name="KSO_WM_UNIT_ISCONTENTSTITLE" val="0"/>
  <p:tag name="KSO_WM_UNIT_ISNUMDGMTITLE" val="0"/>
  <p:tag name="KSO_WM_UNIT_NOCLEAR" val="0"/>
  <p:tag name="KSO_WM_UNIT_TYPE" val="n_h_h_a"/>
  <p:tag name="KSO_WM_UNIT_ID" val="diagram20233163_1*n_h_h_a*1_2_1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NDEX" val="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8.4390869140625,&quot;top&quot;:134.60838928222657,&quot;width&quot;:863.1285508812131}"/>
  <p:tag name="KSO_WM_UNIT_ISCONTENTSTITLE" val="0"/>
  <p:tag name="KSO_WM_UNIT_ISNUMDGMTITLE" val="0"/>
  <p:tag name="KSO_WM_UNIT_NOCLEAR" val="0"/>
  <p:tag name="KSO_WM_UNIT_TYPE" val="n_h_h_a"/>
  <p:tag name="KSO_WM_UNIT_ID" val="diagram20233163_1*n_h_h_a*1_2_1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NDEX" val="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8.4390869140625,&quot;top&quot;:134.60838928222657,&quot;width&quot;:863.1285508812131}"/>
  <p:tag name="KSO_WM_UNIT_ISCONTENTSTITLE" val="0"/>
  <p:tag name="KSO_WM_UNIT_ISNUMDGMTITLE" val="0"/>
  <p:tag name="KSO_WM_UNIT_NOCLEAR" val="0"/>
  <p:tag name="KSO_WM_UNIT_TYPE" val="n_h_h_a"/>
  <p:tag name="KSO_WM_UNIT_ID" val="diagram20233163_1*n_h_h_a*1_2_1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NDEX" val="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UNIT_ISCONTENTSTITLE" val="0"/>
  <p:tag name="KSO_WM_UNIT_ISNUMDGMTITLE" val="0"/>
  <p:tag name="KSO_WM_UNIT_NOCLEAR" val="0"/>
  <p:tag name="KSO_WM_UNIT_TYPE" val="n_h_h_a"/>
  <p:tag name="KSO_WM_UNIT_ID" val="diagram20233163_1*n_h_h_a*1_2_1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89.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3163_1*n_h_h_f*1_2_1_1"/>
  <p:tag name="KSO_WM_TEMPLATE_CATEGORY" val="diagram"/>
  <p:tag name="KSO_WM_TEMPLATE_INDEX" val="20233163"/>
  <p:tag name="KSO_WM_UNIT_LAYERLEVEL" val="1_1_1_1"/>
  <p:tag name="KSO_WM_TAG_VERSION" val="3.0"/>
  <p:tag name="KSO_WM_BEAUTIFY_FLAG" val="#wm#"/>
  <p:tag name="KSO_WM_UNIT_VALUE" val="36"/>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文本具体内容，简明扼要地阐述观点。可酌情增减文字，以便观者准确地理解您传达的思想。添加文本具体内容，简明扼要地阐述观点。"/>
  <p:tag name="KSO_WM_UNIT_TEXT_FILL_FORE_SCHEMECOLOR_INDEX" val="1"/>
  <p:tag name="KSO_WM_UNIT_TEXT_FILL_TYPE" val="1"/>
  <p:tag name="KSO_WM_DIAGRAM_USE_COLOR_VALUE" val="{&quot;color_scheme&quot;:1,&quot;color_type&quot;:1,&quot;theme_color_indexes&quot;:[5,6,5,6,5,6]}"/>
</p:tagLst>
</file>

<file path=ppt/tags/tag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UNIT_ISCONTENTSTITLE" val="0"/>
  <p:tag name="KSO_WM_UNIT_ISNUMDGMTITLE" val="0"/>
  <p:tag name="KSO_WM_UNIT_NOCLEAR" val="0"/>
  <p:tag name="KSO_WM_UNIT_TYPE" val="n_h_h_a"/>
  <p:tag name="KSO_WM_UNIT_INDEX" val="1_2_2_1"/>
  <p:tag name="KSO_WM_UNIT_ID" val="diagram20233163_1*n_h_h_a*1_2_2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91.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3163_1*n_h_h_f*1_2_2_1"/>
  <p:tag name="KSO_WM_TEMPLATE_CATEGORY" val="diagram"/>
  <p:tag name="KSO_WM_TEMPLATE_INDEX" val="20233163"/>
  <p:tag name="KSO_WM_UNIT_LAYERLEVEL" val="1_1_1_1"/>
  <p:tag name="KSO_WM_TAG_VERSION" val="3.0"/>
  <p:tag name="KSO_WM_UNIT_VALUE" val="51"/>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文本具体内容，简明扼要地阐述观点。可酌情增减文字，以便观者准确地理解您传达的思想。添加文本具体内容，简明扼要地阐述观点。"/>
  <p:tag name="KSO_WM_UNIT_TEXT_FILL_FORE_SCHEMECOLOR_INDEX" val="1"/>
  <p:tag name="KSO_WM_UNIT_TEXT_FILL_TYPE" val="1"/>
  <p:tag name="KSO_WM_DIAGRAM_USE_COLOR_VALUE" val="{&quot;color_scheme&quot;:1,&quot;color_type&quot;:1,&quot;theme_color_indexes&quot;:[5,6,5,6,5,6]}"/>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UNIT_ISCONTENTSTITLE" val="0"/>
  <p:tag name="KSO_WM_UNIT_ISNUMDGMTITLE" val="0"/>
  <p:tag name="KSO_WM_UNIT_NOCLEAR" val="0"/>
  <p:tag name="KSO_WM_UNIT_TYPE" val="n_h_h_a"/>
  <p:tag name="KSO_WM_UNIT_INDEX" val="1_2_4_1"/>
  <p:tag name="KSO_WM_UNIT_ID" val="diagram20233163_1*n_h_h_a*1_2_4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93.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233163_1*n_h_h_f*1_2_4_1"/>
  <p:tag name="KSO_WM_TEMPLATE_CATEGORY" val="diagram"/>
  <p:tag name="KSO_WM_TEMPLATE_INDEX" val="20233163"/>
  <p:tag name="KSO_WM_UNIT_LAYERLEVEL" val="1_1_1_1"/>
  <p:tag name="KSO_WM_TAG_VERSION" val="3.0"/>
  <p:tag name="KSO_WM_BEAUTIFY_FLAG" val="#wm#"/>
  <p:tag name="KSO_WM_UNIT_VALUE" val="36"/>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文本具体内容，简明扼要地阐述观点。可酌情增减文字，以便观者准确地理解您传达的思想。添加文本具体内容，简明扼要地阐述观点。"/>
  <p:tag name="KSO_WM_UNIT_TEXT_FILL_FORE_SCHEMECOLOR_INDEX" val="1"/>
  <p:tag name="KSO_WM_UNIT_TEXT_FILL_TYPE" val="1"/>
  <p:tag name="KSO_WM_DIAGRAM_USE_COLOR_VALUE" val="{&quot;color_scheme&quot;:1,&quot;color_type&quot;:1,&quot;theme_color_indexes&quot;:[5,6,5,6,5,6]}"/>
</p:tagLst>
</file>

<file path=ppt/tags/tag94.xml><?xml version="1.0" encoding="utf-8"?>
<p:tagLst xmlns:p="http://schemas.openxmlformats.org/presentationml/2006/main">
  <p:tag name="KSO_WM_DIAGRAM_VIRTUALLY_FRAME" val="{&quot;height&quot;:403.4666500878522,&quot;left&quot;:-46.58362204724409,&quot;top&quot;:134.60838928222657,&quot;width&quot;:959.6414173228346}"/>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3163_1*n_h_i*1_1_2"/>
  <p:tag name="KSO_WM_TEMPLATE_CATEGORY" val="diagram"/>
  <p:tag name="KSO_WM_TEMPLATE_INDEX" val="20233163"/>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solid&quot;:{&quot;brightness&quot;:0,&quot;colorType&quot;:1,&quot;foreColorIndex&quot;:5,&quot;transparency&quot;:0.819999992847442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a"/>
  <p:tag name="KSO_WM_UNIT_INDEX" val="1_1_2"/>
  <p:tag name="KSO_WM_UNIT_ID" val="diagram20233163_1*n_h_a*1_1_2"/>
  <p:tag name="KSO_WM_TEMPLATE_CATEGORY" val="diagram"/>
  <p:tag name="KSO_WM_TEMPLATE_INDEX" val="20233163"/>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40"/>
  <p:tag name="KSO_WM_UNIT_TEXT_TYPE" val="1"/>
  <p:tag name="KSO_WM_UNIT_PRESET_TEXT" val="单击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97.xml><?xml version="1.0" encoding="utf-8"?>
<p:tagLst xmlns:p="http://schemas.openxmlformats.org/presentationml/2006/main">
  <p:tag name="KSO_WM_DIAGRAM_VIRTUALLY_FRAME" val="{&quot;height&quot;:403.4666500878522,&quot;left&quot;:-46.58362204724409,&quot;top&quot;:134.60838928222657,&quot;width&quot;:959.641417322834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2"/>
  <p:tag name="KSO_WM_UNIT_ID" val="diagram20233163_1*n_h_i*1_2_2"/>
  <p:tag name="KSO_WM_TEMPLATE_CATEGORY" val="diagram"/>
  <p:tag name="KSO_WM_TEMPLATE_INDEX" val="20233163"/>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51"/>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type&quot;:0},&quot;glow&quot;:{&quot;colorType&quot;:0},&quot;line&quot;:{&quot;gradient&quot;:[{&quot;brightness&quot;:0.4000000059604645,&quot;colorType&quot;:1,&quot;foreColorIndex&quot;:5,&quot;pos&quot;:0,&quot;transparency&quot;:0.6000000238418579},{&quot;brightness&quot;:0,&quot;colorType&quot;:1,&quot;foreColorIndex&quot;:5,&quot;pos&quot;:0.5099999904632568,&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9.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3163_1*n_h_h_i*1_2_4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3.4666500878522,&quot;left&quot;:-46.58362204724409,&quot;top&quot;:134.60838928222657,&quot;width&quot;:959.6414173228346}"/>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44546A"/>
      </a:dk2>
      <a:lt2>
        <a:srgbClr val="E7E6E6"/>
      </a:lt2>
      <a:accent1>
        <a:srgbClr val="68AE77"/>
      </a:accent1>
      <a:accent2>
        <a:srgbClr val="8CF5D4"/>
      </a:accent2>
      <a:accent3>
        <a:srgbClr val="FFE8CB"/>
      </a:accent3>
      <a:accent4>
        <a:srgbClr val="57965F"/>
      </a:accent4>
      <a:accent5>
        <a:srgbClr val="6BEEB8"/>
      </a:accent5>
      <a:accent6>
        <a:srgbClr val="FDCCA4"/>
      </a:accent6>
      <a:hlink>
        <a:srgbClr val="0563C1"/>
      </a:hlink>
      <a:folHlink>
        <a:srgbClr val="954F72"/>
      </a:folHlink>
    </a:clrScheme>
    <a:fontScheme name="思源">
      <a:majorFont>
        <a:latin typeface="Arial Black"/>
        <a:ea typeface="思源宋体 Heavy"/>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9" ma:contentTypeDescription="Create a new document." ma:contentTypeScope="" ma:versionID="c5bca55066547ace3c95494f7058db64">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81bc9a00293841ddd936cdd7271aa752"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69BD8F57-A803-4AB1-BE32-C104893E6F59}"/>
</file>

<file path=customXml/itemProps2.xml><?xml version="1.0" encoding="utf-8"?>
<ds:datastoreItem xmlns:ds="http://schemas.openxmlformats.org/officeDocument/2006/customXml" ds:itemID="{952EC8DD-0937-449A-9771-3E36F2873108}"/>
</file>

<file path=customXml/itemProps3.xml><?xml version="1.0" encoding="utf-8"?>
<ds:datastoreItem xmlns:ds="http://schemas.openxmlformats.org/officeDocument/2006/customXml" ds:itemID="{F2FBE13C-D4A8-4174-A88A-74F8BA000D2D}"/>
</file>

<file path=docProps/app.xml><?xml version="1.0" encoding="utf-8"?>
<Properties xmlns="http://schemas.openxmlformats.org/officeDocument/2006/extended-properties" xmlns:vt="http://schemas.openxmlformats.org/officeDocument/2006/docPropsVTypes">
  <TotalTime>0</TotalTime>
  <Words>11260</Words>
  <Application>WPS 演示</Application>
  <PresentationFormat>宽屏</PresentationFormat>
  <Paragraphs>464</Paragraphs>
  <Slides>29</Slides>
  <Notes>29</Notes>
  <HiddenSlides>0</HiddenSlides>
  <MMClips>27</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29</vt:i4>
      </vt:variant>
    </vt:vector>
  </HeadingPairs>
  <TitlesOfParts>
    <vt:vector size="50" baseType="lpstr">
      <vt:lpstr>Arial</vt:lpstr>
      <vt:lpstr>宋体</vt:lpstr>
      <vt:lpstr>Wingdings</vt:lpstr>
      <vt:lpstr>字魂59号-创粗黑</vt:lpstr>
      <vt:lpstr>黑体</vt:lpstr>
      <vt:lpstr>Wingdings</vt:lpstr>
      <vt:lpstr>微软雅黑</vt:lpstr>
      <vt:lpstr>Arial Unicode MS</vt:lpstr>
      <vt:lpstr>思源宋体 Heavy</vt:lpstr>
      <vt:lpstr>Arial Black</vt:lpstr>
      <vt:lpstr>思源黑体 CN Normal</vt:lpstr>
      <vt:lpstr>等线</vt:lpstr>
      <vt:lpstr>Calibri</vt:lpstr>
      <vt:lpstr>江城圆体 400W</vt:lpstr>
      <vt:lpstr>Calibri</vt:lpstr>
      <vt:lpstr>字魂59号-创粗黑</vt:lpstr>
      <vt:lpstr>江城圆体 400W</vt:lpstr>
      <vt:lpstr>Segoe Print</vt:lpstr>
      <vt:lpstr>字魂创粗黑</vt:lpstr>
      <vt:lpstr>华康圆体W9</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V23767</dc:creator>
  <cp:lastModifiedBy>zqr</cp:lastModifiedBy>
  <cp:revision>256</cp:revision>
  <dcterms:created xsi:type="dcterms:W3CDTF">2022-02-05T08:07:00Z</dcterms:created>
  <dcterms:modified xsi:type="dcterms:W3CDTF">2026-02-27T08:04:16Z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A2ECF05F6990401786F5146D88EC2361_13</vt:lpwstr>
  </property>
  <property fmtid="{D5CDD505-2E9C-101B-9397-08002B2CF9AE}" pid="3" name="KSOProductBuildVer">
    <vt:lpwstr>2052-12.1.0.25222</vt:lpwstr>
  </property>
  <property fmtid="{D5CDD505-2E9C-101B-9397-08002B2CF9AE}" pid="4" name="ContentTypeId">
    <vt:lpwstr>0x0101008C130CFC53E1D4458B80B5377008CEEE</vt:lpwstr>
  </property>
</Properties>
</file>