
<file path=[Content_Types].xml><?xml version="1.0" encoding="utf-8"?>
<Types xmlns="http://schemas.openxmlformats.org/package/2006/content-types">
  <Default Extension="jpeg" ContentType="image/jpeg"/>
  <Default Extension="JPG" ContentType="image/.jpg"/>
  <Default Extension="mp3" ContentType="audio/mp3"/>
  <Default Extension="png" ContentType="image/png"/>
  <Default Extension="rels" ContentType="application/vnd.openxmlformats-package.relationships+xml"/>
  <Default Extension="xml" ContentType="applicatio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tags/tag1.xml" ContentType="application/vnd.openxmlformats-officedocument.presentationml.tags+xml"/>
  <Override PartName="/ppt/tags/tag2.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36" r:id="rId3"/>
    <p:sldId id="337" r:id="rId5"/>
    <p:sldId id="426" r:id="rId6"/>
    <p:sldId id="427" r:id="rId7"/>
    <p:sldId id="396" r:id="rId8"/>
    <p:sldId id="437" r:id="rId9"/>
    <p:sldId id="399" r:id="rId10"/>
    <p:sldId id="397" r:id="rId11"/>
    <p:sldId id="400" r:id="rId12"/>
    <p:sldId id="423" r:id="rId13"/>
    <p:sldId id="424" r:id="rId14"/>
    <p:sldId id="401" r:id="rId15"/>
    <p:sldId id="429" r:id="rId16"/>
    <p:sldId id="430" r:id="rId17"/>
    <p:sldId id="428" r:id="rId18"/>
    <p:sldId id="432" r:id="rId19"/>
    <p:sldId id="433" r:id="rId20"/>
    <p:sldId id="434" r:id="rId21"/>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1" userDrawn="1">
          <p15:clr>
            <a:srgbClr val="A4A3A4"/>
          </p15:clr>
        </p15:guide>
        <p15:guide id="2" pos="438" userDrawn="1">
          <p15:clr>
            <a:srgbClr val="A4A3A4"/>
          </p15:clr>
        </p15:guide>
        <p15:guide id="3" pos="7242" userDrawn="1">
          <p15:clr>
            <a:srgbClr val="A4A3A4"/>
          </p15:clr>
        </p15:guide>
        <p15:guide id="4" orient="horz" pos="385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AE3E"/>
    <a:srgbClr val="DEB855"/>
    <a:srgbClr val="FFFFFF"/>
    <a:srgbClr val="C1FFFF"/>
    <a:srgbClr val="68AE77"/>
    <a:srgbClr val="E5C677"/>
    <a:srgbClr val="70E8CA"/>
    <a:srgbClr val="FFFF99"/>
    <a:srgbClr val="77BD36"/>
    <a:srgbClr val="FFE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0727" autoAdjust="0"/>
  </p:normalViewPr>
  <p:slideViewPr>
    <p:cSldViewPr snapToGrid="0" showGuides="1">
      <p:cViewPr varScale="1">
        <p:scale>
          <a:sx n="69" d="100"/>
          <a:sy n="69" d="100"/>
        </p:scale>
        <p:origin x="882" y="72"/>
      </p:cViewPr>
      <p:guideLst>
        <p:guide orient="horz" pos="611"/>
        <p:guide pos="438"/>
        <p:guide pos="7242"/>
        <p:guide orient="horz" pos="385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8" Type="http://schemas.openxmlformats.org/officeDocument/2006/relationships/slide" Target="slides/slide15.xml"/><Relationship Id="rId13" Type="http://schemas.openxmlformats.org/officeDocument/2006/relationships/slide" Target="slides/slide10.xml"/><Relationship Id="rId26" Type="http://schemas.openxmlformats.org/officeDocument/2006/relationships/customXml" Target="../customXml/item1.xml"/><Relationship Id="rId3" Type="http://schemas.openxmlformats.org/officeDocument/2006/relationships/slide" Target="slides/slide1.xml"/><Relationship Id="rId21" Type="http://schemas.openxmlformats.org/officeDocument/2006/relationships/slide" Target="slides/slide18.xml"/><Relationship Id="rId7" Type="http://schemas.openxmlformats.org/officeDocument/2006/relationships/slide" Target="slides/slide4.xml"/><Relationship Id="rId25" Type="http://schemas.openxmlformats.org/officeDocument/2006/relationships/tags" Target="tags/tag2.xml"/><Relationship Id="rId17" Type="http://schemas.openxmlformats.org/officeDocument/2006/relationships/slide" Target="slides/slide14.xml"/><Relationship Id="rId12" Type="http://schemas.openxmlformats.org/officeDocument/2006/relationships/slide" Target="slides/slide9.xml"/><Relationship Id="rId20" Type="http://schemas.openxmlformats.org/officeDocument/2006/relationships/slide" Target="slides/slide17.xml"/><Relationship Id="rId2" Type="http://schemas.openxmlformats.org/officeDocument/2006/relationships/theme" Target="theme/theme1.xml"/><Relationship Id="rId16" Type="http://schemas.openxmlformats.org/officeDocument/2006/relationships/slide" Target="slides/slide13.xml"/><Relationship Id="rId6" Type="http://schemas.openxmlformats.org/officeDocument/2006/relationships/slide" Target="slides/slide3.xml"/><Relationship Id="rId24" Type="http://schemas.openxmlformats.org/officeDocument/2006/relationships/tableStyles" Target="tableStyles.xml"/><Relationship Id="rId11" Type="http://schemas.openxmlformats.org/officeDocument/2006/relationships/slide" Target="slides/slide8.xml"/><Relationship Id="rId1" Type="http://schemas.openxmlformats.org/officeDocument/2006/relationships/slideMaster" Target="slideMasters/slideMaster1.xml"/><Relationship Id="rId5" Type="http://schemas.openxmlformats.org/officeDocument/2006/relationships/slide" Target="slides/slide2.xml"/><Relationship Id="rId23" Type="http://schemas.openxmlformats.org/officeDocument/2006/relationships/viewProps" Target="viewProps.xml"/><Relationship Id="rId15" Type="http://schemas.openxmlformats.org/officeDocument/2006/relationships/slide" Target="slides/slide12.xml"/><Relationship Id="rId28" Type="http://schemas.openxmlformats.org/officeDocument/2006/relationships/customXml" Target="../customXml/item3.xml"/><Relationship Id="rId19" Type="http://schemas.openxmlformats.org/officeDocument/2006/relationships/slide" Target="slides/slide16.xml"/><Relationship Id="rId10" Type="http://schemas.openxmlformats.org/officeDocument/2006/relationships/slide" Target="slides/slide7.xml"/><Relationship Id="rId9" Type="http://schemas.openxmlformats.org/officeDocument/2006/relationships/slide" Target="slides/slide6.xml"/><Relationship Id="rId4" Type="http://schemas.openxmlformats.org/officeDocument/2006/relationships/notesMaster" Target="notesMasters/notesMaster1.xml"/><Relationship Id="rId22" Type="http://schemas.openxmlformats.org/officeDocument/2006/relationships/presProps" Target="presProps.xml"/><Relationship Id="rId14" Type="http://schemas.openxmlformats.org/officeDocument/2006/relationships/slide" Target="slides/slide11.xml"/><Relationship Id="rId27"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D3D897-D653-4E87-B3FC-7F91767C454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EF9725-8BE2-4180-AB15-955F822207C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a:highlight>
                  <a:srgbClr val="FFFF00"/>
                </a:highlight>
                <a:sym typeface="+mn-ea"/>
              </a:rPr>
              <a:t>Introduction to Four Major Water-Saving Irrigation Technologies</a:t>
            </a:r>
            <a:endParaRPr lang="en-US" altLang="zh-CN" dirty="0">
              <a:highlight>
                <a:srgbClr val="FFFF00"/>
              </a:highlight>
            </a:endParaRPr>
          </a:p>
          <a:p>
            <a:r>
              <a:rPr lang="zh-CN" altLang="en-US" dirty="0">
                <a:highlight>
                  <a:srgbClr val="FFFF00"/>
                </a:highlight>
                <a:sym typeface="+mn-ea"/>
              </a:rPr>
              <a:t> 四大节水灌溉技术介绍</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二、自动化灌溉技术</a:t>
            </a:r>
            <a:endParaRPr lang="zh-CN" altLang="en-US" dirty="0"/>
          </a:p>
          <a:p>
            <a:r>
              <a:rPr lang="en-US" altLang="zh-CN" dirty="0"/>
              <a:t>PART 2 .Automated Irrigation Technology</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（一）系统组成</a:t>
            </a:r>
            <a:endParaRPr lang="zh-CN" altLang="en-US" dirty="0"/>
          </a:p>
          <a:p>
            <a:r>
              <a:rPr lang="zh-CN" altLang="en-US" dirty="0"/>
              <a:t>自动化灌溉系统是由水源、首部控制装置、测量仪表、输配水管网、主控计算机、田间控制站、电磁阀、控制电缆及相关的软件系统组成的一套田间自动化灌溉系统。</a:t>
            </a:r>
            <a:endParaRPr lang="zh-CN" altLang="en-US" dirty="0"/>
          </a:p>
          <a:p>
            <a:r>
              <a:rPr lang="en-US" altLang="zh-CN" dirty="0"/>
              <a:t>2.1.System Components</a:t>
            </a:r>
            <a:endParaRPr lang="en-US" altLang="zh-CN" dirty="0"/>
          </a:p>
          <a:p>
            <a:r>
              <a:rPr lang="en-US" altLang="zh-CN" dirty="0"/>
              <a:t>An automated irrigation system is a field-based automated irrigation solution consisting of </a:t>
            </a:r>
            <a:endParaRPr lang="en-US" altLang="zh-CN" dirty="0"/>
          </a:p>
          <a:p>
            <a:r>
              <a:rPr lang="en-US" altLang="zh-CN" dirty="0"/>
              <a:t>water sources, </a:t>
            </a:r>
            <a:endParaRPr lang="en-US" altLang="zh-CN" dirty="0"/>
          </a:p>
          <a:p>
            <a:r>
              <a:rPr lang="en-US" altLang="zh-CN" dirty="0"/>
              <a:t>head control units, </a:t>
            </a:r>
            <a:endParaRPr lang="en-US" altLang="zh-CN" dirty="0"/>
          </a:p>
          <a:p>
            <a:r>
              <a:rPr lang="en-US" altLang="zh-CN" dirty="0"/>
              <a:t>measuring instruments, </a:t>
            </a:r>
            <a:endParaRPr lang="en-US" altLang="zh-CN" dirty="0"/>
          </a:p>
          <a:p>
            <a:r>
              <a:rPr lang="en-US" altLang="zh-CN" dirty="0"/>
              <a:t>water conveyance and distribution pipe networks, </a:t>
            </a:r>
            <a:endParaRPr lang="en-US" altLang="zh-CN" dirty="0"/>
          </a:p>
          <a:p>
            <a:r>
              <a:rPr lang="en-US" altLang="zh-CN" dirty="0"/>
              <a:t>master control computers, </a:t>
            </a:r>
            <a:endParaRPr lang="en-US" altLang="zh-CN" dirty="0"/>
          </a:p>
          <a:p>
            <a:r>
              <a:rPr lang="en-US" altLang="zh-CN" dirty="0"/>
              <a:t>field control stations, </a:t>
            </a:r>
            <a:endParaRPr lang="en-US" altLang="zh-CN" dirty="0"/>
          </a:p>
          <a:p>
            <a:r>
              <a:rPr lang="en-US" altLang="zh-CN" dirty="0"/>
              <a:t>solenoid valves, </a:t>
            </a:r>
            <a:endParaRPr lang="en-US" altLang="zh-CN" dirty="0"/>
          </a:p>
          <a:p>
            <a:r>
              <a:rPr lang="en-US" altLang="zh-CN" dirty="0"/>
              <a:t>control cables and supporting software systems.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（二）操作要点</a:t>
            </a:r>
            <a:endParaRPr lang="zh-CN" altLang="en-US" dirty="0"/>
          </a:p>
          <a:p>
            <a:r>
              <a:rPr lang="zh-CN" altLang="en-US" dirty="0"/>
              <a:t>该系统在灌溉区域埋设安装有传感器，灌水时间、灌水量和灌溉周期等由操作人员利用电缆线通过触摸屏操作，来控制田间给水电磁阀的开启和关闭，操作人员不需要进入田间。</a:t>
            </a:r>
            <a:endParaRPr lang="zh-CN" altLang="en-US" dirty="0"/>
          </a:p>
          <a:p>
            <a:r>
              <a:rPr lang="en-US" altLang="zh-CN" dirty="0"/>
              <a:t>2.2.Operational Guidelines</a:t>
            </a:r>
            <a:endParaRPr lang="en-US" altLang="zh-CN" dirty="0"/>
          </a:p>
          <a:p>
            <a:r>
              <a:rPr lang="en-US" altLang="zh-CN" dirty="0"/>
              <a:t>Sensors are buried and installed across the irrigated area. </a:t>
            </a:r>
            <a:endParaRPr lang="en-US" altLang="zh-CN" dirty="0"/>
          </a:p>
          <a:p>
            <a:r>
              <a:rPr lang="en-US" altLang="zh-CN" dirty="0"/>
              <a:t>Operators use a touch screen connected via control cables to set </a:t>
            </a:r>
            <a:endParaRPr lang="en-US" altLang="zh-CN" dirty="0"/>
          </a:p>
          <a:p>
            <a:r>
              <a:rPr lang="en-US" altLang="zh-CN" dirty="0"/>
              <a:t>irrigation duration, </a:t>
            </a:r>
            <a:endParaRPr lang="en-US" altLang="zh-CN" dirty="0"/>
          </a:p>
          <a:p>
            <a:r>
              <a:rPr lang="en-US" altLang="zh-CN" dirty="0"/>
              <a:t>water volume, and cycles, </a:t>
            </a:r>
            <a:endParaRPr lang="en-US" altLang="zh-CN" dirty="0"/>
          </a:p>
          <a:p>
            <a:endParaRPr lang="en-US" altLang="zh-CN" dirty="0"/>
          </a:p>
          <a:p>
            <a:r>
              <a:rPr lang="en-US" altLang="zh-CN" dirty="0"/>
              <a:t>thereby controlling the opening and closing of field solenoid valves. </a:t>
            </a:r>
            <a:endParaRPr lang="en-US" altLang="zh-CN" dirty="0"/>
          </a:p>
          <a:p>
            <a:endParaRPr lang="en-US" altLang="zh-CN" dirty="0"/>
          </a:p>
          <a:p>
            <a:r>
              <a:rPr lang="en-US" altLang="zh-CN" dirty="0"/>
              <a:t>This eliminates the need for operators to enter the field.</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（三）常用自动化灌溉系统分类</a:t>
            </a:r>
            <a:endParaRPr lang="zh-CN" altLang="en-US" dirty="0"/>
          </a:p>
          <a:p>
            <a:r>
              <a:rPr lang="zh-CN" altLang="en-US" dirty="0"/>
              <a:t>目前常用的自动化灌溉系统可分为时序控制灌溉系统、</a:t>
            </a:r>
            <a:r>
              <a:rPr lang="en-US" altLang="zh-CN" dirty="0"/>
              <a:t>ET</a:t>
            </a:r>
            <a:r>
              <a:rPr lang="zh-CN" altLang="en-US" dirty="0"/>
              <a:t>智能灌溉系统、中央计算机控制灌溉系统三大类。</a:t>
            </a:r>
            <a:endParaRPr lang="zh-CN" altLang="en-US" dirty="0"/>
          </a:p>
          <a:p>
            <a:r>
              <a:rPr lang="en-US" altLang="zh-CN" dirty="0"/>
              <a:t>2.3.Classification of Common Automated Irrigation Systems</a:t>
            </a:r>
            <a:endParaRPr lang="en-US" altLang="zh-CN" dirty="0"/>
          </a:p>
          <a:p>
            <a:r>
              <a:rPr lang="en-US" altLang="zh-CN" dirty="0"/>
              <a:t>Currently, widely used automated irrigation systems fall into</a:t>
            </a:r>
            <a:endParaRPr lang="en-US" altLang="zh-CN" dirty="0"/>
          </a:p>
          <a:p>
            <a:endParaRPr lang="en-US" altLang="zh-CN" dirty="0"/>
          </a:p>
          <a:p>
            <a:r>
              <a:rPr lang="en-US" altLang="zh-CN" dirty="0"/>
              <a:t>three main categories: </a:t>
            </a:r>
            <a:endParaRPr lang="en-US" altLang="zh-CN" dirty="0"/>
          </a:p>
          <a:p>
            <a:r>
              <a:rPr lang="en-US" altLang="zh-CN" dirty="0"/>
              <a:t>time-sequence controlled irrigation systems, </a:t>
            </a:r>
            <a:endParaRPr lang="en-US" altLang="zh-CN" dirty="0"/>
          </a:p>
          <a:p>
            <a:r>
              <a:rPr lang="en-US" altLang="zh-CN" dirty="0"/>
              <a:t>ET-based intelligent irrigation systems, </a:t>
            </a:r>
            <a:endParaRPr lang="en-US" altLang="zh-CN" dirty="0"/>
          </a:p>
          <a:p>
            <a:r>
              <a:rPr lang="en-US" altLang="zh-CN" dirty="0"/>
              <a:t>and central computer-controlled irrigation systems.</a:t>
            </a:r>
            <a:endParaRPr lang="en-US" altLang="zh-CN" dirty="0"/>
          </a:p>
          <a:p>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1.时序控制灌溉系统。</a:t>
            </a:r>
            <a:endParaRPr lang="zh-CN" altLang="en-US" dirty="0"/>
          </a:p>
          <a:p>
            <a:r>
              <a:rPr lang="zh-CN" altLang="en-US" dirty="0"/>
              <a:t>时序控制灌溉系统将灌水开始时间、灌水延续时间和灌水周期作为控制参量，实现整个系统的自动灌水。基本组成包括控制器和电磁阀，还可选配土壤水分传感器、降雨传感器及霜冻传感器等设备，其中控制器是系统的核心。 </a:t>
            </a:r>
            <a:endParaRPr lang="zh-CN" altLang="en-US" dirty="0"/>
          </a:p>
          <a:p>
            <a:r>
              <a:rPr lang="en-US" altLang="zh-CN" dirty="0"/>
              <a:t>2.3.1. Time-sequence controlled irrigation system</a:t>
            </a:r>
            <a:endParaRPr lang="en-US" altLang="zh-CN" dirty="0"/>
          </a:p>
          <a:p>
            <a:endParaRPr lang="en-US" altLang="zh-CN" dirty="0"/>
          </a:p>
          <a:p>
            <a:r>
              <a:rPr lang="en-US" altLang="zh-CN" dirty="0"/>
              <a:t>This system uses irrigation start time, </a:t>
            </a:r>
            <a:endParaRPr lang="en-US" altLang="zh-CN" dirty="0"/>
          </a:p>
          <a:p>
            <a:r>
              <a:rPr lang="en-US" altLang="zh-CN" dirty="0"/>
              <a:t>duration and cycles as control parameters to </a:t>
            </a:r>
            <a:endParaRPr lang="en-US" altLang="zh-CN" dirty="0"/>
          </a:p>
          <a:p>
            <a:r>
              <a:rPr lang="en-US" altLang="zh-CN" dirty="0"/>
              <a:t>achieve fully automated irrigation. </a:t>
            </a:r>
            <a:endParaRPr lang="en-US" altLang="zh-CN" dirty="0"/>
          </a:p>
          <a:p>
            <a:endParaRPr lang="en-US" altLang="zh-CN" dirty="0"/>
          </a:p>
          <a:p>
            <a:r>
              <a:rPr lang="en-US" altLang="zh-CN" dirty="0"/>
              <a:t>Its basic components are a controller and solenoid valves, </a:t>
            </a:r>
            <a:endParaRPr lang="en-US" altLang="zh-CN" dirty="0"/>
          </a:p>
          <a:p>
            <a:endParaRPr lang="en-US" altLang="zh-CN" dirty="0"/>
          </a:p>
          <a:p>
            <a:r>
              <a:rPr lang="en-US" altLang="zh-CN" dirty="0"/>
              <a:t>while soil moisture sensors, </a:t>
            </a:r>
            <a:endParaRPr lang="en-US" altLang="zh-CN" dirty="0"/>
          </a:p>
          <a:p>
            <a:r>
              <a:rPr lang="en-US" altLang="zh-CN" dirty="0"/>
              <a:t>rain sensors and frost sensors </a:t>
            </a:r>
            <a:endParaRPr lang="en-US" altLang="zh-CN" dirty="0"/>
          </a:p>
          <a:p>
            <a:r>
              <a:rPr lang="en-US" altLang="zh-CN" dirty="0"/>
              <a:t>can be installed as optional accessories. The controller serves as the core component.</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2.ET</a:t>
            </a:r>
            <a:r>
              <a:rPr lang="zh-CN" altLang="en-US" dirty="0"/>
              <a:t>智能灌溉系统。</a:t>
            </a:r>
            <a:r>
              <a:rPr lang="en-US" altLang="zh-CN" dirty="0"/>
              <a:t>ET</a:t>
            </a:r>
            <a:r>
              <a:rPr lang="zh-CN" altLang="en-US" dirty="0"/>
              <a:t>智能灌溉系统将与植物需水量相关的气象参量（温度、相对湿度、降雨量、辐射、风速等）通过单向传输的方式，自动将气象信息转化成数字信息传递给时序控制器。使用时，只需将每个站点的信息（坡度、作物种类、土壤类型、喷头种类等）设定完毕，整个系统将根据当地的气象条件、土壤特性和作物类别等，实现自动化精确灌溉。</a:t>
            </a:r>
            <a:endParaRPr lang="zh-CN" altLang="en-US" dirty="0"/>
          </a:p>
          <a:p>
            <a:r>
              <a:rPr lang="en-US" altLang="zh-CN" dirty="0"/>
              <a:t>2.3.2. ET smart irrigation system</a:t>
            </a:r>
            <a:endParaRPr lang="en-US" altLang="zh-CN" dirty="0"/>
          </a:p>
          <a:p>
            <a:endParaRPr lang="en-US" altLang="zh-CN" dirty="0"/>
          </a:p>
          <a:p>
            <a:r>
              <a:rPr lang="en-US" altLang="zh-CN" dirty="0"/>
              <a:t>This system collects meteorological parameters relevant to plant water demand </a:t>
            </a:r>
            <a:endParaRPr lang="en-US" altLang="zh-CN" dirty="0"/>
          </a:p>
          <a:p>
            <a:r>
              <a:rPr lang="en-US" altLang="zh-CN" dirty="0"/>
              <a:t>(temperature, </a:t>
            </a:r>
            <a:endParaRPr lang="en-US" altLang="zh-CN" dirty="0"/>
          </a:p>
          <a:p>
            <a:r>
              <a:rPr lang="en-US" altLang="zh-CN" dirty="0"/>
              <a:t>relative humidity, </a:t>
            </a:r>
            <a:endParaRPr lang="en-US" altLang="zh-CN" dirty="0"/>
          </a:p>
          <a:p>
            <a:r>
              <a:rPr lang="en-US" altLang="zh-CN" dirty="0"/>
              <a:t>rainfall,</a:t>
            </a:r>
            <a:endParaRPr lang="en-US" altLang="zh-CN" dirty="0"/>
          </a:p>
          <a:p>
            <a:r>
              <a:rPr lang="en-US" altLang="zh-CN" dirty="0"/>
              <a:t>solar radiation, </a:t>
            </a:r>
            <a:endParaRPr lang="en-US" altLang="zh-CN" dirty="0"/>
          </a:p>
          <a:p>
            <a:r>
              <a:rPr lang="en-US" altLang="zh-CN" dirty="0"/>
              <a:t>wind speed, etc.). </a:t>
            </a:r>
            <a:endParaRPr lang="en-US" altLang="zh-CN" dirty="0"/>
          </a:p>
          <a:p>
            <a:endParaRPr lang="en-US" altLang="zh-CN" dirty="0"/>
          </a:p>
          <a:p>
            <a:r>
              <a:rPr lang="en-US" altLang="zh-CN" dirty="0"/>
              <a:t>It automatically converts these parameters into digital signals and transmits them unidirectionally to the time-sequence controller. </a:t>
            </a:r>
            <a:endParaRPr lang="en-US" altLang="zh-CN" dirty="0"/>
          </a:p>
          <a:p>
            <a:endParaRPr lang="en-US" altLang="zh-CN" dirty="0"/>
          </a:p>
          <a:p>
            <a:r>
              <a:rPr lang="en-US" altLang="zh-CN" dirty="0"/>
              <a:t>After inputting parameters for each station (slope, crop type, soil type, sprinkler type, etc.), </a:t>
            </a:r>
            <a:endParaRPr lang="en-US" altLang="zh-CN" dirty="0"/>
          </a:p>
          <a:p>
            <a:r>
              <a:rPr lang="en-US" altLang="zh-CN" dirty="0"/>
              <a:t>the system achieves automated precise irrigation based on </a:t>
            </a:r>
            <a:endParaRPr lang="en-US" altLang="zh-CN" dirty="0"/>
          </a:p>
          <a:p>
            <a:r>
              <a:rPr lang="en-US" altLang="zh-CN" dirty="0"/>
              <a:t>local weather conditions, </a:t>
            </a:r>
            <a:endParaRPr lang="en-US" altLang="zh-CN" dirty="0"/>
          </a:p>
          <a:p>
            <a:r>
              <a:rPr lang="en-US" altLang="zh-CN" dirty="0"/>
              <a:t>soil properties, </a:t>
            </a:r>
            <a:endParaRPr lang="en-US" altLang="zh-CN" dirty="0"/>
          </a:p>
          <a:p>
            <a:r>
              <a:rPr lang="en-US" altLang="zh-CN" dirty="0"/>
              <a:t>and crop varieties.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3.中央计算机控制灌溉系统。中央计算机控制灌溉系统将与植物需水相关的气象参量（温度、相对湿度、降雨量、辐射、风速等）通过自动电子气象站，即通过能自动收集和传递气象信息的观测装置，反馈到中央计算机，中央计算机会自动决策当天所需灌水量，并通知相关的执行设备开启或关闭某个子灌溉系统。</a:t>
            </a:r>
            <a:endParaRPr lang="zh-CN" altLang="en-US" dirty="0"/>
          </a:p>
          <a:p>
            <a:r>
              <a:rPr lang="en-US" altLang="zh-CN" dirty="0"/>
              <a:t>2.3.3.Central computer-controlled irrigation system</a:t>
            </a:r>
            <a:endParaRPr lang="en-US" altLang="zh-CN" dirty="0"/>
          </a:p>
          <a:p>
            <a:r>
              <a:rPr lang="en-US" altLang="zh-CN" dirty="0"/>
              <a:t>This system relies on an automatic electronic weather station </a:t>
            </a:r>
            <a:endParaRPr lang="en-US" altLang="zh-CN" dirty="0"/>
          </a:p>
          <a:p>
            <a:pPr marL="171450" indent="-171450">
              <a:buFontTx/>
              <a:buChar char="-"/>
            </a:pPr>
            <a:r>
              <a:rPr lang="en-US" altLang="zh-CN" dirty="0"/>
              <a:t>a monitoring device that automatically collects and transmits meteorological data </a:t>
            </a:r>
            <a:endParaRPr lang="en-US" altLang="zh-CN" dirty="0"/>
          </a:p>
          <a:p>
            <a:pPr marL="171450" indent="-171450">
              <a:buFontTx/>
              <a:buChar char="-"/>
            </a:pPr>
            <a:r>
              <a:rPr lang="en-US" altLang="zh-CN" dirty="0"/>
              <a:t>to feed meteorological parameters related to crop water demand</a:t>
            </a:r>
            <a:endParaRPr lang="en-US" altLang="zh-CN" dirty="0"/>
          </a:p>
          <a:p>
            <a:pPr marL="0" indent="0">
              <a:buFontTx/>
              <a:buNone/>
            </a:pPr>
            <a:r>
              <a:rPr lang="en-US" altLang="zh-CN" dirty="0"/>
              <a:t> (temperature, relative humidity, rainfall, solar radiation and wind speed) back to the central computer. </a:t>
            </a:r>
            <a:endParaRPr lang="en-US" altLang="zh-CN" dirty="0"/>
          </a:p>
          <a:p>
            <a:pPr marL="0" indent="0">
              <a:buFontTx/>
              <a:buNone/>
            </a:pPr>
            <a:endParaRPr lang="en-US" altLang="zh-CN" dirty="0"/>
          </a:p>
          <a:p>
            <a:pPr marL="0" indent="0">
              <a:buFontTx/>
              <a:buNone/>
            </a:pPr>
            <a:r>
              <a:rPr lang="en-US" altLang="zh-CN" dirty="0"/>
              <a:t>The central computer </a:t>
            </a:r>
            <a:endParaRPr lang="en-US" altLang="zh-CN" dirty="0"/>
          </a:p>
          <a:p>
            <a:pPr marL="0" indent="0">
              <a:buFontTx/>
              <a:buNone/>
            </a:pPr>
            <a:r>
              <a:rPr lang="en-US" altLang="zh-CN" dirty="0"/>
              <a:t>autonomously determines the required daily irrigation volume </a:t>
            </a:r>
            <a:endParaRPr lang="en-US" altLang="zh-CN" dirty="0"/>
          </a:p>
          <a:p>
            <a:pPr marL="0" indent="0">
              <a:buFontTx/>
              <a:buNone/>
            </a:pPr>
            <a:r>
              <a:rPr lang="en-US" altLang="zh-CN" dirty="0"/>
              <a:t>and commands relevant actuators to activate or deactivate designated sub-irrigation systems.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（四）自动化灌溉影响因素及应对方法</a:t>
            </a:r>
            <a:endParaRPr lang="zh-CN" altLang="en-US" dirty="0"/>
          </a:p>
          <a:p>
            <a:r>
              <a:rPr lang="zh-CN" altLang="en-US" dirty="0"/>
              <a:t>影响灌溉均匀程度的因素很多，如灌水器工作压力变化、灌水器制造偏差、灌水器内部杂质堵塞问题、地形变化等。要想保证自动化灌溉的灌水均匀度，除了选用制造偏差小的灌水器、首部安装多级过滤器以及平整土地以外，还要在灌溉首部运用变频水泵、稳压泵或无塔稳压供水装置，灌溉支管上安装压力调节器和管道流量控制设备，需要从多方面进行综合考虑和操作。</a:t>
            </a:r>
            <a:endParaRPr lang="zh-CN" altLang="en-US" dirty="0"/>
          </a:p>
          <a:p>
            <a:r>
              <a:rPr lang="en-US" altLang="zh-CN" dirty="0"/>
              <a:t>2.4.Factors Affecting Automated Irrigation and Countermeasures</a:t>
            </a:r>
            <a:endParaRPr lang="en-US" altLang="zh-CN" dirty="0"/>
          </a:p>
          <a:p>
            <a:endParaRPr lang="en-US" altLang="zh-CN" dirty="0"/>
          </a:p>
          <a:p>
            <a:r>
              <a:rPr lang="en-US" altLang="zh-CN" dirty="0"/>
              <a:t>Many factors affect irrigation uniformity, </a:t>
            </a:r>
            <a:endParaRPr lang="en-US" altLang="zh-CN" dirty="0"/>
          </a:p>
          <a:p>
            <a:r>
              <a:rPr lang="en-US" altLang="zh-CN" dirty="0"/>
              <a:t>including variations in emitter operating pressure, </a:t>
            </a:r>
            <a:endParaRPr lang="en-US" altLang="zh-CN" dirty="0"/>
          </a:p>
          <a:p>
            <a:r>
              <a:rPr lang="en-US" altLang="zh-CN" dirty="0"/>
              <a:t>manufacturing tolerances, </a:t>
            </a:r>
            <a:endParaRPr lang="en-US" altLang="zh-CN" dirty="0"/>
          </a:p>
          <a:p>
            <a:r>
              <a:rPr lang="en-US" altLang="zh-CN" dirty="0"/>
              <a:t>clogging from debris, </a:t>
            </a:r>
            <a:endParaRPr lang="en-US" altLang="zh-CN" dirty="0"/>
          </a:p>
          <a:p>
            <a:r>
              <a:rPr lang="en-US" altLang="zh-CN" dirty="0"/>
              <a:t>and topographic changes. </a:t>
            </a:r>
            <a:endParaRPr lang="en-US" altLang="zh-CN" dirty="0"/>
          </a:p>
          <a:p>
            <a:endParaRPr lang="en-US" altLang="zh-CN" dirty="0"/>
          </a:p>
          <a:p>
            <a:r>
              <a:rPr lang="en-US" altLang="zh-CN" dirty="0"/>
              <a:t>To maintain uniform water distribution in automated irrigation systems, multiple integrated measures are required. </a:t>
            </a:r>
            <a:endParaRPr lang="en-US" altLang="zh-CN" dirty="0"/>
          </a:p>
          <a:p>
            <a:r>
              <a:rPr lang="en-US" altLang="zh-CN" dirty="0"/>
              <a:t>These include selecting emitters with low manufacturing tolerances, </a:t>
            </a:r>
            <a:endParaRPr lang="en-US" altLang="zh-CN" dirty="0"/>
          </a:p>
          <a:p>
            <a:r>
              <a:rPr lang="en-US" altLang="zh-CN" dirty="0"/>
              <a:t>fitting multi-stage filters at the system head </a:t>
            </a:r>
            <a:endParaRPr lang="en-US" altLang="zh-CN" dirty="0"/>
          </a:p>
          <a:p>
            <a:r>
              <a:rPr lang="en-US" altLang="zh-CN" dirty="0"/>
              <a:t>and leveling fields. </a:t>
            </a:r>
            <a:endParaRPr lang="en-US" altLang="zh-CN" dirty="0"/>
          </a:p>
          <a:p>
            <a:endParaRPr lang="en-US" altLang="zh-CN" dirty="0"/>
          </a:p>
          <a:p>
            <a:r>
              <a:rPr lang="en-US" altLang="zh-CN" dirty="0"/>
              <a:t>Additionally, </a:t>
            </a:r>
            <a:endParaRPr lang="en-US" altLang="zh-CN" dirty="0"/>
          </a:p>
          <a:p>
            <a:r>
              <a:rPr lang="en-US" altLang="zh-CN" dirty="0"/>
              <a:t>variable-frequency pumps, </a:t>
            </a:r>
            <a:endParaRPr lang="en-US" altLang="zh-CN" dirty="0"/>
          </a:p>
          <a:p>
            <a:r>
              <a:rPr lang="en-US" altLang="zh-CN" dirty="0"/>
              <a:t>pressure-boosting pumps,</a:t>
            </a:r>
            <a:endParaRPr lang="en-US" altLang="zh-CN" dirty="0"/>
          </a:p>
          <a:p>
            <a:r>
              <a:rPr lang="en-US" altLang="zh-CN" dirty="0"/>
              <a:t>or tank-type constant-pressure water supply units shall be installed at the head, </a:t>
            </a:r>
            <a:endParaRPr lang="en-US" altLang="zh-CN" dirty="0"/>
          </a:p>
          <a:p>
            <a:endParaRPr lang="en-US" altLang="zh-CN" dirty="0"/>
          </a:p>
          <a:p>
            <a:r>
              <a:rPr lang="en-US" altLang="zh-CN" dirty="0"/>
              <a:t>along with pressure regulators </a:t>
            </a:r>
            <a:endParaRPr lang="en-US" altLang="zh-CN" dirty="0"/>
          </a:p>
          <a:p>
            <a:r>
              <a:rPr lang="en-US" altLang="zh-CN" dirty="0"/>
              <a:t>and flow control devices on branch lines.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（五）自动化滴灌系统布置</a:t>
            </a:r>
            <a:endParaRPr lang="zh-CN" altLang="en-US" dirty="0"/>
          </a:p>
          <a:p>
            <a:r>
              <a:rPr lang="zh-CN" altLang="en-US" dirty="0"/>
              <a:t>自动化滴灌系统布置以水源为中心，形成独立的灌溉系统。首部依水源而设，主管道布置在灌区的中间，便于分流；支管布置间距以满足灌水小区的均匀度要求为基础，便于管理。其中，首部是指由水泵、过滤器、施肥装置、控制阀等组成的水源控制单元；主管道负责将加压过滤后的水输送到各支管；支管则直接连接滴灌毛管或滴头，是实现田间均匀灌水的关键。</a:t>
            </a:r>
            <a:endParaRPr lang="zh-CN" altLang="en-US" dirty="0"/>
          </a:p>
          <a:p>
            <a:r>
              <a:rPr lang="en-US" altLang="zh-CN" dirty="0"/>
              <a:t>2.5.Layout of Automated Drip Irrigation Systems</a:t>
            </a:r>
            <a:endParaRPr lang="en-US" altLang="zh-CN" dirty="0"/>
          </a:p>
          <a:p>
            <a:endParaRPr lang="en-US" altLang="zh-CN" dirty="0"/>
          </a:p>
          <a:p>
            <a:r>
              <a:rPr lang="en-US" altLang="zh-CN" dirty="0"/>
              <a:t>An automated drip irrigation system is </a:t>
            </a:r>
            <a:endParaRPr lang="en-US" altLang="zh-CN" dirty="0"/>
          </a:p>
          <a:p>
            <a:r>
              <a:rPr lang="en-US" altLang="zh-CN" dirty="0"/>
              <a:t>built around the water source as an independent irrigation unit. </a:t>
            </a:r>
            <a:endParaRPr lang="en-US" altLang="zh-CN" dirty="0"/>
          </a:p>
          <a:p>
            <a:r>
              <a:rPr lang="en-US" altLang="zh-CN" dirty="0"/>
              <a:t>The head unit is installed at the water source. </a:t>
            </a:r>
            <a:endParaRPr lang="en-US" altLang="zh-CN" dirty="0"/>
          </a:p>
          <a:p>
            <a:r>
              <a:rPr lang="en-US" altLang="zh-CN" dirty="0"/>
              <a:t>Main pipelines run through the center of the irrigated area to facilitate water distribution. </a:t>
            </a:r>
            <a:endParaRPr lang="en-US" altLang="zh-CN" dirty="0"/>
          </a:p>
          <a:p>
            <a:r>
              <a:rPr lang="en-US" altLang="zh-CN" dirty="0"/>
              <a:t>The spacing of branch pipelines is determined to ensure irrigation uniformity within each sub-area and facilitate management. </a:t>
            </a:r>
            <a:endParaRPr lang="en-US" altLang="zh-CN" dirty="0"/>
          </a:p>
          <a:p>
            <a:endParaRPr lang="en-US" altLang="zh-CN" dirty="0"/>
          </a:p>
          <a:p>
            <a:r>
              <a:rPr lang="en-US" altLang="zh-CN" dirty="0"/>
              <a:t>In the system, the head unit refers to the </a:t>
            </a:r>
            <a:endParaRPr lang="en-US" altLang="zh-CN" dirty="0"/>
          </a:p>
          <a:p>
            <a:r>
              <a:rPr lang="en-US" altLang="zh-CN" dirty="0"/>
              <a:t>water source control assembly </a:t>
            </a:r>
            <a:endParaRPr lang="en-US" altLang="zh-CN" dirty="0"/>
          </a:p>
          <a:p>
            <a:r>
              <a:rPr lang="en-US" altLang="zh-CN" dirty="0"/>
              <a:t>composed of </a:t>
            </a:r>
            <a:endParaRPr lang="en-US" altLang="zh-CN" dirty="0"/>
          </a:p>
          <a:p>
            <a:r>
              <a:rPr lang="en-US" altLang="zh-CN" dirty="0"/>
              <a:t>water pumps, </a:t>
            </a:r>
            <a:endParaRPr lang="en-US" altLang="zh-CN" dirty="0"/>
          </a:p>
          <a:p>
            <a:r>
              <a:rPr lang="en-US" altLang="zh-CN" dirty="0"/>
              <a:t>filters, </a:t>
            </a:r>
            <a:endParaRPr lang="en-US" altLang="zh-CN" dirty="0"/>
          </a:p>
          <a:p>
            <a:r>
              <a:rPr lang="en-US" altLang="zh-CN" dirty="0"/>
              <a:t>fertilization units </a:t>
            </a:r>
            <a:endParaRPr lang="en-US" altLang="zh-CN" dirty="0"/>
          </a:p>
          <a:p>
            <a:r>
              <a:rPr lang="en-US" altLang="zh-CN" dirty="0"/>
              <a:t>and control valves. </a:t>
            </a:r>
            <a:endParaRPr lang="en-US" altLang="zh-CN" dirty="0"/>
          </a:p>
          <a:p>
            <a:endParaRPr lang="en-US" altLang="zh-CN" dirty="0"/>
          </a:p>
          <a:p>
            <a:r>
              <a:rPr lang="en-US" altLang="zh-CN" dirty="0"/>
              <a:t>Main pipelines deliver pressurized and filtered water to branch lines. </a:t>
            </a:r>
            <a:endParaRPr lang="en-US" altLang="zh-CN" dirty="0"/>
          </a:p>
          <a:p>
            <a:r>
              <a:rPr lang="en-US" altLang="zh-CN" dirty="0">
                <a:highlight>
                  <a:srgbClr val="FFFF00"/>
                </a:highlight>
              </a:rPr>
              <a:t>Branch pipelines are directly connected to drip laterals or emitters, </a:t>
            </a:r>
            <a:endParaRPr lang="en-US" altLang="zh-CN" dirty="0">
              <a:highlight>
                <a:srgbClr val="FFFF00"/>
              </a:highlight>
            </a:endParaRPr>
          </a:p>
          <a:p>
            <a:r>
              <a:rPr lang="en-US" altLang="zh-CN" dirty="0"/>
              <a:t>serving as a key component for uniform field irrigation.</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原配图为原视频中的图</a:t>
            </a:r>
            <a:r>
              <a:rPr lang="en-US" altLang="zh-CN" dirty="0"/>
              <a:t>)</a:t>
            </a:r>
            <a:endParaRPr lang="zh-CN" altLang="en-US" dirty="0"/>
          </a:p>
          <a:p>
            <a:r>
              <a:rPr lang="zh-CN" altLang="en-US" dirty="0"/>
              <a:t>（六）控制系统的选择要求</a:t>
            </a:r>
            <a:endParaRPr lang="zh-CN" altLang="en-US" dirty="0"/>
          </a:p>
          <a:p>
            <a:r>
              <a:rPr lang="zh-CN" altLang="en-US" dirty="0"/>
              <a:t>控制系统的选择应根据田块实际情况，对不同技术方案进行比较和筛选。建议选用具有模块化设计、可编程等特性的控制器，并配置多个输入输出端口，以便连接计算机和多种传感器。同时，控制器应具备完备的指令接收和执行等功能。</a:t>
            </a:r>
            <a:endParaRPr lang="zh-CN" altLang="en-US" dirty="0"/>
          </a:p>
          <a:p>
            <a:r>
              <a:rPr lang="en-US" altLang="zh-CN" dirty="0"/>
              <a:t>2.6.Requirements for Control System Selection</a:t>
            </a:r>
            <a:endParaRPr lang="en-US" altLang="zh-CN" dirty="0"/>
          </a:p>
          <a:p>
            <a:endParaRPr lang="en-US" altLang="zh-CN" dirty="0"/>
          </a:p>
          <a:p>
            <a:r>
              <a:rPr lang="en-US" altLang="zh-CN" dirty="0"/>
              <a:t>The control system should be selected by comparing technical options based on actual field conditions. </a:t>
            </a:r>
            <a:endParaRPr lang="en-US" altLang="zh-CN" dirty="0"/>
          </a:p>
          <a:p>
            <a:endParaRPr lang="en-US" altLang="zh-CN" dirty="0"/>
          </a:p>
          <a:p>
            <a:r>
              <a:rPr lang="en-US" altLang="zh-CN" dirty="0"/>
              <a:t>It is recommended to choose a controller with </a:t>
            </a:r>
            <a:endParaRPr lang="en-US" altLang="zh-CN" dirty="0"/>
          </a:p>
          <a:p>
            <a:r>
              <a:rPr lang="en-US" altLang="zh-CN" dirty="0"/>
              <a:t>modular design </a:t>
            </a:r>
            <a:endParaRPr lang="en-US" altLang="zh-CN" dirty="0"/>
          </a:p>
          <a:p>
            <a:r>
              <a:rPr lang="en-US" altLang="zh-CN" dirty="0"/>
              <a:t>and programmability, </a:t>
            </a:r>
            <a:endParaRPr lang="en-US" altLang="zh-CN" dirty="0"/>
          </a:p>
          <a:p>
            <a:r>
              <a:rPr lang="en-US" altLang="zh-CN" dirty="0"/>
              <a:t>equipped with multiple input/output ports for connection to computers and various sensors. </a:t>
            </a:r>
            <a:endParaRPr lang="en-US" altLang="zh-CN" dirty="0"/>
          </a:p>
          <a:p>
            <a:endParaRPr lang="en-US" altLang="zh-CN" dirty="0"/>
          </a:p>
          <a:p>
            <a:r>
              <a:rPr lang="en-US" altLang="zh-CN" dirty="0"/>
              <a:t>Additionally, the controller should have full functionality for receiving and executing commands.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（七）自动化滴灌系统各部分作用及实现</a:t>
            </a:r>
            <a:endParaRPr lang="zh-CN" altLang="en-US" dirty="0"/>
          </a:p>
          <a:p>
            <a:r>
              <a:rPr lang="zh-CN" altLang="en-US" dirty="0"/>
              <a:t>1.土壤水分传感器又称土壤湿度传感器，由不锈钢探针和防水探头构成，可长期埋设于土壤和堤坝内使用，对表层和深层土壤进行墒情的定点监测和在线测量。</a:t>
            </a:r>
            <a:endParaRPr lang="zh-CN" altLang="en-US" dirty="0"/>
          </a:p>
          <a:p>
            <a:r>
              <a:rPr lang="en-US" altLang="zh-CN" dirty="0"/>
              <a:t>2.7.Functions and Implementation of Automated Drip Irrigation System Components</a:t>
            </a:r>
            <a:endParaRPr lang="en-US" altLang="zh-CN" dirty="0"/>
          </a:p>
          <a:p>
            <a:endParaRPr lang="en-US" altLang="zh-CN" dirty="0"/>
          </a:p>
          <a:p>
            <a:r>
              <a:rPr lang="en-US" altLang="zh-CN" dirty="0"/>
              <a:t>1. Soil moisture sensors, also referred to as soil humidity sensors, </a:t>
            </a:r>
            <a:endParaRPr lang="en-US" altLang="zh-CN" dirty="0"/>
          </a:p>
          <a:p>
            <a:endParaRPr lang="en-US" altLang="zh-CN" dirty="0"/>
          </a:p>
          <a:p>
            <a:r>
              <a:rPr lang="en-US" altLang="zh-CN" dirty="0"/>
              <a:t>are composed of </a:t>
            </a:r>
            <a:endParaRPr lang="en-US" altLang="zh-CN" dirty="0"/>
          </a:p>
          <a:p>
            <a:r>
              <a:rPr lang="en-US" altLang="zh-CN" dirty="0"/>
              <a:t>stainless-steel probes </a:t>
            </a:r>
            <a:endParaRPr lang="en-US" altLang="zh-CN" dirty="0"/>
          </a:p>
          <a:p>
            <a:r>
              <a:rPr lang="en-US" altLang="zh-CN" dirty="0"/>
              <a:t>and waterproof sensing heads. </a:t>
            </a:r>
            <a:endParaRPr lang="en-US" altLang="zh-CN" dirty="0"/>
          </a:p>
          <a:p>
            <a:endParaRPr lang="en-US" altLang="zh-CN" dirty="0"/>
          </a:p>
          <a:p>
            <a:r>
              <a:rPr lang="en-US" altLang="zh-CN" dirty="0"/>
              <a:t>They can be buried for long-term in soil and embankments </a:t>
            </a:r>
            <a:endParaRPr lang="en-US" altLang="zh-CN" dirty="0"/>
          </a:p>
          <a:p>
            <a:endParaRPr lang="en-US" altLang="zh-CN" dirty="0"/>
          </a:p>
          <a:p>
            <a:r>
              <a:rPr lang="en-US" altLang="zh-CN" dirty="0"/>
              <a:t>to conduct fixed-point monitoring </a:t>
            </a:r>
            <a:endParaRPr lang="en-US" altLang="zh-CN" dirty="0"/>
          </a:p>
          <a:p>
            <a:r>
              <a:rPr lang="en-US" altLang="zh-CN" dirty="0"/>
              <a:t>and on-site measurement of </a:t>
            </a:r>
            <a:endParaRPr lang="en-US" altLang="zh-CN" dirty="0"/>
          </a:p>
          <a:p>
            <a:r>
              <a:rPr lang="en-US" altLang="zh-CN" dirty="0"/>
              <a:t>soil moisture in surface and deep soil layers.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目前常用类型：</a:t>
            </a:r>
            <a:endParaRPr lang="zh-CN" altLang="en-US" dirty="0"/>
          </a:p>
          <a:p>
            <a:r>
              <a:rPr lang="zh-CN" altLang="en-US" dirty="0"/>
              <a:t>频域反射法（</a:t>
            </a:r>
            <a:r>
              <a:rPr lang="en-US" altLang="zh-CN" dirty="0"/>
              <a:t>FDR）：</a:t>
            </a:r>
            <a:r>
              <a:rPr lang="zh-CN" altLang="en-US" dirty="0"/>
              <a:t>传感器发射高频电磁波，通过测量波在土壤里传播的频率变化来算含水量。</a:t>
            </a:r>
            <a:r>
              <a:rPr lang="en-US" altLang="zh-CN" dirty="0"/>
              <a:t>FDR</a:t>
            </a:r>
            <a:r>
              <a:rPr lang="zh-CN" altLang="en-US" dirty="0"/>
              <a:t>稳定性好，适合长期埋设监测。</a:t>
            </a:r>
            <a:endParaRPr lang="zh-CN" altLang="en-US" dirty="0"/>
          </a:p>
          <a:p>
            <a:r>
              <a:rPr lang="zh-CN" altLang="en-US" dirty="0"/>
              <a:t>时域反射法（</a:t>
            </a:r>
            <a:r>
              <a:rPr lang="en-US" altLang="zh-CN" dirty="0"/>
              <a:t>TDR）：</a:t>
            </a:r>
            <a:r>
              <a:rPr lang="zh-CN" altLang="en-US" dirty="0"/>
              <a:t>发射短脉冲电磁波并测量反射时间，水分含量越高传播时间越长。</a:t>
            </a:r>
            <a:r>
              <a:rPr lang="en-US" altLang="zh-CN" dirty="0"/>
              <a:t>TDR</a:t>
            </a:r>
            <a:r>
              <a:rPr lang="zh-CN" altLang="en-US" dirty="0"/>
              <a:t>精度很高，抗盐分干扰强，但设备成本相对较高。</a:t>
            </a:r>
            <a:endParaRPr lang="zh-CN" altLang="en-US" dirty="0"/>
          </a:p>
          <a:p>
            <a:r>
              <a:rPr lang="en-US" altLang="zh-CN" dirty="0"/>
              <a:t>Common types of soil moisture sensors:</a:t>
            </a:r>
            <a:endParaRPr lang="en-US" altLang="zh-CN" dirty="0"/>
          </a:p>
          <a:p>
            <a:r>
              <a:rPr lang="en-US" altLang="en-US" dirty="0"/>
              <a:t></a:t>
            </a:r>
            <a:r>
              <a:rPr lang="en-US" altLang="zh-CN" dirty="0"/>
              <a:t>Frequency Domain Reflectometry (FDR): </a:t>
            </a:r>
            <a:endParaRPr lang="en-US" altLang="zh-CN" dirty="0"/>
          </a:p>
          <a:p>
            <a:r>
              <a:rPr lang="en-US" altLang="zh-CN" dirty="0"/>
              <a:t>This type of sensor transmits high-frequency electromagnetic waves. </a:t>
            </a:r>
            <a:endParaRPr lang="en-US" altLang="zh-CN" dirty="0"/>
          </a:p>
          <a:p>
            <a:r>
              <a:rPr lang="en-US" altLang="zh-CN" dirty="0"/>
              <a:t>It calculates soil water content by detecting frequency variations during wave propagation in the soil. </a:t>
            </a:r>
            <a:endParaRPr lang="en-US" altLang="zh-CN" dirty="0"/>
          </a:p>
          <a:p>
            <a:r>
              <a:rPr lang="en-US" altLang="zh-CN" dirty="0"/>
              <a:t>Featuring excellent stability, </a:t>
            </a:r>
            <a:endParaRPr lang="en-US" altLang="zh-CN" dirty="0"/>
          </a:p>
          <a:p>
            <a:r>
              <a:rPr lang="en-US" altLang="zh-CN" dirty="0"/>
              <a:t>FDR sensors are well suited for long-term buried installations and continuous monitoring.</a:t>
            </a:r>
            <a:endParaRPr lang="en-US" altLang="zh-CN" dirty="0"/>
          </a:p>
          <a:p>
            <a:endParaRPr lang="en-US" altLang="en-US" dirty="0"/>
          </a:p>
          <a:p>
            <a:r>
              <a:rPr lang="en-US" altLang="en-US" dirty="0"/>
              <a:t></a:t>
            </a:r>
            <a:r>
              <a:rPr lang="en-US" altLang="zh-CN" dirty="0"/>
              <a:t>Time Domain Reflectometry (TDR): </a:t>
            </a:r>
            <a:endParaRPr lang="en-US" altLang="zh-CN" dirty="0"/>
          </a:p>
          <a:p>
            <a:r>
              <a:rPr lang="en-US" altLang="zh-CN" dirty="0"/>
              <a:t>It transmits short-pulse electromagnetic waves </a:t>
            </a:r>
            <a:endParaRPr lang="en-US" altLang="zh-CN" dirty="0"/>
          </a:p>
          <a:p>
            <a:r>
              <a:rPr lang="en-US" altLang="zh-CN" dirty="0"/>
              <a:t>and measures their reflection time. </a:t>
            </a:r>
            <a:endParaRPr lang="en-US" altLang="zh-CN" dirty="0"/>
          </a:p>
          <a:p>
            <a:r>
              <a:rPr lang="en-US" altLang="zh-CN" dirty="0"/>
              <a:t>A longer propagation time corresponds to higher soil water content. </a:t>
            </a:r>
            <a:endParaRPr lang="en-US" altLang="zh-CN" dirty="0"/>
          </a:p>
          <a:p>
            <a:endParaRPr lang="en-US" altLang="zh-CN" dirty="0"/>
          </a:p>
          <a:p>
            <a:r>
              <a:rPr lang="en-US" altLang="zh-CN" dirty="0"/>
              <a:t>TDR delivers high measurement accuracy </a:t>
            </a:r>
            <a:endParaRPr lang="en-US" altLang="zh-CN" dirty="0"/>
          </a:p>
          <a:p>
            <a:r>
              <a:rPr lang="en-US" altLang="zh-CN" dirty="0"/>
              <a:t>and strong resistance to salt interference, </a:t>
            </a:r>
            <a:endParaRPr lang="en-US" altLang="zh-CN" dirty="0"/>
          </a:p>
          <a:p>
            <a:endParaRPr lang="en-US" altLang="zh-CN" dirty="0"/>
          </a:p>
          <a:p>
            <a:r>
              <a:rPr lang="en-US" altLang="zh-CN" dirty="0"/>
              <a:t>yet the associated equipment comes with relatively high costs.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2.田间气候站是一种集成了多种传感器的农田环境自动监测系统，能够自动采集风速、风向、日照、辐射、温度和降水等信息，以电信号的方式传输到中央控制器的中心计算机，由计算机分析、处理并保存，以计算每个时段或日平均的田间耗水蒸腾量，反映土壤水分的损失量，预测灌水周期和灌水量，可以自动预测和调整灌溉计划。</a:t>
            </a:r>
            <a:endParaRPr lang="zh-CN" altLang="en-US" dirty="0"/>
          </a:p>
          <a:p>
            <a:r>
              <a:rPr lang="en-US" altLang="zh-CN" dirty="0"/>
              <a:t>2.7.2.A field weather station is </a:t>
            </a:r>
            <a:endParaRPr lang="en-US" altLang="zh-CN" dirty="0"/>
          </a:p>
          <a:p>
            <a:endParaRPr lang="en-US" altLang="zh-CN" dirty="0"/>
          </a:p>
          <a:p>
            <a:r>
              <a:rPr lang="en-US" altLang="zh-CN" dirty="0"/>
              <a:t>an automatic farmland environmental monitoring system integrated with multiple sensors. </a:t>
            </a:r>
            <a:endParaRPr lang="en-US" altLang="zh-CN" dirty="0"/>
          </a:p>
          <a:p>
            <a:endParaRPr lang="en-US" altLang="zh-CN" dirty="0"/>
          </a:p>
          <a:p>
            <a:r>
              <a:rPr lang="en-US" altLang="zh-CN" dirty="0"/>
              <a:t>It automatically collects data on wind speed, </a:t>
            </a:r>
            <a:endParaRPr lang="en-US" altLang="zh-CN" dirty="0"/>
          </a:p>
          <a:p>
            <a:r>
              <a:rPr lang="en-US" altLang="zh-CN" dirty="0"/>
              <a:t>wind direction, </a:t>
            </a:r>
            <a:endParaRPr lang="en-US" altLang="zh-CN" dirty="0"/>
          </a:p>
          <a:p>
            <a:r>
              <a:rPr lang="en-US" altLang="zh-CN" dirty="0"/>
              <a:t>sunshine duration, </a:t>
            </a:r>
            <a:endParaRPr lang="en-US" altLang="zh-CN" dirty="0"/>
          </a:p>
          <a:p>
            <a:r>
              <a:rPr lang="en-US" altLang="zh-CN" dirty="0"/>
              <a:t>solar radiation, </a:t>
            </a:r>
            <a:endParaRPr lang="en-US" altLang="zh-CN" dirty="0"/>
          </a:p>
          <a:p>
            <a:r>
              <a:rPr lang="en-US" altLang="zh-CN" dirty="0"/>
              <a:t>temperature </a:t>
            </a:r>
            <a:endParaRPr lang="en-US" altLang="zh-CN" dirty="0"/>
          </a:p>
          <a:p>
            <a:r>
              <a:rPr lang="en-US" altLang="zh-CN" dirty="0"/>
              <a:t>and precipitation. </a:t>
            </a:r>
            <a:endParaRPr lang="en-US" altLang="zh-CN" dirty="0"/>
          </a:p>
          <a:p>
            <a:endParaRPr lang="en-US" altLang="zh-CN" dirty="0"/>
          </a:p>
          <a:p>
            <a:r>
              <a:rPr lang="en-US" altLang="zh-CN" dirty="0"/>
              <a:t>These data are transmitted as electrical signals to the central computer of the main controller for analysis, </a:t>
            </a:r>
            <a:endParaRPr lang="en-US" altLang="zh-CN" dirty="0"/>
          </a:p>
          <a:p>
            <a:r>
              <a:rPr lang="en-US" altLang="zh-CN" dirty="0"/>
              <a:t>processing and storage. </a:t>
            </a:r>
            <a:endParaRPr lang="en-US" altLang="zh-CN" dirty="0"/>
          </a:p>
          <a:p>
            <a:endParaRPr lang="en-US" altLang="zh-CN" dirty="0"/>
          </a:p>
          <a:p>
            <a:r>
              <a:rPr lang="en-US" altLang="zh-CN" dirty="0"/>
              <a:t>The system calculates hourly and daily average crop evapotranspiration </a:t>
            </a:r>
            <a:endParaRPr lang="en-US" altLang="zh-CN" dirty="0"/>
          </a:p>
          <a:p>
            <a:r>
              <a:rPr lang="en-US" altLang="zh-CN" dirty="0"/>
              <a:t>to reflect soil water loss, </a:t>
            </a:r>
            <a:endParaRPr lang="en-US" altLang="zh-CN" dirty="0"/>
          </a:p>
          <a:p>
            <a:r>
              <a:rPr lang="en-US" altLang="zh-CN" dirty="0"/>
              <a:t>predicts irrigation intervals and water volumes, </a:t>
            </a:r>
            <a:endParaRPr lang="en-US" altLang="zh-CN" dirty="0"/>
          </a:p>
          <a:p>
            <a:r>
              <a:rPr lang="en-US" altLang="zh-CN" dirty="0"/>
              <a:t>and automatically forecasts and adjusts irrigation schedules.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3.过滤器应选用自动反冲洗过滤器，该过滤器可根据时间间隔、水量、前后压差等控制信号自动运行，以过滤水中的沙粒和其他杂质，确保系统安全和滴头的不堵塞。</a:t>
            </a:r>
            <a:endParaRPr lang="zh-CN" altLang="en-US" dirty="0"/>
          </a:p>
          <a:p>
            <a:r>
              <a:rPr lang="en-US" altLang="zh-CN" dirty="0"/>
              <a:t>2.7.3.Automatic backwash filters are recommended. </a:t>
            </a:r>
            <a:endParaRPr lang="en-US" altLang="zh-CN" dirty="0"/>
          </a:p>
          <a:p>
            <a:endParaRPr lang="en-US" altLang="zh-CN" dirty="0"/>
          </a:p>
          <a:p>
            <a:r>
              <a:rPr lang="en-US" altLang="zh-CN" dirty="0"/>
              <a:t>Driven by control signals including time intervals, </a:t>
            </a:r>
            <a:endParaRPr lang="en-US" altLang="zh-CN" dirty="0"/>
          </a:p>
          <a:p>
            <a:r>
              <a:rPr lang="en-US" altLang="zh-CN" dirty="0"/>
              <a:t>flow volume, and pressure differential across the filter, </a:t>
            </a:r>
            <a:endParaRPr lang="en-US" altLang="zh-CN" dirty="0"/>
          </a:p>
          <a:p>
            <a:endParaRPr lang="en-US" altLang="zh-CN" dirty="0"/>
          </a:p>
          <a:p>
            <a:endParaRPr lang="en-US" altLang="zh-CN" dirty="0"/>
          </a:p>
          <a:p>
            <a:r>
              <a:rPr lang="en-US" altLang="zh-CN" dirty="0"/>
              <a:t>these devices automatically remove sand and other debris from the water </a:t>
            </a:r>
            <a:endParaRPr lang="en-US" altLang="zh-CN" dirty="0"/>
          </a:p>
          <a:p>
            <a:r>
              <a:rPr lang="en-US" altLang="zh-CN" dirty="0"/>
              <a:t>to ensure stable system operation </a:t>
            </a:r>
            <a:endParaRPr lang="en-US" altLang="zh-CN" dirty="0"/>
          </a:p>
          <a:p>
            <a:r>
              <a:rPr lang="en-US" altLang="zh-CN" dirty="0"/>
              <a:t>and prevent emitter clogging.</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4.注肥器应选用注肥泵，根据作物生长发育需肥规律和土壤养分状况进行随水滴肥，以满足作物不同阶段的需肥量。</a:t>
            </a:r>
            <a:endParaRPr lang="zh-CN" altLang="en-US" dirty="0"/>
          </a:p>
          <a:p>
            <a:r>
              <a:rPr lang="en-US" altLang="zh-CN" dirty="0"/>
              <a:t>2.7.4. Fertilizer injection pumps </a:t>
            </a:r>
            <a:endParaRPr lang="en-US" altLang="zh-CN" dirty="0"/>
          </a:p>
          <a:p>
            <a:endParaRPr lang="en-US" altLang="zh-CN" dirty="0"/>
          </a:p>
          <a:p>
            <a:r>
              <a:rPr lang="en-US" altLang="zh-CN" dirty="0"/>
              <a:t>should be used as fertilization devices. </a:t>
            </a:r>
            <a:endParaRPr lang="en-US" altLang="zh-CN" dirty="0"/>
          </a:p>
          <a:p>
            <a:r>
              <a:rPr lang="en-US" altLang="zh-CN" dirty="0">
                <a:highlight>
                  <a:srgbClr val="FFFF00"/>
                </a:highlight>
              </a:rPr>
              <a:t>Fertilizer is applied along with irrigation water </a:t>
            </a:r>
            <a:endParaRPr lang="en-US" altLang="zh-CN" dirty="0">
              <a:highlight>
                <a:srgbClr val="FFFF00"/>
              </a:highlight>
            </a:endParaRPr>
          </a:p>
          <a:p>
            <a:endParaRPr lang="en-US" altLang="zh-CN" dirty="0">
              <a:highlight>
                <a:srgbClr val="FFFF00"/>
              </a:highlight>
            </a:endParaRPr>
          </a:p>
          <a:p>
            <a:r>
              <a:rPr lang="en-US" altLang="zh-CN" dirty="0">
                <a:highlight>
                  <a:srgbClr val="FFFF00"/>
                </a:highlight>
              </a:rPr>
              <a:t>according to crop nutrient demand patterns </a:t>
            </a:r>
            <a:endParaRPr lang="en-US" altLang="zh-CN" dirty="0">
              <a:highlight>
                <a:srgbClr val="FFFF00"/>
              </a:highlight>
            </a:endParaRPr>
          </a:p>
          <a:p>
            <a:r>
              <a:rPr lang="en-US" altLang="zh-CN" dirty="0">
                <a:highlight>
                  <a:srgbClr val="FFFF00"/>
                </a:highlight>
              </a:rPr>
              <a:t>and soil nutrient status </a:t>
            </a:r>
            <a:endParaRPr lang="en-US" altLang="zh-CN" dirty="0">
              <a:highlight>
                <a:srgbClr val="FFFF00"/>
              </a:highlight>
            </a:endParaRPr>
          </a:p>
          <a:p>
            <a:endParaRPr lang="en-US" altLang="zh-CN" dirty="0">
              <a:highlight>
                <a:srgbClr val="FFFF00"/>
              </a:highlight>
            </a:endParaRPr>
          </a:p>
          <a:p>
            <a:r>
              <a:rPr lang="en-US" altLang="zh-CN" dirty="0">
                <a:highlight>
                  <a:srgbClr val="FFFF00"/>
                </a:highlight>
              </a:rPr>
              <a:t>to meet crop nutrient requirements at different growth stages.</a:t>
            </a:r>
            <a:endParaRPr lang="en-US" altLang="zh-CN" dirty="0">
              <a:highlight>
                <a:srgbClr val="FFFF00"/>
              </a:highlight>
            </a:endParaRPr>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5.自动化滴灌控制系统软件可通过编程设计，让中心控制器按照指令完成自动化滴灌作业；同时依托土壤水分传感器、气象站采集的数据，结合田间蒸腾耗水的实际情况动态调整程序，让滴灌施肥的用量更加精准合理。</a:t>
            </a:r>
            <a:endParaRPr lang="zh-CN" altLang="en-US" dirty="0"/>
          </a:p>
          <a:p>
            <a:r>
              <a:rPr lang="en-US" altLang="zh-CN" dirty="0"/>
              <a:t>2.7.5. Automated drip irrigation control system software</a:t>
            </a:r>
            <a:endParaRPr lang="en-US" altLang="zh-CN" dirty="0"/>
          </a:p>
          <a:p>
            <a:endParaRPr lang="en-US" altLang="zh-CN" dirty="0"/>
          </a:p>
          <a:p>
            <a:r>
              <a:rPr lang="en-US" altLang="zh-CN" dirty="0"/>
              <a:t>The software for the automated drip irrigation control </a:t>
            </a:r>
            <a:endParaRPr lang="en-US" altLang="zh-CN" dirty="0"/>
          </a:p>
          <a:p>
            <a:r>
              <a:rPr lang="en-US" altLang="zh-CN" dirty="0"/>
              <a:t>system can be programmed to enable the central controller </a:t>
            </a:r>
            <a:endParaRPr lang="en-US" altLang="zh-CN" dirty="0"/>
          </a:p>
          <a:p>
            <a:r>
              <a:rPr lang="en-US" altLang="zh-CN" dirty="0"/>
              <a:t>to perform fully automatic drip irrigation according to commands. </a:t>
            </a:r>
            <a:endParaRPr lang="en-US" altLang="zh-CN" dirty="0"/>
          </a:p>
          <a:p>
            <a:endParaRPr lang="en-US" altLang="zh-CN" dirty="0"/>
          </a:p>
          <a:p>
            <a:r>
              <a:rPr lang="en-US" altLang="zh-CN" dirty="0"/>
              <a:t>Meanwhile, leveraging data collected from soil moisture sensors and field weather stations,</a:t>
            </a:r>
            <a:endParaRPr lang="en-US" altLang="zh-CN" dirty="0"/>
          </a:p>
          <a:p>
            <a:r>
              <a:rPr lang="en-US" altLang="zh-CN" dirty="0"/>
              <a:t>the system dynamically adjusts its operational settings based on actual field evapotranspiration, </a:t>
            </a:r>
            <a:endParaRPr lang="en-US" altLang="zh-CN" dirty="0"/>
          </a:p>
          <a:p>
            <a:endParaRPr lang="en-US" altLang="zh-CN" dirty="0"/>
          </a:p>
          <a:p>
            <a:r>
              <a:rPr lang="en-US" altLang="zh-CN" dirty="0"/>
              <a:t>thereby optimizing water and fertilizer application rates with greater precision.</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灌溉过程中，土壤水分传感器及田间小气候站能够通过网关将数据实时传输到灌溉云平台上。当云平台监测到的数据值达到预期值时，云平台会自动下达指令，调整轮灌组的供水顺序或者直接停止灌溉。轮灌组是指将灌溉区域划分为若干子区域，每个子区域在同一时间段内独立进行灌溉，并按预设顺序轮流供水，以适应有限的水源或输水能力，实现高效、均衡的灌溉高度。</a:t>
            </a:r>
            <a:endParaRPr lang="zh-CN" altLang="en-US" dirty="0"/>
          </a:p>
          <a:p>
            <a:r>
              <a:rPr lang="en-US" altLang="zh-CN" dirty="0"/>
              <a:t>During irrigation, soil moisture sensors and field microclimate stations transmit real-time data to the irrigation cloud platform via gateways. </a:t>
            </a:r>
            <a:endParaRPr lang="en-US" altLang="zh-CN" dirty="0"/>
          </a:p>
          <a:p>
            <a:endParaRPr lang="en-US" altLang="zh-CN" dirty="0"/>
          </a:p>
          <a:p>
            <a:r>
              <a:rPr lang="en-US" altLang="zh-CN" dirty="0"/>
              <a:t>Once the monitored data reach preset thresholds, the cloud platform automatically issues commands </a:t>
            </a:r>
            <a:endParaRPr lang="en-US" altLang="zh-CN" dirty="0"/>
          </a:p>
          <a:p>
            <a:r>
              <a:rPr lang="en-US" altLang="zh-CN" dirty="0"/>
              <a:t>to adjust the water supply sequence of rotational irrigation groups or </a:t>
            </a:r>
            <a:endParaRPr lang="en-US" altLang="zh-CN" dirty="0"/>
          </a:p>
          <a:p>
            <a:r>
              <a:rPr lang="en-US" altLang="zh-CN" dirty="0"/>
              <a:t>halt irrigation directly. </a:t>
            </a:r>
            <a:endParaRPr lang="en-US" altLang="zh-CN" dirty="0"/>
          </a:p>
          <a:p>
            <a:endParaRPr lang="en-US" altLang="zh-CN" dirty="0"/>
          </a:p>
          <a:p>
            <a:r>
              <a:rPr lang="en-US" altLang="zh-CN" dirty="0"/>
              <a:t>A rotational irrigation group refers to a sub-area divided from the overall irrigation area.</a:t>
            </a:r>
            <a:endParaRPr lang="en-US" altLang="zh-CN" dirty="0"/>
          </a:p>
          <a:p>
            <a:r>
              <a:rPr lang="en-US" altLang="zh-CN" dirty="0"/>
              <a:t>Each sub-area irrigates independently within a set period </a:t>
            </a:r>
            <a:endParaRPr lang="en-US" altLang="zh-CN" dirty="0"/>
          </a:p>
          <a:p>
            <a:r>
              <a:rPr lang="en-US" altLang="zh-CN" dirty="0"/>
              <a:t>and receives water in a preset rotating order. </a:t>
            </a:r>
            <a:endParaRPr lang="en-US" altLang="zh-CN" dirty="0"/>
          </a:p>
          <a:p>
            <a:endParaRPr lang="en-US" altLang="zh-CN" dirty="0"/>
          </a:p>
          <a:p>
            <a:r>
              <a:rPr lang="en-US" altLang="zh-CN" dirty="0"/>
              <a:t>This mode adapts to limited water sources and pipeline conveyance capacity </a:t>
            </a:r>
            <a:endParaRPr lang="en-US" altLang="zh-CN" dirty="0"/>
          </a:p>
          <a:p>
            <a:r>
              <a:rPr lang="en-US" altLang="zh-CN" dirty="0"/>
              <a:t>and achieves efficient and uniform irrigation.</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descr="C:/Users/QX_HD/Desktop/隧道式干燥应用 (37).png隧道式干燥应用 (37)"/>
          <p:cNvPicPr>
            <a:picLocks noChangeAspect="1"/>
          </p:cNvPicPr>
          <p:nvPr userDrawn="1"/>
        </p:nvPicPr>
        <p:blipFill>
          <a:blip r:embed="rId2"/>
          <a:srcRect l="20307" r="20307"/>
          <a:stretch>
            <a:fillRect/>
          </a:stretch>
        </p:blipFill>
        <p:spPr>
          <a:xfrm>
            <a:off x="-4950" y="-3510"/>
            <a:ext cx="2292654" cy="6861510"/>
          </a:xfrm>
          <a:prstGeom prst="rect">
            <a:avLst/>
          </a:prstGeom>
        </p:spPr>
      </p:pic>
      <p:sp>
        <p:nvSpPr>
          <p:cNvPr id="4" name="矩形 3"/>
          <p:cNvSpPr/>
          <p:nvPr userDrawn="1"/>
        </p:nvSpPr>
        <p:spPr>
          <a:xfrm>
            <a:off x="-5079" y="0"/>
            <a:ext cx="2287703" cy="6858000"/>
          </a:xfrm>
          <a:prstGeom prst="rect">
            <a:avLst/>
          </a:prstGeom>
          <a:solidFill>
            <a:srgbClr val="5BAE3E">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sym typeface="Arial" panose="020B0604020202020204" pitchFamily="34" charset="0"/>
            </a:endParaRPr>
          </a:p>
        </p:txBody>
      </p:sp>
      <p:sp>
        <p:nvSpPr>
          <p:cNvPr id="5" name="矩形 4"/>
          <p:cNvSpPr/>
          <p:nvPr userDrawn="1"/>
        </p:nvSpPr>
        <p:spPr>
          <a:xfrm>
            <a:off x="682187" y="1082040"/>
            <a:ext cx="923330" cy="4693920"/>
          </a:xfrm>
          <a:prstGeom prst="rect">
            <a:avLst/>
          </a:prstGeom>
          <a:noFill/>
          <a:ln w="57150">
            <a:solidFill>
              <a:srgbClr val="DEB8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6" name="文本框 5"/>
          <p:cNvSpPr txBox="1"/>
          <p:nvPr userDrawn="1"/>
        </p:nvSpPr>
        <p:spPr>
          <a:xfrm>
            <a:off x="620632" y="1390731"/>
            <a:ext cx="984885" cy="4076538"/>
          </a:xfrm>
          <a:prstGeom prst="rect">
            <a:avLst/>
          </a:prstGeom>
          <a:noFill/>
        </p:spPr>
        <p:txBody>
          <a:bodyPr vert="eaVert" wrap="square" rtlCol="0">
            <a:spAutoFit/>
          </a:bodyPr>
          <a:lstStyle/>
          <a:p>
            <a:pPr algn="dist"/>
            <a:r>
              <a:rPr lang="en-US" altLang="zh-CN" sz="5200" b="1" dirty="0">
                <a:solidFill>
                  <a:schemeClr val="bg1"/>
                </a:solidFill>
                <a:latin typeface="Arial" panose="020B0604020202020204" pitchFamily="34" charset="0"/>
                <a:ea typeface="+mj-ea"/>
                <a:cs typeface="Arial" panose="020B0604020202020204" pitchFamily="34" charset="0"/>
                <a:sym typeface="Arial" panose="020B0604020202020204" pitchFamily="34" charset="0"/>
              </a:rPr>
              <a:t>CONTENTS</a:t>
            </a:r>
            <a:endParaRPr lang="zh-CN" altLang="en-US" sz="520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pic>
        <p:nvPicPr>
          <p:cNvPr id="2" name="图片 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矩形 1"/>
          <p:cNvSpPr/>
          <p:nvPr userDrawn="1"/>
        </p:nvSpPr>
        <p:spPr>
          <a:xfrm>
            <a:off x="716280" y="0"/>
            <a:ext cx="3611880" cy="48768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6598920" y="5913120"/>
            <a:ext cx="3611880" cy="94488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flipH="1">
            <a:off x="0" y="2183130"/>
            <a:ext cx="12192000" cy="249174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5" name="图片 2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grpSp>
        <p:nvGrpSpPr>
          <p:cNvPr id="12" name="组合 11"/>
          <p:cNvGrpSpPr/>
          <p:nvPr userDrawn="1"/>
        </p:nvGrpSpPr>
        <p:grpSpPr>
          <a:xfrm>
            <a:off x="1097914" y="1560410"/>
            <a:ext cx="4084336" cy="2354865"/>
            <a:chOff x="1097914" y="1560410"/>
            <a:chExt cx="4084336" cy="2354865"/>
          </a:xfrm>
        </p:grpSpPr>
        <p:grpSp>
          <p:nvGrpSpPr>
            <p:cNvPr id="6" name="组合 5"/>
            <p:cNvGrpSpPr/>
            <p:nvPr userDrawn="1"/>
          </p:nvGrpSpPr>
          <p:grpSpPr>
            <a:xfrm>
              <a:off x="4198990" y="2393767"/>
              <a:ext cx="983260" cy="1521508"/>
              <a:chOff x="1432560" y="2630282"/>
              <a:chExt cx="853440" cy="1320624"/>
            </a:xfrm>
          </p:grpSpPr>
          <p:cxnSp>
            <p:nvCxnSpPr>
              <p:cNvPr id="8" name="直接连接符 7"/>
              <p:cNvCxnSpPr/>
              <p:nvPr/>
            </p:nvCxnSpPr>
            <p:spPr>
              <a:xfrm>
                <a:off x="2286000" y="2630282"/>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432560" y="3940976"/>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userDrawn="1"/>
          </p:nvPicPr>
          <p:blipFill>
            <a:blip r:embed="rId3"/>
            <a:srcRect l="14492" t="6748"/>
            <a:stretch>
              <a:fillRect/>
            </a:stretch>
          </p:blipFill>
          <p:spPr>
            <a:xfrm>
              <a:off x="1097914" y="1560410"/>
              <a:ext cx="3977006" cy="2234769"/>
            </a:xfrm>
            <a:prstGeom prst="rect">
              <a:avLst/>
            </a:prstGeom>
          </p:spPr>
        </p:pic>
      </p:grpSp>
      <p:grpSp>
        <p:nvGrpSpPr>
          <p:cNvPr id="10" name="组合 9"/>
          <p:cNvGrpSpPr/>
          <p:nvPr userDrawn="1"/>
        </p:nvGrpSpPr>
        <p:grpSpPr>
          <a:xfrm>
            <a:off x="507329" y="3333888"/>
            <a:ext cx="2465568" cy="2091322"/>
            <a:chOff x="507329" y="3333888"/>
            <a:chExt cx="2465568" cy="2091322"/>
          </a:xfrm>
        </p:grpSpPr>
        <p:grpSp>
          <p:nvGrpSpPr>
            <p:cNvPr id="11" name="组合 10"/>
            <p:cNvGrpSpPr/>
            <p:nvPr userDrawn="1"/>
          </p:nvGrpSpPr>
          <p:grpSpPr>
            <a:xfrm rot="16200000" flipV="1">
              <a:off x="403151" y="4108359"/>
              <a:ext cx="632141" cy="423786"/>
              <a:chOff x="1432560" y="2623534"/>
              <a:chExt cx="853440" cy="1320624"/>
            </a:xfrm>
          </p:grpSpPr>
          <p:cxnSp>
            <p:nvCxnSpPr>
              <p:cNvPr id="13" name="直接连接符 12"/>
              <p:cNvCxnSpPr/>
              <p:nvPr/>
            </p:nvCxnSpPr>
            <p:spPr>
              <a:xfrm>
                <a:off x="2285999" y="2623534"/>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432560" y="3930930"/>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7" name="图片 6"/>
            <p:cNvPicPr>
              <a:picLocks noChangeAspect="1"/>
            </p:cNvPicPr>
            <p:nvPr userDrawn="1"/>
          </p:nvPicPr>
          <p:blipFill>
            <a:blip r:embed="rId4"/>
            <a:stretch>
              <a:fillRect/>
            </a:stretch>
          </p:blipFill>
          <p:spPr>
            <a:xfrm>
              <a:off x="603163" y="4093210"/>
              <a:ext cx="2369734" cy="1332000"/>
            </a:xfrm>
            <a:prstGeom prst="rect">
              <a:avLst/>
            </a:prstGeom>
          </p:spPr>
        </p:pic>
        <p:grpSp>
          <p:nvGrpSpPr>
            <p:cNvPr id="15" name="组合 14"/>
            <p:cNvGrpSpPr/>
            <p:nvPr userDrawn="1"/>
          </p:nvGrpSpPr>
          <p:grpSpPr>
            <a:xfrm>
              <a:off x="1280745" y="3333888"/>
              <a:ext cx="1538345" cy="1025562"/>
              <a:chOff x="2178006" y="5732219"/>
              <a:chExt cx="1219876" cy="813250"/>
            </a:xfrm>
          </p:grpSpPr>
          <p:cxnSp>
            <p:nvCxnSpPr>
              <p:cNvPr id="16" name="直接连接符 15"/>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16" presetClass="entr" presetSubtype="4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Horizontal)">
                                      <p:cBhvr>
                                        <p:cTn id="10" dur="500"/>
                                        <p:tgtEl>
                                          <p:spTgt spid="4"/>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1"/>
                                          </p:val>
                                        </p:tav>
                                        <p:tav tm="100000">
                                          <p:val>
                                            <p:strVal val="#ppt_y"/>
                                          </p:val>
                                        </p:tav>
                                      </p:tavLst>
                                    </p:anim>
                                  </p:childTnLst>
                                </p:cTn>
                              </p:par>
                              <p:par>
                                <p:cTn id="16" presetID="22" presetClass="entr" presetSubtype="1"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anim calcmode="lin" valueType="num">
                                      <p:cBhvr>
                                        <p:cTn id="22" dur="500" fill="hold"/>
                                        <p:tgtEl>
                                          <p:spTgt spid="3"/>
                                        </p:tgtEl>
                                        <p:attrNameLst>
                                          <p:attrName>ppt_x</p:attrName>
                                        </p:attrNameLst>
                                      </p:cBhvr>
                                      <p:tavLst>
                                        <p:tav tm="0">
                                          <p:val>
                                            <p:strVal val="#ppt_x"/>
                                          </p:val>
                                        </p:tav>
                                        <p:tav tm="100000">
                                          <p:val>
                                            <p:strVal val="#ppt_x"/>
                                          </p:val>
                                        </p:tav>
                                      </p:tavLst>
                                    </p:anim>
                                    <p:anim calcmode="lin" valueType="num">
                                      <p:cBhvr>
                                        <p:cTn id="2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8" name="矩形 7"/>
          <p:cNvSpPr/>
          <p:nvPr userDrawn="1"/>
        </p:nvSpPr>
        <p:spPr>
          <a:xfrm>
            <a:off x="348635" y="-9671"/>
            <a:ext cx="3611880" cy="20739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1E53A5-470F-4464-9552-506006F3BF8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CB4AF2-41F1-4F13-8488-B9644486515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1.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3.xml"/><Relationship Id="rId3" Type="http://schemas.openxmlformats.org/officeDocument/2006/relationships/image" Target="../media/image7.png"/><Relationship Id="rId2" Type="http://schemas.microsoft.com/office/2007/relationships/media" Target="../media/media1.mp3"/><Relationship Id="rId1" Type="http://schemas.openxmlformats.org/officeDocument/2006/relationships/audio" Target="../media/media1.mp3"/></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4.xml"/><Relationship Id="rId4" Type="http://schemas.openxmlformats.org/officeDocument/2006/relationships/image" Target="../media/image7.png"/><Relationship Id="rId3" Type="http://schemas.microsoft.com/office/2007/relationships/media" Target="../media/media2.mp3"/><Relationship Id="rId2" Type="http://schemas.openxmlformats.org/officeDocument/2006/relationships/audio" Target="../media/media2.mp3"/><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4.xml"/><Relationship Id="rId5" Type="http://schemas.openxmlformats.org/officeDocument/2006/relationships/image" Target="../media/image7.png"/><Relationship Id="rId4" Type="http://schemas.microsoft.com/office/2007/relationships/media" Target="../media/media3.mp3"/><Relationship Id="rId3" Type="http://schemas.openxmlformats.org/officeDocument/2006/relationships/audio" Target="../media/media3.mp3"/><Relationship Id="rId2" Type="http://schemas.openxmlformats.org/officeDocument/2006/relationships/image" Target="../media/image10.jpe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4.xml"/><Relationship Id="rId4" Type="http://schemas.openxmlformats.org/officeDocument/2006/relationships/image" Target="../media/image7.png"/><Relationship Id="rId3" Type="http://schemas.microsoft.com/office/2007/relationships/media" Target="../media/media4.mp3"/><Relationship Id="rId2" Type="http://schemas.openxmlformats.org/officeDocument/2006/relationships/audio" Target="../media/media4.mp3"/><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4.xml"/><Relationship Id="rId4" Type="http://schemas.openxmlformats.org/officeDocument/2006/relationships/image" Target="../media/image7.png"/><Relationship Id="rId3" Type="http://schemas.microsoft.com/office/2007/relationships/media" Target="../media/media5.mp3"/><Relationship Id="rId2" Type="http://schemas.openxmlformats.org/officeDocument/2006/relationships/audio" Target="../media/media5.mp3"/><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4.xml"/><Relationship Id="rId4" Type="http://schemas.openxmlformats.org/officeDocument/2006/relationships/image" Target="../media/image7.png"/><Relationship Id="rId3" Type="http://schemas.microsoft.com/office/2007/relationships/media" Target="../media/media6.mp3"/><Relationship Id="rId2" Type="http://schemas.openxmlformats.org/officeDocument/2006/relationships/audio" Target="../media/media6.mp3"/><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4.xml"/><Relationship Id="rId4" Type="http://schemas.openxmlformats.org/officeDocument/2006/relationships/image" Target="../media/image7.png"/><Relationship Id="rId3" Type="http://schemas.microsoft.com/office/2007/relationships/media" Target="../media/media7.mp3"/><Relationship Id="rId2" Type="http://schemas.openxmlformats.org/officeDocument/2006/relationships/audio" Target="../media/media7.mp3"/><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4.xml"/><Relationship Id="rId4" Type="http://schemas.openxmlformats.org/officeDocument/2006/relationships/image" Target="../media/image7.png"/><Relationship Id="rId3" Type="http://schemas.microsoft.com/office/2007/relationships/media" Target="../media/media8.mp3"/><Relationship Id="rId2" Type="http://schemas.openxmlformats.org/officeDocument/2006/relationships/audio" Target="../media/media8.mp3"/><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4.xml"/><Relationship Id="rId4" Type="http://schemas.openxmlformats.org/officeDocument/2006/relationships/image" Target="../media/image7.png"/><Relationship Id="rId3" Type="http://schemas.microsoft.com/office/2007/relationships/media" Target="../media/media9.mp3"/><Relationship Id="rId2" Type="http://schemas.openxmlformats.org/officeDocument/2006/relationships/audio" Target="../media/media9.mp3"/><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4.xml"/><Relationship Id="rId4" Type="http://schemas.openxmlformats.org/officeDocument/2006/relationships/image" Target="../media/image7.png"/><Relationship Id="rId3" Type="http://schemas.microsoft.com/office/2007/relationships/media" Target="../media/media10.mp3"/><Relationship Id="rId2" Type="http://schemas.openxmlformats.org/officeDocument/2006/relationships/audio" Target="../media/media10.mp3"/><Relationship Id="rId1" Type="http://schemas.openxmlformats.org/officeDocument/2006/relationships/image" Target="../media/image17.jpe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4.xml"/><Relationship Id="rId4" Type="http://schemas.openxmlformats.org/officeDocument/2006/relationships/image" Target="../media/image7.png"/><Relationship Id="rId3" Type="http://schemas.microsoft.com/office/2007/relationships/media" Target="../media/media11.mp3"/><Relationship Id="rId2" Type="http://schemas.openxmlformats.org/officeDocument/2006/relationships/audio" Target="../media/media11.mp3"/><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4.xml"/><Relationship Id="rId4" Type="http://schemas.openxmlformats.org/officeDocument/2006/relationships/image" Target="../media/image7.png"/><Relationship Id="rId3" Type="http://schemas.microsoft.com/office/2007/relationships/media" Target="../media/media12.mp3"/><Relationship Id="rId2" Type="http://schemas.openxmlformats.org/officeDocument/2006/relationships/audio" Target="../media/media12.mp3"/><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4.xml"/><Relationship Id="rId4" Type="http://schemas.openxmlformats.org/officeDocument/2006/relationships/image" Target="../media/image7.png"/><Relationship Id="rId3" Type="http://schemas.microsoft.com/office/2007/relationships/media" Target="../media/media13.mp3"/><Relationship Id="rId2" Type="http://schemas.openxmlformats.org/officeDocument/2006/relationships/audio" Target="../media/media13.mp3"/><Relationship Id="rId1" Type="http://schemas.openxmlformats.org/officeDocument/2006/relationships/image" Target="../media/image20.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4.xml"/><Relationship Id="rId4" Type="http://schemas.openxmlformats.org/officeDocument/2006/relationships/image" Target="../media/image7.png"/><Relationship Id="rId3" Type="http://schemas.microsoft.com/office/2007/relationships/media" Target="../media/media14.mp3"/><Relationship Id="rId2" Type="http://schemas.openxmlformats.org/officeDocument/2006/relationships/audio" Target="../media/media14.mp3"/><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4.xml"/><Relationship Id="rId4" Type="http://schemas.openxmlformats.org/officeDocument/2006/relationships/image" Target="../media/image7.png"/><Relationship Id="rId3" Type="http://schemas.microsoft.com/office/2007/relationships/media" Target="../media/media15.mp3"/><Relationship Id="rId2" Type="http://schemas.openxmlformats.org/officeDocument/2006/relationships/audio" Target="../media/media15.mp3"/><Relationship Id="rId1" Type="http://schemas.openxmlformats.org/officeDocument/2006/relationships/image" Target="../media/image22.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4.xml"/><Relationship Id="rId4" Type="http://schemas.openxmlformats.org/officeDocument/2006/relationships/image" Target="../media/image7.png"/><Relationship Id="rId3" Type="http://schemas.microsoft.com/office/2007/relationships/media" Target="../media/media16.mp3"/><Relationship Id="rId2" Type="http://schemas.openxmlformats.org/officeDocument/2006/relationships/audio" Target="../media/media16.mp3"/><Relationship Id="rId1" Type="http://schemas.openxmlformats.org/officeDocument/2006/relationships/image" Target="../media/image23.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4.xml"/><Relationship Id="rId4" Type="http://schemas.openxmlformats.org/officeDocument/2006/relationships/image" Target="../media/image7.png"/><Relationship Id="rId3" Type="http://schemas.microsoft.com/office/2007/relationships/media" Target="../media/media17.mp3"/><Relationship Id="rId2" Type="http://schemas.openxmlformats.org/officeDocument/2006/relationships/audio" Target="../media/media17.mp3"/><Relationship Id="rId1"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userDrawn="1"/>
        </p:nvPicPr>
        <p:blipFill>
          <a:blip r:embed="rId1"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sp>
        <p:nvSpPr>
          <p:cNvPr id="5" name="文本框 4"/>
          <p:cNvSpPr txBox="1"/>
          <p:nvPr/>
        </p:nvSpPr>
        <p:spPr>
          <a:xfrm>
            <a:off x="652780" y="1023938"/>
            <a:ext cx="10886440" cy="2106930"/>
          </a:xfrm>
          <a:prstGeom prst="rect">
            <a:avLst/>
          </a:prstGeom>
          <a:effectLst>
            <a:outerShdw blurRad="50800" dist="50800" dir="5400000" sx="64000" sy="64000" algn="ctr" rotWithShape="0">
              <a:srgbClr val="000000">
                <a:alpha val="43000"/>
              </a:srgbClr>
            </a:outerShdw>
          </a:effectLst>
        </p:spPr>
        <p:txBody>
          <a:bodyPr wrap="square">
            <a:noAutofit/>
          </a:bodyPr>
          <a:lstStyle/>
          <a:p>
            <a:pPr lvl="0" algn="ctr" defTabSz="266700">
              <a:lnSpc>
                <a:spcPct val="100000"/>
              </a:lnSpc>
              <a:spcAft>
                <a:spcPts val="600"/>
              </a:spcAft>
              <a:buClrTx/>
              <a:buSzTx/>
              <a:buFontTx/>
            </a:pPr>
            <a:r>
              <a:rPr lang="en-US" altLang="zh-CN" sz="4000" b="1" dirty="0">
                <a:ln w="12700">
                  <a:solidFill>
                    <a:schemeClr val="accent4">
                      <a:lumMod val="75000"/>
                    </a:schemeClr>
                  </a:solidFill>
                </a:ln>
                <a:solidFill>
                  <a:schemeClr val="bg1"/>
                </a:solidFill>
                <a:effectLst>
                  <a:outerShdw blurRad="38100" dist="38100" dir="2700000" algn="tl">
                    <a:srgbClr val="000000">
                      <a:alpha val="43137"/>
                    </a:srgbClr>
                  </a:outerShdw>
                </a:effectLst>
                <a:latin typeface="Segoe UI Black" panose="020B0A02040204020203" charset="0"/>
                <a:ea typeface="Open Sans" panose="020B0606030504020204"/>
                <a:cs typeface="Segoe UI Black" panose="020B0A02040204020203" charset="0"/>
                <a:sym typeface="+mn-ea"/>
              </a:rPr>
              <a:t>Introduction to Four Major Water-Saving Irrigation Technologies</a:t>
            </a:r>
            <a:endParaRPr lang="en-US" altLang="zh-CN" sz="4000" b="1" dirty="0">
              <a:ln w="12700">
                <a:solidFill>
                  <a:schemeClr val="accent4">
                    <a:lumMod val="75000"/>
                  </a:schemeClr>
                </a:solidFill>
              </a:ln>
              <a:solidFill>
                <a:schemeClr val="bg1"/>
              </a:solidFill>
              <a:effectLst>
                <a:outerShdw blurRad="38100" dist="38100" dir="2700000" algn="tl">
                  <a:srgbClr val="000000">
                    <a:alpha val="43137"/>
                  </a:srgbClr>
                </a:outerShdw>
              </a:effectLst>
              <a:latin typeface="Segoe UI Black" panose="020B0A02040204020203" charset="0"/>
              <a:ea typeface="Open Sans" panose="020B0606030504020204"/>
              <a:cs typeface="Segoe UI Black" panose="020B0A02040204020203" charset="0"/>
              <a:sym typeface="+mn-ea"/>
            </a:endParaRPr>
          </a:p>
        </p:txBody>
      </p:sp>
      <p:pic>
        <p:nvPicPr>
          <p:cNvPr id="3" name="图片 2"/>
          <p:cNvPicPr>
            <a:picLocks noChangeAspect="1"/>
          </p:cNvPicPr>
          <p:nvPr/>
        </p:nvPicPr>
        <p:blipFill>
          <a:blip r:embed="rId2"/>
          <a:stretch>
            <a:fillRect/>
          </a:stretch>
        </p:blipFill>
        <p:spPr>
          <a:xfrm>
            <a:off x="77470" y="3730625"/>
            <a:ext cx="5168900" cy="2929255"/>
          </a:xfrm>
          <a:prstGeom prst="rect">
            <a:avLst/>
          </a:prstGeom>
        </p:spPr>
      </p:pic>
      <p:pic>
        <p:nvPicPr>
          <p:cNvPr id="2" name="图片 1"/>
          <p:cNvPicPr>
            <a:picLocks noChangeAspect="1"/>
          </p:cNvPicPr>
          <p:nvPr/>
        </p:nvPicPr>
        <p:blipFill>
          <a:blip r:embed="rId3"/>
          <a:stretch>
            <a:fillRect/>
          </a:stretch>
        </p:blipFill>
        <p:spPr>
          <a:xfrm>
            <a:off x="0" y="0"/>
            <a:ext cx="12192000" cy="685800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199255" y="2393950"/>
            <a:ext cx="982980" cy="1521460"/>
            <a:chOff x="1432560" y="2630282"/>
            <a:chExt cx="853440" cy="1320624"/>
          </a:xfrm>
        </p:grpSpPr>
        <p:cxnSp>
          <p:nvCxnSpPr>
            <p:cNvPr id="14" name="直接连接符 13"/>
            <p:cNvCxnSpPr/>
            <p:nvPr/>
          </p:nvCxnSpPr>
          <p:spPr>
            <a:xfrm>
              <a:off x="2286000" y="2630282"/>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432560" y="3940976"/>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p:nvSpPr>
        <p:spPr>
          <a:xfrm>
            <a:off x="2514437" y="1010906"/>
            <a:ext cx="2699712" cy="583565"/>
          </a:xfrm>
          <a:prstGeom prst="rect">
            <a:avLst/>
          </a:prstGeom>
          <a:noFill/>
        </p:spPr>
        <p:txBody>
          <a:bodyPr vert="horz" wrap="square" rtlCol="0">
            <a:spAutoFit/>
          </a:bodyPr>
          <a:lstStyle/>
          <a:p>
            <a:pPr algn="r"/>
            <a:r>
              <a:rPr lang="en-US" altLang="zh-CN" sz="3200" i="1" dirty="0">
                <a:solidFill>
                  <a:srgbClr val="5BAE3E"/>
                </a:solidFill>
                <a:latin typeface="Arial" panose="020B0604020202020204" pitchFamily="34" charset="0"/>
                <a:ea typeface="+mj-ea"/>
                <a:cs typeface="Arial" panose="020B0604020202020204" pitchFamily="34" charset="0"/>
                <a:sym typeface="Arial" panose="020B0604020202020204" pitchFamily="34" charset="0"/>
              </a:rPr>
              <a:t>PART.02</a:t>
            </a:r>
            <a:endParaRPr lang="zh-CN" altLang="en-US" sz="3200" i="1" dirty="0">
              <a:solidFill>
                <a:srgbClr val="5BAE3E"/>
              </a:solidFill>
              <a:latin typeface="Arial" panose="020B0604020202020204" pitchFamily="34" charset="0"/>
              <a:ea typeface="+mj-ea"/>
              <a:cs typeface="Arial" panose="020B0604020202020204" pitchFamily="34" charset="0"/>
              <a:sym typeface="Arial" panose="020B0604020202020204" pitchFamily="34" charset="0"/>
            </a:endParaRPr>
          </a:p>
        </p:txBody>
      </p:sp>
      <p:grpSp>
        <p:nvGrpSpPr>
          <p:cNvPr id="121" name="组合 120"/>
          <p:cNvGrpSpPr/>
          <p:nvPr/>
        </p:nvGrpSpPr>
        <p:grpSpPr>
          <a:xfrm rot="16200000" flipV="1">
            <a:off x="403225" y="4108450"/>
            <a:ext cx="631825" cy="423545"/>
            <a:chOff x="1432560" y="2623534"/>
            <a:chExt cx="853440" cy="1320624"/>
          </a:xfrm>
        </p:grpSpPr>
        <p:cxnSp>
          <p:nvCxnSpPr>
            <p:cNvPr id="122" name="直接连接符 121"/>
            <p:cNvCxnSpPr/>
            <p:nvPr/>
          </p:nvCxnSpPr>
          <p:spPr>
            <a:xfrm>
              <a:off x="2285999" y="2623534"/>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1432560" y="3930930"/>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8" name="组合 107"/>
          <p:cNvGrpSpPr/>
          <p:nvPr/>
        </p:nvGrpSpPr>
        <p:grpSpPr>
          <a:xfrm>
            <a:off x="1280745" y="3333888"/>
            <a:ext cx="1538345" cy="1025562"/>
            <a:chOff x="2178006" y="5732219"/>
            <a:chExt cx="1219876" cy="813250"/>
          </a:xfrm>
        </p:grpSpPr>
        <p:cxnSp>
          <p:nvCxnSpPr>
            <p:cNvPr id="109" name="直接连接符 108"/>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5625510" y="3125153"/>
            <a:ext cx="6489875" cy="607695"/>
          </a:xfrm>
          <a:prstGeom prst="rect">
            <a:avLst/>
          </a:prstGeom>
          <a:noFill/>
        </p:spPr>
        <p:txBody>
          <a:bodyPr wrap="square" rtlCol="0">
            <a:spAutoFit/>
          </a:bodyPr>
          <a:lstStyle/>
          <a:p>
            <a:pPr lvl="0" defTabSz="685800">
              <a:lnSpc>
                <a:spcPct val="120000"/>
              </a:lnSpc>
              <a:defRPr/>
            </a:pPr>
            <a:r>
              <a:rPr lang="en-US" altLang="zh-CN" sz="2800" b="1" dirty="0">
                <a:solidFill>
                  <a:srgbClr val="FFFFFF"/>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Automated Irrigation Technology</a:t>
            </a:r>
            <a:endParaRPr lang="en-US" altLang="zh-CN" sz="2800" b="1" dirty="0">
              <a:solidFill>
                <a:srgbClr val="FFFFFF"/>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2" name="2">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987354" y="6278830"/>
            <a:ext cx="609600" cy="57917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127"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6708278"/>
            <a:ext cx="12192000" cy="153627"/>
            <a:chOff x="147892" y="6347897"/>
            <a:chExt cx="11450808" cy="120769"/>
          </a:xfrm>
        </p:grpSpPr>
        <p:sp>
          <p:nvSpPr>
            <p:cNvPr id="8" name="矩形 7"/>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12" name="矩形 11"/>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sp>
        <p:nvSpPr>
          <p:cNvPr id="5" name="文本框 4"/>
          <p:cNvSpPr txBox="1"/>
          <p:nvPr/>
        </p:nvSpPr>
        <p:spPr>
          <a:xfrm>
            <a:off x="583025" y="431757"/>
            <a:ext cx="8539549"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System Components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10" name="文本框 9"/>
          <p:cNvSpPr txBox="1"/>
          <p:nvPr/>
        </p:nvSpPr>
        <p:spPr>
          <a:xfrm>
            <a:off x="593090" y="1295400"/>
            <a:ext cx="6096000" cy="3770630"/>
          </a:xfrm>
          <a:prstGeom prst="rect">
            <a:avLst/>
          </a:prstGeom>
          <a:noFill/>
        </p:spPr>
        <p:txBody>
          <a:bodyPr wrap="square" rtlCol="0" anchor="t">
            <a:spAutoFit/>
          </a:bodyPr>
          <a:lstStyle/>
          <a:p>
            <a:pPr marL="288290" lvl="0" indent="-288290" algn="l">
              <a:lnSpc>
                <a:spcPct val="120000"/>
              </a:lnSpc>
              <a:spcBef>
                <a:spcPts val="300"/>
              </a:spcBef>
              <a:spcAft>
                <a:spcPts val="3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A field automated irrigation solution consisting of: </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3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Water sources.</a:t>
            </a:r>
            <a:endParaRPr lang="en-US" altLang="zh-CN" sz="1600" dirty="0">
              <a:latin typeface="Arial" panose="020B0604020202020204" pitchFamily="34" charset="0"/>
              <a:cs typeface="Arial" panose="020B0604020202020204" pitchFamily="34" charset="0"/>
              <a:sym typeface="+mn-ea"/>
            </a:endParaRPr>
          </a:p>
          <a:p>
            <a:pPr marL="575945" lvl="1" indent="-285750" algn="l">
              <a:lnSpc>
                <a:spcPct val="120000"/>
              </a:lnSpc>
              <a:spcBef>
                <a:spcPts val="3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Head control units.</a:t>
            </a:r>
            <a:endParaRPr lang="en-US" altLang="zh-CN" sz="1600" dirty="0">
              <a:latin typeface="Arial" panose="020B0604020202020204" pitchFamily="34" charset="0"/>
              <a:cs typeface="Arial" panose="020B0604020202020204" pitchFamily="34" charset="0"/>
              <a:sym typeface="+mn-ea"/>
            </a:endParaRPr>
          </a:p>
          <a:p>
            <a:pPr marL="575945" lvl="1" indent="-285750" algn="l">
              <a:lnSpc>
                <a:spcPct val="120000"/>
              </a:lnSpc>
              <a:spcBef>
                <a:spcPts val="3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Measuring instruments.</a:t>
            </a:r>
            <a:endParaRPr lang="en-US" altLang="zh-CN" sz="1600" dirty="0">
              <a:latin typeface="Arial" panose="020B0604020202020204" pitchFamily="34" charset="0"/>
              <a:cs typeface="Arial" panose="020B0604020202020204" pitchFamily="34" charset="0"/>
              <a:sym typeface="+mn-ea"/>
            </a:endParaRPr>
          </a:p>
          <a:p>
            <a:pPr marL="575945" lvl="1" indent="-285750" algn="l">
              <a:lnSpc>
                <a:spcPct val="120000"/>
              </a:lnSpc>
              <a:spcBef>
                <a:spcPts val="3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Water conveyance and distribution pipe networks.</a:t>
            </a:r>
            <a:endParaRPr lang="en-US" altLang="zh-CN" sz="1600" dirty="0">
              <a:latin typeface="Arial" panose="020B0604020202020204" pitchFamily="34" charset="0"/>
              <a:cs typeface="Arial" panose="020B0604020202020204" pitchFamily="34" charset="0"/>
              <a:sym typeface="+mn-ea"/>
            </a:endParaRPr>
          </a:p>
          <a:p>
            <a:pPr marL="575945" lvl="1" indent="-285750" algn="l">
              <a:lnSpc>
                <a:spcPct val="120000"/>
              </a:lnSpc>
              <a:spcBef>
                <a:spcPts val="3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Master control computers.</a:t>
            </a:r>
            <a:endParaRPr lang="en-US" altLang="zh-CN" sz="1600" dirty="0">
              <a:latin typeface="Arial" panose="020B0604020202020204" pitchFamily="34" charset="0"/>
              <a:cs typeface="Arial" panose="020B0604020202020204" pitchFamily="34" charset="0"/>
              <a:sym typeface="+mn-ea"/>
            </a:endParaRPr>
          </a:p>
          <a:p>
            <a:pPr marL="575945" lvl="1" indent="-285750" algn="l">
              <a:lnSpc>
                <a:spcPct val="120000"/>
              </a:lnSpc>
              <a:spcBef>
                <a:spcPts val="3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Field control stations.</a:t>
            </a:r>
            <a:endParaRPr lang="en-US" altLang="zh-CN" sz="1600" dirty="0">
              <a:latin typeface="Arial" panose="020B0604020202020204" pitchFamily="34" charset="0"/>
              <a:cs typeface="Arial" panose="020B0604020202020204" pitchFamily="34" charset="0"/>
              <a:sym typeface="+mn-ea"/>
            </a:endParaRPr>
          </a:p>
          <a:p>
            <a:pPr marL="575945" lvl="1" indent="-285750" algn="l">
              <a:lnSpc>
                <a:spcPct val="120000"/>
              </a:lnSpc>
              <a:spcBef>
                <a:spcPts val="3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Solenoid valves.</a:t>
            </a:r>
            <a:endParaRPr lang="en-US" altLang="zh-CN" sz="1600" dirty="0">
              <a:latin typeface="Arial" panose="020B0604020202020204" pitchFamily="34" charset="0"/>
              <a:cs typeface="Arial" panose="020B0604020202020204" pitchFamily="34" charset="0"/>
              <a:sym typeface="+mn-ea"/>
            </a:endParaRPr>
          </a:p>
          <a:p>
            <a:pPr marL="575945" lvl="1" indent="-285750" algn="l">
              <a:lnSpc>
                <a:spcPct val="120000"/>
              </a:lnSpc>
              <a:spcBef>
                <a:spcPts val="3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Control cables.</a:t>
            </a:r>
            <a:endParaRPr lang="en-US" altLang="zh-CN" sz="1600" dirty="0">
              <a:latin typeface="Arial" panose="020B0604020202020204" pitchFamily="34" charset="0"/>
              <a:cs typeface="Arial" panose="020B0604020202020204" pitchFamily="34" charset="0"/>
              <a:sym typeface="+mn-ea"/>
            </a:endParaRPr>
          </a:p>
          <a:p>
            <a:pPr marL="575945" lvl="1" indent="-285750" algn="l">
              <a:lnSpc>
                <a:spcPct val="120000"/>
              </a:lnSpc>
              <a:spcBef>
                <a:spcPts val="300"/>
              </a:spcBef>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Supporting software systems.</a:t>
            </a:r>
            <a:endParaRPr lang="en-US" altLang="zh-CN" sz="1600" dirty="0">
              <a:latin typeface="Arial" panose="020B0604020202020204" pitchFamily="34" charset="0"/>
              <a:cs typeface="Arial" panose="020B0604020202020204" pitchFamily="34" charset="0"/>
              <a:sym typeface="+mn-ea"/>
            </a:endParaRPr>
          </a:p>
        </p:txBody>
      </p:sp>
      <p:pic>
        <p:nvPicPr>
          <p:cNvPr id="11" name="图片 10"/>
          <p:cNvPicPr>
            <a:picLocks noChangeAspect="1"/>
          </p:cNvPicPr>
          <p:nvPr/>
        </p:nvPicPr>
        <p:blipFill>
          <a:blip r:embed="rId1"/>
          <a:stretch>
            <a:fillRect/>
          </a:stretch>
        </p:blipFill>
        <p:spPr>
          <a:xfrm>
            <a:off x="7262301" y="1389285"/>
            <a:ext cx="4234374" cy="3695369"/>
          </a:xfrm>
          <a:prstGeom prst="rect">
            <a:avLst/>
          </a:prstGeom>
        </p:spPr>
      </p:pic>
      <p:pic>
        <p:nvPicPr>
          <p:cNvPr id="3" name="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849552" y="6248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bldLst>
      <p:bldP spid="5" grpId="0"/>
      <p:bldP spid="10"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6708278"/>
            <a:ext cx="12192000" cy="153627"/>
            <a:chOff x="147892" y="6347897"/>
            <a:chExt cx="11450808" cy="120769"/>
          </a:xfrm>
        </p:grpSpPr>
        <p:sp>
          <p:nvSpPr>
            <p:cNvPr id="8" name="矩形 7"/>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12" name="矩形 11"/>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sp>
        <p:nvSpPr>
          <p:cNvPr id="5" name="文本框 4"/>
          <p:cNvSpPr txBox="1"/>
          <p:nvPr/>
        </p:nvSpPr>
        <p:spPr>
          <a:xfrm>
            <a:off x="593299" y="431757"/>
            <a:ext cx="8539549"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Operational Guidelines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6" name="文本框 5"/>
          <p:cNvSpPr txBox="1"/>
          <p:nvPr/>
        </p:nvSpPr>
        <p:spPr>
          <a:xfrm>
            <a:off x="593090" y="1299961"/>
            <a:ext cx="6230903" cy="2795905"/>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Sensors Installation and Control</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Sensors buried and installed </a:t>
            </a:r>
            <a:r>
              <a:rPr lang="en-US" altLang="zh-CN" sz="1600" b="1" dirty="0">
                <a:latin typeface="Arial" panose="020B0604020202020204" pitchFamily="34" charset="0"/>
                <a:cs typeface="Arial" panose="020B0604020202020204" pitchFamily="34" charset="0"/>
                <a:sym typeface="+mn-ea"/>
              </a:rPr>
              <a:t>across the</a:t>
            </a:r>
            <a:r>
              <a:rPr lang="en-US" altLang="zh-CN" sz="1600" dirty="0">
                <a:latin typeface="Arial" panose="020B0604020202020204" pitchFamily="34" charset="0"/>
                <a:cs typeface="Arial" panose="020B0604020202020204" pitchFamily="34" charset="0"/>
                <a:sym typeface="+mn-ea"/>
              </a:rPr>
              <a:t> </a:t>
            </a:r>
            <a:r>
              <a:rPr lang="en-US" altLang="zh-CN" sz="1600" b="1" dirty="0">
                <a:latin typeface="Arial" panose="020B0604020202020204" pitchFamily="34" charset="0"/>
                <a:cs typeface="Arial" panose="020B0604020202020204" pitchFamily="34" charset="0"/>
                <a:sym typeface="+mn-ea"/>
              </a:rPr>
              <a:t>irrigated area.</a:t>
            </a:r>
            <a:endParaRPr lang="en-US" altLang="zh-CN" sz="1600" b="1" dirty="0">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Operators use </a:t>
            </a:r>
            <a:r>
              <a:rPr lang="en-US" altLang="zh-CN" sz="1600" b="1" dirty="0">
                <a:latin typeface="Arial" panose="020B0604020202020204" pitchFamily="34" charset="0"/>
                <a:cs typeface="Arial" panose="020B0604020202020204" pitchFamily="34" charset="0"/>
                <a:sym typeface="+mn-ea"/>
              </a:rPr>
              <a:t>touch screen</a:t>
            </a:r>
            <a:r>
              <a:rPr lang="en-US" altLang="zh-CN" sz="1600" dirty="0">
                <a:latin typeface="Arial" panose="020B0604020202020204" pitchFamily="34" charset="0"/>
                <a:cs typeface="Arial" panose="020B0604020202020204" pitchFamily="34" charset="0"/>
                <a:sym typeface="+mn-ea"/>
              </a:rPr>
              <a:t> connected via </a:t>
            </a:r>
            <a:r>
              <a:rPr lang="en-US" altLang="zh-CN" sz="1600" b="1" dirty="0">
                <a:latin typeface="Arial" panose="020B0604020202020204" pitchFamily="34" charset="0"/>
                <a:cs typeface="Arial" panose="020B0604020202020204" pitchFamily="34" charset="0"/>
                <a:sym typeface="+mn-ea"/>
              </a:rPr>
              <a:t>control cables</a:t>
            </a:r>
            <a:r>
              <a:rPr lang="en-US" altLang="zh-CN" sz="1600" dirty="0">
                <a:latin typeface="Arial" panose="020B0604020202020204" pitchFamily="34" charset="0"/>
                <a:cs typeface="Arial" panose="020B0604020202020204" pitchFamily="34" charset="0"/>
                <a:sym typeface="+mn-ea"/>
              </a:rPr>
              <a:t> to set:</a:t>
            </a:r>
            <a:endParaRPr lang="en-US" altLang="zh-CN" sz="1600" dirty="0">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endParaRPr lang="en-US" altLang="zh-CN" sz="1600" dirty="0">
              <a:latin typeface="Arial" panose="020B0604020202020204" pitchFamily="34" charset="0"/>
              <a:cs typeface="Arial" panose="020B0604020202020204" pitchFamily="34" charset="0"/>
              <a:sym typeface="+mn-ea"/>
            </a:endParaRPr>
          </a:p>
          <a:p>
            <a:pPr marL="575945" lvl="2" indent="0" algn="l">
              <a:lnSpc>
                <a:spcPct val="120000"/>
              </a:lnSpc>
              <a:spcBef>
                <a:spcPts val="200"/>
              </a:spcBef>
              <a:spcAft>
                <a:spcPts val="200"/>
              </a:spcAft>
              <a:buClrTx/>
              <a:buSzTx/>
              <a:buFont typeface="Arial" panose="020B0604020202020204" pitchFamily="34" charset="0"/>
              <a:buNone/>
            </a:pP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2" indent="0" algn="l">
              <a:lnSpc>
                <a:spcPct val="120000"/>
              </a:lnSpc>
              <a:spcBef>
                <a:spcPts val="200"/>
              </a:spcBef>
              <a:spcAft>
                <a:spcPts val="200"/>
              </a:spcAft>
              <a:buClrTx/>
              <a:buSzTx/>
              <a:buFont typeface="Arial" panose="020B0604020202020204" pitchFamily="34" charset="0"/>
              <a:buNone/>
            </a:pPr>
            <a:endParaRPr lang="en-US" altLang="zh-CN" sz="1600" b="1" dirty="0">
              <a:latin typeface="Arial" panose="020B0604020202020204" pitchFamily="34" charset="0"/>
              <a:cs typeface="Arial" panose="020B0604020202020204" pitchFamily="34" charset="0"/>
              <a:sym typeface="+mn-ea"/>
            </a:endParaRPr>
          </a:p>
          <a:p>
            <a:pPr marL="575945" lvl="2" indent="0" algn="l">
              <a:lnSpc>
                <a:spcPct val="120000"/>
              </a:lnSpc>
              <a:spcBef>
                <a:spcPts val="200"/>
              </a:spcBef>
              <a:spcAft>
                <a:spcPts val="200"/>
              </a:spcAft>
              <a:buClrTx/>
              <a:buSzTx/>
              <a:buFont typeface="Arial" panose="020B0604020202020204" pitchFamily="34" charset="0"/>
              <a:buNone/>
            </a:pPr>
            <a:r>
              <a:rPr lang="en-US" altLang="zh-CN" sz="1600" b="1" dirty="0">
                <a:solidFill>
                  <a:schemeClr val="tx1"/>
                </a:solidFill>
                <a:latin typeface="Arial" panose="020B0604020202020204" pitchFamily="34" charset="0"/>
                <a:cs typeface="Arial" panose="020B0604020202020204" pitchFamily="34" charset="0"/>
                <a:sym typeface="+mn-ea"/>
              </a:rPr>
              <a:t>➜</a:t>
            </a:r>
            <a:r>
              <a:rPr lang="en-US" altLang="zh-CN" sz="1600" dirty="0">
                <a:solidFill>
                  <a:schemeClr val="tx1"/>
                </a:solidFill>
                <a:latin typeface="Arial" panose="020B0604020202020204" pitchFamily="34" charset="0"/>
                <a:cs typeface="Arial" panose="020B0604020202020204" pitchFamily="34" charset="0"/>
                <a:sym typeface="+mn-ea"/>
              </a:rPr>
              <a:t> control the opening and closing of </a:t>
            </a:r>
            <a:r>
              <a:rPr lang="en-US" altLang="zh-CN" sz="1600" b="1" dirty="0">
                <a:solidFill>
                  <a:schemeClr val="tx1"/>
                </a:solidFill>
                <a:latin typeface="Arial" panose="020B0604020202020204" pitchFamily="34" charset="0"/>
                <a:cs typeface="Arial" panose="020B0604020202020204" pitchFamily="34" charset="0"/>
                <a:sym typeface="+mn-ea"/>
              </a:rPr>
              <a:t>field solenoid valves.</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7" name="文本框 6"/>
          <p:cNvSpPr txBox="1"/>
          <p:nvPr/>
        </p:nvSpPr>
        <p:spPr>
          <a:xfrm>
            <a:off x="593090" y="4113855"/>
            <a:ext cx="5431389" cy="76962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Operational Convenience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Eliminates the need for operators to enter the field.</a:t>
            </a:r>
            <a:endParaRPr lang="en-US" altLang="zh-CN" sz="1600" dirty="0">
              <a:latin typeface="Arial" panose="020B0604020202020204" pitchFamily="34" charset="0"/>
              <a:cs typeface="Arial" panose="020B0604020202020204" pitchFamily="34" charset="0"/>
              <a:sym typeface="+mn-ea"/>
            </a:endParaRPr>
          </a:p>
        </p:txBody>
      </p:sp>
      <p:pic>
        <p:nvPicPr>
          <p:cNvPr id="3" name="图片 2"/>
          <p:cNvPicPr>
            <a:picLocks noChangeAspect="1"/>
          </p:cNvPicPr>
          <p:nvPr/>
        </p:nvPicPr>
        <p:blipFill>
          <a:blip r:embed="rId1"/>
          <a:srcRect l="6784" t="3024" r="1274" b="4368"/>
          <a:stretch>
            <a:fillRect/>
          </a:stretch>
        </p:blipFill>
        <p:spPr>
          <a:xfrm>
            <a:off x="8415758" y="1262380"/>
            <a:ext cx="1718207" cy="1750060"/>
          </a:xfrm>
          <a:prstGeom prst="ellipse">
            <a:avLst/>
          </a:prstGeom>
          <a:ln w="47625">
            <a:solidFill>
              <a:schemeClr val="accent1"/>
            </a:solidFill>
          </a:ln>
        </p:spPr>
      </p:pic>
      <p:sp>
        <p:nvSpPr>
          <p:cNvPr id="25" name="矩形: 圆角 24"/>
          <p:cNvSpPr/>
          <p:nvPr/>
        </p:nvSpPr>
        <p:spPr>
          <a:xfrm>
            <a:off x="1271464" y="2687547"/>
            <a:ext cx="5386275"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b="1" dirty="0">
                <a:solidFill>
                  <a:schemeClr val="tx1"/>
                </a:solidFill>
                <a:latin typeface="Arial" panose="020B0604020202020204" pitchFamily="34" charset="0"/>
                <a:cs typeface="Arial" panose="020B0604020202020204" pitchFamily="34" charset="0"/>
                <a:sym typeface="+mn-ea"/>
              </a:rPr>
              <a:t>Irrigation duration.</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26" name="矩形: 圆角 37"/>
          <p:cNvSpPr/>
          <p:nvPr/>
        </p:nvSpPr>
        <p:spPr>
          <a:xfrm>
            <a:off x="1271464" y="3012226"/>
            <a:ext cx="5386275"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b="1" dirty="0">
                <a:solidFill>
                  <a:schemeClr val="tx1"/>
                </a:solidFill>
                <a:latin typeface="Arial" panose="020B0604020202020204" pitchFamily="34" charset="0"/>
                <a:cs typeface="Arial" panose="020B0604020202020204" pitchFamily="34" charset="0"/>
                <a:sym typeface="+mn-ea"/>
              </a:rPr>
              <a:t>Water volume.</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27" name="矩形: 圆角 37"/>
          <p:cNvSpPr/>
          <p:nvPr/>
        </p:nvSpPr>
        <p:spPr>
          <a:xfrm>
            <a:off x="1271464" y="3336906"/>
            <a:ext cx="5386275"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b="1" dirty="0">
                <a:solidFill>
                  <a:schemeClr val="tx1"/>
                </a:solidFill>
                <a:latin typeface="Arial" panose="020B0604020202020204" pitchFamily="34" charset="0"/>
                <a:cs typeface="Arial" panose="020B0604020202020204" pitchFamily="34" charset="0"/>
                <a:sym typeface="+mn-ea"/>
              </a:rPr>
              <a:t>Irrigation cycles.</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grpSp>
        <p:nvGrpSpPr>
          <p:cNvPr id="24" name="组合 23"/>
          <p:cNvGrpSpPr/>
          <p:nvPr/>
        </p:nvGrpSpPr>
        <p:grpSpPr>
          <a:xfrm>
            <a:off x="6650225" y="3198905"/>
            <a:ext cx="4843842" cy="2681349"/>
            <a:chOff x="10473" y="5038"/>
            <a:chExt cx="7628" cy="4223"/>
          </a:xfrm>
        </p:grpSpPr>
        <p:grpSp>
          <p:nvGrpSpPr>
            <p:cNvPr id="22" name="组合 21"/>
            <p:cNvGrpSpPr/>
            <p:nvPr/>
          </p:nvGrpSpPr>
          <p:grpSpPr>
            <a:xfrm>
              <a:off x="10473" y="5038"/>
              <a:ext cx="7628" cy="4223"/>
              <a:chOff x="6883686" y="3011555"/>
              <a:chExt cx="5317249" cy="2943407"/>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7229336" y="3130735"/>
                <a:ext cx="4340364" cy="2704985"/>
              </a:xfrm>
              <a:prstGeom prst="rect">
                <a:avLst/>
              </a:prstGeom>
            </p:spPr>
          </p:pic>
          <p:sp>
            <p:nvSpPr>
              <p:cNvPr id="4" name="文本框 3"/>
              <p:cNvSpPr txBox="1"/>
              <p:nvPr/>
            </p:nvSpPr>
            <p:spPr>
              <a:xfrm>
                <a:off x="6883686" y="4177855"/>
                <a:ext cx="1053259" cy="269066"/>
              </a:xfrm>
              <a:prstGeom prst="rect">
                <a:avLst/>
              </a:prstGeom>
              <a:noFill/>
            </p:spPr>
            <p:txBody>
              <a:bodyPr wrap="none" rtlCol="0">
                <a:spAutoFit/>
              </a:bodyPr>
              <a:lstStyle/>
              <a:p>
                <a:pPr>
                  <a:lnSpc>
                    <a:spcPct val="100000"/>
                  </a:lnSpc>
                </a:pPr>
                <a:r>
                  <a:rPr lang="en-US" altLang="zh-CN" sz="1000" dirty="0"/>
                  <a:t>Water Source</a:t>
                </a:r>
                <a:endParaRPr lang="en-US" altLang="zh-CN" sz="1000" dirty="0"/>
              </a:p>
            </p:txBody>
          </p:sp>
          <p:sp>
            <p:nvSpPr>
              <p:cNvPr id="9" name="文本框 8"/>
              <p:cNvSpPr txBox="1"/>
              <p:nvPr/>
            </p:nvSpPr>
            <p:spPr>
              <a:xfrm>
                <a:off x="7547523" y="3011555"/>
                <a:ext cx="1122268" cy="437754"/>
              </a:xfrm>
              <a:prstGeom prst="rect">
                <a:avLst/>
              </a:prstGeom>
              <a:noFill/>
            </p:spPr>
            <p:txBody>
              <a:bodyPr wrap="none" rtlCol="0">
                <a:spAutoFit/>
              </a:bodyPr>
              <a:lstStyle/>
              <a:p>
                <a:pPr algn="ctr">
                  <a:lnSpc>
                    <a:spcPct val="100000"/>
                  </a:lnSpc>
                </a:pPr>
                <a:r>
                  <a:rPr lang="en-US" altLang="zh-CN" sz="1000" dirty="0"/>
                  <a:t>Pressurization </a:t>
                </a:r>
                <a:endParaRPr lang="en-US" altLang="zh-CN" sz="1000" dirty="0"/>
              </a:p>
              <a:p>
                <a:pPr algn="ctr">
                  <a:lnSpc>
                    <a:spcPct val="100000"/>
                  </a:lnSpc>
                </a:pPr>
                <a:r>
                  <a:rPr lang="en-US" altLang="zh-CN" sz="1000" dirty="0"/>
                  <a:t>System</a:t>
                </a:r>
                <a:endParaRPr lang="en-US" altLang="zh-CN" sz="1000" dirty="0"/>
              </a:p>
            </p:txBody>
          </p:sp>
          <p:sp>
            <p:nvSpPr>
              <p:cNvPr id="11" name="文本框 10"/>
              <p:cNvSpPr txBox="1"/>
              <p:nvPr/>
            </p:nvSpPr>
            <p:spPr>
              <a:xfrm>
                <a:off x="9026664" y="3116891"/>
                <a:ext cx="904785" cy="269066"/>
              </a:xfrm>
              <a:prstGeom prst="rect">
                <a:avLst/>
              </a:prstGeom>
              <a:noFill/>
            </p:spPr>
            <p:txBody>
              <a:bodyPr wrap="none" rtlCol="0">
                <a:spAutoFit/>
              </a:bodyPr>
              <a:lstStyle/>
              <a:p>
                <a:pPr>
                  <a:lnSpc>
                    <a:spcPct val="100000"/>
                  </a:lnSpc>
                </a:pPr>
                <a:r>
                  <a:rPr lang="en-US" altLang="zh-CN" sz="1000" dirty="0"/>
                  <a:t>Zone Valve</a:t>
                </a:r>
                <a:endParaRPr lang="en-US" altLang="zh-CN" sz="1000" dirty="0"/>
              </a:p>
            </p:txBody>
          </p:sp>
          <p:sp>
            <p:nvSpPr>
              <p:cNvPr id="13" name="文本框 12"/>
              <p:cNvSpPr txBox="1"/>
              <p:nvPr/>
            </p:nvSpPr>
            <p:spPr>
              <a:xfrm>
                <a:off x="10160000" y="3326163"/>
                <a:ext cx="1113903" cy="269066"/>
              </a:xfrm>
              <a:prstGeom prst="rect">
                <a:avLst/>
              </a:prstGeom>
              <a:noFill/>
            </p:spPr>
            <p:txBody>
              <a:bodyPr wrap="none" rtlCol="0">
                <a:spAutoFit/>
              </a:bodyPr>
              <a:lstStyle/>
              <a:p>
                <a:pPr>
                  <a:lnSpc>
                    <a:spcPct val="100000"/>
                  </a:lnSpc>
                </a:pPr>
                <a:r>
                  <a:rPr lang="en-US" altLang="zh-CN" sz="1000" dirty="0"/>
                  <a:t>Sub-main Pipe</a:t>
                </a:r>
                <a:endParaRPr lang="en-US" altLang="zh-CN" sz="1000" dirty="0"/>
              </a:p>
            </p:txBody>
          </p:sp>
          <p:sp>
            <p:nvSpPr>
              <p:cNvPr id="14" name="文本框 13"/>
              <p:cNvSpPr txBox="1"/>
              <p:nvPr/>
            </p:nvSpPr>
            <p:spPr>
              <a:xfrm>
                <a:off x="11014827" y="4042445"/>
                <a:ext cx="642690" cy="269066"/>
              </a:xfrm>
              <a:prstGeom prst="rect">
                <a:avLst/>
              </a:prstGeom>
              <a:noFill/>
            </p:spPr>
            <p:txBody>
              <a:bodyPr wrap="none" rtlCol="0">
                <a:spAutoFit/>
              </a:bodyPr>
              <a:lstStyle/>
              <a:p>
                <a:pPr>
                  <a:lnSpc>
                    <a:spcPct val="100000"/>
                  </a:lnSpc>
                </a:pPr>
                <a:r>
                  <a:rPr lang="en-US" altLang="zh-CN" sz="1000" dirty="0"/>
                  <a:t>Emitter</a:t>
                </a:r>
                <a:endParaRPr lang="en-US" altLang="zh-CN" sz="1000" dirty="0"/>
              </a:p>
            </p:txBody>
          </p:sp>
          <p:sp>
            <p:nvSpPr>
              <p:cNvPr id="15" name="文本框 14"/>
              <p:cNvSpPr txBox="1"/>
              <p:nvPr/>
            </p:nvSpPr>
            <p:spPr>
              <a:xfrm>
                <a:off x="11349824" y="4924575"/>
                <a:ext cx="851111" cy="437754"/>
              </a:xfrm>
              <a:prstGeom prst="rect">
                <a:avLst/>
              </a:prstGeom>
              <a:noFill/>
            </p:spPr>
            <p:txBody>
              <a:bodyPr wrap="none" rtlCol="0">
                <a:spAutoFit/>
              </a:bodyPr>
              <a:lstStyle/>
              <a:p>
                <a:pPr>
                  <a:lnSpc>
                    <a:spcPct val="100000"/>
                  </a:lnSpc>
                </a:pPr>
                <a:r>
                  <a:rPr lang="en-US" altLang="zh-CN" sz="1000" dirty="0"/>
                  <a:t>Weather </a:t>
                </a:r>
                <a:endParaRPr lang="en-US" altLang="zh-CN" sz="1000" dirty="0"/>
              </a:p>
              <a:p>
                <a:pPr>
                  <a:lnSpc>
                    <a:spcPct val="100000"/>
                  </a:lnSpc>
                </a:pPr>
                <a:r>
                  <a:rPr lang="en-US" altLang="zh-CN" sz="1000" dirty="0"/>
                  <a:t>Monitoring</a:t>
                </a:r>
                <a:endParaRPr lang="en-US" altLang="zh-CN" sz="1000" dirty="0"/>
              </a:p>
            </p:txBody>
          </p:sp>
          <p:sp>
            <p:nvSpPr>
              <p:cNvPr id="16" name="文本框 15"/>
              <p:cNvSpPr txBox="1"/>
              <p:nvPr/>
            </p:nvSpPr>
            <p:spPr>
              <a:xfrm>
                <a:off x="10033717" y="4393032"/>
                <a:ext cx="1215674" cy="437754"/>
              </a:xfrm>
              <a:prstGeom prst="rect">
                <a:avLst/>
              </a:prstGeom>
              <a:noFill/>
            </p:spPr>
            <p:txBody>
              <a:bodyPr wrap="none" rtlCol="0">
                <a:spAutoFit/>
              </a:bodyPr>
              <a:lstStyle/>
              <a:p>
                <a:pPr algn="ctr">
                  <a:lnSpc>
                    <a:spcPct val="100000"/>
                  </a:lnSpc>
                </a:pPr>
                <a:r>
                  <a:rPr lang="en-US" altLang="zh-CN" sz="1000" dirty="0"/>
                  <a:t>Multi-layer Soil </a:t>
                </a:r>
                <a:endParaRPr lang="en-US" altLang="zh-CN" sz="1000" dirty="0"/>
              </a:p>
              <a:p>
                <a:pPr algn="ctr">
                  <a:lnSpc>
                    <a:spcPct val="100000"/>
                  </a:lnSpc>
                </a:pPr>
                <a:r>
                  <a:rPr lang="en-US" altLang="zh-CN" sz="1000" dirty="0"/>
                  <a:t>Moisture Sensor</a:t>
                </a:r>
                <a:endParaRPr lang="en-US" altLang="zh-CN" sz="1000" dirty="0"/>
              </a:p>
            </p:txBody>
          </p:sp>
          <p:sp>
            <p:nvSpPr>
              <p:cNvPr id="17" name="文本框 16"/>
              <p:cNvSpPr txBox="1"/>
              <p:nvPr/>
            </p:nvSpPr>
            <p:spPr>
              <a:xfrm>
                <a:off x="9339047" y="4016060"/>
                <a:ext cx="843444" cy="437754"/>
              </a:xfrm>
              <a:prstGeom prst="rect">
                <a:avLst/>
              </a:prstGeom>
              <a:noFill/>
            </p:spPr>
            <p:txBody>
              <a:bodyPr wrap="none" rtlCol="0">
                <a:spAutoFit/>
              </a:bodyPr>
              <a:lstStyle/>
              <a:p>
                <a:pPr algn="ctr">
                  <a:lnSpc>
                    <a:spcPct val="100000"/>
                  </a:lnSpc>
                </a:pPr>
                <a:r>
                  <a:rPr lang="en-US" altLang="zh-CN" sz="1000" dirty="0"/>
                  <a:t>Wireless</a:t>
                </a:r>
                <a:endParaRPr lang="en-US" altLang="zh-CN" sz="1000" dirty="0"/>
              </a:p>
              <a:p>
                <a:pPr algn="ctr">
                  <a:lnSpc>
                    <a:spcPct val="100000"/>
                  </a:lnSpc>
                </a:pPr>
                <a:r>
                  <a:rPr lang="en-US" altLang="zh-CN" sz="1000" dirty="0"/>
                  <a:t> Controller</a:t>
                </a:r>
                <a:endParaRPr lang="en-US" altLang="zh-CN" sz="1000" dirty="0"/>
              </a:p>
            </p:txBody>
          </p:sp>
          <p:sp>
            <p:nvSpPr>
              <p:cNvPr id="18" name="文本框 17"/>
              <p:cNvSpPr txBox="1"/>
              <p:nvPr/>
            </p:nvSpPr>
            <p:spPr>
              <a:xfrm>
                <a:off x="8528125" y="4063855"/>
                <a:ext cx="694970" cy="437754"/>
              </a:xfrm>
              <a:prstGeom prst="rect">
                <a:avLst/>
              </a:prstGeom>
              <a:noFill/>
            </p:spPr>
            <p:txBody>
              <a:bodyPr wrap="none" rtlCol="0">
                <a:spAutoFit/>
              </a:bodyPr>
              <a:lstStyle/>
              <a:p>
                <a:pPr algn="ctr">
                  <a:lnSpc>
                    <a:spcPct val="100000"/>
                  </a:lnSpc>
                </a:pPr>
                <a:r>
                  <a:rPr lang="en-US" altLang="zh-CN" sz="1000" dirty="0"/>
                  <a:t>Main</a:t>
                </a:r>
                <a:endParaRPr lang="en-US" altLang="zh-CN" sz="1000" dirty="0"/>
              </a:p>
              <a:p>
                <a:pPr algn="ctr">
                  <a:lnSpc>
                    <a:spcPct val="100000"/>
                  </a:lnSpc>
                </a:pPr>
                <a:r>
                  <a:rPr lang="en-US" altLang="zh-CN" sz="1000" dirty="0"/>
                  <a:t>Pipeline</a:t>
                </a:r>
                <a:endParaRPr lang="en-US" altLang="zh-CN" sz="1000" dirty="0"/>
              </a:p>
            </p:txBody>
          </p:sp>
          <p:sp>
            <p:nvSpPr>
              <p:cNvPr id="19" name="文本框 18"/>
              <p:cNvSpPr txBox="1"/>
              <p:nvPr/>
            </p:nvSpPr>
            <p:spPr>
              <a:xfrm>
                <a:off x="7170710" y="5317716"/>
                <a:ext cx="1176639" cy="437754"/>
              </a:xfrm>
              <a:prstGeom prst="rect">
                <a:avLst/>
              </a:prstGeom>
              <a:noFill/>
            </p:spPr>
            <p:txBody>
              <a:bodyPr wrap="none" rtlCol="0">
                <a:spAutoFit/>
              </a:bodyPr>
              <a:lstStyle/>
              <a:p>
                <a:pPr algn="ctr">
                  <a:lnSpc>
                    <a:spcPct val="100000"/>
                  </a:lnSpc>
                </a:pPr>
                <a:r>
                  <a:rPr lang="en-US" altLang="zh-CN" sz="1000" dirty="0"/>
                  <a:t>Mobile Remote </a:t>
                </a:r>
                <a:endParaRPr lang="en-US" altLang="zh-CN" sz="1000" dirty="0"/>
              </a:p>
              <a:p>
                <a:pPr algn="ctr">
                  <a:lnSpc>
                    <a:spcPct val="100000"/>
                  </a:lnSpc>
                </a:pPr>
                <a:r>
                  <a:rPr lang="en-US" altLang="zh-CN" sz="1000" dirty="0"/>
                  <a:t>Control</a:t>
                </a:r>
                <a:endParaRPr lang="en-US" altLang="zh-CN" sz="1000" dirty="0"/>
              </a:p>
            </p:txBody>
          </p:sp>
          <p:sp>
            <p:nvSpPr>
              <p:cNvPr id="20" name="文本框 19"/>
              <p:cNvSpPr txBox="1"/>
              <p:nvPr/>
            </p:nvSpPr>
            <p:spPr>
              <a:xfrm>
                <a:off x="9312858" y="5517208"/>
                <a:ext cx="750735" cy="437754"/>
              </a:xfrm>
              <a:prstGeom prst="rect">
                <a:avLst/>
              </a:prstGeom>
              <a:noFill/>
            </p:spPr>
            <p:txBody>
              <a:bodyPr wrap="none" rtlCol="0">
                <a:spAutoFit/>
              </a:bodyPr>
              <a:lstStyle/>
              <a:p>
                <a:pPr>
                  <a:lnSpc>
                    <a:spcPct val="100000"/>
                  </a:lnSpc>
                </a:pPr>
                <a:r>
                  <a:rPr lang="en-US" altLang="zh-CN" sz="1000" dirty="0"/>
                  <a:t>Wireless</a:t>
                </a:r>
                <a:endParaRPr lang="en-US" altLang="zh-CN" sz="1000" dirty="0"/>
              </a:p>
              <a:p>
                <a:pPr>
                  <a:lnSpc>
                    <a:spcPct val="100000"/>
                  </a:lnSpc>
                </a:pPr>
                <a:r>
                  <a:rPr lang="en-US" altLang="zh-CN" sz="1000" dirty="0"/>
                  <a:t>Gateway</a:t>
                </a:r>
                <a:endParaRPr lang="en-US" altLang="zh-CN" sz="1000" dirty="0"/>
              </a:p>
            </p:txBody>
          </p:sp>
          <p:sp>
            <p:nvSpPr>
              <p:cNvPr id="21" name="文本框 20"/>
              <p:cNvSpPr txBox="1"/>
              <p:nvPr/>
            </p:nvSpPr>
            <p:spPr>
              <a:xfrm>
                <a:off x="10173457" y="5517208"/>
                <a:ext cx="790601" cy="437754"/>
              </a:xfrm>
              <a:prstGeom prst="rect">
                <a:avLst/>
              </a:prstGeom>
              <a:noFill/>
            </p:spPr>
            <p:txBody>
              <a:bodyPr wrap="square" rtlCol="0">
                <a:spAutoFit/>
              </a:bodyPr>
              <a:lstStyle/>
              <a:p>
                <a:pPr>
                  <a:lnSpc>
                    <a:spcPct val="100000"/>
                  </a:lnSpc>
                </a:pPr>
                <a:r>
                  <a:rPr lang="en-US" altLang="zh-CN" sz="1000" dirty="0"/>
                  <a:t>Local Control</a:t>
                </a:r>
                <a:endParaRPr lang="en-US" altLang="zh-CN" sz="1000" dirty="0"/>
              </a:p>
            </p:txBody>
          </p:sp>
        </p:grpSp>
        <p:sp>
          <p:nvSpPr>
            <p:cNvPr id="23" name="文本框 22"/>
            <p:cNvSpPr txBox="1"/>
            <p:nvPr/>
          </p:nvSpPr>
          <p:spPr>
            <a:xfrm>
              <a:off x="12914" y="5767"/>
              <a:ext cx="833" cy="628"/>
            </a:xfrm>
            <a:prstGeom prst="rect">
              <a:avLst/>
            </a:prstGeom>
            <a:noFill/>
          </p:spPr>
          <p:txBody>
            <a:bodyPr wrap="none" rtlCol="0">
              <a:spAutoFit/>
            </a:bodyPr>
            <a:lstStyle/>
            <a:p>
              <a:pPr lvl="0" algn="ctr">
                <a:lnSpc>
                  <a:spcPct val="100000"/>
                </a:lnSpc>
                <a:buClrTx/>
                <a:buSzTx/>
                <a:buFontTx/>
              </a:pPr>
              <a:r>
                <a:rPr lang="en-US" altLang="zh-CN" sz="1000" dirty="0">
                  <a:sym typeface="+mn-ea"/>
                </a:rPr>
                <a:t>water </a:t>
              </a:r>
              <a:endParaRPr lang="en-US" altLang="zh-CN" sz="1000" dirty="0">
                <a:sym typeface="+mn-ea"/>
              </a:endParaRPr>
            </a:p>
            <a:p>
              <a:pPr lvl="0" algn="ctr">
                <a:lnSpc>
                  <a:spcPct val="100000"/>
                </a:lnSpc>
                <a:buClrTx/>
                <a:buSzTx/>
                <a:buFontTx/>
              </a:pPr>
              <a:r>
                <a:rPr lang="en-US" altLang="zh-CN" sz="1000" dirty="0">
                  <a:sym typeface="+mn-ea"/>
                </a:rPr>
                <a:t>meter</a:t>
              </a:r>
              <a:endParaRPr lang="en-US" altLang="zh-CN" sz="1000" dirty="0">
                <a:sym typeface="+mn-ea"/>
              </a:endParaRPr>
            </a:p>
          </p:txBody>
        </p:sp>
      </p:grpSp>
      <p:pic>
        <p:nvPicPr>
          <p:cNvPr id="28" name="4">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946150" y="61849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8"/>
                </p:tgtEl>
              </p:cMediaNode>
            </p:audio>
          </p:childTnLst>
        </p:cTn>
      </p:par>
    </p:tnLst>
    <p:bldLst>
      <p:bldP spid="5" grpId="0"/>
      <p:bldP spid="6" grpId="0" uiExpand="1" build="p"/>
      <p:bldP spid="7" grpId="0" build="p"/>
      <p:bldP spid="25" grpId="0" animBg="1"/>
      <p:bldP spid="26"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C:/Users/QX_HD/Downloads/添加IRRIGATION SYSTEM单词 (1).png添加IRRIGATION SYSTEM单词 (1)"/>
          <p:cNvPicPr>
            <a:picLocks noChangeAspect="1"/>
          </p:cNvPicPr>
          <p:nvPr/>
        </p:nvPicPr>
        <p:blipFill>
          <a:blip r:embed="rId1"/>
          <a:srcRect t="186" r="65520" b="414"/>
          <a:stretch>
            <a:fillRect/>
          </a:stretch>
        </p:blipFill>
        <p:spPr>
          <a:xfrm>
            <a:off x="695325" y="1855382"/>
            <a:ext cx="3724276" cy="4273956"/>
          </a:xfrm>
          <a:prstGeom prst="rect">
            <a:avLst/>
          </a:prstGeom>
        </p:spPr>
      </p:pic>
      <p:pic>
        <p:nvPicPr>
          <p:cNvPr id="9" name="图片 8" descr="C:/Users/QX_HD/Downloads/添加IRRIGATION SYSTEM单词 (1).png添加IRRIGATION SYSTEM单词 (1)"/>
          <p:cNvPicPr>
            <a:picLocks noChangeAspect="1"/>
          </p:cNvPicPr>
          <p:nvPr/>
        </p:nvPicPr>
        <p:blipFill>
          <a:blip r:embed="rId1"/>
          <a:srcRect l="34479" t="186" r="34480" b="414"/>
          <a:stretch>
            <a:fillRect/>
          </a:stretch>
        </p:blipFill>
        <p:spPr>
          <a:xfrm>
            <a:off x="4419602" y="1855382"/>
            <a:ext cx="3352796" cy="4273956"/>
          </a:xfrm>
          <a:prstGeom prst="rect">
            <a:avLst/>
          </a:prstGeom>
        </p:spPr>
      </p:pic>
      <p:pic>
        <p:nvPicPr>
          <p:cNvPr id="10" name="图片 9" descr="C:/Users/QX_HD/Downloads/添加IRRIGATION SYSTEM单词 (1).png添加IRRIGATION SYSTEM单词 (1)"/>
          <p:cNvPicPr>
            <a:picLocks noChangeAspect="1"/>
          </p:cNvPicPr>
          <p:nvPr/>
        </p:nvPicPr>
        <p:blipFill>
          <a:blip r:embed="rId1"/>
          <a:srcRect l="65520" t="186" b="414"/>
          <a:stretch>
            <a:fillRect/>
          </a:stretch>
        </p:blipFill>
        <p:spPr>
          <a:xfrm>
            <a:off x="7772399" y="1855382"/>
            <a:ext cx="3724275" cy="4273956"/>
          </a:xfrm>
          <a:prstGeom prst="rect">
            <a:avLst/>
          </a:prstGeom>
        </p:spPr>
      </p:pic>
      <p:sp>
        <p:nvSpPr>
          <p:cNvPr id="2" name="文本框 1"/>
          <p:cNvSpPr txBox="1"/>
          <p:nvPr/>
        </p:nvSpPr>
        <p:spPr>
          <a:xfrm>
            <a:off x="593299" y="431757"/>
            <a:ext cx="8539549" cy="107632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3. Classification of Common Automated Irrigation Systems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8" name="5">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66788" y="6215063"/>
            <a:ext cx="609600" cy="609600"/>
          </a:xfrm>
          <a:prstGeom prst="rect">
            <a:avLst/>
          </a:prstGeom>
        </p:spPr>
      </p:pic>
      <p:sp>
        <p:nvSpPr>
          <p:cNvPr id="7" name="文本框 6"/>
          <p:cNvSpPr txBox="1"/>
          <p:nvPr/>
        </p:nvSpPr>
        <p:spPr>
          <a:xfrm>
            <a:off x="3864293" y="1699066"/>
            <a:ext cx="4463415" cy="368300"/>
          </a:xfrm>
          <a:prstGeom prst="rect">
            <a:avLst/>
          </a:prstGeom>
          <a:noFill/>
        </p:spPr>
        <p:txBody>
          <a:bodyPr wrap="square" rtlCol="0">
            <a:spAutoFit/>
          </a:bodyPr>
          <a:lstStyle/>
          <a:p>
            <a:pPr algn="ctr"/>
            <a:r>
              <a:rPr lang="en-US" altLang="zh-CN" b="1" dirty="0"/>
              <a:t>Three Main Categories</a:t>
            </a:r>
            <a:endParaRPr lang="en-US" altLang="zh-CN" b="1"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8"/>
                </p:tgtEl>
              </p:cMediaNode>
            </p:audio>
          </p:childTnLst>
        </p:cTn>
      </p:par>
    </p:tnLst>
    <p:bldLst>
      <p:bldP spid="2"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2226313"/>
            <a:ext cx="12192000" cy="1897623"/>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grpSp>
        <p:nvGrpSpPr>
          <p:cNvPr id="7" name="组合 6"/>
          <p:cNvGrpSpPr/>
          <p:nvPr/>
        </p:nvGrpSpPr>
        <p:grpSpPr>
          <a:xfrm>
            <a:off x="10288729" y="5277479"/>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593299" y="431757"/>
            <a:ext cx="8539549" cy="107632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3. Classification of Common Automated Irrigation Systems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3" name="文本框 2"/>
          <p:cNvSpPr txBox="1"/>
          <p:nvPr/>
        </p:nvSpPr>
        <p:spPr>
          <a:xfrm>
            <a:off x="593090" y="2385421"/>
            <a:ext cx="6509459" cy="1603375"/>
          </a:xfrm>
          <a:prstGeom prst="rect">
            <a:avLst/>
          </a:prstGeom>
          <a:noFill/>
        </p:spPr>
        <p:txBody>
          <a:bodyPr wrap="square" rtlCol="0">
            <a:spAutoFit/>
          </a:bodyPr>
          <a:lstStyle/>
          <a:p>
            <a:pPr marL="288290" lvl="0" indent="-285750">
              <a:lnSpc>
                <a:spcPct val="120000"/>
              </a:lnSpc>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Control Parameters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Irrigation start time.</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Duration.</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Cycles.</a:t>
            </a:r>
            <a:endParaRPr lang="en-US" altLang="zh-CN" sz="1600" dirty="0">
              <a:solidFill>
                <a:schemeClr val="bg1"/>
              </a:solidFill>
              <a:latin typeface="Arial" panose="020B0604020202020204" pitchFamily="34" charset="0"/>
              <a:cs typeface="Arial" panose="020B0604020202020204" pitchFamily="34" charset="0"/>
              <a:sym typeface="+mn-ea"/>
            </a:endParaRPr>
          </a:p>
          <a:p>
            <a:pPr marL="290195" lvl="1" indent="0">
              <a:lnSpc>
                <a:spcPct val="120000"/>
              </a:lnSpc>
              <a:buSzPct val="100000"/>
              <a:buFont typeface="Arial" panose="020B0604020202020204" pitchFamily="34" charset="0"/>
              <a:buNone/>
            </a:pPr>
            <a:r>
              <a:rPr lang="en-US" altLang="zh-CN" sz="1600" dirty="0">
                <a:solidFill>
                  <a:schemeClr val="bg1"/>
                </a:solidFill>
                <a:latin typeface="Arial" panose="020B0604020202020204" pitchFamily="34" charset="0"/>
                <a:cs typeface="Arial" panose="020B0604020202020204" pitchFamily="34" charset="0"/>
                <a:sym typeface="+mn-ea"/>
              </a:rPr>
              <a:t>⇨ achieve fully automated irrigation.</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4" name="文本框 3"/>
          <p:cNvSpPr txBox="1"/>
          <p:nvPr/>
        </p:nvSpPr>
        <p:spPr>
          <a:xfrm>
            <a:off x="600252" y="1618615"/>
            <a:ext cx="7673975" cy="430887"/>
          </a:xfrm>
          <a:prstGeom prst="rect">
            <a:avLst/>
          </a:prstGeom>
          <a:noFill/>
        </p:spPr>
        <p:txBody>
          <a:bodyPr wrap="square" rtlCol="0">
            <a:spAutoFit/>
          </a:bodyPr>
          <a:lstStyle/>
          <a:p>
            <a:r>
              <a:rPr lang="en-US" altLang="zh-CN" sz="2200" b="1" dirty="0">
                <a:sym typeface="+mn-ea"/>
              </a:rPr>
              <a:t>(1) Time-sequence controlled irrigation system</a:t>
            </a:r>
            <a:endParaRPr lang="zh-CN" altLang="en-US" sz="2200" b="1" dirty="0"/>
          </a:p>
        </p:txBody>
      </p:sp>
      <p:pic>
        <p:nvPicPr>
          <p:cNvPr id="6" name="图片 5"/>
          <p:cNvPicPr>
            <a:picLocks noChangeAspect="1"/>
          </p:cNvPicPr>
          <p:nvPr/>
        </p:nvPicPr>
        <p:blipFill>
          <a:blip r:embed="rId1"/>
          <a:stretch>
            <a:fillRect/>
          </a:stretch>
        </p:blipFill>
        <p:spPr>
          <a:xfrm>
            <a:off x="7465905" y="2074957"/>
            <a:ext cx="4104775" cy="2200334"/>
          </a:xfrm>
          <a:prstGeom prst="rect">
            <a:avLst/>
          </a:prstGeom>
        </p:spPr>
      </p:pic>
      <p:sp>
        <p:nvSpPr>
          <p:cNvPr id="5" name="文本框 4"/>
          <p:cNvSpPr txBox="1"/>
          <p:nvPr/>
        </p:nvSpPr>
        <p:spPr>
          <a:xfrm>
            <a:off x="593090" y="4233537"/>
            <a:ext cx="3208443" cy="693010"/>
          </a:xfrm>
          <a:prstGeom prst="rect">
            <a:avLst/>
          </a:prstGeom>
          <a:noFill/>
        </p:spPr>
        <p:txBody>
          <a:bodyPr wrap="square" rtlCol="0">
            <a:spAutoFit/>
          </a:bodyPr>
          <a:lstStyle/>
          <a:p>
            <a:pPr marL="288290" lvl="0" indent="-28575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System Components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Basic Components</a:t>
            </a:r>
            <a:endParaRPr lang="en-US" altLang="zh-CN" sz="1600" b="1" dirty="0">
              <a:latin typeface="Arial" panose="020B0604020202020204" pitchFamily="34" charset="0"/>
              <a:cs typeface="Arial" panose="020B0604020202020204" pitchFamily="34" charset="0"/>
              <a:sym typeface="+mn-ea"/>
            </a:endParaRPr>
          </a:p>
        </p:txBody>
      </p:sp>
      <p:sp>
        <p:nvSpPr>
          <p:cNvPr id="38" name="矩形: 圆角 37"/>
          <p:cNvSpPr/>
          <p:nvPr/>
        </p:nvSpPr>
        <p:spPr>
          <a:xfrm>
            <a:off x="1265153" y="4882358"/>
            <a:ext cx="21469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Controller.</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39" name="矩形: 圆角 38"/>
          <p:cNvSpPr/>
          <p:nvPr/>
        </p:nvSpPr>
        <p:spPr>
          <a:xfrm>
            <a:off x="4533285" y="4882358"/>
            <a:ext cx="24263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Soil moisture sensors.</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8" name="矩形: 圆角 37"/>
          <p:cNvSpPr/>
          <p:nvPr/>
        </p:nvSpPr>
        <p:spPr>
          <a:xfrm>
            <a:off x="1265153" y="5197317"/>
            <a:ext cx="21469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Solenoid valves.</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9" name="矩形: 圆角 38"/>
          <p:cNvSpPr/>
          <p:nvPr/>
        </p:nvSpPr>
        <p:spPr>
          <a:xfrm>
            <a:off x="4533285" y="5197317"/>
            <a:ext cx="24263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Rain sensors.</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12" name="矩形: 圆角 38"/>
          <p:cNvSpPr/>
          <p:nvPr/>
        </p:nvSpPr>
        <p:spPr>
          <a:xfrm>
            <a:off x="4533285" y="5509813"/>
            <a:ext cx="24263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Frost sensors</a:t>
            </a:r>
            <a:r>
              <a:rPr lang="fr-FR" altLang="zh-CN" sz="1400" dirty="0">
                <a:solidFill>
                  <a:schemeClr val="tx1"/>
                </a:solidFill>
                <a:latin typeface="Arial" panose="020B0604020202020204" pitchFamily="34" charset="0"/>
                <a:cs typeface="Arial" panose="020B0604020202020204" pitchFamily="34" charset="0"/>
                <a:sym typeface="+mn-ea"/>
              </a:rPr>
              <a:t>.</a:t>
            </a:r>
            <a:endParaRPr lang="fr-FR" altLang="zh-CN" sz="1400" dirty="0">
              <a:solidFill>
                <a:schemeClr val="tx1"/>
              </a:solidFill>
              <a:latin typeface="Arial" panose="020B0604020202020204" pitchFamily="34" charset="0"/>
              <a:cs typeface="Arial" panose="020B0604020202020204" pitchFamily="34" charset="0"/>
              <a:sym typeface="+mn-ea"/>
            </a:endParaRPr>
          </a:p>
        </p:txBody>
      </p:sp>
      <p:sp>
        <p:nvSpPr>
          <p:cNvPr id="15" name="文本框 14"/>
          <p:cNvSpPr txBox="1"/>
          <p:nvPr/>
        </p:nvSpPr>
        <p:spPr>
          <a:xfrm>
            <a:off x="3861222" y="4546804"/>
            <a:ext cx="3174577" cy="360612"/>
          </a:xfrm>
          <a:prstGeom prst="rect">
            <a:avLst/>
          </a:prstGeom>
          <a:noFill/>
        </p:spPr>
        <p:txBody>
          <a:bodyPr wrap="square" rtlCol="0">
            <a:spAutoFit/>
          </a:bodyPr>
          <a:lstStyle/>
          <a:p>
            <a:pPr marL="575945" lvl="1" indent="-285750">
              <a:lnSpc>
                <a:spcPct val="120000"/>
              </a:lnSpc>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Optional accessories</a:t>
            </a:r>
            <a:endParaRPr lang="en-US" altLang="zh-CN" sz="1600" b="1" dirty="0">
              <a:latin typeface="Arial" panose="020B0604020202020204" pitchFamily="34" charset="0"/>
              <a:cs typeface="Arial" panose="020B0604020202020204" pitchFamily="34" charset="0"/>
              <a:sym typeface="+mn-ea"/>
            </a:endParaRPr>
          </a:p>
        </p:txBody>
      </p:sp>
      <p:pic>
        <p:nvPicPr>
          <p:cNvPr id="22" name="6">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42938" y="616108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2"/>
                </p:tgtEl>
              </p:cMediaNode>
            </p:audio>
          </p:childTnLst>
        </p:cTn>
      </p:par>
    </p:tnLst>
    <p:bldLst>
      <p:bldP spid="24" grpId="0" animBg="1"/>
      <p:bldP spid="3" grpId="0" uiExpand="1" build="p"/>
      <p:bldP spid="4" grpId="0"/>
      <p:bldP spid="5" grpId="0" build="allAtOnce"/>
      <p:bldP spid="38" grpId="0" animBg="1"/>
      <p:bldP spid="39" grpId="0" animBg="1"/>
      <p:bldP spid="8" grpId="0" animBg="1"/>
      <p:bldP spid="9" grpId="0" animBg="1"/>
      <p:bldP spid="12" grpId="0" animBg="1"/>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594149" y="2687108"/>
            <a:ext cx="9735184" cy="693010"/>
          </a:xfrm>
          <a:prstGeom prst="rect">
            <a:avLst/>
          </a:prstGeom>
          <a:noFill/>
        </p:spPr>
        <p:txBody>
          <a:bodyPr wrap="square" rtlCol="0">
            <a:spAutoFit/>
          </a:bodyPr>
          <a:lstStyle/>
          <a:p>
            <a:pPr marL="288290" lvl="0" indent="-28575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Meteorological Data → Digital Signals</a:t>
            </a:r>
            <a:endParaRPr lang="en-US" altLang="zh-CN" b="1" dirty="0">
              <a:solidFill>
                <a:srgbClr val="5BAE3E"/>
              </a:solidFill>
              <a:latin typeface="Arial" panose="020B0604020202020204" pitchFamily="34" charset="0"/>
              <a:cs typeface="Arial" panose="020B0604020202020204" pitchFamily="34" charset="0"/>
              <a:sym typeface="+mn-ea"/>
            </a:endParaRPr>
          </a:p>
          <a:p>
            <a:pPr marL="566420"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Collects</a:t>
            </a:r>
            <a:r>
              <a:rPr lang="en-US" altLang="zh-CN" sz="1600" b="1" dirty="0">
                <a:solidFill>
                  <a:schemeClr val="tx1"/>
                </a:solidFill>
                <a:latin typeface="Arial" panose="020B0604020202020204" pitchFamily="34" charset="0"/>
                <a:cs typeface="Arial" panose="020B0604020202020204" pitchFamily="34" charset="0"/>
                <a:sym typeface="+mn-ea"/>
              </a:rPr>
              <a:t> meteorological parameters </a:t>
            </a:r>
            <a:r>
              <a:rPr lang="en-US" altLang="zh-CN" sz="1600" dirty="0">
                <a:solidFill>
                  <a:schemeClr val="tx1"/>
                </a:solidFill>
                <a:latin typeface="Arial" panose="020B0604020202020204" pitchFamily="34" charset="0"/>
                <a:cs typeface="Arial" panose="020B0604020202020204" pitchFamily="34" charset="0"/>
                <a:sym typeface="+mn-ea"/>
              </a:rPr>
              <a:t>relevant to plant water demand: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12" name="文本框 11"/>
          <p:cNvSpPr txBox="1"/>
          <p:nvPr/>
        </p:nvSpPr>
        <p:spPr>
          <a:xfrm>
            <a:off x="593299" y="431757"/>
            <a:ext cx="8539549" cy="107632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3. Classification of Common Automated Irrigation Systems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24" name="文本框 23"/>
          <p:cNvSpPr txBox="1"/>
          <p:nvPr/>
        </p:nvSpPr>
        <p:spPr>
          <a:xfrm>
            <a:off x="593303" y="4719108"/>
            <a:ext cx="8364430" cy="988476"/>
          </a:xfrm>
          <a:prstGeom prst="rect">
            <a:avLst/>
          </a:prstGeom>
          <a:noFill/>
        </p:spPr>
        <p:txBody>
          <a:bodyPr wrap="square" rtlCol="0">
            <a:spAutoFit/>
          </a:bodyPr>
          <a:lstStyle/>
          <a:p>
            <a:pPr marL="288290" lvl="0" indent="-28575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Station Parameters → Automated Precise Irrigation </a:t>
            </a:r>
            <a:endParaRPr lang="en-US" altLang="zh-CN" b="1" dirty="0">
              <a:solidFill>
                <a:srgbClr val="5BAE3E"/>
              </a:solidFill>
              <a:latin typeface="Arial" panose="020B0604020202020204" pitchFamily="34" charset="0"/>
              <a:cs typeface="Arial" panose="020B0604020202020204" pitchFamily="34" charset="0"/>
              <a:sym typeface="+mn-ea"/>
            </a:endParaRPr>
          </a:p>
          <a:p>
            <a:pPr marL="566420"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Input parameters for each station:</a:t>
            </a:r>
            <a:r>
              <a:rPr lang="en-US" altLang="zh-CN" sz="1600" b="1" dirty="0">
                <a:solidFill>
                  <a:schemeClr val="tx1"/>
                </a:solidFill>
                <a:latin typeface="Arial" panose="020B0604020202020204" pitchFamily="34" charset="0"/>
                <a:cs typeface="Arial" panose="020B0604020202020204" pitchFamily="34" charset="0"/>
                <a:sym typeface="+mn-ea"/>
              </a:rPr>
              <a:t> slope, crop type, soil type, sprinkler type, etc.</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280670" lvl="1" indent="0">
              <a:lnSpc>
                <a:spcPct val="120000"/>
              </a:lnSpc>
              <a:buSzPct val="100000"/>
              <a:buFont typeface="Arial" panose="020B0604020202020204" pitchFamily="34" charset="0"/>
              <a:buNone/>
            </a:pPr>
            <a:r>
              <a:rPr lang="en-US" altLang="zh-CN" sz="1600" dirty="0">
                <a:solidFill>
                  <a:schemeClr val="tx1"/>
                </a:solidFill>
                <a:latin typeface="Arial" panose="020B0604020202020204" pitchFamily="34" charset="0"/>
                <a:cs typeface="Arial" panose="020B0604020202020204" pitchFamily="34" charset="0"/>
                <a:sym typeface="+mn-ea"/>
              </a:rPr>
              <a:t>     ⇨ achieves</a:t>
            </a:r>
            <a:r>
              <a:rPr lang="en-US" altLang="zh-CN" sz="1600" b="1" dirty="0">
                <a:solidFill>
                  <a:schemeClr val="tx1"/>
                </a:solidFill>
                <a:latin typeface="Arial" panose="020B0604020202020204" pitchFamily="34" charset="0"/>
                <a:cs typeface="Arial" panose="020B0604020202020204" pitchFamily="34" charset="0"/>
                <a:sym typeface="+mn-ea"/>
              </a:rPr>
              <a:t> automated precise irrigation</a:t>
            </a:r>
            <a:r>
              <a:rPr lang="en-US" altLang="zh-CN" sz="1600" dirty="0">
                <a:solidFill>
                  <a:schemeClr val="tx1"/>
                </a:solidFill>
                <a:latin typeface="Arial" panose="020B0604020202020204" pitchFamily="34" charset="0"/>
                <a:cs typeface="Arial" panose="020B0604020202020204" pitchFamily="34" charset="0"/>
                <a:sym typeface="+mn-ea"/>
              </a:rPr>
              <a:t> based on:</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600252" y="1618615"/>
            <a:ext cx="7673975" cy="430887"/>
          </a:xfrm>
          <a:prstGeom prst="rect">
            <a:avLst/>
          </a:prstGeom>
          <a:noFill/>
        </p:spPr>
        <p:txBody>
          <a:bodyPr wrap="square" rtlCol="0">
            <a:spAutoFit/>
          </a:bodyPr>
          <a:lstStyle/>
          <a:p>
            <a:r>
              <a:rPr lang="en-US" altLang="zh-CN" sz="2200" b="1" dirty="0">
                <a:sym typeface="+mn-ea"/>
              </a:rPr>
              <a:t>(2) ET smart irrigation system</a:t>
            </a:r>
            <a:endParaRPr lang="en-US" altLang="zh-CN" sz="2200" b="1" dirty="0">
              <a:sym typeface="+mn-ea"/>
            </a:endParaRPr>
          </a:p>
        </p:txBody>
      </p:sp>
      <p:sp>
        <p:nvSpPr>
          <p:cNvPr id="4" name="矩形: 圆角 3"/>
          <p:cNvSpPr/>
          <p:nvPr/>
        </p:nvSpPr>
        <p:spPr>
          <a:xfrm>
            <a:off x="695326" y="2209867"/>
            <a:ext cx="2303056"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Working Step</a:t>
            </a:r>
            <a:endParaRPr lang="en-US" altLang="zh-CN" b="1" dirty="0"/>
          </a:p>
        </p:txBody>
      </p:sp>
      <p:sp>
        <p:nvSpPr>
          <p:cNvPr id="5" name="矩形: 圆角 4"/>
          <p:cNvSpPr/>
          <p:nvPr/>
        </p:nvSpPr>
        <p:spPr>
          <a:xfrm>
            <a:off x="1265151" y="3400691"/>
            <a:ext cx="2160000"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b="1" dirty="0">
                <a:solidFill>
                  <a:schemeClr val="tx1"/>
                </a:solidFill>
                <a:latin typeface="Arial" panose="020B0604020202020204" pitchFamily="34" charset="0"/>
                <a:cs typeface="Arial" panose="020B0604020202020204" pitchFamily="34" charset="0"/>
                <a:sym typeface="+mn-ea"/>
              </a:rPr>
              <a:t>Temperature.</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6" name="矩形: 圆角 38"/>
          <p:cNvSpPr/>
          <p:nvPr/>
        </p:nvSpPr>
        <p:spPr>
          <a:xfrm>
            <a:off x="1265151" y="3729006"/>
            <a:ext cx="2160000"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b="1" dirty="0">
                <a:solidFill>
                  <a:schemeClr val="tx1"/>
                </a:solidFill>
                <a:latin typeface="Arial" panose="020B0604020202020204" pitchFamily="34" charset="0"/>
                <a:cs typeface="Arial" panose="020B0604020202020204" pitchFamily="34" charset="0"/>
                <a:sym typeface="+mn-ea"/>
              </a:rPr>
              <a:t>Relative humidity.</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7" name="矩形: 圆角 38"/>
          <p:cNvSpPr/>
          <p:nvPr/>
        </p:nvSpPr>
        <p:spPr>
          <a:xfrm>
            <a:off x="3474951" y="3400691"/>
            <a:ext cx="2160000"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b="1" dirty="0">
                <a:solidFill>
                  <a:schemeClr val="tx1"/>
                </a:solidFill>
                <a:latin typeface="Arial" panose="020B0604020202020204" pitchFamily="34" charset="0"/>
                <a:cs typeface="Arial" panose="020B0604020202020204" pitchFamily="34" charset="0"/>
                <a:sym typeface="+mn-ea"/>
              </a:rPr>
              <a:t>Rainfall.</a:t>
            </a:r>
            <a:endParaRPr lang="fr-FR" altLang="zh-CN" sz="1400" b="1" dirty="0">
              <a:solidFill>
                <a:schemeClr val="tx1"/>
              </a:solidFill>
              <a:latin typeface="Arial" panose="020B0604020202020204" pitchFamily="34" charset="0"/>
              <a:cs typeface="Arial" panose="020B0604020202020204" pitchFamily="34" charset="0"/>
              <a:sym typeface="+mn-ea"/>
            </a:endParaRPr>
          </a:p>
        </p:txBody>
      </p:sp>
      <p:sp>
        <p:nvSpPr>
          <p:cNvPr id="8" name="矩形: 圆角 38"/>
          <p:cNvSpPr/>
          <p:nvPr/>
        </p:nvSpPr>
        <p:spPr>
          <a:xfrm>
            <a:off x="3474950" y="3729006"/>
            <a:ext cx="2160000"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b="1" dirty="0">
                <a:solidFill>
                  <a:schemeClr val="tx1"/>
                </a:solidFill>
                <a:latin typeface="Arial" panose="020B0604020202020204" pitchFamily="34" charset="0"/>
                <a:cs typeface="Arial" panose="020B0604020202020204" pitchFamily="34" charset="0"/>
                <a:sym typeface="+mn-ea"/>
              </a:rPr>
              <a:t>Solar radiation.</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9" name="矩形: 圆角 38"/>
          <p:cNvSpPr/>
          <p:nvPr/>
        </p:nvSpPr>
        <p:spPr>
          <a:xfrm>
            <a:off x="5684751" y="3415739"/>
            <a:ext cx="1892915"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b="1" dirty="0">
                <a:solidFill>
                  <a:schemeClr val="tx1"/>
                </a:solidFill>
                <a:latin typeface="Arial" panose="020B0604020202020204" pitchFamily="34" charset="0"/>
                <a:cs typeface="Arial" panose="020B0604020202020204" pitchFamily="34" charset="0"/>
                <a:sym typeface="+mn-ea"/>
              </a:rPr>
              <a:t>Wind speed.</a:t>
            </a:r>
            <a:endParaRPr lang="fr-FR" altLang="zh-CN" sz="1400" b="1" dirty="0">
              <a:solidFill>
                <a:schemeClr val="tx1"/>
              </a:solidFill>
              <a:latin typeface="Arial" panose="020B0604020202020204" pitchFamily="34" charset="0"/>
              <a:cs typeface="Arial" panose="020B0604020202020204" pitchFamily="34" charset="0"/>
              <a:sym typeface="+mn-ea"/>
            </a:endParaRPr>
          </a:p>
        </p:txBody>
      </p:sp>
      <p:sp>
        <p:nvSpPr>
          <p:cNvPr id="10" name="文本框 9"/>
          <p:cNvSpPr txBox="1"/>
          <p:nvPr/>
        </p:nvSpPr>
        <p:spPr>
          <a:xfrm>
            <a:off x="594148" y="4048902"/>
            <a:ext cx="7313719" cy="656077"/>
          </a:xfrm>
          <a:prstGeom prst="rect">
            <a:avLst/>
          </a:prstGeom>
          <a:noFill/>
        </p:spPr>
        <p:txBody>
          <a:bodyPr wrap="square" rtlCol="0">
            <a:spAutoFit/>
          </a:bodyPr>
          <a:lstStyle/>
          <a:p>
            <a:pPr marL="566420"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Automatically</a:t>
            </a:r>
            <a:r>
              <a:rPr lang="en-US" altLang="zh-CN" sz="1600" b="1" dirty="0">
                <a:solidFill>
                  <a:schemeClr val="tx1"/>
                </a:solidFill>
                <a:latin typeface="Arial" panose="020B0604020202020204" pitchFamily="34" charset="0"/>
                <a:cs typeface="Arial" panose="020B0604020202020204" pitchFamily="34" charset="0"/>
                <a:sym typeface="+mn-ea"/>
              </a:rPr>
              <a:t> converts </a:t>
            </a:r>
            <a:r>
              <a:rPr lang="en-US" altLang="zh-CN" sz="1600" dirty="0">
                <a:solidFill>
                  <a:schemeClr val="tx1"/>
                </a:solidFill>
                <a:latin typeface="Arial" panose="020B0604020202020204" pitchFamily="34" charset="0"/>
                <a:cs typeface="Arial" panose="020B0604020202020204" pitchFamily="34" charset="0"/>
                <a:sym typeface="+mn-ea"/>
              </a:rPr>
              <a:t>these parameters into</a:t>
            </a:r>
            <a:r>
              <a:rPr lang="en-US" altLang="zh-CN" sz="1600" b="1" dirty="0">
                <a:solidFill>
                  <a:schemeClr val="tx1"/>
                </a:solidFill>
                <a:latin typeface="Arial" panose="020B0604020202020204" pitchFamily="34" charset="0"/>
                <a:cs typeface="Arial" panose="020B0604020202020204" pitchFamily="34" charset="0"/>
                <a:sym typeface="+mn-ea"/>
              </a:rPr>
              <a:t> digital signals➜</a:t>
            </a:r>
            <a:r>
              <a:rPr lang="en-US" altLang="zh-CN" sz="1600" dirty="0">
                <a:solidFill>
                  <a:schemeClr val="tx1"/>
                </a:solidFill>
                <a:latin typeface="Arial" panose="020B0604020202020204" pitchFamily="34" charset="0"/>
                <a:cs typeface="Arial" panose="020B0604020202020204" pitchFamily="34" charset="0"/>
                <a:sym typeface="+mn-ea"/>
              </a:rPr>
              <a:t> transmits them unidirectionally</a:t>
            </a:r>
            <a:r>
              <a:rPr lang="en-US" altLang="zh-CN" sz="1600" b="1" dirty="0">
                <a:solidFill>
                  <a:schemeClr val="tx1"/>
                </a:solidFill>
                <a:latin typeface="Arial" panose="020B0604020202020204" pitchFamily="34" charset="0"/>
                <a:cs typeface="Arial" panose="020B0604020202020204" pitchFamily="34" charset="0"/>
                <a:sym typeface="+mn-ea"/>
              </a:rPr>
              <a:t> to the time-sequence controller.</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11" name="矩形: 圆角 10"/>
          <p:cNvSpPr/>
          <p:nvPr/>
        </p:nvSpPr>
        <p:spPr>
          <a:xfrm>
            <a:off x="1265151" y="5701706"/>
            <a:ext cx="258718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b="1" dirty="0">
                <a:solidFill>
                  <a:schemeClr val="tx1"/>
                </a:solidFill>
                <a:latin typeface="Arial" panose="020B0604020202020204" pitchFamily="34" charset="0"/>
                <a:cs typeface="Arial" panose="020B0604020202020204" pitchFamily="34" charset="0"/>
                <a:sym typeface="+mn-ea"/>
              </a:rPr>
              <a:t>Local weather conditions.</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13" name="矩形: 圆角 38"/>
          <p:cNvSpPr/>
          <p:nvPr/>
        </p:nvSpPr>
        <p:spPr>
          <a:xfrm>
            <a:off x="3911600" y="5701706"/>
            <a:ext cx="2573868"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b="1" dirty="0">
                <a:solidFill>
                  <a:schemeClr val="tx1"/>
                </a:solidFill>
                <a:latin typeface="Arial" panose="020B0604020202020204" pitchFamily="34" charset="0"/>
                <a:cs typeface="Arial" panose="020B0604020202020204" pitchFamily="34" charset="0"/>
                <a:sym typeface="+mn-ea"/>
              </a:rPr>
              <a:t>Soil properties.</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14" name="矩形: 圆角 38"/>
          <p:cNvSpPr/>
          <p:nvPr/>
        </p:nvSpPr>
        <p:spPr>
          <a:xfrm>
            <a:off x="6544733" y="5701706"/>
            <a:ext cx="2573868"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b="1" dirty="0">
                <a:solidFill>
                  <a:schemeClr val="tx1"/>
                </a:solidFill>
                <a:latin typeface="Arial" panose="020B0604020202020204" pitchFamily="34" charset="0"/>
                <a:cs typeface="Arial" panose="020B0604020202020204" pitchFamily="34" charset="0"/>
                <a:sym typeface="+mn-ea"/>
              </a:rPr>
              <a:t>Crop varieties.</a:t>
            </a:r>
            <a:endParaRPr lang="fr-FR" altLang="zh-CN" sz="1400" b="1" dirty="0">
              <a:solidFill>
                <a:schemeClr val="tx1"/>
              </a:solidFill>
              <a:latin typeface="Arial" panose="020B0604020202020204" pitchFamily="34" charset="0"/>
              <a:cs typeface="Arial" panose="020B0604020202020204" pitchFamily="34" charset="0"/>
              <a:sym typeface="+mn-ea"/>
            </a:endParaRPr>
          </a:p>
        </p:txBody>
      </p:sp>
      <p:grpSp>
        <p:nvGrpSpPr>
          <p:cNvPr id="20" name="组合 19"/>
          <p:cNvGrpSpPr/>
          <p:nvPr/>
        </p:nvGrpSpPr>
        <p:grpSpPr>
          <a:xfrm>
            <a:off x="7755890" y="1790065"/>
            <a:ext cx="4164965" cy="3056255"/>
            <a:chOff x="12214" y="2819"/>
            <a:chExt cx="6559" cy="4813"/>
          </a:xfrm>
        </p:grpSpPr>
        <p:pic>
          <p:nvPicPr>
            <p:cNvPr id="3" name="图片 2" descr="图片1"/>
            <p:cNvPicPr>
              <a:picLocks noChangeAspect="1"/>
            </p:cNvPicPr>
            <p:nvPr/>
          </p:nvPicPr>
          <p:blipFill>
            <a:blip r:embed="rId1"/>
            <a:stretch>
              <a:fillRect/>
            </a:stretch>
          </p:blipFill>
          <p:spPr>
            <a:xfrm>
              <a:off x="12214" y="2819"/>
              <a:ext cx="6297" cy="4813"/>
            </a:xfrm>
            <a:prstGeom prst="rect">
              <a:avLst/>
            </a:prstGeom>
          </p:spPr>
        </p:pic>
        <p:sp>
          <p:nvSpPr>
            <p:cNvPr id="16" name="文本框 15"/>
            <p:cNvSpPr txBox="1"/>
            <p:nvPr/>
          </p:nvSpPr>
          <p:spPr>
            <a:xfrm>
              <a:off x="12548" y="5141"/>
              <a:ext cx="3113" cy="418"/>
            </a:xfrm>
            <a:prstGeom prst="rect">
              <a:avLst/>
            </a:prstGeom>
            <a:noFill/>
          </p:spPr>
          <p:txBody>
            <a:bodyPr wrap="square" rtlCol="0" anchor="t">
              <a:noAutofit/>
            </a:bodyPr>
            <a:lstStyle/>
            <a:p>
              <a:r>
                <a:rPr lang="en-US" altLang="zh-CN" sz="1000"/>
                <a:t>A: Solenoid Valve Assembly</a:t>
              </a:r>
              <a:endParaRPr lang="en-US" altLang="zh-CN" sz="1000"/>
            </a:p>
          </p:txBody>
        </p:sp>
        <p:sp>
          <p:nvSpPr>
            <p:cNvPr id="17" name="文本框 16"/>
            <p:cNvSpPr txBox="1"/>
            <p:nvPr/>
          </p:nvSpPr>
          <p:spPr>
            <a:xfrm>
              <a:off x="15661" y="5141"/>
              <a:ext cx="3113" cy="418"/>
            </a:xfrm>
            <a:prstGeom prst="rect">
              <a:avLst/>
            </a:prstGeom>
            <a:noFill/>
          </p:spPr>
          <p:txBody>
            <a:bodyPr wrap="square" rtlCol="0" anchor="t">
              <a:noAutofit/>
            </a:bodyPr>
            <a:lstStyle/>
            <a:p>
              <a:r>
                <a:rPr lang="en-US" altLang="zh-CN" sz="1000"/>
                <a:t>C: Sprinkler Head Assembly</a:t>
              </a:r>
              <a:endParaRPr lang="en-US" altLang="zh-CN" sz="1000"/>
            </a:p>
          </p:txBody>
        </p:sp>
        <p:sp>
          <p:nvSpPr>
            <p:cNvPr id="18" name="文本框 17"/>
            <p:cNvSpPr txBox="1"/>
            <p:nvPr/>
          </p:nvSpPr>
          <p:spPr>
            <a:xfrm>
              <a:off x="12600" y="7214"/>
              <a:ext cx="3113" cy="418"/>
            </a:xfrm>
            <a:prstGeom prst="rect">
              <a:avLst/>
            </a:prstGeom>
            <a:noFill/>
          </p:spPr>
          <p:txBody>
            <a:bodyPr wrap="square" rtlCol="0" anchor="t">
              <a:noAutofit/>
            </a:bodyPr>
            <a:lstStyle/>
            <a:p>
              <a:r>
                <a:rPr lang="en-US" altLang="zh-CN" sz="1000"/>
                <a:t>B: Irrigation Controller</a:t>
              </a:r>
              <a:endParaRPr lang="en-US" altLang="zh-CN" sz="1000"/>
            </a:p>
          </p:txBody>
        </p:sp>
        <p:sp>
          <p:nvSpPr>
            <p:cNvPr id="19" name="文本框 18"/>
            <p:cNvSpPr txBox="1"/>
            <p:nvPr/>
          </p:nvSpPr>
          <p:spPr>
            <a:xfrm>
              <a:off x="15586" y="7214"/>
              <a:ext cx="3113" cy="418"/>
            </a:xfrm>
            <a:prstGeom prst="rect">
              <a:avLst/>
            </a:prstGeom>
            <a:noFill/>
          </p:spPr>
          <p:txBody>
            <a:bodyPr wrap="square" rtlCol="0" anchor="t">
              <a:noAutofit/>
            </a:bodyPr>
            <a:lstStyle/>
            <a:p>
              <a:r>
                <a:rPr lang="en-US" altLang="zh-CN" sz="1000"/>
                <a:t>D: Rain/Soil Moisture Sensor</a:t>
              </a:r>
              <a:endParaRPr lang="en-US" altLang="zh-CN" sz="1000"/>
            </a:p>
          </p:txBody>
        </p:sp>
      </p:grpSp>
      <p:pic>
        <p:nvPicPr>
          <p:cNvPr id="22" name="7">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81050" y="617378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2"/>
                </p:tgtEl>
              </p:cMediaNode>
            </p:audio>
          </p:childTnLst>
        </p:cTn>
      </p:par>
    </p:tnLst>
    <p:bldLst>
      <p:bldP spid="15" grpId="0" build="p"/>
      <p:bldP spid="24" grpId="0" uiExpand="1" build="p"/>
      <p:bldP spid="2" grpId="0"/>
      <p:bldP spid="4" grpId="0" animBg="1"/>
      <p:bldP spid="5" grpId="0" animBg="1"/>
      <p:bldP spid="6" grpId="0" animBg="1"/>
      <p:bldP spid="7" grpId="0" animBg="1"/>
      <p:bldP spid="8" grpId="0" animBg="1"/>
      <p:bldP spid="9" grpId="0" animBg="1"/>
      <p:bldP spid="10" grpId="0"/>
      <p:bldP spid="11"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0288729" y="5277479"/>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593090" y="2623185"/>
            <a:ext cx="6476578" cy="1654175"/>
          </a:xfrm>
          <a:prstGeom prst="rect">
            <a:avLst/>
          </a:prstGeom>
          <a:noFill/>
        </p:spPr>
        <p:txBody>
          <a:bodyPr wrap="square" rtlCol="0">
            <a:spAutoFit/>
          </a:bodyPr>
          <a:lstStyle/>
          <a:p>
            <a:pPr marL="288290" lvl="0" indent="-28575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Automatic Weather Station</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 </a:t>
            </a:r>
            <a:r>
              <a:rPr lang="en-US" altLang="zh-CN" sz="1600" b="1" dirty="0">
                <a:solidFill>
                  <a:schemeClr val="tx1"/>
                </a:solidFill>
                <a:latin typeface="Arial" panose="020B0604020202020204" pitchFamily="34" charset="0"/>
                <a:cs typeface="Arial" panose="020B0604020202020204" pitchFamily="34" charset="0"/>
                <a:sym typeface="+mn-ea"/>
              </a:rPr>
              <a:t>monitoring device </a:t>
            </a:r>
            <a:r>
              <a:rPr lang="en-US" altLang="zh-CN" sz="1600" dirty="0">
                <a:solidFill>
                  <a:schemeClr val="tx1"/>
                </a:solidFill>
                <a:latin typeface="Arial" panose="020B0604020202020204" pitchFamily="34" charset="0"/>
                <a:cs typeface="Arial" panose="020B0604020202020204" pitchFamily="34" charset="0"/>
                <a:sym typeface="+mn-ea"/>
              </a:rPr>
              <a:t>automatically collects and transmits</a:t>
            </a:r>
            <a:r>
              <a:rPr lang="en-US" altLang="zh-CN" sz="1600" b="1" dirty="0">
                <a:solidFill>
                  <a:schemeClr val="tx1"/>
                </a:solidFill>
                <a:latin typeface="Arial" panose="020B0604020202020204" pitchFamily="34" charset="0"/>
                <a:cs typeface="Arial" panose="020B0604020202020204" pitchFamily="34" charset="0"/>
                <a:sym typeface="+mn-ea"/>
              </a:rPr>
              <a:t> meteorological data.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Feed meteorological parameters</a:t>
            </a:r>
            <a:r>
              <a:rPr lang="en-US" altLang="zh-CN" sz="1600" dirty="0">
                <a:solidFill>
                  <a:schemeClr val="tx1"/>
                </a:solidFill>
                <a:latin typeface="Arial" panose="020B0604020202020204" pitchFamily="34" charset="0"/>
                <a:cs typeface="Arial" panose="020B0604020202020204" pitchFamily="34" charset="0"/>
                <a:sym typeface="+mn-ea"/>
              </a:rPr>
              <a:t> related to crop water demand back to</a:t>
            </a:r>
            <a:r>
              <a:rPr lang="en-US" altLang="zh-CN" sz="1600" b="1" dirty="0">
                <a:solidFill>
                  <a:schemeClr val="tx1"/>
                </a:solidFill>
                <a:latin typeface="Arial" panose="020B0604020202020204" pitchFamily="34" charset="0"/>
                <a:cs typeface="Arial" panose="020B0604020202020204" pitchFamily="34" charset="0"/>
                <a:sym typeface="+mn-ea"/>
              </a:rPr>
              <a:t> central computer:</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12" name="文本框 11"/>
          <p:cNvSpPr txBox="1"/>
          <p:nvPr/>
        </p:nvSpPr>
        <p:spPr>
          <a:xfrm>
            <a:off x="593299" y="431757"/>
            <a:ext cx="8539549" cy="107632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3. Classification of Common Automated Irrigation Systems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9" name="文本框 8"/>
          <p:cNvSpPr txBox="1"/>
          <p:nvPr/>
        </p:nvSpPr>
        <p:spPr>
          <a:xfrm>
            <a:off x="593089" y="5179482"/>
            <a:ext cx="10549044" cy="1039772"/>
          </a:xfrm>
          <a:prstGeom prst="rect">
            <a:avLst/>
          </a:prstGeom>
          <a:noFill/>
        </p:spPr>
        <p:txBody>
          <a:bodyPr wrap="square" rtlCol="0">
            <a:spAutoFit/>
          </a:bodyPr>
          <a:lstStyle/>
          <a:p>
            <a:pPr marL="288290" lvl="0" indent="-28575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Central Computer	</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fontAlgn="auto">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Autonomously </a:t>
            </a:r>
            <a:r>
              <a:rPr lang="en-US" altLang="zh-CN" sz="1600" b="1" dirty="0">
                <a:solidFill>
                  <a:schemeClr val="tx1"/>
                </a:solidFill>
                <a:latin typeface="Arial" panose="020B0604020202020204" pitchFamily="34" charset="0"/>
                <a:cs typeface="Arial" panose="020B0604020202020204" pitchFamily="34" charset="0"/>
                <a:sym typeface="+mn-ea"/>
              </a:rPr>
              <a:t>determines</a:t>
            </a:r>
            <a:r>
              <a:rPr lang="en-US" altLang="zh-CN" sz="1600" dirty="0">
                <a:solidFill>
                  <a:schemeClr val="tx1"/>
                </a:solidFill>
                <a:latin typeface="Arial" panose="020B0604020202020204" pitchFamily="34" charset="0"/>
                <a:cs typeface="Arial" panose="020B0604020202020204" pitchFamily="34" charset="0"/>
                <a:sym typeface="+mn-ea"/>
              </a:rPr>
              <a:t> the required </a:t>
            </a:r>
            <a:r>
              <a:rPr lang="en-US" altLang="zh-CN" sz="1600" b="1" dirty="0">
                <a:solidFill>
                  <a:schemeClr val="tx1"/>
                </a:solidFill>
                <a:latin typeface="Arial" panose="020B0604020202020204" pitchFamily="34" charset="0"/>
                <a:cs typeface="Arial" panose="020B0604020202020204" pitchFamily="34" charset="0"/>
                <a:sym typeface="+mn-ea"/>
              </a:rPr>
              <a:t>daily irrigation volume</a:t>
            </a:r>
            <a:r>
              <a:rPr lang="en-US" altLang="zh-CN" sz="1600" dirty="0">
                <a:solidFill>
                  <a:schemeClr val="tx1"/>
                </a:solidFill>
                <a:latin typeface="Arial" panose="020B0604020202020204" pitchFamily="34" charset="0"/>
                <a:cs typeface="Arial" panose="020B0604020202020204" pitchFamily="34" charset="0"/>
                <a:sym typeface="+mn-ea"/>
              </a:rPr>
              <a:t>.</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fontAlgn="auto">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Commands relevant actuators to </a:t>
            </a:r>
            <a:r>
              <a:rPr lang="en-US" altLang="zh-CN" sz="1600" b="1" dirty="0">
                <a:solidFill>
                  <a:schemeClr val="tx1"/>
                </a:solidFill>
                <a:latin typeface="Arial" panose="020B0604020202020204" pitchFamily="34" charset="0"/>
                <a:cs typeface="Arial" panose="020B0604020202020204" pitchFamily="34" charset="0"/>
                <a:sym typeface="+mn-ea"/>
              </a:rPr>
              <a:t>activate or deactivate designated sub-irrigation systems.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grpSp>
        <p:nvGrpSpPr>
          <p:cNvPr id="6" name="组合 5"/>
          <p:cNvGrpSpPr/>
          <p:nvPr/>
        </p:nvGrpSpPr>
        <p:grpSpPr>
          <a:xfrm>
            <a:off x="6625158" y="2273300"/>
            <a:ext cx="4639741" cy="2877067"/>
            <a:chOff x="1929995" y="3358413"/>
            <a:chExt cx="4892452" cy="3033771"/>
          </a:xfrm>
        </p:grpSpPr>
        <p:pic>
          <p:nvPicPr>
            <p:cNvPr id="25" name="图片 24"/>
            <p:cNvPicPr>
              <a:picLocks noChangeAspect="1"/>
            </p:cNvPicPr>
            <p:nvPr/>
          </p:nvPicPr>
          <p:blipFill>
            <a:blip r:embed="rId1"/>
            <a:srcRect r="2276"/>
            <a:stretch>
              <a:fillRect/>
            </a:stretch>
          </p:blipFill>
          <p:spPr>
            <a:xfrm>
              <a:off x="2079768" y="3358413"/>
              <a:ext cx="4742679" cy="2974972"/>
            </a:xfrm>
            <a:prstGeom prst="rect">
              <a:avLst/>
            </a:prstGeom>
          </p:spPr>
        </p:pic>
        <p:sp>
          <p:nvSpPr>
            <p:cNvPr id="26" name="文本框 25"/>
            <p:cNvSpPr txBox="1"/>
            <p:nvPr/>
          </p:nvSpPr>
          <p:spPr>
            <a:xfrm>
              <a:off x="2398761" y="3491274"/>
              <a:ext cx="896620" cy="337185"/>
            </a:xfrm>
            <a:prstGeom prst="rect">
              <a:avLst/>
            </a:prstGeom>
            <a:noFill/>
          </p:spPr>
          <p:txBody>
            <a:bodyPr wrap="square" rtlCol="0">
              <a:spAutoFit/>
            </a:bodyPr>
            <a:lstStyle/>
            <a:p>
              <a:pPr algn="ctr"/>
              <a:r>
                <a:rPr lang="en-US" altLang="zh-CN" sz="800"/>
                <a:t>Central computer</a:t>
              </a:r>
              <a:endParaRPr lang="en-US" altLang="zh-CN" sz="800"/>
            </a:p>
          </p:txBody>
        </p:sp>
        <p:sp>
          <p:nvSpPr>
            <p:cNvPr id="29" name="文本框 28"/>
            <p:cNvSpPr txBox="1"/>
            <p:nvPr/>
          </p:nvSpPr>
          <p:spPr>
            <a:xfrm>
              <a:off x="3801607" y="3772600"/>
              <a:ext cx="908685" cy="240665"/>
            </a:xfrm>
            <a:prstGeom prst="rect">
              <a:avLst/>
            </a:prstGeom>
            <a:noFill/>
          </p:spPr>
          <p:txBody>
            <a:bodyPr wrap="square" rtlCol="0">
              <a:noAutofit/>
            </a:bodyPr>
            <a:lstStyle/>
            <a:p>
              <a:pPr lvl="0" algn="ctr">
                <a:buClrTx/>
                <a:buSzTx/>
                <a:buFontTx/>
              </a:pPr>
              <a:r>
                <a:rPr lang="en-US" altLang="zh-CN" sz="800">
                  <a:sym typeface="+mn-ea"/>
                </a:rPr>
                <a:t>Switch TWI</a:t>
              </a:r>
              <a:endParaRPr lang="en-US" altLang="zh-CN" sz="800">
                <a:sym typeface="+mn-ea"/>
              </a:endParaRPr>
            </a:p>
          </p:txBody>
        </p:sp>
        <p:sp>
          <p:nvSpPr>
            <p:cNvPr id="30" name="文本框 29"/>
            <p:cNvSpPr txBox="1"/>
            <p:nvPr/>
          </p:nvSpPr>
          <p:spPr>
            <a:xfrm>
              <a:off x="4890691" y="3490991"/>
              <a:ext cx="1071338" cy="242390"/>
            </a:xfrm>
            <a:prstGeom prst="rect">
              <a:avLst/>
            </a:prstGeom>
            <a:noFill/>
          </p:spPr>
          <p:txBody>
            <a:bodyPr wrap="square" rtlCol="0">
              <a:spAutoFit/>
            </a:bodyPr>
            <a:lstStyle/>
            <a:p>
              <a:r>
                <a:rPr lang="en-US" altLang="zh-CN" sz="900"/>
                <a:t>Sub-control box</a:t>
              </a:r>
              <a:endParaRPr lang="en-US" altLang="zh-CN" sz="900"/>
            </a:p>
          </p:txBody>
        </p:sp>
        <p:sp>
          <p:nvSpPr>
            <p:cNvPr id="31" name="文本框 30"/>
            <p:cNvSpPr txBox="1"/>
            <p:nvPr/>
          </p:nvSpPr>
          <p:spPr>
            <a:xfrm>
              <a:off x="4921037" y="4414351"/>
              <a:ext cx="1006388" cy="515582"/>
            </a:xfrm>
            <a:prstGeom prst="rect">
              <a:avLst/>
            </a:prstGeom>
            <a:noFill/>
          </p:spPr>
          <p:txBody>
            <a:bodyPr wrap="square" rtlCol="0">
              <a:noAutofit/>
            </a:bodyPr>
            <a:lstStyle/>
            <a:p>
              <a:r>
                <a:rPr lang="en-US" altLang="zh-CN" sz="900" dirty="0"/>
                <a:t>Dual-line or wireless communication</a:t>
              </a:r>
              <a:endParaRPr lang="en-US" altLang="zh-CN" sz="900" dirty="0"/>
            </a:p>
          </p:txBody>
        </p:sp>
        <p:sp>
          <p:nvSpPr>
            <p:cNvPr id="32" name="文本框 31"/>
            <p:cNvSpPr txBox="1"/>
            <p:nvPr/>
          </p:nvSpPr>
          <p:spPr>
            <a:xfrm>
              <a:off x="6058664" y="4419037"/>
              <a:ext cx="628741" cy="156014"/>
            </a:xfrm>
            <a:prstGeom prst="rect">
              <a:avLst/>
            </a:prstGeom>
            <a:noFill/>
          </p:spPr>
          <p:txBody>
            <a:bodyPr wrap="square" rtlCol="0">
              <a:noAutofit/>
            </a:bodyPr>
            <a:lstStyle/>
            <a:p>
              <a:r>
                <a:rPr lang="en-US" altLang="zh-CN" sz="800"/>
                <a:t>24VAC</a:t>
              </a:r>
              <a:endParaRPr lang="en-US" altLang="zh-CN" sz="800"/>
            </a:p>
          </p:txBody>
        </p:sp>
        <p:sp>
          <p:nvSpPr>
            <p:cNvPr id="33" name="文本框 32"/>
            <p:cNvSpPr txBox="1"/>
            <p:nvPr/>
          </p:nvSpPr>
          <p:spPr>
            <a:xfrm>
              <a:off x="3257785" y="3965057"/>
              <a:ext cx="804173" cy="653516"/>
            </a:xfrm>
            <a:prstGeom prst="rect">
              <a:avLst/>
            </a:prstGeom>
            <a:noFill/>
          </p:spPr>
          <p:txBody>
            <a:bodyPr wrap="square" rtlCol="0">
              <a:noAutofit/>
            </a:bodyPr>
            <a:lstStyle/>
            <a:p>
              <a:pPr algn="ctr"/>
              <a:r>
                <a:rPr lang="en-US" altLang="zh-CN" sz="800"/>
                <a:t>Direct </a:t>
              </a:r>
              <a:endParaRPr lang="en-US" altLang="zh-CN" sz="800"/>
            </a:p>
            <a:p>
              <a:pPr algn="ctr"/>
              <a:r>
                <a:rPr lang="en-US" altLang="zh-CN" sz="800"/>
                <a:t>connection (15 meters)</a:t>
              </a:r>
              <a:endParaRPr lang="en-US" altLang="zh-CN" sz="800"/>
            </a:p>
          </p:txBody>
        </p:sp>
        <p:sp>
          <p:nvSpPr>
            <p:cNvPr id="34" name="文本框 33"/>
            <p:cNvSpPr txBox="1"/>
            <p:nvPr/>
          </p:nvSpPr>
          <p:spPr>
            <a:xfrm>
              <a:off x="3295067" y="4662098"/>
              <a:ext cx="1215969" cy="1251457"/>
            </a:xfrm>
            <a:prstGeom prst="rect">
              <a:avLst/>
            </a:prstGeom>
            <a:noFill/>
          </p:spPr>
          <p:txBody>
            <a:bodyPr wrap="square" rtlCol="0">
              <a:noAutofit/>
            </a:bodyPr>
            <a:lstStyle/>
            <a:p>
              <a:pPr marL="64770" indent="-64770" fontAlgn="auto">
                <a:lnSpc>
                  <a:spcPct val="110000"/>
                </a:lnSpc>
                <a:spcAft>
                  <a:spcPts val="200"/>
                </a:spcAft>
                <a:buFont typeface="Arial" panose="020B0604020202020204" pitchFamily="34" charset="0"/>
                <a:buChar char="•"/>
              </a:pPr>
              <a:r>
                <a:rPr lang="en-US" altLang="zh-CN" sz="900"/>
                <a:t>Can be expanded to 4 pairs of lines,</a:t>
              </a:r>
              <a:endParaRPr lang="en-US" altLang="zh-CN" sz="900"/>
            </a:p>
            <a:p>
              <a:pPr marL="64770" indent="-64770" fontAlgn="auto">
                <a:lnSpc>
                  <a:spcPct val="110000"/>
                </a:lnSpc>
                <a:spcAft>
                  <a:spcPts val="200"/>
                </a:spcAft>
                <a:buFont typeface="Arial" panose="020B0604020202020204" pitchFamily="34" charset="0"/>
                <a:buChar char="•"/>
              </a:pPr>
              <a:r>
                <a:rPr lang="en-US" altLang="zh-CN" sz="900"/>
                <a:t>28 channels per pair of lines,</a:t>
              </a:r>
              <a:endParaRPr lang="en-US" altLang="zh-CN" sz="900"/>
            </a:p>
            <a:p>
              <a:pPr marL="64770" indent="-64770" fontAlgn="auto">
                <a:lnSpc>
                  <a:spcPct val="110000"/>
                </a:lnSpc>
                <a:spcAft>
                  <a:spcPts val="200"/>
                </a:spcAft>
                <a:buFont typeface="Arial" panose="020B0604020202020204" pitchFamily="34" charset="0"/>
                <a:buChar char="•"/>
              </a:pPr>
              <a:r>
                <a:rPr lang="en-US" altLang="zh-CN" sz="900"/>
                <a:t> 24 stations occupying 1 channel</a:t>
              </a:r>
              <a:endParaRPr lang="en-US" altLang="zh-CN" sz="900"/>
            </a:p>
          </p:txBody>
        </p:sp>
        <p:sp>
          <p:nvSpPr>
            <p:cNvPr id="35" name="文本框 34"/>
            <p:cNvSpPr txBox="1"/>
            <p:nvPr/>
          </p:nvSpPr>
          <p:spPr>
            <a:xfrm>
              <a:off x="3951723" y="6032330"/>
              <a:ext cx="1061085" cy="230505"/>
            </a:xfrm>
            <a:prstGeom prst="rect">
              <a:avLst/>
            </a:prstGeom>
            <a:noFill/>
          </p:spPr>
          <p:txBody>
            <a:bodyPr wrap="square" rtlCol="0">
              <a:noAutofit/>
            </a:bodyPr>
            <a:lstStyle/>
            <a:p>
              <a:pPr algn="ctr"/>
              <a:r>
                <a:rPr lang="en-US" altLang="zh-CN" sz="800"/>
                <a:t>Dual-line communication</a:t>
              </a:r>
              <a:endParaRPr lang="en-US" altLang="zh-CN" sz="800"/>
            </a:p>
          </p:txBody>
        </p:sp>
        <p:sp>
          <p:nvSpPr>
            <p:cNvPr id="36" name="文本框 35"/>
            <p:cNvSpPr txBox="1"/>
            <p:nvPr/>
          </p:nvSpPr>
          <p:spPr>
            <a:xfrm>
              <a:off x="5155378" y="6119495"/>
              <a:ext cx="908050" cy="213995"/>
            </a:xfrm>
            <a:prstGeom prst="rect">
              <a:avLst/>
            </a:prstGeom>
            <a:noFill/>
          </p:spPr>
          <p:txBody>
            <a:bodyPr wrap="square" rtlCol="0">
              <a:spAutoFit/>
            </a:bodyPr>
            <a:lstStyle/>
            <a:p>
              <a:r>
                <a:rPr lang="en-US" altLang="zh-CN" sz="800"/>
                <a:t>Flow sensor</a:t>
              </a:r>
              <a:endParaRPr lang="en-US" altLang="zh-CN" sz="800"/>
            </a:p>
          </p:txBody>
        </p:sp>
        <p:sp>
          <p:nvSpPr>
            <p:cNvPr id="37" name="文本框 36"/>
            <p:cNvSpPr txBox="1"/>
            <p:nvPr/>
          </p:nvSpPr>
          <p:spPr>
            <a:xfrm>
              <a:off x="2270875" y="6161679"/>
              <a:ext cx="864235" cy="230505"/>
            </a:xfrm>
            <a:prstGeom prst="rect">
              <a:avLst/>
            </a:prstGeom>
            <a:noFill/>
          </p:spPr>
          <p:txBody>
            <a:bodyPr wrap="square" rtlCol="0">
              <a:noAutofit/>
            </a:bodyPr>
            <a:lstStyle/>
            <a:p>
              <a:pPr algn="ctr"/>
              <a:r>
                <a:rPr lang="en-US" altLang="zh-CN" sz="800"/>
                <a:t>Weather station</a:t>
              </a:r>
              <a:endParaRPr lang="en-US" altLang="zh-CN" sz="800"/>
            </a:p>
          </p:txBody>
        </p:sp>
        <p:sp>
          <p:nvSpPr>
            <p:cNvPr id="38" name="文本框 37"/>
            <p:cNvSpPr txBox="1"/>
            <p:nvPr/>
          </p:nvSpPr>
          <p:spPr>
            <a:xfrm>
              <a:off x="1929995" y="4881700"/>
              <a:ext cx="1028065" cy="337185"/>
            </a:xfrm>
            <a:prstGeom prst="rect">
              <a:avLst/>
            </a:prstGeom>
            <a:noFill/>
          </p:spPr>
          <p:txBody>
            <a:bodyPr wrap="square" rtlCol="0">
              <a:spAutoFit/>
            </a:bodyPr>
            <a:lstStyle/>
            <a:p>
              <a:pPr algn="ctr"/>
              <a:r>
                <a:rPr lang="en-US" altLang="zh-CN" sz="800"/>
                <a:t>4-wire communication</a:t>
              </a:r>
              <a:endParaRPr lang="en-US" altLang="zh-CN" sz="800"/>
            </a:p>
          </p:txBody>
        </p:sp>
      </p:grpSp>
      <p:sp>
        <p:nvSpPr>
          <p:cNvPr id="2" name="文本框 1"/>
          <p:cNvSpPr txBox="1"/>
          <p:nvPr/>
        </p:nvSpPr>
        <p:spPr>
          <a:xfrm>
            <a:off x="600252" y="1618615"/>
            <a:ext cx="7673975" cy="430887"/>
          </a:xfrm>
          <a:prstGeom prst="rect">
            <a:avLst/>
          </a:prstGeom>
          <a:noFill/>
        </p:spPr>
        <p:txBody>
          <a:bodyPr wrap="square" rtlCol="0">
            <a:spAutoFit/>
          </a:bodyPr>
          <a:lstStyle/>
          <a:p>
            <a:r>
              <a:rPr lang="en-US" altLang="zh-CN" sz="2200" b="1" dirty="0">
                <a:sym typeface="+mn-ea"/>
              </a:rPr>
              <a:t>(3) Central computer-controlled irrigation system</a:t>
            </a:r>
            <a:endParaRPr lang="en-US" altLang="zh-CN" sz="2200" b="1" dirty="0">
              <a:sym typeface="+mn-ea"/>
            </a:endParaRPr>
          </a:p>
        </p:txBody>
      </p:sp>
      <p:sp>
        <p:nvSpPr>
          <p:cNvPr id="4" name="矩形: 圆角 3"/>
          <p:cNvSpPr/>
          <p:nvPr/>
        </p:nvSpPr>
        <p:spPr>
          <a:xfrm>
            <a:off x="695326" y="2209867"/>
            <a:ext cx="2303056"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Working Step</a:t>
            </a:r>
            <a:endParaRPr lang="en-US" altLang="zh-CN" b="1" dirty="0"/>
          </a:p>
        </p:txBody>
      </p:sp>
      <p:sp>
        <p:nvSpPr>
          <p:cNvPr id="3" name="矩形: 圆角 2"/>
          <p:cNvSpPr/>
          <p:nvPr/>
        </p:nvSpPr>
        <p:spPr>
          <a:xfrm>
            <a:off x="1282085" y="4238891"/>
            <a:ext cx="24263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Temperature.</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8" name="矩形: 圆角 38"/>
          <p:cNvSpPr/>
          <p:nvPr/>
        </p:nvSpPr>
        <p:spPr>
          <a:xfrm>
            <a:off x="1282085" y="4550636"/>
            <a:ext cx="24263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Relative humidity.</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15" name="矩形: 圆角 38"/>
          <p:cNvSpPr/>
          <p:nvPr/>
        </p:nvSpPr>
        <p:spPr>
          <a:xfrm>
            <a:off x="1282085" y="4862381"/>
            <a:ext cx="24263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Rainfall.</a:t>
            </a:r>
            <a:endParaRPr lang="fr-FR" altLang="zh-CN" sz="1400" dirty="0">
              <a:solidFill>
                <a:schemeClr val="tx1"/>
              </a:solidFill>
              <a:latin typeface="Arial" panose="020B0604020202020204" pitchFamily="34" charset="0"/>
              <a:cs typeface="Arial" panose="020B0604020202020204" pitchFamily="34" charset="0"/>
              <a:sym typeface="+mn-ea"/>
            </a:endParaRPr>
          </a:p>
        </p:txBody>
      </p:sp>
      <p:sp>
        <p:nvSpPr>
          <p:cNvPr id="21" name="矩形: 圆角 38"/>
          <p:cNvSpPr/>
          <p:nvPr/>
        </p:nvSpPr>
        <p:spPr>
          <a:xfrm>
            <a:off x="3762818" y="4238891"/>
            <a:ext cx="24263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Solar radiation.</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22" name="矩形: 圆角 38"/>
          <p:cNvSpPr/>
          <p:nvPr/>
        </p:nvSpPr>
        <p:spPr>
          <a:xfrm>
            <a:off x="3762818" y="4550636"/>
            <a:ext cx="242631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Wind speed.</a:t>
            </a:r>
            <a:endParaRPr lang="fr-FR" altLang="zh-CN" sz="1400" dirty="0">
              <a:solidFill>
                <a:schemeClr val="tx1"/>
              </a:solidFill>
              <a:latin typeface="Arial" panose="020B0604020202020204" pitchFamily="34" charset="0"/>
              <a:cs typeface="Arial" panose="020B0604020202020204" pitchFamily="34" charset="0"/>
              <a:sym typeface="+mn-ea"/>
            </a:endParaRPr>
          </a:p>
        </p:txBody>
      </p:sp>
      <p:pic>
        <p:nvPicPr>
          <p:cNvPr id="24" name="8">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66763" y="602138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4"/>
                </p:tgtEl>
              </p:cMediaNode>
            </p:audio>
          </p:childTnLst>
        </p:cTn>
      </p:par>
    </p:tnLst>
    <p:bldLst>
      <p:bldP spid="5" grpId="0" build="p"/>
      <p:bldP spid="9" grpId="0" uiExpand="1" build="p"/>
      <p:bldP spid="2" grpId="0"/>
      <p:bldP spid="4" grpId="0" animBg="1"/>
      <p:bldP spid="3" grpId="0" animBg="1"/>
      <p:bldP spid="8" grpId="0" animBg="1"/>
      <p:bldP spid="15" grpId="0" animBg="1"/>
      <p:bldP spid="21"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593300" y="1607752"/>
            <a:ext cx="5374640" cy="394210"/>
          </a:xfrm>
          <a:prstGeom prst="rect">
            <a:avLst/>
          </a:prstGeom>
          <a:noFill/>
        </p:spPr>
        <p:txBody>
          <a:bodyPr wrap="square" rtlCol="0">
            <a:spAutoFit/>
          </a:bodyPr>
          <a:lstStyle/>
          <a:p>
            <a:pPr lvl="0" indent="0">
              <a:lnSpc>
                <a:spcPct val="120000"/>
              </a:lnSpc>
              <a:spcBef>
                <a:spcPts val="200"/>
              </a:spcBef>
              <a:spcAft>
                <a:spcPts val="200"/>
              </a:spcAft>
              <a:buSzPct val="100000"/>
              <a:buFont typeface="Wingdings" panose="05000000000000000000" charset="0"/>
              <a:buNone/>
            </a:pPr>
            <a:r>
              <a:rPr lang="en-US" altLang="zh-CN" b="1" dirty="0">
                <a:latin typeface="Arial" panose="020B0604020202020204" pitchFamily="34" charset="0"/>
                <a:cs typeface="Arial" panose="020B0604020202020204" pitchFamily="34" charset="0"/>
                <a:sym typeface="+mn-ea"/>
              </a:rPr>
              <a:t>Factors Affecting Irrigation Uniformity</a:t>
            </a:r>
            <a:endParaRPr lang="en-US" altLang="zh-CN" b="1" dirty="0">
              <a:latin typeface="Arial" panose="020B0604020202020204" pitchFamily="34" charset="0"/>
              <a:cs typeface="Arial" panose="020B0604020202020204" pitchFamily="34" charset="0"/>
              <a:sym typeface="+mn-ea"/>
            </a:endParaRPr>
          </a:p>
        </p:txBody>
      </p:sp>
      <p:sp>
        <p:nvSpPr>
          <p:cNvPr id="5" name="文本框 4"/>
          <p:cNvSpPr txBox="1"/>
          <p:nvPr/>
        </p:nvSpPr>
        <p:spPr>
          <a:xfrm>
            <a:off x="593300" y="431757"/>
            <a:ext cx="8606456" cy="107632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4. Factors Affecting Automated Irrigation and Countermeasures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3" name="矩形: 圆角 2"/>
          <p:cNvSpPr/>
          <p:nvPr/>
        </p:nvSpPr>
        <p:spPr>
          <a:xfrm>
            <a:off x="709863" y="2068317"/>
            <a:ext cx="4293938"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Variations in emitter operating pressure.</a:t>
            </a:r>
            <a:endParaRPr lang="en-US" altLang="zh-CN" sz="1600" dirty="0">
              <a:solidFill>
                <a:schemeClr val="bg1"/>
              </a:solidFill>
            </a:endParaRPr>
          </a:p>
        </p:txBody>
      </p:sp>
      <p:sp>
        <p:nvSpPr>
          <p:cNvPr id="8" name="矩形: 圆角 7"/>
          <p:cNvSpPr/>
          <p:nvPr/>
        </p:nvSpPr>
        <p:spPr>
          <a:xfrm>
            <a:off x="709863" y="2520190"/>
            <a:ext cx="4293938"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Clogging from debris.</a:t>
            </a:r>
            <a:endParaRPr lang="en-US" altLang="zh-CN" sz="1600" dirty="0">
              <a:solidFill>
                <a:schemeClr val="bg1"/>
              </a:solidFill>
            </a:endParaRPr>
          </a:p>
        </p:txBody>
      </p:sp>
      <p:sp>
        <p:nvSpPr>
          <p:cNvPr id="9" name="矩形: 圆角 8"/>
          <p:cNvSpPr/>
          <p:nvPr/>
        </p:nvSpPr>
        <p:spPr>
          <a:xfrm>
            <a:off x="5117058" y="2068317"/>
            <a:ext cx="2926276"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Manufacturing tolerances.</a:t>
            </a:r>
            <a:endParaRPr lang="en-US" altLang="zh-CN" sz="1600" dirty="0">
              <a:solidFill>
                <a:schemeClr val="bg1"/>
              </a:solidFill>
            </a:endParaRPr>
          </a:p>
        </p:txBody>
      </p:sp>
      <p:sp>
        <p:nvSpPr>
          <p:cNvPr id="6" name="矩形: 圆角 8"/>
          <p:cNvSpPr/>
          <p:nvPr/>
        </p:nvSpPr>
        <p:spPr>
          <a:xfrm>
            <a:off x="5117058" y="2520190"/>
            <a:ext cx="2926276"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Topographic changes.</a:t>
            </a:r>
            <a:endParaRPr lang="en-US" altLang="zh-CN" sz="1600" dirty="0">
              <a:solidFill>
                <a:schemeClr val="bg1"/>
              </a:solidFill>
            </a:endParaRPr>
          </a:p>
        </p:txBody>
      </p:sp>
      <p:sp>
        <p:nvSpPr>
          <p:cNvPr id="7" name="文本框 6"/>
          <p:cNvSpPr txBox="1"/>
          <p:nvPr/>
        </p:nvSpPr>
        <p:spPr>
          <a:xfrm>
            <a:off x="593300" y="2972435"/>
            <a:ext cx="11194761" cy="1784591"/>
          </a:xfrm>
          <a:prstGeom prst="rect">
            <a:avLst/>
          </a:prstGeom>
          <a:noFill/>
        </p:spPr>
        <p:txBody>
          <a:bodyPr wrap="square" rtlCol="0">
            <a:spAutoFit/>
          </a:bodyPr>
          <a:lstStyle/>
          <a:p>
            <a:pPr marL="288290" lvl="0" indent="-28575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Measures for Uniform Water Distribution</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fontAlgn="auto">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Select emitters with </a:t>
            </a:r>
            <a:r>
              <a:rPr lang="en-US" altLang="zh-CN" sz="1600" b="1" dirty="0">
                <a:latin typeface="Arial" panose="020B0604020202020204" pitchFamily="34" charset="0"/>
                <a:cs typeface="Arial" panose="020B0604020202020204" pitchFamily="34" charset="0"/>
                <a:sym typeface="+mn-ea"/>
              </a:rPr>
              <a:t>low manufacturing tolerances. </a:t>
            </a:r>
            <a:endParaRPr lang="en-US" altLang="zh-CN" sz="1600" b="1" dirty="0">
              <a:latin typeface="Arial" panose="020B0604020202020204" pitchFamily="34" charset="0"/>
              <a:cs typeface="Arial" panose="020B0604020202020204" pitchFamily="34" charset="0"/>
              <a:sym typeface="+mn-ea"/>
            </a:endParaRPr>
          </a:p>
          <a:p>
            <a:pPr marL="575945" lvl="1" indent="-285750" fontAlgn="auto">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Fit </a:t>
            </a:r>
            <a:r>
              <a:rPr lang="en-US" altLang="zh-CN" sz="1600" b="1" dirty="0">
                <a:latin typeface="Arial" panose="020B0604020202020204" pitchFamily="34" charset="0"/>
                <a:cs typeface="Arial" panose="020B0604020202020204" pitchFamily="34" charset="0"/>
                <a:sym typeface="+mn-ea"/>
              </a:rPr>
              <a:t>multi-stage filters</a:t>
            </a:r>
            <a:r>
              <a:rPr lang="en-US" altLang="zh-CN" sz="1600" dirty="0">
                <a:latin typeface="Arial" panose="020B0604020202020204" pitchFamily="34" charset="0"/>
                <a:cs typeface="Arial" panose="020B0604020202020204" pitchFamily="34" charset="0"/>
                <a:sym typeface="+mn-ea"/>
              </a:rPr>
              <a:t> at the system head.</a:t>
            </a:r>
            <a:endParaRPr lang="en-US" altLang="zh-CN" sz="1600" dirty="0">
              <a:latin typeface="Arial" panose="020B0604020202020204" pitchFamily="34" charset="0"/>
              <a:cs typeface="Arial" panose="020B0604020202020204" pitchFamily="34" charset="0"/>
              <a:sym typeface="+mn-ea"/>
            </a:endParaRPr>
          </a:p>
          <a:p>
            <a:pPr marL="575945" lvl="1" indent="-285750" fontAlgn="auto">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Level fields. </a:t>
            </a:r>
            <a:endParaRPr lang="en-US" altLang="zh-CN" sz="1600" dirty="0">
              <a:latin typeface="Arial" panose="020B0604020202020204" pitchFamily="34" charset="0"/>
              <a:cs typeface="Arial" panose="020B0604020202020204" pitchFamily="34" charset="0"/>
              <a:sym typeface="+mn-ea"/>
            </a:endParaRPr>
          </a:p>
          <a:p>
            <a:pPr marL="575945" lvl="1" indent="-285750" fontAlgn="auto">
              <a:lnSpc>
                <a:spcPct val="120000"/>
              </a:lnSpc>
              <a:spcBef>
                <a:spcPts val="200"/>
              </a:spcBef>
              <a:spcAft>
                <a:spcPts val="20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Install at the head:</a:t>
            </a:r>
            <a:endParaRPr lang="en-US" altLang="zh-CN" sz="1600" b="1" dirty="0">
              <a:latin typeface="Arial" panose="020B0604020202020204" pitchFamily="34" charset="0"/>
              <a:cs typeface="Arial" panose="020B0604020202020204" pitchFamily="34" charset="0"/>
              <a:sym typeface="+mn-ea"/>
            </a:endParaRPr>
          </a:p>
        </p:txBody>
      </p:sp>
      <p:pic>
        <p:nvPicPr>
          <p:cNvPr id="10" name="图片 9"/>
          <p:cNvPicPr>
            <a:picLocks noChangeAspect="1"/>
          </p:cNvPicPr>
          <p:nvPr/>
        </p:nvPicPr>
        <p:blipFill>
          <a:blip r:embed="rId1"/>
          <a:stretch>
            <a:fillRect/>
          </a:stretch>
        </p:blipFill>
        <p:spPr>
          <a:xfrm>
            <a:off x="8257540" y="1579061"/>
            <a:ext cx="3239135" cy="2615565"/>
          </a:xfrm>
          <a:prstGeom prst="rect">
            <a:avLst/>
          </a:prstGeom>
        </p:spPr>
      </p:pic>
      <p:sp>
        <p:nvSpPr>
          <p:cNvPr id="4" name="矩形: 圆角 3"/>
          <p:cNvSpPr/>
          <p:nvPr/>
        </p:nvSpPr>
        <p:spPr>
          <a:xfrm>
            <a:off x="1265151" y="4744973"/>
            <a:ext cx="258718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b="1" dirty="0">
                <a:solidFill>
                  <a:schemeClr val="tx1"/>
                </a:solidFill>
                <a:latin typeface="Arial" panose="020B0604020202020204" pitchFamily="34" charset="0"/>
                <a:cs typeface="Arial" panose="020B0604020202020204" pitchFamily="34" charset="0"/>
                <a:sym typeface="+mn-ea"/>
              </a:rPr>
              <a:t>Variable-frequency pumps.</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11" name="矩形: 圆角 38"/>
          <p:cNvSpPr/>
          <p:nvPr/>
        </p:nvSpPr>
        <p:spPr>
          <a:xfrm>
            <a:off x="3911600" y="4744973"/>
            <a:ext cx="2573868"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b="1" dirty="0">
                <a:solidFill>
                  <a:schemeClr val="tx1"/>
                </a:solidFill>
                <a:latin typeface="Arial" panose="020B0604020202020204" pitchFamily="34" charset="0"/>
                <a:cs typeface="Arial" panose="020B0604020202020204" pitchFamily="34" charset="0"/>
                <a:sym typeface="+mn-ea"/>
              </a:rPr>
              <a:t>Pressure-boosting pumps. </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12" name="矩形: 圆角 38"/>
          <p:cNvSpPr/>
          <p:nvPr/>
        </p:nvSpPr>
        <p:spPr>
          <a:xfrm>
            <a:off x="6544733" y="4744973"/>
            <a:ext cx="4951942"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b="1" dirty="0">
                <a:solidFill>
                  <a:schemeClr val="tx1"/>
                </a:solidFill>
                <a:latin typeface="Arial" panose="020B0604020202020204" pitchFamily="34" charset="0"/>
                <a:cs typeface="Arial" panose="020B0604020202020204" pitchFamily="34" charset="0"/>
                <a:sym typeface="+mn-ea"/>
              </a:rPr>
              <a:t>Tank-type constant-pressure water supply units.</a:t>
            </a:r>
            <a:endParaRPr lang="fr-FR" altLang="zh-CN" sz="1400" b="1" dirty="0">
              <a:solidFill>
                <a:schemeClr val="tx1"/>
              </a:solidFill>
              <a:latin typeface="Arial" panose="020B0604020202020204" pitchFamily="34" charset="0"/>
              <a:cs typeface="Arial" panose="020B0604020202020204" pitchFamily="34" charset="0"/>
              <a:sym typeface="+mn-ea"/>
            </a:endParaRPr>
          </a:p>
        </p:txBody>
      </p:sp>
      <p:sp>
        <p:nvSpPr>
          <p:cNvPr id="13" name="文本框 12"/>
          <p:cNvSpPr txBox="1"/>
          <p:nvPr/>
        </p:nvSpPr>
        <p:spPr>
          <a:xfrm>
            <a:off x="593300" y="5075203"/>
            <a:ext cx="3758567" cy="360612"/>
          </a:xfrm>
          <a:prstGeom prst="rect">
            <a:avLst/>
          </a:prstGeom>
          <a:noFill/>
        </p:spPr>
        <p:txBody>
          <a:bodyPr wrap="square" rtlCol="0">
            <a:spAutoFit/>
          </a:bodyPr>
          <a:lstStyle/>
          <a:p>
            <a:pPr marL="575945" lvl="1" indent="-285750" fontAlgn="auto">
              <a:lnSpc>
                <a:spcPct val="120000"/>
              </a:lnSpc>
              <a:spcBef>
                <a:spcPts val="200"/>
              </a:spcBef>
              <a:spcAft>
                <a:spcPts val="20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Install on branch lines: </a:t>
            </a:r>
            <a:endParaRPr lang="en-US" altLang="zh-CN" sz="1600" b="1" dirty="0">
              <a:latin typeface="Arial" panose="020B0604020202020204" pitchFamily="34" charset="0"/>
              <a:cs typeface="Arial" panose="020B0604020202020204" pitchFamily="34" charset="0"/>
              <a:sym typeface="+mn-ea"/>
            </a:endParaRPr>
          </a:p>
        </p:txBody>
      </p:sp>
      <p:sp>
        <p:nvSpPr>
          <p:cNvPr id="14" name="矩形: 圆角 13"/>
          <p:cNvSpPr/>
          <p:nvPr/>
        </p:nvSpPr>
        <p:spPr>
          <a:xfrm>
            <a:off x="1265151" y="5436460"/>
            <a:ext cx="2561782"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Pressure regulators. </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16" name="矩形: 圆角 38"/>
          <p:cNvSpPr/>
          <p:nvPr/>
        </p:nvSpPr>
        <p:spPr>
          <a:xfrm>
            <a:off x="1265151" y="5748205"/>
            <a:ext cx="2561782"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Flow control devices.</a:t>
            </a:r>
            <a:endParaRPr lang="en-US" altLang="zh-CN" sz="1400" dirty="0">
              <a:solidFill>
                <a:schemeClr val="tx1"/>
              </a:solidFill>
              <a:latin typeface="Arial" panose="020B0604020202020204" pitchFamily="34" charset="0"/>
              <a:cs typeface="Arial" panose="020B0604020202020204" pitchFamily="34" charset="0"/>
              <a:sym typeface="+mn-ea"/>
            </a:endParaRPr>
          </a:p>
        </p:txBody>
      </p:sp>
      <p:pic>
        <p:nvPicPr>
          <p:cNvPr id="17" name="9">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435754" y="603620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7"/>
                </p:tgtEl>
              </p:cMediaNode>
            </p:audio>
          </p:childTnLst>
        </p:cTn>
      </p:par>
    </p:tnLst>
    <p:bldLst>
      <p:bldP spid="15" grpId="0"/>
      <p:bldP spid="5" grpId="0"/>
      <p:bldP spid="3" grpId="0" animBg="1"/>
      <p:bldP spid="8" grpId="0" animBg="1"/>
      <p:bldP spid="9" grpId="0" animBg="1"/>
      <p:bldP spid="6" grpId="0" animBg="1"/>
      <p:bldP spid="7" grpId="0" build="p"/>
      <p:bldP spid="4" grpId="0" animBg="1"/>
      <p:bldP spid="11" grpId="0" animBg="1"/>
      <p:bldP spid="12" grpId="0" animBg="1"/>
      <p:bldP spid="13" grpId="0"/>
      <p:bldP spid="14"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652986"/>
            <a:ext cx="12192000" cy="2638214"/>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593300" y="1772896"/>
            <a:ext cx="6668737" cy="239839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System Layout</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Built around the</a:t>
            </a:r>
            <a:r>
              <a:rPr lang="en-US" altLang="zh-CN" sz="1600" b="1" dirty="0">
                <a:solidFill>
                  <a:schemeClr val="bg1"/>
                </a:solidFill>
                <a:latin typeface="Arial" panose="020B0604020202020204" pitchFamily="34" charset="0"/>
                <a:cs typeface="Arial" panose="020B0604020202020204" pitchFamily="34" charset="0"/>
                <a:sym typeface="+mn-ea"/>
              </a:rPr>
              <a:t> water source →</a:t>
            </a:r>
            <a:r>
              <a:rPr lang="en-US" altLang="zh-CN" sz="1600" dirty="0">
                <a:solidFill>
                  <a:schemeClr val="bg1"/>
                </a:solidFill>
                <a:latin typeface="Arial" panose="020B0604020202020204" pitchFamily="34" charset="0"/>
                <a:cs typeface="Arial" panose="020B0604020202020204" pitchFamily="34" charset="0"/>
                <a:sym typeface="+mn-ea"/>
              </a:rPr>
              <a:t> independent irrigation unit.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Head unit </a:t>
            </a:r>
            <a:r>
              <a:rPr lang="en-US" altLang="zh-CN" sz="1600" dirty="0">
                <a:solidFill>
                  <a:schemeClr val="bg1"/>
                </a:solidFill>
                <a:latin typeface="Arial" panose="020B0604020202020204" pitchFamily="34" charset="0"/>
                <a:cs typeface="Arial" panose="020B0604020202020204" pitchFamily="34" charset="0"/>
                <a:sym typeface="+mn-ea"/>
              </a:rPr>
              <a:t>installed at the water source.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Main pipelines </a:t>
            </a:r>
            <a:r>
              <a:rPr lang="en-US" altLang="zh-CN" sz="1600" dirty="0">
                <a:solidFill>
                  <a:schemeClr val="bg1"/>
                </a:solidFill>
                <a:latin typeface="Arial" panose="020B0604020202020204" pitchFamily="34" charset="0"/>
                <a:cs typeface="Arial" panose="020B0604020202020204" pitchFamily="34" charset="0"/>
                <a:sym typeface="+mn-ea"/>
              </a:rPr>
              <a:t>run through the center of the irrigated area → facilitate water distribution.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Spacing of branch pipelines → </a:t>
            </a:r>
            <a:r>
              <a:rPr lang="en-US" altLang="zh-CN" sz="1600" dirty="0">
                <a:solidFill>
                  <a:schemeClr val="bg1"/>
                </a:solidFill>
                <a:latin typeface="Arial" panose="020B0604020202020204" pitchFamily="34" charset="0"/>
                <a:cs typeface="Arial" panose="020B0604020202020204" pitchFamily="34" charset="0"/>
                <a:sym typeface="+mn-ea"/>
              </a:rPr>
              <a:t>ensure irrigation uniformity within each sub-area and facilitate management.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5" name="文本框 4"/>
          <p:cNvSpPr txBox="1"/>
          <p:nvPr/>
        </p:nvSpPr>
        <p:spPr>
          <a:xfrm>
            <a:off x="593300" y="431757"/>
            <a:ext cx="8470690" cy="107632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5. Layout of Automated Drip Irrigation Systems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2" name="文本框 1"/>
          <p:cNvSpPr txBox="1"/>
          <p:nvPr/>
        </p:nvSpPr>
        <p:spPr>
          <a:xfrm>
            <a:off x="593726" y="4423728"/>
            <a:ext cx="4339590" cy="1091068"/>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Head Unit Components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Water source control assembly. </a:t>
            </a:r>
            <a:endParaRPr lang="en-US" altLang="zh-CN" sz="1600" dirty="0">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Components: </a:t>
            </a:r>
            <a:endParaRPr lang="en-US" altLang="zh-CN" sz="1600" dirty="0">
              <a:latin typeface="Arial" panose="020B0604020202020204" pitchFamily="34" charset="0"/>
              <a:cs typeface="Arial" panose="020B0604020202020204" pitchFamily="34" charset="0"/>
              <a:sym typeface="+mn-ea"/>
            </a:endParaRPr>
          </a:p>
        </p:txBody>
      </p:sp>
      <p:pic>
        <p:nvPicPr>
          <p:cNvPr id="8" name="图片 7" descr="C:/Users/QX_HD/Downloads/添加IRRIGATION SYSTEM单词 (2).png添加IRRIGATION SYSTEM单词 (2)"/>
          <p:cNvPicPr>
            <a:picLocks noChangeAspect="1"/>
          </p:cNvPicPr>
          <p:nvPr/>
        </p:nvPicPr>
        <p:blipFill>
          <a:blip r:embed="rId1"/>
          <a:srcRect t="12612" b="12612"/>
          <a:stretch>
            <a:fillRect/>
          </a:stretch>
        </p:blipFill>
        <p:spPr>
          <a:xfrm>
            <a:off x="7370445" y="1453173"/>
            <a:ext cx="4126230" cy="3037840"/>
          </a:xfrm>
          <a:prstGeom prst="rect">
            <a:avLst/>
          </a:prstGeom>
        </p:spPr>
      </p:pic>
      <p:sp>
        <p:nvSpPr>
          <p:cNvPr id="3" name="文本框 2"/>
          <p:cNvSpPr txBox="1"/>
          <p:nvPr/>
        </p:nvSpPr>
        <p:spPr>
          <a:xfrm>
            <a:off x="4893733" y="4423728"/>
            <a:ext cx="6737350" cy="1386533"/>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Pipeline Functions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Main pipelines:</a:t>
            </a:r>
            <a:r>
              <a:rPr lang="en-US" altLang="zh-CN" sz="1600" dirty="0">
                <a:latin typeface="Arial" panose="020B0604020202020204" pitchFamily="34" charset="0"/>
                <a:cs typeface="Arial" panose="020B0604020202020204" pitchFamily="34" charset="0"/>
                <a:sym typeface="+mn-ea"/>
              </a:rPr>
              <a:t> deliver pressurized, filtered water to branch lines. </a:t>
            </a:r>
            <a:endParaRPr lang="en-US" altLang="zh-CN" sz="1600" dirty="0">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Branch pipelines:</a:t>
            </a:r>
            <a:r>
              <a:rPr lang="en-US" altLang="zh-CN" sz="1600" dirty="0">
                <a:latin typeface="Arial" panose="020B0604020202020204" pitchFamily="34" charset="0"/>
                <a:cs typeface="Arial" panose="020B0604020202020204" pitchFamily="34" charset="0"/>
                <a:sym typeface="+mn-ea"/>
              </a:rPr>
              <a:t> directly connected to drip laterals or emitters. → a key component for uniform field irrigation. </a:t>
            </a:r>
            <a:endParaRPr lang="en-US" altLang="zh-CN" sz="1600" dirty="0">
              <a:latin typeface="Arial" panose="020B0604020202020204" pitchFamily="34" charset="0"/>
              <a:cs typeface="Arial" panose="020B0604020202020204" pitchFamily="34" charset="0"/>
              <a:sym typeface="+mn-ea"/>
            </a:endParaRPr>
          </a:p>
        </p:txBody>
      </p:sp>
      <p:sp>
        <p:nvSpPr>
          <p:cNvPr id="6" name="矩形: 圆角 5"/>
          <p:cNvSpPr/>
          <p:nvPr/>
        </p:nvSpPr>
        <p:spPr>
          <a:xfrm>
            <a:off x="1262997" y="5525699"/>
            <a:ext cx="150560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Water pumps.</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7" name="矩形: 圆角 38"/>
          <p:cNvSpPr/>
          <p:nvPr/>
        </p:nvSpPr>
        <p:spPr>
          <a:xfrm>
            <a:off x="1262997" y="5837444"/>
            <a:ext cx="150560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Filters.</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9" name="矩形: 圆角 38"/>
          <p:cNvSpPr/>
          <p:nvPr/>
        </p:nvSpPr>
        <p:spPr>
          <a:xfrm>
            <a:off x="2803930" y="5525699"/>
            <a:ext cx="183580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Fertilization units.</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10" name="矩形: 圆角 38"/>
          <p:cNvSpPr/>
          <p:nvPr/>
        </p:nvSpPr>
        <p:spPr>
          <a:xfrm>
            <a:off x="2803930" y="5837444"/>
            <a:ext cx="183580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400" dirty="0">
                <a:solidFill>
                  <a:schemeClr val="tx1"/>
                </a:solidFill>
                <a:latin typeface="Arial" panose="020B0604020202020204" pitchFamily="34" charset="0"/>
                <a:cs typeface="Arial" panose="020B0604020202020204" pitchFamily="34" charset="0"/>
                <a:sym typeface="+mn-ea"/>
              </a:rPr>
              <a:t>Control valves.</a:t>
            </a:r>
            <a:endParaRPr lang="fr-FR" altLang="zh-CN" sz="1400" dirty="0">
              <a:solidFill>
                <a:schemeClr val="tx1"/>
              </a:solidFill>
              <a:latin typeface="Arial" panose="020B0604020202020204" pitchFamily="34" charset="0"/>
              <a:cs typeface="Arial" panose="020B0604020202020204" pitchFamily="34" charset="0"/>
              <a:sym typeface="+mn-ea"/>
            </a:endParaRPr>
          </a:p>
        </p:txBody>
      </p:sp>
      <p:pic>
        <p:nvPicPr>
          <p:cNvPr id="12" name="10">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3488988" y="578643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2"/>
                </p:tgtEl>
              </p:cMediaNode>
            </p:audio>
          </p:childTnLst>
        </p:cTn>
      </p:par>
    </p:tnLst>
    <p:bldLst>
      <p:bldP spid="4" grpId="0" animBg="1"/>
      <p:bldP spid="15" grpId="0" build="p"/>
      <p:bldP spid="5" grpId="0"/>
      <p:bldP spid="2" grpId="0" uiExpand="1" build="p"/>
      <p:bldP spid="3" grpId="0" uiExpand="1" build="p"/>
      <p:bldP spid="6" grpId="0" animBg="1"/>
      <p:bldP spid="7"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789576"/>
            <a:ext cx="12192000" cy="3694731"/>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593354" y="2072936"/>
            <a:ext cx="6239246" cy="312801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Control System Selection</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Selected by comparing </a:t>
            </a:r>
            <a:r>
              <a:rPr lang="en-US" altLang="zh-CN" sz="1600" b="1" dirty="0">
                <a:solidFill>
                  <a:schemeClr val="bg1"/>
                </a:solidFill>
                <a:latin typeface="Arial" panose="020B0604020202020204" pitchFamily="34" charset="0"/>
                <a:cs typeface="Arial" panose="020B0604020202020204" pitchFamily="34" charset="0"/>
                <a:sym typeface="+mn-ea"/>
              </a:rPr>
              <a:t>technical options</a:t>
            </a:r>
            <a:r>
              <a:rPr lang="en-US" altLang="zh-CN" sz="1600" dirty="0">
                <a:solidFill>
                  <a:schemeClr val="bg1"/>
                </a:solidFill>
                <a:latin typeface="Arial" panose="020B0604020202020204" pitchFamily="34" charset="0"/>
                <a:cs typeface="Arial" panose="020B0604020202020204" pitchFamily="34" charset="0"/>
                <a:sym typeface="+mn-ea"/>
              </a:rPr>
              <a:t> based on </a:t>
            </a:r>
            <a:r>
              <a:rPr lang="en-US" altLang="zh-CN" sz="1600" b="1" dirty="0">
                <a:solidFill>
                  <a:schemeClr val="bg1"/>
                </a:solidFill>
                <a:latin typeface="Arial" panose="020B0604020202020204" pitchFamily="34" charset="0"/>
                <a:cs typeface="Arial" panose="020B0604020202020204" pitchFamily="34" charset="0"/>
                <a:sym typeface="+mn-ea"/>
              </a:rPr>
              <a:t>actual field conditions.</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288290" lvl="0" indent="-288290">
              <a:lnSpc>
                <a:spcPct val="120000"/>
              </a:lnSpc>
              <a:spcBef>
                <a:spcPts val="200"/>
              </a:spcBef>
              <a:spcAft>
                <a:spcPts val="200"/>
              </a:spcAft>
              <a:buSzPct val="100000"/>
              <a:buFont typeface="Wingdings" panose="05000000000000000000" charset="0"/>
              <a:buChar char="n"/>
            </a:pPr>
            <a:r>
              <a:rPr lang="en-US" altLang="zh-CN" sz="1800" b="1" dirty="0">
                <a:solidFill>
                  <a:schemeClr val="bg1"/>
                </a:solidFill>
                <a:latin typeface="Arial" panose="020B0604020202020204" pitchFamily="34" charset="0"/>
                <a:cs typeface="Arial" panose="020B0604020202020204" pitchFamily="34" charset="0"/>
                <a:sym typeface="+mn-ea"/>
              </a:rPr>
              <a:t>Controller Specifications</a:t>
            </a:r>
            <a:endParaRPr lang="en-US" altLang="zh-CN" sz="18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Modular design.</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Programmability.</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Multiple input/output ports → connect to computers and various sensors.</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Full functionality for receiving and executing commands.</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5" name="文本框 4"/>
          <p:cNvSpPr txBox="1"/>
          <p:nvPr/>
        </p:nvSpPr>
        <p:spPr>
          <a:xfrm>
            <a:off x="593300" y="431757"/>
            <a:ext cx="8470690" cy="107632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6. Requirements for Control System Selection</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grpSp>
        <p:nvGrpSpPr>
          <p:cNvPr id="6" name="组合 5"/>
          <p:cNvGrpSpPr/>
          <p:nvPr/>
        </p:nvGrpSpPr>
        <p:grpSpPr>
          <a:xfrm>
            <a:off x="7234555" y="2450465"/>
            <a:ext cx="4740910" cy="3327400"/>
            <a:chOff x="7234555" y="2450465"/>
            <a:chExt cx="4740910" cy="3327400"/>
          </a:xfrm>
        </p:grpSpPr>
        <p:pic>
          <p:nvPicPr>
            <p:cNvPr id="2" name="图片 1" descr="控制系统选择要求-(1)"/>
            <p:cNvPicPr>
              <a:picLocks noChangeAspect="1"/>
            </p:cNvPicPr>
            <p:nvPr/>
          </p:nvPicPr>
          <p:blipFill>
            <a:blip r:embed="rId1"/>
            <a:stretch>
              <a:fillRect/>
            </a:stretch>
          </p:blipFill>
          <p:spPr>
            <a:xfrm>
              <a:off x="7234555" y="2450465"/>
              <a:ext cx="4740910" cy="3327400"/>
            </a:xfrm>
            <a:prstGeom prst="rect">
              <a:avLst/>
            </a:prstGeom>
          </p:spPr>
        </p:pic>
        <p:sp>
          <p:nvSpPr>
            <p:cNvPr id="7" name="圆角矩形 6"/>
            <p:cNvSpPr/>
            <p:nvPr/>
          </p:nvSpPr>
          <p:spPr>
            <a:xfrm>
              <a:off x="7344410" y="2519680"/>
              <a:ext cx="722630" cy="213360"/>
            </a:xfrm>
            <a:prstGeom prst="round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1200">
                  <a:solidFill>
                    <a:schemeClr val="tx1"/>
                  </a:solidFill>
                </a:rPr>
                <a:t>AI</a:t>
              </a:r>
              <a:r>
                <a:rPr lang="zh-CN" altLang="en-US" sz="1200">
                  <a:solidFill>
                    <a:schemeClr val="tx1"/>
                  </a:solidFill>
                </a:rPr>
                <a:t>生成</a:t>
              </a:r>
              <a:endParaRPr lang="zh-CN" altLang="en-US" sz="1200">
                <a:solidFill>
                  <a:schemeClr val="tx1"/>
                </a:solidFill>
              </a:endParaRPr>
            </a:p>
          </p:txBody>
        </p:sp>
      </p:grpSp>
      <p:pic>
        <p:nvPicPr>
          <p:cNvPr id="4" name="11">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55625" y="638016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3" grpId="0" animBg="1"/>
      <p:bldP spid="15" grpId="0" uiExpand="1" build="p"/>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584791" y="2598302"/>
            <a:ext cx="6283842" cy="1091068"/>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Components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Stainless-steel probes.</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Waterproof sensing heads.</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5" name="文本框 4"/>
          <p:cNvSpPr txBox="1"/>
          <p:nvPr/>
        </p:nvSpPr>
        <p:spPr>
          <a:xfrm>
            <a:off x="593090" y="431800"/>
            <a:ext cx="8711777" cy="1568450"/>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7. Functions and Implementation of Automated Drip Irrigation System Components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6" name="图片 5"/>
          <p:cNvPicPr>
            <a:picLocks noChangeAspect="1"/>
          </p:cNvPicPr>
          <p:nvPr/>
        </p:nvPicPr>
        <p:blipFill>
          <a:blip r:embed="rId1"/>
          <a:stretch>
            <a:fillRect/>
          </a:stretch>
        </p:blipFill>
        <p:spPr>
          <a:xfrm>
            <a:off x="7137400" y="2708532"/>
            <a:ext cx="4359275" cy="3176178"/>
          </a:xfrm>
          <a:prstGeom prst="rect">
            <a:avLst/>
          </a:prstGeom>
        </p:spPr>
      </p:pic>
      <p:sp>
        <p:nvSpPr>
          <p:cNvPr id="2" name="文本框 1"/>
          <p:cNvSpPr txBox="1"/>
          <p:nvPr/>
        </p:nvSpPr>
        <p:spPr>
          <a:xfrm>
            <a:off x="603250" y="2069675"/>
            <a:ext cx="8352155" cy="429895"/>
          </a:xfrm>
          <a:prstGeom prst="rect">
            <a:avLst/>
          </a:prstGeom>
          <a:noFill/>
        </p:spPr>
        <p:txBody>
          <a:bodyPr wrap="square" rtlCol="0">
            <a:spAutoFit/>
          </a:bodyPr>
          <a:lstStyle/>
          <a:p>
            <a:r>
              <a:rPr lang="en-US" altLang="zh-CN" sz="2200" b="1" dirty="0">
                <a:sym typeface="+mn-ea"/>
              </a:rPr>
              <a:t>(1) Soil moisture sensors (soil humidity sensors)</a:t>
            </a:r>
            <a:endParaRPr lang="en-US" altLang="zh-CN" sz="2200" b="1" dirty="0">
              <a:sym typeface="+mn-ea"/>
            </a:endParaRPr>
          </a:p>
        </p:txBody>
      </p:sp>
      <p:grpSp>
        <p:nvGrpSpPr>
          <p:cNvPr id="4" name="组合 3"/>
          <p:cNvGrpSpPr/>
          <p:nvPr/>
        </p:nvGrpSpPr>
        <p:grpSpPr>
          <a:xfrm>
            <a:off x="0" y="6708278"/>
            <a:ext cx="12192000" cy="153627"/>
            <a:chOff x="147892" y="6347897"/>
            <a:chExt cx="11450808" cy="120769"/>
          </a:xfrm>
        </p:grpSpPr>
        <p:sp>
          <p:nvSpPr>
            <p:cNvPr id="7" name="矩形 6"/>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8" name="矩形 7"/>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sp>
        <p:nvSpPr>
          <p:cNvPr id="3" name="文本框 2"/>
          <p:cNvSpPr txBox="1"/>
          <p:nvPr/>
        </p:nvSpPr>
        <p:spPr>
          <a:xfrm>
            <a:off x="584791" y="3751593"/>
            <a:ext cx="6283842" cy="744306"/>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Deployment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Buried for long-term in soil and embankments.</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9" name="文本框 8"/>
          <p:cNvSpPr txBox="1"/>
          <p:nvPr/>
        </p:nvSpPr>
        <p:spPr>
          <a:xfrm>
            <a:off x="584791" y="4558123"/>
            <a:ext cx="6283842" cy="143783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Functions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Fixed-point monitoring.</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On-site measurement.</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a:lnSpc>
                <a:spcPct val="120000"/>
              </a:lnSpc>
              <a:spcBef>
                <a:spcPts val="200"/>
              </a:spcBef>
              <a:spcAft>
                <a:spcPts val="200"/>
              </a:spcAft>
              <a:buSzPct val="100000"/>
            </a:pPr>
            <a:r>
              <a:rPr lang="en-US" altLang="zh-CN" sz="1600" dirty="0">
                <a:solidFill>
                  <a:schemeClr val="tx1"/>
                </a:solidFill>
                <a:latin typeface="Arial" panose="020B0604020202020204" pitchFamily="34" charset="0"/>
                <a:cs typeface="Arial" panose="020B0604020202020204" pitchFamily="34" charset="0"/>
                <a:sym typeface="+mn-ea"/>
              </a:rPr>
              <a:t>⇒ </a:t>
            </a:r>
            <a:r>
              <a:rPr lang="en-US" altLang="zh-CN" sz="1600" b="1" dirty="0">
                <a:solidFill>
                  <a:schemeClr val="tx1"/>
                </a:solidFill>
                <a:latin typeface="Arial" panose="020B0604020202020204" pitchFamily="34" charset="0"/>
                <a:cs typeface="Arial" panose="020B0604020202020204" pitchFamily="34" charset="0"/>
                <a:sym typeface="+mn-ea"/>
              </a:rPr>
              <a:t>soil moisture</a:t>
            </a:r>
            <a:r>
              <a:rPr lang="en-US" altLang="zh-CN" sz="1600" dirty="0">
                <a:solidFill>
                  <a:schemeClr val="tx1"/>
                </a:solidFill>
                <a:latin typeface="Arial" panose="020B0604020202020204" pitchFamily="34" charset="0"/>
                <a:cs typeface="Arial" panose="020B0604020202020204" pitchFamily="34" charset="0"/>
                <a:sym typeface="+mn-ea"/>
              </a:rPr>
              <a:t> in surface and deep soil layers.</a:t>
            </a:r>
            <a:endParaRPr lang="en-US" altLang="zh-CN" sz="1600" dirty="0">
              <a:solidFill>
                <a:schemeClr val="tx1"/>
              </a:solidFill>
              <a:latin typeface="Arial" panose="020B0604020202020204" pitchFamily="34" charset="0"/>
              <a:cs typeface="Arial" panose="020B0604020202020204" pitchFamily="34" charset="0"/>
              <a:sym typeface="+mn-ea"/>
            </a:endParaRPr>
          </a:p>
        </p:txBody>
      </p:sp>
      <p:pic>
        <p:nvPicPr>
          <p:cNvPr id="10" name="12">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65150" y="647223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0"/>
                </p:tgtEl>
              </p:cMediaNode>
            </p:audio>
          </p:childTnLst>
        </p:cTn>
      </p:par>
    </p:tnLst>
    <p:bldLst>
      <p:bldP spid="15" grpId="0" uiExpand="1" build="p"/>
      <p:bldP spid="5" grpId="0"/>
      <p:bldP spid="2" grpId="0"/>
      <p:bldP spid="3" grpId="0" build="p"/>
      <p:bldP spid="9"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562331"/>
            <a:ext cx="12192000" cy="53646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593090" y="3169496"/>
            <a:ext cx="6950710" cy="1766702"/>
          </a:xfrm>
          <a:prstGeom prst="rect">
            <a:avLst/>
          </a:prstGeom>
          <a:noFill/>
        </p:spPr>
        <p:txBody>
          <a:bodyPr wrap="square" rtlCol="0">
            <a:spAutoFit/>
          </a:bodyPr>
          <a:lstStyle/>
          <a:p>
            <a:pPr marL="288290" lvl="0" indent="-288290">
              <a:lnSpc>
                <a:spcPct val="110000"/>
              </a:lnSpc>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Frequency Domain Reflectometry (FDR)</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400" b="1" dirty="0">
                <a:latin typeface="Arial" panose="020B0604020202020204" pitchFamily="34" charset="0"/>
                <a:cs typeface="Arial" panose="020B0604020202020204" pitchFamily="34" charset="0"/>
                <a:sym typeface="+mn-ea"/>
              </a:rPr>
              <a:t>Wave Type: </a:t>
            </a:r>
            <a:r>
              <a:rPr lang="en-US" altLang="zh-CN" sz="1400" dirty="0">
                <a:latin typeface="Arial" panose="020B0604020202020204" pitchFamily="34" charset="0"/>
                <a:cs typeface="Arial" panose="020B0604020202020204" pitchFamily="34" charset="0"/>
                <a:sym typeface="+mn-ea"/>
              </a:rPr>
              <a:t>Transmits</a:t>
            </a:r>
            <a:r>
              <a:rPr lang="en-US" altLang="zh-CN" sz="1400" b="1" dirty="0">
                <a:latin typeface="Arial" panose="020B0604020202020204" pitchFamily="34" charset="0"/>
                <a:cs typeface="Arial" panose="020B0604020202020204" pitchFamily="34" charset="0"/>
                <a:sym typeface="+mn-ea"/>
              </a:rPr>
              <a:t> high-frequency electromagnetic waves.</a:t>
            </a:r>
            <a:endParaRPr lang="en-US" altLang="zh-CN" sz="1400" b="1" dirty="0">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400" b="1" dirty="0">
                <a:latin typeface="Arial" panose="020B0604020202020204" pitchFamily="34" charset="0"/>
                <a:cs typeface="Arial" panose="020B0604020202020204" pitchFamily="34" charset="0"/>
                <a:sym typeface="+mn-ea"/>
              </a:rPr>
              <a:t>Measurement Principle: </a:t>
            </a:r>
            <a:r>
              <a:rPr lang="en-US" altLang="zh-CN" sz="1400" dirty="0">
                <a:latin typeface="Arial" panose="020B0604020202020204" pitchFamily="34" charset="0"/>
                <a:cs typeface="Arial" panose="020B0604020202020204" pitchFamily="34" charset="0"/>
                <a:sym typeface="+mn-ea"/>
              </a:rPr>
              <a:t>Calculates</a:t>
            </a:r>
            <a:r>
              <a:rPr lang="en-US" altLang="zh-CN" sz="1400" b="1" dirty="0">
                <a:latin typeface="Arial" panose="020B0604020202020204" pitchFamily="34" charset="0"/>
                <a:cs typeface="Arial" panose="020B0604020202020204" pitchFamily="34" charset="0"/>
                <a:sym typeface="+mn-ea"/>
              </a:rPr>
              <a:t> soil water content </a:t>
            </a:r>
            <a:r>
              <a:rPr lang="en-US" altLang="zh-CN" sz="1400" dirty="0">
                <a:latin typeface="Arial" panose="020B0604020202020204" pitchFamily="34" charset="0"/>
                <a:cs typeface="Arial" panose="020B0604020202020204" pitchFamily="34" charset="0"/>
                <a:sym typeface="+mn-ea"/>
              </a:rPr>
              <a:t>by detecting</a:t>
            </a:r>
            <a:r>
              <a:rPr lang="en-US" altLang="zh-CN" sz="1400" b="1" dirty="0">
                <a:latin typeface="Arial" panose="020B0604020202020204" pitchFamily="34" charset="0"/>
                <a:cs typeface="Arial" panose="020B0604020202020204" pitchFamily="34" charset="0"/>
                <a:sym typeface="+mn-ea"/>
              </a:rPr>
              <a:t> frequency variations </a:t>
            </a:r>
            <a:r>
              <a:rPr lang="en-US" altLang="zh-CN" sz="1400" dirty="0">
                <a:latin typeface="Arial" panose="020B0604020202020204" pitchFamily="34" charset="0"/>
                <a:cs typeface="Arial" panose="020B0604020202020204" pitchFamily="34" charset="0"/>
                <a:sym typeface="+mn-ea"/>
              </a:rPr>
              <a:t>during wave propagation in the soil. </a:t>
            </a:r>
            <a:endParaRPr lang="en-US" altLang="zh-CN" sz="1400" dirty="0">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400" b="1" dirty="0">
                <a:latin typeface="Arial" panose="020B0604020202020204" pitchFamily="34" charset="0"/>
                <a:cs typeface="Arial" panose="020B0604020202020204" pitchFamily="34" charset="0"/>
                <a:sym typeface="+mn-ea"/>
              </a:rPr>
              <a:t>Performance: </a:t>
            </a:r>
            <a:r>
              <a:rPr lang="en-US" altLang="zh-CN" sz="1400" dirty="0">
                <a:latin typeface="Arial" panose="020B0604020202020204" pitchFamily="34" charset="0"/>
                <a:cs typeface="Arial" panose="020B0604020202020204" pitchFamily="34" charset="0"/>
                <a:sym typeface="+mn-ea"/>
              </a:rPr>
              <a:t>Excellent stability.</a:t>
            </a:r>
            <a:endParaRPr lang="en-US" altLang="zh-CN" sz="1400" dirty="0">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400" b="1" dirty="0">
                <a:latin typeface="Arial" panose="020B0604020202020204" pitchFamily="34" charset="0"/>
                <a:cs typeface="Arial" panose="020B0604020202020204" pitchFamily="34" charset="0"/>
                <a:sym typeface="+mn-ea"/>
              </a:rPr>
              <a:t>Application: </a:t>
            </a:r>
            <a:r>
              <a:rPr lang="en-US" altLang="zh-CN" sz="1400" dirty="0">
                <a:latin typeface="Arial" panose="020B0604020202020204" pitchFamily="34" charset="0"/>
                <a:cs typeface="Arial" panose="020B0604020202020204" pitchFamily="34" charset="0"/>
                <a:sym typeface="+mn-ea"/>
              </a:rPr>
              <a:t>Well suited for</a:t>
            </a:r>
            <a:r>
              <a:rPr lang="en-US" altLang="zh-CN" sz="1400" b="1" dirty="0">
                <a:latin typeface="Arial" panose="020B0604020202020204" pitchFamily="34" charset="0"/>
                <a:cs typeface="Arial" panose="020B0604020202020204" pitchFamily="34" charset="0"/>
                <a:sym typeface="+mn-ea"/>
              </a:rPr>
              <a:t> long-term buried installations </a:t>
            </a:r>
            <a:r>
              <a:rPr lang="en-US" altLang="zh-CN" sz="1400" dirty="0">
                <a:latin typeface="Arial" panose="020B0604020202020204" pitchFamily="34" charset="0"/>
                <a:cs typeface="Arial" panose="020B0604020202020204" pitchFamily="34" charset="0"/>
                <a:sym typeface="+mn-ea"/>
              </a:rPr>
              <a:t>and </a:t>
            </a:r>
            <a:r>
              <a:rPr lang="en-US" altLang="zh-CN" sz="1400" b="1" dirty="0">
                <a:latin typeface="Arial" panose="020B0604020202020204" pitchFamily="34" charset="0"/>
                <a:cs typeface="Arial" panose="020B0604020202020204" pitchFamily="34" charset="0"/>
                <a:sym typeface="+mn-ea"/>
              </a:rPr>
              <a:t>continuous monitoring. </a:t>
            </a:r>
            <a:endParaRPr lang="en-US" altLang="zh-CN" sz="1400" b="1" dirty="0">
              <a:latin typeface="Arial" panose="020B0604020202020204" pitchFamily="34" charset="0"/>
              <a:cs typeface="Arial" panose="020B0604020202020204" pitchFamily="34" charset="0"/>
              <a:sym typeface="+mn-ea"/>
            </a:endParaRPr>
          </a:p>
        </p:txBody>
      </p:sp>
      <p:sp>
        <p:nvSpPr>
          <p:cNvPr id="2" name="文本框 1"/>
          <p:cNvSpPr txBox="1"/>
          <p:nvPr/>
        </p:nvSpPr>
        <p:spPr>
          <a:xfrm>
            <a:off x="593090" y="431800"/>
            <a:ext cx="8716010" cy="1568450"/>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7. Functions and Implementation of Automated Drip Irrigation System Components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4" name="文本框 3"/>
          <p:cNvSpPr txBox="1"/>
          <p:nvPr/>
        </p:nvSpPr>
        <p:spPr>
          <a:xfrm>
            <a:off x="593090" y="4856287"/>
            <a:ext cx="5926243" cy="818750"/>
          </a:xfrm>
          <a:prstGeom prst="rect">
            <a:avLst/>
          </a:prstGeom>
          <a:noFill/>
        </p:spPr>
        <p:txBody>
          <a:bodyPr wrap="square" rtlCol="0">
            <a:spAutoFit/>
          </a:bodyPr>
          <a:lstStyle/>
          <a:p>
            <a:pPr marL="288290" lvl="0" indent="-288290">
              <a:lnSpc>
                <a:spcPct val="110000"/>
              </a:lnSpc>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Time Domain Reflectometry (TDR)</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Wave Type: </a:t>
            </a:r>
            <a:r>
              <a:rPr lang="en-US" altLang="zh-CN" sz="1400" dirty="0">
                <a:solidFill>
                  <a:schemeClr val="tx1"/>
                </a:solidFill>
                <a:latin typeface="Arial" panose="020B0604020202020204" pitchFamily="34" charset="0"/>
                <a:cs typeface="Arial" panose="020B0604020202020204" pitchFamily="34" charset="0"/>
                <a:sym typeface="+mn-ea"/>
              </a:rPr>
              <a:t>Transmits</a:t>
            </a:r>
            <a:r>
              <a:rPr lang="en-US" altLang="zh-CN" sz="1400" b="1" dirty="0">
                <a:solidFill>
                  <a:schemeClr val="tx1"/>
                </a:solidFill>
                <a:latin typeface="Arial" panose="020B0604020202020204" pitchFamily="34" charset="0"/>
                <a:cs typeface="Arial" panose="020B0604020202020204" pitchFamily="34" charset="0"/>
                <a:sym typeface="+mn-ea"/>
              </a:rPr>
              <a:t> short-pulse electromagnetic waves. </a:t>
            </a:r>
            <a:endParaRPr lang="en-US" altLang="zh-CN" sz="14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Measurement Principle:</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grpSp>
        <p:nvGrpSpPr>
          <p:cNvPr id="9" name="组合 8"/>
          <p:cNvGrpSpPr/>
          <p:nvPr/>
        </p:nvGrpSpPr>
        <p:grpSpPr>
          <a:xfrm>
            <a:off x="7549042" y="3154723"/>
            <a:ext cx="4015366" cy="1578144"/>
            <a:chOff x="7549042" y="3154723"/>
            <a:chExt cx="4015366" cy="1578144"/>
          </a:xfrm>
        </p:grpSpPr>
        <p:pic>
          <p:nvPicPr>
            <p:cNvPr id="23" name="图片 22"/>
            <p:cNvPicPr>
              <a:picLocks noChangeAspect="1"/>
            </p:cNvPicPr>
            <p:nvPr/>
          </p:nvPicPr>
          <p:blipFill>
            <a:blip r:embed="rId1"/>
            <a:stretch>
              <a:fillRect/>
            </a:stretch>
          </p:blipFill>
          <p:spPr>
            <a:xfrm>
              <a:off x="7549042" y="3154723"/>
              <a:ext cx="3947633" cy="1578144"/>
            </a:xfrm>
            <a:prstGeom prst="rect">
              <a:avLst/>
            </a:prstGeom>
          </p:spPr>
        </p:pic>
        <p:sp>
          <p:nvSpPr>
            <p:cNvPr id="24" name="文本框 23"/>
            <p:cNvSpPr txBox="1"/>
            <p:nvPr/>
          </p:nvSpPr>
          <p:spPr>
            <a:xfrm>
              <a:off x="11051328" y="3930438"/>
              <a:ext cx="513080" cy="176530"/>
            </a:xfrm>
            <a:prstGeom prst="rect">
              <a:avLst/>
            </a:prstGeom>
            <a:solidFill>
              <a:schemeClr val="bg1"/>
            </a:solidFill>
          </p:spPr>
          <p:txBody>
            <a:bodyPr wrap="square" rtlCol="0" anchor="ctr" anchorCtr="0">
              <a:noAutofit/>
            </a:bodyPr>
            <a:lstStyle/>
            <a:p>
              <a:pPr algn="ctr"/>
              <a:r>
                <a:rPr lang="en-US" altLang="zh-CN" sz="500"/>
                <a:t>Pulse</a:t>
              </a:r>
              <a:endParaRPr lang="en-US" altLang="zh-CN" sz="500"/>
            </a:p>
            <a:p>
              <a:pPr algn="ctr"/>
              <a:r>
                <a:rPr lang="en-US" altLang="zh-CN" sz="500"/>
                <a:t>Transmitter</a:t>
              </a:r>
              <a:endParaRPr lang="en-US" altLang="zh-CN" sz="500"/>
            </a:p>
          </p:txBody>
        </p:sp>
      </p:grpSp>
      <p:sp>
        <p:nvSpPr>
          <p:cNvPr id="5" name="文本框 4"/>
          <p:cNvSpPr txBox="1"/>
          <p:nvPr/>
        </p:nvSpPr>
        <p:spPr>
          <a:xfrm>
            <a:off x="673735" y="2646415"/>
            <a:ext cx="6515735" cy="368300"/>
          </a:xfrm>
          <a:prstGeom prst="rect">
            <a:avLst/>
          </a:prstGeom>
          <a:noFill/>
        </p:spPr>
        <p:txBody>
          <a:bodyPr wrap="square" rtlCol="0">
            <a:spAutoFit/>
          </a:bodyPr>
          <a:lstStyle/>
          <a:p>
            <a:r>
              <a:rPr lang="en-US" altLang="zh-CN" b="1" dirty="0">
                <a:solidFill>
                  <a:schemeClr val="bg1"/>
                </a:solidFill>
              </a:rPr>
              <a:t>Common Types of Soil Moisture Sensors</a:t>
            </a:r>
            <a:endParaRPr lang="en-US" altLang="zh-CN" b="1" dirty="0">
              <a:solidFill>
                <a:schemeClr val="bg1"/>
              </a:solidFill>
            </a:endParaRPr>
          </a:p>
        </p:txBody>
      </p:sp>
      <p:sp>
        <p:nvSpPr>
          <p:cNvPr id="8" name="文本框 7"/>
          <p:cNvSpPr txBox="1"/>
          <p:nvPr/>
        </p:nvSpPr>
        <p:spPr>
          <a:xfrm>
            <a:off x="603250" y="2069675"/>
            <a:ext cx="8352155" cy="429895"/>
          </a:xfrm>
          <a:prstGeom prst="rect">
            <a:avLst/>
          </a:prstGeom>
          <a:noFill/>
        </p:spPr>
        <p:txBody>
          <a:bodyPr wrap="square" rtlCol="0">
            <a:spAutoFit/>
          </a:bodyPr>
          <a:lstStyle/>
          <a:p>
            <a:r>
              <a:rPr lang="en-US" altLang="zh-CN" sz="2200" b="1" dirty="0">
                <a:sym typeface="+mn-ea"/>
              </a:rPr>
              <a:t>(1) Soil moisture sensors (soil humidity sensors)</a:t>
            </a:r>
            <a:endParaRPr lang="en-US" altLang="zh-CN" sz="2200" b="1" dirty="0">
              <a:sym typeface="+mn-ea"/>
            </a:endParaRPr>
          </a:p>
        </p:txBody>
      </p:sp>
      <p:sp>
        <p:nvSpPr>
          <p:cNvPr id="12" name="矩形: 圆角 11"/>
          <p:cNvSpPr/>
          <p:nvPr/>
        </p:nvSpPr>
        <p:spPr>
          <a:xfrm>
            <a:off x="1239751" y="5665050"/>
            <a:ext cx="4839316" cy="216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200" dirty="0">
                <a:solidFill>
                  <a:schemeClr val="tx1"/>
                </a:solidFill>
                <a:latin typeface="Arial" panose="020B0604020202020204" pitchFamily="34" charset="0"/>
                <a:cs typeface="Arial" panose="020B0604020202020204" pitchFamily="34" charset="0"/>
                <a:sym typeface="+mn-ea"/>
              </a:rPr>
              <a:t>Measures reflection time.</a:t>
            </a:r>
            <a:endParaRPr lang="en-US" altLang="zh-CN" sz="1200" dirty="0">
              <a:solidFill>
                <a:schemeClr val="tx1"/>
              </a:solidFill>
              <a:latin typeface="Arial" panose="020B0604020202020204" pitchFamily="34" charset="0"/>
              <a:cs typeface="Arial" panose="020B0604020202020204" pitchFamily="34" charset="0"/>
              <a:sym typeface="+mn-ea"/>
            </a:endParaRPr>
          </a:p>
        </p:txBody>
      </p:sp>
      <p:sp>
        <p:nvSpPr>
          <p:cNvPr id="21" name="矩形: 圆角 38"/>
          <p:cNvSpPr/>
          <p:nvPr/>
        </p:nvSpPr>
        <p:spPr>
          <a:xfrm>
            <a:off x="1239751" y="5909196"/>
            <a:ext cx="4839316" cy="216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200" dirty="0">
                <a:solidFill>
                  <a:schemeClr val="tx1"/>
                </a:solidFill>
                <a:latin typeface="Arial" panose="020B0604020202020204" pitchFamily="34" charset="0"/>
                <a:cs typeface="Arial" panose="020B0604020202020204" pitchFamily="34" charset="0"/>
                <a:sym typeface="+mn-ea"/>
              </a:rPr>
              <a:t>Longer propagation time corresponds to higher soil water content.</a:t>
            </a:r>
            <a:endParaRPr lang="en-US" altLang="zh-CN" sz="1200" dirty="0">
              <a:solidFill>
                <a:schemeClr val="tx1"/>
              </a:solidFill>
              <a:latin typeface="Arial" panose="020B0604020202020204" pitchFamily="34" charset="0"/>
              <a:cs typeface="Arial" panose="020B0604020202020204" pitchFamily="34" charset="0"/>
              <a:sym typeface="+mn-ea"/>
            </a:endParaRPr>
          </a:p>
        </p:txBody>
      </p:sp>
      <p:sp>
        <p:nvSpPr>
          <p:cNvPr id="22" name="文本框 21"/>
          <p:cNvSpPr txBox="1"/>
          <p:nvPr/>
        </p:nvSpPr>
        <p:spPr>
          <a:xfrm>
            <a:off x="6426200" y="5110295"/>
            <a:ext cx="4445000" cy="1124585"/>
          </a:xfrm>
          <a:prstGeom prst="rect">
            <a:avLst/>
          </a:prstGeom>
          <a:noFill/>
        </p:spPr>
        <p:txBody>
          <a:bodyPr wrap="square" rtlCol="0">
            <a:spAutoFit/>
          </a:bodyPr>
          <a:lstStyle/>
          <a:p>
            <a:pPr marL="575945" lvl="1" indent="-285750">
              <a:lnSpc>
                <a:spcPct val="120000"/>
              </a:lnSpc>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Performance:</a:t>
            </a:r>
            <a:endParaRPr lang="en-US" altLang="zh-CN" sz="1400" b="1" dirty="0">
              <a:solidFill>
                <a:schemeClr val="tx1"/>
              </a:solidFill>
              <a:latin typeface="Arial" panose="020B0604020202020204" pitchFamily="34" charset="0"/>
              <a:cs typeface="Arial" panose="020B0604020202020204" pitchFamily="34" charset="0"/>
              <a:sym typeface="+mn-ea"/>
            </a:endParaRPr>
          </a:p>
          <a:p>
            <a:pPr marL="1033145" lvl="2" indent="-285750">
              <a:lnSpc>
                <a:spcPct val="120000"/>
              </a:lnSpc>
              <a:buSzPct val="100000"/>
              <a:buFont typeface="Arial" panose="020B0604020202020204" pitchFamily="34" charset="0"/>
              <a:buChar char="•"/>
            </a:pP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endParaRPr lang="en-US" altLang="zh-CN" sz="1400" b="1"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Cost:</a:t>
            </a:r>
            <a:r>
              <a:rPr lang="en-US" altLang="zh-CN" sz="1400" dirty="0">
                <a:solidFill>
                  <a:schemeClr val="tx1"/>
                </a:solidFill>
                <a:latin typeface="Arial" panose="020B0604020202020204" pitchFamily="34" charset="0"/>
                <a:cs typeface="Arial" panose="020B0604020202020204" pitchFamily="34" charset="0"/>
                <a:sym typeface="+mn-ea"/>
              </a:rPr>
              <a:t> Equipment cost is relatively high.</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25" name="矩形: 圆角 24"/>
          <p:cNvSpPr/>
          <p:nvPr/>
        </p:nvSpPr>
        <p:spPr>
          <a:xfrm>
            <a:off x="7112744" y="5445224"/>
            <a:ext cx="4392000" cy="216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200" dirty="0">
                <a:solidFill>
                  <a:schemeClr val="tx1"/>
                </a:solidFill>
                <a:latin typeface="Arial" panose="020B0604020202020204" pitchFamily="34" charset="0"/>
                <a:cs typeface="Arial" panose="020B0604020202020204" pitchFamily="34" charset="0"/>
                <a:sym typeface="+mn-ea"/>
              </a:rPr>
              <a:t>High measurement accuracy.</a:t>
            </a:r>
            <a:endParaRPr lang="en-US" altLang="zh-CN" sz="1200" dirty="0">
              <a:solidFill>
                <a:schemeClr val="tx1"/>
              </a:solidFill>
              <a:latin typeface="Arial" panose="020B0604020202020204" pitchFamily="34" charset="0"/>
              <a:cs typeface="Arial" panose="020B0604020202020204" pitchFamily="34" charset="0"/>
              <a:sym typeface="+mn-ea"/>
            </a:endParaRPr>
          </a:p>
        </p:txBody>
      </p:sp>
      <p:sp>
        <p:nvSpPr>
          <p:cNvPr id="26" name="矩形: 圆角 38"/>
          <p:cNvSpPr/>
          <p:nvPr/>
        </p:nvSpPr>
        <p:spPr>
          <a:xfrm>
            <a:off x="7112744" y="5689370"/>
            <a:ext cx="4392000" cy="216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tlCol="0" anchor="ctr"/>
          <a:lstStyle/>
          <a:p>
            <a:r>
              <a:rPr lang="en-US" altLang="zh-CN" sz="1200" dirty="0">
                <a:solidFill>
                  <a:schemeClr val="tx1"/>
                </a:solidFill>
                <a:latin typeface="Arial" panose="020B0604020202020204" pitchFamily="34" charset="0"/>
                <a:cs typeface="Arial" panose="020B0604020202020204" pitchFamily="34" charset="0"/>
                <a:sym typeface="+mn-ea"/>
              </a:rPr>
              <a:t>Strong resistance to salt interference.</a:t>
            </a:r>
            <a:endParaRPr lang="en-US" altLang="zh-CN" sz="1200" dirty="0">
              <a:solidFill>
                <a:schemeClr val="tx1"/>
              </a:solidFill>
              <a:latin typeface="Arial" panose="020B0604020202020204" pitchFamily="34" charset="0"/>
              <a:cs typeface="Arial" panose="020B0604020202020204" pitchFamily="34" charset="0"/>
              <a:sym typeface="+mn-ea"/>
            </a:endParaRPr>
          </a:p>
        </p:txBody>
      </p:sp>
      <p:pic>
        <p:nvPicPr>
          <p:cNvPr id="6" name="1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848856" y="6125196"/>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6"/>
                </p:tgtEl>
              </p:cMediaNode>
            </p:audio>
          </p:childTnLst>
        </p:cTn>
      </p:par>
    </p:tnLst>
    <p:bldLst>
      <p:bldP spid="3" grpId="0" animBg="1"/>
      <p:bldP spid="15" grpId="0" build="p"/>
      <p:bldP spid="4" grpId="0" uiExpand="1" build="p"/>
      <p:bldP spid="12" grpId="0" animBg="1"/>
      <p:bldP spid="21" grpId="0" animBg="1"/>
      <p:bldP spid="22" grpId="0" uiExpand="1" build="p"/>
      <p:bldP spid="25"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588645" y="2618742"/>
            <a:ext cx="8047355" cy="1013460"/>
          </a:xfrm>
          <a:prstGeom prst="rect">
            <a:avLst/>
          </a:prstGeom>
          <a:noFill/>
        </p:spPr>
        <p:txBody>
          <a:bodyPr wrap="square" rtlCol="0" anchor="t">
            <a:spAutoFit/>
          </a:bodyPr>
          <a:lstStyle/>
          <a:p>
            <a:pPr marL="288290" lvl="0" indent="-288290" algn="l">
              <a:lnSpc>
                <a:spcPct val="120000"/>
              </a:lnSpc>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System Overview</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8290" algn="l">
              <a:lnSpc>
                <a:spcPct val="120000"/>
              </a:lnSpc>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An </a:t>
            </a:r>
            <a:r>
              <a:rPr lang="en-US" altLang="zh-CN" sz="1600" b="1" dirty="0">
                <a:solidFill>
                  <a:schemeClr val="tx1"/>
                </a:solidFill>
                <a:latin typeface="Arial" panose="020B0604020202020204" pitchFamily="34" charset="0"/>
                <a:cs typeface="Arial" panose="020B0604020202020204" pitchFamily="34" charset="0"/>
                <a:sym typeface="+mn-ea"/>
              </a:rPr>
              <a:t>automatic farmland environmental monitoring system </a:t>
            </a:r>
            <a:r>
              <a:rPr lang="en-US" altLang="zh-CN" sz="1600" dirty="0">
                <a:solidFill>
                  <a:schemeClr val="tx1"/>
                </a:solidFill>
                <a:latin typeface="Arial" panose="020B0604020202020204" pitchFamily="34" charset="0"/>
                <a:cs typeface="Arial" panose="020B0604020202020204" pitchFamily="34" charset="0"/>
                <a:sym typeface="+mn-ea"/>
              </a:rPr>
              <a:t>integrated with </a:t>
            </a:r>
            <a:r>
              <a:rPr lang="en-US" altLang="zh-CN" sz="1600" b="1" dirty="0">
                <a:solidFill>
                  <a:schemeClr val="tx1"/>
                </a:solidFill>
                <a:latin typeface="Arial" panose="020B0604020202020204" pitchFamily="34" charset="0"/>
                <a:cs typeface="Arial" panose="020B0604020202020204" pitchFamily="34" charset="0"/>
                <a:sym typeface="+mn-ea"/>
              </a:rPr>
              <a:t>multiple sensors</a:t>
            </a:r>
            <a:r>
              <a:rPr lang="en-US" altLang="zh-CN" sz="1600" dirty="0">
                <a:solidFill>
                  <a:schemeClr val="tx1"/>
                </a:solidFill>
                <a:latin typeface="Arial" panose="020B0604020202020204" pitchFamily="34" charset="0"/>
                <a:cs typeface="Arial" panose="020B0604020202020204" pitchFamily="34" charset="0"/>
                <a:sym typeface="+mn-ea"/>
              </a:rPr>
              <a:t>.</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593090" y="431800"/>
            <a:ext cx="8579485" cy="1568450"/>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7. Functions and Implementation of Automated Drip Irrigation System Components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14" name="图片 13"/>
          <p:cNvPicPr>
            <a:picLocks noChangeAspect="1"/>
          </p:cNvPicPr>
          <p:nvPr/>
        </p:nvPicPr>
        <p:blipFill>
          <a:blip r:embed="rId1"/>
          <a:stretch>
            <a:fillRect/>
          </a:stretch>
        </p:blipFill>
        <p:spPr>
          <a:xfrm>
            <a:off x="9174480" y="1078230"/>
            <a:ext cx="2322195" cy="2410460"/>
          </a:xfrm>
          <a:prstGeom prst="rect">
            <a:avLst/>
          </a:prstGeom>
        </p:spPr>
      </p:pic>
      <p:sp>
        <p:nvSpPr>
          <p:cNvPr id="3" name="文本框 2"/>
          <p:cNvSpPr txBox="1"/>
          <p:nvPr/>
        </p:nvSpPr>
        <p:spPr>
          <a:xfrm>
            <a:off x="603250" y="2112317"/>
            <a:ext cx="5530215" cy="430887"/>
          </a:xfrm>
          <a:prstGeom prst="rect">
            <a:avLst/>
          </a:prstGeom>
          <a:noFill/>
        </p:spPr>
        <p:txBody>
          <a:bodyPr wrap="square" rtlCol="0">
            <a:spAutoFit/>
          </a:bodyPr>
          <a:lstStyle/>
          <a:p>
            <a:r>
              <a:rPr lang="en-US" altLang="zh-CN" sz="2200" b="1" dirty="0">
                <a:sym typeface="+mn-ea"/>
              </a:rPr>
              <a:t>(2) Field weather station</a:t>
            </a:r>
            <a:endParaRPr lang="en-US" altLang="zh-CN" sz="2200" b="1" dirty="0">
              <a:sym typeface="+mn-ea"/>
            </a:endParaRPr>
          </a:p>
        </p:txBody>
      </p:sp>
      <p:sp>
        <p:nvSpPr>
          <p:cNvPr id="4" name="文本框 3"/>
          <p:cNvSpPr txBox="1"/>
          <p:nvPr/>
        </p:nvSpPr>
        <p:spPr>
          <a:xfrm>
            <a:off x="603250" y="3658026"/>
            <a:ext cx="4899025" cy="2193290"/>
          </a:xfrm>
          <a:prstGeom prst="rect">
            <a:avLst/>
          </a:prstGeom>
          <a:noFill/>
        </p:spPr>
        <p:txBody>
          <a:bodyPr wrap="square" rtlCol="0" anchor="t">
            <a:spAutoFit/>
          </a:bodyPr>
          <a:lstStyle/>
          <a:p>
            <a:pPr marL="288290" lvl="0" indent="-288290" algn="l">
              <a:lnSpc>
                <a:spcPct val="120000"/>
              </a:lnSpc>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Automatic Data Collection</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8290" algn="l">
              <a:lnSpc>
                <a:spcPct val="120000"/>
              </a:lnSpc>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Wind speed.</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8290" algn="l">
              <a:lnSpc>
                <a:spcPct val="120000"/>
              </a:lnSpc>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Wind direction.</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8290" algn="l">
              <a:lnSpc>
                <a:spcPct val="120000"/>
              </a:lnSpc>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Sunshine duration.</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8290" algn="l">
              <a:lnSpc>
                <a:spcPct val="120000"/>
              </a:lnSpc>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Solar radiation.</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8290" algn="l">
              <a:lnSpc>
                <a:spcPct val="120000"/>
              </a:lnSpc>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Temperature.</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8290" algn="l">
              <a:lnSpc>
                <a:spcPct val="120000"/>
              </a:lnSpc>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Precipitation.</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8" name="文本框 7"/>
          <p:cNvSpPr txBox="1"/>
          <p:nvPr/>
        </p:nvSpPr>
        <p:spPr>
          <a:xfrm>
            <a:off x="4732020" y="3658026"/>
            <a:ext cx="6976745" cy="2193290"/>
          </a:xfrm>
          <a:prstGeom prst="rect">
            <a:avLst/>
          </a:prstGeom>
          <a:noFill/>
        </p:spPr>
        <p:txBody>
          <a:bodyPr wrap="square" rtlCol="0" anchor="t">
            <a:spAutoFit/>
          </a:bodyPr>
          <a:lstStyle/>
          <a:p>
            <a:pPr marL="288290" lvl="0" indent="-288290" algn="l">
              <a:lnSpc>
                <a:spcPct val="120000"/>
              </a:lnSpc>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Data Transmission, Processing and Purpose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8290" algn="l">
              <a:lnSpc>
                <a:spcPct val="120000"/>
              </a:lnSpc>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Data are transmitted as </a:t>
            </a:r>
            <a:r>
              <a:rPr lang="en-US" altLang="zh-CN" sz="1600" b="1" dirty="0">
                <a:solidFill>
                  <a:schemeClr val="tx1"/>
                </a:solidFill>
                <a:latin typeface="Arial" panose="020B0604020202020204" pitchFamily="34" charset="0"/>
                <a:cs typeface="Arial" panose="020B0604020202020204" pitchFamily="34" charset="0"/>
                <a:sym typeface="+mn-ea"/>
              </a:rPr>
              <a:t>electrical signals</a:t>
            </a:r>
            <a:r>
              <a:rPr lang="en-US" altLang="zh-CN" sz="1600" dirty="0">
                <a:solidFill>
                  <a:schemeClr val="tx1"/>
                </a:solidFill>
                <a:latin typeface="Arial" panose="020B0604020202020204" pitchFamily="34" charset="0"/>
                <a:cs typeface="Arial" panose="020B0604020202020204" pitchFamily="34" charset="0"/>
                <a:sym typeface="+mn-ea"/>
              </a:rPr>
              <a:t> to the </a:t>
            </a:r>
            <a:r>
              <a:rPr lang="en-US" altLang="zh-CN" sz="1600" b="1" dirty="0">
                <a:solidFill>
                  <a:schemeClr val="tx1"/>
                </a:solidFill>
                <a:latin typeface="Arial" panose="020B0604020202020204" pitchFamily="34" charset="0"/>
                <a:cs typeface="Arial" panose="020B0604020202020204" pitchFamily="34" charset="0"/>
                <a:sym typeface="+mn-ea"/>
              </a:rPr>
              <a:t>central computer</a:t>
            </a:r>
            <a:r>
              <a:rPr lang="en-US" altLang="zh-CN" sz="1600" dirty="0">
                <a:solidFill>
                  <a:schemeClr val="tx1"/>
                </a:solidFill>
                <a:latin typeface="Arial" panose="020B0604020202020204" pitchFamily="34" charset="0"/>
                <a:cs typeface="Arial" panose="020B0604020202020204" pitchFamily="34" charset="0"/>
                <a:sym typeface="+mn-ea"/>
              </a:rPr>
              <a:t> of the </a:t>
            </a:r>
            <a:r>
              <a:rPr lang="en-US" altLang="zh-CN" sz="1600" b="1" dirty="0">
                <a:solidFill>
                  <a:schemeClr val="tx1"/>
                </a:solidFill>
                <a:latin typeface="Arial" panose="020B0604020202020204" pitchFamily="34" charset="0"/>
                <a:cs typeface="Arial" panose="020B0604020202020204" pitchFamily="34" charset="0"/>
                <a:sym typeface="+mn-ea"/>
              </a:rPr>
              <a:t>main controller</a:t>
            </a:r>
            <a:r>
              <a:rPr lang="en-US" altLang="zh-CN" sz="1600" dirty="0">
                <a:solidFill>
                  <a:schemeClr val="tx1"/>
                </a:solidFill>
                <a:latin typeface="Arial" panose="020B0604020202020204" pitchFamily="34" charset="0"/>
                <a:cs typeface="Arial" panose="020B0604020202020204" pitchFamily="34" charset="0"/>
                <a:sym typeface="+mn-ea"/>
              </a:rPr>
              <a:t> → for </a:t>
            </a:r>
            <a:r>
              <a:rPr lang="en-US" altLang="zh-CN" sz="1600" b="1" dirty="0">
                <a:solidFill>
                  <a:schemeClr val="tx1"/>
                </a:solidFill>
                <a:latin typeface="Arial" panose="020B0604020202020204" pitchFamily="34" charset="0"/>
                <a:cs typeface="Arial" panose="020B0604020202020204" pitchFamily="34" charset="0"/>
                <a:sym typeface="+mn-ea"/>
              </a:rPr>
              <a:t>analysis, processing</a:t>
            </a:r>
            <a:r>
              <a:rPr lang="en-US" altLang="zh-CN" sz="1600" dirty="0">
                <a:solidFill>
                  <a:schemeClr val="tx1"/>
                </a:solidFill>
                <a:latin typeface="Arial" panose="020B0604020202020204" pitchFamily="34" charset="0"/>
                <a:cs typeface="Arial" panose="020B0604020202020204" pitchFamily="34" charset="0"/>
                <a:sym typeface="+mn-ea"/>
              </a:rPr>
              <a:t>, and </a:t>
            </a:r>
            <a:r>
              <a:rPr lang="en-US" altLang="zh-CN" sz="1600" b="1" dirty="0">
                <a:solidFill>
                  <a:schemeClr val="tx1"/>
                </a:solidFill>
                <a:latin typeface="Arial" panose="020B0604020202020204" pitchFamily="34" charset="0"/>
                <a:cs typeface="Arial" panose="020B0604020202020204" pitchFamily="34" charset="0"/>
                <a:sym typeface="+mn-ea"/>
              </a:rPr>
              <a:t>storage.</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8290" algn="l">
              <a:lnSpc>
                <a:spcPct val="120000"/>
              </a:lnSpc>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Calculates </a:t>
            </a:r>
            <a:r>
              <a:rPr lang="en-US" altLang="zh-CN" sz="1600" b="1" dirty="0">
                <a:solidFill>
                  <a:schemeClr val="tx1"/>
                </a:solidFill>
                <a:latin typeface="Arial" panose="020B0604020202020204" pitchFamily="34" charset="0"/>
                <a:cs typeface="Arial" panose="020B0604020202020204" pitchFamily="34" charset="0"/>
                <a:sym typeface="+mn-ea"/>
              </a:rPr>
              <a:t>hourly and daily average crop evapotranspiration.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849630" lvl="2" indent="-285750" algn="l" fontAlgn="auto">
              <a:lnSpc>
                <a:spcPct val="120000"/>
              </a:lnSpc>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Reflects </a:t>
            </a:r>
            <a:r>
              <a:rPr lang="en-US" altLang="zh-CN" sz="1600" b="1" dirty="0">
                <a:solidFill>
                  <a:schemeClr val="tx1"/>
                </a:solidFill>
                <a:latin typeface="Arial" panose="020B0604020202020204" pitchFamily="34" charset="0"/>
                <a:cs typeface="Arial" panose="020B0604020202020204" pitchFamily="34" charset="0"/>
                <a:sym typeface="+mn-ea"/>
              </a:rPr>
              <a:t>soil water loss.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849630" lvl="2" indent="-285750" algn="l" fontAlgn="auto">
              <a:lnSpc>
                <a:spcPct val="120000"/>
              </a:lnSpc>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Predicts</a:t>
            </a:r>
            <a:r>
              <a:rPr lang="en-US" altLang="zh-CN" sz="1600" b="1" dirty="0">
                <a:solidFill>
                  <a:schemeClr val="tx1"/>
                </a:solidFill>
                <a:latin typeface="Arial" panose="020B0604020202020204" pitchFamily="34" charset="0"/>
                <a:cs typeface="Arial" panose="020B0604020202020204" pitchFamily="34" charset="0"/>
                <a:sym typeface="+mn-ea"/>
              </a:rPr>
              <a:t> irrigation intervals and water volumes.</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849630" lvl="2" indent="-285750" algn="l" fontAlgn="auto">
              <a:lnSpc>
                <a:spcPct val="120000"/>
              </a:lnSpc>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Automatically </a:t>
            </a:r>
            <a:r>
              <a:rPr lang="en-US" altLang="zh-CN" sz="1600" b="1" dirty="0">
                <a:solidFill>
                  <a:schemeClr val="tx1"/>
                </a:solidFill>
                <a:latin typeface="Arial" panose="020B0604020202020204" pitchFamily="34" charset="0"/>
                <a:cs typeface="Arial" panose="020B0604020202020204" pitchFamily="34" charset="0"/>
                <a:sym typeface="+mn-ea"/>
              </a:rPr>
              <a:t>forecasts and adjusts irrigation schedules.</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pic>
        <p:nvPicPr>
          <p:cNvPr id="5" name="14">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34988" y="6308725"/>
            <a:ext cx="609601"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childTnLst>
        </p:cTn>
      </p:par>
    </p:tnLst>
    <p:bldLst>
      <p:bldP spid="9" grpId="0" build="p"/>
      <p:bldP spid="3" grpId="0"/>
      <p:bldP spid="4" grpId="0" uiExpand="1" build="p"/>
      <p:bldP spid="8"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88645" y="2670947"/>
            <a:ext cx="6010910" cy="1410970"/>
          </a:xfrm>
          <a:prstGeom prst="rect">
            <a:avLst/>
          </a:prstGeom>
          <a:noFill/>
        </p:spPr>
        <p:txBody>
          <a:bodyPr wrap="square" rtlCol="0">
            <a:spAutoFit/>
          </a:bodyPr>
          <a:lstStyle/>
          <a:p>
            <a:pPr marL="288290" lvl="0" indent="-288290">
              <a:lnSpc>
                <a:spcPct val="130000"/>
              </a:lnSpc>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Control Signals</a:t>
            </a:r>
            <a:endParaRPr lang="en-US" altLang="zh-CN" sz="18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3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Time intervals.</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3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Flow volume.</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3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Pressure differential.</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9" name="文本框 8"/>
          <p:cNvSpPr txBox="1"/>
          <p:nvPr/>
        </p:nvSpPr>
        <p:spPr>
          <a:xfrm>
            <a:off x="588645" y="4340225"/>
            <a:ext cx="6957695" cy="1410970"/>
          </a:xfrm>
          <a:prstGeom prst="rect">
            <a:avLst/>
          </a:prstGeom>
          <a:noFill/>
        </p:spPr>
        <p:txBody>
          <a:bodyPr wrap="square" rtlCol="0">
            <a:spAutoFit/>
          </a:bodyPr>
          <a:lstStyle/>
          <a:p>
            <a:pPr marL="288290" lvl="0" indent="-288290">
              <a:lnSpc>
                <a:spcPct val="130000"/>
              </a:lnSpc>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Functions</a:t>
            </a:r>
            <a:endParaRPr lang="en-US" altLang="zh-CN" sz="18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3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Automatically </a:t>
            </a:r>
            <a:r>
              <a:rPr lang="en-US" altLang="zh-CN" sz="1600" b="1" dirty="0">
                <a:solidFill>
                  <a:schemeClr val="tx1"/>
                </a:solidFill>
                <a:latin typeface="Arial" panose="020B0604020202020204" pitchFamily="34" charset="0"/>
                <a:cs typeface="Arial" panose="020B0604020202020204" pitchFamily="34" charset="0"/>
                <a:sym typeface="+mn-ea"/>
              </a:rPr>
              <a:t>remove sand and other debris</a:t>
            </a:r>
            <a:r>
              <a:rPr lang="en-US" altLang="zh-CN" sz="1600" dirty="0">
                <a:solidFill>
                  <a:schemeClr val="tx1"/>
                </a:solidFill>
                <a:latin typeface="Arial" panose="020B0604020202020204" pitchFamily="34" charset="0"/>
                <a:cs typeface="Arial" panose="020B0604020202020204" pitchFamily="34" charset="0"/>
                <a:sym typeface="+mn-ea"/>
              </a:rPr>
              <a:t> from the water.</a:t>
            </a:r>
            <a:endParaRPr lang="en-US" altLang="zh-CN" sz="1600" dirty="0">
              <a:solidFill>
                <a:schemeClr val="tx1"/>
              </a:solidFill>
              <a:latin typeface="Arial" panose="020B0604020202020204" pitchFamily="34" charset="0"/>
              <a:cs typeface="Arial" panose="020B0604020202020204" pitchFamily="34" charset="0"/>
              <a:sym typeface="+mn-ea"/>
            </a:endParaRPr>
          </a:p>
          <a:p>
            <a:pPr marL="290195" lvl="1" indent="0">
              <a:lnSpc>
                <a:spcPct val="130000"/>
              </a:lnSpc>
              <a:buSzPct val="100000"/>
              <a:buFont typeface="Arial" panose="020B0604020202020204" pitchFamily="34" charset="0"/>
              <a:buNone/>
            </a:pPr>
            <a:r>
              <a:rPr lang="en-US" altLang="zh-CN" sz="1600" dirty="0">
                <a:solidFill>
                  <a:schemeClr val="tx1"/>
                </a:solidFill>
                <a:latin typeface="Arial" panose="020B0604020202020204" pitchFamily="34" charset="0"/>
                <a:cs typeface="Arial" panose="020B0604020202020204" pitchFamily="34" charset="0"/>
                <a:sym typeface="+mn-ea"/>
              </a:rPr>
              <a:t>     → Ensure stable system operation.</a:t>
            </a:r>
            <a:endParaRPr lang="en-US" altLang="zh-CN" sz="1600" dirty="0">
              <a:solidFill>
                <a:schemeClr val="tx1"/>
              </a:solidFill>
              <a:latin typeface="Arial" panose="020B0604020202020204" pitchFamily="34" charset="0"/>
              <a:cs typeface="Arial" panose="020B0604020202020204" pitchFamily="34" charset="0"/>
              <a:sym typeface="+mn-ea"/>
            </a:endParaRPr>
          </a:p>
          <a:p>
            <a:pPr marL="290195" lvl="1" indent="0">
              <a:lnSpc>
                <a:spcPct val="130000"/>
              </a:lnSpc>
              <a:buSzPct val="100000"/>
              <a:buFont typeface="Arial" panose="020B0604020202020204" pitchFamily="34" charset="0"/>
              <a:buNone/>
            </a:pPr>
            <a:r>
              <a:rPr lang="en-US" altLang="zh-CN" sz="1600" dirty="0">
                <a:solidFill>
                  <a:schemeClr val="tx1"/>
                </a:solidFill>
                <a:latin typeface="Arial" panose="020B0604020202020204" pitchFamily="34" charset="0"/>
                <a:cs typeface="Arial" panose="020B0604020202020204" pitchFamily="34" charset="0"/>
                <a:sym typeface="+mn-ea"/>
              </a:rPr>
              <a:t>     → Prevent emitter clogging.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7" name="文本框 6"/>
          <p:cNvSpPr txBox="1"/>
          <p:nvPr/>
        </p:nvSpPr>
        <p:spPr>
          <a:xfrm>
            <a:off x="593090" y="431800"/>
            <a:ext cx="8579485" cy="1568450"/>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7. Functions and Implementation of Automated Drip Irrigation System Components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10" name="图片 9"/>
          <p:cNvPicPr>
            <a:picLocks noChangeAspect="1"/>
          </p:cNvPicPr>
          <p:nvPr/>
        </p:nvPicPr>
        <p:blipFill>
          <a:blip r:embed="rId1"/>
          <a:stretch>
            <a:fillRect/>
          </a:stretch>
        </p:blipFill>
        <p:spPr>
          <a:xfrm>
            <a:off x="8045450" y="2512419"/>
            <a:ext cx="3451225" cy="3164840"/>
          </a:xfrm>
          <a:prstGeom prst="rect">
            <a:avLst/>
          </a:prstGeom>
        </p:spPr>
      </p:pic>
      <p:sp>
        <p:nvSpPr>
          <p:cNvPr id="4" name="文本框 3"/>
          <p:cNvSpPr txBox="1"/>
          <p:nvPr/>
        </p:nvSpPr>
        <p:spPr>
          <a:xfrm>
            <a:off x="603250" y="2112317"/>
            <a:ext cx="5530215" cy="430887"/>
          </a:xfrm>
          <a:prstGeom prst="rect">
            <a:avLst/>
          </a:prstGeom>
          <a:noFill/>
        </p:spPr>
        <p:txBody>
          <a:bodyPr wrap="square" rtlCol="0">
            <a:spAutoFit/>
          </a:bodyPr>
          <a:lstStyle/>
          <a:p>
            <a:r>
              <a:rPr lang="en-US" altLang="zh-CN" sz="2200" b="1" dirty="0">
                <a:sym typeface="+mn-ea"/>
              </a:rPr>
              <a:t>(3) Automatic backwash filters</a:t>
            </a:r>
            <a:endParaRPr lang="en-US" altLang="zh-CN" sz="2200" b="1" dirty="0">
              <a:sym typeface="+mn-ea"/>
            </a:endParaRPr>
          </a:p>
        </p:txBody>
      </p:sp>
      <p:grpSp>
        <p:nvGrpSpPr>
          <p:cNvPr id="5" name="组合 4"/>
          <p:cNvGrpSpPr/>
          <p:nvPr/>
        </p:nvGrpSpPr>
        <p:grpSpPr>
          <a:xfrm>
            <a:off x="0" y="6708278"/>
            <a:ext cx="12192000" cy="153627"/>
            <a:chOff x="147892" y="6347897"/>
            <a:chExt cx="11450808" cy="120769"/>
          </a:xfrm>
        </p:grpSpPr>
        <p:sp>
          <p:nvSpPr>
            <p:cNvPr id="6" name="矩形 5"/>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11" name="矩形 10"/>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pic>
        <p:nvPicPr>
          <p:cNvPr id="2" name="15">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812800" y="61944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8" grpId="0" uiExpand="1" build="p"/>
      <p:bldP spid="9" grpId="0" uiExpand="1" build="p"/>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587937" y="2609599"/>
            <a:ext cx="5895975" cy="130810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Fertigation Method</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Fertilizer injection pumps</a:t>
            </a:r>
            <a:r>
              <a:rPr lang="en-US" altLang="zh-CN" sz="1600" dirty="0">
                <a:solidFill>
                  <a:schemeClr val="tx1"/>
                </a:solidFill>
                <a:latin typeface="Arial" panose="020B0604020202020204" pitchFamily="34" charset="0"/>
                <a:cs typeface="Arial" panose="020B0604020202020204" pitchFamily="34" charset="0"/>
                <a:sym typeface="+mn-ea"/>
              </a:rPr>
              <a:t> should be used </a:t>
            </a:r>
            <a:r>
              <a:rPr lang="en-US" altLang="zh-CN" sz="1600" b="1" dirty="0">
                <a:solidFill>
                  <a:schemeClr val="tx1"/>
                </a:solidFill>
                <a:latin typeface="Arial" panose="020B0604020202020204" pitchFamily="34" charset="0"/>
                <a:cs typeface="Arial" panose="020B0604020202020204" pitchFamily="34" charset="0"/>
                <a:sym typeface="+mn-ea"/>
              </a:rPr>
              <a:t>as fertilization devices.</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Fertilizer is applied </a:t>
            </a:r>
            <a:r>
              <a:rPr lang="en-US" altLang="zh-CN" sz="1600" b="1" dirty="0">
                <a:solidFill>
                  <a:schemeClr val="tx1"/>
                </a:solidFill>
                <a:latin typeface="Arial" panose="020B0604020202020204" pitchFamily="34" charset="0"/>
                <a:cs typeface="Arial" panose="020B0604020202020204" pitchFamily="34" charset="0"/>
                <a:sym typeface="+mn-ea"/>
              </a:rPr>
              <a:t>along with irrigation water.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grpSp>
        <p:nvGrpSpPr>
          <p:cNvPr id="2" name="组合 1"/>
          <p:cNvGrpSpPr/>
          <p:nvPr/>
        </p:nvGrpSpPr>
        <p:grpSpPr>
          <a:xfrm>
            <a:off x="0" y="6708278"/>
            <a:ext cx="12192000" cy="153627"/>
            <a:chOff x="147892" y="6347897"/>
            <a:chExt cx="11450808" cy="120769"/>
          </a:xfrm>
        </p:grpSpPr>
        <p:sp>
          <p:nvSpPr>
            <p:cNvPr id="12" name="矩形 11"/>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21" name="矩形 20"/>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sp>
        <p:nvSpPr>
          <p:cNvPr id="10" name="文本框 9"/>
          <p:cNvSpPr txBox="1"/>
          <p:nvPr/>
        </p:nvSpPr>
        <p:spPr>
          <a:xfrm>
            <a:off x="593090" y="431800"/>
            <a:ext cx="8579485" cy="1568450"/>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7. Functions and Implementation of Automated Drip Irrigation System Components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13" name="文本框 12"/>
          <p:cNvSpPr txBox="1"/>
          <p:nvPr/>
        </p:nvSpPr>
        <p:spPr>
          <a:xfrm>
            <a:off x="587937" y="5027344"/>
            <a:ext cx="7540063" cy="718185"/>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Purpose</a:t>
            </a:r>
            <a:endParaRPr lang="en-US" altLang="zh-CN" sz="1800" b="1" dirty="0">
              <a:solidFill>
                <a:srgbClr val="5BAE3E"/>
              </a:solidFill>
              <a:latin typeface="Arial" panose="020B0604020202020204" pitchFamily="34" charset="0"/>
              <a:cs typeface="Arial" panose="020B0604020202020204" pitchFamily="34" charset="0"/>
              <a:sym typeface="+mn-ea"/>
            </a:endParaRPr>
          </a:p>
          <a:p>
            <a:pPr marL="575945" lvl="1" indent="-28829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Meet crop nutrient requirements at different growth stages.</a:t>
            </a:r>
            <a:endParaRPr lang="en-US" altLang="zh-CN" sz="1600" dirty="0">
              <a:solidFill>
                <a:schemeClr val="tx1"/>
              </a:solidFill>
              <a:latin typeface="Arial" panose="020B0604020202020204" pitchFamily="34" charset="0"/>
              <a:cs typeface="Arial" panose="020B0604020202020204" pitchFamily="34" charset="0"/>
              <a:sym typeface="+mn-ea"/>
            </a:endParaRPr>
          </a:p>
        </p:txBody>
      </p:sp>
      <p:pic>
        <p:nvPicPr>
          <p:cNvPr id="14" name="图片 13"/>
          <p:cNvPicPr>
            <a:picLocks noChangeAspect="1"/>
          </p:cNvPicPr>
          <p:nvPr/>
        </p:nvPicPr>
        <p:blipFill>
          <a:blip r:embed="rId1"/>
          <a:stretch>
            <a:fillRect/>
          </a:stretch>
        </p:blipFill>
        <p:spPr>
          <a:xfrm>
            <a:off x="7470140" y="2623938"/>
            <a:ext cx="4026535" cy="3014345"/>
          </a:xfrm>
          <a:prstGeom prst="rect">
            <a:avLst/>
          </a:prstGeom>
        </p:spPr>
      </p:pic>
      <p:sp>
        <p:nvSpPr>
          <p:cNvPr id="4" name="文本框 3"/>
          <p:cNvSpPr txBox="1"/>
          <p:nvPr/>
        </p:nvSpPr>
        <p:spPr>
          <a:xfrm>
            <a:off x="603250" y="2112317"/>
            <a:ext cx="5530215" cy="430887"/>
          </a:xfrm>
          <a:prstGeom prst="rect">
            <a:avLst/>
          </a:prstGeom>
          <a:noFill/>
        </p:spPr>
        <p:txBody>
          <a:bodyPr wrap="square" rtlCol="0">
            <a:spAutoFit/>
          </a:bodyPr>
          <a:lstStyle/>
          <a:p>
            <a:r>
              <a:rPr lang="en-US" altLang="zh-CN" sz="2200" b="1" dirty="0">
                <a:sym typeface="+mn-ea"/>
              </a:rPr>
              <a:t>(4) Fertilizer injection pumps</a:t>
            </a:r>
            <a:endParaRPr lang="en-US" altLang="zh-CN" sz="2200" b="1" dirty="0">
              <a:sym typeface="+mn-ea"/>
            </a:endParaRPr>
          </a:p>
        </p:txBody>
      </p:sp>
      <p:sp>
        <p:nvSpPr>
          <p:cNvPr id="3" name="文本框 2"/>
          <p:cNvSpPr txBox="1"/>
          <p:nvPr/>
        </p:nvSpPr>
        <p:spPr>
          <a:xfrm>
            <a:off x="587937" y="3965792"/>
            <a:ext cx="7540063" cy="101346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Fertigation Basis </a:t>
            </a:r>
            <a:endParaRPr lang="en-US" altLang="zh-CN" sz="1800" b="1" dirty="0">
              <a:solidFill>
                <a:srgbClr val="5BAE3E"/>
              </a:solidFill>
              <a:latin typeface="Arial" panose="020B0604020202020204" pitchFamily="34" charset="0"/>
              <a:cs typeface="Arial" panose="020B0604020202020204" pitchFamily="34" charset="0"/>
              <a:sym typeface="+mn-ea"/>
            </a:endParaRPr>
          </a:p>
          <a:p>
            <a:pPr marL="575945" lvl="1" indent="-28829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Crop </a:t>
            </a:r>
            <a:r>
              <a:rPr lang="en-US" altLang="zh-CN" sz="1600" b="1" dirty="0">
                <a:solidFill>
                  <a:schemeClr val="tx1"/>
                </a:solidFill>
                <a:latin typeface="Arial" panose="020B0604020202020204" pitchFamily="34" charset="0"/>
                <a:cs typeface="Arial" panose="020B0604020202020204" pitchFamily="34" charset="0"/>
                <a:sym typeface="+mn-ea"/>
              </a:rPr>
              <a:t>nutrient demand</a:t>
            </a:r>
            <a:r>
              <a:rPr lang="en-US" altLang="zh-CN" sz="1600" dirty="0">
                <a:solidFill>
                  <a:schemeClr val="tx1"/>
                </a:solidFill>
                <a:latin typeface="Arial" panose="020B0604020202020204" pitchFamily="34" charset="0"/>
                <a:cs typeface="Arial" panose="020B0604020202020204" pitchFamily="34" charset="0"/>
                <a:sym typeface="+mn-ea"/>
              </a:rPr>
              <a:t> patterns.</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8290">
              <a:lnSpc>
                <a:spcPct val="120000"/>
              </a:lnSpc>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Soil nutrient status</a:t>
            </a:r>
            <a:r>
              <a:rPr lang="en-US" altLang="zh-CN" sz="1600" dirty="0">
                <a:solidFill>
                  <a:schemeClr val="tx1"/>
                </a:solidFill>
                <a:latin typeface="Arial" panose="020B0604020202020204" pitchFamily="34" charset="0"/>
                <a:cs typeface="Arial" panose="020B0604020202020204" pitchFamily="34" charset="0"/>
                <a:sym typeface="+mn-ea"/>
              </a:rPr>
              <a:t>. </a:t>
            </a:r>
            <a:endParaRPr lang="en-US" altLang="zh-CN" sz="1600" dirty="0">
              <a:solidFill>
                <a:schemeClr val="tx1"/>
              </a:solidFill>
              <a:latin typeface="Arial" panose="020B0604020202020204" pitchFamily="34" charset="0"/>
              <a:cs typeface="Arial" panose="020B0604020202020204" pitchFamily="34" charset="0"/>
              <a:sym typeface="+mn-ea"/>
            </a:endParaRPr>
          </a:p>
        </p:txBody>
      </p:sp>
      <p:pic>
        <p:nvPicPr>
          <p:cNvPr id="6" name="16">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3184188" y="598011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6"/>
                </p:tgtEl>
              </p:cMediaNode>
            </p:audio>
          </p:childTnLst>
        </p:cTn>
      </p:par>
    </p:tnLst>
    <p:bldLst>
      <p:bldP spid="15" grpId="0" uiExpand="1" build="p"/>
      <p:bldP spid="13" grpId="0"/>
      <p:bldP spid="4" grpId="0"/>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650490"/>
            <a:ext cx="8579485" cy="153289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593090" y="2833370"/>
            <a:ext cx="6891443" cy="1167130"/>
          </a:xfrm>
          <a:prstGeom prst="rect">
            <a:avLst/>
          </a:prstGeom>
          <a:noFill/>
        </p:spPr>
        <p:txBody>
          <a:bodyPr wrap="square" rtlCol="0">
            <a:spAutoFit/>
          </a:bodyPr>
          <a:lstStyle/>
          <a:p>
            <a:pPr marL="288290" lvl="0" indent="-288290">
              <a:lnSpc>
                <a:spcPct val="140000"/>
              </a:lnSpc>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Software-Driven Automatic Operation</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4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Software</a:t>
            </a:r>
            <a:r>
              <a:rPr lang="en-US" altLang="zh-CN" sz="1600" dirty="0">
                <a:solidFill>
                  <a:schemeClr val="bg1"/>
                </a:solidFill>
                <a:latin typeface="Arial" panose="020B0604020202020204" pitchFamily="34" charset="0"/>
                <a:cs typeface="Arial" panose="020B0604020202020204" pitchFamily="34" charset="0"/>
                <a:sym typeface="+mn-ea"/>
              </a:rPr>
              <a:t> can be</a:t>
            </a:r>
            <a:r>
              <a:rPr lang="en-US" altLang="zh-CN" sz="1600" b="1" dirty="0">
                <a:solidFill>
                  <a:schemeClr val="bg1"/>
                </a:solidFill>
                <a:latin typeface="Arial" panose="020B0604020202020204" pitchFamily="34" charset="0"/>
                <a:cs typeface="Arial" panose="020B0604020202020204" pitchFamily="34" charset="0"/>
                <a:sym typeface="+mn-ea"/>
              </a:rPr>
              <a:t> programmed</a:t>
            </a:r>
            <a:r>
              <a:rPr lang="en-US" altLang="zh-CN" sz="1600" dirty="0">
                <a:solidFill>
                  <a:schemeClr val="bg1"/>
                </a:solidFill>
                <a:latin typeface="Arial" panose="020B0604020202020204" pitchFamily="34" charset="0"/>
                <a:cs typeface="Arial" panose="020B0604020202020204" pitchFamily="34" charset="0"/>
                <a:sym typeface="+mn-ea"/>
              </a:rPr>
              <a:t> to enable the </a:t>
            </a:r>
            <a:r>
              <a:rPr lang="en-US" altLang="zh-CN" sz="1600" b="1" dirty="0">
                <a:solidFill>
                  <a:schemeClr val="bg1"/>
                </a:solidFill>
                <a:latin typeface="Arial" panose="020B0604020202020204" pitchFamily="34" charset="0"/>
                <a:cs typeface="Arial" panose="020B0604020202020204" pitchFamily="34" charset="0"/>
                <a:sym typeface="+mn-ea"/>
              </a:rPr>
              <a:t>central controller. </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290195" lvl="1" indent="0">
              <a:lnSpc>
                <a:spcPct val="140000"/>
              </a:lnSpc>
              <a:buSzPct val="100000"/>
              <a:buFont typeface="Arial" panose="020B0604020202020204" pitchFamily="34" charset="0"/>
              <a:buNone/>
            </a:pPr>
            <a:r>
              <a:rPr lang="en-US" altLang="zh-CN" sz="1600" dirty="0">
                <a:solidFill>
                  <a:schemeClr val="bg1"/>
                </a:solidFill>
                <a:latin typeface="Arial" panose="020B0604020202020204" pitchFamily="34" charset="0"/>
                <a:cs typeface="Arial" panose="020B0604020202020204" pitchFamily="34" charset="0"/>
                <a:sym typeface="+mn-ea"/>
              </a:rPr>
              <a:t>     → perform </a:t>
            </a:r>
            <a:r>
              <a:rPr lang="en-US" altLang="zh-CN" sz="1600" b="1" dirty="0">
                <a:solidFill>
                  <a:schemeClr val="bg1"/>
                </a:solidFill>
                <a:latin typeface="Arial" panose="020B0604020202020204" pitchFamily="34" charset="0"/>
                <a:cs typeface="Arial" panose="020B0604020202020204" pitchFamily="34" charset="0"/>
                <a:sym typeface="+mn-ea"/>
              </a:rPr>
              <a:t>fully automatic drip irrigation</a:t>
            </a:r>
            <a:r>
              <a:rPr lang="en-US" altLang="zh-CN" sz="1600" dirty="0">
                <a:solidFill>
                  <a:schemeClr val="bg1"/>
                </a:solidFill>
                <a:latin typeface="Arial" panose="020B0604020202020204" pitchFamily="34" charset="0"/>
                <a:cs typeface="Arial" panose="020B0604020202020204" pitchFamily="34" charset="0"/>
                <a:sym typeface="+mn-ea"/>
              </a:rPr>
              <a:t> according to </a:t>
            </a:r>
            <a:r>
              <a:rPr lang="en-US" altLang="zh-CN" sz="1600" b="1" dirty="0">
                <a:solidFill>
                  <a:schemeClr val="bg1"/>
                </a:solidFill>
                <a:latin typeface="Arial" panose="020B0604020202020204" pitchFamily="34" charset="0"/>
                <a:cs typeface="Arial" panose="020B0604020202020204" pitchFamily="34" charset="0"/>
                <a:sym typeface="+mn-ea"/>
              </a:rPr>
              <a:t>commands.  </a:t>
            </a:r>
            <a:endParaRPr lang="en-US" altLang="zh-CN" sz="1600" b="1" dirty="0">
              <a:solidFill>
                <a:schemeClr val="bg1"/>
              </a:solidFill>
              <a:latin typeface="Arial" panose="020B0604020202020204" pitchFamily="34" charset="0"/>
              <a:cs typeface="Arial" panose="020B0604020202020204" pitchFamily="34" charset="0"/>
              <a:sym typeface="+mn-ea"/>
            </a:endParaRPr>
          </a:p>
        </p:txBody>
      </p:sp>
      <p:sp>
        <p:nvSpPr>
          <p:cNvPr id="3" name="文本框 2"/>
          <p:cNvSpPr txBox="1"/>
          <p:nvPr/>
        </p:nvSpPr>
        <p:spPr>
          <a:xfrm>
            <a:off x="593090" y="431800"/>
            <a:ext cx="8579485" cy="1568450"/>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7. Functions and Implementation of Automated Drip Irrigation System Components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9" name="文本框 8"/>
          <p:cNvSpPr txBox="1"/>
          <p:nvPr/>
        </p:nvSpPr>
        <p:spPr>
          <a:xfrm>
            <a:off x="593090" y="4227830"/>
            <a:ext cx="7479030" cy="1511300"/>
          </a:xfrm>
          <a:prstGeom prst="rect">
            <a:avLst/>
          </a:prstGeom>
          <a:noFill/>
        </p:spPr>
        <p:txBody>
          <a:bodyPr wrap="square" rtlCol="0">
            <a:spAutoFit/>
          </a:bodyPr>
          <a:lstStyle/>
          <a:p>
            <a:pPr marL="288290" lvl="0" indent="-288290">
              <a:lnSpc>
                <a:spcPct val="140000"/>
              </a:lnSpc>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Data-Based Dynamic Adjustment</a:t>
            </a:r>
            <a:endParaRPr lang="en-US" altLang="zh-CN" sz="1800" b="1" dirty="0">
              <a:solidFill>
                <a:srgbClr val="5BAE3E"/>
              </a:solidFill>
              <a:latin typeface="Arial" panose="020B0604020202020204" pitchFamily="34" charset="0"/>
              <a:cs typeface="Arial" panose="020B0604020202020204" pitchFamily="34" charset="0"/>
              <a:sym typeface="+mn-ea"/>
            </a:endParaRPr>
          </a:p>
          <a:p>
            <a:pPr marL="575945" lvl="1" indent="-288290">
              <a:lnSpc>
                <a:spcPct val="140000"/>
              </a:lnSpc>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Leverages data</a:t>
            </a:r>
            <a:r>
              <a:rPr lang="en-US" altLang="zh-CN" sz="1600" dirty="0">
                <a:latin typeface="Arial" panose="020B0604020202020204" pitchFamily="34" charset="0"/>
                <a:cs typeface="Arial" panose="020B0604020202020204" pitchFamily="34" charset="0"/>
                <a:sym typeface="+mn-ea"/>
              </a:rPr>
              <a:t> from soil moisture sensors and field weather stations. </a:t>
            </a:r>
            <a:endParaRPr lang="en-US" altLang="zh-CN" sz="1600" dirty="0">
              <a:latin typeface="Arial" panose="020B0604020202020204" pitchFamily="34" charset="0"/>
              <a:cs typeface="Arial" panose="020B0604020202020204" pitchFamily="34" charset="0"/>
              <a:sym typeface="+mn-ea"/>
            </a:endParaRPr>
          </a:p>
          <a:p>
            <a:pPr marL="575945" lvl="1" indent="-288290">
              <a:lnSpc>
                <a:spcPct val="140000"/>
              </a:lnSpc>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Adjusts operational settings</a:t>
            </a:r>
            <a:r>
              <a:rPr lang="en-US" altLang="zh-CN" sz="1600" dirty="0">
                <a:latin typeface="Arial" panose="020B0604020202020204" pitchFamily="34" charset="0"/>
                <a:cs typeface="Arial" panose="020B0604020202020204" pitchFamily="34" charset="0"/>
                <a:sym typeface="+mn-ea"/>
              </a:rPr>
              <a:t> based on actual field evapotranspiration. </a:t>
            </a:r>
            <a:endParaRPr lang="en-US" altLang="zh-CN" sz="1600" dirty="0">
              <a:latin typeface="Arial" panose="020B0604020202020204" pitchFamily="34" charset="0"/>
              <a:cs typeface="Arial" panose="020B0604020202020204" pitchFamily="34" charset="0"/>
              <a:sym typeface="+mn-ea"/>
            </a:endParaRPr>
          </a:p>
          <a:p>
            <a:pPr marL="287655" lvl="1" indent="0">
              <a:lnSpc>
                <a:spcPct val="140000"/>
              </a:lnSpc>
              <a:buSzPct val="100000"/>
              <a:buFont typeface="Arial" panose="020B0604020202020204" pitchFamily="34" charset="0"/>
              <a:buNone/>
            </a:pPr>
            <a:r>
              <a:rPr lang="en-US" altLang="zh-CN" sz="1600" dirty="0">
                <a:latin typeface="Arial" panose="020B0604020202020204" pitchFamily="34" charset="0"/>
                <a:cs typeface="Arial" panose="020B0604020202020204" pitchFamily="34" charset="0"/>
                <a:sym typeface="+mn-ea"/>
              </a:rPr>
              <a:t>⇒  Optimizes </a:t>
            </a:r>
            <a:r>
              <a:rPr lang="en-US" altLang="zh-CN" sz="1600" b="1" dirty="0">
                <a:latin typeface="Arial" panose="020B0604020202020204" pitchFamily="34" charset="0"/>
                <a:cs typeface="Arial" panose="020B0604020202020204" pitchFamily="34" charset="0"/>
                <a:sym typeface="+mn-ea"/>
              </a:rPr>
              <a:t>water and fertilizer application rates</a:t>
            </a:r>
            <a:r>
              <a:rPr lang="en-US" altLang="zh-CN" sz="1600" dirty="0">
                <a:latin typeface="Arial" panose="020B0604020202020204" pitchFamily="34" charset="0"/>
                <a:cs typeface="Arial" panose="020B0604020202020204" pitchFamily="34" charset="0"/>
                <a:sym typeface="+mn-ea"/>
              </a:rPr>
              <a:t> with greater precision. </a:t>
            </a:r>
            <a:endParaRPr lang="en-US" altLang="zh-CN" sz="1600" dirty="0">
              <a:latin typeface="Arial" panose="020B0604020202020204" pitchFamily="34" charset="0"/>
              <a:cs typeface="Arial" panose="020B0604020202020204" pitchFamily="34" charset="0"/>
              <a:sym typeface="+mn-ea"/>
            </a:endParaRPr>
          </a:p>
        </p:txBody>
      </p:sp>
      <p:pic>
        <p:nvPicPr>
          <p:cNvPr id="12" name="图片 11"/>
          <p:cNvPicPr>
            <a:picLocks noChangeAspect="1"/>
          </p:cNvPicPr>
          <p:nvPr/>
        </p:nvPicPr>
        <p:blipFill>
          <a:blip r:embed="rId1"/>
          <a:stretch>
            <a:fillRect/>
          </a:stretch>
        </p:blipFill>
        <p:spPr>
          <a:xfrm>
            <a:off x="7937361" y="2134291"/>
            <a:ext cx="3612653" cy="2590322"/>
          </a:xfrm>
          <a:prstGeom prst="rect">
            <a:avLst/>
          </a:prstGeom>
        </p:spPr>
      </p:pic>
      <p:sp>
        <p:nvSpPr>
          <p:cNvPr id="2" name="文本框 1"/>
          <p:cNvSpPr txBox="1"/>
          <p:nvPr/>
        </p:nvSpPr>
        <p:spPr>
          <a:xfrm>
            <a:off x="603250" y="2112317"/>
            <a:ext cx="8710871" cy="430887"/>
          </a:xfrm>
          <a:prstGeom prst="rect">
            <a:avLst/>
          </a:prstGeom>
          <a:noFill/>
        </p:spPr>
        <p:txBody>
          <a:bodyPr wrap="square" rtlCol="0">
            <a:spAutoFit/>
          </a:bodyPr>
          <a:lstStyle/>
          <a:p>
            <a:r>
              <a:rPr lang="en-US" altLang="zh-CN" sz="2200" b="1" dirty="0">
                <a:sym typeface="+mn-ea"/>
              </a:rPr>
              <a:t>(5) Automated drip irrigation control system software</a:t>
            </a:r>
            <a:endParaRPr lang="en-US" altLang="zh-CN" sz="2200" b="1" dirty="0">
              <a:sym typeface="+mn-ea"/>
            </a:endParaRPr>
          </a:p>
        </p:txBody>
      </p:sp>
      <p:pic>
        <p:nvPicPr>
          <p:cNvPr id="5" name="17">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831850" y="608171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childTnLst>
        </p:cTn>
      </p:par>
    </p:tnLst>
    <p:bldLst>
      <p:bldP spid="4" grpId="0" animBg="1"/>
      <p:bldP spid="15" grpId="0" uiExpand="1" build="p"/>
      <p:bldP spid="9" grpId="0" uiExpand="1" build="p"/>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668773"/>
            <a:ext cx="12192000" cy="24840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3" name="文本框 2"/>
          <p:cNvSpPr txBox="1"/>
          <p:nvPr/>
        </p:nvSpPr>
        <p:spPr>
          <a:xfrm>
            <a:off x="592440" y="2804714"/>
            <a:ext cx="6384925" cy="835025"/>
          </a:xfrm>
          <a:prstGeom prst="rect">
            <a:avLst/>
          </a:prstGeom>
          <a:noFill/>
        </p:spPr>
        <p:txBody>
          <a:bodyPr wrap="square" rtlCol="0">
            <a:spAutoFit/>
          </a:bodyPr>
          <a:lstStyle/>
          <a:p>
            <a:pPr marL="288290" lvl="0" indent="-288290">
              <a:lnSpc>
                <a:spcPct val="110000"/>
              </a:lnSpc>
              <a:buSzPct val="100000"/>
              <a:buFont typeface="Wingdings" panose="05000000000000000000" charset="0"/>
              <a:buChar char="n"/>
            </a:pPr>
            <a:r>
              <a:rPr lang="en-US" altLang="zh-CN" sz="1600" b="1" dirty="0">
                <a:solidFill>
                  <a:schemeClr val="bg1"/>
                </a:solidFill>
                <a:latin typeface="Arial" panose="020B0604020202020204" pitchFamily="34" charset="0"/>
                <a:cs typeface="Arial" panose="020B0604020202020204" pitchFamily="34" charset="0"/>
                <a:sym typeface="+mn-ea"/>
              </a:rPr>
              <a:t>Real-Time Data Transmission</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400" b="1" dirty="0">
                <a:solidFill>
                  <a:schemeClr val="bg1"/>
                </a:solidFill>
                <a:latin typeface="Arial" panose="020B0604020202020204" pitchFamily="34" charset="0"/>
                <a:cs typeface="Arial" panose="020B0604020202020204" pitchFamily="34" charset="0"/>
                <a:sym typeface="+mn-ea"/>
              </a:rPr>
              <a:t>Soil moisture sensors</a:t>
            </a:r>
            <a:r>
              <a:rPr lang="en-US" altLang="zh-CN" sz="1400" dirty="0">
                <a:solidFill>
                  <a:schemeClr val="bg1"/>
                </a:solidFill>
                <a:latin typeface="Arial" panose="020B0604020202020204" pitchFamily="34" charset="0"/>
                <a:cs typeface="Arial" panose="020B0604020202020204" pitchFamily="34" charset="0"/>
                <a:sym typeface="+mn-ea"/>
              </a:rPr>
              <a:t> and </a:t>
            </a:r>
            <a:r>
              <a:rPr lang="en-US" altLang="zh-CN" sz="1400" b="1" dirty="0">
                <a:solidFill>
                  <a:schemeClr val="bg1"/>
                </a:solidFill>
                <a:latin typeface="Arial" panose="020B0604020202020204" pitchFamily="34" charset="0"/>
                <a:cs typeface="Arial" panose="020B0604020202020204" pitchFamily="34" charset="0"/>
                <a:sym typeface="+mn-ea"/>
              </a:rPr>
              <a:t>field microclimate stations</a:t>
            </a:r>
            <a:r>
              <a:rPr lang="en-US" altLang="zh-CN" sz="1400" dirty="0">
                <a:solidFill>
                  <a:schemeClr val="bg1"/>
                </a:solidFill>
                <a:latin typeface="Arial" panose="020B0604020202020204" pitchFamily="34" charset="0"/>
                <a:cs typeface="Arial" panose="020B0604020202020204" pitchFamily="34" charset="0"/>
                <a:sym typeface="+mn-ea"/>
              </a:rPr>
              <a:t> transmit </a:t>
            </a:r>
            <a:r>
              <a:rPr lang="en-US" altLang="zh-CN" sz="1400" b="1" dirty="0">
                <a:solidFill>
                  <a:schemeClr val="bg1"/>
                </a:solidFill>
                <a:latin typeface="Arial" panose="020B0604020202020204" pitchFamily="34" charset="0"/>
                <a:cs typeface="Arial" panose="020B0604020202020204" pitchFamily="34" charset="0"/>
                <a:sym typeface="+mn-ea"/>
              </a:rPr>
              <a:t>real-time data</a:t>
            </a:r>
            <a:r>
              <a:rPr lang="en-US" altLang="zh-CN" sz="1400" dirty="0">
                <a:solidFill>
                  <a:schemeClr val="bg1"/>
                </a:solidFill>
                <a:latin typeface="Arial" panose="020B0604020202020204" pitchFamily="34" charset="0"/>
                <a:cs typeface="Arial" panose="020B0604020202020204" pitchFamily="34" charset="0"/>
                <a:sym typeface="+mn-ea"/>
              </a:rPr>
              <a:t> to the </a:t>
            </a:r>
            <a:r>
              <a:rPr lang="en-US" altLang="zh-CN" sz="1400" b="1" dirty="0">
                <a:solidFill>
                  <a:schemeClr val="bg1"/>
                </a:solidFill>
                <a:latin typeface="Arial" panose="020B0604020202020204" pitchFamily="34" charset="0"/>
                <a:cs typeface="Arial" panose="020B0604020202020204" pitchFamily="34" charset="0"/>
                <a:sym typeface="+mn-ea"/>
              </a:rPr>
              <a:t>irrigation cloud platform</a:t>
            </a:r>
            <a:r>
              <a:rPr lang="en-US" altLang="zh-CN" sz="1400" dirty="0">
                <a:solidFill>
                  <a:schemeClr val="bg1"/>
                </a:solidFill>
                <a:latin typeface="Arial" panose="020B0604020202020204" pitchFamily="34" charset="0"/>
                <a:cs typeface="Arial" panose="020B0604020202020204" pitchFamily="34" charset="0"/>
                <a:sym typeface="+mn-ea"/>
              </a:rPr>
              <a:t> via gateways. </a:t>
            </a:r>
            <a:endParaRPr lang="en-US" altLang="zh-CN" sz="1400" dirty="0">
              <a:solidFill>
                <a:schemeClr val="bg1"/>
              </a:solidFill>
              <a:latin typeface="Arial" panose="020B0604020202020204" pitchFamily="34" charset="0"/>
              <a:cs typeface="Arial" panose="020B0604020202020204" pitchFamily="34" charset="0"/>
              <a:sym typeface="+mn-ea"/>
            </a:endParaRPr>
          </a:p>
        </p:txBody>
      </p:sp>
      <p:sp>
        <p:nvSpPr>
          <p:cNvPr id="11" name="文本框 10"/>
          <p:cNvSpPr txBox="1"/>
          <p:nvPr/>
        </p:nvSpPr>
        <p:spPr>
          <a:xfrm>
            <a:off x="593090" y="431800"/>
            <a:ext cx="8579485" cy="1568450"/>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7. Functions and Implementation of Automated Drip Irrigation System Components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13" name="文本框 12"/>
          <p:cNvSpPr txBox="1"/>
          <p:nvPr/>
        </p:nvSpPr>
        <p:spPr>
          <a:xfrm>
            <a:off x="592440" y="3665255"/>
            <a:ext cx="6499476" cy="1292726"/>
          </a:xfrm>
          <a:prstGeom prst="rect">
            <a:avLst/>
          </a:prstGeom>
          <a:noFill/>
        </p:spPr>
        <p:txBody>
          <a:bodyPr wrap="square" rtlCol="0">
            <a:spAutoFit/>
          </a:bodyPr>
          <a:lstStyle/>
          <a:p>
            <a:pPr marL="288290" lvl="0" indent="-288290">
              <a:lnSpc>
                <a:spcPct val="110000"/>
              </a:lnSpc>
              <a:buSzPct val="100000"/>
              <a:buFont typeface="Wingdings" panose="05000000000000000000" charset="0"/>
              <a:buChar char="n"/>
            </a:pPr>
            <a:r>
              <a:rPr lang="en-US" altLang="zh-CN" sz="1600" b="1" dirty="0">
                <a:solidFill>
                  <a:schemeClr val="bg1"/>
                </a:solidFill>
                <a:latin typeface="Arial" panose="020B0604020202020204" pitchFamily="34" charset="0"/>
                <a:cs typeface="Arial" panose="020B0604020202020204" pitchFamily="34" charset="0"/>
                <a:sym typeface="+mn-ea"/>
              </a:rPr>
              <a:t>Automatic Irrigation Control</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400" dirty="0">
                <a:solidFill>
                  <a:schemeClr val="bg1"/>
                </a:solidFill>
                <a:latin typeface="Arial" panose="020B0604020202020204" pitchFamily="34" charset="0"/>
                <a:cs typeface="Arial" panose="020B0604020202020204" pitchFamily="34" charset="0"/>
                <a:sym typeface="+mn-ea"/>
              </a:rPr>
              <a:t>When </a:t>
            </a:r>
            <a:r>
              <a:rPr lang="en-US" altLang="zh-CN" sz="1400" b="1" dirty="0">
                <a:solidFill>
                  <a:schemeClr val="bg1"/>
                </a:solidFill>
                <a:latin typeface="Arial" panose="020B0604020202020204" pitchFamily="34" charset="0"/>
                <a:cs typeface="Arial" panose="020B0604020202020204" pitchFamily="34" charset="0"/>
                <a:sym typeface="+mn-ea"/>
              </a:rPr>
              <a:t>monitored </a:t>
            </a:r>
            <a:r>
              <a:rPr lang="en-US" altLang="zh-CN" sz="1400" dirty="0">
                <a:solidFill>
                  <a:schemeClr val="bg1"/>
                </a:solidFill>
                <a:latin typeface="Arial" panose="020B0604020202020204" pitchFamily="34" charset="0"/>
                <a:cs typeface="Arial" panose="020B0604020202020204" pitchFamily="34" charset="0"/>
                <a:sym typeface="+mn-ea"/>
              </a:rPr>
              <a:t>data reach </a:t>
            </a:r>
            <a:r>
              <a:rPr lang="en-US" altLang="zh-CN" sz="1400" b="1" dirty="0">
                <a:solidFill>
                  <a:schemeClr val="bg1"/>
                </a:solidFill>
                <a:latin typeface="Arial" panose="020B0604020202020204" pitchFamily="34" charset="0"/>
                <a:cs typeface="Arial" panose="020B0604020202020204" pitchFamily="34" charset="0"/>
                <a:sym typeface="+mn-ea"/>
              </a:rPr>
              <a:t>preset thresholds,</a:t>
            </a:r>
            <a:r>
              <a:rPr lang="en-US" altLang="zh-CN" sz="1400" dirty="0">
                <a:solidFill>
                  <a:schemeClr val="bg1"/>
                </a:solidFill>
                <a:latin typeface="Arial" panose="020B0604020202020204" pitchFamily="34" charset="0"/>
                <a:cs typeface="Arial" panose="020B0604020202020204" pitchFamily="34" charset="0"/>
                <a:sym typeface="+mn-ea"/>
              </a:rPr>
              <a:t> the cloud platform </a:t>
            </a:r>
            <a:r>
              <a:rPr lang="en-US" altLang="zh-CN" sz="1400" b="1" dirty="0">
                <a:solidFill>
                  <a:schemeClr val="bg1"/>
                </a:solidFill>
                <a:latin typeface="Arial" panose="020B0604020202020204" pitchFamily="34" charset="0"/>
                <a:cs typeface="Arial" panose="020B0604020202020204" pitchFamily="34" charset="0"/>
                <a:sym typeface="+mn-ea"/>
              </a:rPr>
              <a:t>automatically issues commands.</a:t>
            </a:r>
            <a:endParaRPr lang="en-US" altLang="zh-CN" sz="1400" b="1" dirty="0">
              <a:solidFill>
                <a:schemeClr val="bg1"/>
              </a:solidFill>
              <a:latin typeface="Arial" panose="020B0604020202020204" pitchFamily="34" charset="0"/>
              <a:cs typeface="Arial" panose="020B0604020202020204" pitchFamily="34" charset="0"/>
              <a:sym typeface="+mn-ea"/>
            </a:endParaRPr>
          </a:p>
          <a:p>
            <a:pPr marL="290195" lvl="1" indent="0">
              <a:lnSpc>
                <a:spcPct val="110000"/>
              </a:lnSpc>
              <a:buSzPct val="100000"/>
              <a:buFont typeface="Arial" panose="020B0604020202020204" pitchFamily="34" charset="0"/>
              <a:buNone/>
            </a:pPr>
            <a:r>
              <a:rPr lang="en-US" altLang="zh-CN" sz="1400" dirty="0">
                <a:solidFill>
                  <a:schemeClr val="bg1"/>
                </a:solidFill>
                <a:latin typeface="Arial" panose="020B0604020202020204" pitchFamily="34" charset="0"/>
                <a:cs typeface="Arial" panose="020B0604020202020204" pitchFamily="34" charset="0"/>
                <a:sym typeface="+mn-ea"/>
              </a:rPr>
              <a:t>      → </a:t>
            </a:r>
            <a:r>
              <a:rPr lang="en-US" altLang="zh-CN" sz="1400" b="1" dirty="0">
                <a:solidFill>
                  <a:schemeClr val="bg1"/>
                </a:solidFill>
                <a:latin typeface="Arial" panose="020B0604020202020204" pitchFamily="34" charset="0"/>
                <a:cs typeface="Arial" panose="020B0604020202020204" pitchFamily="34" charset="0"/>
                <a:sym typeface="+mn-ea"/>
              </a:rPr>
              <a:t>adjust water supply sequence</a:t>
            </a:r>
            <a:r>
              <a:rPr lang="en-US" altLang="zh-CN" sz="1400" dirty="0">
                <a:solidFill>
                  <a:schemeClr val="bg1"/>
                </a:solidFill>
                <a:latin typeface="Arial" panose="020B0604020202020204" pitchFamily="34" charset="0"/>
                <a:cs typeface="Arial" panose="020B0604020202020204" pitchFamily="34" charset="0"/>
                <a:sym typeface="+mn-ea"/>
              </a:rPr>
              <a:t> of rotational irrigation groups OR </a:t>
            </a:r>
            <a:endParaRPr lang="en-US" altLang="zh-CN" sz="1400" dirty="0">
              <a:solidFill>
                <a:schemeClr val="bg1"/>
              </a:solidFill>
              <a:latin typeface="Arial" panose="020B0604020202020204" pitchFamily="34" charset="0"/>
              <a:cs typeface="Arial" panose="020B0604020202020204" pitchFamily="34" charset="0"/>
              <a:sym typeface="+mn-ea"/>
            </a:endParaRPr>
          </a:p>
          <a:p>
            <a:pPr marL="290195" lvl="1" indent="0">
              <a:lnSpc>
                <a:spcPct val="110000"/>
              </a:lnSpc>
              <a:buSzPct val="100000"/>
              <a:buFont typeface="Arial" panose="020B0604020202020204" pitchFamily="34" charset="0"/>
              <a:buNone/>
            </a:pPr>
            <a:r>
              <a:rPr lang="en-US" altLang="zh-CN" sz="1400" dirty="0">
                <a:solidFill>
                  <a:schemeClr val="bg1"/>
                </a:solidFill>
                <a:latin typeface="Arial" panose="020B0604020202020204" pitchFamily="34" charset="0"/>
                <a:cs typeface="Arial" panose="020B0604020202020204" pitchFamily="34" charset="0"/>
                <a:sym typeface="+mn-ea"/>
              </a:rPr>
              <a:t>      → </a:t>
            </a:r>
            <a:r>
              <a:rPr lang="en-US" altLang="zh-CN" sz="1400" b="1" dirty="0">
                <a:solidFill>
                  <a:schemeClr val="bg1"/>
                </a:solidFill>
                <a:latin typeface="Arial" panose="020B0604020202020204" pitchFamily="34" charset="0"/>
                <a:cs typeface="Arial" panose="020B0604020202020204" pitchFamily="34" charset="0"/>
                <a:sym typeface="+mn-ea"/>
              </a:rPr>
              <a:t>halt irrigation</a:t>
            </a:r>
            <a:r>
              <a:rPr lang="en-US" altLang="zh-CN" sz="1400" dirty="0">
                <a:solidFill>
                  <a:schemeClr val="bg1"/>
                </a:solidFill>
                <a:latin typeface="Arial" panose="020B0604020202020204" pitchFamily="34" charset="0"/>
                <a:cs typeface="Arial" panose="020B0604020202020204" pitchFamily="34" charset="0"/>
                <a:sym typeface="+mn-ea"/>
              </a:rPr>
              <a:t> directly. </a:t>
            </a:r>
            <a:endParaRPr lang="en-US" altLang="zh-CN" sz="1400" dirty="0">
              <a:solidFill>
                <a:schemeClr val="bg1"/>
              </a:solidFill>
              <a:latin typeface="Arial" panose="020B0604020202020204" pitchFamily="34" charset="0"/>
              <a:cs typeface="Arial" panose="020B0604020202020204" pitchFamily="34" charset="0"/>
              <a:sym typeface="+mn-ea"/>
            </a:endParaRPr>
          </a:p>
        </p:txBody>
      </p:sp>
      <p:sp>
        <p:nvSpPr>
          <p:cNvPr id="14" name="文本框 13"/>
          <p:cNvSpPr txBox="1"/>
          <p:nvPr/>
        </p:nvSpPr>
        <p:spPr>
          <a:xfrm>
            <a:off x="7091916" y="3413026"/>
            <a:ext cx="4609022" cy="1544955"/>
          </a:xfrm>
          <a:prstGeom prst="rect">
            <a:avLst/>
          </a:prstGeom>
          <a:noFill/>
        </p:spPr>
        <p:txBody>
          <a:bodyPr wrap="square" rtlCol="0">
            <a:spAutoFit/>
          </a:bodyPr>
          <a:lstStyle/>
          <a:p>
            <a:pPr marL="288290" lvl="0" indent="-288290">
              <a:lnSpc>
                <a:spcPct val="110000"/>
              </a:lnSpc>
              <a:buSzPct val="100000"/>
              <a:buFont typeface="Wingdings" panose="05000000000000000000" charset="0"/>
              <a:buChar char="n"/>
            </a:pPr>
            <a:r>
              <a:rPr lang="en-US" altLang="zh-CN" sz="1600" b="1" dirty="0">
                <a:solidFill>
                  <a:schemeClr val="bg1"/>
                </a:solidFill>
                <a:latin typeface="Arial" panose="020B0604020202020204" pitchFamily="34" charset="0"/>
                <a:cs typeface="Arial" panose="020B0604020202020204" pitchFamily="34" charset="0"/>
                <a:sym typeface="+mn-ea"/>
              </a:rPr>
              <a:t>Definition of Rotational Irrigation Groups</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400" dirty="0">
                <a:solidFill>
                  <a:schemeClr val="bg1"/>
                </a:solidFill>
                <a:latin typeface="Arial" panose="020B0604020202020204" pitchFamily="34" charset="0"/>
                <a:cs typeface="Arial" panose="020B0604020202020204" pitchFamily="34" charset="0"/>
                <a:sym typeface="+mn-ea"/>
              </a:rPr>
              <a:t>A </a:t>
            </a:r>
            <a:r>
              <a:rPr lang="en-US" altLang="zh-CN" sz="1400" b="1" dirty="0">
                <a:solidFill>
                  <a:schemeClr val="bg1"/>
                </a:solidFill>
                <a:latin typeface="Arial" panose="020B0604020202020204" pitchFamily="34" charset="0"/>
                <a:cs typeface="Arial" panose="020B0604020202020204" pitchFamily="34" charset="0"/>
                <a:sym typeface="+mn-ea"/>
              </a:rPr>
              <a:t>sub-area</a:t>
            </a:r>
            <a:r>
              <a:rPr lang="en-US" altLang="zh-CN" sz="1400" dirty="0">
                <a:solidFill>
                  <a:schemeClr val="bg1"/>
                </a:solidFill>
                <a:latin typeface="Arial" panose="020B0604020202020204" pitchFamily="34" charset="0"/>
                <a:cs typeface="Arial" panose="020B0604020202020204" pitchFamily="34" charset="0"/>
                <a:sym typeface="+mn-ea"/>
              </a:rPr>
              <a:t> divided from the overall irrigation area. </a:t>
            </a:r>
            <a:endParaRPr lang="en-US" altLang="zh-CN" sz="1400" dirty="0">
              <a:solidFill>
                <a:schemeClr val="bg1"/>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400" dirty="0">
                <a:solidFill>
                  <a:schemeClr val="bg1"/>
                </a:solidFill>
                <a:latin typeface="Arial" panose="020B0604020202020204" pitchFamily="34" charset="0"/>
                <a:cs typeface="Arial" panose="020B0604020202020204" pitchFamily="34" charset="0"/>
                <a:sym typeface="+mn-ea"/>
              </a:rPr>
              <a:t>Each sub-area irrigates </a:t>
            </a:r>
            <a:r>
              <a:rPr lang="en-US" altLang="zh-CN" sz="1400" b="1" dirty="0">
                <a:solidFill>
                  <a:schemeClr val="bg1"/>
                </a:solidFill>
                <a:latin typeface="Arial" panose="020B0604020202020204" pitchFamily="34" charset="0"/>
                <a:cs typeface="Arial" panose="020B0604020202020204" pitchFamily="34" charset="0"/>
                <a:sym typeface="+mn-ea"/>
              </a:rPr>
              <a:t>independently</a:t>
            </a:r>
            <a:r>
              <a:rPr lang="en-US" altLang="zh-CN" sz="1400" dirty="0">
                <a:solidFill>
                  <a:schemeClr val="bg1"/>
                </a:solidFill>
                <a:latin typeface="Arial" panose="020B0604020202020204" pitchFamily="34" charset="0"/>
                <a:cs typeface="Arial" panose="020B0604020202020204" pitchFamily="34" charset="0"/>
                <a:sym typeface="+mn-ea"/>
              </a:rPr>
              <a:t> within a set period. </a:t>
            </a:r>
            <a:endParaRPr lang="en-US" altLang="zh-CN" sz="1400" dirty="0">
              <a:solidFill>
                <a:schemeClr val="bg1"/>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400" dirty="0">
                <a:solidFill>
                  <a:schemeClr val="bg1"/>
                </a:solidFill>
                <a:latin typeface="Arial" panose="020B0604020202020204" pitchFamily="34" charset="0"/>
                <a:cs typeface="Arial" panose="020B0604020202020204" pitchFamily="34" charset="0"/>
                <a:sym typeface="+mn-ea"/>
              </a:rPr>
              <a:t>Receives water in a </a:t>
            </a:r>
            <a:r>
              <a:rPr lang="en-US" altLang="zh-CN" sz="1400" b="1" dirty="0">
                <a:solidFill>
                  <a:schemeClr val="bg1"/>
                </a:solidFill>
                <a:latin typeface="Arial" panose="020B0604020202020204" pitchFamily="34" charset="0"/>
                <a:cs typeface="Arial" panose="020B0604020202020204" pitchFamily="34" charset="0"/>
                <a:sym typeface="+mn-ea"/>
              </a:rPr>
              <a:t>preset rotating order. </a:t>
            </a:r>
            <a:endParaRPr lang="en-US" altLang="zh-CN" sz="1400" b="1" dirty="0">
              <a:solidFill>
                <a:schemeClr val="bg1"/>
              </a:solidFill>
              <a:latin typeface="Arial" panose="020B0604020202020204" pitchFamily="34" charset="0"/>
              <a:cs typeface="Arial" panose="020B0604020202020204" pitchFamily="34" charset="0"/>
              <a:sym typeface="+mn-ea"/>
            </a:endParaRPr>
          </a:p>
        </p:txBody>
      </p:sp>
      <p:sp>
        <p:nvSpPr>
          <p:cNvPr id="16" name="文本框 15"/>
          <p:cNvSpPr txBox="1"/>
          <p:nvPr/>
        </p:nvSpPr>
        <p:spPr>
          <a:xfrm>
            <a:off x="592440" y="5220115"/>
            <a:ext cx="6616434" cy="835025"/>
          </a:xfrm>
          <a:prstGeom prst="rect">
            <a:avLst/>
          </a:prstGeom>
          <a:noFill/>
        </p:spPr>
        <p:txBody>
          <a:bodyPr wrap="square" rtlCol="0">
            <a:spAutoFit/>
          </a:bodyPr>
          <a:lstStyle/>
          <a:p>
            <a:pPr marL="288290" lvl="0" indent="-288290">
              <a:lnSpc>
                <a:spcPct val="110000"/>
              </a:lnSpc>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Advantages of Rotational Irrigation</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8290">
              <a:lnSpc>
                <a:spcPct val="110000"/>
              </a:lnSpc>
              <a:buSzPct val="100000"/>
              <a:buFont typeface="Arial" panose="020B0604020202020204" pitchFamily="34" charset="0"/>
              <a:buChar char="•"/>
            </a:pPr>
            <a:r>
              <a:rPr lang="en-US" altLang="zh-CN" sz="1400" dirty="0">
                <a:latin typeface="Arial" panose="020B0604020202020204" pitchFamily="34" charset="0"/>
                <a:cs typeface="Arial" panose="020B0604020202020204" pitchFamily="34" charset="0"/>
                <a:sym typeface="+mn-ea"/>
              </a:rPr>
              <a:t>Adapts to</a:t>
            </a:r>
            <a:r>
              <a:rPr lang="en-US" altLang="zh-CN" sz="1400" b="1" dirty="0">
                <a:latin typeface="Arial" panose="020B0604020202020204" pitchFamily="34" charset="0"/>
                <a:cs typeface="Arial" panose="020B0604020202020204" pitchFamily="34" charset="0"/>
                <a:sym typeface="+mn-ea"/>
              </a:rPr>
              <a:t> limited water sources</a:t>
            </a:r>
            <a:r>
              <a:rPr lang="en-US" altLang="zh-CN" sz="1400" dirty="0">
                <a:latin typeface="Arial" panose="020B0604020202020204" pitchFamily="34" charset="0"/>
                <a:cs typeface="Arial" panose="020B0604020202020204" pitchFamily="34" charset="0"/>
                <a:sym typeface="+mn-ea"/>
              </a:rPr>
              <a:t> and </a:t>
            </a:r>
            <a:r>
              <a:rPr lang="en-US" altLang="zh-CN" sz="1400" b="1" dirty="0">
                <a:latin typeface="Arial" panose="020B0604020202020204" pitchFamily="34" charset="0"/>
                <a:cs typeface="Arial" panose="020B0604020202020204" pitchFamily="34" charset="0"/>
                <a:sym typeface="+mn-ea"/>
              </a:rPr>
              <a:t>pipeline conveyance capacity.</a:t>
            </a:r>
            <a:endParaRPr lang="en-US" altLang="zh-CN" sz="1400" b="1" dirty="0">
              <a:latin typeface="Arial" panose="020B0604020202020204" pitchFamily="34" charset="0"/>
              <a:cs typeface="Arial" panose="020B0604020202020204" pitchFamily="34" charset="0"/>
              <a:sym typeface="+mn-ea"/>
            </a:endParaRPr>
          </a:p>
          <a:p>
            <a:pPr marL="287655" lvl="1" indent="0">
              <a:lnSpc>
                <a:spcPct val="110000"/>
              </a:lnSpc>
              <a:buSzPct val="100000"/>
              <a:buFont typeface="Arial" panose="020B0604020202020204" pitchFamily="34" charset="0"/>
              <a:buNone/>
            </a:pPr>
            <a:r>
              <a:rPr lang="en-US" altLang="zh-CN" sz="1400" dirty="0">
                <a:latin typeface="Arial" panose="020B0604020202020204" pitchFamily="34" charset="0"/>
                <a:cs typeface="Arial" panose="020B0604020202020204" pitchFamily="34" charset="0"/>
                <a:sym typeface="+mn-ea"/>
              </a:rPr>
              <a:t>      → achieves </a:t>
            </a:r>
            <a:r>
              <a:rPr lang="en-US" altLang="zh-CN" sz="1400" b="1" dirty="0">
                <a:latin typeface="Arial" panose="020B0604020202020204" pitchFamily="34" charset="0"/>
                <a:cs typeface="Arial" panose="020B0604020202020204" pitchFamily="34" charset="0"/>
                <a:sym typeface="+mn-ea"/>
              </a:rPr>
              <a:t>efficient and uniform irrigation. </a:t>
            </a:r>
            <a:endParaRPr lang="en-US" altLang="zh-CN" sz="1400" b="1" dirty="0">
              <a:latin typeface="Arial" panose="020B0604020202020204" pitchFamily="34" charset="0"/>
              <a:cs typeface="Arial" panose="020B0604020202020204" pitchFamily="34" charset="0"/>
              <a:sym typeface="+mn-ea"/>
            </a:endParaRPr>
          </a:p>
        </p:txBody>
      </p:sp>
      <p:pic>
        <p:nvPicPr>
          <p:cNvPr id="20" name="图片 19"/>
          <p:cNvPicPr>
            <a:picLocks noChangeAspect="1"/>
          </p:cNvPicPr>
          <p:nvPr/>
        </p:nvPicPr>
        <p:blipFill>
          <a:blip r:embed="rId1"/>
          <a:stretch>
            <a:fillRect/>
          </a:stretch>
        </p:blipFill>
        <p:spPr>
          <a:xfrm>
            <a:off x="8472432" y="1127051"/>
            <a:ext cx="3097267" cy="2109639"/>
          </a:xfrm>
          <a:prstGeom prst="rect">
            <a:avLst/>
          </a:prstGeom>
        </p:spPr>
      </p:pic>
      <p:sp>
        <p:nvSpPr>
          <p:cNvPr id="4" name="文本框 3"/>
          <p:cNvSpPr txBox="1"/>
          <p:nvPr/>
        </p:nvSpPr>
        <p:spPr>
          <a:xfrm>
            <a:off x="603250" y="2112317"/>
            <a:ext cx="8710871" cy="430887"/>
          </a:xfrm>
          <a:prstGeom prst="rect">
            <a:avLst/>
          </a:prstGeom>
          <a:noFill/>
        </p:spPr>
        <p:txBody>
          <a:bodyPr wrap="square" rtlCol="0">
            <a:spAutoFit/>
          </a:bodyPr>
          <a:lstStyle/>
          <a:p>
            <a:r>
              <a:rPr lang="en-US" altLang="zh-CN" sz="2200" b="1" dirty="0">
                <a:sym typeface="+mn-ea"/>
              </a:rPr>
              <a:t>(5) Automated drip irrigation control system software</a:t>
            </a:r>
            <a:endParaRPr lang="en-US" altLang="zh-CN" sz="2200" b="1" dirty="0">
              <a:sym typeface="+mn-ea"/>
            </a:endParaRPr>
          </a:p>
        </p:txBody>
      </p:sp>
      <p:pic>
        <p:nvPicPr>
          <p:cNvPr id="6" name="18">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96950" y="614521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6"/>
                </p:tgtEl>
              </p:cMediaNode>
            </p:audio>
          </p:childTnLst>
        </p:cTn>
      </p:par>
    </p:tnLst>
    <p:bldLst>
      <p:bldP spid="2" grpId="0" animBg="1"/>
      <p:bldP spid="3" grpId="0" build="p"/>
      <p:bldP spid="13" grpId="0" build="p"/>
      <p:bldP spid="14" grpId="0" uiExpand="1" build="p"/>
      <p:bldP spid="16" grpId="0" uiExpand="1" build="p"/>
    </p:bldLst>
  </p:timing>
</p:sld>
</file>

<file path=ppt/tags/tag1.xml><?xml version="1.0" encoding="utf-8"?>
<p:tagLst xmlns:p="http://schemas.openxmlformats.org/presentationml/2006/main">
  <p:tag name="KSO_WM_BEAUTIFY_FLAG" val="#wm#"/>
  <p:tag name="KSO_WM_TEMPLATE_CATEGORY" val="custom"/>
  <p:tag name="KSO_WM_TEMPLATE_INDEX" val="20205081"/>
</p:tagLst>
</file>

<file path=ppt/tags/tag2.xml><?xml version="1.0" encoding="utf-8"?>
<p:tagLst xmlns:p="http://schemas.openxmlformats.org/presentationml/2006/main">
  <p:tag name="RESOURCE_RECORD_KEY" val="{&quot;70&quot;:[3318451,3312359,3322227,3313593,3323956]}"/>
</p:tagLst>
</file>

<file path=ppt/theme/theme1.xml><?xml version="1.0" encoding="utf-8"?>
<a:theme xmlns:a="http://schemas.openxmlformats.org/drawingml/2006/main" name="Office 主题​​">
  <a:themeElements>
    <a:clrScheme name="自定义 34">
      <a:dk1>
        <a:sysClr val="windowText" lastClr="000000"/>
      </a:dk1>
      <a:lt1>
        <a:sysClr val="window" lastClr="FFFFFF"/>
      </a:lt1>
      <a:dk2>
        <a:srgbClr val="44546A"/>
      </a:dk2>
      <a:lt2>
        <a:srgbClr val="E7E6E6"/>
      </a:lt2>
      <a:accent1>
        <a:srgbClr val="68AE77"/>
      </a:accent1>
      <a:accent2>
        <a:srgbClr val="8CF5D4"/>
      </a:accent2>
      <a:accent3>
        <a:srgbClr val="FFE8CB"/>
      </a:accent3>
      <a:accent4>
        <a:srgbClr val="57965F"/>
      </a:accent4>
      <a:accent5>
        <a:srgbClr val="6BEEB8"/>
      </a:accent5>
      <a:accent6>
        <a:srgbClr val="FDCCA4"/>
      </a:accent6>
      <a:hlink>
        <a:srgbClr val="0563C1"/>
      </a:hlink>
      <a:folHlink>
        <a:srgbClr val="954F72"/>
      </a:folHlink>
    </a:clrScheme>
    <a:fontScheme name="思源">
      <a:majorFont>
        <a:latin typeface="Arial Black"/>
        <a:ea typeface="思源宋体 Heavy"/>
        <a:cs typeface=""/>
      </a:majorFont>
      <a:minorFont>
        <a:latin typeface="Arial"/>
        <a:ea typeface="思源黑体 CN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130CFC53E1D4458B80B5377008CEEE" ma:contentTypeVersion="19" ma:contentTypeDescription="Create a new document." ma:contentTypeScope="" ma:versionID="c5bca55066547ace3c95494f7058db64">
  <xsd:schema xmlns:xsd="http://www.w3.org/2001/XMLSchema" xmlns:xs="http://www.w3.org/2001/XMLSchema" xmlns:p="http://schemas.microsoft.com/office/2006/metadata/properties" xmlns:ns2="9e4d4028-7d2f-484c-bcd4-65d8dfc13344" xmlns:ns3="ca5b2271-c080-4650-a5bc-0c2553a50190" targetNamespace="http://schemas.microsoft.com/office/2006/metadata/properties" ma:root="true" ma:fieldsID="81bc9a00293841ddd936cdd7271aa752" ns2:_="" ns3:_="">
    <xsd:import namespace="9e4d4028-7d2f-484c-bcd4-65d8dfc13344"/>
    <xsd:import namespace="ca5b2271-c080-4650-a5bc-0c2553a5019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4d4028-7d2f-484c-bcd4-65d8dfc133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acc4dc2-1d7d-4ba2-9bc5-748c4ad50a69"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5b2271-c080-4650-a5bc-0c2553a5019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76fce6c-187e-470c-9925-28fe6492cd1f}" ma:internalName="TaxCatchAll" ma:showField="CatchAllData" ma:web="ca5b2271-c080-4650-a5bc-0c2553a501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e4d4028-7d2f-484c-bcd4-65d8dfc13344">
      <Terms xmlns="http://schemas.microsoft.com/office/infopath/2007/PartnerControls"/>
    </lcf76f155ced4ddcb4097134ff3c332f>
    <TaxCatchAll xmlns="ca5b2271-c080-4650-a5bc-0c2553a50190" xsi:nil="true"/>
  </documentManagement>
</p:properties>
</file>

<file path=customXml/itemProps1.xml><?xml version="1.0" encoding="utf-8"?>
<ds:datastoreItem xmlns:ds="http://schemas.openxmlformats.org/officeDocument/2006/customXml" ds:itemID="{96B3A8A4-6D6A-44B9-AB42-E8557D84EAA4}"/>
</file>

<file path=customXml/itemProps2.xml><?xml version="1.0" encoding="utf-8"?>
<ds:datastoreItem xmlns:ds="http://schemas.openxmlformats.org/officeDocument/2006/customXml" ds:itemID="{8AF138B2-0500-4851-A4D7-9629CDF85D90}"/>
</file>

<file path=customXml/itemProps3.xml><?xml version="1.0" encoding="utf-8"?>
<ds:datastoreItem xmlns:ds="http://schemas.openxmlformats.org/officeDocument/2006/customXml" ds:itemID="{68E488A6-C3D2-4843-A485-E37A9EDA0292}"/>
</file>

<file path=docProps/app.xml><?xml version="1.0" encoding="utf-8"?>
<Properties xmlns="http://schemas.openxmlformats.org/officeDocument/2006/extended-properties" xmlns:vt="http://schemas.openxmlformats.org/officeDocument/2006/docPropsVTypes">
  <TotalTime>0</TotalTime>
  <Words>8400</Words>
  <Application>WPS 演示</Application>
  <PresentationFormat>宽屏</PresentationFormat>
  <Paragraphs>388</Paragraphs>
  <Slides>18</Slides>
  <Notes>18</Notes>
  <HiddenSlides>0</HiddenSlides>
  <MMClips>17</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18</vt:i4>
      </vt:variant>
    </vt:vector>
  </HeadingPairs>
  <TitlesOfParts>
    <vt:vector size="34" baseType="lpstr">
      <vt:lpstr>Arial</vt:lpstr>
      <vt:lpstr>宋体</vt:lpstr>
      <vt:lpstr>Wingdings</vt:lpstr>
      <vt:lpstr>Segoe UI Black</vt:lpstr>
      <vt:lpstr>Open Sans</vt:lpstr>
      <vt:lpstr>字魂59号-创粗黑</vt:lpstr>
      <vt:lpstr>黑体</vt:lpstr>
      <vt:lpstr>Calibri</vt:lpstr>
      <vt:lpstr>Wingdings</vt:lpstr>
      <vt:lpstr>微软雅黑</vt:lpstr>
      <vt:lpstr>Arial Unicode MS</vt:lpstr>
      <vt:lpstr>思源宋体 Heavy</vt:lpstr>
      <vt:lpstr>Arial Black</vt:lpstr>
      <vt:lpstr>思源黑体 CN Normal</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V23767</dc:creator>
  <cp:lastModifiedBy>Lily</cp:lastModifiedBy>
  <cp:revision>318</cp:revision>
  <dcterms:created xsi:type="dcterms:W3CDTF">2022-02-05T08:07:00Z</dcterms:created>
  <dcterms:modified xsi:type="dcterms:W3CDTF">2026-09-09T01:27:21Z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515323F23D424431900793DD55500DD5_13</vt:lpwstr>
  </property>
  <property fmtid="{D5CDD505-2E9C-101B-9397-08002B2CF9AE}" pid="3" name="KSOProductBuildVer">
    <vt:lpwstr>2052-12.1.0.28505</vt:lpwstr>
  </property>
  <property fmtid="{D5CDD505-2E9C-101B-9397-08002B2CF9AE}" pid="4" name="ContentTypeId">
    <vt:lpwstr>0x0101008C130CFC53E1D4458B80B5377008CEEE</vt:lpwstr>
  </property>
</Properties>
</file>