
<file path=[Content_Types].xml><?xml version="1.0" encoding="utf-8"?>
<Types xmlns="http://schemas.openxmlformats.org/package/2006/content-types">
  <Default Extension="jpeg" ContentType="image/jpeg"/>
  <Default Extension="JPG" ContentType="image/.jpg"/>
  <Default Extension="mp3" ContentType="audio/mp3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30" r:id="rId3"/>
    <p:sldId id="337" r:id="rId5"/>
    <p:sldId id="326" r:id="rId6"/>
    <p:sldId id="333" r:id="rId7"/>
    <p:sldId id="396" r:id="rId8"/>
    <p:sldId id="399" r:id="rId9"/>
    <p:sldId id="397" r:id="rId10"/>
    <p:sldId id="429" r:id="rId11"/>
    <p:sldId id="400" r:id="rId12"/>
    <p:sldId id="401" r:id="rId13"/>
    <p:sldId id="402" r:id="rId14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5" userDrawn="1">
          <p15:clr>
            <a:srgbClr val="A4A3A4"/>
          </p15:clr>
        </p15:guide>
        <p15:guide id="2" pos="460" userDrawn="1">
          <p15:clr>
            <a:srgbClr val="A4A3A4"/>
          </p15:clr>
        </p15:guide>
        <p15:guide id="3" pos="7242" userDrawn="1">
          <p15:clr>
            <a:srgbClr val="A4A3A4"/>
          </p15:clr>
        </p15:guide>
        <p15:guide id="4" orient="horz" pos="38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BAE3E"/>
    <a:srgbClr val="DEB855"/>
    <a:srgbClr val="68AE77"/>
    <a:srgbClr val="E5C677"/>
    <a:srgbClr val="70E8CA"/>
    <a:srgbClr val="FFFF99"/>
    <a:srgbClr val="77BD36"/>
    <a:srgbClr val="FFE8CB"/>
    <a:srgbClr val="8CF5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873" autoAdjust="0"/>
  </p:normalViewPr>
  <p:slideViewPr>
    <p:cSldViewPr snapToGrid="0" showGuides="1">
      <p:cViewPr>
        <p:scale>
          <a:sx n="50" d="100"/>
          <a:sy n="50" d="100"/>
        </p:scale>
        <p:origin x="566" y="888"/>
      </p:cViewPr>
      <p:guideLst>
        <p:guide orient="horz" pos="595"/>
        <p:guide pos="460"/>
        <p:guide pos="7242"/>
        <p:guide orient="horz" pos="38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8" Type="http://schemas.openxmlformats.org/officeDocument/2006/relationships/tags" Target="tags/tag2.xml"/><Relationship Id="rId13" Type="http://schemas.openxmlformats.org/officeDocument/2006/relationships/slide" Target="slides/slide10.xml"/><Relationship Id="rId3" Type="http://schemas.openxmlformats.org/officeDocument/2006/relationships/slide" Target="slides/slide1.xml"/><Relationship Id="rId21" Type="http://schemas.openxmlformats.org/officeDocument/2006/relationships/customXml" Target="../customXml/item3.xml"/><Relationship Id="rId7" Type="http://schemas.openxmlformats.org/officeDocument/2006/relationships/slide" Target="slides/slide4.xml"/><Relationship Id="rId17" Type="http://schemas.openxmlformats.org/officeDocument/2006/relationships/tableStyles" Target="tableStyles.xml"/><Relationship Id="rId12" Type="http://schemas.openxmlformats.org/officeDocument/2006/relationships/slide" Target="slides/slide9.xml"/><Relationship Id="rId2" Type="http://schemas.openxmlformats.org/officeDocument/2006/relationships/theme" Target="theme/them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customXml" Target="../customXml/item1.xml"/><Relationship Id="rId9" Type="http://schemas.openxmlformats.org/officeDocument/2006/relationships/slide" Target="slides/slide6.xml"/><Relationship Id="rId4" Type="http://schemas.openxmlformats.org/officeDocument/2006/relationships/notesMaster" Target="notesMasters/notesMaster1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3D897-D653-4E87-B3FC-7F91767C45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High-efficiency Plastic-Film Mulching Cultivation Techniques for Dryland Farming</a:t>
            </a:r>
            <a:endParaRPr lang="en-US" altLang="zh-CN" dirty="0"/>
          </a:p>
          <a:p>
            <a:r>
              <a:rPr lang="zh-CN" altLang="en-US" dirty="0"/>
              <a:t>旱作农业地膜覆盖高效栽培技术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Ridge Planting and Furrow Irrigation Technology with Partial-Film Mulching for Tomato Cultivation </a:t>
            </a:r>
            <a:endParaRPr lang="en-US" altLang="zh-CN" dirty="0"/>
          </a:p>
          <a:p>
            <a:r>
              <a:rPr lang="zh-CN" altLang="en-US" dirty="0"/>
              <a:t>三、番茄半膜覆盖垄作沟灌技术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番茄半膜覆盖垄作沟灌技术是将土地平面修成垄形，用地膜覆盖垄面，在垄上或垄侧种植番茄。在番茄整个生长期内，根据植株需水规律将灌溉水输送至垄沟内，实现水分的高效利用。</a:t>
            </a:r>
            <a:endParaRPr lang="zh-CN" altLang="en-US" dirty="0"/>
          </a:p>
          <a:p>
            <a:r>
              <a:rPr lang="en-US" altLang="zh-CN" dirty="0"/>
              <a:t>This technology involves shaping the field into ridges, </a:t>
            </a:r>
            <a:endParaRPr lang="en-US" altLang="zh-CN" dirty="0"/>
          </a:p>
          <a:p>
            <a:r>
              <a:rPr lang="en-US" altLang="zh-CN" dirty="0"/>
              <a:t>partially covering the ridge surfaces with plastic film, </a:t>
            </a:r>
            <a:endParaRPr lang="en-US" altLang="zh-CN" dirty="0"/>
          </a:p>
          <a:p>
            <a:r>
              <a:rPr lang="en-US" altLang="zh-CN" dirty="0"/>
              <a:t>and planting tomatoes on or beside the ridges.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Throughout the growth period, </a:t>
            </a:r>
            <a:endParaRPr lang="en-US" altLang="zh-CN" dirty="0"/>
          </a:p>
          <a:p>
            <a:r>
              <a:rPr lang="en-US" altLang="zh-CN" dirty="0"/>
              <a:t>irrigation water is delivered into the furrows according to the crop’s water requirements, </a:t>
            </a:r>
            <a:endParaRPr lang="en-US" altLang="zh-CN" dirty="0"/>
          </a:p>
          <a:p>
            <a:r>
              <a:rPr lang="en-US" altLang="zh-CN" dirty="0"/>
              <a:t>ensuring efficient use of water resources.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1、地块选择  </a:t>
            </a:r>
            <a:endParaRPr lang="zh-CN" altLang="en-US" dirty="0"/>
          </a:p>
          <a:p>
            <a:r>
              <a:rPr lang="zh-CN" altLang="en-US" dirty="0"/>
              <a:t>要注意选择透气良好、土层深厚、腐殖质充足的壤土或砂壤土，避免选用粘稠、板结的土壤。同时，地块需满足前3年未种植过茄科作物（如马铃薯、茄子等）的要求。前一季以豆类、叶菜类、葱蒜类、禾谷类作物为宜，可减少连作引发的病害风险。</a:t>
            </a:r>
            <a:endParaRPr lang="zh-CN" altLang="en-US" dirty="0"/>
          </a:p>
          <a:p>
            <a:r>
              <a:rPr lang="en-US" altLang="zh-CN" dirty="0"/>
              <a:t>3.1 	Land Selection</a:t>
            </a:r>
            <a:endParaRPr lang="en-US" altLang="zh-CN" dirty="0"/>
          </a:p>
          <a:p>
            <a:r>
              <a:rPr lang="en-US" altLang="zh-CN" dirty="0"/>
              <a:t>Select loam or sandy loam with </a:t>
            </a:r>
            <a:endParaRPr lang="en-US" altLang="zh-CN" dirty="0"/>
          </a:p>
          <a:p>
            <a:r>
              <a:rPr lang="en-US" altLang="zh-CN" dirty="0"/>
              <a:t>good air permeability, </a:t>
            </a:r>
            <a:endParaRPr lang="en-US" altLang="zh-CN" dirty="0"/>
          </a:p>
          <a:p>
            <a:r>
              <a:rPr lang="en-US" altLang="zh-CN" dirty="0"/>
              <a:t>deep soil layers,</a:t>
            </a:r>
            <a:endParaRPr lang="en-US" altLang="zh-CN" dirty="0"/>
          </a:p>
          <a:p>
            <a:r>
              <a:rPr lang="en-US" altLang="zh-CN" dirty="0"/>
              <a:t> and abundant organic matter. </a:t>
            </a:r>
            <a:endParaRPr lang="en-US" altLang="zh-CN" dirty="0"/>
          </a:p>
          <a:p>
            <a:r>
              <a:rPr lang="en-US" altLang="zh-CN" dirty="0"/>
              <a:t>Avoid viscous or compacted soils. Meanwhile,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field must not have grown solanaceous crops (such as potatoes or eggplants) in the previous 3 years. </a:t>
            </a:r>
            <a:endParaRPr lang="en-US" altLang="zh-CN" dirty="0"/>
          </a:p>
          <a:p>
            <a:r>
              <a:rPr lang="en-US" altLang="zh-CN" dirty="0"/>
              <a:t>Legumes, leaf vegetables, alliums or gramineous crops are preferred as preceding crops, </a:t>
            </a:r>
            <a:endParaRPr lang="en-US" altLang="zh-CN" dirty="0"/>
          </a:p>
          <a:p>
            <a:r>
              <a:rPr lang="en-US" altLang="zh-CN" dirty="0"/>
              <a:t>as they help reduce the risk of diseases caused by continuous cropping.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2、施肥与除草</a:t>
            </a:r>
            <a:endParaRPr lang="zh-CN" altLang="en-US" dirty="0"/>
          </a:p>
          <a:p>
            <a:r>
              <a:rPr lang="zh-CN" altLang="en-US" dirty="0"/>
              <a:t>全生育期每公顷施入纯氮255～375</a:t>
            </a:r>
            <a:r>
              <a:rPr lang="en-US" altLang="zh-CN" dirty="0"/>
              <a:t>kg、</a:t>
            </a:r>
            <a:r>
              <a:rPr lang="zh-CN" altLang="en-US" dirty="0"/>
              <a:t>磷105～150</a:t>
            </a:r>
            <a:r>
              <a:rPr lang="en-US" altLang="zh-CN" dirty="0"/>
              <a:t>kg、</a:t>
            </a:r>
            <a:r>
              <a:rPr lang="zh-CN" altLang="en-US" dirty="0"/>
              <a:t>钾45～75</a:t>
            </a:r>
            <a:r>
              <a:rPr lang="en-US" altLang="zh-CN" dirty="0"/>
              <a:t>kg、</a:t>
            </a:r>
            <a:r>
              <a:rPr lang="zh-CN" altLang="en-US" dirty="0"/>
              <a:t>硫酸锌15～22.5</a:t>
            </a:r>
            <a:r>
              <a:rPr lang="en-US" altLang="zh-CN" dirty="0"/>
              <a:t>kg；</a:t>
            </a:r>
            <a:r>
              <a:rPr lang="zh-CN" altLang="en-US" dirty="0"/>
              <a:t>或根据测土结果进行配方施肥。同时，每公顷需施入优质腐熟农家肥60,000-75,000 </a:t>
            </a:r>
            <a:r>
              <a:rPr lang="en-US" altLang="zh-CN" dirty="0"/>
              <a:t>kg。</a:t>
            </a:r>
            <a:r>
              <a:rPr lang="zh-CN" altLang="en-US" dirty="0"/>
              <a:t>所有肥料可结合春耕翻压施入，或在起垄时集中施于垄底。</a:t>
            </a:r>
            <a:endParaRPr lang="zh-CN" altLang="en-US" dirty="0"/>
          </a:p>
          <a:p>
            <a:r>
              <a:rPr lang="zh-CN" altLang="en-US" dirty="0"/>
              <a:t>对于杂草危害严重的地块，可在起垄后、覆膜前进行化学除草。每公顷用50%乙草胺乳油750～1050</a:t>
            </a:r>
            <a:r>
              <a:rPr lang="en-US" altLang="zh-CN" dirty="0"/>
              <a:t>g，</a:t>
            </a:r>
            <a:r>
              <a:rPr lang="zh-CN" altLang="en-US" dirty="0"/>
              <a:t>兑水450</a:t>
            </a:r>
            <a:r>
              <a:rPr lang="en-US" altLang="zh-CN" dirty="0"/>
              <a:t>kg，</a:t>
            </a:r>
            <a:r>
              <a:rPr lang="zh-CN" altLang="en-US" dirty="0"/>
              <a:t>均匀喷洒地面，可有效防控杂草滋生。</a:t>
            </a:r>
            <a:endParaRPr lang="zh-CN" altLang="en-US" dirty="0"/>
          </a:p>
          <a:p>
            <a:r>
              <a:rPr lang="en-US" altLang="zh-CN" dirty="0"/>
              <a:t>3.2 Fertilization and Weed Control</a:t>
            </a:r>
            <a:endParaRPr lang="en-US" altLang="zh-CN" dirty="0"/>
          </a:p>
          <a:p>
            <a:r>
              <a:rPr lang="en-US" altLang="zh-CN" dirty="0"/>
              <a:t>In general, 255-375 kg of pure nitrogen, </a:t>
            </a:r>
            <a:endParaRPr lang="en-US" altLang="zh-CN" dirty="0"/>
          </a:p>
          <a:p>
            <a:r>
              <a:rPr lang="en-US" altLang="zh-CN" dirty="0"/>
              <a:t>105-150 kg of phosphorus, </a:t>
            </a:r>
            <a:endParaRPr lang="en-US" altLang="zh-CN" dirty="0"/>
          </a:p>
          <a:p>
            <a:r>
              <a:rPr lang="en-US" altLang="zh-CN" dirty="0"/>
              <a:t>45-75 kg of potassium and </a:t>
            </a:r>
            <a:endParaRPr lang="en-US" altLang="zh-CN" dirty="0"/>
          </a:p>
          <a:p>
            <a:r>
              <a:rPr lang="en-US" altLang="zh-CN" dirty="0"/>
              <a:t>15-22.5 kg of zinc sulfate should be applied per hectare throughout the growth period. </a:t>
            </a:r>
            <a:endParaRPr lang="en-US" altLang="zh-CN" dirty="0"/>
          </a:p>
          <a:p>
            <a:r>
              <a:rPr lang="en-US" altLang="zh-CN" dirty="0"/>
              <a:t>Where applicable, formula fertilization may be used based on soil testing results. </a:t>
            </a:r>
            <a:endParaRPr lang="en-US" altLang="zh-CN" dirty="0"/>
          </a:p>
          <a:p>
            <a:r>
              <a:rPr lang="en-US" altLang="zh-CN" dirty="0"/>
              <a:t>Meanwhile, 60,000-75,000 kg of high-quality well-decomposed farmyard manure should be applied per hectare.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All fertilizers may be </a:t>
            </a:r>
            <a:endParaRPr lang="en-US" altLang="zh-CN" dirty="0"/>
          </a:p>
          <a:p>
            <a:r>
              <a:rPr lang="en-US" altLang="zh-CN" dirty="0"/>
              <a:t>incorporated into the soil during spring ploughing or </a:t>
            </a:r>
            <a:endParaRPr lang="en-US" altLang="zh-CN" dirty="0"/>
          </a:p>
          <a:p>
            <a:r>
              <a:rPr lang="en-US" altLang="zh-CN" dirty="0"/>
              <a:t>applied in concentrated bands at the bottom of the ridges during ridge formation.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For plots with severe weed infestation, </a:t>
            </a:r>
            <a:endParaRPr lang="en-US" altLang="zh-CN" dirty="0"/>
          </a:p>
          <a:p>
            <a:r>
              <a:rPr lang="en-US" altLang="zh-CN" dirty="0"/>
              <a:t>chemical weed control may be carried out after ridge formation and before film mulching.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Dilute 750-1050 g of 50% acetochlor EC per hectare in 450 kg of water </a:t>
            </a:r>
            <a:endParaRPr lang="en-US" altLang="zh-CN" dirty="0"/>
          </a:p>
          <a:p>
            <a:r>
              <a:rPr lang="en-US" altLang="zh-CN" dirty="0"/>
              <a:t>and spray it evenly on the soil surface to effectively suppress weed emergence.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3、起垄与覆膜</a:t>
            </a:r>
            <a:endParaRPr lang="zh-CN" altLang="en-US" dirty="0"/>
          </a:p>
          <a:p>
            <a:r>
              <a:rPr lang="zh-CN" altLang="en-US" dirty="0"/>
              <a:t>一般在4月上中旬，按120</a:t>
            </a:r>
            <a:r>
              <a:rPr lang="en-US" altLang="zh-CN" dirty="0"/>
              <a:t>cm</a:t>
            </a:r>
            <a:r>
              <a:rPr lang="zh-CN" altLang="en-US" dirty="0"/>
              <a:t>沟心距开沟起垄，垄面宽80</a:t>
            </a:r>
            <a:r>
              <a:rPr lang="en-US" altLang="zh-CN" dirty="0"/>
              <a:t>cm、</a:t>
            </a:r>
            <a:r>
              <a:rPr lang="zh-CN" altLang="en-US" dirty="0"/>
              <a:t>沟宽40</a:t>
            </a:r>
            <a:r>
              <a:rPr lang="en-US" altLang="zh-CN" dirty="0"/>
              <a:t>cm、</a:t>
            </a:r>
            <a:r>
              <a:rPr lang="zh-CN" altLang="en-US" dirty="0"/>
              <a:t>垄高15～20</a:t>
            </a:r>
            <a:r>
              <a:rPr lang="en-US" altLang="zh-CN" dirty="0"/>
              <a:t>cm。</a:t>
            </a:r>
            <a:r>
              <a:rPr lang="zh-CN" altLang="en-US" dirty="0"/>
              <a:t>起垄后灌水，根据水线人工修垄。选用幅宽120</a:t>
            </a:r>
            <a:r>
              <a:rPr lang="en-US" altLang="zh-CN" dirty="0"/>
              <a:t>cm</a:t>
            </a:r>
            <a:r>
              <a:rPr lang="zh-CN" altLang="en-US" dirty="0"/>
              <a:t>地膜覆盖，覆膜时地膜要与垄面贴紧拉平。</a:t>
            </a:r>
            <a:endParaRPr lang="zh-CN" altLang="en-US" dirty="0"/>
          </a:p>
          <a:p>
            <a:r>
              <a:rPr lang="en-US" altLang="zh-CN" dirty="0"/>
              <a:t>3.3 	Ridge Formation and Film Mulching</a:t>
            </a:r>
            <a:endParaRPr lang="en-US" altLang="zh-CN" dirty="0"/>
          </a:p>
          <a:p>
            <a:r>
              <a:rPr lang="en-US" altLang="zh-CN" dirty="0"/>
              <a:t>Ridge formation and furrow opening are generally carried out in early to mid-April,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with a furrow center spacing of 120 cm. </a:t>
            </a:r>
            <a:endParaRPr lang="en-US" altLang="zh-CN" dirty="0"/>
          </a:p>
          <a:p>
            <a:r>
              <a:rPr lang="en-US" altLang="zh-CN" dirty="0"/>
              <a:t>Each ridge has a surface width of 80 cm, </a:t>
            </a:r>
            <a:endParaRPr lang="en-US" altLang="zh-CN" dirty="0"/>
          </a:p>
          <a:p>
            <a:r>
              <a:rPr lang="en-US" altLang="zh-CN" dirty="0"/>
              <a:t>a furrow width of 40 cm, </a:t>
            </a:r>
            <a:endParaRPr lang="en-US" altLang="zh-CN" dirty="0"/>
          </a:p>
          <a:p>
            <a:r>
              <a:rPr lang="en-US" altLang="zh-CN" dirty="0"/>
              <a:t>and a ridge height of 15-20 cm.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After ridge formation, irrigate the field </a:t>
            </a:r>
            <a:endParaRPr lang="en-US" altLang="zh-CN" dirty="0"/>
          </a:p>
          <a:p>
            <a:r>
              <a:rPr lang="en-US" altLang="zh-CN" dirty="0"/>
              <a:t>and manually reshape the ridges according to the water line.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Use plastic mulch with a width of 120 cm, </a:t>
            </a:r>
            <a:endParaRPr lang="en-US" altLang="zh-CN" dirty="0"/>
          </a:p>
          <a:p>
            <a:r>
              <a:rPr lang="en-US" altLang="zh-CN" dirty="0"/>
              <a:t>ensuring it fits tightly against the ridge surface </a:t>
            </a:r>
            <a:endParaRPr lang="en-US" altLang="zh-CN" dirty="0"/>
          </a:p>
          <a:p>
            <a:r>
              <a:rPr lang="en-US" altLang="zh-CN" dirty="0"/>
              <a:t>and is stretched flat.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4、选种与播种</a:t>
            </a:r>
            <a:endParaRPr lang="zh-CN" altLang="en-US" dirty="0"/>
          </a:p>
          <a:p>
            <a:r>
              <a:rPr lang="zh-CN" altLang="en-US" dirty="0"/>
              <a:t>选用合适的良种很重要。选择抗病、优质高产、耐贮藏和运输、商品性好、符合加工要求的品种。采用“阳畦育苗移栽”的，即先在保温苗床里培育幼苗，待幼苗长到合适大小后，再移栽到田间，应于3月上、中旬播种；采用露天田间播种的，则于4月下旬播种。</a:t>
            </a:r>
            <a:endParaRPr lang="en-US" altLang="zh-CN" dirty="0"/>
          </a:p>
          <a:p>
            <a:r>
              <a:rPr lang="en-US" altLang="zh-CN" dirty="0"/>
              <a:t>3.4 Variety Selection and Sowing</a:t>
            </a:r>
            <a:endParaRPr lang="en-US" altLang="zh-CN" dirty="0"/>
          </a:p>
          <a:p>
            <a:r>
              <a:rPr lang="en-US" altLang="zh-CN" dirty="0"/>
              <a:t>Selecting appropriate improved varieties is essential. </a:t>
            </a:r>
            <a:endParaRPr lang="en-US" altLang="zh-CN" dirty="0"/>
          </a:p>
          <a:p>
            <a:r>
              <a:rPr lang="en-US" altLang="zh-CN" dirty="0"/>
              <a:t>Choose varieties with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disease resistance, </a:t>
            </a:r>
            <a:endParaRPr lang="en-US" altLang="zh-CN" dirty="0"/>
          </a:p>
          <a:p>
            <a:r>
              <a:rPr lang="en-US" altLang="zh-CN" dirty="0"/>
              <a:t>high quality and yield,</a:t>
            </a:r>
            <a:endParaRPr lang="en-US" altLang="zh-CN" dirty="0"/>
          </a:p>
          <a:p>
            <a:r>
              <a:rPr lang="en-US" altLang="zh-CN" dirty="0"/>
              <a:t> good storability and transportability, </a:t>
            </a:r>
            <a:endParaRPr lang="en-US" altLang="zh-CN" dirty="0"/>
          </a:p>
          <a:p>
            <a:r>
              <a:rPr lang="en-US" altLang="zh-CN" dirty="0"/>
              <a:t>good marketability </a:t>
            </a:r>
            <a:endParaRPr lang="en-US" altLang="zh-CN" dirty="0"/>
          </a:p>
          <a:p>
            <a:r>
              <a:rPr lang="en-US" altLang="zh-CN" dirty="0"/>
              <a:t>and meeting processing requirements.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For seedling raising in solar greenhouses with subsequent transplanting</a:t>
            </a:r>
            <a:endParaRPr lang="en-US" altLang="zh-CN" dirty="0"/>
          </a:p>
          <a:p>
            <a:r>
              <a:rPr lang="en-US" altLang="zh-CN" dirty="0"/>
              <a:t> (i.e., raising seedlings in insulated seedbeds first and then transplanting them to the field when the seedlings reach the appropriate size), sowing should be carried out in early to mid-March.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For direct seeding in open fields, </a:t>
            </a:r>
            <a:endParaRPr lang="en-US" altLang="zh-CN" dirty="0"/>
          </a:p>
          <a:p>
            <a:r>
              <a:rPr lang="en-US" altLang="zh-CN" dirty="0"/>
              <a:t>sowing is conducted in late April.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加工型番茄采用垄侧种植。行距60</a:t>
            </a:r>
            <a:r>
              <a:rPr lang="en-US" altLang="zh-CN" dirty="0"/>
              <a:t>cm，</a:t>
            </a:r>
            <a:r>
              <a:rPr lang="zh-CN" altLang="en-US" dirty="0"/>
              <a:t>株距30～35</a:t>
            </a:r>
            <a:r>
              <a:rPr lang="en-US" altLang="zh-CN" dirty="0"/>
              <a:t>cm，</a:t>
            </a:r>
            <a:r>
              <a:rPr lang="zh-CN" altLang="en-US" dirty="0"/>
              <a:t>每公顷确保存活的幼苗约48,000～55,500株。播种或移栽时，种苗应种植在垄侧距离垄底10</a:t>
            </a:r>
            <a:r>
              <a:rPr lang="en-US" altLang="zh-CN" dirty="0"/>
              <a:t>cm</a:t>
            </a:r>
            <a:r>
              <a:rPr lang="zh-CN" altLang="en-US" dirty="0"/>
              <a:t>以上。</a:t>
            </a:r>
            <a:endParaRPr lang="zh-CN" altLang="en-US" dirty="0"/>
          </a:p>
          <a:p>
            <a:r>
              <a:rPr lang="en-US" altLang="zh-CN" dirty="0"/>
              <a:t>Processing tomatoes are </a:t>
            </a:r>
            <a:endParaRPr lang="en-US" altLang="zh-CN" dirty="0"/>
          </a:p>
          <a:p>
            <a:r>
              <a:rPr lang="en-US" altLang="zh-CN" dirty="0"/>
              <a:t>planted on the sides of the ridges, </a:t>
            </a:r>
            <a:endParaRPr lang="en-US" altLang="zh-CN" dirty="0"/>
          </a:p>
          <a:p>
            <a:r>
              <a:rPr lang="en-US" altLang="zh-CN" dirty="0"/>
              <a:t>with a row spacing of 60 cm </a:t>
            </a:r>
            <a:endParaRPr lang="en-US" altLang="zh-CN" dirty="0"/>
          </a:p>
          <a:p>
            <a:r>
              <a:rPr lang="en-US" altLang="zh-CN" dirty="0"/>
              <a:t>and a plant spacing of 30-35 cm, </a:t>
            </a:r>
            <a:endParaRPr lang="en-US" altLang="zh-CN" dirty="0"/>
          </a:p>
          <a:p>
            <a:r>
              <a:rPr lang="en-US" altLang="zh-CN" dirty="0"/>
              <a:t>ensuring about 48,000-55,500 surviving seedlings per hectare.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During sowing or transplanting,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seedlings should be planted more than 10 cm above the ridge bottom on the ridge side.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5、田间管理</a:t>
            </a:r>
            <a:endParaRPr lang="zh-CN" altLang="en-US" dirty="0"/>
          </a:p>
          <a:p>
            <a:r>
              <a:rPr lang="zh-CN" altLang="en-US" dirty="0"/>
              <a:t>番茄在出苗期间如遇雨，应及时疏松板结的土壤，并及时将扎破地膜钻出来的幼苗整理好，防止幼苗被地膜挤压受损。</a:t>
            </a:r>
            <a:endParaRPr lang="zh-CN" altLang="en-US" dirty="0"/>
          </a:p>
          <a:p>
            <a:r>
              <a:rPr lang="en-US" altLang="zh-CN" dirty="0"/>
              <a:t>3.5 Field Management</a:t>
            </a:r>
            <a:endParaRPr lang="en-US" altLang="zh-CN" dirty="0"/>
          </a:p>
          <a:p>
            <a:r>
              <a:rPr lang="en-US" altLang="zh-CN" dirty="0"/>
              <a:t>If rainfall occurs during tomato seedling emergence, </a:t>
            </a:r>
            <a:endParaRPr lang="en-US" altLang="zh-CN" dirty="0"/>
          </a:p>
          <a:p>
            <a:r>
              <a:rPr lang="en-US" altLang="zh-CN" dirty="0"/>
              <a:t>loosen any compacted soil promptly </a:t>
            </a:r>
            <a:endParaRPr lang="en-US" altLang="zh-CN" dirty="0"/>
          </a:p>
          <a:p>
            <a:r>
              <a:rPr lang="en-US" altLang="zh-CN" dirty="0"/>
              <a:t>and adjust seedlings that break through the plastic mulch to prevent damage from film pressure.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一般在4月25日前后浇灌第一次水，整个生育期共浇灌4～5次水，每次灌溉量约为每公顷4,500～6,000</a:t>
            </a:r>
            <a:r>
              <a:rPr lang="en-US" altLang="zh-CN" dirty="0"/>
              <a:t>m³。</a:t>
            </a:r>
            <a:r>
              <a:rPr lang="zh-CN" altLang="en-US" dirty="0"/>
              <a:t>采用沟灌方式，灌水水位不得超过沟深的2/3。</a:t>
            </a:r>
            <a:endParaRPr lang="zh-CN" altLang="en-US" dirty="0"/>
          </a:p>
          <a:p>
            <a:r>
              <a:rPr lang="en-US" altLang="zh-CN" dirty="0"/>
              <a:t>The first irrigation is usually carried out around April 25.</a:t>
            </a:r>
            <a:endParaRPr lang="en-US" altLang="zh-CN" dirty="0"/>
          </a:p>
          <a:p>
            <a:r>
              <a:rPr lang="en-US" altLang="zh-CN" dirty="0"/>
              <a:t>A total of 4-5 irrigations is required during the entire growing period, </a:t>
            </a:r>
            <a:endParaRPr lang="en-US" altLang="zh-CN" dirty="0"/>
          </a:p>
          <a:p>
            <a:r>
              <a:rPr lang="en-US" altLang="zh-CN" dirty="0"/>
              <a:t>with 4500-6000 m³ per hectare each time.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Furrow irrigation is used, </a:t>
            </a:r>
            <a:endParaRPr lang="en-US" altLang="zh-CN" dirty="0"/>
          </a:p>
          <a:p>
            <a:r>
              <a:rPr lang="en-US" altLang="zh-CN" dirty="0"/>
              <a:t>and the irrigation water level should not exceed two-thirds of the furrow depth.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当果实完全着色、果实变软，即达到完熟期时，分批及时采收，减轻植株负担，促进果实成熟，保证果实品质，提高单位面积产品效益。</a:t>
            </a:r>
            <a:endParaRPr lang="zh-CN" altLang="en-US" dirty="0"/>
          </a:p>
          <a:p>
            <a:r>
              <a:rPr lang="en-US" altLang="zh-CN" dirty="0"/>
              <a:t>Harvest should be conducted in batches in a timely manner when the </a:t>
            </a:r>
            <a:endParaRPr lang="en-US" altLang="zh-CN" dirty="0"/>
          </a:p>
          <a:p>
            <a:r>
              <a:rPr lang="en-US" altLang="zh-CN" dirty="0"/>
              <a:t>fruits are fully colored and soft, i.e. reaching the full ripening stage.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Timely harvesting </a:t>
            </a:r>
            <a:endParaRPr lang="en-US" altLang="zh-CN" dirty="0"/>
          </a:p>
          <a:p>
            <a:r>
              <a:rPr lang="en-US" altLang="zh-CN" dirty="0"/>
              <a:t>reduces plant load, </a:t>
            </a:r>
            <a:endParaRPr lang="en-US" altLang="zh-CN" dirty="0"/>
          </a:p>
          <a:p>
            <a:r>
              <a:rPr lang="en-US" altLang="zh-CN" dirty="0"/>
              <a:t>promotes continued fruit ripening, </a:t>
            </a:r>
            <a:endParaRPr lang="en-US" altLang="zh-CN" dirty="0"/>
          </a:p>
          <a:p>
            <a:r>
              <a:rPr lang="en-US" altLang="zh-CN" dirty="0"/>
              <a:t>ensures fruit quality </a:t>
            </a:r>
            <a:endParaRPr lang="en-US" altLang="zh-CN" dirty="0"/>
          </a:p>
          <a:p>
            <a:r>
              <a:rPr lang="en-US" altLang="zh-CN" dirty="0"/>
              <a:t>and increases yield benefits per unit area.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QX_HD/Desktop/隧道式干燥应用 (37).png隧道式干燥应用 (37)"/>
          <p:cNvPicPr>
            <a:picLocks noChangeAspect="1"/>
          </p:cNvPicPr>
          <p:nvPr userDrawn="1"/>
        </p:nvPicPr>
        <p:blipFill>
          <a:blip r:embed="rId2"/>
          <a:srcRect l="20307" r="20307"/>
          <a:stretch>
            <a:fillRect/>
          </a:stretch>
        </p:blipFill>
        <p:spPr>
          <a:xfrm>
            <a:off x="-4950" y="-3510"/>
            <a:ext cx="2292654" cy="686151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5079" y="0"/>
            <a:ext cx="2287703" cy="6858000"/>
          </a:xfrm>
          <a:prstGeom prst="rect">
            <a:avLst/>
          </a:prstGeom>
          <a:solidFill>
            <a:srgbClr val="5BAE3E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682187" y="1082040"/>
            <a:ext cx="923330" cy="4693920"/>
          </a:xfrm>
          <a:prstGeom prst="rect">
            <a:avLst/>
          </a:prstGeom>
          <a:noFill/>
          <a:ln w="57150">
            <a:solidFill>
              <a:srgbClr val="DEB8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620632" y="1390731"/>
            <a:ext cx="984885" cy="40765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CONTENTS</a:t>
            </a:r>
            <a:endParaRPr lang="zh-CN" altLang="en-US" sz="52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16280" y="0"/>
            <a:ext cx="3611880" cy="48768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6598920" y="5913120"/>
            <a:ext cx="3611880" cy="94488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 flipH="1">
            <a:off x="0" y="2183130"/>
            <a:ext cx="12192000" cy="249174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4198990" y="2393767"/>
            <a:ext cx="983260" cy="1521508"/>
            <a:chOff x="1432560" y="2630282"/>
            <a:chExt cx="853440" cy="1320624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286000" y="2630282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432560" y="3940976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 userDrawn="1"/>
        </p:nvGrpSpPr>
        <p:grpSpPr>
          <a:xfrm rot="16200000" flipV="1">
            <a:off x="403151" y="4108359"/>
            <a:ext cx="632141" cy="423786"/>
            <a:chOff x="1432560" y="2623534"/>
            <a:chExt cx="853440" cy="1320624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2285999" y="2623534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432560" y="3930930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rcRect r="8102"/>
          <a:stretch>
            <a:fillRect/>
          </a:stretch>
        </p:blipFill>
        <p:spPr>
          <a:xfrm>
            <a:off x="588646" y="4103370"/>
            <a:ext cx="2411730" cy="13572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rcRect b="21168"/>
          <a:stretch>
            <a:fillRect/>
          </a:stretch>
        </p:blipFill>
        <p:spPr>
          <a:xfrm>
            <a:off x="1100095" y="1557021"/>
            <a:ext cx="3978000" cy="2230618"/>
          </a:xfrm>
          <a:prstGeom prst="rect">
            <a:avLst/>
          </a:prstGeom>
        </p:spPr>
      </p:pic>
      <p:grpSp>
        <p:nvGrpSpPr>
          <p:cNvPr id="15" name="组合 14"/>
          <p:cNvGrpSpPr/>
          <p:nvPr userDrawn="1"/>
        </p:nvGrpSpPr>
        <p:grpSpPr>
          <a:xfrm>
            <a:off x="1280745" y="3333888"/>
            <a:ext cx="1538345" cy="1025562"/>
            <a:chOff x="2178006" y="5732219"/>
            <a:chExt cx="1219876" cy="813250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348635" y="-9671"/>
            <a:ext cx="3611880" cy="20739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.xml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3.mp3"/><Relationship Id="rId2" Type="http://schemas.openxmlformats.org/officeDocument/2006/relationships/audio" Target="../media/media3.mp3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4.mp3"/><Relationship Id="rId2" Type="http://schemas.openxmlformats.org/officeDocument/2006/relationships/audio" Target="../media/media4.mp3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5.mp3"/><Relationship Id="rId2" Type="http://schemas.openxmlformats.org/officeDocument/2006/relationships/audio" Target="../media/media5.mp3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6.mp3"/><Relationship Id="rId2" Type="http://schemas.openxmlformats.org/officeDocument/2006/relationships/audio" Target="../media/media6.mp3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7.mp3"/><Relationship Id="rId2" Type="http://schemas.openxmlformats.org/officeDocument/2006/relationships/audio" Target="../media/media7.mp3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8.mp3"/><Relationship Id="rId2" Type="http://schemas.openxmlformats.org/officeDocument/2006/relationships/audio" Target="../media/media8.mp3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9.mp3"/><Relationship Id="rId2" Type="http://schemas.openxmlformats.org/officeDocument/2006/relationships/audio" Target="../media/media9.mp3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0.mp3"/><Relationship Id="rId2" Type="http://schemas.openxmlformats.org/officeDocument/2006/relationships/audio" Target="../media/media10.mp3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圆角矩形 14"/>
          <p:cNvSpPr/>
          <p:nvPr/>
        </p:nvSpPr>
        <p:spPr>
          <a:xfrm>
            <a:off x="0" y="2038864"/>
            <a:ext cx="12192000" cy="2063577"/>
          </a:xfrm>
          <a:prstGeom prst="roundRect">
            <a:avLst>
              <a:gd name="adj" fmla="val 0"/>
            </a:avLst>
          </a:prstGeom>
          <a:gradFill>
            <a:gsLst>
              <a:gs pos="5000">
                <a:srgbClr val="75BD42">
                  <a:alpha val="100000"/>
                </a:srgbClr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65044" y="2296764"/>
            <a:ext cx="8668592" cy="131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50000"/>
              </a:lnSpc>
            </a:pP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 Black" charset="0"/>
                <a:ea typeface="宋体" panose="02010600030101010101" pitchFamily="2" charset="-122"/>
                <a:cs typeface="Roboto Slab Black" charset="0"/>
              </a:rPr>
              <a:t>High-efficiency Plastic-Film Mulching Cultivation Techniques for Dryland Farming</a:t>
            </a:r>
            <a:endParaRPr lang="en-US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Slab Black" charset="0"/>
              <a:ea typeface="宋体" panose="02010600030101010101" pitchFamily="2" charset="-122"/>
              <a:cs typeface="Roboto Slab Black" charset="0"/>
            </a:endParaRPr>
          </a:p>
        </p:txBody>
      </p:sp>
      <p:sp>
        <p:nvSpPr>
          <p:cNvPr id="13" name="任意多边形 7"/>
          <p:cNvSpPr/>
          <p:nvPr/>
        </p:nvSpPr>
        <p:spPr>
          <a:xfrm>
            <a:off x="-317" y="5242852"/>
            <a:ext cx="12214860" cy="161514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36" h="2544">
                <a:moveTo>
                  <a:pt x="19236" y="0"/>
                </a:moveTo>
                <a:lnTo>
                  <a:pt x="19236" y="2544"/>
                </a:lnTo>
                <a:lnTo>
                  <a:pt x="0" y="2544"/>
                </a:lnTo>
                <a:lnTo>
                  <a:pt x="0" y="0"/>
                </a:lnTo>
                <a:cubicBezTo>
                  <a:pt x="550" y="297"/>
                  <a:pt x="1825" y="690"/>
                  <a:pt x="2431" y="825"/>
                </a:cubicBezTo>
                <a:lnTo>
                  <a:pt x="2641" y="874"/>
                </a:lnTo>
                <a:lnTo>
                  <a:pt x="2855" y="922"/>
                </a:lnTo>
                <a:lnTo>
                  <a:pt x="3074" y="969"/>
                </a:lnTo>
                <a:lnTo>
                  <a:pt x="3296" y="1014"/>
                </a:lnTo>
                <a:lnTo>
                  <a:pt x="3523" y="1058"/>
                </a:lnTo>
                <a:lnTo>
                  <a:pt x="3753" y="1100"/>
                </a:lnTo>
                <a:lnTo>
                  <a:pt x="3988" y="1140"/>
                </a:lnTo>
                <a:lnTo>
                  <a:pt x="4226" y="1179"/>
                </a:lnTo>
                <a:lnTo>
                  <a:pt x="4467" y="1216"/>
                </a:lnTo>
                <a:lnTo>
                  <a:pt x="4712" y="1252"/>
                </a:lnTo>
                <a:lnTo>
                  <a:pt x="4961" y="1285"/>
                </a:lnTo>
                <a:lnTo>
                  <a:pt x="5212" y="1318"/>
                </a:lnTo>
                <a:lnTo>
                  <a:pt x="5467" y="1348"/>
                </a:lnTo>
                <a:lnTo>
                  <a:pt x="5725" y="1377"/>
                </a:lnTo>
                <a:lnTo>
                  <a:pt x="5987" y="1403"/>
                </a:lnTo>
                <a:lnTo>
                  <a:pt x="6251" y="1428"/>
                </a:lnTo>
                <a:lnTo>
                  <a:pt x="6518" y="1451"/>
                </a:lnTo>
                <a:lnTo>
                  <a:pt x="6788" y="1473"/>
                </a:lnTo>
                <a:lnTo>
                  <a:pt x="7060" y="1492"/>
                </a:lnTo>
                <a:lnTo>
                  <a:pt x="7335" y="1510"/>
                </a:lnTo>
                <a:lnTo>
                  <a:pt x="7613" y="1525"/>
                </a:lnTo>
                <a:lnTo>
                  <a:pt x="7893" y="1539"/>
                </a:lnTo>
                <a:lnTo>
                  <a:pt x="8175" y="1550"/>
                </a:lnTo>
                <a:lnTo>
                  <a:pt x="8460" y="1560"/>
                </a:lnTo>
                <a:lnTo>
                  <a:pt x="8746" y="1567"/>
                </a:lnTo>
                <a:lnTo>
                  <a:pt x="9035" y="1572"/>
                </a:lnTo>
                <a:lnTo>
                  <a:pt x="9326" y="1575"/>
                </a:lnTo>
                <a:lnTo>
                  <a:pt x="9618" y="1577"/>
                </a:lnTo>
                <a:lnTo>
                  <a:pt x="9910" y="1575"/>
                </a:lnTo>
                <a:lnTo>
                  <a:pt x="10201" y="1572"/>
                </a:lnTo>
                <a:lnTo>
                  <a:pt x="10490" y="1567"/>
                </a:lnTo>
                <a:lnTo>
                  <a:pt x="10776" y="1560"/>
                </a:lnTo>
                <a:lnTo>
                  <a:pt x="11061" y="1550"/>
                </a:lnTo>
                <a:lnTo>
                  <a:pt x="11343" y="1539"/>
                </a:lnTo>
                <a:lnTo>
                  <a:pt x="11623" y="1525"/>
                </a:lnTo>
                <a:lnTo>
                  <a:pt x="11901" y="1510"/>
                </a:lnTo>
                <a:lnTo>
                  <a:pt x="12176" y="1492"/>
                </a:lnTo>
                <a:lnTo>
                  <a:pt x="12448" y="1473"/>
                </a:lnTo>
                <a:lnTo>
                  <a:pt x="12718" y="1451"/>
                </a:lnTo>
                <a:lnTo>
                  <a:pt x="12985" y="1428"/>
                </a:lnTo>
                <a:lnTo>
                  <a:pt x="13249" y="1403"/>
                </a:lnTo>
                <a:lnTo>
                  <a:pt x="13511" y="1377"/>
                </a:lnTo>
                <a:lnTo>
                  <a:pt x="13769" y="1348"/>
                </a:lnTo>
                <a:lnTo>
                  <a:pt x="14024" y="1318"/>
                </a:lnTo>
                <a:lnTo>
                  <a:pt x="14275" y="1285"/>
                </a:lnTo>
                <a:lnTo>
                  <a:pt x="14524" y="1252"/>
                </a:lnTo>
                <a:lnTo>
                  <a:pt x="14769" y="1216"/>
                </a:lnTo>
                <a:lnTo>
                  <a:pt x="15010" y="1179"/>
                </a:lnTo>
                <a:lnTo>
                  <a:pt x="15248" y="1140"/>
                </a:lnTo>
                <a:lnTo>
                  <a:pt x="15483" y="1100"/>
                </a:lnTo>
                <a:lnTo>
                  <a:pt x="15713" y="1058"/>
                </a:lnTo>
                <a:lnTo>
                  <a:pt x="15940" y="1014"/>
                </a:lnTo>
                <a:lnTo>
                  <a:pt x="16162" y="969"/>
                </a:lnTo>
                <a:lnTo>
                  <a:pt x="16381" y="922"/>
                </a:lnTo>
                <a:lnTo>
                  <a:pt x="16595" y="874"/>
                </a:lnTo>
                <a:lnTo>
                  <a:pt x="16805" y="825"/>
                </a:lnTo>
                <a:cubicBezTo>
                  <a:pt x="17768" y="612"/>
                  <a:pt x="18891" y="184"/>
                  <a:pt x="19236" y="0"/>
                </a:cubicBezTo>
                <a:close/>
              </a:path>
            </a:pathLst>
          </a:custGeom>
          <a:gradFill>
            <a:gsLst>
              <a:gs pos="100000">
                <a:srgbClr val="5B990C">
                  <a:alpha val="0"/>
                </a:srgbClr>
              </a:gs>
              <a:gs pos="0">
                <a:srgbClr val="5B990C">
                  <a:alpha val="98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5884" y="1490975"/>
            <a:ext cx="2924085" cy="2924085"/>
            <a:chOff x="13647" y="1111"/>
            <a:chExt cx="5363" cy="5363"/>
          </a:xfrm>
        </p:grpSpPr>
        <p:sp>
          <p:nvSpPr>
            <p:cNvPr id="17" name="椭圆 16"/>
            <p:cNvSpPr/>
            <p:nvPr/>
          </p:nvSpPr>
          <p:spPr>
            <a:xfrm>
              <a:off x="13647" y="1111"/>
              <a:ext cx="5363" cy="5363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5B990C">
                    <a:alpha val="10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1750">
              <a:solidFill>
                <a:schemeClr val="bg1">
                  <a:alpha val="73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 descr="生成特定背景图片 (19)"/>
            <p:cNvPicPr>
              <a:picLocks noChangeAspect="1"/>
            </p:cNvPicPr>
            <p:nvPr/>
          </p:nvPicPr>
          <p:blipFill>
            <a:blip r:embed="rId2"/>
            <a:srcRect l="16911" t="21763" r="4765" b="-85"/>
            <a:stretch>
              <a:fillRect/>
            </a:stretch>
          </p:blipFill>
          <p:spPr>
            <a:xfrm>
              <a:off x="13945" y="1409"/>
              <a:ext cx="4767" cy="4767"/>
            </a:xfrm>
            <a:prstGeom prst="ellipse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67" r="18967"/>
            <a:stretch>
              <a:fillRect/>
            </a:stretch>
          </p:blipFill>
          <p:spPr>
            <a:xfrm>
              <a:off x="13898" y="1385"/>
              <a:ext cx="4814" cy="4814"/>
            </a:xfrm>
            <a:prstGeom prst="ellipse">
              <a:avLst/>
            </a:prstGeom>
          </p:spPr>
        </p:pic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199255" y="2393950"/>
            <a:ext cx="982980" cy="1521460"/>
            <a:chOff x="1432560" y="2630282"/>
            <a:chExt cx="853440" cy="132062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86000" y="2630282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432560" y="3940976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文本框 126"/>
          <p:cNvSpPr txBox="1"/>
          <p:nvPr/>
        </p:nvSpPr>
        <p:spPr>
          <a:xfrm>
            <a:off x="2514437" y="1010906"/>
            <a:ext cx="2699712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3200" i="1" dirty="0">
                <a:solidFill>
                  <a:srgbClr val="5BAE3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PART.03</a:t>
            </a:r>
            <a:endParaRPr lang="zh-CN" altLang="en-US" sz="3200" i="1" dirty="0">
              <a:solidFill>
                <a:srgbClr val="5BAE3E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21" name="组合 120"/>
          <p:cNvGrpSpPr/>
          <p:nvPr/>
        </p:nvGrpSpPr>
        <p:grpSpPr>
          <a:xfrm rot="16200000" flipV="1">
            <a:off x="403225" y="4108450"/>
            <a:ext cx="631825" cy="423545"/>
            <a:chOff x="1432560" y="2623534"/>
            <a:chExt cx="853440" cy="1320624"/>
          </a:xfrm>
        </p:grpSpPr>
        <p:cxnSp>
          <p:nvCxnSpPr>
            <p:cNvPr id="122" name="直接连接符 121"/>
            <p:cNvCxnSpPr/>
            <p:nvPr/>
          </p:nvCxnSpPr>
          <p:spPr>
            <a:xfrm>
              <a:off x="2285999" y="2623534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>
              <a:off x="1432560" y="3930930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组合 107"/>
          <p:cNvGrpSpPr/>
          <p:nvPr/>
        </p:nvGrpSpPr>
        <p:grpSpPr>
          <a:xfrm>
            <a:off x="1280745" y="3333888"/>
            <a:ext cx="1538345" cy="1025562"/>
            <a:chOff x="2178006" y="5732219"/>
            <a:chExt cx="1219876" cy="813250"/>
          </a:xfrm>
        </p:grpSpPr>
        <p:cxnSp>
          <p:nvCxnSpPr>
            <p:cNvPr id="109" name="直接连接符 108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5625511" y="2372461"/>
            <a:ext cx="6179496" cy="2113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00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FFFF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Ridge Planting and Furrow Irrigation Technology with Partial-Film Mulching for Tomato Cultivation   </a:t>
            </a:r>
            <a:endParaRPr lang="en-US" altLang="zh-CN" sz="2800" b="1" dirty="0">
              <a:solidFill>
                <a:srgbClr val="FFFFFF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3_0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757150" y="6218238"/>
            <a:ext cx="487363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7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3143892"/>
            <a:ext cx="12192000" cy="1693921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2844" y="1445260"/>
            <a:ext cx="5018391" cy="1461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Ridge-Furrow Cultivation Layout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Shape field into ridges.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Partially cover ridge surfaces with plastic film.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Plant tomatoes on or beside ridges.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300" y="499997"/>
            <a:ext cx="30643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Overview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5350" y="1036656"/>
            <a:ext cx="4851326" cy="2508874"/>
          </a:xfrm>
          <a:prstGeom prst="rect">
            <a:avLst/>
          </a:prstGeom>
        </p:spPr>
      </p:pic>
      <p:sp>
        <p:nvSpPr>
          <p:cNvPr id="7" name="文本框 6" descr="7b0a202020202262756c6c6574223a20227b5c2263617465676f727949645c223a5c225c222c5c2274656d706c61746549645c223a32303233313731337d220a7d0a"/>
          <p:cNvSpPr txBox="1"/>
          <p:nvPr/>
        </p:nvSpPr>
        <p:spPr>
          <a:xfrm>
            <a:off x="602844" y="3352224"/>
            <a:ext cx="10926445" cy="1230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Furrow Irrigation Method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rrigation water delivered into furrows according to crop’s water requirements.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1" indent="0" algn="l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charset="0"/>
              </a:rPr>
              <a:t> 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Ensure efficient use of water resources.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4" name="3_0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95238" y="6248400"/>
            <a:ext cx="487362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  <p:bldP spid="2" grpId="0" uiExpand="1" build="p"/>
      <p:bldP spid="9" grpId="0"/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8" name="矩形 7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Land Selection and Preparation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2301" y="1719140"/>
            <a:ext cx="4700368" cy="227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 Requirements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Select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loam or sandy loam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with: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Avoid viscous or compacted soils.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2301" y="3995505"/>
            <a:ext cx="10919159" cy="1161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Preceding Crop Requirements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No solanaceous crops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(such as potatoes or eggplants) i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 previous 3 years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Legumes, leafy vegetables, alliums or gramineous crops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preferred as preceding crops.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34200" y="1391246"/>
            <a:ext cx="4572000" cy="27432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23570" y="1168087"/>
            <a:ext cx="100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(1) Land Selection</a:t>
            </a:r>
            <a:endParaRPr lang="en-US" altLang="zh-CN" sz="24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914862" y="5252442"/>
            <a:ext cx="700786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26695" algn="l" defTabSz="266700" fontAlgn="auto">
              <a:spcBef>
                <a:spcPts val="600"/>
              </a:spcBef>
              <a:spcAft>
                <a:spcPts val="500"/>
              </a:spcAft>
              <a:buFont typeface="Wingdings" panose="05000000000000000000"/>
              <a:buChar char="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Reduce risk of diseases caused by continuous cropping.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1271465" y="2544770"/>
            <a:ext cx="3347428" cy="324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air permeability </a:t>
            </a:r>
            <a:endParaRPr lang="en-US" altLang="zh-CN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1271465" y="2914877"/>
            <a:ext cx="3347428" cy="324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Deep soil layers</a:t>
            </a:r>
            <a:endParaRPr lang="en-US" altLang="zh-CN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1271465" y="3284984"/>
            <a:ext cx="3347428" cy="324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Abundant organic matter</a:t>
            </a:r>
            <a:endParaRPr lang="en-US" altLang="zh-CN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4" name="3_0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73000" y="573087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" grpId="0"/>
      <p:bldP spid="3" grpId="0" uiExpand="1" build="p"/>
      <p:bldP spid="5" grpId="0" uiExpand="1" build="p"/>
      <p:bldP spid="7" grpId="0"/>
      <p:bldP spid="9" grpId="0"/>
      <p:bldP spid="10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3886199"/>
            <a:ext cx="10342880" cy="224990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5155" y="1214755"/>
            <a:ext cx="6002020" cy="2626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Fertilizer Application Rates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255–375 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kg/ha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pure nitrogen.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105–150 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kg/ha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phosphorus.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45–75 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kg/ha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potassium.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15–22.5 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kg/ha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zinc sulfate.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Formula fertilization: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used based on soil testing results. 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60,000–75,000 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kg/ha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High-quality well-decomposed farmyard manure.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5155" y="4011295"/>
            <a:ext cx="3522980" cy="1949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Weed Control Timing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For plots with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severe weed infestation. 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Chemical weed control →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after ridge formation &amp; before film mulching.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Fertilization and Weed Control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4453" y="3768780"/>
            <a:ext cx="2942222" cy="248474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904354" y="1214755"/>
            <a:ext cx="4601845" cy="1678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Fertilizer Application Methods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Incorporated into soil during spring ploughing. OR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Applied in concentrated bands at the bottom of ridges during ridge formation.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34510" y="4004945"/>
            <a:ext cx="4051935" cy="1949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Herbicide Application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Diluted 750–1050 g of 50% acetochlor EC/ha in 450 kg water.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Spray evenly to on soil surface to effectively suppress weed emergence.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5" name="3_0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19038" y="6234113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4" grpId="0" animBg="1"/>
      <p:bldP spid="15" grpId="0" build="p"/>
      <p:bldP spid="3" grpId="0" uiExpand="1" build="p"/>
      <p:bldP spid="7" grpId="0"/>
      <p:bldP spid="2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405880"/>
            <a:ext cx="12192000" cy="45212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090" y="2332355"/>
            <a:ext cx="4230370" cy="178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Ridge-formation Dimensions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Furrow center spacing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120 cm.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 surface width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80 cm.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Furrow width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40 cm.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 height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15-20 cm.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74435" y="4311650"/>
            <a:ext cx="5144135" cy="136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Film Mulching Requirements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Plastic mulch width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120 cm.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Fits tightly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against the ridge surface.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Stretched flat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3090" y="468333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3. Ridge Formation and Film Mulching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57515" y="1536065"/>
            <a:ext cx="2924810" cy="261239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93090" y="1367155"/>
            <a:ext cx="10178415" cy="741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Timing of Ridge Formation 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 formation &amp; furrow opening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→ early to mid-April.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93090" y="4312285"/>
            <a:ext cx="4808855" cy="138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Post-formation Operations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the field.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Manually reshape the ridges according to water line.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3_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95238" y="5975350"/>
            <a:ext cx="487362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15" grpId="0" uiExpand="1" build="p"/>
      <p:bldP spid="12" grpId="0" uiExpand="1" build="p"/>
      <p:bldP spid="4" grpId="0"/>
      <p:bldP spid="22" grpId="0" build="p"/>
      <p:bldP spid="2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593090" y="1221105"/>
            <a:ext cx="5718810" cy="109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Variety Selection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Select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appropriate improved varieties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is essential.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Choose varieties with: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090" y="4455021"/>
            <a:ext cx="6450330" cy="76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Sowing Time - </a:t>
            </a:r>
            <a:r>
              <a:rPr lang="en-US" altLang="zh-CN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For direct seeding in open fields</a:t>
            </a:r>
            <a:endParaRPr lang="en-US" altLang="zh-CN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Sowing in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late April. 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4. Variety Selection and Sowing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21" name="矩形 20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428594" y="1221105"/>
            <a:ext cx="5364822" cy="2037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Sowing Time - </a:t>
            </a:r>
            <a:r>
              <a:rPr lang="en-US" altLang="zh-CN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For seedling raising in greenhouses </a:t>
            </a:r>
            <a:endParaRPr lang="en-US" altLang="zh-CN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Raising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seedlings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 insulated seedbeds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⟶ 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transplanting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them to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field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when the seedlings reach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appropriate size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Sowing in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early to mid-March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矩形: 圆角 1"/>
          <p:cNvSpPr/>
          <p:nvPr/>
        </p:nvSpPr>
        <p:spPr>
          <a:xfrm>
            <a:off x="1271464" y="2384440"/>
            <a:ext cx="4683859" cy="360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00000"/>
              </a:lnSpc>
            </a:pP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Disease resistance</a:t>
            </a:r>
            <a:endParaRPr lang="en-US" altLang="zh-CN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1271464" y="2803495"/>
            <a:ext cx="4683859" cy="35941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00000"/>
              </a:lnSpc>
            </a:pP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High quality and yield</a:t>
            </a:r>
            <a:endParaRPr lang="en-US" altLang="zh-CN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1271464" y="3221960"/>
            <a:ext cx="4683859" cy="35941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00000"/>
              </a:lnSpc>
            </a:pP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storability and transportability</a:t>
            </a:r>
            <a:endParaRPr lang="en-US" altLang="zh-CN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271464" y="3640425"/>
            <a:ext cx="4683859" cy="35941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00000"/>
              </a:lnSpc>
            </a:pP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marketability</a:t>
            </a:r>
            <a:endParaRPr lang="en-US" altLang="zh-CN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1271464" y="4058890"/>
            <a:ext cx="4683859" cy="35941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00000"/>
              </a:lnSpc>
            </a:pP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Meeting processing requirements</a:t>
            </a:r>
            <a:endParaRPr lang="en-US" altLang="zh-CN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454140" y="3426460"/>
            <a:ext cx="4977765" cy="2654935"/>
            <a:chOff x="6454140" y="3426460"/>
            <a:chExt cx="4977765" cy="2654935"/>
          </a:xfrm>
        </p:grpSpPr>
        <p:pic>
          <p:nvPicPr>
            <p:cNvPr id="10" name="图片 9" descr="生成凤眼莲图标 (1)"/>
            <p:cNvPicPr>
              <a:picLocks noChangeAspect="1"/>
            </p:cNvPicPr>
            <p:nvPr/>
          </p:nvPicPr>
          <p:blipFill>
            <a:blip r:embed="rId1"/>
            <a:srcRect b="18510"/>
            <a:stretch>
              <a:fillRect/>
            </a:stretch>
          </p:blipFill>
          <p:spPr>
            <a:xfrm>
              <a:off x="6454140" y="3426460"/>
              <a:ext cx="4977765" cy="2654935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0811510" y="5851525"/>
              <a:ext cx="620395" cy="22987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AI</a:t>
              </a: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生成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pic>
        <p:nvPicPr>
          <p:cNvPr id="14" name="3_0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58725" y="6211888"/>
            <a:ext cx="487363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 build="p"/>
      <p:bldP spid="9" grpId="0"/>
      <p:bldP spid="8" grpId="0"/>
      <p:bldP spid="5" grpId="0" build="p"/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0288729" y="5277479"/>
            <a:ext cx="1538345" cy="1025562"/>
            <a:chOff x="2178006" y="5732219"/>
            <a:chExt cx="1219876" cy="81325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0" y="4630420"/>
            <a:ext cx="12192000" cy="58483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4. Variety Selection and Sowing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2170" y="1316990"/>
            <a:ext cx="5822950" cy="2755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Planting Arrangement for Processing Tomatoes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Planted on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sides of ridges.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Row spacing: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60 cm.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Plant spacing: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30–35 cm.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48,000–55,500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surviving seedlings per hectare.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Seedlings planted &gt;10 cm above ridge bottom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on ridge side.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 rot="16200000">
            <a:off x="-439561" y="2488162"/>
            <a:ext cx="2340000" cy="70217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图片 3" descr="生成凤眼莲图标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2473960"/>
            <a:ext cx="4881245" cy="2741295"/>
          </a:xfrm>
          <a:prstGeom prst="rect">
            <a:avLst/>
          </a:prstGeom>
        </p:spPr>
      </p:pic>
      <p:pic>
        <p:nvPicPr>
          <p:cNvPr id="2" name="3_0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88875" y="6157913"/>
            <a:ext cx="487363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24" grpId="0" uiExpand="1" build="p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477926"/>
            <a:ext cx="12192000" cy="882503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288729" y="5277479"/>
            <a:ext cx="1538345" cy="1025562"/>
            <a:chOff x="2178006" y="5732219"/>
            <a:chExt cx="1219876" cy="81325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597535" y="2762885"/>
            <a:ext cx="5776595" cy="1743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Rainfall Field Management During Seedling Emergence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Loosen compacted soil promptly.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Adjust seedlings breaking through the plastic mulch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to prevent damage from film pressure.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5. Field Management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4449" y="1991421"/>
            <a:ext cx="4210050" cy="275272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8" name="矩形 7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12" name="3_0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88875" y="611187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 animBg="1"/>
      <p:bldP spid="3" grpId="0" uiExpand="1" build="p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3296093"/>
            <a:ext cx="12192000" cy="1669312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089" y="1511935"/>
            <a:ext cx="5488733" cy="1533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Timing &amp; Frequency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First irrigation: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around April 25.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Total of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4–5 irrigations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during entire growth period.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4500–6000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m³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water/ha each time.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090" y="3496806"/>
            <a:ext cx="9107170" cy="119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Method &amp; Requirements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Furrow irrigation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used.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water level ≤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two-thirds of furrow depth.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5. Field Management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8920" y="1352554"/>
            <a:ext cx="4897755" cy="2726690"/>
          </a:xfrm>
          <a:prstGeom prst="rect">
            <a:avLst/>
          </a:prstGeom>
        </p:spPr>
      </p:pic>
      <p:pic>
        <p:nvPicPr>
          <p:cNvPr id="2" name="3_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58713" y="6264275"/>
            <a:ext cx="487362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15" grpId="0" uiExpand="1" build="p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2780928"/>
            <a:ext cx="11032958" cy="2275369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089" y="1413264"/>
            <a:ext cx="10078921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Harvest Timing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Harvest in batches in a timely manner when: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089" y="3014372"/>
            <a:ext cx="6794299" cy="1808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Benefits of Timely Harvesting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Reduces plant load.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Promotes continued fruit ripening.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Ensures fruit quality.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Increases yield benefits per unit area.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5. Field Management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1271464" y="2204864"/>
            <a:ext cx="5375521" cy="324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fruits fully </a:t>
            </a:r>
            <a:r>
              <a:rPr lang="en-US" altLang="zh-CN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coloured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and soft → reaching the full ripening stage.</a:t>
            </a:r>
            <a:endParaRPr lang="en-US" altLang="zh-CN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4" name="图片 3" descr="生成凤眼莲图标 (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0610" y="2780665"/>
            <a:ext cx="5628005" cy="3159760"/>
          </a:xfrm>
          <a:prstGeom prst="rect">
            <a:avLst/>
          </a:prstGeom>
        </p:spPr>
      </p:pic>
      <p:pic>
        <p:nvPicPr>
          <p:cNvPr id="6" name="3_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19038" y="6310313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  <p:bldP spid="15" grpId="0"/>
      <p:bldP spid="8" grpId="0" uiExpand="1" build="p"/>
      <p:bldP spid="3" grpId="0" animBg="1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.xml><?xml version="1.0" encoding="utf-8"?>
<p:tagLst xmlns:p="http://schemas.openxmlformats.org/presentationml/2006/main">
  <p:tag name="RESOURCE_RECORD_KEY" val="{&quot;70&quot;:[3318451,3312359,3322227,3313593,3323956]}"/>
</p:tagLst>
</file>

<file path=ppt/theme/theme1.xml><?xml version="1.0" encoding="utf-8"?>
<a:theme xmlns:a="http://schemas.openxmlformats.org/drawingml/2006/main" name="Office 主题​​">
  <a:themeElements>
    <a:clrScheme name="自定义 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8AE77"/>
      </a:accent1>
      <a:accent2>
        <a:srgbClr val="8CF5D4"/>
      </a:accent2>
      <a:accent3>
        <a:srgbClr val="FFE8CB"/>
      </a:accent3>
      <a:accent4>
        <a:srgbClr val="57965F"/>
      </a:accent4>
      <a:accent5>
        <a:srgbClr val="6BEEB8"/>
      </a:accent5>
      <a:accent6>
        <a:srgbClr val="FDCCA4"/>
      </a:accent6>
      <a:hlink>
        <a:srgbClr val="0563C1"/>
      </a:hlink>
      <a:folHlink>
        <a:srgbClr val="954F72"/>
      </a:folHlink>
    </a:clrScheme>
    <a:fontScheme name="思源">
      <a:majorFont>
        <a:latin typeface="Arial Black"/>
        <a:ea typeface="思源宋体 Heavy"/>
        <a:cs typeface=""/>
      </a:majorFont>
      <a:minorFont>
        <a:latin typeface="Ari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130CFC53E1D4458B80B5377008CEEE" ma:contentTypeVersion="19" ma:contentTypeDescription="Create a new document." ma:contentTypeScope="" ma:versionID="c5bca55066547ace3c95494f7058db64">
  <xsd:schema xmlns:xsd="http://www.w3.org/2001/XMLSchema" xmlns:xs="http://www.w3.org/2001/XMLSchema" xmlns:p="http://schemas.microsoft.com/office/2006/metadata/properties" xmlns:ns2="9e4d4028-7d2f-484c-bcd4-65d8dfc13344" xmlns:ns3="ca5b2271-c080-4650-a5bc-0c2553a50190" targetNamespace="http://schemas.microsoft.com/office/2006/metadata/properties" ma:root="true" ma:fieldsID="81bc9a00293841ddd936cdd7271aa752" ns2:_="" ns3:_="">
    <xsd:import namespace="9e4d4028-7d2f-484c-bcd4-65d8dfc13344"/>
    <xsd:import namespace="ca5b2271-c080-4650-a5bc-0c2553a50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d4028-7d2f-484c-bcd4-65d8dfc133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acc4dc2-1d7d-4ba2-9bc5-748c4ad50a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b2271-c080-4650-a5bc-0c2553a5019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76fce6c-187e-470c-9925-28fe6492cd1f}" ma:internalName="TaxCatchAll" ma:showField="CatchAllData" ma:web="ca5b2271-c080-4650-a5bc-0c2553a501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4d4028-7d2f-484c-bcd4-65d8dfc13344">
      <Terms xmlns="http://schemas.microsoft.com/office/infopath/2007/PartnerControls"/>
    </lcf76f155ced4ddcb4097134ff3c332f>
    <TaxCatchAll xmlns="ca5b2271-c080-4650-a5bc-0c2553a50190" xsi:nil="true"/>
  </documentManagement>
</p:properties>
</file>

<file path=customXml/itemProps1.xml><?xml version="1.0" encoding="utf-8"?>
<ds:datastoreItem xmlns:ds="http://schemas.openxmlformats.org/officeDocument/2006/customXml" ds:itemID="{E0E3C91C-F3D9-4173-89CA-78E6A8535186}"/>
</file>

<file path=customXml/itemProps2.xml><?xml version="1.0" encoding="utf-8"?>
<ds:datastoreItem xmlns:ds="http://schemas.openxmlformats.org/officeDocument/2006/customXml" ds:itemID="{5F0DC796-E873-4B98-942A-18CAA365A684}"/>
</file>

<file path=customXml/itemProps3.xml><?xml version="1.0" encoding="utf-8"?>
<ds:datastoreItem xmlns:ds="http://schemas.openxmlformats.org/officeDocument/2006/customXml" ds:itemID="{60DF08F2-9D96-4235-A54B-6CE62923E63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3624</Words>
  <Application>WPS 演示</Application>
  <PresentationFormat>宽屏</PresentationFormat>
  <Paragraphs>146</Paragraphs>
  <Slides>11</Slides>
  <Notes>11</Notes>
  <HiddenSlides>0</HiddenSlides>
  <MMClips>10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宋体</vt:lpstr>
      <vt:lpstr>Wingdings</vt:lpstr>
      <vt:lpstr>Roboto Slab Black</vt:lpstr>
      <vt:lpstr>字魂59号-创粗黑</vt:lpstr>
      <vt:lpstr>黑体</vt:lpstr>
      <vt:lpstr>Wingdings</vt:lpstr>
      <vt:lpstr>Calibri</vt:lpstr>
      <vt:lpstr>Wingdings</vt:lpstr>
      <vt:lpstr>微软雅黑</vt:lpstr>
      <vt:lpstr>Arial Unicode MS</vt:lpstr>
      <vt:lpstr>思源宋体 Heavy</vt:lpstr>
      <vt:lpstr>Arial Black</vt:lpstr>
      <vt:lpstr>思源黑体 CN Normal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V23767</dc:creator>
  <cp:lastModifiedBy>Lily</cp:lastModifiedBy>
  <cp:revision>296</cp:revision>
  <dcterms:created xsi:type="dcterms:W3CDTF">2022-02-05T08:07:00Z</dcterms:created>
  <dcterms:modified xsi:type="dcterms:W3CDTF">2026-09-11T07:00:40Z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D0D893678C6B48EB9FAD054E66562510_13</vt:lpwstr>
  </property>
  <property fmtid="{D5CDD505-2E9C-101B-9397-08002B2CF9AE}" pid="3" name="KSOProductBuildVer">
    <vt:lpwstr>2052-12.1.0.28505</vt:lpwstr>
  </property>
  <property fmtid="{D5CDD505-2E9C-101B-9397-08002B2CF9AE}" pid="4" name="ContentTypeId">
    <vt:lpwstr>0x0101008C130CFC53E1D4458B80B5377008CEEE</vt:lpwstr>
  </property>
</Properties>
</file>