
<file path=[Content_Types].xml><?xml version="1.0" encoding="utf-8"?>
<Types xmlns="http://schemas.openxmlformats.org/package/2006/content-types">
  <Default Extension="jpeg" ContentType="image/jpeg"/>
  <Default Extension="JPG" ContentType="image/.jpg"/>
  <Default Extension="mp3" ContentType="audio/mp3"/>
  <Default Extension="png" ContentType="image/png"/>
  <Default Extension="rels" ContentType="application/vnd.openxmlformats-package.relationships+xml"/>
  <Default Extension="xml" ContentType="applicatio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31" r:id="rId3"/>
    <p:sldId id="426" r:id="rId5"/>
    <p:sldId id="423" r:id="rId6"/>
    <p:sldId id="337" r:id="rId7"/>
    <p:sldId id="326" r:id="rId8"/>
    <p:sldId id="333" r:id="rId9"/>
    <p:sldId id="396" r:id="rId10"/>
    <p:sldId id="399" r:id="rId11"/>
    <p:sldId id="397" r:id="rId12"/>
    <p:sldId id="400" r:id="rId13"/>
    <p:sldId id="401" r:id="rId14"/>
    <p:sldId id="402" r:id="rId15"/>
    <p:sldId id="403" r:id="rId16"/>
    <p:sldId id="404" r:id="rId17"/>
    <p:sldId id="405" r:id="rId18"/>
    <p:sldId id="406" r:id="rId19"/>
    <p:sldId id="407" r:id="rId20"/>
    <p:sldId id="432" r:id="rId21"/>
    <p:sldId id="411" r:id="rId22"/>
    <p:sldId id="412" r:id="rId23"/>
    <p:sldId id="413" r:id="rId24"/>
    <p:sldId id="414" r:id="rId25"/>
    <p:sldId id="415" r:id="rId26"/>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95" userDrawn="1">
          <p15:clr>
            <a:srgbClr val="A4A3A4"/>
          </p15:clr>
        </p15:guide>
        <p15:guide id="2" pos="438" userDrawn="1">
          <p15:clr>
            <a:srgbClr val="A4A3A4"/>
          </p15:clr>
        </p15:guide>
        <p15:guide id="3" pos="7260" userDrawn="1">
          <p15:clr>
            <a:srgbClr val="A4A3A4"/>
          </p15:clr>
        </p15:guide>
        <p15:guide id="4" orient="horz" pos="3770" userDrawn="1">
          <p15:clr>
            <a:srgbClr val="A4A3A4"/>
          </p15:clr>
        </p15:guide>
        <p15:guide id="5" orient="horz" pos="95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AE3E"/>
    <a:srgbClr val="F3F4F1"/>
    <a:srgbClr val="F8F8F8"/>
    <a:srgbClr val="F7F8F8"/>
    <a:srgbClr val="F6F6F6"/>
    <a:srgbClr val="FFFFFF"/>
    <a:srgbClr val="68AE77"/>
    <a:srgbClr val="DEB855"/>
    <a:srgbClr val="E5C677"/>
    <a:srgbClr val="70E8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70340" autoAdjust="0"/>
  </p:normalViewPr>
  <p:slideViewPr>
    <p:cSldViewPr snapToGrid="0" showGuides="1">
      <p:cViewPr varScale="1">
        <p:scale>
          <a:sx n="80" d="100"/>
          <a:sy n="80" d="100"/>
        </p:scale>
        <p:origin x="1788" y="90"/>
      </p:cViewPr>
      <p:guideLst>
        <p:guide orient="horz" pos="595"/>
        <p:guide pos="438"/>
        <p:guide pos="7260"/>
        <p:guide orient="horz" pos="3770"/>
        <p:guide orient="horz" pos="95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8" Type="http://schemas.openxmlformats.org/officeDocument/2006/relationships/slide" Target="slides/slide15.xml"/><Relationship Id="rId13" Type="http://schemas.openxmlformats.org/officeDocument/2006/relationships/slide" Target="slides/slide10.xml"/><Relationship Id="rId3" Type="http://schemas.openxmlformats.org/officeDocument/2006/relationships/slide" Target="slides/slide1.xml"/><Relationship Id="rId21" Type="http://schemas.openxmlformats.org/officeDocument/2006/relationships/slide" Target="slides/slide18.xml"/><Relationship Id="rId7" Type="http://schemas.openxmlformats.org/officeDocument/2006/relationships/slide" Target="slides/slide4.xml"/><Relationship Id="rId25" Type="http://schemas.openxmlformats.org/officeDocument/2006/relationships/slide" Target="slides/slide22.xml"/><Relationship Id="rId17" Type="http://schemas.openxmlformats.org/officeDocument/2006/relationships/slide" Target="slides/slide14.xml"/><Relationship Id="rId12" Type="http://schemas.openxmlformats.org/officeDocument/2006/relationships/slide" Target="slides/slide9.xml"/><Relationship Id="rId33" Type="http://schemas.openxmlformats.org/officeDocument/2006/relationships/customXml" Target="../customXml/item3.xml"/><Relationship Id="rId29" Type="http://schemas.openxmlformats.org/officeDocument/2006/relationships/tableStyles" Target="tableStyles.xml"/><Relationship Id="rId20" Type="http://schemas.openxmlformats.org/officeDocument/2006/relationships/slide" Target="slides/slide17.xml"/><Relationship Id="rId2" Type="http://schemas.openxmlformats.org/officeDocument/2006/relationships/theme" Target="theme/theme1.xml"/><Relationship Id="rId16" Type="http://schemas.openxmlformats.org/officeDocument/2006/relationships/slide" Target="slides/slide13.xml"/><Relationship Id="rId6" Type="http://schemas.openxmlformats.org/officeDocument/2006/relationships/slide" Target="slides/slide3.xml"/><Relationship Id="rId24" Type="http://schemas.openxmlformats.org/officeDocument/2006/relationships/slide" Target="slides/slide21.xml"/><Relationship Id="rId11" Type="http://schemas.openxmlformats.org/officeDocument/2006/relationships/slide" Target="slides/slide8.xml"/><Relationship Id="rId1" Type="http://schemas.openxmlformats.org/officeDocument/2006/relationships/slideMaster" Target="slideMasters/slideMaster1.xml"/><Relationship Id="rId32" Type="http://schemas.openxmlformats.org/officeDocument/2006/relationships/customXml" Target="../customXml/item2.xml"/><Relationship Id="rId5" Type="http://schemas.openxmlformats.org/officeDocument/2006/relationships/slide" Target="slides/slide2.xml"/><Relationship Id="rId28" Type="http://schemas.openxmlformats.org/officeDocument/2006/relationships/viewProps" Target="viewProps.xml"/><Relationship Id="rId23" Type="http://schemas.openxmlformats.org/officeDocument/2006/relationships/slide" Target="slides/slide20.xml"/><Relationship Id="rId15" Type="http://schemas.openxmlformats.org/officeDocument/2006/relationships/slide" Target="slides/slide12.xml"/><Relationship Id="rId19" Type="http://schemas.openxmlformats.org/officeDocument/2006/relationships/slide" Target="slides/slide16.xml"/><Relationship Id="rId10" Type="http://schemas.openxmlformats.org/officeDocument/2006/relationships/slide" Target="slides/slide7.xml"/><Relationship Id="rId31" Type="http://schemas.openxmlformats.org/officeDocument/2006/relationships/customXml" Target="../customXml/item1.xml"/><Relationship Id="rId9" Type="http://schemas.openxmlformats.org/officeDocument/2006/relationships/slide" Target="slides/slide6.xml"/><Relationship Id="rId4" Type="http://schemas.openxmlformats.org/officeDocument/2006/relationships/notesMaster" Target="notesMasters/notesMaster1.xml"/><Relationship Id="rId30" Type="http://schemas.openxmlformats.org/officeDocument/2006/relationships/tags" Target="tags/tag32.xml"/><Relationship Id="rId27" Type="http://schemas.openxmlformats.org/officeDocument/2006/relationships/presProps" Target="presProps.xml"/><Relationship Id="rId22" Type="http://schemas.openxmlformats.org/officeDocument/2006/relationships/slide" Target="slides/slide19.xml"/><Relationship Id="rId14" Type="http://schemas.openxmlformats.org/officeDocument/2006/relationships/slide" Target="slides/slide1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D3D897-D653-4E87-B3FC-7F91767C454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EF9725-8BE2-4180-AB15-955F822207C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a:sym typeface="+mn-ea"/>
              </a:rPr>
              <a:t>Postharvest Preservation Technologies for Common Fruits and Vegetables</a:t>
            </a:r>
            <a:endParaRPr lang="en-US" altLang="zh-CN" dirty="0"/>
          </a:p>
          <a:p>
            <a:r>
              <a:rPr lang="zh-CN" altLang="en-US" dirty="0">
                <a:sym typeface="+mn-ea"/>
              </a:rPr>
              <a:t>常见果蔬的保鲜技术</a:t>
            </a:r>
            <a:endParaRPr lang="zh-CN" altLang="en-US" dirty="0"/>
          </a:p>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果蔬是我们日常生活中不可或缺的农产品，采收后依然是具有生命活动的有机体，会持续进行呼吸、蒸腾、成熟衰老等生理活动。在贮藏、运输和销售过程中，很容易出现失水、腐烂、褐变、老化、风味变差等问题，不仅降低品质，还会造成巨大的产后损耗。</a:t>
            </a:r>
            <a:endParaRPr lang="zh-CN" altLang="en-US" dirty="0"/>
          </a:p>
          <a:p>
            <a:r>
              <a:rPr lang="en-US" altLang="zh-CN" dirty="0"/>
              <a:t>Fruits and vegetables are essential agricultural products in daily life. After harvest, they remain living organisms and continue to undergo physiological activities such as respiration, transpiration, ripening, and senescence. During storage, transportation, and marketing, they are prone to problems such as water loss, decay, browning, senescence, and flavor deterioration. These issues not only reduce quality but also lead to substantial postharvest losses.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highlight>
                  <a:srgbClr val="FFFF00"/>
                </a:highlight>
              </a:rPr>
              <a:t>本次课程围绕“常见果蔬的保鲜技术”这一主题，分两大部分展开讲解。</a:t>
            </a:r>
            <a:endParaRPr lang="zh-CN" altLang="en-US" dirty="0">
              <a:highlight>
                <a:srgbClr val="FFFF00"/>
              </a:highlight>
            </a:endParaRPr>
          </a:p>
          <a:p>
            <a:r>
              <a:rPr lang="zh-CN" altLang="en-US" dirty="0">
                <a:highlight>
                  <a:srgbClr val="FFFF00"/>
                </a:highlight>
              </a:rPr>
              <a:t>第一部分介绍果蔬的保鲜方式；第二部分重点讲解常见果蔬的保鲜方法。 </a:t>
            </a:r>
            <a:endParaRPr lang="zh-CN" altLang="en-US" dirty="0">
              <a:highlight>
                <a:srgbClr val="FFFF00"/>
              </a:highlight>
            </a:endParaRPr>
          </a:p>
          <a:p>
            <a:r>
              <a:rPr lang="en-US" altLang="zh-CN" dirty="0">
                <a:highlight>
                  <a:srgbClr val="FFFF00"/>
                </a:highlight>
              </a:rPr>
              <a:t>This course is divided into two main parts: the first introduces general preservation methods, and the second presents practical preservation techniques for specific fruits and vegetables.</a:t>
            </a:r>
            <a:endParaRPr lang="en-US" altLang="zh-CN" dirty="0">
              <a:highlight>
                <a:srgbClr val="FFFF00"/>
              </a:highlight>
            </a:endParaRPr>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一、果蔬的保鲜方式</a:t>
            </a:r>
            <a:endParaRPr lang="zh-CN" altLang="en-US" dirty="0"/>
          </a:p>
          <a:p>
            <a:r>
              <a:rPr lang="en-US" altLang="zh-CN" dirty="0"/>
              <a:t>Preservation Methods for Fruits and Vegetables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果蔬采后仍是活的有机体，保鲜的核心目标有三：降低呼吸作用、减少蒸腾失水、抑制致病菌生长。生产实践中常用的保鲜方式包括以下几种。</a:t>
            </a:r>
            <a:endParaRPr lang="zh-CN" altLang="en-US" dirty="0"/>
          </a:p>
          <a:p>
            <a:r>
              <a:rPr lang="en-US" altLang="zh-CN" dirty="0"/>
              <a:t>Since fruits and vegetables remain alive after harvest, the core objectives of preservation are threefold:</a:t>
            </a:r>
            <a:endParaRPr lang="en-US" altLang="zh-CN" dirty="0"/>
          </a:p>
          <a:p>
            <a:r>
              <a:rPr lang="en-US" altLang="zh-CN" dirty="0"/>
              <a:t> (i) reduce respiration rate; (ii) minimize transpiration loss; and (iii) inhibit pathogen growth. The commonly used preservation methods in practice are as follows:</a:t>
            </a:r>
            <a:endParaRPr lang="en-US" altLang="zh-CN" dirty="0"/>
          </a:p>
          <a:p>
            <a:r>
              <a:rPr lang="en-US" altLang="zh-CN" dirty="0">
                <a:solidFill>
                  <a:srgbClr val="5BAE3E"/>
                </a:solidFill>
                <a:highlight>
                  <a:srgbClr val="FFFF00"/>
                </a:highlight>
                <a:sym typeface="+mn-ea"/>
              </a:rPr>
              <a:t>Low-Temperature Preservation.</a:t>
            </a:r>
            <a:endParaRPr lang="en-US" altLang="zh-CN" dirty="0">
              <a:solidFill>
                <a:srgbClr val="5BAE3E"/>
              </a:solidFill>
              <a:highlight>
                <a:srgbClr val="FFFF00"/>
              </a:highlight>
            </a:endParaRPr>
          </a:p>
          <a:p>
            <a:r>
              <a:rPr lang="en-US" altLang="zh-CN" dirty="0">
                <a:solidFill>
                  <a:srgbClr val="5BAE3E"/>
                </a:solidFill>
                <a:highlight>
                  <a:srgbClr val="FFFF00"/>
                </a:highlight>
                <a:sym typeface="+mn-ea"/>
              </a:rPr>
              <a:t>Controlled Atmosphere (CA) Preservation</a:t>
            </a:r>
            <a:endParaRPr lang="en-US" altLang="zh-CN" dirty="0">
              <a:solidFill>
                <a:srgbClr val="5BAE3E"/>
              </a:solidFill>
              <a:highlight>
                <a:srgbClr val="FFFF00"/>
              </a:highlight>
              <a:sym typeface="+mn-ea"/>
            </a:endParaRPr>
          </a:p>
          <a:p>
            <a:r>
              <a:rPr lang="en-US" altLang="zh-CN" dirty="0">
                <a:solidFill>
                  <a:srgbClr val="5BAE3E"/>
                </a:solidFill>
                <a:highlight>
                  <a:srgbClr val="FFFF00"/>
                </a:highlight>
                <a:sym typeface="+mn-ea"/>
              </a:rPr>
              <a:t>Chemical Preservation.</a:t>
            </a:r>
            <a:endParaRPr lang="en-US" altLang="zh-CN" dirty="0">
              <a:solidFill>
                <a:srgbClr val="5BAE3E"/>
              </a:solidFill>
              <a:highlight>
                <a:srgbClr val="FFFF00"/>
              </a:highlight>
            </a:endParaRPr>
          </a:p>
          <a:p>
            <a:r>
              <a:rPr lang="en-US" altLang="zh-CN" dirty="0">
                <a:solidFill>
                  <a:srgbClr val="5BAE3E"/>
                </a:solidFill>
                <a:highlight>
                  <a:srgbClr val="FFFF00"/>
                </a:highlight>
                <a:sym typeface="+mn-ea"/>
              </a:rPr>
              <a:t>Other Preservation Technologies.</a:t>
            </a:r>
            <a:endParaRPr lang="en-US" altLang="zh-CN" dirty="0">
              <a:solidFill>
                <a:srgbClr val="5BAE3E"/>
              </a:solidFill>
              <a:highlight>
                <a:srgbClr val="FFFF00"/>
              </a:highlight>
            </a:endParaRPr>
          </a:p>
          <a:p>
            <a:endParaRPr lang="en-US" altLang="zh-CN" dirty="0">
              <a:solidFill>
                <a:srgbClr val="5BAE3E"/>
              </a:solidFill>
              <a:highlight>
                <a:srgbClr val="FFFF00"/>
              </a:highlight>
            </a:endParaRPr>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（一）低温保鲜</a:t>
            </a:r>
            <a:endParaRPr lang="zh-CN" altLang="en-US" dirty="0"/>
          </a:p>
          <a:p>
            <a:r>
              <a:rPr lang="zh-CN" altLang="en-US" dirty="0"/>
              <a:t>低温是生产实践中最为常见的一种保鲜方式。</a:t>
            </a:r>
            <a:endParaRPr lang="zh-CN" altLang="en-US" dirty="0"/>
          </a:p>
          <a:p>
            <a:r>
              <a:rPr lang="zh-CN" altLang="en-US" dirty="0"/>
              <a:t>首先，低温可以降低果蔬的呼吸强度。当环境温度降低时，果蔬自身的呼吸作用随之放缓。</a:t>
            </a:r>
            <a:endParaRPr lang="zh-CN" altLang="en-US" dirty="0"/>
          </a:p>
          <a:p>
            <a:r>
              <a:rPr lang="zh-CN" altLang="en-US" dirty="0"/>
              <a:t>同时，低温也有助于减少失水——温度越高，水分蒸发速度越快；</a:t>
            </a:r>
            <a:endParaRPr lang="zh-CN" altLang="en-US" dirty="0"/>
          </a:p>
          <a:p>
            <a:r>
              <a:rPr lang="zh-CN" altLang="en-US" dirty="0"/>
              <a:t>温度降低后，水分蒸发速度减慢，失水也随之减少。</a:t>
            </a:r>
            <a:endParaRPr lang="zh-CN" altLang="en-US" dirty="0"/>
          </a:p>
          <a:p>
            <a:r>
              <a:rPr lang="zh-CN" altLang="en-US" dirty="0"/>
              <a:t>此外，降温还能有效抑制病原菌的生长。大部分致病菌适宜在20～30℃条件下生长，当环境温度降至10℃以下时，病原菌的生长即受到明显抑制。</a:t>
            </a:r>
            <a:endParaRPr lang="zh-CN" altLang="en-US" dirty="0"/>
          </a:p>
          <a:p>
            <a:r>
              <a:rPr lang="en-US" altLang="zh-CN" dirty="0"/>
              <a:t>1.1.Low‑Temperature Preservation</a:t>
            </a:r>
            <a:endParaRPr lang="en-US" altLang="zh-CN" dirty="0"/>
          </a:p>
          <a:p>
            <a:r>
              <a:rPr lang="en-US" altLang="zh-CN" dirty="0"/>
              <a:t>Low temperature is the most commonly used preservation method in postharvest practice.</a:t>
            </a:r>
            <a:endParaRPr lang="en-US" altLang="zh-CN" dirty="0"/>
          </a:p>
          <a:p>
            <a:r>
              <a:rPr lang="en-US" altLang="zh-CN" dirty="0"/>
              <a:t>First, low temperature can reduce the respiration intensity of fruits and vegetables. As the ambient temperature decreases, their respiration slows accordingly. Meanwhile, low temperature also helps reduce water loss: the higher the temperature, the faster the rate of water evaporation. As temperature declines, the evaporation rate slows, and water loss decreases correspondingly. In addition, cooling can effectively inhibit the growth of pathogenic microorganisms. Most pathogenic bacteria thrive at temperatures ranging from 20 to 30°C, and their growth is significantly inhibited when the ambient temperature drops below 10°C.</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highlight>
                  <a:srgbClr val="FFFF00"/>
                </a:highlight>
              </a:rPr>
              <a:t>需要注意的是，不同果蔬适宜的储藏温度并不相同。不可将冷库统一设置一个温度，然后将各种果蔬全部放入保藏，否则不耐低温的果蔬容易发生冻害。应根据果蔬自身的特性选择合适的储藏温度。</a:t>
            </a:r>
            <a:endParaRPr lang="zh-CN" altLang="en-US" dirty="0">
              <a:highlight>
                <a:srgbClr val="FFFF00"/>
              </a:highlight>
            </a:endParaRPr>
          </a:p>
          <a:p>
            <a:r>
              <a:rPr lang="en-US" altLang="zh-CN" dirty="0">
                <a:highlight>
                  <a:srgbClr val="FFFF00"/>
                </a:highlight>
              </a:rPr>
              <a:t>It should be noted that suitable storage temperatures vary across different types of fruits and vegetables. A cold storage facility should not be set to a uniform temperature for storing all kinds of produce together; otherwise, chilling injury is likely to occur in cold-sensitive fruits and vegetables. Appropriate storage temperatures should be selected based on the inherent characteristics of each type of fruit and vegetable.</a:t>
            </a:r>
            <a:endParaRPr lang="en-US" altLang="zh-CN" dirty="0">
              <a:highlight>
                <a:srgbClr val="FFFF00"/>
              </a:highlight>
            </a:endParaRPr>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预冷处理。在有条件的情况下，果蔬入库前应尽可能进行预冷。果蔬在田间采摘后刚离开母体植株，呼吸作用非常旺盛，生命活动强烈，短时间内不会自行下降。若此时不经预冷直接包装入库，果蔬旺盛的呼吸作用会释放并积攒大量热量，难以有效降低其生命活性，从而影响保存期。</a:t>
            </a:r>
            <a:endParaRPr lang="zh-CN" altLang="en-US" dirty="0"/>
          </a:p>
          <a:p>
            <a:r>
              <a:rPr lang="en-US" altLang="zh-CN" dirty="0"/>
              <a:t>Pre-cooling. When conditions permit, pre‑cooling is strongly recommended before cold storage. Immediately after harvest, fruits and vegetables have very high respiration and metabolic activity, which does not decline spontaneously in a short time. If they are directly packaged and stored without pre‑cooling, the intense respiratory activity will release and accumulate a large amount of heat, making it difficult to effectively reduce their metabolic activity and thereby affecting shelf life. </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因此，尤其是大规模储藏时，应对果蔬进行预冷，在一至两小时甚至更短的时间内，将果蔬温度从室温（二十几摄氏度）或室外温度（十几摄氏度）迅速降至接近冷库温度（4～5℃或1～2℃），再放入冷库保藏，以避免呼吸产热影响冷库保冷效果。</a:t>
            </a:r>
            <a:endParaRPr lang="zh-CN" altLang="en-US" dirty="0"/>
          </a:p>
          <a:p>
            <a:r>
              <a:rPr lang="en-US" altLang="zh-CN" dirty="0"/>
              <a:t>Therefore, especially for large‑scale storage, fruits and vegetables should be pre‑cooled, </a:t>
            </a:r>
            <a:endParaRPr lang="en-US" altLang="zh-CN" dirty="0"/>
          </a:p>
          <a:p>
            <a:r>
              <a:rPr lang="en-US" altLang="zh-CN" dirty="0"/>
              <a:t>and their temperature should be quickly reduced</a:t>
            </a:r>
            <a:endParaRPr lang="en-US" altLang="zh-CN" dirty="0"/>
          </a:p>
          <a:p>
            <a:r>
              <a:rPr lang="en-US" altLang="zh-CN" dirty="0"/>
              <a:t> from room temperature (around 20°C) or outdoor temperature (around 10°C)</a:t>
            </a:r>
            <a:endParaRPr lang="en-US" altLang="zh-CN" dirty="0"/>
          </a:p>
          <a:p>
            <a:r>
              <a:rPr lang="en-US" altLang="zh-CN" dirty="0"/>
              <a:t> to near the cold-storage temperature (4-5°C or 1-2°C) </a:t>
            </a:r>
            <a:endParaRPr lang="en-US" altLang="zh-CN" dirty="0"/>
          </a:p>
          <a:p>
            <a:r>
              <a:rPr lang="en-US" altLang="zh-CN" dirty="0"/>
              <a:t>within one to two hours or even less, </a:t>
            </a:r>
            <a:endParaRPr lang="en-US" altLang="zh-CN" dirty="0"/>
          </a:p>
          <a:p>
            <a:endParaRPr lang="en-US" altLang="zh-CN" dirty="0"/>
          </a:p>
          <a:p>
            <a:r>
              <a:rPr lang="en-US" altLang="zh-CN" dirty="0"/>
              <a:t>and then transferred to cold storage to prevent respiration heat compromising the cooling effect.</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预冷方式有多种，其中真空预冷是主要的预冷方式之一。将果蔬置于真空机内，通过抽真空除去果蔬一部分多余水分，使其蒸发降温，可迅速达到目标温度，然后送入冷库储藏。若没有条件购买真空预冷机，也可采用冷水或冰水浸泡的方式，使果蔬迅速降温后再入库。</a:t>
            </a:r>
            <a:endParaRPr lang="zh-CN" altLang="en-US" dirty="0"/>
          </a:p>
          <a:p>
            <a:r>
              <a:rPr lang="en-US" altLang="zh-CN" dirty="0"/>
              <a:t>There are several pre‑cooling methods, among which vacuum pre‑cooling is one of the most widely used.  Fruits and vegetables are placed in a vacuum machine, where excess surface moisture is removed through vacuum extraction to achieve evaporative cooling, allowing the produce to reach the target temperature rapidly before being transferred to cold storage. If a vacuum precooler is not available, immersion in cold or ice water may also be used to quickly lower the temperature of fruits and vegetables prior to storage.</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（二）气调保鲜</a:t>
            </a:r>
            <a:endParaRPr lang="zh-CN" altLang="en-US" dirty="0"/>
          </a:p>
          <a:p>
            <a:r>
              <a:rPr lang="zh-CN" altLang="en-US" dirty="0"/>
              <a:t>气调保鲜在一些果蔬储藏中已经比较常见。</a:t>
            </a:r>
            <a:endParaRPr lang="zh-CN" altLang="en-US" dirty="0"/>
          </a:p>
          <a:p>
            <a:r>
              <a:rPr lang="zh-CN" altLang="en-US" dirty="0"/>
              <a:t>气调保鲜通过调整储藏环境中氧气、二氧化碳和氮气的比例来延长保藏时间。在正常空气中，氮气约占78%，氧气约占21%，二氧化碳和其他气体共约占1%。气调保鲜可通过自发性气调包装或人工气调包装两种方式实现。</a:t>
            </a:r>
            <a:endParaRPr lang="zh-CN" altLang="en-US" dirty="0"/>
          </a:p>
          <a:p>
            <a:r>
              <a:rPr lang="en-US" altLang="zh-CN" dirty="0"/>
              <a:t>1.2.Controlled Atmosphere (CA) Preservation</a:t>
            </a:r>
            <a:endParaRPr lang="en-US" altLang="zh-CN" dirty="0"/>
          </a:p>
          <a:p>
            <a:r>
              <a:rPr lang="en-US" altLang="zh-CN" dirty="0"/>
              <a:t>Controlled-atmosphere storage is widely used for certain fruits and vegetables.</a:t>
            </a:r>
            <a:endParaRPr lang="en-US" altLang="zh-CN" dirty="0"/>
          </a:p>
          <a:p>
            <a:r>
              <a:rPr lang="en-US" altLang="zh-CN" dirty="0"/>
              <a:t>It prolongs storage life by adjusting the proportions of oxygen (O₂), carbon dioxide (CO₂), and nitrogen (N₂) in the storage environment. </a:t>
            </a:r>
            <a:endParaRPr lang="en-US" altLang="zh-CN" dirty="0"/>
          </a:p>
          <a:p>
            <a:endParaRPr lang="en-US" altLang="zh-CN" dirty="0"/>
          </a:p>
          <a:p>
            <a:r>
              <a:rPr lang="en-US" altLang="zh-CN" dirty="0"/>
              <a:t>In normal air, nitrogen accounts </a:t>
            </a:r>
            <a:endParaRPr lang="en-US" altLang="zh-CN" dirty="0"/>
          </a:p>
          <a:p>
            <a:r>
              <a:rPr lang="en-US" altLang="zh-CN" dirty="0"/>
              <a:t>for about 78%, oxygen about 21%, and carbon dioxide and other gases together account for about 1%. </a:t>
            </a:r>
            <a:endParaRPr lang="en-US" altLang="zh-CN" dirty="0"/>
          </a:p>
          <a:p>
            <a:r>
              <a:rPr lang="en-US" altLang="zh-CN" dirty="0"/>
              <a:t>Controlled-atmosphere preservation can be achieved through two methods: </a:t>
            </a:r>
            <a:endParaRPr lang="en-US" altLang="zh-CN" dirty="0"/>
          </a:p>
          <a:p>
            <a:r>
              <a:rPr lang="en-US" altLang="zh-CN" dirty="0"/>
              <a:t>modified-atmosphere packaging or artificial controlled-atmosphere packaging.</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自发性气调包装是指利用果蔬自身的呼吸作用和包装材料的透气性能，在密封环境中自行调节氧气和二氧化碳含量，从而达到抑制呼吸、延缓衰老的保鲜方法。</a:t>
            </a:r>
            <a:endParaRPr lang="zh-CN" altLang="en-US" dirty="0"/>
          </a:p>
          <a:p>
            <a:r>
              <a:rPr lang="en-US" altLang="zh-CN" dirty="0"/>
              <a:t>Modified-atmosphere packaging refers to a preservation method that relies on the fruits and vegetables' own respiration and the air permeability of the packaging material to naturally adjust oxygen and carbon dioxide levels in a sealed environment, thereby inhibiting respiration and delaying senescence.</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人工气调包装是指通过‌机械设备主动调节‌包装或贮藏空间内的气体成分（如充入氮气、吸附二氧化碳等），实现对氧气、二氧化碳等气体浓度的‌精确、连续控制。</a:t>
            </a:r>
            <a:endParaRPr lang="zh-CN" altLang="en-US" dirty="0"/>
          </a:p>
          <a:p>
            <a:r>
              <a:rPr lang="en-US" altLang="zh-CN" dirty="0"/>
              <a:t>Artificial controlled-atmosphere packaging refers to the use of mechanical equipment to actively adjust the gas composition in the packaging or storage space (such as filling with nitrogen or adsorbing carbon dioxide) to achieve precise and continuous control of oxygen, carbon dioxide and other gas concentrations.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不同蔬菜对气调配比的要求不同。从下面的表格中可以看到部分蔬菜的适宜气调条件：</a:t>
            </a:r>
            <a:endParaRPr lang="zh-CN" altLang="en-US" dirty="0"/>
          </a:p>
          <a:p>
            <a:r>
              <a:rPr lang="en-US" altLang="en-US" dirty="0"/>
              <a:t></a:t>
            </a:r>
            <a:r>
              <a:rPr lang="zh-CN" altLang="en-US" dirty="0"/>
              <a:t>绿番茄：氧气浓度2%～4%，二氧化碳浓度0%～5%（或5%～6%），储藏温度10～13℃（或12～15℃）。 </a:t>
            </a:r>
            <a:endParaRPr lang="zh-CN" altLang="en-US" dirty="0"/>
          </a:p>
          <a:p>
            <a:r>
              <a:rPr lang="en-US" altLang="en-US" dirty="0"/>
              <a:t></a:t>
            </a:r>
            <a:r>
              <a:rPr lang="zh-CN" altLang="en-US" dirty="0"/>
              <a:t>甜椒：氧气浓度3%～6%（或2%～5%），二氧化碳浓度3%～6%（或2%～8%），储藏温度7～9℃（或10～12℃）。 </a:t>
            </a:r>
            <a:endParaRPr lang="zh-CN" altLang="en-US" dirty="0"/>
          </a:p>
          <a:p>
            <a:r>
              <a:rPr lang="en-US" altLang="en-US" dirty="0"/>
              <a:t></a:t>
            </a:r>
            <a:r>
              <a:rPr lang="zh-CN" altLang="en-US" dirty="0"/>
              <a:t>洋葱：氧气浓度3%～6%，二氧化碳浓度10%～15%（或8%），储藏温度常温。 </a:t>
            </a:r>
            <a:endParaRPr lang="zh-CN" altLang="en-US" dirty="0"/>
          </a:p>
          <a:p>
            <a:r>
              <a:rPr lang="en-US" altLang="en-US" dirty="0"/>
              <a:t></a:t>
            </a:r>
            <a:r>
              <a:rPr lang="zh-CN" altLang="en-US" dirty="0"/>
              <a:t>花菜：氧气浓度15%～20%，仅比正常空气中氧气比例略微降低。</a:t>
            </a:r>
            <a:endParaRPr lang="zh-CN" altLang="en-US" dirty="0"/>
          </a:p>
          <a:p>
            <a:r>
              <a:rPr lang="en-US" altLang="zh-CN" b="1" dirty="0"/>
              <a:t>Different vegetables </a:t>
            </a:r>
            <a:r>
              <a:rPr lang="en-US" altLang="zh-CN" dirty="0"/>
              <a:t>have different requirements for controlled-atmosphere conditions. </a:t>
            </a:r>
            <a:r>
              <a:rPr lang="en-US" altLang="zh-CN" strike="sngStrike" dirty="0"/>
              <a:t>From the table below,</a:t>
            </a:r>
            <a:r>
              <a:rPr lang="en-US" altLang="zh-CN" dirty="0"/>
              <a:t> [From the table on the right]you can see the suitable controlled-atmosphere conditions for several vegetables:</a:t>
            </a:r>
            <a:endParaRPr lang="en-US" altLang="zh-CN" dirty="0"/>
          </a:p>
          <a:p>
            <a:r>
              <a:rPr lang="en-US" altLang="en-US" dirty="0"/>
              <a:t></a:t>
            </a:r>
            <a:r>
              <a:rPr lang="en-US" altLang="zh-CN" dirty="0"/>
              <a:t>Green tomatoes: oxygen concentration 2%–4%; carbon dioxide concentration 0%–5% (or 5%–6%); storage temperature 10-13°C (or 12-15°C).</a:t>
            </a:r>
            <a:endParaRPr lang="en-US" altLang="zh-CN" dirty="0"/>
          </a:p>
          <a:p>
            <a:r>
              <a:rPr lang="en-US" altLang="en-US" dirty="0"/>
              <a:t></a:t>
            </a:r>
            <a:r>
              <a:rPr lang="en-US" altLang="zh-CN" dirty="0"/>
              <a:t>Sweet peppers: oxygen concentration 3%–6% (or 2%–5%); carbon dioxide concentration 3%–6% (or 2%–8%); storage temperature 7–9°C (or 10–12°C).</a:t>
            </a:r>
            <a:endParaRPr lang="en-US" altLang="zh-CN" dirty="0"/>
          </a:p>
          <a:p>
            <a:r>
              <a:rPr lang="en-US" altLang="en-US" dirty="0"/>
              <a:t></a:t>
            </a:r>
            <a:r>
              <a:rPr lang="en-US" altLang="zh-CN" dirty="0"/>
              <a:t>Onions: oxygen concentration 3%–6%; carbon dioxide concentration 10%–15% (or 8%); storage temperature at ambient temperature.</a:t>
            </a:r>
            <a:endParaRPr lang="en-US" altLang="zh-CN" dirty="0"/>
          </a:p>
          <a:p>
            <a:r>
              <a:rPr lang="en-US" altLang="en-US" dirty="0"/>
              <a:t></a:t>
            </a:r>
            <a:r>
              <a:rPr lang="en-US" altLang="zh-CN" dirty="0"/>
              <a:t>Cauliflower: oxygen concentration 15%–20%, which is only slightly lower than the oxygen level in normal air.</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实际生产中，应根据储藏果蔬的种类选择合适的气调配比。目前最常用的是低氧气调方式。例如，储藏樱桃可采用氧气7%、二氧化碳20%、氮气73%的气体比例，以较好地维持樱桃品质。在某些情况下也可采用高氧气调方式。比如在草莓储藏中，可将氧气比例提高到60%左右，二氧化碳约1.2%，氮气约38.8%，在此气调条件下，草莓能维持较好的生理品质。</a:t>
            </a:r>
            <a:endParaRPr lang="zh-CN" altLang="en-US" dirty="0"/>
          </a:p>
          <a:p>
            <a:r>
              <a:rPr lang="zh-CN" altLang="en-US" dirty="0"/>
              <a:t>当然，气调保藏要与冷库配合使用，即低温储藏。只有将温度、湿度和气体成分进行综合调控，才能使果蔬保持在最佳休眠状态。</a:t>
            </a:r>
            <a:endParaRPr lang="zh-CN" altLang="en-US" dirty="0"/>
          </a:p>
          <a:p>
            <a:r>
              <a:rPr lang="en-US" altLang="zh-CN" dirty="0"/>
              <a:t>In practical production, the appropriate controlled-atmosphere conditions should be selected according to the type of fruits and vegetables stored. At present, the most commonly used approach is the low-oxygen controlled-atmosphere method. For example, cherries can be stored with a gas mixture  of 7% oxygen, 20% carbon dioxide, and 73% nitrogen to effectively maintain fruit  quality. In some cases, high-oxygen controlled-atmosphere storage can also be used. For example, in strawberry storage, the oxygen concentration can be increased to around 60%, with about 1.2% carbon dioxide and about 38.8% nitrogen. Under these conditions, strawberries can maintain good physiological condition.</a:t>
            </a:r>
            <a:endParaRPr lang="en-US" altLang="zh-CN" dirty="0"/>
          </a:p>
          <a:p>
            <a:r>
              <a:rPr lang="en-US" altLang="zh-CN" dirty="0"/>
              <a:t>Controlled-atmosphere storage should be used in conjunction with low-temperature storage. Only through integrated regulation of temperature, humidity, and gas composition can fruits and vegetables be maintained in an optimal dormant state.</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结露问题。在气调包装储藏过程中，如果包装袋透气性较差，果蔬持续向空气中散发的水蒸气接触到包装袋内壁后会因温差凝结成水珠，若滴落在果蔬上易导致腐败变质。为减少结露现象，可在气调包装袋中预先加入吸湿剂（如山梨醇）。如果果蔬储藏中没有采用气调封闭包装，结露带来的影响相对较小。</a:t>
            </a:r>
            <a:endParaRPr lang="zh-CN" altLang="en-US" dirty="0"/>
          </a:p>
          <a:p>
            <a:r>
              <a:rPr lang="en-US" altLang="zh-CN" dirty="0"/>
              <a:t>Condensation Issues. During controlled-atmosphere packaging storage, if the packaging material has low air permeability, the water vapor continuously emitted by the fruits and vegetables can condense into water droplets on the inner surface of the bag due to temperature differences. When the water droplets fall onto the fruits and vegetables, they can easily lead to spoilage or decay. To reduce condensation, a hygroscopic agent (such as sorbitol) can be placed in advance inside the controlled-atmosphere packaging. If the fruits and vegetables are not stored in sealed controlled-atmosphere packaging, the impact of condensation is less significant. </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（三）化学试剂保鲜</a:t>
            </a:r>
            <a:endParaRPr lang="zh-CN" altLang="en-US" dirty="0"/>
          </a:p>
          <a:p>
            <a:r>
              <a:rPr lang="zh-CN" altLang="en-US" dirty="0"/>
              <a:t>化学试剂保鲜是指在果蔬储藏前用化学试剂进行处理，或在储藏过程中使用长效缓释剂使其持续发挥作用。</a:t>
            </a:r>
            <a:endParaRPr lang="zh-CN" altLang="en-US" dirty="0"/>
          </a:p>
          <a:p>
            <a:r>
              <a:rPr lang="en-US" altLang="zh-CN" dirty="0"/>
              <a:t>1.3.	Chemical Preservation</a:t>
            </a:r>
            <a:endParaRPr lang="en-US" altLang="zh-CN" dirty="0"/>
          </a:p>
          <a:p>
            <a:r>
              <a:rPr lang="en-US" altLang="zh-CN" dirty="0"/>
              <a:t>Chemical preservation refers to applying chemical agents to fruits and vegetables before storage or using long-acting, slow-release agents during storage to maintain continuous efficacy. </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1.一甲基环丙烯（1-</a:t>
            </a:r>
            <a:r>
              <a:rPr lang="en-US" altLang="zh-CN" dirty="0"/>
              <a:t>MCP）</a:t>
            </a:r>
            <a:endParaRPr lang="en-US" altLang="zh-CN" dirty="0"/>
          </a:p>
          <a:p>
            <a:r>
              <a:rPr lang="en-US" altLang="zh-CN" dirty="0"/>
              <a:t>1-MCP</a:t>
            </a:r>
            <a:r>
              <a:rPr lang="zh-CN" altLang="en-US" dirty="0"/>
              <a:t>是一种小分子气体，可抑制乙烯的释放，延缓乙烯促进衰老的作用。1-</a:t>
            </a:r>
            <a:r>
              <a:rPr lang="en-US" altLang="zh-CN" dirty="0"/>
              <a:t>MCP</a:t>
            </a:r>
            <a:r>
              <a:rPr lang="zh-CN" altLang="en-US" dirty="0"/>
              <a:t>可固定在粉剂、片剂或卡片上，遇水即释放气体。商品化1-</a:t>
            </a:r>
            <a:r>
              <a:rPr lang="en-US" altLang="zh-CN" dirty="0"/>
              <a:t>MCP</a:t>
            </a:r>
            <a:r>
              <a:rPr lang="zh-CN" altLang="en-US" dirty="0"/>
              <a:t>缓释剂有凝胶状和粉末状两种形态。储藏前对果蔬进行熏蒸时，可采用粉剂，根据储藏室空间大小、粉剂含量等确定用量、熏蒸时间和加水量；运输过程中需持续发挥作用时，可选择缓释凝胶或缓释卡片，放入气调包装袋内缓慢释放。</a:t>
            </a:r>
            <a:endParaRPr lang="zh-CN" altLang="en-US" dirty="0"/>
          </a:p>
          <a:p>
            <a:r>
              <a:rPr lang="en-US" altLang="zh-CN" dirty="0"/>
              <a:t>1.3.1. 1‑Methylcyclopropene (1‑MCP)</a:t>
            </a:r>
            <a:endParaRPr lang="en-US" altLang="zh-CN" dirty="0"/>
          </a:p>
          <a:p>
            <a:r>
              <a:rPr lang="en-US" altLang="zh-CN" dirty="0"/>
              <a:t>1MCP (1methylcyclopropene) is a smallmolecule gas </a:t>
            </a:r>
            <a:endParaRPr lang="en-US" altLang="zh-CN" dirty="0"/>
          </a:p>
          <a:p>
            <a:r>
              <a:rPr lang="en-US" altLang="zh-CN" dirty="0"/>
              <a:t>that inhibits ethylene action  </a:t>
            </a:r>
            <a:endParaRPr lang="en-US" altLang="zh-CN" dirty="0"/>
          </a:p>
          <a:p>
            <a:r>
              <a:rPr lang="en-US" altLang="zh-CN" dirty="0"/>
              <a:t>and delays ethylene-induced senescence.</a:t>
            </a:r>
            <a:endParaRPr lang="en-US" altLang="zh-CN" dirty="0"/>
          </a:p>
          <a:p>
            <a:endParaRPr lang="en-US" altLang="zh-CN" dirty="0"/>
          </a:p>
          <a:p>
            <a:r>
              <a:rPr lang="en-US" altLang="zh-CN" dirty="0"/>
              <a:t>It is commonly fixed onto powders, tablets, or cards</a:t>
            </a:r>
            <a:endParaRPr lang="en-US" altLang="zh-CN" dirty="0"/>
          </a:p>
          <a:p>
            <a:r>
              <a:rPr lang="en-US" altLang="zh-CN" dirty="0"/>
              <a:t>and releases the active gas upon contact with water. </a:t>
            </a:r>
            <a:endParaRPr lang="en-US" altLang="zh-CN" dirty="0"/>
          </a:p>
          <a:p>
            <a:r>
              <a:rPr lang="en-US" altLang="zh-CN" dirty="0"/>
              <a:t>Commercial 1MCP slowrelease formulations are available in two forms: gel and powder. </a:t>
            </a:r>
            <a:endParaRPr lang="en-US" altLang="zh-CN" dirty="0"/>
          </a:p>
          <a:p>
            <a:endParaRPr lang="en-US" altLang="zh-CN" dirty="0"/>
          </a:p>
          <a:p>
            <a:r>
              <a:rPr lang="en-US" altLang="zh-CN" dirty="0"/>
              <a:t>For prestorage fumigation, </a:t>
            </a:r>
            <a:endParaRPr lang="en-US" altLang="zh-CN" dirty="0"/>
          </a:p>
          <a:p>
            <a:r>
              <a:rPr lang="en-US" altLang="zh-CN" dirty="0"/>
              <a:t>powder-type formulations are commonly used. </a:t>
            </a:r>
            <a:endParaRPr lang="en-US" altLang="zh-CN" dirty="0"/>
          </a:p>
          <a:p>
            <a:r>
              <a:rPr lang="en-US" altLang="zh-CN" dirty="0"/>
              <a:t>The required dosage, fumigation time, and amount of water added are determined by the storage-space volume and the active-ingredient content of the powder. </a:t>
            </a:r>
            <a:endParaRPr lang="en-US" altLang="zh-CN" dirty="0"/>
          </a:p>
          <a:p>
            <a:endParaRPr lang="en-US" altLang="zh-CN" dirty="0"/>
          </a:p>
          <a:p>
            <a:r>
              <a:rPr lang="en-US" altLang="zh-CN" dirty="0"/>
              <a:t>For maintaining continuous efficacy during transportation, </a:t>
            </a:r>
            <a:endParaRPr lang="en-US" altLang="zh-CN" dirty="0"/>
          </a:p>
          <a:p>
            <a:r>
              <a:rPr lang="en-US" altLang="zh-CN" dirty="0" err="1"/>
              <a:t>slowrelease</a:t>
            </a:r>
            <a:r>
              <a:rPr lang="en-US" altLang="zh-CN" dirty="0"/>
              <a:t> gels or cards can be used. </a:t>
            </a:r>
            <a:endParaRPr lang="en-US" altLang="zh-CN" dirty="0"/>
          </a:p>
          <a:p>
            <a:r>
              <a:rPr lang="en-US" altLang="zh-CN" dirty="0"/>
              <a:t>They are placed directly into controlledatmosphere packaging bags, </a:t>
            </a:r>
            <a:endParaRPr lang="en-US" altLang="zh-CN" dirty="0"/>
          </a:p>
          <a:p>
            <a:r>
              <a:rPr lang="en-US" altLang="zh-CN" dirty="0"/>
              <a:t>where they gradually release 1MCP  over time.</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2.二氧化氯（</a:t>
            </a:r>
            <a:r>
              <a:rPr lang="en-US" altLang="zh-CN" dirty="0"/>
              <a:t>ClO₂）</a:t>
            </a:r>
            <a:endParaRPr lang="en-US" altLang="zh-CN" dirty="0"/>
          </a:p>
          <a:p>
            <a:r>
              <a:rPr lang="zh-CN" altLang="en-US" dirty="0"/>
              <a:t>二氧化氯是一种氧化剂，可制成缓释剂，具有杀菌消毒作用，能对周围空气和果蔬表面进行消毒。二氧化氯气体还能将乙烯氧化使其失效。它是良好的小分子气体化学试剂，残余量小、分解快，对人体危害不大。二氧化氯起作用浓度低，环境中无需高浓度就能杀菌并保鲜。但二氧化氯属强氧化剂，若浓度过高或处理时间过长，可能导致果蔬因氧化而变色，因此使用剂量和时间均需适度。二氧化氯缓释凝胶可敞开放置于冷库角落或四周，让其缓慢释放，对空气进行消毒、氧化乙烯，适当延长储藏期。</a:t>
            </a:r>
            <a:endParaRPr lang="zh-CN" altLang="en-US" dirty="0"/>
          </a:p>
          <a:p>
            <a:r>
              <a:rPr lang="en-US" altLang="zh-CN" dirty="0"/>
              <a:t>1.3.2. Chlorine Dioxide (ClO₂)</a:t>
            </a:r>
            <a:endParaRPr lang="en-US" altLang="zh-CN" dirty="0"/>
          </a:p>
          <a:p>
            <a:r>
              <a:rPr lang="en-US" altLang="zh-CN" dirty="0"/>
              <a:t>Chlorine dioxide is an oxidizing  agent that can be made into slow-release products. </a:t>
            </a:r>
            <a:endParaRPr lang="en-US" altLang="zh-CN" dirty="0"/>
          </a:p>
          <a:p>
            <a:r>
              <a:rPr lang="en-US" altLang="zh-CN" dirty="0"/>
              <a:t>It has bactericidal and disinfectant effects and can disinfect the surrounding air and the </a:t>
            </a:r>
            <a:r>
              <a:rPr lang="en-US" altLang="zh-CN" dirty="0" err="1"/>
              <a:t>surfacesof</a:t>
            </a:r>
            <a:r>
              <a:rPr lang="en-US" altLang="zh-CN" dirty="0"/>
              <a:t> fruits and vegetables. </a:t>
            </a:r>
            <a:endParaRPr lang="en-US" altLang="zh-CN" dirty="0"/>
          </a:p>
          <a:p>
            <a:r>
              <a:rPr lang="en-US" altLang="zh-CN" dirty="0"/>
              <a:t>Chlorine dioxide gas can also oxidize ethylene, rendering it inactive. </a:t>
            </a:r>
            <a:endParaRPr lang="en-US" altLang="zh-CN" dirty="0"/>
          </a:p>
          <a:p>
            <a:endParaRPr lang="en-US" altLang="zh-CN" dirty="0"/>
          </a:p>
          <a:p>
            <a:r>
              <a:rPr lang="en-US" altLang="zh-CN" dirty="0"/>
              <a:t>It is a that leaves minimal residues, </a:t>
            </a:r>
            <a:endParaRPr lang="en-US" altLang="zh-CN" dirty="0"/>
          </a:p>
          <a:p>
            <a:r>
              <a:rPr lang="en-US" altLang="zh-CN" dirty="0"/>
              <a:t>decomposes rapidly and has low toxicity to humans.</a:t>
            </a:r>
            <a:endParaRPr lang="en-US" altLang="zh-CN" dirty="0"/>
          </a:p>
          <a:p>
            <a:endParaRPr lang="en-US" altLang="zh-CN" dirty="0"/>
          </a:p>
          <a:p>
            <a:r>
              <a:rPr lang="en-US" altLang="zh-CN" dirty="0"/>
              <a:t>Chlorine dioxide is </a:t>
            </a:r>
            <a:endParaRPr lang="en-US" altLang="zh-CN" dirty="0"/>
          </a:p>
          <a:p>
            <a:r>
              <a:rPr lang="en-US" altLang="zh-CN" dirty="0"/>
              <a:t>effective at low concentrations </a:t>
            </a:r>
            <a:endParaRPr lang="en-US" altLang="zh-CN" dirty="0"/>
          </a:p>
          <a:p>
            <a:r>
              <a:rPr lang="en-US" altLang="zh-CN" dirty="0"/>
              <a:t>and can </a:t>
            </a:r>
            <a:r>
              <a:rPr lang="en-US" altLang="zh-CN" dirty="0" err="1"/>
              <a:t>achsmall</a:t>
            </a:r>
            <a:r>
              <a:rPr lang="en-US" altLang="zh-CN" dirty="0"/>
              <a:t>-molecule gaseous reagent </a:t>
            </a:r>
            <a:r>
              <a:rPr lang="en-US" altLang="zh-CN" dirty="0" err="1"/>
              <a:t>ieve</a:t>
            </a:r>
            <a:r>
              <a:rPr lang="en-US" altLang="zh-CN" dirty="0"/>
              <a:t> microbial control and  freshness preservation without requiring high concentrations in the environment. </a:t>
            </a:r>
            <a:endParaRPr lang="en-US" altLang="zh-CN" dirty="0"/>
          </a:p>
          <a:p>
            <a:endParaRPr lang="en-US" altLang="zh-CN" dirty="0"/>
          </a:p>
          <a:p>
            <a:r>
              <a:rPr lang="en-US" altLang="zh-CN" dirty="0"/>
              <a:t>However, chlorine dioxide is a strong oxidant.</a:t>
            </a:r>
            <a:endParaRPr lang="en-US" altLang="zh-CN" dirty="0"/>
          </a:p>
          <a:p>
            <a:endParaRPr lang="en-US" altLang="zh-CN" dirty="0"/>
          </a:p>
          <a:p>
            <a:r>
              <a:rPr lang="en-US" altLang="zh-CN" dirty="0"/>
              <a:t>If the concentration is too high or the treatment time is too long, it may cause fruits and vegetables to change color due to oxidation. </a:t>
            </a:r>
            <a:endParaRPr lang="en-US" altLang="zh-CN" dirty="0"/>
          </a:p>
          <a:p>
            <a:r>
              <a:rPr lang="en-US" altLang="zh-CN" dirty="0"/>
              <a:t>Therefore, the dosage and treatment duration must be carefully controlled. </a:t>
            </a:r>
            <a:endParaRPr lang="en-US" altLang="zh-CN" dirty="0"/>
          </a:p>
          <a:p>
            <a:endParaRPr lang="en-US" altLang="zh-CN" dirty="0"/>
          </a:p>
          <a:p>
            <a:r>
              <a:rPr lang="en-US" altLang="zh-CN" dirty="0"/>
              <a:t>Chlorine dioxide slow-release gel can be placed in open containers in the corners or along the interior walls of the cold storage, where it releases </a:t>
            </a:r>
            <a:endParaRPr lang="en-US" altLang="zh-CN" dirty="0"/>
          </a:p>
          <a:p>
            <a:r>
              <a:rPr lang="en-US" altLang="zh-CN" dirty="0"/>
              <a:t>the gas gradually to disinfect the air, </a:t>
            </a:r>
            <a:endParaRPr lang="en-US" altLang="zh-CN" dirty="0"/>
          </a:p>
          <a:p>
            <a:r>
              <a:rPr lang="en-US" altLang="zh-CN" dirty="0"/>
              <a:t>oxidize ethylene, </a:t>
            </a:r>
            <a:endParaRPr lang="en-US" altLang="zh-CN" dirty="0"/>
          </a:p>
          <a:p>
            <a:r>
              <a:rPr lang="en-US" altLang="zh-CN" dirty="0"/>
              <a:t>and help  extend the storage period.</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（四）其他保鲜手段</a:t>
            </a:r>
            <a:endParaRPr lang="zh-CN" altLang="en-US" dirty="0"/>
          </a:p>
          <a:p>
            <a:r>
              <a:rPr lang="zh-CN" altLang="en-US" dirty="0"/>
              <a:t>辐射保鲜。常用于洋葱、大蒜和马铃薯的储藏。大蒜储藏中易发芽，用辐射源照射可直接杀死发芽生长点，抑制发芽；马铃薯同样可通过辐射照射抑制发芽。但辐射剂量需严格控制，过量辐射照射会对果蔬产生不良影响。辐射保鲜在农户层面较难实现，在工业化储藏中应用更为广泛。</a:t>
            </a:r>
            <a:endParaRPr lang="zh-CN" altLang="en-US" dirty="0"/>
          </a:p>
          <a:p>
            <a:r>
              <a:rPr lang="en-US" altLang="zh-CN" dirty="0"/>
              <a:t>1.4.	Other Preservation Technologies</a:t>
            </a:r>
            <a:endParaRPr lang="en-US" altLang="zh-CN" dirty="0"/>
          </a:p>
          <a:p>
            <a:r>
              <a:rPr lang="en-US" altLang="zh-CN" dirty="0"/>
              <a:t>1.4.1.	Irradiation preservation:  It is commonly used for the storage of onions, garlic, and potatoes. Garlic tends to sprout during storage, and exposure to radiation can destroy the meristematic tissues responsible for sprout initiation, thereby preventing sprouting. Potatoes can likewise be treated with irradiation to inhibit sprout development. However, the radiation dose must be strictly controlled, as excessive radiation can have adverse effects on fruits and vegetables. Irradiation preservation is difficult to achieve at the smallholder level and is more widely used in industrial-scale storage facilities.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臭氧保鲜。将待保鲜果蔬在臭氧水中浸泡处理。臭氧与二氧化氯原理相似，具有较强的氧化性和杀菌作用，也能延缓衰老。其不良影响也与二氧化氯类似，需选择合适的浓度和处理时间，处理过度反而会降低果蔬品质。</a:t>
            </a:r>
            <a:endParaRPr lang="zh-CN" altLang="en-US" dirty="0"/>
          </a:p>
          <a:p>
            <a:r>
              <a:rPr lang="en-US" altLang="zh-CN" dirty="0"/>
              <a:t>1.4.2.	Ozone preservation: Fruits and vegetables are treated by soaking them in ozonated water. Ozone acts similarly to chlorine dioxide, exhibiting strong oxidizing and antimicrobial activity, and can also delay senescence. Its potential adverse effects are also similar to those of chlorine dioxide, so appropriate concentrations and treatment durations must be selected. Over-treatment may lead to quality deterioration.</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生物保鲜。提取植物中的抑菌成分（如某些中药材植物的精油），对待保鲜果蔬进行涂抹、喷淋或浸泡。从植物中提取的天然抗菌物质安全性更高，且具有一些特殊的风味成分，能延长保存期、提升产品品质。</a:t>
            </a:r>
            <a:endParaRPr lang="zh-CN" altLang="en-US" dirty="0"/>
          </a:p>
          <a:p>
            <a:r>
              <a:rPr lang="en-US" altLang="zh-CN" dirty="0"/>
              <a:t>1.4.3.	Biological preservation: Extracted antimicrobial components from plants (such as essential oils from certain medicinal herbs) can be applied, sprayed, or used to soak fruits and vegetables. These natural antimicrobial substances extracted from plants are safer and contain some special flavor components that help extend shelf life and improve product quality.</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涂抹保鲜。如对橙子、苹果进行打蜡处理，在其表面涂抹食用蜡，以减少水分蒸发、防止微生物入侵。又如竹笋、芦笋等因切割采收产生伤口、易腐败变质。可在其伤口处涂抹壳聚糖或海藻酸钠等生物保鲜膜，形成保护层，隔绝与外界微生物和氧气的接触。 </a:t>
            </a:r>
            <a:endParaRPr lang="zh-CN" altLang="en-US" dirty="0"/>
          </a:p>
          <a:p>
            <a:r>
              <a:rPr lang="en-US" altLang="zh-CN" dirty="0"/>
              <a:t>1.4.4. Coating preservation: It includes practices such as waxing oranges and apples with edible wax on their surfaces to reduce water evaporation and prevent microbial invasion. For produce such as bamboo shoots and asparagus, which are prone to decay due to wounds created during harvesting, bio-based coating materials such as chitosan or sodium alginate can be applied to the cut surfaces to form a protective barrier that limits exposure to microorganisms and oxygen.</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pSp>
        <p:nvGrpSpPr>
          <p:cNvPr id="3" name="组合 2"/>
          <p:cNvGrpSpPr/>
          <p:nvPr userDrawn="1"/>
        </p:nvGrpSpPr>
        <p:grpSpPr>
          <a:xfrm>
            <a:off x="0" y="-3600"/>
            <a:ext cx="2287704" cy="6861600"/>
            <a:chOff x="0" y="-3600"/>
            <a:chExt cx="2287704" cy="686160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rcRect l="20381" r="20381"/>
            <a:stretch>
              <a:fillRect/>
            </a:stretch>
          </p:blipFill>
          <p:spPr>
            <a:xfrm>
              <a:off x="0" y="-3600"/>
              <a:ext cx="2287704" cy="6861600"/>
            </a:xfrm>
            <a:prstGeom prst="rect">
              <a:avLst/>
            </a:prstGeom>
          </p:spPr>
        </p:pic>
        <p:sp>
          <p:nvSpPr>
            <p:cNvPr id="4" name="矩形 3"/>
            <p:cNvSpPr/>
            <p:nvPr userDrawn="1"/>
          </p:nvSpPr>
          <p:spPr>
            <a:xfrm>
              <a:off x="1" y="0"/>
              <a:ext cx="2287703" cy="6858000"/>
            </a:xfrm>
            <a:prstGeom prst="rect">
              <a:avLst/>
            </a:prstGeom>
            <a:solidFill>
              <a:srgbClr val="5BAE3E">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sym typeface="Arial" panose="020B0604020202020204" pitchFamily="34" charset="0"/>
              </a:endParaRPr>
            </a:p>
          </p:txBody>
        </p:sp>
        <p:sp>
          <p:nvSpPr>
            <p:cNvPr id="5" name="矩形 4"/>
            <p:cNvSpPr/>
            <p:nvPr userDrawn="1"/>
          </p:nvSpPr>
          <p:spPr>
            <a:xfrm>
              <a:off x="682187" y="1082040"/>
              <a:ext cx="923330" cy="4693920"/>
            </a:xfrm>
            <a:prstGeom prst="rect">
              <a:avLst/>
            </a:prstGeom>
            <a:noFill/>
            <a:ln w="57150">
              <a:solidFill>
                <a:srgbClr val="DEB8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6" name="文本框 5"/>
            <p:cNvSpPr txBox="1"/>
            <p:nvPr userDrawn="1"/>
          </p:nvSpPr>
          <p:spPr>
            <a:xfrm>
              <a:off x="620632" y="1390731"/>
              <a:ext cx="984885" cy="4076538"/>
            </a:xfrm>
            <a:prstGeom prst="rect">
              <a:avLst/>
            </a:prstGeom>
            <a:noFill/>
          </p:spPr>
          <p:txBody>
            <a:bodyPr vert="eaVert" wrap="square" rtlCol="0">
              <a:spAutoFit/>
            </a:bodyPr>
            <a:lstStyle/>
            <a:p>
              <a:pPr algn="dist"/>
              <a:r>
                <a:rPr lang="en-US" altLang="zh-CN" sz="5200" b="1" dirty="0">
                  <a:solidFill>
                    <a:schemeClr val="bg1"/>
                  </a:solidFill>
                  <a:latin typeface="Arial" panose="020B0604020202020204" pitchFamily="34" charset="0"/>
                  <a:ea typeface="+mj-ea"/>
                  <a:cs typeface="Arial" panose="020B0604020202020204" pitchFamily="34" charset="0"/>
                  <a:sym typeface="Arial" panose="020B0604020202020204" pitchFamily="34" charset="0"/>
                </a:rPr>
                <a:t>CONTENTS</a:t>
              </a:r>
              <a:endParaRPr lang="zh-CN" altLang="en-US" sz="520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grpSp>
      <p:pic>
        <p:nvPicPr>
          <p:cNvPr id="2" name="图片 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矩形 1"/>
          <p:cNvSpPr/>
          <p:nvPr userDrawn="1"/>
        </p:nvSpPr>
        <p:spPr>
          <a:xfrm>
            <a:off x="716280" y="0"/>
            <a:ext cx="3611880" cy="48768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6598920" y="5913120"/>
            <a:ext cx="3611880" cy="94488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flipH="1">
            <a:off x="0" y="2183130"/>
            <a:ext cx="12192000" cy="249174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pic>
        <p:nvPicPr>
          <p:cNvPr id="25" name="图片 2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grpSp>
        <p:nvGrpSpPr>
          <p:cNvPr id="5" name="组合 4"/>
          <p:cNvGrpSpPr/>
          <p:nvPr userDrawn="1"/>
        </p:nvGrpSpPr>
        <p:grpSpPr>
          <a:xfrm>
            <a:off x="1098550" y="1557021"/>
            <a:ext cx="4083700" cy="2358254"/>
            <a:chOff x="1098550" y="1557021"/>
            <a:chExt cx="4083700" cy="2358254"/>
          </a:xfrm>
        </p:grpSpPr>
        <p:grpSp>
          <p:nvGrpSpPr>
            <p:cNvPr id="6" name="组合 5"/>
            <p:cNvGrpSpPr/>
            <p:nvPr userDrawn="1"/>
          </p:nvGrpSpPr>
          <p:grpSpPr>
            <a:xfrm>
              <a:off x="4198990" y="2393767"/>
              <a:ext cx="983260" cy="1521508"/>
              <a:chOff x="1432560" y="2630282"/>
              <a:chExt cx="853440" cy="1320624"/>
            </a:xfrm>
          </p:grpSpPr>
          <p:cxnSp>
            <p:nvCxnSpPr>
              <p:cNvPr id="8" name="直接连接符 7"/>
              <p:cNvCxnSpPr/>
              <p:nvPr/>
            </p:nvCxnSpPr>
            <p:spPr>
              <a:xfrm>
                <a:off x="2286000" y="2630282"/>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432560" y="3940976"/>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rcRect t="12502" b="12502"/>
            <a:stretch>
              <a:fillRect/>
            </a:stretch>
          </p:blipFill>
          <p:spPr>
            <a:xfrm>
              <a:off x="1098550" y="1557021"/>
              <a:ext cx="3979542" cy="2238374"/>
            </a:xfrm>
            <a:prstGeom prst="rect">
              <a:avLst/>
            </a:prstGeom>
          </p:spPr>
        </p:pic>
      </p:grpSp>
      <p:grpSp>
        <p:nvGrpSpPr>
          <p:cNvPr id="10" name="组合 9"/>
          <p:cNvGrpSpPr/>
          <p:nvPr userDrawn="1"/>
        </p:nvGrpSpPr>
        <p:grpSpPr>
          <a:xfrm>
            <a:off x="507329" y="4004181"/>
            <a:ext cx="2492196" cy="1455549"/>
            <a:chOff x="507329" y="4004181"/>
            <a:chExt cx="2492196" cy="1455549"/>
          </a:xfrm>
        </p:grpSpPr>
        <p:grpSp>
          <p:nvGrpSpPr>
            <p:cNvPr id="11" name="组合 10"/>
            <p:cNvGrpSpPr/>
            <p:nvPr userDrawn="1"/>
          </p:nvGrpSpPr>
          <p:grpSpPr>
            <a:xfrm rot="16200000" flipV="1">
              <a:off x="403151" y="4108359"/>
              <a:ext cx="632141" cy="423786"/>
              <a:chOff x="1432560" y="2623534"/>
              <a:chExt cx="853440" cy="1320624"/>
            </a:xfrm>
          </p:grpSpPr>
          <p:cxnSp>
            <p:nvCxnSpPr>
              <p:cNvPr id="13" name="直接连接符 12"/>
              <p:cNvCxnSpPr/>
              <p:nvPr/>
            </p:nvCxnSpPr>
            <p:spPr>
              <a:xfrm>
                <a:off x="2285999" y="2623534"/>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432560" y="3930930"/>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2" name="图片 11"/>
            <p:cNvPicPr>
              <a:picLocks noChangeAspect="1"/>
            </p:cNvPicPr>
            <p:nvPr userDrawn="1"/>
          </p:nvPicPr>
          <p:blipFill>
            <a:blip r:embed="rId4" cstate="print">
              <a:extLst>
                <a:ext uri="{28A0092B-C50C-407E-A947-70E740481C1C}">
                  <a14:useLocalDpi xmlns:a14="http://schemas.microsoft.com/office/drawing/2010/main" val="0"/>
                </a:ext>
              </a:extLst>
            </a:blip>
            <a:srcRect l="87" r="87"/>
            <a:stretch>
              <a:fillRect/>
            </a:stretch>
          </p:blipFill>
          <p:spPr>
            <a:xfrm>
              <a:off x="587525" y="4103058"/>
              <a:ext cx="2412000" cy="1356672"/>
            </a:xfrm>
            <a:prstGeom prst="rect">
              <a:avLst/>
            </a:prstGeom>
          </p:spPr>
        </p:pic>
      </p:grpSp>
      <p:grpSp>
        <p:nvGrpSpPr>
          <p:cNvPr id="15" name="组合 14"/>
          <p:cNvGrpSpPr/>
          <p:nvPr userDrawn="1"/>
        </p:nvGrpSpPr>
        <p:grpSpPr>
          <a:xfrm>
            <a:off x="1280745" y="3333888"/>
            <a:ext cx="1538345" cy="1025562"/>
            <a:chOff x="2178006" y="5732219"/>
            <a:chExt cx="1219876" cy="813250"/>
          </a:xfrm>
        </p:grpSpPr>
        <p:cxnSp>
          <p:nvCxnSpPr>
            <p:cNvPr id="16" name="直接连接符 15"/>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16" presetClass="entr" presetSubtype="42"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outHorizontal)">
                                      <p:cBhvr>
                                        <p:cTn id="12" dur="500"/>
                                        <p:tgtEl>
                                          <p:spTgt spid="4"/>
                                        </p:tgtEl>
                                      </p:cBhvr>
                                    </p:animEffect>
                                  </p:childTnLst>
                                </p:cTn>
                              </p:par>
                              <p:par>
                                <p:cTn id="13" presetID="2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1"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anim calcmode="lin" valueType="num">
                                      <p:cBhvr>
                                        <p:cTn id="22" dur="500" fill="hold"/>
                                        <p:tgtEl>
                                          <p:spTgt spid="3"/>
                                        </p:tgtEl>
                                        <p:attrNameLst>
                                          <p:attrName>ppt_x</p:attrName>
                                        </p:attrNameLst>
                                      </p:cBhvr>
                                      <p:tavLst>
                                        <p:tav tm="0">
                                          <p:val>
                                            <p:strVal val="#ppt_x"/>
                                          </p:val>
                                        </p:tav>
                                        <p:tav tm="100000">
                                          <p:val>
                                            <p:strVal val="#ppt_x"/>
                                          </p:val>
                                        </p:tav>
                                      </p:tavLst>
                                    </p:anim>
                                    <p:anim calcmode="lin" valueType="num">
                                      <p:cBhvr>
                                        <p:cTn id="2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8" name="矩形 7"/>
          <p:cNvSpPr/>
          <p:nvPr userDrawn="1"/>
        </p:nvSpPr>
        <p:spPr>
          <a:xfrm>
            <a:off x="348635" y="-9671"/>
            <a:ext cx="3611880" cy="20739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1E53A5-470F-4464-9552-506006F3BF8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CB4AF2-41F1-4F13-8488-B9644486515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xml"/><Relationship Id="rId7" Type="http://schemas.openxmlformats.org/officeDocument/2006/relationships/image" Target="../media/image8.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7.png"/><Relationship Id="rId3" Type="http://schemas.openxmlformats.org/officeDocument/2006/relationships/image" Target="../media/image2.png"/><Relationship Id="rId2" Type="http://schemas.openxmlformats.org/officeDocument/2006/relationships/image" Target="../media/image6.png"/><Relationship Id="rId10" Type="http://schemas.openxmlformats.org/officeDocument/2006/relationships/notesSlide" Target="../notesSlides/notesSlide1.xml"/><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2.mp3"/><Relationship Id="rId2" Type="http://schemas.openxmlformats.org/officeDocument/2006/relationships/audio" Target="../media/media2.mp3"/><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5" Type="http://schemas.openxmlformats.org/officeDocument/2006/relationships/notesSlide" Target="../notesSlides/notesSlide3.xml"/><Relationship Id="rId34" Type="http://schemas.openxmlformats.org/officeDocument/2006/relationships/slideLayout" Target="../slideLayouts/slideLayout2.xml"/><Relationship Id="rId33" Type="http://schemas.openxmlformats.org/officeDocument/2006/relationships/image" Target="../media/image8.png"/><Relationship Id="rId32" Type="http://schemas.microsoft.com/office/2007/relationships/media" Target="../media/media3.mp3"/><Relationship Id="rId31" Type="http://schemas.openxmlformats.org/officeDocument/2006/relationships/audio" Target="../media/media3.mp3"/><Relationship Id="rId30" Type="http://schemas.openxmlformats.org/officeDocument/2006/relationships/tags" Target="../tags/tag31.xml"/><Relationship Id="rId3" Type="http://schemas.openxmlformats.org/officeDocument/2006/relationships/tags" Target="../tags/tag4.xml"/><Relationship Id="rId29" Type="http://schemas.openxmlformats.org/officeDocument/2006/relationships/tags" Target="../tags/tag30.xml"/><Relationship Id="rId28" Type="http://schemas.openxmlformats.org/officeDocument/2006/relationships/tags" Target="../tags/tag29.xml"/><Relationship Id="rId27" Type="http://schemas.openxmlformats.org/officeDocument/2006/relationships/tags" Target="../tags/tag28.xml"/><Relationship Id="rId26" Type="http://schemas.openxmlformats.org/officeDocument/2006/relationships/tags" Target="../tags/tag27.xml"/><Relationship Id="rId25" Type="http://schemas.openxmlformats.org/officeDocument/2006/relationships/tags" Target="../tags/tag26.xml"/><Relationship Id="rId24" Type="http://schemas.openxmlformats.org/officeDocument/2006/relationships/tags" Target="../tags/tag25.xml"/><Relationship Id="rId23" Type="http://schemas.openxmlformats.org/officeDocument/2006/relationships/tags" Target="../tags/tag24.xml"/><Relationship Id="rId22" Type="http://schemas.openxmlformats.org/officeDocument/2006/relationships/tags" Target="../tags/tag23.xml"/><Relationship Id="rId21" Type="http://schemas.openxmlformats.org/officeDocument/2006/relationships/tags" Target="../tags/tag22.xml"/><Relationship Id="rId20" Type="http://schemas.openxmlformats.org/officeDocument/2006/relationships/tags" Target="../tags/tag21.xml"/><Relationship Id="rId2" Type="http://schemas.openxmlformats.org/officeDocument/2006/relationships/tags" Target="../tags/tag3.xml"/><Relationship Id="rId19" Type="http://schemas.openxmlformats.org/officeDocument/2006/relationships/tags" Target="../tags/tag20.xml"/><Relationship Id="rId18" Type="http://schemas.openxmlformats.org/officeDocument/2006/relationships/tags" Target="../tags/tag19.xml"/><Relationship Id="rId17" Type="http://schemas.openxmlformats.org/officeDocument/2006/relationships/tags" Target="../tags/tag18.xml"/><Relationship Id="rId16" Type="http://schemas.openxmlformats.org/officeDocument/2006/relationships/tags" Target="../tags/tag17.xml"/><Relationship Id="rId15" Type="http://schemas.openxmlformats.org/officeDocument/2006/relationships/tags" Target="../tags/tag16.xml"/><Relationship Id="rId14" Type="http://schemas.openxmlformats.org/officeDocument/2006/relationships/tags" Target="../tags/tag1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3.xml"/><Relationship Id="rId3" Type="http://schemas.openxmlformats.org/officeDocument/2006/relationships/image" Target="../media/image8.png"/><Relationship Id="rId2" Type="http://schemas.microsoft.com/office/2007/relationships/media" Target="../media/media4.mp3"/><Relationship Id="rId1" Type="http://schemas.openxmlformats.org/officeDocument/2006/relationships/audio" Target="../media/media4.mp3"/></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5.mp3"/><Relationship Id="rId2" Type="http://schemas.openxmlformats.org/officeDocument/2006/relationships/audio" Target="../media/media5.mp3"/><Relationship Id="rId1" Type="http://schemas.openxmlformats.org/officeDocument/2006/relationships/image" Target="../media/image10.jpe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6.mp3"/><Relationship Id="rId2" Type="http://schemas.openxmlformats.org/officeDocument/2006/relationships/audio" Target="../media/media6.mp3"/><Relationship Id="rId1" Type="http://schemas.openxmlformats.org/officeDocument/2006/relationships/image" Target="../media/image11.jpe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6.mp3"/><Relationship Id="rId2" Type="http://schemas.openxmlformats.org/officeDocument/2006/relationships/audio" Target="../media/media6.mp3"/><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7.mp3"/><Relationship Id="rId2" Type="http://schemas.openxmlformats.org/officeDocument/2006/relationships/audio" Target="../media/media7.mp3"/><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8.mp3"/><Relationship Id="rId2" Type="http://schemas.openxmlformats.org/officeDocument/2006/relationships/audio" Target="../media/media8.mp3"/><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9.mp3"/><Relationship Id="rId2" Type="http://schemas.openxmlformats.org/officeDocument/2006/relationships/audio" Target="../media/media9.mp3"/><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0.mp3"/><Relationship Id="rId2" Type="http://schemas.openxmlformats.org/officeDocument/2006/relationships/audio" Target="../media/media10.mp3"/><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1.mp3"/><Relationship Id="rId2" Type="http://schemas.openxmlformats.org/officeDocument/2006/relationships/audio" Target="../media/media11.mp3"/><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2.mp3"/><Relationship Id="rId2" Type="http://schemas.openxmlformats.org/officeDocument/2006/relationships/audio" Target="../media/media12.mp3"/><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3.mp3"/><Relationship Id="rId2" Type="http://schemas.openxmlformats.org/officeDocument/2006/relationships/audio" Target="../media/media13.mp3"/><Relationship Id="rId1" Type="http://schemas.openxmlformats.org/officeDocument/2006/relationships/image" Target="../media/image19.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4.xml"/><Relationship Id="rId3" Type="http://schemas.openxmlformats.org/officeDocument/2006/relationships/image" Target="../media/image8.png"/><Relationship Id="rId2" Type="http://schemas.microsoft.com/office/2007/relationships/media" Target="../media/media14.mp3"/><Relationship Id="rId1" Type="http://schemas.openxmlformats.org/officeDocument/2006/relationships/audio" Target="../media/media14.mp3"/></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5.mp3"/><Relationship Id="rId2" Type="http://schemas.openxmlformats.org/officeDocument/2006/relationships/audio" Target="../media/media15.mp3"/><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6.mp3"/><Relationship Id="rId2" Type="http://schemas.openxmlformats.org/officeDocument/2006/relationships/audio" Target="../media/media16.mp3"/><Relationship Id="rId1" Type="http://schemas.openxmlformats.org/officeDocument/2006/relationships/image" Target="../media/image21.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7.mp3"/><Relationship Id="rId2" Type="http://schemas.openxmlformats.org/officeDocument/2006/relationships/audio" Target="../media/media17.mp3"/><Relationship Id="rId1" Type="http://schemas.openxmlformats.org/officeDocument/2006/relationships/image" Target="../media/image22.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4.xml"/><Relationship Id="rId3" Type="http://schemas.openxmlformats.org/officeDocument/2006/relationships/image" Target="../media/image8.png"/><Relationship Id="rId2" Type="http://schemas.microsoft.com/office/2007/relationships/media" Target="../media/media18.mp3"/><Relationship Id="rId1" Type="http://schemas.openxmlformats.org/officeDocument/2006/relationships/audio" Target="../media/media18.mp3"/></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9.mp3"/><Relationship Id="rId2" Type="http://schemas.openxmlformats.org/officeDocument/2006/relationships/audio" Target="../media/media19.mp3"/><Relationship Id="rId1" Type="http://schemas.openxmlformats.org/officeDocument/2006/relationships/image" Target="../media/image23.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20.mp3"/><Relationship Id="rId2" Type="http://schemas.openxmlformats.org/officeDocument/2006/relationships/audio" Target="../media/media20.mp3"/><Relationship Id="rId1" Type="http://schemas.openxmlformats.org/officeDocument/2006/relationships/image" Target="../media/image24.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21.mp3"/><Relationship Id="rId2" Type="http://schemas.openxmlformats.org/officeDocument/2006/relationships/audio" Target="../media/media21.mp3"/><Relationship Id="rId1" Type="http://schemas.openxmlformats.org/officeDocument/2006/relationships/image" Target="../media/image25.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22.mp3"/><Relationship Id="rId2" Type="http://schemas.openxmlformats.org/officeDocument/2006/relationships/audio" Target="../media/media22.mp3"/><Relationship Id="rId1"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微信图片_20260318094507_3419_279"/>
          <p:cNvPicPr>
            <a:picLocks noChangeAspect="1"/>
          </p:cNvPicPr>
          <p:nvPr/>
        </p:nvPicPr>
        <p:blipFill>
          <a:blip r:embed="rId1"/>
          <a:stretch>
            <a:fillRect/>
          </a:stretch>
        </p:blipFill>
        <p:spPr>
          <a:xfrm>
            <a:off x="0" y="0"/>
            <a:ext cx="12192000" cy="6858000"/>
          </a:xfrm>
          <a:prstGeom prst="rect">
            <a:avLst/>
          </a:prstGeom>
        </p:spPr>
      </p:pic>
      <p:pic>
        <p:nvPicPr>
          <p:cNvPr id="2" name="图片 1" descr="果蔬采后保鲜技术书籍封面设计 (1)"/>
          <p:cNvPicPr>
            <a:picLocks noChangeAspect="1"/>
          </p:cNvPicPr>
          <p:nvPr/>
        </p:nvPicPr>
        <p:blipFill>
          <a:blip r:embed="rId2"/>
          <a:stretch>
            <a:fillRect/>
          </a:stretch>
        </p:blipFill>
        <p:spPr>
          <a:xfrm>
            <a:off x="0" y="0"/>
            <a:ext cx="12192000" cy="6845300"/>
          </a:xfrm>
          <a:prstGeom prst="rect">
            <a:avLst/>
          </a:prstGeom>
        </p:spPr>
      </p:pic>
      <p:sp>
        <p:nvSpPr>
          <p:cNvPr id="15" name="圆角矩形 14"/>
          <p:cNvSpPr/>
          <p:nvPr/>
        </p:nvSpPr>
        <p:spPr>
          <a:xfrm>
            <a:off x="-24765" y="1799273"/>
            <a:ext cx="12239625" cy="2254250"/>
          </a:xfrm>
          <a:prstGeom prst="roundRect">
            <a:avLst>
              <a:gd name="adj" fmla="val 0"/>
            </a:avLst>
          </a:prstGeom>
          <a:gradFill>
            <a:gsLst>
              <a:gs pos="5000">
                <a:srgbClr val="75BD42">
                  <a:alpha val="100000"/>
                </a:srgbClr>
              </a:gs>
              <a:gs pos="100000">
                <a:srgbClr val="00B0F0"/>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endParaRPr lang="zh-CN" altLang="en-US"/>
          </a:p>
        </p:txBody>
      </p:sp>
      <p:sp>
        <p:nvSpPr>
          <p:cNvPr id="18" name="文本框 17"/>
          <p:cNvSpPr txBox="1"/>
          <p:nvPr/>
        </p:nvSpPr>
        <p:spPr>
          <a:xfrm>
            <a:off x="3249930" y="2245995"/>
            <a:ext cx="8584565" cy="1360805"/>
          </a:xfrm>
          <a:prstGeom prst="rect">
            <a:avLst/>
          </a:prstGeom>
        </p:spPr>
        <p:txBody>
          <a:bodyPr wrap="square">
            <a:spAutoFit/>
          </a:bodyPr>
          <a:lstStyle/>
          <a:p>
            <a:pPr algn="l" defTabSz="266700">
              <a:lnSpc>
                <a:spcPct val="114000"/>
              </a:lnSpc>
              <a:spcAft>
                <a:spcPts val="600"/>
              </a:spcAft>
            </a:pPr>
            <a:r>
              <a:rPr lang="en-US" altLang="zh-CN" sz="3400" b="1" dirty="0">
                <a:solidFill>
                  <a:schemeClr val="bg1"/>
                </a:solidFill>
                <a:effectLst>
                  <a:outerShdw blurRad="38100" dist="38100" dir="2700000" algn="tl">
                    <a:srgbClr val="000000">
                      <a:alpha val="43137"/>
                    </a:srgbClr>
                  </a:outerShdw>
                </a:effectLst>
                <a:latin typeface="Roboto Slab Black" charset="0"/>
                <a:ea typeface="宋体" panose="02010600030101010101" pitchFamily="2" charset="-122"/>
                <a:cs typeface="Roboto Slab Black" charset="0"/>
              </a:rPr>
              <a:t>Postharvest Preservation Technologies</a:t>
            </a:r>
            <a:endParaRPr lang="en-US" altLang="zh-CN" sz="3400" b="1" dirty="0">
              <a:solidFill>
                <a:schemeClr val="bg1"/>
              </a:solidFill>
              <a:effectLst>
                <a:outerShdw blurRad="38100" dist="38100" dir="2700000" algn="tl">
                  <a:srgbClr val="000000">
                    <a:alpha val="43137"/>
                  </a:srgbClr>
                </a:outerShdw>
              </a:effectLst>
              <a:latin typeface="Roboto Slab Black" charset="0"/>
              <a:ea typeface="宋体" panose="02010600030101010101" pitchFamily="2" charset="-122"/>
              <a:cs typeface="Roboto Slab Black" charset="0"/>
            </a:endParaRPr>
          </a:p>
          <a:p>
            <a:pPr algn="l" defTabSz="266700">
              <a:lnSpc>
                <a:spcPct val="114000"/>
              </a:lnSpc>
              <a:spcAft>
                <a:spcPts val="600"/>
              </a:spcAft>
            </a:pPr>
            <a:r>
              <a:rPr lang="en-US" altLang="zh-CN" sz="3400" b="1" dirty="0">
                <a:solidFill>
                  <a:schemeClr val="bg1"/>
                </a:solidFill>
                <a:effectLst>
                  <a:outerShdw blurRad="38100" dist="38100" dir="2700000" algn="tl">
                    <a:srgbClr val="000000">
                      <a:alpha val="43137"/>
                    </a:srgbClr>
                  </a:outerShdw>
                </a:effectLst>
                <a:latin typeface="Roboto Slab Black" charset="0"/>
                <a:ea typeface="宋体" panose="02010600030101010101" pitchFamily="2" charset="-122"/>
                <a:cs typeface="Roboto Slab Black" charset="0"/>
              </a:rPr>
              <a:t>For Common Fruits And Vegetables</a:t>
            </a:r>
            <a:endParaRPr lang="en-US" altLang="zh-CN" sz="3400" b="1" dirty="0">
              <a:solidFill>
                <a:schemeClr val="bg1"/>
              </a:solidFill>
              <a:effectLst>
                <a:outerShdw blurRad="38100" dist="38100" dir="2700000" algn="tl">
                  <a:srgbClr val="000000">
                    <a:alpha val="43137"/>
                  </a:srgbClr>
                </a:outerShdw>
              </a:effectLst>
              <a:latin typeface="Roboto Slab Black" charset="0"/>
              <a:ea typeface="宋体" panose="02010600030101010101" pitchFamily="2" charset="-122"/>
              <a:cs typeface="Roboto Slab Black" charset="0"/>
            </a:endParaRPr>
          </a:p>
        </p:txBody>
      </p:sp>
      <p:sp>
        <p:nvSpPr>
          <p:cNvPr id="16" name="椭圆 15"/>
          <p:cNvSpPr/>
          <p:nvPr/>
        </p:nvSpPr>
        <p:spPr>
          <a:xfrm>
            <a:off x="57785" y="1464310"/>
            <a:ext cx="2924175" cy="2924175"/>
          </a:xfrm>
          <a:prstGeom prst="ellipse">
            <a:avLst/>
          </a:prstGeom>
          <a:gradFill>
            <a:gsLst>
              <a:gs pos="0">
                <a:srgbClr val="00B0F0"/>
              </a:gs>
              <a:gs pos="100000">
                <a:srgbClr val="5B990C">
                  <a:alpha val="100000"/>
                </a:srgbClr>
              </a:gs>
            </a:gsLst>
            <a:path path="circle">
              <a:fillToRect l="50000" t="50000" r="50000" b="50000"/>
            </a:path>
            <a:tileRect/>
          </a:gradFill>
          <a:ln w="31750">
            <a:solidFill>
              <a:schemeClr val="bg1">
                <a:alpha val="73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20" name="图片 19"/>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9454635" y="368884"/>
            <a:ext cx="2497693" cy="479396"/>
          </a:xfrm>
          <a:prstGeom prst="rect">
            <a:avLst/>
          </a:prstGeom>
        </p:spPr>
      </p:pic>
      <p:pic>
        <p:nvPicPr>
          <p:cNvPr id="7" name="图片 6" descr="果蔬采后保鲜技术书籍封面设计"/>
          <p:cNvPicPr>
            <a:picLocks noChangeAspect="1"/>
          </p:cNvPicPr>
          <p:nvPr/>
        </p:nvPicPr>
        <p:blipFill>
          <a:blip r:embed="rId4"/>
          <a:srcRect l="4786" r="11608"/>
          <a:stretch>
            <a:fillRect/>
          </a:stretch>
        </p:blipFill>
        <p:spPr>
          <a:xfrm>
            <a:off x="196215" y="1602740"/>
            <a:ext cx="2647315" cy="2647315"/>
          </a:xfrm>
          <a:prstGeom prst="ellipse">
            <a:avLst/>
          </a:prstGeom>
        </p:spPr>
      </p:pic>
      <p:sp>
        <p:nvSpPr>
          <p:cNvPr id="9" name="任意多边形 8"/>
          <p:cNvSpPr/>
          <p:nvPr/>
        </p:nvSpPr>
        <p:spPr>
          <a:xfrm>
            <a:off x="-317" y="5242852"/>
            <a:ext cx="12214860" cy="1615148"/>
          </a:xfrm>
          <a:custGeom>
            <a:avLst/>
            <a:gdLst/>
            <a:ahLst/>
            <a:cxnLst>
              <a:cxn ang="3">
                <a:pos x="hc" y="t"/>
              </a:cxn>
              <a:cxn ang="cd2">
                <a:pos x="l" y="vc"/>
              </a:cxn>
              <a:cxn ang="cd4">
                <a:pos x="hc" y="b"/>
              </a:cxn>
              <a:cxn ang="0">
                <a:pos x="r" y="vc"/>
              </a:cxn>
            </a:cxnLst>
            <a:rect l="l" t="t" r="r" b="b"/>
            <a:pathLst>
              <a:path w="19236" h="2544">
                <a:moveTo>
                  <a:pt x="19236" y="0"/>
                </a:moveTo>
                <a:lnTo>
                  <a:pt x="19236" y="2544"/>
                </a:lnTo>
                <a:lnTo>
                  <a:pt x="0" y="2544"/>
                </a:lnTo>
                <a:lnTo>
                  <a:pt x="0" y="0"/>
                </a:lnTo>
                <a:cubicBezTo>
                  <a:pt x="550" y="297"/>
                  <a:pt x="1825" y="690"/>
                  <a:pt x="2431" y="825"/>
                </a:cubicBezTo>
                <a:lnTo>
                  <a:pt x="2641" y="874"/>
                </a:lnTo>
                <a:lnTo>
                  <a:pt x="2855" y="922"/>
                </a:lnTo>
                <a:lnTo>
                  <a:pt x="3074" y="969"/>
                </a:lnTo>
                <a:lnTo>
                  <a:pt x="3296" y="1014"/>
                </a:lnTo>
                <a:lnTo>
                  <a:pt x="3523" y="1058"/>
                </a:lnTo>
                <a:lnTo>
                  <a:pt x="3753" y="1100"/>
                </a:lnTo>
                <a:lnTo>
                  <a:pt x="3988" y="1140"/>
                </a:lnTo>
                <a:lnTo>
                  <a:pt x="4226" y="1179"/>
                </a:lnTo>
                <a:lnTo>
                  <a:pt x="4467" y="1216"/>
                </a:lnTo>
                <a:lnTo>
                  <a:pt x="4712" y="1252"/>
                </a:lnTo>
                <a:lnTo>
                  <a:pt x="4961" y="1285"/>
                </a:lnTo>
                <a:lnTo>
                  <a:pt x="5212" y="1318"/>
                </a:lnTo>
                <a:lnTo>
                  <a:pt x="5467" y="1348"/>
                </a:lnTo>
                <a:lnTo>
                  <a:pt x="5725" y="1377"/>
                </a:lnTo>
                <a:lnTo>
                  <a:pt x="5987" y="1403"/>
                </a:lnTo>
                <a:lnTo>
                  <a:pt x="6251" y="1428"/>
                </a:lnTo>
                <a:lnTo>
                  <a:pt x="6518" y="1451"/>
                </a:lnTo>
                <a:lnTo>
                  <a:pt x="6788" y="1473"/>
                </a:lnTo>
                <a:lnTo>
                  <a:pt x="7060" y="1492"/>
                </a:lnTo>
                <a:lnTo>
                  <a:pt x="7335" y="1510"/>
                </a:lnTo>
                <a:lnTo>
                  <a:pt x="7613" y="1525"/>
                </a:lnTo>
                <a:lnTo>
                  <a:pt x="7893" y="1539"/>
                </a:lnTo>
                <a:lnTo>
                  <a:pt x="8175" y="1550"/>
                </a:lnTo>
                <a:lnTo>
                  <a:pt x="8460" y="1560"/>
                </a:lnTo>
                <a:lnTo>
                  <a:pt x="8746" y="1567"/>
                </a:lnTo>
                <a:lnTo>
                  <a:pt x="9035" y="1572"/>
                </a:lnTo>
                <a:lnTo>
                  <a:pt x="9326" y="1575"/>
                </a:lnTo>
                <a:lnTo>
                  <a:pt x="9618" y="1577"/>
                </a:lnTo>
                <a:lnTo>
                  <a:pt x="9910" y="1575"/>
                </a:lnTo>
                <a:lnTo>
                  <a:pt x="10201" y="1572"/>
                </a:lnTo>
                <a:lnTo>
                  <a:pt x="10490" y="1567"/>
                </a:lnTo>
                <a:lnTo>
                  <a:pt x="10776" y="1560"/>
                </a:lnTo>
                <a:lnTo>
                  <a:pt x="11061" y="1550"/>
                </a:lnTo>
                <a:lnTo>
                  <a:pt x="11343" y="1539"/>
                </a:lnTo>
                <a:lnTo>
                  <a:pt x="11623" y="1525"/>
                </a:lnTo>
                <a:lnTo>
                  <a:pt x="11901" y="1510"/>
                </a:lnTo>
                <a:lnTo>
                  <a:pt x="12176" y="1492"/>
                </a:lnTo>
                <a:lnTo>
                  <a:pt x="12448" y="1473"/>
                </a:lnTo>
                <a:lnTo>
                  <a:pt x="12718" y="1451"/>
                </a:lnTo>
                <a:lnTo>
                  <a:pt x="12985" y="1428"/>
                </a:lnTo>
                <a:lnTo>
                  <a:pt x="13249" y="1403"/>
                </a:lnTo>
                <a:lnTo>
                  <a:pt x="13511" y="1377"/>
                </a:lnTo>
                <a:lnTo>
                  <a:pt x="13769" y="1348"/>
                </a:lnTo>
                <a:lnTo>
                  <a:pt x="14024" y="1318"/>
                </a:lnTo>
                <a:lnTo>
                  <a:pt x="14275" y="1285"/>
                </a:lnTo>
                <a:lnTo>
                  <a:pt x="14524" y="1252"/>
                </a:lnTo>
                <a:lnTo>
                  <a:pt x="14769" y="1216"/>
                </a:lnTo>
                <a:lnTo>
                  <a:pt x="15010" y="1179"/>
                </a:lnTo>
                <a:lnTo>
                  <a:pt x="15248" y="1140"/>
                </a:lnTo>
                <a:lnTo>
                  <a:pt x="15483" y="1100"/>
                </a:lnTo>
                <a:lnTo>
                  <a:pt x="15713" y="1058"/>
                </a:lnTo>
                <a:lnTo>
                  <a:pt x="15940" y="1014"/>
                </a:lnTo>
                <a:lnTo>
                  <a:pt x="16162" y="969"/>
                </a:lnTo>
                <a:lnTo>
                  <a:pt x="16381" y="922"/>
                </a:lnTo>
                <a:lnTo>
                  <a:pt x="16595" y="874"/>
                </a:lnTo>
                <a:lnTo>
                  <a:pt x="16805" y="825"/>
                </a:lnTo>
                <a:cubicBezTo>
                  <a:pt x="17768" y="612"/>
                  <a:pt x="18891" y="184"/>
                  <a:pt x="19236" y="0"/>
                </a:cubicBezTo>
                <a:close/>
              </a:path>
            </a:pathLst>
          </a:custGeom>
          <a:gradFill>
            <a:gsLst>
              <a:gs pos="100000">
                <a:srgbClr val="5B990C">
                  <a:alpha val="0"/>
                </a:srgbClr>
              </a:gs>
              <a:gs pos="0">
                <a:srgbClr val="5B990C">
                  <a:alpha val="98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pic>
        <p:nvPicPr>
          <p:cNvPr id="3" name="8.1_01">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1262063" y="5324475"/>
            <a:ext cx="609600" cy="609600"/>
          </a:xfrm>
          <a:prstGeom prst="rect">
            <a:avLst/>
          </a:prstGeom>
        </p:spPr>
      </p:pic>
    </p:spTree>
    <p:custDataLst>
      <p:tags r:id="rId8"/>
    </p:custDataLst>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 y="5486400"/>
            <a:ext cx="12191999" cy="13716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2" name="文本框 1"/>
          <p:cNvSpPr txBox="1"/>
          <p:nvPr/>
        </p:nvSpPr>
        <p:spPr>
          <a:xfrm>
            <a:off x="593090" y="1141860"/>
            <a:ext cx="5608320" cy="1335237"/>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Postharvest Physiological Characteristics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After harvest, fruits and vegetables remain living organisms and continue to undergo the following core physiological activities:</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8" name="文本框 7"/>
          <p:cNvSpPr txBox="1"/>
          <p:nvPr/>
        </p:nvSpPr>
        <p:spPr>
          <a:xfrm>
            <a:off x="593090" y="3881015"/>
            <a:ext cx="5450205" cy="744306"/>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Impacts of Postharvest Problems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The above problems directly lead to:</a:t>
            </a:r>
            <a:endParaRPr lang="en-US" altLang="zh-CN" sz="1600" dirty="0">
              <a:latin typeface="Arial" panose="020B0604020202020204" pitchFamily="34" charset="0"/>
              <a:cs typeface="Arial" panose="020B0604020202020204" pitchFamily="34" charset="0"/>
              <a:sym typeface="+mn-ea"/>
            </a:endParaRPr>
          </a:p>
        </p:txBody>
      </p:sp>
      <p:sp>
        <p:nvSpPr>
          <p:cNvPr id="9" name="文本框 8"/>
          <p:cNvSpPr txBox="1"/>
          <p:nvPr/>
        </p:nvSpPr>
        <p:spPr>
          <a:xfrm>
            <a:off x="593300" y="508949"/>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Overview</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3" name="文本框 2"/>
          <p:cNvSpPr txBox="1"/>
          <p:nvPr/>
        </p:nvSpPr>
        <p:spPr>
          <a:xfrm>
            <a:off x="6295390" y="1141860"/>
            <a:ext cx="4845685" cy="1359535"/>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Common Postharvest Problems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During storage, transportation, and marketing, fruits and vegetables are prone to the following problems:</a:t>
            </a:r>
            <a:endParaRPr lang="en-US" altLang="zh-CN" sz="1600" dirty="0">
              <a:solidFill>
                <a:schemeClr val="tx1"/>
              </a:solidFill>
              <a:latin typeface="Arial" panose="020B0604020202020204" pitchFamily="34" charset="0"/>
              <a:cs typeface="Arial" panose="020B0604020202020204" pitchFamily="34" charset="0"/>
              <a:sym typeface="+mn-ea"/>
            </a:endParaRPr>
          </a:p>
        </p:txBody>
      </p:sp>
      <p:pic>
        <p:nvPicPr>
          <p:cNvPr id="6" name="图片 5"/>
          <p:cNvPicPr>
            <a:picLocks noChangeAspect="1"/>
          </p:cNvPicPr>
          <p:nvPr/>
        </p:nvPicPr>
        <p:blipFill>
          <a:blip r:embed="rId1"/>
          <a:stretch>
            <a:fillRect/>
          </a:stretch>
        </p:blipFill>
        <p:spPr>
          <a:xfrm>
            <a:off x="7010400" y="3359813"/>
            <a:ext cx="4486275" cy="2520444"/>
          </a:xfrm>
          <a:prstGeom prst="rect">
            <a:avLst/>
          </a:prstGeom>
        </p:spPr>
      </p:pic>
      <p:sp>
        <p:nvSpPr>
          <p:cNvPr id="4" name="矩形: 圆角 3"/>
          <p:cNvSpPr/>
          <p:nvPr/>
        </p:nvSpPr>
        <p:spPr>
          <a:xfrm>
            <a:off x="1267738" y="2507919"/>
            <a:ext cx="480771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r>
              <a:rPr lang="en-US" altLang="zh-CN" sz="1400" dirty="0">
                <a:solidFill>
                  <a:schemeClr val="tx1"/>
                </a:solidFill>
              </a:rPr>
              <a:t>Respiration</a:t>
            </a:r>
            <a:endParaRPr lang="en-US" altLang="zh-CN" sz="1400" dirty="0">
              <a:solidFill>
                <a:schemeClr val="tx1"/>
              </a:solidFill>
            </a:endParaRPr>
          </a:p>
        </p:txBody>
      </p:sp>
      <p:sp>
        <p:nvSpPr>
          <p:cNvPr id="5" name="矩形: 圆角 4"/>
          <p:cNvSpPr/>
          <p:nvPr/>
        </p:nvSpPr>
        <p:spPr>
          <a:xfrm>
            <a:off x="1267738" y="2830167"/>
            <a:ext cx="480771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r>
              <a:rPr lang="en-US" altLang="zh-CN" sz="1400" dirty="0">
                <a:solidFill>
                  <a:schemeClr val="tx1"/>
                </a:solidFill>
              </a:rPr>
              <a:t>Transpiration</a:t>
            </a:r>
            <a:endParaRPr lang="en-US" altLang="zh-CN" sz="1400" dirty="0">
              <a:solidFill>
                <a:schemeClr val="tx1"/>
              </a:solidFill>
            </a:endParaRPr>
          </a:p>
        </p:txBody>
      </p:sp>
      <p:sp>
        <p:nvSpPr>
          <p:cNvPr id="7" name="矩形: 圆角 6"/>
          <p:cNvSpPr/>
          <p:nvPr/>
        </p:nvSpPr>
        <p:spPr>
          <a:xfrm>
            <a:off x="1267738" y="3152415"/>
            <a:ext cx="480771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r>
              <a:rPr lang="en-US" altLang="zh-CN" sz="1400" dirty="0">
                <a:solidFill>
                  <a:schemeClr val="tx1"/>
                </a:solidFill>
              </a:rPr>
              <a:t>Ripening </a:t>
            </a:r>
            <a:endParaRPr lang="en-US" altLang="zh-CN" sz="1400" dirty="0">
              <a:solidFill>
                <a:schemeClr val="tx1"/>
              </a:solidFill>
            </a:endParaRPr>
          </a:p>
        </p:txBody>
      </p:sp>
      <p:sp>
        <p:nvSpPr>
          <p:cNvPr id="11" name="矩形: 圆角 10"/>
          <p:cNvSpPr/>
          <p:nvPr/>
        </p:nvSpPr>
        <p:spPr>
          <a:xfrm>
            <a:off x="6965661" y="2513094"/>
            <a:ext cx="1421311"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pPr algn="ctr"/>
            <a:r>
              <a:rPr lang="en-US" altLang="zh-CN" sz="1400" dirty="0">
                <a:solidFill>
                  <a:schemeClr val="tx1"/>
                </a:solidFill>
              </a:rPr>
              <a:t>Water Loss</a:t>
            </a:r>
            <a:endParaRPr lang="en-US" altLang="zh-CN" sz="1400" dirty="0">
              <a:solidFill>
                <a:schemeClr val="tx1"/>
              </a:solidFill>
            </a:endParaRPr>
          </a:p>
        </p:txBody>
      </p:sp>
      <p:sp>
        <p:nvSpPr>
          <p:cNvPr id="12" name="矩形: 圆角 11"/>
          <p:cNvSpPr/>
          <p:nvPr/>
        </p:nvSpPr>
        <p:spPr>
          <a:xfrm>
            <a:off x="8419563" y="2513094"/>
            <a:ext cx="1421312"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pPr algn="ctr"/>
            <a:r>
              <a:rPr lang="en-US" altLang="zh-CN" sz="1400" dirty="0">
                <a:solidFill>
                  <a:schemeClr val="tx1"/>
                </a:solidFill>
              </a:rPr>
              <a:t>Decay</a:t>
            </a:r>
            <a:endParaRPr lang="en-US" altLang="zh-CN" sz="1400" dirty="0">
              <a:solidFill>
                <a:schemeClr val="tx1"/>
              </a:solidFill>
            </a:endParaRPr>
          </a:p>
        </p:txBody>
      </p:sp>
      <p:sp>
        <p:nvSpPr>
          <p:cNvPr id="13" name="矩形: 圆角 12"/>
          <p:cNvSpPr/>
          <p:nvPr/>
        </p:nvSpPr>
        <p:spPr>
          <a:xfrm>
            <a:off x="9873465" y="2513094"/>
            <a:ext cx="1623210"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pPr algn="ctr"/>
            <a:r>
              <a:rPr lang="en-US" altLang="zh-CN" sz="1400" dirty="0">
                <a:solidFill>
                  <a:schemeClr val="tx1"/>
                </a:solidFill>
              </a:rPr>
              <a:t>Browning</a:t>
            </a:r>
            <a:endParaRPr lang="en-US" altLang="zh-CN" sz="1400" dirty="0">
              <a:solidFill>
                <a:schemeClr val="tx1"/>
              </a:solidFill>
            </a:endParaRPr>
          </a:p>
        </p:txBody>
      </p:sp>
      <p:sp>
        <p:nvSpPr>
          <p:cNvPr id="14" name="矩形: 圆角 13"/>
          <p:cNvSpPr/>
          <p:nvPr/>
        </p:nvSpPr>
        <p:spPr>
          <a:xfrm>
            <a:off x="6965661" y="2833698"/>
            <a:ext cx="2098329"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pPr algn="ctr"/>
            <a:r>
              <a:rPr lang="en-US" altLang="zh-CN" sz="1400" dirty="0">
                <a:solidFill>
                  <a:schemeClr val="tx1"/>
                </a:solidFill>
              </a:rPr>
              <a:t>Senescence</a:t>
            </a:r>
            <a:endParaRPr lang="en-US" altLang="zh-CN" sz="1400" dirty="0">
              <a:solidFill>
                <a:schemeClr val="tx1"/>
              </a:solidFill>
            </a:endParaRPr>
          </a:p>
        </p:txBody>
      </p:sp>
      <p:sp>
        <p:nvSpPr>
          <p:cNvPr id="15" name="矩形: 圆角 14"/>
          <p:cNvSpPr/>
          <p:nvPr/>
        </p:nvSpPr>
        <p:spPr>
          <a:xfrm>
            <a:off x="9094644" y="2833698"/>
            <a:ext cx="2402031"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pPr algn="ctr"/>
            <a:r>
              <a:rPr lang="en-US" altLang="zh-CN" sz="1400" dirty="0">
                <a:solidFill>
                  <a:schemeClr val="tx1"/>
                </a:solidFill>
              </a:rPr>
              <a:t>Flavor Deterioration</a:t>
            </a:r>
            <a:endParaRPr lang="en-US" altLang="zh-CN" sz="1400" dirty="0">
              <a:solidFill>
                <a:schemeClr val="tx1"/>
              </a:solidFill>
            </a:endParaRPr>
          </a:p>
        </p:txBody>
      </p:sp>
      <p:sp>
        <p:nvSpPr>
          <p:cNvPr id="17" name="矩形: 圆角 16"/>
          <p:cNvSpPr/>
          <p:nvPr/>
        </p:nvSpPr>
        <p:spPr>
          <a:xfrm>
            <a:off x="1267738" y="4620586"/>
            <a:ext cx="480771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r>
              <a:rPr lang="en-US" altLang="zh-CN" sz="1400" dirty="0">
                <a:solidFill>
                  <a:schemeClr val="tx1"/>
                </a:solidFill>
                <a:sym typeface="+mn-ea"/>
              </a:rPr>
              <a:t>Reduced quality.</a:t>
            </a:r>
            <a:endParaRPr lang="en-US" altLang="zh-CN" sz="1400" dirty="0">
              <a:solidFill>
                <a:schemeClr val="tx1"/>
              </a:solidFill>
            </a:endParaRPr>
          </a:p>
        </p:txBody>
      </p:sp>
      <p:sp>
        <p:nvSpPr>
          <p:cNvPr id="18" name="矩形: 圆角 17"/>
          <p:cNvSpPr/>
          <p:nvPr/>
        </p:nvSpPr>
        <p:spPr>
          <a:xfrm>
            <a:off x="1267738" y="4937588"/>
            <a:ext cx="480771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r>
              <a:rPr lang="en-US" altLang="zh-CN" sz="1400" dirty="0">
                <a:solidFill>
                  <a:schemeClr val="tx1"/>
                </a:solidFill>
                <a:sym typeface="+mn-ea"/>
              </a:rPr>
              <a:t>Substantial postharvest losses.</a:t>
            </a:r>
            <a:endParaRPr lang="en-US" altLang="zh-CN" sz="1400" dirty="0">
              <a:solidFill>
                <a:schemeClr val="tx1"/>
              </a:solidFill>
            </a:endParaRPr>
          </a:p>
        </p:txBody>
      </p:sp>
      <p:sp>
        <p:nvSpPr>
          <p:cNvPr id="19" name="矩形: 圆角 6"/>
          <p:cNvSpPr/>
          <p:nvPr/>
        </p:nvSpPr>
        <p:spPr>
          <a:xfrm>
            <a:off x="1267738" y="3474663"/>
            <a:ext cx="480771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r>
              <a:rPr lang="en-US" altLang="zh-CN" sz="1400" dirty="0">
                <a:solidFill>
                  <a:schemeClr val="tx1"/>
                </a:solidFill>
              </a:rPr>
              <a:t>Senescence</a:t>
            </a:r>
            <a:endParaRPr lang="en-US" altLang="zh-CN" sz="1400" dirty="0">
              <a:solidFill>
                <a:schemeClr val="tx1"/>
              </a:solidFill>
            </a:endParaRPr>
          </a:p>
        </p:txBody>
      </p:sp>
      <p:pic>
        <p:nvPicPr>
          <p:cNvPr id="16" name="8.1_02">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050925" y="59975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6"/>
                </p:tgtEl>
              </p:cMediaNode>
            </p:audio>
          </p:childTnLst>
        </p:cTn>
      </p:par>
    </p:tnLst>
    <p:bldLst>
      <p:bldP spid="10" grpId="0" animBg="1"/>
      <p:bldP spid="2" grpId="0" uiExpand="1" build="p"/>
      <p:bldP spid="8" grpId="0" uiExpand="1" build="p"/>
      <p:bldP spid="9" grpId="0"/>
      <p:bldP spid="3" grpId="0" uiExpand="1" build="p"/>
      <p:bldP spid="4" grpId="0" animBg="1"/>
      <p:bldP spid="5" grpId="0" animBg="1"/>
      <p:bldP spid="7" grpId="0" animBg="1"/>
      <p:bldP spid="11" grpId="0" animBg="1"/>
      <p:bldP spid="12" grpId="0" animBg="1"/>
      <p:bldP spid="13" grpId="0" animBg="1"/>
      <p:bldP spid="14" grpId="0" animBg="1"/>
      <p:bldP spid="15" grpId="0" animBg="1"/>
      <p:bldP spid="17" grpId="0" animBg="1"/>
      <p:bldP spid="18"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1" name="组合 1180"/>
          <p:cNvGrpSpPr/>
          <p:nvPr>
            <p:custDataLst>
              <p:tags r:id="rId1"/>
            </p:custDataLst>
          </p:nvPr>
        </p:nvGrpSpPr>
        <p:grpSpPr>
          <a:xfrm>
            <a:off x="3566160" y="2338930"/>
            <a:ext cx="7349490" cy="1466850"/>
            <a:chOff x="2804728" y="1167895"/>
            <a:chExt cx="6061319" cy="1466561"/>
          </a:xfrm>
        </p:grpSpPr>
        <p:sp>
          <p:nvSpPr>
            <p:cNvPr id="1327" name="矩形 1326"/>
            <p:cNvSpPr/>
            <p:nvPr>
              <p:custDataLst>
                <p:tags r:id="rId2"/>
              </p:custDataLst>
            </p:nvPr>
          </p:nvSpPr>
          <p:spPr>
            <a:xfrm>
              <a:off x="6480911" y="1167895"/>
              <a:ext cx="2385136" cy="413075"/>
            </a:xfrm>
            <a:prstGeom prst="rect">
              <a:avLst/>
            </a:prstGeom>
            <a:solidFill>
              <a:srgbClr val="DEB85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00" name="矩形 1199"/>
            <p:cNvSpPr/>
            <p:nvPr>
              <p:custDataLst>
                <p:tags r:id="rId3"/>
              </p:custDataLst>
            </p:nvPr>
          </p:nvSpPr>
          <p:spPr>
            <a:xfrm>
              <a:off x="2885942" y="1272828"/>
              <a:ext cx="5908737" cy="1017712"/>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2" name="文本框 1201"/>
            <p:cNvSpPr txBox="1"/>
            <p:nvPr>
              <p:custDataLst>
                <p:tags r:id="rId4"/>
              </p:custDataLst>
            </p:nvPr>
          </p:nvSpPr>
          <p:spPr>
            <a:xfrm>
              <a:off x="2953755" y="1639372"/>
              <a:ext cx="5789553" cy="369259"/>
            </a:xfrm>
            <a:prstGeom prst="rect">
              <a:avLst/>
            </a:prstGeom>
            <a:noFill/>
          </p:spPr>
          <p:txBody>
            <a:bodyPr wrap="square" rtlCol="0">
              <a:spAutoFit/>
            </a:bodyPr>
            <a:lstStyle/>
            <a:p>
              <a:r>
                <a:rPr lang="en-US" altLang="zh-CN" b="1" dirty="0">
                  <a:solidFill>
                    <a:schemeClr val="bg1"/>
                  </a:solidFill>
                  <a:ea typeface="+mj-ea"/>
                </a:rPr>
                <a:t>Preservation Methods for Fruits and Vegetables</a:t>
              </a:r>
              <a:endParaRPr lang="en-US" altLang="zh-CN" b="1" dirty="0">
                <a:solidFill>
                  <a:schemeClr val="bg1"/>
                </a:solidFill>
                <a:ea typeface="+mj-ea"/>
              </a:endParaRPr>
            </a:p>
          </p:txBody>
        </p:sp>
        <p:sp>
          <p:nvSpPr>
            <p:cNvPr id="1203" name="矩形 1202"/>
            <p:cNvSpPr/>
            <p:nvPr>
              <p:custDataLst>
                <p:tags r:id="rId5"/>
              </p:custDataLst>
            </p:nvPr>
          </p:nvSpPr>
          <p:spPr>
            <a:xfrm>
              <a:off x="2804728" y="2236561"/>
              <a:ext cx="1188000" cy="10800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4" name="文本框 1203"/>
            <p:cNvSpPr txBox="1"/>
            <p:nvPr>
              <p:custDataLst>
                <p:tags r:id="rId6"/>
              </p:custDataLst>
            </p:nvPr>
          </p:nvSpPr>
          <p:spPr>
            <a:xfrm>
              <a:off x="2953757" y="1290161"/>
              <a:ext cx="1618720" cy="400031"/>
            </a:xfrm>
            <a:prstGeom prst="rect">
              <a:avLst/>
            </a:prstGeom>
            <a:noFill/>
          </p:spPr>
          <p:txBody>
            <a:bodyPr wrap="square" rtlCol="0">
              <a:spAutoFit/>
            </a:bodyPr>
            <a:lstStyle/>
            <a:p>
              <a:r>
                <a:rPr lang="en-US" altLang="zh-CN" sz="2000" b="1" i="1" dirty="0">
                  <a:solidFill>
                    <a:srgbClr val="FFC000"/>
                  </a:solidFill>
                  <a:effectLst>
                    <a:outerShdw blurRad="38100" dist="38100" dir="2700000" algn="tl">
                      <a:srgbClr val="000000">
                        <a:alpha val="43137"/>
                      </a:srgbClr>
                    </a:outerShdw>
                  </a:effectLst>
                </a:rPr>
                <a:t>Part 01</a:t>
              </a:r>
              <a:r>
                <a:rPr lang="en-US" altLang="zh-CN" sz="2000" i="1" dirty="0">
                  <a:solidFill>
                    <a:srgbClr val="DEB855"/>
                  </a:solidFill>
                  <a:effectLst>
                    <a:outerShdw blurRad="38100" dist="38100" dir="2700000" algn="tl">
                      <a:srgbClr val="000000">
                        <a:alpha val="43137"/>
                      </a:srgbClr>
                    </a:outerShdw>
                  </a:effectLst>
                </a:rPr>
                <a:t> </a:t>
              </a:r>
              <a:endParaRPr lang="zh-CN" altLang="en-US" sz="2000" i="1" dirty="0">
                <a:solidFill>
                  <a:srgbClr val="DEB855"/>
                </a:solidFill>
                <a:effectLst>
                  <a:outerShdw blurRad="38100" dist="38100" dir="2700000" algn="tl">
                    <a:srgbClr val="000000">
                      <a:alpha val="43137"/>
                    </a:srgbClr>
                  </a:outerShdw>
                </a:effectLst>
              </a:endParaRPr>
            </a:p>
          </p:txBody>
        </p:sp>
        <p:grpSp>
          <p:nvGrpSpPr>
            <p:cNvPr id="1329" name="组合 1328"/>
            <p:cNvGrpSpPr/>
            <p:nvPr/>
          </p:nvGrpSpPr>
          <p:grpSpPr>
            <a:xfrm>
              <a:off x="7938332" y="2032392"/>
              <a:ext cx="903097" cy="602064"/>
              <a:chOff x="2178006" y="5732219"/>
              <a:chExt cx="1219876" cy="813250"/>
            </a:xfrm>
          </p:grpSpPr>
          <p:cxnSp>
            <p:nvCxnSpPr>
              <p:cNvPr id="1333" name="直接连接符 1332"/>
              <p:cNvCxnSpPr/>
              <p:nvPr>
                <p:custDataLst>
                  <p:tags r:id="rId7"/>
                </p:custDataLst>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34" name="直接连接符 1333"/>
              <p:cNvCxnSpPr/>
              <p:nvPr>
                <p:custDataLst>
                  <p:tags r:id="rId8"/>
                </p:custDataLst>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35" name="直接连接符 1334"/>
              <p:cNvCxnSpPr/>
              <p:nvPr>
                <p:custDataLst>
                  <p:tags r:id="rId9"/>
                </p:custDataLst>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36" name="直接连接符 1335"/>
              <p:cNvCxnSpPr/>
              <p:nvPr>
                <p:custDataLst>
                  <p:tags r:id="rId10"/>
                </p:custDataLst>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37" name="直接连接符 1336"/>
              <p:cNvCxnSpPr/>
              <p:nvPr>
                <p:custDataLst>
                  <p:tags r:id="rId11"/>
                </p:custDataLst>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38" name="直接连接符 1337"/>
              <p:cNvCxnSpPr/>
              <p:nvPr>
                <p:custDataLst>
                  <p:tags r:id="rId12"/>
                </p:custDataLst>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39" name="直接连接符 1338"/>
              <p:cNvCxnSpPr/>
              <p:nvPr>
                <p:custDataLst>
                  <p:tags r:id="rId13"/>
                </p:custDataLst>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40" name="直接连接符 1339"/>
              <p:cNvCxnSpPr/>
              <p:nvPr>
                <p:custDataLst>
                  <p:tags r:id="rId14"/>
                </p:custDataLst>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41" name="直接连接符 1340"/>
              <p:cNvCxnSpPr/>
              <p:nvPr>
                <p:custDataLst>
                  <p:tags r:id="rId15"/>
                </p:custDataLst>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grpSp>
      <p:grpSp>
        <p:nvGrpSpPr>
          <p:cNvPr id="1180" name="组合 1179"/>
          <p:cNvGrpSpPr/>
          <p:nvPr>
            <p:custDataLst>
              <p:tags r:id="rId16"/>
            </p:custDataLst>
          </p:nvPr>
        </p:nvGrpSpPr>
        <p:grpSpPr>
          <a:xfrm>
            <a:off x="3566160" y="3808480"/>
            <a:ext cx="7349490" cy="1466850"/>
            <a:chOff x="2804728" y="2695719"/>
            <a:chExt cx="6061319" cy="1466561"/>
          </a:xfrm>
        </p:grpSpPr>
        <p:sp>
          <p:nvSpPr>
            <p:cNvPr id="28" name="矩形 27"/>
            <p:cNvSpPr/>
            <p:nvPr>
              <p:custDataLst>
                <p:tags r:id="rId17"/>
              </p:custDataLst>
            </p:nvPr>
          </p:nvSpPr>
          <p:spPr>
            <a:xfrm>
              <a:off x="6480911" y="2695719"/>
              <a:ext cx="2385136" cy="413075"/>
            </a:xfrm>
            <a:prstGeom prst="rect">
              <a:avLst/>
            </a:prstGeom>
            <a:solidFill>
              <a:srgbClr val="DEB85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矩形 28"/>
            <p:cNvSpPr/>
            <p:nvPr>
              <p:custDataLst>
                <p:tags r:id="rId18"/>
              </p:custDataLst>
            </p:nvPr>
          </p:nvSpPr>
          <p:spPr>
            <a:xfrm>
              <a:off x="2885942" y="2800652"/>
              <a:ext cx="5908737" cy="1017712"/>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custDataLst>
                <p:tags r:id="rId19"/>
              </p:custDataLst>
            </p:nvPr>
          </p:nvSpPr>
          <p:spPr>
            <a:xfrm>
              <a:off x="2953755" y="3167196"/>
              <a:ext cx="5902569" cy="369259"/>
            </a:xfrm>
            <a:prstGeom prst="rect">
              <a:avLst/>
            </a:prstGeom>
            <a:noFill/>
          </p:spPr>
          <p:txBody>
            <a:bodyPr wrap="square" rtlCol="0">
              <a:spAutoFit/>
            </a:bodyPr>
            <a:lstStyle/>
            <a:p>
              <a:r>
                <a:rPr lang="en-US" altLang="zh-CN" b="1" dirty="0">
                  <a:solidFill>
                    <a:schemeClr val="bg1"/>
                  </a:solidFill>
                  <a:ea typeface="+mj-ea"/>
                </a:rPr>
                <a:t>Preservation Methods for Common Fruits and Vegetables</a:t>
              </a:r>
              <a:endParaRPr lang="en-US" altLang="zh-CN" b="1" dirty="0">
                <a:solidFill>
                  <a:schemeClr val="bg1"/>
                </a:solidFill>
                <a:ea typeface="+mj-ea"/>
              </a:endParaRPr>
            </a:p>
          </p:txBody>
        </p:sp>
        <p:sp>
          <p:nvSpPr>
            <p:cNvPr id="31" name="矩形 30"/>
            <p:cNvSpPr/>
            <p:nvPr>
              <p:custDataLst>
                <p:tags r:id="rId20"/>
              </p:custDataLst>
            </p:nvPr>
          </p:nvSpPr>
          <p:spPr>
            <a:xfrm>
              <a:off x="2804728" y="3764385"/>
              <a:ext cx="1188000" cy="10800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2" name="文本框 1151"/>
            <p:cNvSpPr txBox="1"/>
            <p:nvPr>
              <p:custDataLst>
                <p:tags r:id="rId21"/>
              </p:custDataLst>
            </p:nvPr>
          </p:nvSpPr>
          <p:spPr>
            <a:xfrm>
              <a:off x="2953757" y="2817985"/>
              <a:ext cx="1618720" cy="400031"/>
            </a:xfrm>
            <a:prstGeom prst="rect">
              <a:avLst/>
            </a:prstGeom>
            <a:noFill/>
          </p:spPr>
          <p:txBody>
            <a:bodyPr wrap="square" rtlCol="0">
              <a:spAutoFit/>
            </a:bodyPr>
            <a:lstStyle/>
            <a:p>
              <a:r>
                <a:rPr lang="en-US" altLang="zh-CN" sz="2000" b="1" i="1" dirty="0">
                  <a:solidFill>
                    <a:srgbClr val="FFC000"/>
                  </a:solidFill>
                  <a:effectLst>
                    <a:outerShdw blurRad="38100" dist="38100" dir="2700000" algn="tl">
                      <a:srgbClr val="000000">
                        <a:alpha val="43137"/>
                      </a:srgbClr>
                    </a:outerShdw>
                  </a:effectLst>
                </a:rPr>
                <a:t>Part 02</a:t>
              </a:r>
              <a:r>
                <a:rPr lang="en-US" altLang="zh-CN" sz="2000" i="1" dirty="0">
                  <a:solidFill>
                    <a:srgbClr val="DEB855"/>
                  </a:solidFill>
                  <a:effectLst>
                    <a:outerShdw blurRad="38100" dist="38100" dir="2700000" algn="tl">
                      <a:srgbClr val="000000">
                        <a:alpha val="43137"/>
                      </a:srgbClr>
                    </a:outerShdw>
                  </a:effectLst>
                </a:rPr>
                <a:t> </a:t>
              </a:r>
              <a:endParaRPr lang="zh-CN" altLang="en-US" sz="2000" i="1" dirty="0">
                <a:solidFill>
                  <a:srgbClr val="DEB855"/>
                </a:solidFill>
                <a:effectLst>
                  <a:outerShdw blurRad="38100" dist="38100" dir="2700000" algn="tl">
                    <a:srgbClr val="000000">
                      <a:alpha val="43137"/>
                    </a:srgbClr>
                  </a:outerShdw>
                </a:effectLst>
              </a:endParaRPr>
            </a:p>
          </p:txBody>
        </p:sp>
        <p:grpSp>
          <p:nvGrpSpPr>
            <p:cNvPr id="1153" name="组合 1152"/>
            <p:cNvGrpSpPr/>
            <p:nvPr/>
          </p:nvGrpSpPr>
          <p:grpSpPr>
            <a:xfrm>
              <a:off x="7938332" y="3560216"/>
              <a:ext cx="903097" cy="602064"/>
              <a:chOff x="2178006" y="5732219"/>
              <a:chExt cx="1219876" cy="813250"/>
            </a:xfrm>
          </p:grpSpPr>
          <p:cxnSp>
            <p:nvCxnSpPr>
              <p:cNvPr id="1154" name="直接连接符 1153"/>
              <p:cNvCxnSpPr/>
              <p:nvPr>
                <p:custDataLst>
                  <p:tags r:id="rId22"/>
                </p:custDataLst>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55" name="直接连接符 1154"/>
              <p:cNvCxnSpPr/>
              <p:nvPr>
                <p:custDataLst>
                  <p:tags r:id="rId23"/>
                </p:custDataLst>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56" name="直接连接符 1155"/>
              <p:cNvCxnSpPr/>
              <p:nvPr>
                <p:custDataLst>
                  <p:tags r:id="rId24"/>
                </p:custDataLst>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57" name="直接连接符 1156"/>
              <p:cNvCxnSpPr/>
              <p:nvPr>
                <p:custDataLst>
                  <p:tags r:id="rId25"/>
                </p:custDataLst>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58" name="直接连接符 1157"/>
              <p:cNvCxnSpPr/>
              <p:nvPr>
                <p:custDataLst>
                  <p:tags r:id="rId26"/>
                </p:custDataLst>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59" name="直接连接符 1158"/>
              <p:cNvCxnSpPr/>
              <p:nvPr>
                <p:custDataLst>
                  <p:tags r:id="rId27"/>
                </p:custDataLst>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60" name="直接连接符 1159"/>
              <p:cNvCxnSpPr/>
              <p:nvPr>
                <p:custDataLst>
                  <p:tags r:id="rId28"/>
                </p:custDataLst>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61" name="直接连接符 1160"/>
              <p:cNvCxnSpPr/>
              <p:nvPr>
                <p:custDataLst>
                  <p:tags r:id="rId29"/>
                </p:custDataLst>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62" name="直接连接符 1161"/>
              <p:cNvCxnSpPr/>
              <p:nvPr>
                <p:custDataLst>
                  <p:tags r:id="rId30"/>
                </p:custDataLst>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grpSp>
      <p:pic>
        <p:nvPicPr>
          <p:cNvPr id="2" name="8.1_03">
            <a:hlinkClick r:id="" action="ppaction://media"/>
          </p:cNvPr>
          <p:cNvPicPr>
            <a:picLocks noChangeAspect="1"/>
          </p:cNvPicPr>
          <p:nvPr>
            <a:audioFile r:link="rId31"/>
            <p:extLst>
              <p:ext uri="{DAA4B4D4-6D71-4841-9C94-3DE7FCFB9230}">
                <p14:media xmlns:p14="http://schemas.microsoft.com/office/powerpoint/2010/main" r:embed="rId32"/>
              </p:ext>
            </p:extLst>
          </p:nvPr>
        </p:nvPicPr>
        <p:blipFill>
          <a:blip r:embed="rId33"/>
          <a:stretch>
            <a:fillRect/>
          </a:stretch>
        </p:blipFill>
        <p:spPr>
          <a:xfrm>
            <a:off x="-869950" y="54705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199255" y="2393950"/>
            <a:ext cx="982980" cy="1521460"/>
            <a:chOff x="1432560" y="2630282"/>
            <a:chExt cx="853440" cy="1320624"/>
          </a:xfrm>
        </p:grpSpPr>
        <p:cxnSp>
          <p:nvCxnSpPr>
            <p:cNvPr id="14" name="直接连接符 13"/>
            <p:cNvCxnSpPr/>
            <p:nvPr/>
          </p:nvCxnSpPr>
          <p:spPr>
            <a:xfrm>
              <a:off x="2286000" y="2630282"/>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432560" y="3940976"/>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p:nvSpPr>
        <p:spPr>
          <a:xfrm>
            <a:off x="2514437" y="1010906"/>
            <a:ext cx="2699712" cy="583565"/>
          </a:xfrm>
          <a:prstGeom prst="rect">
            <a:avLst/>
          </a:prstGeom>
          <a:noFill/>
        </p:spPr>
        <p:txBody>
          <a:bodyPr vert="horz" wrap="square" rtlCol="0">
            <a:spAutoFit/>
          </a:bodyPr>
          <a:lstStyle/>
          <a:p>
            <a:pPr algn="r"/>
            <a:r>
              <a:rPr lang="en-US" altLang="zh-CN" sz="3200" i="1" dirty="0">
                <a:solidFill>
                  <a:srgbClr val="5BAE3E"/>
                </a:solidFill>
                <a:latin typeface="Arial" panose="020B0604020202020204" pitchFamily="34" charset="0"/>
                <a:ea typeface="+mj-ea"/>
                <a:cs typeface="Arial" panose="020B0604020202020204" pitchFamily="34" charset="0"/>
                <a:sym typeface="Arial" panose="020B0604020202020204" pitchFamily="34" charset="0"/>
              </a:rPr>
              <a:t>PART.01</a:t>
            </a:r>
            <a:endParaRPr lang="zh-CN" altLang="en-US" sz="3200" i="1" dirty="0">
              <a:solidFill>
                <a:srgbClr val="5BAE3E"/>
              </a:solidFill>
              <a:latin typeface="Arial" panose="020B0604020202020204" pitchFamily="34" charset="0"/>
              <a:ea typeface="+mj-ea"/>
              <a:cs typeface="Arial" panose="020B0604020202020204" pitchFamily="34" charset="0"/>
              <a:sym typeface="Arial" panose="020B0604020202020204" pitchFamily="34" charset="0"/>
            </a:endParaRPr>
          </a:p>
        </p:txBody>
      </p:sp>
      <p:grpSp>
        <p:nvGrpSpPr>
          <p:cNvPr id="121" name="组合 120"/>
          <p:cNvGrpSpPr/>
          <p:nvPr/>
        </p:nvGrpSpPr>
        <p:grpSpPr>
          <a:xfrm rot="16200000" flipV="1">
            <a:off x="403225" y="4108450"/>
            <a:ext cx="631825" cy="423545"/>
            <a:chOff x="1432560" y="2623534"/>
            <a:chExt cx="853440" cy="1320624"/>
          </a:xfrm>
        </p:grpSpPr>
        <p:cxnSp>
          <p:nvCxnSpPr>
            <p:cNvPr id="122" name="直接连接符 121"/>
            <p:cNvCxnSpPr/>
            <p:nvPr/>
          </p:nvCxnSpPr>
          <p:spPr>
            <a:xfrm>
              <a:off x="2285999" y="2623534"/>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1432560" y="3930930"/>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8" name="组合 107"/>
          <p:cNvGrpSpPr/>
          <p:nvPr/>
        </p:nvGrpSpPr>
        <p:grpSpPr>
          <a:xfrm>
            <a:off x="1280745" y="3333888"/>
            <a:ext cx="1538345" cy="1025562"/>
            <a:chOff x="2178006" y="5732219"/>
            <a:chExt cx="1219876" cy="813250"/>
          </a:xfrm>
        </p:grpSpPr>
        <p:cxnSp>
          <p:nvCxnSpPr>
            <p:cNvPr id="109" name="直接连接符 108"/>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5625510" y="2866708"/>
            <a:ext cx="6489875" cy="1124585"/>
          </a:xfrm>
          <a:prstGeom prst="rect">
            <a:avLst/>
          </a:prstGeom>
          <a:noFill/>
        </p:spPr>
        <p:txBody>
          <a:bodyPr wrap="square" rtlCol="0">
            <a:spAutoFit/>
          </a:bodyPr>
          <a:lstStyle/>
          <a:p>
            <a:pPr lvl="0" defTabSz="685800">
              <a:lnSpc>
                <a:spcPct val="120000"/>
              </a:lnSpc>
              <a:defRPr/>
            </a:pPr>
            <a:r>
              <a:rPr lang="en-US" altLang="zh-CN" sz="2800" b="1" dirty="0">
                <a:solidFill>
                  <a:srgbClr val="FFFFFF"/>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Preservation Methods for Fruits and Vegetables  </a:t>
            </a:r>
            <a:endParaRPr lang="en-US" altLang="zh-CN" sz="2800" b="1" dirty="0">
              <a:solidFill>
                <a:srgbClr val="FFFFFF"/>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6" name="文本框 5"/>
          <p:cNvSpPr txBox="1"/>
          <p:nvPr/>
        </p:nvSpPr>
        <p:spPr>
          <a:xfrm>
            <a:off x="930911" y="1594471"/>
            <a:ext cx="815975" cy="275590"/>
          </a:xfrm>
          <a:prstGeom prst="rect">
            <a:avLst/>
          </a:prstGeom>
          <a:noFill/>
        </p:spPr>
        <p:txBody>
          <a:bodyPr wrap="square" rtlCol="0">
            <a:spAutoFit/>
          </a:bodyPr>
          <a:lstStyle/>
          <a:p>
            <a:pPr algn="r"/>
            <a:r>
              <a:rPr lang="en-US" altLang="zh-CN" sz="1200" b="1" dirty="0">
                <a:solidFill>
                  <a:schemeClr val="bg1"/>
                </a:solidFill>
                <a:effectLst>
                  <a:outerShdw blurRad="38100" dist="38100" dir="2700000" algn="tl">
                    <a:srgbClr val="000000">
                      <a:alpha val="43137"/>
                    </a:srgbClr>
                  </a:outerShdw>
                </a:effectLst>
              </a:rPr>
              <a:t>AI</a:t>
            </a:r>
            <a:r>
              <a:rPr lang="zh-CN" altLang="en-US" sz="1200" b="1" dirty="0">
                <a:solidFill>
                  <a:schemeClr val="bg1"/>
                </a:solidFill>
                <a:effectLst>
                  <a:outerShdw blurRad="38100" dist="38100" dir="2700000" algn="tl">
                    <a:srgbClr val="000000">
                      <a:alpha val="43137"/>
                    </a:srgbClr>
                  </a:outerShdw>
                </a:effectLst>
              </a:rPr>
              <a:t>生成</a:t>
            </a:r>
            <a:endParaRPr lang="zh-CN" altLang="en-US" sz="1200" b="1" dirty="0">
              <a:solidFill>
                <a:schemeClr val="bg1"/>
              </a:solidFill>
              <a:effectLst>
                <a:outerShdw blurRad="38100" dist="38100" dir="2700000" algn="tl">
                  <a:srgbClr val="000000">
                    <a:alpha val="43137"/>
                  </a:srgbClr>
                </a:outerShdw>
              </a:effectLst>
            </a:endParaRPr>
          </a:p>
        </p:txBody>
      </p:sp>
      <p:pic>
        <p:nvPicPr>
          <p:cNvPr id="2" name="8.1_04">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785813" y="548163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127"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3352800"/>
            <a:ext cx="12192000" cy="35052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sym typeface="Arial" panose="020B0604020202020204" pitchFamily="34" charset="0"/>
            </a:endParaRPr>
          </a:p>
        </p:txBody>
      </p:sp>
      <p:sp>
        <p:nvSpPr>
          <p:cNvPr id="6" name="矩形: 圆角 5"/>
          <p:cNvSpPr/>
          <p:nvPr/>
        </p:nvSpPr>
        <p:spPr>
          <a:xfrm>
            <a:off x="980437" y="2632993"/>
            <a:ext cx="3204000"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rPr>
              <a:t>Reduce Respiration Rate</a:t>
            </a:r>
            <a:endParaRPr lang="en-US" altLang="zh-CN" sz="1600" b="1" dirty="0">
              <a:solidFill>
                <a:schemeClr val="bg1"/>
              </a:solidFill>
            </a:endParaRPr>
          </a:p>
        </p:txBody>
      </p:sp>
      <p:sp>
        <p:nvSpPr>
          <p:cNvPr id="11" name="矩形: 圆角 10"/>
          <p:cNvSpPr/>
          <p:nvPr/>
        </p:nvSpPr>
        <p:spPr>
          <a:xfrm>
            <a:off x="8064497" y="2632993"/>
            <a:ext cx="3204000"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rPr>
              <a:t>Inhibit Pathogen Growth</a:t>
            </a:r>
            <a:endParaRPr lang="en-US" altLang="zh-CN" sz="1600" b="1" dirty="0">
              <a:solidFill>
                <a:schemeClr val="bg1"/>
              </a:solidFill>
            </a:endParaRPr>
          </a:p>
        </p:txBody>
      </p:sp>
      <p:sp>
        <p:nvSpPr>
          <p:cNvPr id="2" name="文本框 1"/>
          <p:cNvSpPr txBox="1"/>
          <p:nvPr/>
        </p:nvSpPr>
        <p:spPr>
          <a:xfrm>
            <a:off x="584462" y="1801216"/>
            <a:ext cx="10913095" cy="769620"/>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Postharvest State and Core Objectives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Since fruits and vegetables remain alive after harvest, the core objectives of preservation are threefold:</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8" name="文本框 7"/>
          <p:cNvSpPr txBox="1"/>
          <p:nvPr/>
        </p:nvSpPr>
        <p:spPr>
          <a:xfrm>
            <a:off x="584462" y="3544614"/>
            <a:ext cx="5838648" cy="988476"/>
          </a:xfrm>
          <a:prstGeom prst="rect">
            <a:avLst/>
          </a:prstGeom>
          <a:noFill/>
        </p:spPr>
        <p:txBody>
          <a:bodyPr wrap="square" rtlCol="0">
            <a:spAutoFit/>
          </a:bodyPr>
          <a:lstStyle/>
          <a:p>
            <a:pPr marL="288290" lvl="0" indent="-288290" algn="l">
              <a:lnSpc>
                <a:spcPct val="120000"/>
              </a:lnSpc>
              <a:buClrTx/>
              <a:buSzTx/>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Common Preservation Methods</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gn="l">
              <a:lnSpc>
                <a:spcPct val="120000"/>
              </a:lnSpc>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The commonly used preservation methods in practice are as follows:</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3" name="矩形: 圆角 6"/>
          <p:cNvSpPr/>
          <p:nvPr/>
        </p:nvSpPr>
        <p:spPr>
          <a:xfrm>
            <a:off x="4522467" y="2632993"/>
            <a:ext cx="3204000"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rPr>
              <a:t>Minimize Transpiration Loss</a:t>
            </a:r>
            <a:endParaRPr lang="en-US" altLang="zh-CN" sz="1600" b="1" dirty="0">
              <a:solidFill>
                <a:schemeClr val="bg1"/>
              </a:solidFill>
            </a:endParaRPr>
          </a:p>
        </p:txBody>
      </p:sp>
      <p:sp>
        <p:nvSpPr>
          <p:cNvPr id="5" name="文本框 4"/>
          <p:cNvSpPr txBox="1"/>
          <p:nvPr/>
        </p:nvSpPr>
        <p:spPr>
          <a:xfrm>
            <a:off x="584200" y="506640"/>
            <a:ext cx="8552815" cy="107632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Postharvest Preservation: </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Core Objectives and Common Methods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6563423" y="3177421"/>
            <a:ext cx="4932019" cy="2770797"/>
          </a:xfrm>
          <a:prstGeom prst="rect">
            <a:avLst/>
          </a:prstGeom>
        </p:spPr>
      </p:pic>
      <p:sp>
        <p:nvSpPr>
          <p:cNvPr id="4" name="矩形: 圆角 3"/>
          <p:cNvSpPr/>
          <p:nvPr/>
        </p:nvSpPr>
        <p:spPr>
          <a:xfrm>
            <a:off x="1246393" y="4564605"/>
            <a:ext cx="4934484" cy="288000"/>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r>
              <a:rPr lang="en-US" altLang="zh-CN" sz="1400" dirty="0">
                <a:solidFill>
                  <a:srgbClr val="5BAE3E"/>
                </a:solidFill>
              </a:rPr>
              <a:t>Low-Temperature Preservation.</a:t>
            </a:r>
            <a:endParaRPr lang="en-US" altLang="zh-CN" sz="1400" dirty="0">
              <a:solidFill>
                <a:srgbClr val="5BAE3E"/>
              </a:solidFill>
            </a:endParaRPr>
          </a:p>
        </p:txBody>
      </p:sp>
      <p:sp>
        <p:nvSpPr>
          <p:cNvPr id="7" name="矩形: 圆角 6"/>
          <p:cNvSpPr/>
          <p:nvPr/>
        </p:nvSpPr>
        <p:spPr>
          <a:xfrm>
            <a:off x="1246393" y="4886528"/>
            <a:ext cx="4934484" cy="288000"/>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r>
              <a:rPr lang="en-US" altLang="zh-CN" sz="1400" dirty="0">
                <a:solidFill>
                  <a:srgbClr val="5BAE3E"/>
                </a:solidFill>
              </a:rPr>
              <a:t>Controlled Atmosphere (CA) Preservation.</a:t>
            </a:r>
            <a:endParaRPr lang="en-US" altLang="zh-CN" sz="1400" dirty="0">
              <a:solidFill>
                <a:srgbClr val="5BAE3E"/>
              </a:solidFill>
            </a:endParaRPr>
          </a:p>
        </p:txBody>
      </p:sp>
      <p:sp>
        <p:nvSpPr>
          <p:cNvPr id="12" name="矩形: 圆角 11"/>
          <p:cNvSpPr/>
          <p:nvPr/>
        </p:nvSpPr>
        <p:spPr>
          <a:xfrm>
            <a:off x="1246393" y="5208451"/>
            <a:ext cx="4934484" cy="288000"/>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r>
              <a:rPr lang="en-US" altLang="zh-CN" sz="1400" dirty="0">
                <a:solidFill>
                  <a:srgbClr val="5BAE3E"/>
                </a:solidFill>
              </a:rPr>
              <a:t>Chemical Preservation.</a:t>
            </a:r>
            <a:endParaRPr lang="en-US" altLang="zh-CN" sz="1400" dirty="0">
              <a:solidFill>
                <a:srgbClr val="5BAE3E"/>
              </a:solidFill>
            </a:endParaRPr>
          </a:p>
        </p:txBody>
      </p:sp>
      <p:sp>
        <p:nvSpPr>
          <p:cNvPr id="13" name="矩形: 圆角 12"/>
          <p:cNvSpPr/>
          <p:nvPr/>
        </p:nvSpPr>
        <p:spPr>
          <a:xfrm>
            <a:off x="1246393" y="5530373"/>
            <a:ext cx="4934484" cy="288000"/>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r>
              <a:rPr lang="en-US" altLang="zh-CN" sz="1400" dirty="0">
                <a:solidFill>
                  <a:srgbClr val="5BAE3E"/>
                </a:solidFill>
              </a:rPr>
              <a:t>Other Preservation Technologies.</a:t>
            </a:r>
            <a:endParaRPr lang="en-US" altLang="zh-CN" sz="1400" dirty="0">
              <a:solidFill>
                <a:srgbClr val="5BAE3E"/>
              </a:solidFill>
            </a:endParaRPr>
          </a:p>
        </p:txBody>
      </p:sp>
      <p:pic>
        <p:nvPicPr>
          <p:cNvPr id="15" name="8.1_05">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41350" y="60356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5"/>
                </p:tgtEl>
              </p:cMediaNode>
            </p:audio>
          </p:childTnLst>
        </p:cTn>
      </p:par>
    </p:tnLst>
    <p:bldLst>
      <p:bldP spid="10" grpId="0" animBg="1"/>
      <p:bldP spid="6" grpId="0" animBg="1"/>
      <p:bldP spid="11" grpId="0" animBg="1"/>
      <p:bldP spid="2" grpId="0" uiExpand="1" build="p"/>
      <p:bldP spid="8" grpId="0" uiExpand="1" build="p"/>
      <p:bldP spid="3" grpId="0" animBg="1"/>
      <p:bldP spid="5" grpId="0"/>
      <p:bldP spid="4" grpId="0" animBg="1"/>
      <p:bldP spid="7"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6708278"/>
            <a:ext cx="12192000" cy="153627"/>
            <a:chOff x="147892" y="6347897"/>
            <a:chExt cx="11450808" cy="120769"/>
          </a:xfrm>
        </p:grpSpPr>
        <p:sp>
          <p:nvSpPr>
            <p:cNvPr id="8" name="矩形 7"/>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12" name="矩形 11"/>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sp>
        <p:nvSpPr>
          <p:cNvPr id="6" name="文本框 5"/>
          <p:cNvSpPr txBox="1"/>
          <p:nvPr/>
        </p:nvSpPr>
        <p:spPr>
          <a:xfrm>
            <a:off x="572752"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Low-Temperature Preservation</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3" name="文本框 2"/>
          <p:cNvSpPr txBox="1"/>
          <p:nvPr/>
        </p:nvSpPr>
        <p:spPr>
          <a:xfrm>
            <a:off x="600203" y="2647735"/>
            <a:ext cx="6210500" cy="1733295"/>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Reduce Water Loss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Low temperature → helps reduce water loss.</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Higher temperature → faster water evaporation.</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Temperature declines → evaporation rate slows → water loss decreases correspondingly.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7" name="文本框 6"/>
          <p:cNvSpPr txBox="1"/>
          <p:nvPr/>
        </p:nvSpPr>
        <p:spPr>
          <a:xfrm>
            <a:off x="600203" y="4470030"/>
            <a:ext cx="7084867" cy="1115695"/>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Effectively Inhibit Growth of Pathogenic Microorganisms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Most pathogenic bacteria thrive at 20–30°C.</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Their growth significantly inhibited below 10°C.</a:t>
            </a:r>
            <a:endParaRPr lang="en-US" altLang="zh-CN" sz="1600" dirty="0">
              <a:solidFill>
                <a:schemeClr val="tx1"/>
              </a:solidFill>
              <a:latin typeface="Arial" panose="020B0604020202020204" pitchFamily="34" charset="0"/>
              <a:cs typeface="Arial" panose="020B0604020202020204" pitchFamily="34" charset="0"/>
              <a:sym typeface="+mn-ea"/>
            </a:endParaRPr>
          </a:p>
        </p:txBody>
      </p:sp>
      <p:grpSp>
        <p:nvGrpSpPr>
          <p:cNvPr id="5" name="组合 4"/>
          <p:cNvGrpSpPr/>
          <p:nvPr/>
        </p:nvGrpSpPr>
        <p:grpSpPr>
          <a:xfrm>
            <a:off x="0" y="1240221"/>
            <a:ext cx="12192000" cy="504000"/>
            <a:chOff x="0" y="1240221"/>
            <a:chExt cx="12192000" cy="504000"/>
          </a:xfrm>
        </p:grpSpPr>
        <p:sp>
          <p:nvSpPr>
            <p:cNvPr id="4" name="矩形 3"/>
            <p:cNvSpPr/>
            <p:nvPr/>
          </p:nvSpPr>
          <p:spPr>
            <a:xfrm>
              <a:off x="0" y="1240221"/>
              <a:ext cx="12192000" cy="5040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0" name="文本框 9"/>
            <p:cNvSpPr txBox="1"/>
            <p:nvPr/>
          </p:nvSpPr>
          <p:spPr>
            <a:xfrm>
              <a:off x="601652" y="1295116"/>
              <a:ext cx="10905297" cy="394210"/>
            </a:xfrm>
            <a:prstGeom prst="rect">
              <a:avLst/>
            </a:prstGeom>
            <a:noFill/>
          </p:spPr>
          <p:txBody>
            <a:bodyPr wrap="square" rtlCol="0">
              <a:spAutoFit/>
            </a:bodyPr>
            <a:lstStyle/>
            <a:p>
              <a:pPr>
                <a:lnSpc>
                  <a:spcPct val="120000"/>
                </a:lnSpc>
              </a:pPr>
              <a:r>
                <a:rPr lang="en-US" altLang="zh-CN" dirty="0">
                  <a:solidFill>
                    <a:schemeClr val="bg1"/>
                  </a:solidFill>
                </a:rPr>
                <a:t>Low temperature is the </a:t>
              </a:r>
              <a:r>
                <a:rPr lang="en-US" altLang="zh-CN" b="1" dirty="0">
                  <a:solidFill>
                    <a:schemeClr val="bg1"/>
                  </a:solidFill>
                </a:rPr>
                <a:t>most commonly used preservation method</a:t>
              </a:r>
              <a:r>
                <a:rPr lang="en-US" altLang="zh-CN" dirty="0">
                  <a:solidFill>
                    <a:schemeClr val="bg1"/>
                  </a:solidFill>
                </a:rPr>
                <a:t> in postharvest practice.</a:t>
              </a:r>
              <a:endParaRPr lang="en-US" altLang="zh-CN" dirty="0">
                <a:solidFill>
                  <a:schemeClr val="bg1"/>
                </a:solidFill>
              </a:endParaRPr>
            </a:p>
          </p:txBody>
        </p:sp>
      </p:grpSp>
      <p:sp>
        <p:nvSpPr>
          <p:cNvPr id="11" name="文本框 10"/>
          <p:cNvSpPr txBox="1"/>
          <p:nvPr/>
        </p:nvSpPr>
        <p:spPr>
          <a:xfrm>
            <a:off x="600203" y="1814430"/>
            <a:ext cx="10896471" cy="744306"/>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Reduce Respiration Intensity</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As ambient temperature decreases → respiration slows accordingly.</a:t>
            </a:r>
            <a:endParaRPr lang="en-US" altLang="zh-CN" sz="1600" dirty="0">
              <a:solidFill>
                <a:schemeClr val="tx1"/>
              </a:solidFill>
              <a:latin typeface="Arial" panose="020B0604020202020204" pitchFamily="34" charset="0"/>
              <a:cs typeface="Arial" panose="020B0604020202020204" pitchFamily="34" charset="0"/>
              <a:sym typeface="+mn-ea"/>
            </a:endParaRPr>
          </a:p>
        </p:txBody>
      </p:sp>
      <p:grpSp>
        <p:nvGrpSpPr>
          <p:cNvPr id="15" name="组合 14"/>
          <p:cNvGrpSpPr/>
          <p:nvPr/>
        </p:nvGrpSpPr>
        <p:grpSpPr>
          <a:xfrm>
            <a:off x="7524117" y="2960771"/>
            <a:ext cx="3931806" cy="2242839"/>
            <a:chOff x="7524117" y="2960771"/>
            <a:chExt cx="3931806" cy="2242839"/>
          </a:xfrm>
        </p:grpSpPr>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7524117" y="2960771"/>
              <a:ext cx="3931806" cy="2242839"/>
            </a:xfrm>
            <a:prstGeom prst="rect">
              <a:avLst/>
            </a:prstGeom>
          </p:spPr>
        </p:pic>
        <p:sp>
          <p:nvSpPr>
            <p:cNvPr id="14" name="文本框 13"/>
            <p:cNvSpPr txBox="1"/>
            <p:nvPr/>
          </p:nvSpPr>
          <p:spPr>
            <a:xfrm>
              <a:off x="7552483" y="2965361"/>
              <a:ext cx="575517" cy="246221"/>
            </a:xfrm>
            <a:prstGeom prst="rect">
              <a:avLst/>
            </a:prstGeom>
            <a:noFill/>
          </p:spPr>
          <p:txBody>
            <a:bodyPr wrap="square" rtlCol="0">
              <a:spAutoFit/>
            </a:bodyPr>
            <a:lstStyle/>
            <a:p>
              <a:r>
                <a:rPr lang="en-US" altLang="zh-CN" sz="1000" dirty="0">
                  <a:solidFill>
                    <a:schemeClr val="bg1"/>
                  </a:solidFill>
                </a:rPr>
                <a:t>AI</a:t>
              </a:r>
              <a:r>
                <a:rPr lang="zh-CN" altLang="en-US" sz="1000" dirty="0">
                  <a:solidFill>
                    <a:schemeClr val="bg1"/>
                  </a:solidFill>
                </a:rPr>
                <a:t>生成</a:t>
              </a:r>
              <a:endParaRPr lang="zh-CN" altLang="en-US" sz="1000" dirty="0">
                <a:solidFill>
                  <a:schemeClr val="bg1"/>
                </a:solidFill>
              </a:endParaRPr>
            </a:p>
          </p:txBody>
        </p:sp>
      </p:grpSp>
      <p:pic>
        <p:nvPicPr>
          <p:cNvPr id="16" name="8.1_06">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952413" y="59023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6"/>
                </p:tgtEl>
              </p:cMediaNode>
            </p:audio>
          </p:childTnLst>
        </p:cTn>
      </p:par>
    </p:tnLst>
    <p:bldLst>
      <p:bldP spid="6" grpId="0"/>
      <p:bldP spid="3" grpId="0" uiExpand="1" build="p"/>
      <p:bldP spid="7" grpId="0" uiExpand="1" build="p"/>
      <p:bldP spid="11"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585390" y="2182900"/>
            <a:ext cx="7644210" cy="1020279"/>
          </a:xfrm>
          <a:prstGeom prst="rect">
            <a:avLst/>
          </a:prstGeom>
          <a:noFill/>
        </p:spPr>
        <p:txBody>
          <a:bodyPr wrap="square" rtlCol="0">
            <a:spAutoFit/>
          </a:bodyPr>
          <a:lstStyle/>
          <a:p>
            <a:pPr marL="288290" lvl="0" indent="-285750">
              <a:lnSpc>
                <a:spcPct val="11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Avoid Uniform Temperature Settings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Cold storage facility should not be set a uniform temperature for all produce.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1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Uniform settings → chilling injury in cold-sensitive fruits and vegetables. </a:t>
            </a:r>
            <a:endParaRPr lang="en-US" altLang="zh-CN" sz="1600" dirty="0">
              <a:latin typeface="Arial" panose="020B0604020202020204" pitchFamily="34" charset="0"/>
              <a:cs typeface="Arial" panose="020B0604020202020204" pitchFamily="34" charset="0"/>
              <a:sym typeface="+mn-ea"/>
            </a:endParaRPr>
          </a:p>
        </p:txBody>
      </p:sp>
      <p:sp>
        <p:nvSpPr>
          <p:cNvPr id="8" name="文本框 7"/>
          <p:cNvSpPr txBox="1"/>
          <p:nvPr/>
        </p:nvSpPr>
        <p:spPr>
          <a:xfrm>
            <a:off x="585120" y="3225931"/>
            <a:ext cx="10911555" cy="1110560"/>
          </a:xfrm>
          <a:prstGeom prst="rect">
            <a:avLst/>
          </a:prstGeom>
          <a:noFill/>
        </p:spPr>
        <p:txBody>
          <a:bodyPr wrap="square" rtlCol="0">
            <a:spAutoFit/>
          </a:bodyPr>
          <a:lstStyle/>
          <a:p>
            <a:pPr marL="288290" lvl="0" indent="-285750" algn="l">
              <a:lnSpc>
                <a:spcPct val="130000"/>
              </a:lnSpc>
              <a:spcBef>
                <a:spcPts val="100"/>
              </a:spcBef>
              <a:spcAft>
                <a:spcPts val="1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Select Temperatures Based on Produce Characteristics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30000"/>
              </a:lnSpc>
              <a:spcBef>
                <a:spcPts val="100"/>
              </a:spcBef>
              <a:spcAft>
                <a:spcPts val="1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Appropriate temperatures should be selected based on inherent characteristics </a:t>
            </a:r>
            <a:endParaRPr lang="en-US" altLang="zh-CN" sz="1600" dirty="0">
              <a:latin typeface="Arial" panose="020B0604020202020204" pitchFamily="34" charset="0"/>
              <a:cs typeface="Arial" panose="020B0604020202020204" pitchFamily="34" charset="0"/>
              <a:sym typeface="+mn-ea"/>
            </a:endParaRPr>
          </a:p>
          <a:p>
            <a:pPr marL="290195" lvl="1" algn="l">
              <a:lnSpc>
                <a:spcPct val="130000"/>
              </a:lnSpc>
              <a:spcBef>
                <a:spcPts val="100"/>
              </a:spcBef>
              <a:spcAft>
                <a:spcPts val="100"/>
              </a:spcAft>
              <a:buClrTx/>
              <a:buSzTx/>
            </a:pPr>
            <a:r>
              <a:rPr lang="en-US" altLang="zh-CN" sz="1600" dirty="0">
                <a:latin typeface="Arial" panose="020B0604020202020204" pitchFamily="34" charset="0"/>
                <a:cs typeface="Arial" panose="020B0604020202020204" pitchFamily="34" charset="0"/>
                <a:sym typeface="+mn-ea"/>
              </a:rPr>
              <a:t>     of each fruit or vegetable.</a:t>
            </a:r>
            <a:endParaRPr lang="en-US" altLang="zh-CN" sz="1600" dirty="0">
              <a:latin typeface="Arial" panose="020B0604020202020204" pitchFamily="34" charset="0"/>
              <a:cs typeface="Arial" panose="020B0604020202020204" pitchFamily="34" charset="0"/>
              <a:sym typeface="+mn-ea"/>
            </a:endParaRPr>
          </a:p>
        </p:txBody>
      </p:sp>
      <p:sp>
        <p:nvSpPr>
          <p:cNvPr id="3" name="文本框 2"/>
          <p:cNvSpPr txBox="1"/>
          <p:nvPr/>
        </p:nvSpPr>
        <p:spPr>
          <a:xfrm>
            <a:off x="572752"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Low-Temperature Preservation</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grpSp>
        <p:nvGrpSpPr>
          <p:cNvPr id="5" name="组合 4"/>
          <p:cNvGrpSpPr/>
          <p:nvPr/>
        </p:nvGrpSpPr>
        <p:grpSpPr>
          <a:xfrm>
            <a:off x="8793232" y="2280493"/>
            <a:ext cx="3243217" cy="3594046"/>
            <a:chOff x="8021320" y="3481705"/>
            <a:chExt cx="2025341" cy="2244427"/>
          </a:xfrm>
        </p:grpSpPr>
        <p:pic>
          <p:nvPicPr>
            <p:cNvPr id="17" name="图片 16"/>
            <p:cNvPicPr>
              <a:picLocks noChangeAspect="1"/>
            </p:cNvPicPr>
            <p:nvPr/>
          </p:nvPicPr>
          <p:blipFill>
            <a:blip r:embed="rId1"/>
            <a:srcRect r="50678"/>
            <a:stretch>
              <a:fillRect/>
            </a:stretch>
          </p:blipFill>
          <p:spPr>
            <a:xfrm>
              <a:off x="8021320" y="3481705"/>
              <a:ext cx="1872615" cy="2145030"/>
            </a:xfrm>
            <a:prstGeom prst="rect">
              <a:avLst/>
            </a:prstGeom>
          </p:spPr>
        </p:pic>
        <p:sp>
          <p:nvSpPr>
            <p:cNvPr id="4" name="文本框 3"/>
            <p:cNvSpPr txBox="1"/>
            <p:nvPr/>
          </p:nvSpPr>
          <p:spPr>
            <a:xfrm>
              <a:off x="9334191" y="5496262"/>
              <a:ext cx="712470" cy="229870"/>
            </a:xfrm>
            <a:prstGeom prst="rect">
              <a:avLst/>
            </a:prstGeom>
            <a:noFill/>
          </p:spPr>
          <p:txBody>
            <a:bodyPr wrap="square" rtlCol="0">
              <a:spAutoFit/>
            </a:bodyPr>
            <a:lstStyle/>
            <a:p>
              <a:pPr algn="ctr"/>
              <a:r>
                <a:rPr lang="en-US" altLang="zh-CN" sz="900" b="1" dirty="0">
                  <a:solidFill>
                    <a:schemeClr val="bg1"/>
                  </a:solidFill>
                  <a:effectLst>
                    <a:outerShdw blurRad="38100" dist="38100" dir="2700000" algn="tl">
                      <a:srgbClr val="000000">
                        <a:alpha val="43137"/>
                      </a:srgbClr>
                    </a:outerShdw>
                  </a:effectLst>
                </a:rPr>
                <a:t>AI</a:t>
              </a:r>
              <a:r>
                <a:rPr lang="zh-CN" altLang="en-US" sz="900" b="1" dirty="0">
                  <a:solidFill>
                    <a:schemeClr val="bg1"/>
                  </a:solidFill>
                  <a:effectLst>
                    <a:outerShdw blurRad="38100" dist="38100" dir="2700000" algn="tl">
                      <a:srgbClr val="000000">
                        <a:alpha val="43137"/>
                      </a:srgbClr>
                    </a:outerShdw>
                  </a:effectLst>
                </a:rPr>
                <a:t>生成</a:t>
              </a:r>
              <a:endParaRPr lang="zh-CN" altLang="en-US" sz="900" b="1" dirty="0">
                <a:solidFill>
                  <a:schemeClr val="bg1"/>
                </a:solidFill>
                <a:effectLst>
                  <a:outerShdw blurRad="38100" dist="38100" dir="2700000" algn="tl">
                    <a:srgbClr val="000000">
                      <a:alpha val="43137"/>
                    </a:srgbClr>
                  </a:outerShdw>
                </a:effectLst>
              </a:endParaRPr>
            </a:p>
          </p:txBody>
        </p:sp>
      </p:grpSp>
      <p:sp>
        <p:nvSpPr>
          <p:cNvPr id="6" name="矩形 5"/>
          <p:cNvSpPr/>
          <p:nvPr/>
        </p:nvSpPr>
        <p:spPr>
          <a:xfrm>
            <a:off x="0" y="1240221"/>
            <a:ext cx="12192000" cy="5040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7" name="文本框 6"/>
          <p:cNvSpPr txBox="1"/>
          <p:nvPr/>
        </p:nvSpPr>
        <p:spPr>
          <a:xfrm>
            <a:off x="601652" y="1295116"/>
            <a:ext cx="10905297" cy="394210"/>
          </a:xfrm>
          <a:prstGeom prst="rect">
            <a:avLst/>
          </a:prstGeom>
          <a:noFill/>
        </p:spPr>
        <p:txBody>
          <a:bodyPr wrap="square" rtlCol="0">
            <a:spAutoFit/>
          </a:bodyPr>
          <a:lstStyle/>
          <a:p>
            <a:pPr>
              <a:lnSpc>
                <a:spcPct val="120000"/>
              </a:lnSpc>
            </a:pPr>
            <a:r>
              <a:rPr lang="en-US" altLang="zh-CN" dirty="0">
                <a:solidFill>
                  <a:schemeClr val="bg1"/>
                </a:solidFill>
              </a:rPr>
              <a:t>Suitable storage temperatures vary across different types of fruits and vegetables.</a:t>
            </a:r>
            <a:endParaRPr lang="en-US" altLang="zh-CN" dirty="0">
              <a:solidFill>
                <a:schemeClr val="bg1"/>
              </a:solidFill>
            </a:endParaRPr>
          </a:p>
        </p:txBody>
      </p:sp>
      <p:grpSp>
        <p:nvGrpSpPr>
          <p:cNvPr id="9" name="组合 8"/>
          <p:cNvGrpSpPr/>
          <p:nvPr/>
        </p:nvGrpSpPr>
        <p:grpSpPr>
          <a:xfrm>
            <a:off x="0" y="6708278"/>
            <a:ext cx="12192000" cy="153627"/>
            <a:chOff x="147892" y="6347897"/>
            <a:chExt cx="11450808" cy="120769"/>
          </a:xfrm>
        </p:grpSpPr>
        <p:sp>
          <p:nvSpPr>
            <p:cNvPr id="10" name="矩形 9"/>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11" name="矩形 10"/>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pic>
        <p:nvPicPr>
          <p:cNvPr id="12" name="8.1_06">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717463" y="61690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2"/>
                </p:tgtEl>
              </p:cMediaNode>
            </p:audio>
          </p:childTnLst>
        </p:cTn>
      </p:par>
    </p:tnLst>
    <p:bldLst>
      <p:bldP spid="15" grpId="0" uiExpand="1" build="p"/>
      <p:bldP spid="8" grpId="0" uiExpand="1" build="p"/>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207174"/>
            <a:ext cx="12192000" cy="2942896"/>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593090" y="1673860"/>
            <a:ext cx="6687820" cy="423545"/>
          </a:xfrm>
          <a:prstGeom prst="rect">
            <a:avLst/>
          </a:prstGeom>
          <a:noFill/>
        </p:spPr>
        <p:txBody>
          <a:bodyPr wrap="square" rtlCol="0">
            <a:spAutoFit/>
          </a:bodyPr>
          <a:lstStyle/>
          <a:p>
            <a:pPr marL="2540" lvl="0" indent="0">
              <a:lnSpc>
                <a:spcPct val="120000"/>
              </a:lnSpc>
              <a:spcBef>
                <a:spcPts val="100"/>
              </a:spcBef>
              <a:spcAft>
                <a:spcPts val="100"/>
              </a:spcAft>
              <a:buSzPct val="100000"/>
              <a:buFont typeface="Wingdings" panose="05000000000000000000" charset="0"/>
              <a:buNone/>
            </a:pPr>
            <a:r>
              <a:rPr lang="en-US" altLang="zh-CN" b="1" dirty="0">
                <a:solidFill>
                  <a:srgbClr val="5BAE3E"/>
                </a:solidFill>
                <a:latin typeface="Arial" panose="020B0604020202020204" pitchFamily="34" charset="0"/>
                <a:cs typeface="Arial" panose="020B0604020202020204" pitchFamily="34" charset="0"/>
                <a:sym typeface="+mn-ea"/>
              </a:rPr>
              <a:t>Pre-cooling is strongly recommended before cold storage. </a:t>
            </a:r>
            <a:endParaRPr lang="en-US" altLang="zh-CN" b="1" dirty="0">
              <a:solidFill>
                <a:srgbClr val="5BAE3E"/>
              </a:solidFill>
              <a:latin typeface="Arial" panose="020B0604020202020204" pitchFamily="34" charset="0"/>
              <a:cs typeface="Arial" panose="020B0604020202020204" pitchFamily="34" charset="0"/>
              <a:sym typeface="+mn-ea"/>
            </a:endParaRPr>
          </a:p>
        </p:txBody>
      </p:sp>
      <p:sp>
        <p:nvSpPr>
          <p:cNvPr id="21" name="文本框 20"/>
          <p:cNvSpPr txBox="1"/>
          <p:nvPr/>
        </p:nvSpPr>
        <p:spPr>
          <a:xfrm>
            <a:off x="593090" y="3860098"/>
            <a:ext cx="10903585" cy="1027430"/>
          </a:xfrm>
          <a:prstGeom prst="rect">
            <a:avLst/>
          </a:prstGeom>
          <a:noFill/>
        </p:spPr>
        <p:txBody>
          <a:bodyPr wrap="square" rtlCol="0">
            <a:spAutoFit/>
          </a:bodyPr>
          <a:lstStyle/>
          <a:p>
            <a:pPr marL="288290" lvl="0" indent="-285750">
              <a:lnSpc>
                <a:spcPct val="120000"/>
              </a:lnSpc>
              <a:spcBef>
                <a:spcPts val="200"/>
              </a:spcBef>
              <a:spcAft>
                <a:spcPts val="200"/>
              </a:spcAft>
              <a:buSzPct val="100000"/>
              <a:buFont typeface="Wingdings" panose="05000000000000000000" charset="0"/>
              <a:buChar char="n"/>
            </a:pPr>
            <a:r>
              <a:rPr lang="en-US" altLang="zh-CN" sz="1600" b="1" dirty="0">
                <a:solidFill>
                  <a:schemeClr val="bg1"/>
                </a:solidFill>
                <a:latin typeface="Arial" panose="020B0604020202020204" pitchFamily="34" charset="0"/>
                <a:cs typeface="Arial" panose="020B0604020202020204" pitchFamily="34" charset="0"/>
                <a:sym typeface="+mn-ea"/>
              </a:rPr>
              <a:t>Risks of Skipping Pre-cooling</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Direct packaging and storage without pre-cooling → </a:t>
            </a:r>
            <a:r>
              <a:rPr lang="en-US" altLang="zh-CN" sz="1600" b="1" dirty="0">
                <a:solidFill>
                  <a:schemeClr val="bg1"/>
                </a:solidFill>
                <a:latin typeface="Arial" panose="020B0604020202020204" pitchFamily="34" charset="0"/>
                <a:cs typeface="Arial" panose="020B0604020202020204" pitchFamily="34" charset="0"/>
                <a:sym typeface="+mn-ea"/>
              </a:rPr>
              <a:t>intense respiratory activity</a:t>
            </a:r>
            <a:r>
              <a:rPr lang="en-US" altLang="zh-CN" sz="1600" dirty="0">
                <a:solidFill>
                  <a:schemeClr val="bg1"/>
                </a:solidFill>
                <a:latin typeface="Arial" panose="020B0604020202020204" pitchFamily="34" charset="0"/>
                <a:cs typeface="Arial" panose="020B0604020202020204" pitchFamily="34" charset="0"/>
                <a:sym typeface="+mn-ea"/>
              </a:rPr>
              <a:t> will </a:t>
            </a:r>
            <a:r>
              <a:rPr lang="en-US" altLang="zh-CN" sz="1600" b="1" dirty="0">
                <a:solidFill>
                  <a:schemeClr val="bg1"/>
                </a:solidFill>
                <a:latin typeface="Arial" panose="020B0604020202020204" pitchFamily="34" charset="0"/>
                <a:cs typeface="Arial" panose="020B0604020202020204" pitchFamily="34" charset="0"/>
                <a:sym typeface="+mn-ea"/>
              </a:rPr>
              <a:t>release and accumulate large amount of heat </a:t>
            </a:r>
            <a:r>
              <a:rPr lang="en-US" altLang="zh-CN" sz="1600" dirty="0">
                <a:solidFill>
                  <a:schemeClr val="bg1"/>
                </a:solidFill>
                <a:latin typeface="Arial" panose="020B0604020202020204" pitchFamily="34" charset="0"/>
                <a:cs typeface="Arial" panose="020B0604020202020204" pitchFamily="34" charset="0"/>
                <a:sym typeface="+mn-ea"/>
              </a:rPr>
              <a:t>→ making it difficult to effectively reduce metabolic activity → negatively affects shelf life. </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2" name="文本框 1"/>
          <p:cNvSpPr txBox="1"/>
          <p:nvPr/>
        </p:nvSpPr>
        <p:spPr>
          <a:xfrm>
            <a:off x="611538" y="1107929"/>
            <a:ext cx="10081260" cy="460375"/>
          </a:xfrm>
          <a:prstGeom prst="rect">
            <a:avLst/>
          </a:prstGeom>
          <a:noFill/>
        </p:spPr>
        <p:txBody>
          <a:bodyPr wrap="square" rtlCol="0">
            <a:spAutoFit/>
          </a:bodyPr>
          <a:lstStyle/>
          <a:p>
            <a:r>
              <a:rPr lang="en-US" altLang="zh-CN" sz="2400" b="1" dirty="0"/>
              <a:t>Pre-cooling</a:t>
            </a:r>
            <a:endParaRPr lang="en-US" altLang="zh-CN" sz="2400" b="1" dirty="0"/>
          </a:p>
        </p:txBody>
      </p:sp>
      <p:sp>
        <p:nvSpPr>
          <p:cNvPr id="4" name="文本框 3"/>
          <p:cNvSpPr txBox="1"/>
          <p:nvPr/>
        </p:nvSpPr>
        <p:spPr>
          <a:xfrm>
            <a:off x="572752"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Low-Temperature Preservation</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grpSp>
        <p:nvGrpSpPr>
          <p:cNvPr id="10" name="组合 9"/>
          <p:cNvGrpSpPr/>
          <p:nvPr/>
        </p:nvGrpSpPr>
        <p:grpSpPr>
          <a:xfrm>
            <a:off x="7658862" y="1671144"/>
            <a:ext cx="3944493" cy="2312277"/>
            <a:chOff x="7332174" y="1818289"/>
            <a:chExt cx="4271181" cy="2503783"/>
          </a:xfrm>
        </p:grpSpPr>
        <p:grpSp>
          <p:nvGrpSpPr>
            <p:cNvPr id="9" name="组合 8"/>
            <p:cNvGrpSpPr/>
            <p:nvPr/>
          </p:nvGrpSpPr>
          <p:grpSpPr>
            <a:xfrm>
              <a:off x="7332174" y="1818289"/>
              <a:ext cx="4164501" cy="2493010"/>
              <a:chOff x="7128510" y="1706880"/>
              <a:chExt cx="4368165" cy="2614930"/>
            </a:xfrm>
          </p:grpSpPr>
          <p:sp>
            <p:nvSpPr>
              <p:cNvPr id="3" name="圆角矩形 2"/>
              <p:cNvSpPr/>
              <p:nvPr/>
            </p:nvSpPr>
            <p:spPr>
              <a:xfrm>
                <a:off x="7128510" y="1706880"/>
                <a:ext cx="4368165" cy="2614930"/>
              </a:xfrm>
              <a:prstGeom prst="roundRect">
                <a:avLst>
                  <a:gd name="adj" fmla="val 4176"/>
                </a:avLst>
              </a:prstGeom>
              <a:solidFill>
                <a:srgbClr val="F6F6F6"/>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1"/>
              <a:srcRect l="2305"/>
              <a:stretch>
                <a:fillRect/>
              </a:stretch>
            </p:blipFill>
            <p:spPr>
              <a:xfrm>
                <a:off x="7253288" y="1840865"/>
                <a:ext cx="4118610" cy="2296160"/>
              </a:xfrm>
              <a:prstGeom prst="rect">
                <a:avLst/>
              </a:prstGeom>
            </p:spPr>
          </p:pic>
        </p:grpSp>
        <p:sp>
          <p:nvSpPr>
            <p:cNvPr id="5" name="文本框 4"/>
            <p:cNvSpPr txBox="1"/>
            <p:nvPr/>
          </p:nvSpPr>
          <p:spPr>
            <a:xfrm>
              <a:off x="10787380" y="4076962"/>
              <a:ext cx="815975" cy="245110"/>
            </a:xfrm>
            <a:prstGeom prst="rect">
              <a:avLst/>
            </a:prstGeom>
            <a:noFill/>
          </p:spPr>
          <p:txBody>
            <a:bodyPr wrap="square" rtlCol="0">
              <a:spAutoFit/>
            </a:bodyPr>
            <a:lstStyle/>
            <a:p>
              <a:pPr algn="ctr"/>
              <a:r>
                <a:rPr lang="en-US" altLang="zh-CN" sz="1000" dirty="0"/>
                <a:t>AI</a:t>
              </a:r>
              <a:r>
                <a:rPr lang="zh-CN" altLang="en-US" sz="1000" dirty="0"/>
                <a:t>生成</a:t>
              </a:r>
              <a:endParaRPr lang="zh-CN" altLang="en-US" sz="1000" dirty="0"/>
            </a:p>
          </p:txBody>
        </p:sp>
      </p:grpSp>
      <p:sp>
        <p:nvSpPr>
          <p:cNvPr id="7" name="文本框 6"/>
          <p:cNvSpPr txBox="1"/>
          <p:nvPr/>
        </p:nvSpPr>
        <p:spPr>
          <a:xfrm>
            <a:off x="593090" y="2373587"/>
            <a:ext cx="6642100" cy="1386533"/>
          </a:xfrm>
          <a:prstGeom prst="rect">
            <a:avLst/>
          </a:prstGeom>
          <a:noFill/>
        </p:spPr>
        <p:txBody>
          <a:bodyPr wrap="square" rtlCol="0" anchor="t">
            <a:spAutoFit/>
          </a:bodyPr>
          <a:lstStyle/>
          <a:p>
            <a:pPr marL="288290" lvl="0" indent="-28575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High Respiration and Metabolic Activity After Harvest</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Immediately after harvest, fruits and vegetables have very </a:t>
            </a:r>
            <a:r>
              <a:rPr lang="en-US" altLang="zh-CN" sz="1600" b="1" dirty="0">
                <a:solidFill>
                  <a:schemeClr val="bg1"/>
                </a:solidFill>
                <a:latin typeface="Arial" panose="020B0604020202020204" pitchFamily="34" charset="0"/>
                <a:cs typeface="Arial" panose="020B0604020202020204" pitchFamily="34" charset="0"/>
                <a:sym typeface="+mn-ea"/>
              </a:rPr>
              <a:t>high respiration and metabolic activity</a:t>
            </a:r>
            <a:r>
              <a:rPr lang="en-US" altLang="zh-CN" sz="1600" dirty="0">
                <a:solidFill>
                  <a:schemeClr val="bg1"/>
                </a:solidFill>
                <a:latin typeface="Arial" panose="020B0604020202020204" pitchFamily="34" charset="0"/>
                <a:cs typeface="Arial" panose="020B0604020202020204" pitchFamily="34" charset="0"/>
                <a:sym typeface="+mn-ea"/>
              </a:rPr>
              <a:t>.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This activity </a:t>
            </a:r>
            <a:r>
              <a:rPr lang="en-US" altLang="zh-CN" sz="1600" b="1" dirty="0">
                <a:solidFill>
                  <a:schemeClr val="bg1"/>
                </a:solidFill>
                <a:latin typeface="Arial" panose="020B0604020202020204" pitchFamily="34" charset="0"/>
                <a:cs typeface="Arial" panose="020B0604020202020204" pitchFamily="34" charset="0"/>
                <a:sym typeface="+mn-ea"/>
              </a:rPr>
              <a:t>does not decline </a:t>
            </a:r>
            <a:r>
              <a:rPr lang="en-US" altLang="zh-CN" sz="1600" dirty="0">
                <a:solidFill>
                  <a:schemeClr val="bg1"/>
                </a:solidFill>
                <a:latin typeface="Arial" panose="020B0604020202020204" pitchFamily="34" charset="0"/>
                <a:cs typeface="Arial" panose="020B0604020202020204" pitchFamily="34" charset="0"/>
                <a:sym typeface="+mn-ea"/>
              </a:rPr>
              <a:t>spontaneously in a short time. </a:t>
            </a:r>
            <a:endParaRPr lang="en-US" altLang="zh-CN" sz="1600" dirty="0">
              <a:solidFill>
                <a:schemeClr val="bg1"/>
              </a:solidFill>
              <a:latin typeface="Arial" panose="020B0604020202020204" pitchFamily="34" charset="0"/>
              <a:cs typeface="Arial" panose="020B0604020202020204" pitchFamily="34" charset="0"/>
              <a:sym typeface="+mn-ea"/>
            </a:endParaRPr>
          </a:p>
        </p:txBody>
      </p:sp>
      <p:pic>
        <p:nvPicPr>
          <p:cNvPr id="11" name="8.1_08">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65163" y="56388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1"/>
                </p:tgtEl>
              </p:cMediaNode>
            </p:audio>
          </p:childTnLst>
        </p:cTn>
      </p:par>
    </p:tnLst>
    <p:bldLst>
      <p:bldP spid="6" grpId="0" animBg="1"/>
      <p:bldP spid="15" grpId="0"/>
      <p:bldP spid="21" grpId="0" uiExpand="1" build="p"/>
      <p:bldP spid="2" grpId="0"/>
      <p:bldP spid="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3573016"/>
            <a:ext cx="12192000" cy="1587563"/>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3" name="文本框 2"/>
          <p:cNvSpPr txBox="1"/>
          <p:nvPr/>
        </p:nvSpPr>
        <p:spPr>
          <a:xfrm>
            <a:off x="593090" y="1686027"/>
            <a:ext cx="5828051" cy="750077"/>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Rapid Temperature Reduction</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Temperature should be quickly reduced</a:t>
            </a:r>
            <a:r>
              <a:rPr lang="zh-CN" altLang="en-US" sz="1600" b="1" dirty="0">
                <a:latin typeface="Arial" panose="020B0604020202020204" pitchFamily="34" charset="0"/>
                <a:cs typeface="Arial" panose="020B0604020202020204" pitchFamily="34" charset="0"/>
                <a:sym typeface="+mn-ea"/>
              </a:rPr>
              <a:t>：</a:t>
            </a:r>
            <a:endParaRPr lang="en-US" altLang="zh-CN" sz="1600" b="1" dirty="0">
              <a:latin typeface="Arial" panose="020B0604020202020204" pitchFamily="34" charset="0"/>
              <a:cs typeface="Arial" panose="020B0604020202020204" pitchFamily="34" charset="0"/>
              <a:sym typeface="+mn-ea"/>
            </a:endParaRPr>
          </a:p>
        </p:txBody>
      </p:sp>
      <p:sp>
        <p:nvSpPr>
          <p:cNvPr id="12" name="文本框 11"/>
          <p:cNvSpPr txBox="1"/>
          <p:nvPr/>
        </p:nvSpPr>
        <p:spPr>
          <a:xfrm>
            <a:off x="593090" y="3808022"/>
            <a:ext cx="5597503" cy="1039772"/>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Transfer After Cooling</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Transferred to cold storage </a:t>
            </a:r>
            <a:r>
              <a:rPr lang="en-US" altLang="zh-CN" sz="1600" dirty="0">
                <a:solidFill>
                  <a:schemeClr val="bg1"/>
                </a:solidFill>
                <a:latin typeface="Arial" panose="020B0604020202020204" pitchFamily="34" charset="0"/>
                <a:cs typeface="Arial" panose="020B0604020202020204" pitchFamily="34" charset="0"/>
                <a:sym typeface="+mn-ea"/>
              </a:rPr>
              <a:t>to prevent respiration heat compromising the cooling effect. </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6" name="文本框 5"/>
          <p:cNvSpPr txBox="1"/>
          <p:nvPr/>
        </p:nvSpPr>
        <p:spPr>
          <a:xfrm>
            <a:off x="611505" y="1108075"/>
            <a:ext cx="5394325" cy="460375"/>
          </a:xfrm>
          <a:prstGeom prst="rect">
            <a:avLst/>
          </a:prstGeom>
          <a:noFill/>
        </p:spPr>
        <p:txBody>
          <a:bodyPr wrap="square" rtlCol="0">
            <a:spAutoFit/>
          </a:bodyPr>
          <a:lstStyle/>
          <a:p>
            <a:r>
              <a:rPr lang="en-US" altLang="zh-CN" sz="2400" b="1" dirty="0"/>
              <a:t>Pre-cooling</a:t>
            </a:r>
            <a:endParaRPr lang="en-US" altLang="zh-CN" sz="2400" b="1" dirty="0"/>
          </a:p>
        </p:txBody>
      </p:sp>
      <p:sp>
        <p:nvSpPr>
          <p:cNvPr id="2" name="文本框 1"/>
          <p:cNvSpPr txBox="1"/>
          <p:nvPr/>
        </p:nvSpPr>
        <p:spPr>
          <a:xfrm>
            <a:off x="572752"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Low-Temperature Preservation</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grpSp>
        <p:nvGrpSpPr>
          <p:cNvPr id="15" name="组合 14"/>
          <p:cNvGrpSpPr/>
          <p:nvPr/>
        </p:nvGrpSpPr>
        <p:grpSpPr>
          <a:xfrm>
            <a:off x="6690771" y="1509811"/>
            <a:ext cx="5067935" cy="2856230"/>
            <a:chOff x="6820535" y="1478280"/>
            <a:chExt cx="5067935" cy="2856230"/>
          </a:xfrm>
        </p:grpSpPr>
        <p:sp>
          <p:nvSpPr>
            <p:cNvPr id="4" name="圆角矩形 3"/>
            <p:cNvSpPr/>
            <p:nvPr/>
          </p:nvSpPr>
          <p:spPr>
            <a:xfrm>
              <a:off x="6820535" y="1478280"/>
              <a:ext cx="5067935" cy="2856230"/>
            </a:xfrm>
            <a:prstGeom prst="roundRect">
              <a:avLst>
                <a:gd name="adj" fmla="val 4176"/>
              </a:avLst>
            </a:prstGeom>
            <a:solidFill>
              <a:srgbClr val="F6F6F6"/>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a:stretch>
              <a:fillRect/>
            </a:stretch>
          </p:blipFill>
          <p:spPr>
            <a:xfrm>
              <a:off x="7011035" y="1568450"/>
              <a:ext cx="4686935" cy="2675890"/>
            </a:xfrm>
            <a:prstGeom prst="rect">
              <a:avLst/>
            </a:prstGeom>
          </p:spPr>
        </p:pic>
        <p:sp>
          <p:nvSpPr>
            <p:cNvPr id="8" name="文本框 7"/>
            <p:cNvSpPr txBox="1"/>
            <p:nvPr/>
          </p:nvSpPr>
          <p:spPr>
            <a:xfrm>
              <a:off x="11072495" y="4058920"/>
              <a:ext cx="815975" cy="275590"/>
            </a:xfrm>
            <a:prstGeom prst="rect">
              <a:avLst/>
            </a:prstGeom>
            <a:noFill/>
          </p:spPr>
          <p:txBody>
            <a:bodyPr wrap="square" rtlCol="0">
              <a:spAutoFit/>
            </a:bodyPr>
            <a:lstStyle/>
            <a:p>
              <a:pPr algn="r"/>
              <a:r>
                <a:rPr lang="en-US" altLang="zh-CN" sz="1200" dirty="0"/>
                <a:t>AI</a:t>
              </a:r>
              <a:r>
                <a:rPr lang="zh-CN" altLang="en-US" sz="1200" dirty="0"/>
                <a:t>生成</a:t>
              </a:r>
              <a:endParaRPr lang="zh-CN" altLang="en-US" sz="1200" dirty="0"/>
            </a:p>
          </p:txBody>
        </p:sp>
      </p:grpSp>
      <p:pic>
        <p:nvPicPr>
          <p:cNvPr id="21" name="8.1_09">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85813" y="5735638"/>
            <a:ext cx="609600" cy="609600"/>
          </a:xfrm>
          <a:prstGeom prst="rect">
            <a:avLst/>
          </a:prstGeom>
        </p:spPr>
      </p:pic>
      <p:sp>
        <p:nvSpPr>
          <p:cNvPr id="22" name="矩形: 圆角 21"/>
          <p:cNvSpPr/>
          <p:nvPr/>
        </p:nvSpPr>
        <p:spPr>
          <a:xfrm>
            <a:off x="1281633" y="2436103"/>
            <a:ext cx="5330008" cy="642423"/>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From room temperature (~20°C) or outdoor temperature (~10°C) </a:t>
            </a:r>
            <a:r>
              <a:rPr lang="en-US" altLang="zh-CN" sz="1400" b="1" dirty="0">
                <a:solidFill>
                  <a:schemeClr val="tx1"/>
                </a:solidFill>
                <a:latin typeface="Arial" panose="020B0604020202020204" pitchFamily="34" charset="0"/>
                <a:cs typeface="Arial" panose="020B0604020202020204" pitchFamily="34" charset="0"/>
                <a:sym typeface="+mn-ea"/>
              </a:rPr>
              <a:t>→ to near the cold-storage temperature (4–5°C or 1–2°C).  </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24" name="矩形: 圆角 23"/>
          <p:cNvSpPr/>
          <p:nvPr/>
        </p:nvSpPr>
        <p:spPr>
          <a:xfrm>
            <a:off x="1265513" y="3141000"/>
            <a:ext cx="5330008"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b="1" dirty="0">
                <a:solidFill>
                  <a:schemeClr val="tx1"/>
                </a:solidFill>
                <a:latin typeface="Arial" panose="020B0604020202020204" pitchFamily="34" charset="0"/>
                <a:cs typeface="Arial" panose="020B0604020202020204" pitchFamily="34" charset="0"/>
                <a:sym typeface="+mn-ea"/>
              </a:rPr>
              <a:t>Within 1–2 hours or less.</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1"/>
                </p:tgtEl>
              </p:cMediaNode>
            </p:audio>
          </p:childTnLst>
        </p:cTn>
      </p:par>
    </p:tnLst>
    <p:bldLst>
      <p:bldP spid="5" grpId="0" animBg="1"/>
      <p:bldP spid="3" grpId="0" uiExpand="1" build="p"/>
      <p:bldP spid="12" grpId="0" uiExpand="1" build="p"/>
      <p:bldP spid="22"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833088"/>
            <a:ext cx="12192000" cy="1183381"/>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603885" y="2046953"/>
            <a:ext cx="6033221" cy="755650"/>
          </a:xfrm>
          <a:prstGeom prst="rect">
            <a:avLst/>
          </a:prstGeom>
          <a:noFill/>
        </p:spPr>
        <p:txBody>
          <a:bodyPr wrap="square" rtlCol="0">
            <a:spAutoFit/>
          </a:bodyPr>
          <a:lstStyle/>
          <a:p>
            <a:pPr lvl="0" indent="0">
              <a:lnSpc>
                <a:spcPct val="120000"/>
              </a:lnSpc>
              <a:spcBef>
                <a:spcPts val="200"/>
              </a:spcBef>
              <a:spcAft>
                <a:spcPts val="200"/>
              </a:spcAft>
              <a:buSzPct val="100000"/>
              <a:buFont typeface="Wingdings" panose="05000000000000000000" charset="0"/>
              <a:buNone/>
            </a:pPr>
            <a:r>
              <a:rPr lang="en-US" altLang="zh-CN" b="1" dirty="0">
                <a:solidFill>
                  <a:schemeClr val="bg1"/>
                </a:solidFill>
                <a:latin typeface="Arial" panose="020B0604020202020204" pitchFamily="34" charset="0"/>
                <a:cs typeface="Arial" panose="020B0604020202020204" pitchFamily="34" charset="0"/>
                <a:sym typeface="+mn-ea"/>
              </a:rPr>
              <a:t>Vacuum pre-cooling is one of the most widely used pre-cooling methods.  </a:t>
            </a:r>
            <a:endParaRPr lang="en-US" altLang="zh-CN" sz="1600" dirty="0">
              <a:solidFill>
                <a:schemeClr val="bg1"/>
              </a:solidFill>
              <a:latin typeface="Arial" panose="020B0604020202020204" pitchFamily="34" charset="0"/>
              <a:cs typeface="Arial" panose="020B0604020202020204" pitchFamily="34" charset="0"/>
              <a:sym typeface="+mn-ea"/>
            </a:endParaRPr>
          </a:p>
        </p:txBody>
      </p:sp>
      <p:grpSp>
        <p:nvGrpSpPr>
          <p:cNvPr id="7" name="组合 6"/>
          <p:cNvGrpSpPr/>
          <p:nvPr/>
        </p:nvGrpSpPr>
        <p:grpSpPr>
          <a:xfrm>
            <a:off x="10288729" y="5277479"/>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603885" y="3211717"/>
            <a:ext cx="10892790" cy="1386533"/>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Vacuum Pre-cooling Process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Fruits and vegetables placed in a vacuum machine.</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Excess surface moisture removed</a:t>
            </a:r>
            <a:r>
              <a:rPr lang="en-US" altLang="zh-CN" sz="1600" dirty="0">
                <a:solidFill>
                  <a:schemeClr val="tx1"/>
                </a:solidFill>
                <a:latin typeface="Arial" panose="020B0604020202020204" pitchFamily="34" charset="0"/>
                <a:cs typeface="Arial" panose="020B0604020202020204" pitchFamily="34" charset="0"/>
                <a:sym typeface="+mn-ea"/>
              </a:rPr>
              <a:t> through vacuum extraction → achieve </a:t>
            </a:r>
            <a:r>
              <a:rPr lang="en-US" altLang="zh-CN" sz="1600" b="1" dirty="0">
                <a:solidFill>
                  <a:schemeClr val="tx1"/>
                </a:solidFill>
                <a:latin typeface="Arial" panose="020B0604020202020204" pitchFamily="34" charset="0"/>
                <a:cs typeface="Arial" panose="020B0604020202020204" pitchFamily="34" charset="0"/>
                <a:sym typeface="+mn-ea"/>
              </a:rPr>
              <a:t>evaporative cooling</a:t>
            </a:r>
            <a:r>
              <a:rPr lang="en-US" altLang="zh-CN" sz="1600" dirty="0">
                <a:solidFill>
                  <a:schemeClr val="tx1"/>
                </a:solidFill>
                <a:latin typeface="Arial" panose="020B0604020202020204" pitchFamily="34" charset="0"/>
                <a:cs typeface="Arial" panose="020B0604020202020204" pitchFamily="34" charset="0"/>
                <a:sym typeface="+mn-ea"/>
              </a:rPr>
              <a:t> → allow produce to </a:t>
            </a:r>
            <a:r>
              <a:rPr lang="en-US" altLang="zh-CN" sz="1600" b="1" dirty="0">
                <a:solidFill>
                  <a:schemeClr val="tx1"/>
                </a:solidFill>
                <a:latin typeface="Arial" panose="020B0604020202020204" pitchFamily="34" charset="0"/>
                <a:cs typeface="Arial" panose="020B0604020202020204" pitchFamily="34" charset="0"/>
                <a:sym typeface="+mn-ea"/>
              </a:rPr>
              <a:t>reach target temperature rapidly</a:t>
            </a:r>
            <a:r>
              <a:rPr lang="en-US" altLang="zh-CN" sz="1600" dirty="0">
                <a:solidFill>
                  <a:schemeClr val="tx1"/>
                </a:solidFill>
                <a:latin typeface="Arial" panose="020B0604020202020204" pitchFamily="34" charset="0"/>
                <a:cs typeface="Arial" panose="020B0604020202020204" pitchFamily="34" charset="0"/>
                <a:sym typeface="+mn-ea"/>
              </a:rPr>
              <a:t> before being transferred to cold storage.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9" name="文本框 8"/>
          <p:cNvSpPr txBox="1"/>
          <p:nvPr/>
        </p:nvSpPr>
        <p:spPr>
          <a:xfrm>
            <a:off x="611538" y="1107929"/>
            <a:ext cx="10081260" cy="460375"/>
          </a:xfrm>
          <a:prstGeom prst="rect">
            <a:avLst/>
          </a:prstGeom>
          <a:noFill/>
        </p:spPr>
        <p:txBody>
          <a:bodyPr wrap="square" rtlCol="0">
            <a:spAutoFit/>
          </a:bodyPr>
          <a:lstStyle/>
          <a:p>
            <a:r>
              <a:rPr lang="en-US" altLang="zh-CN" sz="2400" b="1" dirty="0"/>
              <a:t>Pre-cooling</a:t>
            </a:r>
            <a:endParaRPr lang="en-US" altLang="zh-CN" sz="2400" b="1" dirty="0"/>
          </a:p>
        </p:txBody>
      </p:sp>
      <p:sp>
        <p:nvSpPr>
          <p:cNvPr id="12" name="文本框 11"/>
          <p:cNvSpPr txBox="1"/>
          <p:nvPr/>
        </p:nvSpPr>
        <p:spPr>
          <a:xfrm>
            <a:off x="603885" y="4693674"/>
            <a:ext cx="10621163" cy="1039772"/>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Alternative Method</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Immersion in cold or ice water</a:t>
            </a:r>
            <a:r>
              <a:rPr lang="en-US" altLang="zh-CN" sz="1600" dirty="0">
                <a:solidFill>
                  <a:schemeClr val="tx1"/>
                </a:solidFill>
                <a:latin typeface="Arial" panose="020B0604020202020204" pitchFamily="34" charset="0"/>
                <a:cs typeface="Arial" panose="020B0604020202020204" pitchFamily="34" charset="0"/>
                <a:sym typeface="+mn-ea"/>
              </a:rPr>
              <a:t> may be used → to quickly lower the temperature of fruits and vegetables prior to storage.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2" name="文本框 1"/>
          <p:cNvSpPr txBox="1"/>
          <p:nvPr/>
        </p:nvSpPr>
        <p:spPr>
          <a:xfrm>
            <a:off x="572752"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Low-Temperature Preservation</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grpSp>
        <p:nvGrpSpPr>
          <p:cNvPr id="8" name="组合 7"/>
          <p:cNvGrpSpPr/>
          <p:nvPr/>
        </p:nvGrpSpPr>
        <p:grpSpPr>
          <a:xfrm>
            <a:off x="6800215" y="1634324"/>
            <a:ext cx="4708371" cy="1887220"/>
            <a:chOff x="6800215" y="1634324"/>
            <a:chExt cx="4708371" cy="1887220"/>
          </a:xfrm>
        </p:grpSpPr>
        <p:pic>
          <p:nvPicPr>
            <p:cNvPr id="21" name="图片 20"/>
            <p:cNvPicPr>
              <a:picLocks noChangeAspect="1"/>
            </p:cNvPicPr>
            <p:nvPr/>
          </p:nvPicPr>
          <p:blipFill>
            <a:blip r:embed="rId1"/>
            <a:stretch>
              <a:fillRect/>
            </a:stretch>
          </p:blipFill>
          <p:spPr>
            <a:xfrm>
              <a:off x="6800215" y="1634324"/>
              <a:ext cx="4696460" cy="1887220"/>
            </a:xfrm>
            <a:prstGeom prst="rect">
              <a:avLst/>
            </a:prstGeom>
          </p:spPr>
        </p:pic>
        <p:sp>
          <p:nvSpPr>
            <p:cNvPr id="6" name="文本框 5"/>
            <p:cNvSpPr txBox="1"/>
            <p:nvPr/>
          </p:nvSpPr>
          <p:spPr>
            <a:xfrm>
              <a:off x="10692611" y="3245954"/>
              <a:ext cx="815975" cy="275590"/>
            </a:xfrm>
            <a:prstGeom prst="rect">
              <a:avLst/>
            </a:prstGeom>
            <a:noFill/>
          </p:spPr>
          <p:txBody>
            <a:bodyPr wrap="square" rtlCol="0">
              <a:spAutoFit/>
            </a:bodyPr>
            <a:lstStyle/>
            <a:p>
              <a:pPr algn="r"/>
              <a:r>
                <a:rPr lang="en-US" altLang="zh-CN" sz="1200" dirty="0"/>
                <a:t>AI</a:t>
              </a:r>
              <a:r>
                <a:rPr lang="zh-CN" altLang="en-US" sz="1200" dirty="0"/>
                <a:t>生成</a:t>
              </a:r>
              <a:endParaRPr lang="zh-CN" altLang="en-US" sz="1200" dirty="0"/>
            </a:p>
          </p:txBody>
        </p:sp>
      </p:grpSp>
      <p:pic>
        <p:nvPicPr>
          <p:cNvPr id="4" name="8.1_10">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38188" y="572293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5" grpId="0" animBg="1"/>
      <p:bldP spid="15" grpId="0"/>
      <p:bldP spid="3" grpId="0" uiExpand="1" build="p"/>
      <p:bldP spid="1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640882"/>
            <a:ext cx="12192000" cy="2511972"/>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593089" y="1339850"/>
            <a:ext cx="10903586" cy="1153160"/>
          </a:xfrm>
          <a:prstGeom prst="rect">
            <a:avLst/>
          </a:prstGeom>
          <a:noFill/>
        </p:spPr>
        <p:txBody>
          <a:bodyPr wrap="square" rtlCol="0">
            <a:spAutoFit/>
          </a:bodyPr>
          <a:lstStyle/>
          <a:p>
            <a:pPr lvl="0" indent="0">
              <a:lnSpc>
                <a:spcPct val="120000"/>
              </a:lnSpc>
              <a:spcBef>
                <a:spcPts val="200"/>
              </a:spcBef>
              <a:spcAft>
                <a:spcPts val="200"/>
              </a:spcAft>
              <a:buSzPct val="100000"/>
              <a:buFont typeface="Wingdings" panose="05000000000000000000" charset="0"/>
              <a:buNone/>
            </a:pPr>
            <a:r>
              <a:rPr lang="en-US" altLang="zh-CN" b="1" dirty="0">
                <a:solidFill>
                  <a:srgbClr val="5BAE3E"/>
                </a:solidFill>
                <a:latin typeface="Arial" panose="020B0604020202020204" pitchFamily="34" charset="0"/>
                <a:cs typeface="Arial" panose="020B0604020202020204" pitchFamily="34" charset="0"/>
                <a:sym typeface="+mn-ea"/>
              </a:rPr>
              <a:t>Controlled-atmosphere storage is widely used for certain fruits and vegetables.</a:t>
            </a:r>
            <a:endParaRPr lang="en-US" altLang="zh-CN" b="1" dirty="0">
              <a:solidFill>
                <a:srgbClr val="5BAE3E"/>
              </a:solidFill>
              <a:latin typeface="Arial" panose="020B0604020202020204" pitchFamily="34" charset="0"/>
              <a:cs typeface="Arial" panose="020B0604020202020204" pitchFamily="34" charset="0"/>
              <a:sym typeface="+mn-ea"/>
            </a:endParaRPr>
          </a:p>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Principle: Adjusting Gas Composition</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Prolongs storage life by </a:t>
            </a:r>
            <a:r>
              <a:rPr lang="en-US" altLang="zh-CN" sz="1600" b="1" dirty="0">
                <a:solidFill>
                  <a:schemeClr val="tx1"/>
                </a:solidFill>
                <a:latin typeface="Arial" panose="020B0604020202020204" pitchFamily="34" charset="0"/>
                <a:cs typeface="Arial" panose="020B0604020202020204" pitchFamily="34" charset="0"/>
                <a:sym typeface="+mn-ea"/>
              </a:rPr>
              <a:t>adjusting the proportions of O</a:t>
            </a:r>
            <a:r>
              <a:rPr lang="en-US" altLang="zh-CN" sz="1600" b="1" baseline="-25000" dirty="0">
                <a:solidFill>
                  <a:schemeClr val="tx1"/>
                </a:solidFill>
                <a:uFillTx/>
                <a:latin typeface="Arial" panose="020B0604020202020204" pitchFamily="34" charset="0"/>
                <a:cs typeface="Arial" panose="020B0604020202020204" pitchFamily="34" charset="0"/>
                <a:sym typeface="+mn-ea"/>
              </a:rPr>
              <a:t>2</a:t>
            </a:r>
            <a:r>
              <a:rPr lang="en-US" altLang="zh-CN" sz="1600" b="1" dirty="0">
                <a:solidFill>
                  <a:schemeClr val="tx1"/>
                </a:solidFill>
                <a:latin typeface="Arial" panose="020B0604020202020204" pitchFamily="34" charset="0"/>
                <a:cs typeface="Arial" panose="020B0604020202020204" pitchFamily="34" charset="0"/>
                <a:sym typeface="+mn-ea"/>
              </a:rPr>
              <a:t>, CO</a:t>
            </a:r>
            <a:r>
              <a:rPr lang="en-US" altLang="zh-CN" sz="1600" b="1" baseline="-25000" dirty="0">
                <a:solidFill>
                  <a:schemeClr val="tx1"/>
                </a:solidFill>
                <a:uFillTx/>
                <a:latin typeface="Arial" panose="020B0604020202020204" pitchFamily="34" charset="0"/>
                <a:cs typeface="Arial" panose="020B0604020202020204" pitchFamily="34" charset="0"/>
                <a:sym typeface="+mn-ea"/>
              </a:rPr>
              <a:t>2</a:t>
            </a:r>
            <a:r>
              <a:rPr lang="en-US" altLang="zh-CN" sz="1600" b="1" dirty="0">
                <a:solidFill>
                  <a:schemeClr val="tx1"/>
                </a:solidFill>
                <a:latin typeface="Arial" panose="020B0604020202020204" pitchFamily="34" charset="0"/>
                <a:cs typeface="Arial" panose="020B0604020202020204" pitchFamily="34" charset="0"/>
                <a:sym typeface="+mn-ea"/>
              </a:rPr>
              <a:t>, and N</a:t>
            </a:r>
            <a:r>
              <a:rPr lang="en-US" altLang="zh-CN" sz="1600" b="1" baseline="-25000" dirty="0">
                <a:solidFill>
                  <a:schemeClr val="tx1"/>
                </a:solidFill>
                <a:uFillTx/>
                <a:latin typeface="Arial" panose="020B0604020202020204" pitchFamily="34" charset="0"/>
                <a:cs typeface="Arial" panose="020B0604020202020204" pitchFamily="34" charset="0"/>
                <a:sym typeface="+mn-ea"/>
              </a:rPr>
              <a:t>2</a:t>
            </a:r>
            <a:r>
              <a:rPr lang="en-US" altLang="zh-CN" sz="1600" b="1" dirty="0">
                <a:solidFill>
                  <a:schemeClr val="tx1"/>
                </a:solidFill>
                <a:latin typeface="Arial" panose="020B0604020202020204" pitchFamily="34" charset="0"/>
                <a:cs typeface="Arial" panose="020B0604020202020204" pitchFamily="34" charset="0"/>
                <a:sym typeface="+mn-ea"/>
              </a:rPr>
              <a:t> in the storage environment.</a:t>
            </a:r>
            <a:r>
              <a:rPr lang="en-US" altLang="zh-CN" sz="1600" dirty="0">
                <a:solidFill>
                  <a:schemeClr val="tx1"/>
                </a:solidFill>
                <a:latin typeface="Arial" panose="020B0604020202020204" pitchFamily="34" charset="0"/>
                <a:cs typeface="Arial" panose="020B0604020202020204" pitchFamily="34" charset="0"/>
                <a:sym typeface="+mn-ea"/>
              </a:rPr>
              <a:t>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3" name="文本框 2"/>
          <p:cNvSpPr txBox="1"/>
          <p:nvPr/>
        </p:nvSpPr>
        <p:spPr>
          <a:xfrm>
            <a:off x="593299" y="431757"/>
            <a:ext cx="8900021" cy="58477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Controlled Atmosphere (CA) Preservation</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8" name="文本框 7"/>
          <p:cNvSpPr txBox="1"/>
          <p:nvPr/>
        </p:nvSpPr>
        <p:spPr>
          <a:xfrm>
            <a:off x="603599" y="2892052"/>
            <a:ext cx="6028429" cy="744306"/>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Normal Air Composition</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In normal air: N</a:t>
            </a:r>
            <a:r>
              <a:rPr lang="en-US" altLang="zh-CN" baseline="-25000" dirty="0">
                <a:solidFill>
                  <a:schemeClr val="bg1"/>
                </a:solidFill>
                <a:latin typeface="Arial" panose="020B0604020202020204" pitchFamily="34" charset="0"/>
                <a:cs typeface="Arial" panose="020B0604020202020204" pitchFamily="34" charset="0"/>
                <a:sym typeface="+mn-ea"/>
              </a:rPr>
              <a:t>2</a:t>
            </a:r>
            <a:r>
              <a:rPr lang="en-US" altLang="zh-CN" sz="1600" dirty="0">
                <a:solidFill>
                  <a:schemeClr val="bg1"/>
                </a:solidFill>
                <a:latin typeface="Arial" panose="020B0604020202020204" pitchFamily="34" charset="0"/>
                <a:cs typeface="Arial" panose="020B0604020202020204" pitchFamily="34" charset="0"/>
                <a:sym typeface="+mn-ea"/>
              </a:rPr>
              <a:t> ~78%, O</a:t>
            </a:r>
            <a:r>
              <a:rPr lang="en-US" altLang="zh-CN" sz="1600" baseline="-25000" dirty="0">
                <a:solidFill>
                  <a:schemeClr val="bg1"/>
                </a:solidFill>
                <a:uFillTx/>
                <a:latin typeface="Arial" panose="020B0604020202020204" pitchFamily="34" charset="0"/>
                <a:cs typeface="Arial" panose="020B0604020202020204" pitchFamily="34" charset="0"/>
                <a:sym typeface="+mn-ea"/>
              </a:rPr>
              <a:t>2</a:t>
            </a:r>
            <a:r>
              <a:rPr lang="en-US" altLang="zh-CN" sz="1600" dirty="0">
                <a:solidFill>
                  <a:schemeClr val="bg1"/>
                </a:solidFill>
                <a:latin typeface="Arial" panose="020B0604020202020204" pitchFamily="34" charset="0"/>
                <a:cs typeface="Arial" panose="020B0604020202020204" pitchFamily="34" charset="0"/>
                <a:sym typeface="+mn-ea"/>
              </a:rPr>
              <a:t> ~21%, CO</a:t>
            </a:r>
            <a:r>
              <a:rPr lang="en-US" altLang="zh-CN" sz="1600" baseline="-25000" dirty="0">
                <a:solidFill>
                  <a:schemeClr val="bg1"/>
                </a:solidFill>
                <a:uFillTx/>
                <a:latin typeface="Arial" panose="020B0604020202020204" pitchFamily="34" charset="0"/>
                <a:cs typeface="Arial" panose="020B0604020202020204" pitchFamily="34" charset="0"/>
                <a:sym typeface="+mn-ea"/>
              </a:rPr>
              <a:t>2</a:t>
            </a:r>
            <a:r>
              <a:rPr lang="en-US" altLang="zh-CN" sz="1600" dirty="0">
                <a:solidFill>
                  <a:schemeClr val="bg1"/>
                </a:solidFill>
                <a:latin typeface="Arial" panose="020B0604020202020204" pitchFamily="34" charset="0"/>
                <a:cs typeface="Arial" panose="020B0604020202020204" pitchFamily="34" charset="0"/>
                <a:sym typeface="+mn-ea"/>
              </a:rPr>
              <a:t> + others ~1%. </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6" name="文本框 5"/>
          <p:cNvSpPr txBox="1"/>
          <p:nvPr/>
        </p:nvSpPr>
        <p:spPr>
          <a:xfrm>
            <a:off x="603599" y="3753900"/>
            <a:ext cx="6048375" cy="111569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CA Preservation: Two Methods</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Modified-atmosphere packaging.</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Artificial controlled-atmosphere packaging.</a:t>
            </a:r>
            <a:endParaRPr lang="en-US" altLang="zh-CN" sz="1600" dirty="0">
              <a:solidFill>
                <a:schemeClr val="bg1"/>
              </a:solidFill>
              <a:latin typeface="Arial" panose="020B0604020202020204" pitchFamily="34" charset="0"/>
              <a:cs typeface="Arial" panose="020B0604020202020204" pitchFamily="34" charset="0"/>
              <a:sym typeface="+mn-ea"/>
            </a:endParaRPr>
          </a:p>
        </p:txBody>
      </p:sp>
      <p:grpSp>
        <p:nvGrpSpPr>
          <p:cNvPr id="4" name="组合 3"/>
          <p:cNvGrpSpPr/>
          <p:nvPr/>
        </p:nvGrpSpPr>
        <p:grpSpPr>
          <a:xfrm>
            <a:off x="8181473" y="2478505"/>
            <a:ext cx="3669631" cy="2668382"/>
            <a:chOff x="6515486" y="1325606"/>
            <a:chExt cx="2846210" cy="1973660"/>
          </a:xfrm>
        </p:grpSpPr>
        <p:pic>
          <p:nvPicPr>
            <p:cNvPr id="11" name="图片 10"/>
            <p:cNvPicPr>
              <a:picLocks noChangeAspect="1"/>
            </p:cNvPicPr>
            <p:nvPr/>
          </p:nvPicPr>
          <p:blipFill>
            <a:blip r:embed="rId1"/>
            <a:srcRect t="-185" r="49846" b="32882"/>
            <a:stretch>
              <a:fillRect/>
            </a:stretch>
          </p:blipFill>
          <p:spPr>
            <a:xfrm>
              <a:off x="6568203" y="1325606"/>
              <a:ext cx="2793493" cy="1973660"/>
            </a:xfrm>
            <a:prstGeom prst="rect">
              <a:avLst/>
            </a:prstGeom>
          </p:spPr>
        </p:pic>
        <p:sp>
          <p:nvSpPr>
            <p:cNvPr id="2" name="文本框 1"/>
            <p:cNvSpPr txBox="1"/>
            <p:nvPr/>
          </p:nvSpPr>
          <p:spPr>
            <a:xfrm>
              <a:off x="6515486" y="1330977"/>
              <a:ext cx="815975" cy="275590"/>
            </a:xfrm>
            <a:prstGeom prst="rect">
              <a:avLst/>
            </a:prstGeom>
            <a:noFill/>
          </p:spPr>
          <p:txBody>
            <a:bodyPr wrap="square" rtlCol="0">
              <a:spAutoFit/>
            </a:bodyPr>
            <a:lstStyle/>
            <a:p>
              <a:pPr algn="l"/>
              <a:r>
                <a:rPr lang="en-US" altLang="zh-CN" sz="1200" dirty="0"/>
                <a:t>AI</a:t>
              </a:r>
              <a:r>
                <a:rPr lang="zh-CN" altLang="en-US" sz="1200" dirty="0"/>
                <a:t>生成</a:t>
              </a:r>
              <a:endParaRPr lang="zh-CN" altLang="en-US" sz="1200" dirty="0"/>
            </a:p>
          </p:txBody>
        </p:sp>
      </p:grpSp>
      <p:pic>
        <p:nvPicPr>
          <p:cNvPr id="7" name="8.1_11">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03325" y="60547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bldLst>
      <p:bldP spid="5" grpId="0" animBg="1"/>
      <p:bldP spid="15" grpId="0" uiExpand="1" build="p"/>
      <p:bldP spid="3" grpId="0"/>
      <p:bldP spid="8" grpId="0" build="p"/>
      <p:bldP spid="6"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602372" y="1331820"/>
            <a:ext cx="6952615" cy="423545"/>
          </a:xfrm>
          <a:prstGeom prst="rect">
            <a:avLst/>
          </a:prstGeom>
          <a:noFill/>
        </p:spPr>
        <p:txBody>
          <a:bodyPr wrap="square" rtlCol="0">
            <a:spAutoFit/>
          </a:bodyPr>
          <a:lstStyle/>
          <a:p>
            <a:pPr lvl="0" indent="0" algn="l">
              <a:lnSpc>
                <a:spcPct val="120000"/>
              </a:lnSpc>
              <a:spcBef>
                <a:spcPts val="200"/>
              </a:spcBef>
              <a:spcAft>
                <a:spcPts val="200"/>
              </a:spcAft>
              <a:buClrTx/>
              <a:buSzTx/>
              <a:buFont typeface="Wingdings" panose="05000000000000000000" charset="0"/>
              <a:buNone/>
            </a:pPr>
            <a:r>
              <a:rPr lang="en-US" altLang="zh-CN" b="1" dirty="0">
                <a:solidFill>
                  <a:srgbClr val="5BAE3E"/>
                </a:solidFill>
                <a:latin typeface="Arial" panose="020B0604020202020204" pitchFamily="34" charset="0"/>
                <a:cs typeface="Arial" panose="020B0604020202020204" pitchFamily="34" charset="0"/>
                <a:sym typeface="+mn-ea"/>
              </a:rPr>
              <a:t>Modified-atmosphere Packaging </a:t>
            </a:r>
            <a:r>
              <a:rPr lang="en-US" altLang="zh-CN" sz="1600" dirty="0">
                <a:solidFill>
                  <a:schemeClr val="tx1"/>
                </a:solidFill>
                <a:latin typeface="Arial" panose="020B0604020202020204" pitchFamily="34" charset="0"/>
                <a:cs typeface="Arial" panose="020B0604020202020204" pitchFamily="34" charset="0"/>
                <a:sym typeface="+mn-ea"/>
              </a:rPr>
              <a:t>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3" name="文本框 2"/>
          <p:cNvSpPr txBox="1"/>
          <p:nvPr/>
        </p:nvSpPr>
        <p:spPr>
          <a:xfrm>
            <a:off x="602372" y="1763868"/>
            <a:ext cx="6851015" cy="2246769"/>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Mechanism</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300"/>
              </a:spcBef>
              <a:spcAft>
                <a:spcPts val="3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 preservation method that relies on:</a:t>
            </a:r>
            <a:endParaRPr lang="en-US" altLang="zh-CN" sz="1600" dirty="0">
              <a:solidFill>
                <a:schemeClr val="tx1"/>
              </a:solidFill>
              <a:latin typeface="Arial" panose="020B0604020202020204" pitchFamily="34" charset="0"/>
              <a:cs typeface="Arial" panose="020B0604020202020204" pitchFamily="34" charset="0"/>
              <a:sym typeface="+mn-ea"/>
            </a:endParaRPr>
          </a:p>
          <a:p>
            <a:pPr marL="1033145" lvl="2" indent="-285750">
              <a:lnSpc>
                <a:spcPct val="120000"/>
              </a:lnSpc>
              <a:spcBef>
                <a:spcPts val="300"/>
              </a:spcBef>
              <a:spcAft>
                <a:spcPts val="300"/>
              </a:spcAft>
              <a:buSzPct val="100000"/>
              <a:buFont typeface="Arial" panose="020B0604020202020204" pitchFamily="34" charset="0"/>
              <a:buChar char="•"/>
            </a:pP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300"/>
              </a:spcBef>
              <a:spcAft>
                <a:spcPts val="300"/>
              </a:spcAft>
              <a:buSzPct val="100000"/>
              <a:buFont typeface="Arial" panose="020B0604020202020204" pitchFamily="34" charset="0"/>
              <a:buChar char="•"/>
            </a:pPr>
            <a:endParaRPr lang="en-US" altLang="en-US"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300"/>
              </a:spcBef>
              <a:spcAft>
                <a:spcPts val="3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Naturally adjust O</a:t>
            </a:r>
            <a:r>
              <a:rPr lang="en-US" altLang="zh-CN" sz="1600" baseline="-25000" dirty="0">
                <a:solidFill>
                  <a:schemeClr val="tx1"/>
                </a:solidFill>
                <a:uFillTx/>
                <a:latin typeface="Arial" panose="020B0604020202020204" pitchFamily="34" charset="0"/>
                <a:cs typeface="Arial" panose="020B0604020202020204" pitchFamily="34" charset="0"/>
                <a:sym typeface="+mn-ea"/>
              </a:rPr>
              <a:t>2</a:t>
            </a:r>
            <a:r>
              <a:rPr lang="en-US" altLang="zh-CN" sz="1600" dirty="0">
                <a:solidFill>
                  <a:schemeClr val="tx1"/>
                </a:solidFill>
                <a:latin typeface="Arial" panose="020B0604020202020204" pitchFamily="34" charset="0"/>
                <a:cs typeface="Arial" panose="020B0604020202020204" pitchFamily="34" charset="0"/>
                <a:sym typeface="+mn-ea"/>
              </a:rPr>
              <a:t> and CO</a:t>
            </a:r>
            <a:r>
              <a:rPr lang="en-US" altLang="zh-CN" sz="1600" baseline="-25000" dirty="0">
                <a:solidFill>
                  <a:schemeClr val="tx1"/>
                </a:solidFill>
                <a:uFillTx/>
                <a:latin typeface="Arial" panose="020B0604020202020204" pitchFamily="34" charset="0"/>
                <a:cs typeface="Arial" panose="020B0604020202020204" pitchFamily="34" charset="0"/>
                <a:sym typeface="+mn-ea"/>
              </a:rPr>
              <a:t>2</a:t>
            </a:r>
            <a:r>
              <a:rPr lang="en-US" altLang="zh-CN" sz="1600" dirty="0">
                <a:solidFill>
                  <a:schemeClr val="tx1"/>
                </a:solidFill>
                <a:latin typeface="Arial" panose="020B0604020202020204" pitchFamily="34" charset="0"/>
                <a:cs typeface="Arial" panose="020B0604020202020204" pitchFamily="34" charset="0"/>
                <a:sym typeface="+mn-ea"/>
              </a:rPr>
              <a:t> levels in a sealed environment.</a:t>
            </a:r>
            <a:endParaRPr lang="en-US" altLang="zh-CN" sz="1600" dirty="0">
              <a:solidFill>
                <a:schemeClr val="tx1"/>
              </a:solidFill>
              <a:latin typeface="Arial" panose="020B0604020202020204" pitchFamily="34" charset="0"/>
              <a:cs typeface="Arial" panose="020B0604020202020204" pitchFamily="34" charset="0"/>
              <a:sym typeface="+mn-ea"/>
            </a:endParaRPr>
          </a:p>
          <a:p>
            <a:pPr marL="290195" lvl="1" indent="0">
              <a:lnSpc>
                <a:spcPct val="120000"/>
              </a:lnSpc>
              <a:spcBef>
                <a:spcPts val="300"/>
              </a:spcBef>
              <a:spcAft>
                <a:spcPts val="300"/>
              </a:spcAft>
              <a:buSzPct val="100000"/>
              <a:buFont typeface="Arial" panose="020B0604020202020204" pitchFamily="34" charset="0"/>
              <a:buNone/>
            </a:pPr>
            <a:r>
              <a:rPr lang="en-US" altLang="zh-CN" sz="1600" dirty="0">
                <a:solidFill>
                  <a:schemeClr val="tx1"/>
                </a:solidFill>
                <a:latin typeface="Arial" panose="020B0604020202020204" pitchFamily="34" charset="0"/>
                <a:cs typeface="Arial" panose="020B0604020202020204" pitchFamily="34" charset="0"/>
                <a:sym typeface="+mn-ea"/>
              </a:rPr>
              <a:t>⇒ Inhibits respiration + delays senescence.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7" name="文本框 6"/>
          <p:cNvSpPr txBox="1"/>
          <p:nvPr/>
        </p:nvSpPr>
        <p:spPr>
          <a:xfrm>
            <a:off x="593300" y="431757"/>
            <a:ext cx="8807554" cy="58477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Controlled Atmosphere (CA) Preservation</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grpSp>
        <p:nvGrpSpPr>
          <p:cNvPr id="13" name="组合 12"/>
          <p:cNvGrpSpPr/>
          <p:nvPr/>
        </p:nvGrpSpPr>
        <p:grpSpPr>
          <a:xfrm>
            <a:off x="7058123" y="1558905"/>
            <a:ext cx="4438552" cy="2508599"/>
            <a:chOff x="12344" y="2714"/>
            <a:chExt cx="6520" cy="3685"/>
          </a:xfrm>
        </p:grpSpPr>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12344" y="2714"/>
              <a:ext cx="6520" cy="3663"/>
            </a:xfrm>
            <a:prstGeom prst="rect">
              <a:avLst/>
            </a:prstGeom>
          </p:spPr>
        </p:pic>
        <p:sp>
          <p:nvSpPr>
            <p:cNvPr id="2" name="文本框 1"/>
            <p:cNvSpPr txBox="1"/>
            <p:nvPr/>
          </p:nvSpPr>
          <p:spPr>
            <a:xfrm>
              <a:off x="17559" y="6013"/>
              <a:ext cx="1285" cy="386"/>
            </a:xfrm>
            <a:prstGeom prst="rect">
              <a:avLst/>
            </a:prstGeom>
            <a:noFill/>
          </p:spPr>
          <p:txBody>
            <a:bodyPr wrap="square" rtlCol="0">
              <a:spAutoFit/>
            </a:bodyPr>
            <a:lstStyle/>
            <a:p>
              <a:pPr algn="r"/>
              <a:r>
                <a:rPr lang="en-US" altLang="zh-CN" sz="1000" dirty="0"/>
                <a:t>AI</a:t>
              </a:r>
              <a:r>
                <a:rPr lang="zh-CN" altLang="en-US" sz="1000" dirty="0"/>
                <a:t>生成</a:t>
              </a:r>
              <a:endParaRPr lang="zh-CN" altLang="en-US" sz="1000" dirty="0"/>
            </a:p>
          </p:txBody>
        </p:sp>
      </p:grpSp>
      <p:sp>
        <p:nvSpPr>
          <p:cNvPr id="14" name="矩形 13"/>
          <p:cNvSpPr/>
          <p:nvPr/>
        </p:nvSpPr>
        <p:spPr>
          <a:xfrm>
            <a:off x="0" y="4435366"/>
            <a:ext cx="12192000" cy="2422634"/>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Arial" panose="020B0604020202020204" pitchFamily="34" charset="0"/>
                <a:cs typeface="Arial" panose="020B0604020202020204" pitchFamily="34" charset="0"/>
                <a:sym typeface="Arial" panose="020B0604020202020204" pitchFamily="34" charset="0"/>
              </a:rPr>
              <a:t>                                                                                                                            </a:t>
            </a:r>
            <a:endParaRPr lang="zh-CN" altLang="en-US" dirty="0">
              <a:latin typeface="Arial" panose="020B0604020202020204" pitchFamily="34" charset="0"/>
              <a:cs typeface="Arial" panose="020B0604020202020204" pitchFamily="34" charset="0"/>
              <a:sym typeface="Arial" panose="020B0604020202020204" pitchFamily="34" charset="0"/>
            </a:endParaRPr>
          </a:p>
        </p:txBody>
      </p:sp>
      <p:sp>
        <p:nvSpPr>
          <p:cNvPr id="4" name="矩形: 圆角 3"/>
          <p:cNvSpPr/>
          <p:nvPr/>
        </p:nvSpPr>
        <p:spPr>
          <a:xfrm>
            <a:off x="1271463" y="2526235"/>
            <a:ext cx="5329033"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Fruits and vegetables’ own respiration.</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5" name="矩形: 圆角 4"/>
          <p:cNvSpPr/>
          <p:nvPr/>
        </p:nvSpPr>
        <p:spPr>
          <a:xfrm>
            <a:off x="1271463" y="2848483"/>
            <a:ext cx="5329033"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Air permeability of packaging material.  </a:t>
            </a:r>
            <a:endParaRPr lang="en-US" altLang="zh-CN" sz="1400" dirty="0">
              <a:solidFill>
                <a:schemeClr val="tx1"/>
              </a:solidFill>
              <a:latin typeface="Arial" panose="020B0604020202020204" pitchFamily="34" charset="0"/>
              <a:cs typeface="Arial" panose="020B0604020202020204" pitchFamily="34" charset="0"/>
              <a:sym typeface="+mn-ea"/>
            </a:endParaRPr>
          </a:p>
        </p:txBody>
      </p:sp>
      <p:pic>
        <p:nvPicPr>
          <p:cNvPr id="6" name="8.1_12">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74700" y="49403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6"/>
                </p:tgtEl>
              </p:cMediaNode>
            </p:audio>
          </p:childTnLst>
        </p:cTn>
      </p:par>
    </p:tnLst>
    <p:bldLst>
      <p:bldP spid="15" grpId="0"/>
      <p:bldP spid="3" grpId="0" uiExpand="1" build="p"/>
      <p:bldP spid="14" grpId="0" animBg="1"/>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593090" y="1327405"/>
            <a:ext cx="7708430" cy="423545"/>
          </a:xfrm>
          <a:prstGeom prst="rect">
            <a:avLst/>
          </a:prstGeom>
          <a:noFill/>
        </p:spPr>
        <p:txBody>
          <a:bodyPr wrap="square" rtlCol="0">
            <a:spAutoFit/>
          </a:bodyPr>
          <a:lstStyle/>
          <a:p>
            <a:pPr lvl="0" indent="0">
              <a:lnSpc>
                <a:spcPct val="120000"/>
              </a:lnSpc>
              <a:spcBef>
                <a:spcPts val="200"/>
              </a:spcBef>
              <a:spcAft>
                <a:spcPts val="200"/>
              </a:spcAft>
              <a:buSzPct val="100000"/>
              <a:buFont typeface="Wingdings" panose="05000000000000000000" charset="0"/>
              <a:buNone/>
            </a:pPr>
            <a:r>
              <a:rPr lang="en-US" altLang="zh-CN" b="1" dirty="0">
                <a:solidFill>
                  <a:srgbClr val="5BAE3E"/>
                </a:solidFill>
                <a:latin typeface="Arial" panose="020B0604020202020204" pitchFamily="34" charset="0"/>
                <a:cs typeface="Arial" panose="020B0604020202020204" pitchFamily="34" charset="0"/>
                <a:sym typeface="+mn-ea"/>
              </a:rPr>
              <a:t>Artificial Controlled-atmosphere Packaging </a:t>
            </a:r>
            <a:endParaRPr lang="en-US" altLang="zh-CN" b="1" dirty="0">
              <a:solidFill>
                <a:srgbClr val="5BAE3E"/>
              </a:solidFill>
              <a:latin typeface="Arial" panose="020B0604020202020204" pitchFamily="34" charset="0"/>
              <a:cs typeface="Arial" panose="020B0604020202020204" pitchFamily="34" charset="0"/>
              <a:sym typeface="+mn-ea"/>
            </a:endParaRPr>
          </a:p>
        </p:txBody>
      </p:sp>
      <p:sp>
        <p:nvSpPr>
          <p:cNvPr id="3" name="文本框 2"/>
          <p:cNvSpPr txBox="1"/>
          <p:nvPr/>
        </p:nvSpPr>
        <p:spPr>
          <a:xfrm>
            <a:off x="593089" y="1918665"/>
            <a:ext cx="7534911" cy="141097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Mechanism: </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Use of </a:t>
            </a:r>
            <a:r>
              <a:rPr lang="en-US" altLang="zh-CN" sz="1600" b="1" dirty="0">
                <a:latin typeface="Arial" panose="020B0604020202020204" pitchFamily="34" charset="0"/>
                <a:cs typeface="Arial" panose="020B0604020202020204" pitchFamily="34" charset="0"/>
                <a:sym typeface="+mn-ea"/>
              </a:rPr>
              <a:t>mechanical equipment </a:t>
            </a:r>
            <a:r>
              <a:rPr lang="en-US" altLang="zh-CN" sz="1600" dirty="0">
                <a:latin typeface="Arial" panose="020B0604020202020204" pitchFamily="34" charset="0"/>
                <a:cs typeface="Arial" panose="020B0604020202020204" pitchFamily="34" charset="0"/>
                <a:sym typeface="+mn-ea"/>
              </a:rPr>
              <a:t>to actively </a:t>
            </a:r>
            <a:r>
              <a:rPr lang="en-US" altLang="zh-CN" sz="1600" b="1" dirty="0">
                <a:latin typeface="Arial" panose="020B0604020202020204" pitchFamily="34" charset="0"/>
                <a:cs typeface="Arial" panose="020B0604020202020204" pitchFamily="34" charset="0"/>
                <a:sym typeface="+mn-ea"/>
              </a:rPr>
              <a:t>adjust gas composition</a:t>
            </a:r>
            <a:r>
              <a:rPr lang="en-US" altLang="zh-CN" sz="1600" dirty="0">
                <a:latin typeface="Arial" panose="020B0604020202020204" pitchFamily="34" charset="0"/>
                <a:cs typeface="Arial" panose="020B0604020202020204" pitchFamily="34" charset="0"/>
                <a:sym typeface="+mn-ea"/>
              </a:rPr>
              <a:t> in packaging or storage space.</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Examples: filling with nitrogen, adsorbing carbon dioxide.</a:t>
            </a:r>
            <a:endParaRPr lang="en-US" altLang="zh-CN" sz="1600" dirty="0">
              <a:latin typeface="Arial" panose="020B0604020202020204" pitchFamily="34" charset="0"/>
              <a:cs typeface="Arial" panose="020B0604020202020204" pitchFamily="34" charset="0"/>
              <a:sym typeface="+mn-ea"/>
            </a:endParaRPr>
          </a:p>
        </p:txBody>
      </p:sp>
      <p:sp>
        <p:nvSpPr>
          <p:cNvPr id="8" name="文本框 7"/>
          <p:cNvSpPr txBox="1"/>
          <p:nvPr/>
        </p:nvSpPr>
        <p:spPr>
          <a:xfrm>
            <a:off x="593089" y="3378802"/>
            <a:ext cx="7431028" cy="106426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Objective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Achieve</a:t>
            </a:r>
            <a:r>
              <a:rPr lang="en-US" altLang="zh-CN" sz="1600" b="1" dirty="0">
                <a:latin typeface="Arial" panose="020B0604020202020204" pitchFamily="34" charset="0"/>
                <a:cs typeface="Arial" panose="020B0604020202020204" pitchFamily="34" charset="0"/>
                <a:sym typeface="+mn-ea"/>
              </a:rPr>
              <a:t> precise and continuous control of O</a:t>
            </a:r>
            <a:r>
              <a:rPr lang="en-US" altLang="zh-CN" sz="1600" b="1" baseline="-25000" dirty="0">
                <a:solidFill>
                  <a:schemeClr val="tx1"/>
                </a:solidFill>
                <a:uFillTx/>
                <a:latin typeface="Arial" panose="020B0604020202020204" pitchFamily="34" charset="0"/>
                <a:cs typeface="Arial" panose="020B0604020202020204" pitchFamily="34" charset="0"/>
                <a:sym typeface="+mn-ea"/>
              </a:rPr>
              <a:t>2</a:t>
            </a:r>
            <a:r>
              <a:rPr lang="en-US" altLang="zh-CN" sz="1600" b="1" dirty="0">
                <a:latin typeface="Arial" panose="020B0604020202020204" pitchFamily="34" charset="0"/>
                <a:cs typeface="Arial" panose="020B0604020202020204" pitchFamily="34" charset="0"/>
                <a:sym typeface="+mn-ea"/>
              </a:rPr>
              <a:t>, CO</a:t>
            </a:r>
            <a:r>
              <a:rPr lang="en-US" altLang="zh-CN" sz="1600" b="1" baseline="-25000" dirty="0">
                <a:solidFill>
                  <a:schemeClr val="tx1"/>
                </a:solidFill>
                <a:uFillTx/>
                <a:latin typeface="Arial" panose="020B0604020202020204" pitchFamily="34" charset="0"/>
                <a:cs typeface="Arial" panose="020B0604020202020204" pitchFamily="34" charset="0"/>
                <a:sym typeface="+mn-ea"/>
              </a:rPr>
              <a:t>2</a:t>
            </a:r>
            <a:r>
              <a:rPr lang="en-US" altLang="zh-CN" sz="1600" b="1" dirty="0">
                <a:latin typeface="Arial" panose="020B0604020202020204" pitchFamily="34" charset="0"/>
                <a:cs typeface="Arial" panose="020B0604020202020204" pitchFamily="34" charset="0"/>
                <a:sym typeface="+mn-ea"/>
              </a:rPr>
              <a:t>, and other gas concentrations</a:t>
            </a:r>
            <a:r>
              <a:rPr lang="en-US" altLang="zh-CN" sz="1600" dirty="0">
                <a:latin typeface="Arial" panose="020B0604020202020204" pitchFamily="34" charset="0"/>
                <a:cs typeface="Arial" panose="020B0604020202020204" pitchFamily="34" charset="0"/>
                <a:sym typeface="+mn-ea"/>
              </a:rPr>
              <a:t>.</a:t>
            </a:r>
            <a:endParaRPr lang="en-US" altLang="zh-CN" sz="1600" dirty="0">
              <a:latin typeface="Arial" panose="020B0604020202020204" pitchFamily="34" charset="0"/>
              <a:cs typeface="Arial" panose="020B0604020202020204" pitchFamily="34" charset="0"/>
              <a:sym typeface="+mn-ea"/>
            </a:endParaRPr>
          </a:p>
        </p:txBody>
      </p:sp>
      <p:sp>
        <p:nvSpPr>
          <p:cNvPr id="4" name="文本框 3"/>
          <p:cNvSpPr txBox="1"/>
          <p:nvPr/>
        </p:nvSpPr>
        <p:spPr>
          <a:xfrm>
            <a:off x="593299" y="431757"/>
            <a:ext cx="8756183" cy="58477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Controlled Atmosphere (CA) Preservation</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5" name="图片 4"/>
          <p:cNvPicPr>
            <a:picLocks noChangeAspect="1"/>
          </p:cNvPicPr>
          <p:nvPr/>
        </p:nvPicPr>
        <p:blipFill>
          <a:blip r:embed="rId1"/>
          <a:stretch>
            <a:fillRect/>
          </a:stretch>
        </p:blipFill>
        <p:spPr>
          <a:xfrm>
            <a:off x="8671560" y="1615134"/>
            <a:ext cx="2825115" cy="3086735"/>
          </a:xfrm>
          <a:prstGeom prst="rect">
            <a:avLst/>
          </a:prstGeom>
        </p:spPr>
      </p:pic>
      <p:sp>
        <p:nvSpPr>
          <p:cNvPr id="2" name="矩形 1"/>
          <p:cNvSpPr/>
          <p:nvPr/>
        </p:nvSpPr>
        <p:spPr>
          <a:xfrm>
            <a:off x="0" y="5095981"/>
            <a:ext cx="12192000" cy="176201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sym typeface="Arial" panose="020B0604020202020204" pitchFamily="34" charset="0"/>
            </a:endParaRPr>
          </a:p>
        </p:txBody>
      </p:sp>
      <p:sp>
        <p:nvSpPr>
          <p:cNvPr id="6" name="文本框 5"/>
          <p:cNvSpPr txBox="1"/>
          <p:nvPr/>
        </p:nvSpPr>
        <p:spPr>
          <a:xfrm>
            <a:off x="8458112" y="1573094"/>
            <a:ext cx="815975" cy="275590"/>
          </a:xfrm>
          <a:prstGeom prst="rect">
            <a:avLst/>
          </a:prstGeom>
          <a:noFill/>
        </p:spPr>
        <p:txBody>
          <a:bodyPr wrap="square" rtlCol="0">
            <a:spAutoFit/>
          </a:bodyPr>
          <a:lstStyle/>
          <a:p>
            <a:pPr algn="r"/>
            <a:r>
              <a:rPr lang="en-US" altLang="zh-CN" sz="1200" dirty="0"/>
              <a:t>AI</a:t>
            </a:r>
            <a:r>
              <a:rPr lang="zh-CN" altLang="en-US" sz="1200" dirty="0"/>
              <a:t>生成</a:t>
            </a:r>
            <a:endParaRPr lang="zh-CN" altLang="en-US" sz="1200" dirty="0"/>
          </a:p>
        </p:txBody>
      </p:sp>
      <p:pic>
        <p:nvPicPr>
          <p:cNvPr id="7" name="8.1_1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62000" y="587851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bldLst>
      <p:bldP spid="15" grpId="0"/>
      <p:bldP spid="3" grpId="0" uiExpand="1" build="p"/>
      <p:bldP spid="8" grpId="0" uiExpand="1" build="p"/>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602077" y="1211347"/>
            <a:ext cx="9578116" cy="423545"/>
          </a:xfrm>
          <a:prstGeom prst="rect">
            <a:avLst/>
          </a:prstGeom>
          <a:noFill/>
        </p:spPr>
        <p:txBody>
          <a:bodyPr wrap="square" rtlCol="0">
            <a:spAutoFit/>
          </a:bodyPr>
          <a:lstStyle/>
          <a:p>
            <a:pPr lvl="0" indent="0">
              <a:lnSpc>
                <a:spcPct val="120000"/>
              </a:lnSpc>
              <a:spcBef>
                <a:spcPts val="100"/>
              </a:spcBef>
              <a:spcAft>
                <a:spcPts val="100"/>
              </a:spcAft>
              <a:buSzPct val="100000"/>
              <a:buFont typeface="Wingdings" panose="05000000000000000000" charset="0"/>
              <a:buNone/>
            </a:pPr>
            <a:r>
              <a:rPr lang="en-US" altLang="zh-CN" b="1" dirty="0">
                <a:solidFill>
                  <a:srgbClr val="5BAE3E"/>
                </a:solidFill>
                <a:latin typeface="Arial" panose="020B0604020202020204" pitchFamily="34" charset="0"/>
                <a:cs typeface="Arial" panose="020B0604020202020204" pitchFamily="34" charset="0"/>
                <a:sym typeface="+mn-ea"/>
              </a:rPr>
              <a:t>Different vegetables have different requirements for controlled-atmosphere conditions. </a:t>
            </a:r>
            <a:endParaRPr lang="en-US" altLang="zh-CN" b="1" dirty="0">
              <a:solidFill>
                <a:srgbClr val="5BAE3E"/>
              </a:solidFill>
              <a:latin typeface="Arial" panose="020B0604020202020204" pitchFamily="34" charset="0"/>
              <a:cs typeface="Arial" panose="020B0604020202020204" pitchFamily="34" charset="0"/>
              <a:sym typeface="+mn-ea"/>
            </a:endParaRPr>
          </a:p>
        </p:txBody>
      </p:sp>
      <p:sp>
        <p:nvSpPr>
          <p:cNvPr id="3" name="文本框 2"/>
          <p:cNvSpPr txBox="1"/>
          <p:nvPr/>
        </p:nvSpPr>
        <p:spPr>
          <a:xfrm>
            <a:off x="602077" y="1702111"/>
            <a:ext cx="5717690" cy="1144672"/>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Green Tomatoes</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O</a:t>
            </a:r>
            <a:r>
              <a:rPr lang="en-US" altLang="zh-CN" sz="1400" baseline="-25000" dirty="0">
                <a:solidFill>
                  <a:schemeClr val="tx1"/>
                </a:solidFill>
                <a:uFillTx/>
                <a:latin typeface="Arial" panose="020B0604020202020204" pitchFamily="34" charset="0"/>
                <a:cs typeface="Arial" panose="020B0604020202020204" pitchFamily="34" charset="0"/>
                <a:sym typeface="+mn-ea"/>
              </a:rPr>
              <a:t>2</a:t>
            </a:r>
            <a:r>
              <a:rPr lang="en-US" altLang="zh-CN" sz="1400" dirty="0">
                <a:solidFill>
                  <a:schemeClr val="tx1"/>
                </a:solidFill>
                <a:latin typeface="Arial" panose="020B0604020202020204" pitchFamily="34" charset="0"/>
                <a:cs typeface="Arial" panose="020B0604020202020204" pitchFamily="34" charset="0"/>
                <a:sym typeface="+mn-ea"/>
              </a:rPr>
              <a:t> 2%–4%.</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400" dirty="0">
                <a:latin typeface="Arial" panose="020B0604020202020204" pitchFamily="34" charset="0"/>
                <a:cs typeface="Arial" panose="020B0604020202020204" pitchFamily="34" charset="0"/>
                <a:sym typeface="+mn-ea"/>
              </a:rPr>
              <a:t>CO</a:t>
            </a:r>
            <a:r>
              <a:rPr lang="en-US" altLang="zh-CN" sz="1400" baseline="-25000" dirty="0">
                <a:uFillTx/>
                <a:latin typeface="Arial" panose="020B0604020202020204" pitchFamily="34" charset="0"/>
                <a:cs typeface="Arial" panose="020B0604020202020204" pitchFamily="34" charset="0"/>
                <a:sym typeface="+mn-ea"/>
              </a:rPr>
              <a:t>2</a:t>
            </a:r>
            <a:r>
              <a:rPr lang="en-US" altLang="zh-CN" sz="1400" dirty="0">
                <a:latin typeface="Arial" panose="020B0604020202020204" pitchFamily="34" charset="0"/>
                <a:cs typeface="Arial" panose="020B0604020202020204" pitchFamily="34" charset="0"/>
                <a:sym typeface="+mn-ea"/>
              </a:rPr>
              <a:t> 0%–5% (or 5%–6%</a:t>
            </a:r>
            <a:r>
              <a:rPr lang="en-US" altLang="zh-CN" sz="1400" dirty="0">
                <a:solidFill>
                  <a:schemeClr val="tx1"/>
                </a:solidFill>
                <a:latin typeface="Arial" panose="020B0604020202020204" pitchFamily="34" charset="0"/>
                <a:cs typeface="Arial" panose="020B0604020202020204" pitchFamily="34" charset="0"/>
                <a:sym typeface="+mn-ea"/>
              </a:rPr>
              <a:t>).</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Storage temperature 10–13°C (or 12–15°C).</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13" name="文本框 12"/>
          <p:cNvSpPr txBox="1"/>
          <p:nvPr/>
        </p:nvSpPr>
        <p:spPr>
          <a:xfrm>
            <a:off x="602077" y="3989447"/>
            <a:ext cx="5049520" cy="1139607"/>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Onions</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O</a:t>
            </a:r>
            <a:r>
              <a:rPr lang="en-US" altLang="zh-CN" sz="1400" baseline="-25000" dirty="0">
                <a:solidFill>
                  <a:schemeClr val="tx1"/>
                </a:solidFill>
                <a:uFillTx/>
                <a:latin typeface="Arial" panose="020B0604020202020204" pitchFamily="34" charset="0"/>
                <a:cs typeface="Arial" panose="020B0604020202020204" pitchFamily="34" charset="0"/>
                <a:sym typeface="+mn-ea"/>
              </a:rPr>
              <a:t>2</a:t>
            </a:r>
            <a:r>
              <a:rPr lang="en-US" altLang="zh-CN" sz="1400" dirty="0">
                <a:solidFill>
                  <a:schemeClr val="tx1"/>
                </a:solidFill>
                <a:latin typeface="Arial" panose="020B0604020202020204" pitchFamily="34" charset="0"/>
                <a:cs typeface="Arial" panose="020B0604020202020204" pitchFamily="34" charset="0"/>
                <a:sym typeface="+mn-ea"/>
              </a:rPr>
              <a:t> 3%–6%.</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CO</a:t>
            </a:r>
            <a:r>
              <a:rPr lang="en-US" altLang="zh-CN" sz="1400" baseline="-25000" dirty="0">
                <a:solidFill>
                  <a:schemeClr val="tx1"/>
                </a:solidFill>
                <a:uFillTx/>
                <a:latin typeface="Arial" panose="020B0604020202020204" pitchFamily="34" charset="0"/>
                <a:cs typeface="Arial" panose="020B0604020202020204" pitchFamily="34" charset="0"/>
                <a:sym typeface="+mn-ea"/>
              </a:rPr>
              <a:t>2</a:t>
            </a:r>
            <a:r>
              <a:rPr lang="en-US" altLang="zh-CN" sz="1400" dirty="0">
                <a:solidFill>
                  <a:schemeClr val="tx1"/>
                </a:solidFill>
                <a:latin typeface="Arial" panose="020B0604020202020204" pitchFamily="34" charset="0"/>
                <a:cs typeface="Arial" panose="020B0604020202020204" pitchFamily="34" charset="0"/>
                <a:sym typeface="+mn-ea"/>
              </a:rPr>
              <a:t> 10%–15% (or 8%).</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Storage temperature at ambient temperature.</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14" name="文本框 13"/>
          <p:cNvSpPr txBox="1"/>
          <p:nvPr/>
        </p:nvSpPr>
        <p:spPr>
          <a:xfrm>
            <a:off x="602077" y="2845779"/>
            <a:ext cx="5537200" cy="1144672"/>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Sweet Peppers</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O</a:t>
            </a:r>
            <a:r>
              <a:rPr lang="en-US" altLang="zh-CN" sz="1400" baseline="-25000" dirty="0">
                <a:solidFill>
                  <a:schemeClr val="tx1"/>
                </a:solidFill>
                <a:uFillTx/>
                <a:latin typeface="Arial" panose="020B0604020202020204" pitchFamily="34" charset="0"/>
                <a:cs typeface="Arial" panose="020B0604020202020204" pitchFamily="34" charset="0"/>
                <a:sym typeface="+mn-ea"/>
              </a:rPr>
              <a:t>2</a:t>
            </a:r>
            <a:r>
              <a:rPr lang="en-US" altLang="zh-CN" sz="1400" dirty="0">
                <a:solidFill>
                  <a:schemeClr val="tx1"/>
                </a:solidFill>
                <a:latin typeface="Arial" panose="020B0604020202020204" pitchFamily="34" charset="0"/>
                <a:cs typeface="Arial" panose="020B0604020202020204" pitchFamily="34" charset="0"/>
                <a:sym typeface="+mn-ea"/>
              </a:rPr>
              <a:t> 3%–6% (or 2%–5%).</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CO</a:t>
            </a:r>
            <a:r>
              <a:rPr lang="en-US" altLang="zh-CN" sz="1400" baseline="-25000" dirty="0">
                <a:solidFill>
                  <a:schemeClr val="tx1"/>
                </a:solidFill>
                <a:uFillTx/>
                <a:latin typeface="Arial" panose="020B0604020202020204" pitchFamily="34" charset="0"/>
                <a:cs typeface="Arial" panose="020B0604020202020204" pitchFamily="34" charset="0"/>
                <a:sym typeface="+mn-ea"/>
              </a:rPr>
              <a:t>2</a:t>
            </a:r>
            <a:r>
              <a:rPr lang="en-US" altLang="zh-CN" sz="1400" dirty="0">
                <a:solidFill>
                  <a:schemeClr val="tx1"/>
                </a:solidFill>
                <a:latin typeface="Arial" panose="020B0604020202020204" pitchFamily="34" charset="0"/>
                <a:cs typeface="Arial" panose="020B0604020202020204" pitchFamily="34" charset="0"/>
                <a:sym typeface="+mn-ea"/>
              </a:rPr>
              <a:t> 3%–6% (or 2%–8%).</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Storage temperature 7–9°C (or 10–12°C).</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7" name="文本框 6"/>
          <p:cNvSpPr txBox="1"/>
          <p:nvPr/>
        </p:nvSpPr>
        <p:spPr>
          <a:xfrm>
            <a:off x="593300" y="431757"/>
            <a:ext cx="8920570" cy="58477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Controlled Atmosphere (CA) Preservation</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4" name="文本框 3"/>
          <p:cNvSpPr txBox="1"/>
          <p:nvPr/>
        </p:nvSpPr>
        <p:spPr>
          <a:xfrm>
            <a:off x="602077" y="5128051"/>
            <a:ext cx="10987846" cy="881075"/>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Cauliflower</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O</a:t>
            </a:r>
            <a:r>
              <a:rPr lang="en-US" altLang="zh-CN" sz="1400" baseline="-25000" dirty="0">
                <a:solidFill>
                  <a:schemeClr val="tx1"/>
                </a:solidFill>
                <a:uFillTx/>
                <a:latin typeface="Arial" panose="020B0604020202020204" pitchFamily="34" charset="0"/>
                <a:cs typeface="Arial" panose="020B0604020202020204" pitchFamily="34" charset="0"/>
                <a:sym typeface="+mn-ea"/>
              </a:rPr>
              <a:t>2</a:t>
            </a:r>
            <a:r>
              <a:rPr lang="en-US" altLang="zh-CN" sz="1400" dirty="0">
                <a:solidFill>
                  <a:schemeClr val="tx1"/>
                </a:solidFill>
                <a:latin typeface="Arial" panose="020B0604020202020204" pitchFamily="34" charset="0"/>
                <a:cs typeface="Arial" panose="020B0604020202020204" pitchFamily="34" charset="0"/>
                <a:sym typeface="+mn-ea"/>
              </a:rPr>
              <a:t> 15%–20%.</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Only slightly lower than O</a:t>
            </a:r>
            <a:r>
              <a:rPr lang="en-US" altLang="zh-CN" sz="1400" baseline="-25000" dirty="0">
                <a:solidFill>
                  <a:schemeClr val="tx1"/>
                </a:solidFill>
                <a:latin typeface="Arial" panose="020B0604020202020204" pitchFamily="34" charset="0"/>
                <a:cs typeface="Arial" panose="020B0604020202020204" pitchFamily="34" charset="0"/>
                <a:sym typeface="+mn-ea"/>
              </a:rPr>
              <a:t>2</a:t>
            </a:r>
            <a:r>
              <a:rPr lang="en-US" altLang="zh-CN" sz="1400" dirty="0">
                <a:solidFill>
                  <a:schemeClr val="tx1"/>
                </a:solidFill>
                <a:latin typeface="Arial" panose="020B0604020202020204" pitchFamily="34" charset="0"/>
                <a:cs typeface="Arial" panose="020B0604020202020204" pitchFamily="34" charset="0"/>
                <a:sym typeface="+mn-ea"/>
              </a:rPr>
              <a:t> level of normal air.</a:t>
            </a:r>
            <a:endParaRPr lang="en-US" altLang="zh-CN" sz="1400" dirty="0">
              <a:solidFill>
                <a:schemeClr val="tx1"/>
              </a:solidFill>
              <a:latin typeface="Arial" panose="020B0604020202020204" pitchFamily="34" charset="0"/>
              <a:cs typeface="Arial" panose="020B0604020202020204" pitchFamily="34" charset="0"/>
              <a:sym typeface="+mn-ea"/>
            </a:endParaRPr>
          </a:p>
        </p:txBody>
      </p:sp>
      <p:pic>
        <p:nvPicPr>
          <p:cNvPr id="9" name="图片 8"/>
          <p:cNvPicPr>
            <a:picLocks noChangeAspect="1"/>
          </p:cNvPicPr>
          <p:nvPr/>
        </p:nvPicPr>
        <p:blipFill>
          <a:blip r:embed="rId1"/>
          <a:stretch>
            <a:fillRect/>
          </a:stretch>
        </p:blipFill>
        <p:spPr>
          <a:xfrm>
            <a:off x="6363342" y="1949124"/>
            <a:ext cx="5133333" cy="3047619"/>
          </a:xfrm>
          <a:prstGeom prst="rect">
            <a:avLst/>
          </a:prstGeom>
        </p:spPr>
      </p:pic>
      <p:pic>
        <p:nvPicPr>
          <p:cNvPr id="5" name="8.1_14">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87400" y="6248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5"/>
                </p:tgtEl>
              </p:cMediaNode>
            </p:audio>
          </p:childTnLst>
        </p:cTn>
      </p:par>
    </p:tnLst>
    <p:bldLst>
      <p:bldP spid="15" grpId="0" build="p"/>
      <p:bldP spid="3" grpId="0" uiExpand="1" build="p"/>
      <p:bldP spid="13" grpId="0" uiExpand="1" build="p"/>
      <p:bldP spid="14" grpId="0" uiExpand="1" build="p"/>
      <p:bldP spid="4"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429257"/>
            <a:ext cx="12192000" cy="1837941"/>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4" name="文本框 13"/>
          <p:cNvSpPr txBox="1"/>
          <p:nvPr/>
        </p:nvSpPr>
        <p:spPr>
          <a:xfrm>
            <a:off x="588645" y="4423649"/>
            <a:ext cx="11402060" cy="103886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Used in Conjunction with Low-Temperature Storage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Integrated regulation of temperature, humidity, and gas composition</a:t>
            </a:r>
            <a:r>
              <a:rPr lang="en-US" altLang="zh-CN" sz="1600" dirty="0">
                <a:solidFill>
                  <a:schemeClr val="tx1"/>
                </a:solidFill>
                <a:latin typeface="Arial" panose="020B0604020202020204" pitchFamily="34" charset="0"/>
                <a:cs typeface="Arial" panose="020B0604020202020204" pitchFamily="34" charset="0"/>
                <a:sym typeface="+mn-ea"/>
              </a:rPr>
              <a:t> → fruits and vegetables maintained in optimal dormant state.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7" name="文本框 6"/>
          <p:cNvSpPr txBox="1"/>
          <p:nvPr/>
        </p:nvSpPr>
        <p:spPr>
          <a:xfrm>
            <a:off x="593300" y="431757"/>
            <a:ext cx="8961666" cy="58477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Controlled Atmosphere (CA) Preservation</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5" name="文本框 4"/>
          <p:cNvSpPr txBox="1"/>
          <p:nvPr/>
        </p:nvSpPr>
        <p:spPr>
          <a:xfrm>
            <a:off x="588812" y="2647447"/>
            <a:ext cx="5020878" cy="133350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Low-Oxygen CA (Most Common)</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Example: </a:t>
            </a:r>
            <a:r>
              <a:rPr lang="en-US" altLang="zh-CN" sz="1600" b="1" dirty="0">
                <a:solidFill>
                  <a:schemeClr val="bg1"/>
                </a:solidFill>
                <a:latin typeface="Arial" panose="020B0604020202020204" pitchFamily="34" charset="0"/>
                <a:cs typeface="Arial" panose="020B0604020202020204" pitchFamily="34" charset="0"/>
                <a:sym typeface="+mn-ea"/>
              </a:rPr>
              <a:t>cherries</a:t>
            </a:r>
            <a:r>
              <a:rPr lang="en-US" altLang="zh-CN" sz="1600" dirty="0">
                <a:solidFill>
                  <a:schemeClr val="bg1"/>
                </a:solidFill>
                <a:latin typeface="Arial" panose="020B0604020202020204" pitchFamily="34" charset="0"/>
                <a:cs typeface="Arial" panose="020B0604020202020204" pitchFamily="34" charset="0"/>
                <a:sym typeface="+mn-ea"/>
              </a:rPr>
              <a:t> stored with a gas mixture of </a:t>
            </a:r>
            <a:r>
              <a:rPr lang="en-US" altLang="zh-CN" sz="1600" b="1" dirty="0">
                <a:solidFill>
                  <a:schemeClr val="bg1"/>
                </a:solidFill>
                <a:latin typeface="Arial" panose="020B0604020202020204" pitchFamily="34" charset="0"/>
                <a:cs typeface="Arial" panose="020B0604020202020204" pitchFamily="34" charset="0"/>
                <a:sym typeface="+mn-ea"/>
              </a:rPr>
              <a:t>7% O</a:t>
            </a:r>
            <a:r>
              <a:rPr lang="en-US" altLang="zh-CN" sz="1600" b="1" baseline="-25000" dirty="0">
                <a:solidFill>
                  <a:schemeClr val="bg1"/>
                </a:solidFill>
                <a:uFillTx/>
                <a:latin typeface="Arial" panose="020B0604020202020204" pitchFamily="34" charset="0"/>
                <a:cs typeface="Arial" panose="020B0604020202020204" pitchFamily="34" charset="0"/>
                <a:sym typeface="+mn-ea"/>
              </a:rPr>
              <a:t>2</a:t>
            </a:r>
            <a:r>
              <a:rPr lang="en-US" altLang="zh-CN" sz="1600" b="1" dirty="0">
                <a:solidFill>
                  <a:schemeClr val="bg1"/>
                </a:solidFill>
                <a:latin typeface="Arial" panose="020B0604020202020204" pitchFamily="34" charset="0"/>
                <a:cs typeface="Arial" panose="020B0604020202020204" pitchFamily="34" charset="0"/>
                <a:sym typeface="+mn-ea"/>
              </a:rPr>
              <a:t>, 20% CO</a:t>
            </a:r>
            <a:r>
              <a:rPr lang="en-US" altLang="zh-CN" sz="1600" b="1" baseline="-25000" dirty="0">
                <a:solidFill>
                  <a:schemeClr val="bg1"/>
                </a:solidFill>
                <a:uFillTx/>
                <a:latin typeface="Arial" panose="020B0604020202020204" pitchFamily="34" charset="0"/>
                <a:cs typeface="Arial" panose="020B0604020202020204" pitchFamily="34" charset="0"/>
                <a:sym typeface="+mn-ea"/>
              </a:rPr>
              <a:t>2</a:t>
            </a:r>
            <a:r>
              <a:rPr lang="en-US" altLang="zh-CN" sz="1600" b="1" dirty="0">
                <a:solidFill>
                  <a:schemeClr val="bg1"/>
                </a:solidFill>
                <a:latin typeface="Arial" panose="020B0604020202020204" pitchFamily="34" charset="0"/>
                <a:cs typeface="Arial" panose="020B0604020202020204" pitchFamily="34" charset="0"/>
                <a:sym typeface="+mn-ea"/>
              </a:rPr>
              <a:t>, 73% N</a:t>
            </a:r>
            <a:r>
              <a:rPr lang="en-US" altLang="zh-CN" sz="1600" b="1" baseline="-25000" dirty="0">
                <a:solidFill>
                  <a:schemeClr val="bg1"/>
                </a:solidFill>
                <a:uFillTx/>
                <a:latin typeface="Arial" panose="020B0604020202020204" pitchFamily="34" charset="0"/>
                <a:cs typeface="Arial" panose="020B0604020202020204" pitchFamily="34" charset="0"/>
                <a:sym typeface="+mn-ea"/>
              </a:rPr>
              <a:t>2</a:t>
            </a:r>
            <a:r>
              <a:rPr lang="en-US" altLang="zh-CN" sz="1600" dirty="0">
                <a:solidFill>
                  <a:schemeClr val="bg1"/>
                </a:solidFill>
                <a:latin typeface="Arial" panose="020B0604020202020204" pitchFamily="34" charset="0"/>
                <a:cs typeface="Arial" panose="020B0604020202020204" pitchFamily="34" charset="0"/>
                <a:sym typeface="+mn-ea"/>
              </a:rPr>
              <a:t> → effectively maintains fruit quality.</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6" name="文本框 5"/>
          <p:cNvSpPr txBox="1"/>
          <p:nvPr/>
        </p:nvSpPr>
        <p:spPr>
          <a:xfrm>
            <a:off x="588812" y="1233121"/>
            <a:ext cx="10784680" cy="103886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Selecting Appropriate CA Conditions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Appropriate controlled-atmosphere conditions</a:t>
            </a:r>
            <a:r>
              <a:rPr lang="en-US" altLang="zh-CN" sz="1600" dirty="0">
                <a:solidFill>
                  <a:schemeClr val="tx1"/>
                </a:solidFill>
                <a:latin typeface="Arial" panose="020B0604020202020204" pitchFamily="34" charset="0"/>
                <a:cs typeface="Arial" panose="020B0604020202020204" pitchFamily="34" charset="0"/>
                <a:sym typeface="+mn-ea"/>
              </a:rPr>
              <a:t> should be selected according to </a:t>
            </a:r>
            <a:r>
              <a:rPr lang="en-US" altLang="zh-CN" sz="1600" b="1" dirty="0">
                <a:solidFill>
                  <a:schemeClr val="tx1"/>
                </a:solidFill>
                <a:latin typeface="Arial" panose="020B0604020202020204" pitchFamily="34" charset="0"/>
                <a:cs typeface="Arial" panose="020B0604020202020204" pitchFamily="34" charset="0"/>
                <a:sym typeface="+mn-ea"/>
              </a:rPr>
              <a:t>type of fruits and Vegetables stored</a:t>
            </a:r>
            <a:r>
              <a:rPr lang="en-US" altLang="zh-CN" sz="1600" dirty="0">
                <a:solidFill>
                  <a:schemeClr val="tx1"/>
                </a:solidFill>
                <a:latin typeface="Arial" panose="020B0604020202020204" pitchFamily="34" charset="0"/>
                <a:cs typeface="Arial" panose="020B0604020202020204" pitchFamily="34" charset="0"/>
                <a:sym typeface="+mn-ea"/>
              </a:rPr>
              <a:t>.</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9" name="文本框 8"/>
          <p:cNvSpPr txBox="1"/>
          <p:nvPr/>
        </p:nvSpPr>
        <p:spPr>
          <a:xfrm>
            <a:off x="5690392" y="2647447"/>
            <a:ext cx="6096635" cy="133350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High-Oxygen CA (Used in Some Cases)</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Example: </a:t>
            </a:r>
            <a:r>
              <a:rPr lang="en-US" altLang="zh-CN" sz="1600" b="1" dirty="0">
                <a:solidFill>
                  <a:schemeClr val="bg1"/>
                </a:solidFill>
                <a:latin typeface="Arial" panose="020B0604020202020204" pitchFamily="34" charset="0"/>
                <a:cs typeface="Arial" panose="020B0604020202020204" pitchFamily="34" charset="0"/>
                <a:sym typeface="+mn-ea"/>
              </a:rPr>
              <a:t>strawberries</a:t>
            </a:r>
            <a:r>
              <a:rPr lang="en-US" altLang="zh-CN" sz="1600" dirty="0">
                <a:solidFill>
                  <a:schemeClr val="bg1"/>
                </a:solidFill>
                <a:latin typeface="Arial" panose="020B0604020202020204" pitchFamily="34" charset="0"/>
                <a:cs typeface="Arial" panose="020B0604020202020204" pitchFamily="34" charset="0"/>
                <a:sym typeface="+mn-ea"/>
              </a:rPr>
              <a:t> stored with </a:t>
            </a:r>
            <a:r>
              <a:rPr lang="en-US" altLang="zh-CN" sz="1600" b="1" dirty="0">
                <a:solidFill>
                  <a:schemeClr val="bg1"/>
                </a:solidFill>
                <a:latin typeface="Arial" panose="020B0604020202020204" pitchFamily="34" charset="0"/>
                <a:cs typeface="Arial" panose="020B0604020202020204" pitchFamily="34" charset="0"/>
                <a:sym typeface="+mn-ea"/>
              </a:rPr>
              <a:t>O</a:t>
            </a:r>
            <a:r>
              <a:rPr lang="en-US" altLang="zh-CN" sz="1600" b="1" baseline="-25000" dirty="0">
                <a:solidFill>
                  <a:schemeClr val="bg1"/>
                </a:solidFill>
                <a:latin typeface="Arial" panose="020B0604020202020204" pitchFamily="34" charset="0"/>
                <a:cs typeface="Arial" panose="020B0604020202020204" pitchFamily="34" charset="0"/>
                <a:sym typeface="+mn-ea"/>
              </a:rPr>
              <a:t>2</a:t>
            </a:r>
            <a:r>
              <a:rPr lang="en-US" altLang="zh-CN" sz="1600" b="1" dirty="0">
                <a:solidFill>
                  <a:schemeClr val="bg1"/>
                </a:solidFill>
                <a:latin typeface="Arial" panose="020B0604020202020204" pitchFamily="34" charset="0"/>
                <a:cs typeface="Arial" panose="020B0604020202020204" pitchFamily="34" charset="0"/>
                <a:sym typeface="+mn-ea"/>
              </a:rPr>
              <a:t>concentration increased to ~60%, ~1.2% CO</a:t>
            </a:r>
            <a:r>
              <a:rPr lang="en-US" altLang="zh-CN" sz="1600" b="1" baseline="-25000" dirty="0">
                <a:solidFill>
                  <a:schemeClr val="bg1"/>
                </a:solidFill>
                <a:uFillTx/>
                <a:latin typeface="Arial" panose="020B0604020202020204" pitchFamily="34" charset="0"/>
                <a:cs typeface="Arial" panose="020B0604020202020204" pitchFamily="34" charset="0"/>
                <a:sym typeface="+mn-ea"/>
              </a:rPr>
              <a:t>2</a:t>
            </a:r>
            <a:r>
              <a:rPr lang="en-US" altLang="zh-CN" sz="1600" b="1" dirty="0">
                <a:solidFill>
                  <a:schemeClr val="bg1"/>
                </a:solidFill>
                <a:latin typeface="Arial" panose="020B0604020202020204" pitchFamily="34" charset="0"/>
                <a:cs typeface="Arial" panose="020B0604020202020204" pitchFamily="34" charset="0"/>
                <a:sym typeface="+mn-ea"/>
              </a:rPr>
              <a:t>, ~38.8% N</a:t>
            </a:r>
            <a:r>
              <a:rPr lang="en-US" altLang="zh-CN" sz="1600" b="1" baseline="-25000" dirty="0">
                <a:solidFill>
                  <a:schemeClr val="bg1"/>
                </a:solidFill>
                <a:uFillTx/>
                <a:latin typeface="Arial" panose="020B0604020202020204" pitchFamily="34" charset="0"/>
                <a:cs typeface="Arial" panose="020B0604020202020204" pitchFamily="34" charset="0"/>
                <a:sym typeface="+mn-ea"/>
              </a:rPr>
              <a:t>2</a:t>
            </a:r>
            <a:r>
              <a:rPr lang="en-US" altLang="zh-CN" sz="1600" dirty="0">
                <a:solidFill>
                  <a:schemeClr val="bg1"/>
                </a:solidFill>
                <a:latin typeface="Arial" panose="020B0604020202020204" pitchFamily="34" charset="0"/>
                <a:cs typeface="Arial" panose="020B0604020202020204" pitchFamily="34" charset="0"/>
                <a:sym typeface="+mn-ea"/>
              </a:rPr>
              <a:t> → maintains good physiological condition. </a:t>
            </a:r>
            <a:endParaRPr lang="en-US" altLang="zh-CN" sz="1600" dirty="0">
              <a:solidFill>
                <a:schemeClr val="bg1"/>
              </a:solidFill>
              <a:latin typeface="Arial" panose="020B0604020202020204" pitchFamily="34" charset="0"/>
              <a:cs typeface="Arial" panose="020B0604020202020204" pitchFamily="34" charset="0"/>
              <a:sym typeface="+mn-ea"/>
            </a:endParaRPr>
          </a:p>
        </p:txBody>
      </p:sp>
      <p:pic>
        <p:nvPicPr>
          <p:cNvPr id="4" name="8.1_15">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725488" y="555466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3" grpId="0" animBg="1"/>
      <p:bldP spid="14" grpId="0" uiExpand="1" build="p"/>
      <p:bldP spid="5" grpId="0" uiExpand="1" build="p"/>
      <p:bldP spid="6" grpId="0" uiExpand="1" build="p"/>
      <p:bldP spid="9"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725930"/>
            <a:ext cx="12192000" cy="16920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9" name="文本框 8"/>
          <p:cNvSpPr txBox="1"/>
          <p:nvPr/>
        </p:nvSpPr>
        <p:spPr>
          <a:xfrm>
            <a:off x="603130" y="1814704"/>
            <a:ext cx="11031454" cy="1410970"/>
          </a:xfrm>
          <a:prstGeom prst="rect">
            <a:avLst/>
          </a:prstGeom>
          <a:noFill/>
        </p:spPr>
        <p:txBody>
          <a:bodyPr wrap="square" rtlCol="0" anchor="t">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Cause of Condensation</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During </a:t>
            </a:r>
            <a:r>
              <a:rPr lang="en-US" altLang="zh-CN" sz="1600" b="1" dirty="0">
                <a:solidFill>
                  <a:schemeClr val="bg1"/>
                </a:solidFill>
                <a:latin typeface="Arial" panose="020B0604020202020204" pitchFamily="34" charset="0"/>
                <a:cs typeface="Arial" panose="020B0604020202020204" pitchFamily="34" charset="0"/>
                <a:sym typeface="+mn-ea"/>
              </a:rPr>
              <a:t>controlled-atmosphere packaging storage</a:t>
            </a:r>
            <a:r>
              <a:rPr lang="en-US" altLang="zh-CN" sz="1600" dirty="0">
                <a:solidFill>
                  <a:schemeClr val="bg1"/>
                </a:solidFill>
                <a:latin typeface="Arial" panose="020B0604020202020204" pitchFamily="34" charset="0"/>
                <a:cs typeface="Arial" panose="020B0604020202020204" pitchFamily="34" charset="0"/>
                <a:sym typeface="+mn-ea"/>
              </a:rPr>
              <a:t> + packaging material has</a:t>
            </a:r>
            <a:r>
              <a:rPr lang="en-US" altLang="zh-CN" sz="1600" b="1" dirty="0">
                <a:solidFill>
                  <a:schemeClr val="bg1"/>
                </a:solidFill>
                <a:latin typeface="Arial" panose="020B0604020202020204" pitchFamily="34" charset="0"/>
                <a:cs typeface="Arial" panose="020B0604020202020204" pitchFamily="34" charset="0"/>
                <a:sym typeface="+mn-ea"/>
              </a:rPr>
              <a:t> low air permeability</a:t>
            </a:r>
            <a:r>
              <a:rPr lang="en-US" altLang="zh-CN" sz="1600" dirty="0">
                <a:solidFill>
                  <a:schemeClr val="bg1"/>
                </a:solidFill>
                <a:latin typeface="Arial" panose="020B0604020202020204" pitchFamily="34" charset="0"/>
                <a:cs typeface="Arial" panose="020B0604020202020204" pitchFamily="34" charset="0"/>
                <a:sym typeface="+mn-ea"/>
              </a:rPr>
              <a:t>.</a:t>
            </a:r>
            <a:endParaRPr lang="en-US" altLang="zh-CN" sz="1600" dirty="0">
              <a:solidFill>
                <a:schemeClr val="bg1"/>
              </a:solidFill>
              <a:latin typeface="Arial" panose="020B0604020202020204" pitchFamily="34" charset="0"/>
              <a:cs typeface="Arial" panose="020B0604020202020204" pitchFamily="34" charset="0"/>
              <a:sym typeface="+mn-ea"/>
            </a:endParaRPr>
          </a:p>
          <a:p>
            <a:pPr marL="568960" lvl="2" indent="0" fontAlgn="auto">
              <a:lnSpc>
                <a:spcPct val="120000"/>
              </a:lnSpc>
              <a:spcBef>
                <a:spcPts val="200"/>
              </a:spcBef>
              <a:spcAft>
                <a:spcPts val="200"/>
              </a:spcAft>
              <a:buSzPct val="100000"/>
              <a:buFont typeface="Arial" panose="020B0604020202020204" pitchFamily="34" charset="0"/>
              <a:buNone/>
            </a:pPr>
            <a:r>
              <a:rPr lang="en-US" altLang="zh-CN" sz="1600" dirty="0">
                <a:solidFill>
                  <a:schemeClr val="bg1"/>
                </a:solidFill>
                <a:latin typeface="Arial" panose="020B0604020202020204" pitchFamily="34" charset="0"/>
                <a:cs typeface="Arial" panose="020B0604020202020204" pitchFamily="34" charset="0"/>
                <a:sym typeface="+mn-ea"/>
              </a:rPr>
              <a:t>⇒ </a:t>
            </a:r>
            <a:r>
              <a:rPr lang="en-US" altLang="zh-CN" sz="1600" b="1" dirty="0">
                <a:solidFill>
                  <a:schemeClr val="bg1"/>
                </a:solidFill>
                <a:latin typeface="Arial" panose="020B0604020202020204" pitchFamily="34" charset="0"/>
                <a:cs typeface="Arial" panose="020B0604020202020204" pitchFamily="34" charset="0"/>
                <a:sym typeface="+mn-ea"/>
              </a:rPr>
              <a:t>Water vapor</a:t>
            </a:r>
            <a:r>
              <a:rPr lang="en-US" altLang="zh-CN" sz="1600" dirty="0">
                <a:solidFill>
                  <a:schemeClr val="bg1"/>
                </a:solidFill>
                <a:latin typeface="Arial" panose="020B0604020202020204" pitchFamily="34" charset="0"/>
                <a:cs typeface="Arial" panose="020B0604020202020204" pitchFamily="34" charset="0"/>
                <a:sym typeface="+mn-ea"/>
              </a:rPr>
              <a:t> emitted by the fruits and vegetables → </a:t>
            </a:r>
            <a:r>
              <a:rPr lang="en-US" altLang="zh-CN" sz="1600" b="1" dirty="0">
                <a:solidFill>
                  <a:schemeClr val="bg1"/>
                </a:solidFill>
                <a:latin typeface="Arial" panose="020B0604020202020204" pitchFamily="34" charset="0"/>
                <a:cs typeface="Arial" panose="020B0604020202020204" pitchFamily="34" charset="0"/>
                <a:sym typeface="+mn-ea"/>
              </a:rPr>
              <a:t>condenses into water droplets</a:t>
            </a:r>
            <a:r>
              <a:rPr lang="en-US" altLang="zh-CN" sz="1600" dirty="0">
                <a:solidFill>
                  <a:schemeClr val="bg1"/>
                </a:solidFill>
                <a:latin typeface="Arial" panose="020B0604020202020204" pitchFamily="34" charset="0"/>
                <a:cs typeface="Arial" panose="020B0604020202020204" pitchFamily="34" charset="0"/>
                <a:sym typeface="+mn-ea"/>
              </a:rPr>
              <a:t> on the inner surface due to temperature differences. </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11" name="文本框 10"/>
          <p:cNvSpPr txBox="1"/>
          <p:nvPr/>
        </p:nvSpPr>
        <p:spPr>
          <a:xfrm>
            <a:off x="603130" y="3533626"/>
            <a:ext cx="6075072" cy="2324226"/>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Negative Impact and Mitigation Measure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Droplets</a:t>
            </a:r>
            <a:r>
              <a:rPr lang="en-US" altLang="zh-CN" sz="1600" dirty="0">
                <a:latin typeface="Arial" panose="020B0604020202020204" pitchFamily="34" charset="0"/>
                <a:cs typeface="Arial" panose="020B0604020202020204" pitchFamily="34" charset="0"/>
                <a:sym typeface="+mn-ea"/>
              </a:rPr>
              <a:t> fall onto fruits and vegetables → </a:t>
            </a:r>
            <a:r>
              <a:rPr lang="en-US" altLang="zh-CN" sz="1600" b="1" dirty="0">
                <a:latin typeface="Arial" panose="020B0604020202020204" pitchFamily="34" charset="0"/>
                <a:cs typeface="Arial" panose="020B0604020202020204" pitchFamily="34" charset="0"/>
                <a:sym typeface="+mn-ea"/>
              </a:rPr>
              <a:t>spoilage or decay</a:t>
            </a:r>
            <a:r>
              <a:rPr lang="en-US" altLang="zh-CN" sz="1600" dirty="0">
                <a:latin typeface="Arial" panose="020B0604020202020204" pitchFamily="34" charset="0"/>
                <a:cs typeface="Arial" panose="020B0604020202020204" pitchFamily="34" charset="0"/>
                <a:sym typeface="+mn-ea"/>
              </a:rPr>
              <a:t>.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Hygroscopic agent</a:t>
            </a:r>
            <a:r>
              <a:rPr lang="en-US" altLang="zh-CN" sz="1600" dirty="0">
                <a:latin typeface="Arial" panose="020B0604020202020204" pitchFamily="34" charset="0"/>
                <a:cs typeface="Arial" panose="020B0604020202020204" pitchFamily="34" charset="0"/>
                <a:sym typeface="+mn-ea"/>
              </a:rPr>
              <a:t> (e.g., sorbitol) placed in advance inside CA packaging → reduce condensation.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Not stored in CA packaging → impact of condensation is less significant. </a:t>
            </a:r>
            <a:endParaRPr lang="en-US" altLang="zh-CN" sz="1600" dirty="0">
              <a:latin typeface="Arial" panose="020B0604020202020204" pitchFamily="34" charset="0"/>
              <a:cs typeface="Arial" panose="020B0604020202020204" pitchFamily="34" charset="0"/>
              <a:sym typeface="+mn-ea"/>
            </a:endParaRPr>
          </a:p>
        </p:txBody>
      </p:sp>
      <p:sp>
        <p:nvSpPr>
          <p:cNvPr id="3" name="文本框 2"/>
          <p:cNvSpPr txBox="1"/>
          <p:nvPr/>
        </p:nvSpPr>
        <p:spPr>
          <a:xfrm>
            <a:off x="611538" y="1165043"/>
            <a:ext cx="10081260" cy="460375"/>
          </a:xfrm>
          <a:prstGeom prst="rect">
            <a:avLst/>
          </a:prstGeom>
          <a:noFill/>
        </p:spPr>
        <p:txBody>
          <a:bodyPr wrap="square" rtlCol="0">
            <a:spAutoFit/>
          </a:bodyPr>
          <a:lstStyle/>
          <a:p>
            <a:r>
              <a:rPr lang="en-US" altLang="zh-CN" sz="2400" b="1" dirty="0"/>
              <a:t>Condensation Issues</a:t>
            </a:r>
            <a:endParaRPr lang="en-US" altLang="zh-CN" sz="2400" b="1" dirty="0"/>
          </a:p>
        </p:txBody>
      </p:sp>
      <p:sp>
        <p:nvSpPr>
          <p:cNvPr id="4" name="文本框 3"/>
          <p:cNvSpPr txBox="1"/>
          <p:nvPr/>
        </p:nvSpPr>
        <p:spPr>
          <a:xfrm>
            <a:off x="593299" y="431757"/>
            <a:ext cx="8982215" cy="58477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Controlled Atmosphere (CA) Preservation</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grpSp>
        <p:nvGrpSpPr>
          <p:cNvPr id="6" name="组合 5"/>
          <p:cNvGrpSpPr/>
          <p:nvPr/>
        </p:nvGrpSpPr>
        <p:grpSpPr>
          <a:xfrm>
            <a:off x="6550090" y="3167312"/>
            <a:ext cx="4946585" cy="2658489"/>
            <a:chOff x="6550090" y="3167312"/>
            <a:chExt cx="4946585" cy="2658489"/>
          </a:xfrm>
        </p:grpSpPr>
        <p:pic>
          <p:nvPicPr>
            <p:cNvPr id="14" name="图片 13"/>
            <p:cNvPicPr>
              <a:picLocks noChangeAspect="1"/>
            </p:cNvPicPr>
            <p:nvPr/>
          </p:nvPicPr>
          <p:blipFill>
            <a:blip r:embed="rId1"/>
            <a:stretch>
              <a:fillRect/>
            </a:stretch>
          </p:blipFill>
          <p:spPr>
            <a:xfrm>
              <a:off x="6733033" y="3200400"/>
              <a:ext cx="4763642" cy="2625401"/>
            </a:xfrm>
            <a:prstGeom prst="rect">
              <a:avLst/>
            </a:prstGeom>
          </p:spPr>
        </p:pic>
        <p:sp>
          <p:nvSpPr>
            <p:cNvPr id="2" name="文本框 1"/>
            <p:cNvSpPr txBox="1"/>
            <p:nvPr/>
          </p:nvSpPr>
          <p:spPr>
            <a:xfrm>
              <a:off x="6550090" y="3167312"/>
              <a:ext cx="815975" cy="275590"/>
            </a:xfrm>
            <a:prstGeom prst="rect">
              <a:avLst/>
            </a:prstGeom>
            <a:noFill/>
          </p:spPr>
          <p:txBody>
            <a:bodyPr wrap="square" rtlCol="0">
              <a:spAutoFit/>
            </a:bodyPr>
            <a:lstStyle/>
            <a:p>
              <a:pPr algn="r"/>
              <a:r>
                <a:rPr lang="en-US" altLang="zh-CN" sz="1200" dirty="0"/>
                <a:t>AI</a:t>
              </a:r>
              <a:r>
                <a:rPr lang="zh-CN" altLang="en-US" sz="1200" dirty="0"/>
                <a:t>生成</a:t>
              </a:r>
              <a:endParaRPr lang="zh-CN" altLang="en-US" sz="1200" dirty="0"/>
            </a:p>
          </p:txBody>
        </p:sp>
      </p:grpSp>
      <p:pic>
        <p:nvPicPr>
          <p:cNvPr id="7" name="8.1_16">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50888" y="553085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bldLst>
      <p:bldP spid="5" grpId="0" animBg="1"/>
      <p:bldP spid="9" grpId="0" uiExpand="1" build="p"/>
      <p:bldP spid="11" grpId="0" uiExpand="1" build="p"/>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1785297"/>
            <a:ext cx="12192000" cy="3415353"/>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sym typeface="Arial" panose="020B0604020202020204" pitchFamily="34" charset="0"/>
            </a:endParaRPr>
          </a:p>
        </p:txBody>
      </p:sp>
      <p:sp>
        <p:nvSpPr>
          <p:cNvPr id="10" name="文本框 9"/>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3. Chemical Preservation</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11" name="文本框 10"/>
          <p:cNvSpPr txBox="1"/>
          <p:nvPr/>
        </p:nvSpPr>
        <p:spPr>
          <a:xfrm>
            <a:off x="593300" y="2591957"/>
            <a:ext cx="6379000" cy="1802032"/>
          </a:xfrm>
          <a:prstGeom prst="rect">
            <a:avLst/>
          </a:prstGeom>
          <a:noFill/>
        </p:spPr>
        <p:txBody>
          <a:bodyPr wrap="square" rtlCol="0">
            <a:spAutoFit/>
          </a:bodyPr>
          <a:lstStyle/>
          <a:p>
            <a:pPr marL="288290" lvl="0" indent="-288290">
              <a:lnSpc>
                <a:spcPct val="13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Two Application Methods</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fontAlgn="auto">
              <a:lnSpc>
                <a:spcPct val="13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Applying chemical agents to fruits and vegetables before storage.</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fontAlgn="auto">
              <a:lnSpc>
                <a:spcPct val="13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Using long-acting, slow-release agents during storage to maintain continuous efficacy.</a:t>
            </a:r>
            <a:endParaRPr lang="en-US" altLang="zh-CN" sz="1600" dirty="0">
              <a:solidFill>
                <a:schemeClr val="bg1"/>
              </a:solidFill>
              <a:latin typeface="Arial" panose="020B0604020202020204" pitchFamily="34" charset="0"/>
              <a:cs typeface="Arial" panose="020B0604020202020204" pitchFamily="34" charset="0"/>
              <a:sym typeface="+mn-ea"/>
            </a:endParaRPr>
          </a:p>
        </p:txBody>
      </p:sp>
      <p:grpSp>
        <p:nvGrpSpPr>
          <p:cNvPr id="8" name="组合 7"/>
          <p:cNvGrpSpPr/>
          <p:nvPr/>
        </p:nvGrpSpPr>
        <p:grpSpPr>
          <a:xfrm>
            <a:off x="6963714" y="2141577"/>
            <a:ext cx="4846708" cy="2702791"/>
            <a:chOff x="7111395" y="2843093"/>
            <a:chExt cx="4385280" cy="2445474"/>
          </a:xfrm>
        </p:grpSpPr>
        <p:pic>
          <p:nvPicPr>
            <p:cNvPr id="6" name="图片 5"/>
            <p:cNvPicPr>
              <a:picLocks noChangeAspect="1"/>
            </p:cNvPicPr>
            <p:nvPr/>
          </p:nvPicPr>
          <p:blipFill>
            <a:blip r:embed="rId1"/>
            <a:stretch>
              <a:fillRect/>
            </a:stretch>
          </p:blipFill>
          <p:spPr>
            <a:xfrm>
              <a:off x="7288530" y="2868582"/>
              <a:ext cx="4208145" cy="2419985"/>
            </a:xfrm>
            <a:prstGeom prst="rect">
              <a:avLst/>
            </a:prstGeom>
          </p:spPr>
        </p:pic>
        <p:sp>
          <p:nvSpPr>
            <p:cNvPr id="7" name="文本框 6"/>
            <p:cNvSpPr txBox="1"/>
            <p:nvPr/>
          </p:nvSpPr>
          <p:spPr>
            <a:xfrm>
              <a:off x="7111395" y="2843093"/>
              <a:ext cx="815975" cy="275590"/>
            </a:xfrm>
            <a:prstGeom prst="rect">
              <a:avLst/>
            </a:prstGeom>
            <a:noFill/>
          </p:spPr>
          <p:txBody>
            <a:bodyPr wrap="square" rtlCol="0">
              <a:spAutoFit/>
            </a:bodyPr>
            <a:lstStyle/>
            <a:p>
              <a:pPr algn="r"/>
              <a:r>
                <a:rPr lang="en-US" altLang="zh-CN" sz="1200" dirty="0"/>
                <a:t>AI</a:t>
              </a:r>
              <a:r>
                <a:rPr lang="zh-CN" altLang="en-US" sz="1200" dirty="0"/>
                <a:t>生成</a:t>
              </a:r>
              <a:endParaRPr lang="zh-CN" altLang="en-US" sz="1200" dirty="0"/>
            </a:p>
          </p:txBody>
        </p:sp>
      </p:grpSp>
      <p:pic>
        <p:nvPicPr>
          <p:cNvPr id="2" name="8.1_17">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50875" y="58451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9" grpId="0" animBg="1"/>
      <p:bldP spid="10" grpId="0"/>
      <p:bldP spid="11"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1698625"/>
            <a:ext cx="12192000" cy="173101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5" name="文本框 4"/>
          <p:cNvSpPr txBox="1"/>
          <p:nvPr/>
        </p:nvSpPr>
        <p:spPr>
          <a:xfrm>
            <a:off x="590957" y="1774427"/>
            <a:ext cx="4371461" cy="1308100"/>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Properties and Function</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en-US" sz="1600" dirty="0">
                <a:solidFill>
                  <a:schemeClr val="bg1"/>
                </a:solidFill>
                <a:latin typeface="Arial" panose="020B0604020202020204" pitchFamily="34" charset="0"/>
                <a:cs typeface="Arial" panose="020B0604020202020204" pitchFamily="34" charset="0"/>
                <a:sym typeface="+mn-ea"/>
              </a:rPr>
              <a:t>1-</a:t>
            </a:r>
            <a:r>
              <a:rPr lang="en-US" altLang="zh-CN" sz="1600" dirty="0">
                <a:solidFill>
                  <a:schemeClr val="bg1"/>
                </a:solidFill>
                <a:latin typeface="Arial" panose="020B0604020202020204" pitchFamily="34" charset="0"/>
                <a:cs typeface="Arial" panose="020B0604020202020204" pitchFamily="34" charset="0"/>
                <a:sym typeface="+mn-ea"/>
              </a:rPr>
              <a:t>MCP is </a:t>
            </a:r>
            <a:r>
              <a:rPr lang="en-US" altLang="zh-CN" sz="1600" b="1" dirty="0">
                <a:solidFill>
                  <a:schemeClr val="bg1"/>
                </a:solidFill>
                <a:latin typeface="Arial" panose="020B0604020202020204" pitchFamily="34" charset="0"/>
                <a:cs typeface="Arial" panose="020B0604020202020204" pitchFamily="34" charset="0"/>
                <a:sym typeface="+mn-ea"/>
              </a:rPr>
              <a:t>a small-molecule gas</a:t>
            </a:r>
            <a:r>
              <a:rPr lang="en-US" altLang="zh-CN" sz="1600" dirty="0">
                <a:solidFill>
                  <a:schemeClr val="bg1"/>
                </a:solidFill>
                <a:latin typeface="Arial" panose="020B0604020202020204" pitchFamily="34" charset="0"/>
                <a:cs typeface="Arial" panose="020B0604020202020204" pitchFamily="34" charset="0"/>
                <a:sym typeface="+mn-ea"/>
              </a:rPr>
              <a:t>.</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Inhibits ethylene action.</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Delays ethylene-induced senescence. </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27" name="文本框 26"/>
          <p:cNvSpPr txBox="1"/>
          <p:nvPr/>
        </p:nvSpPr>
        <p:spPr>
          <a:xfrm>
            <a:off x="590957" y="3418923"/>
            <a:ext cx="7104387" cy="1283941"/>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Pre-Storage Fumigation</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Powder-type formulations</a:t>
            </a:r>
            <a:r>
              <a:rPr lang="en-US" altLang="zh-CN" sz="1600" dirty="0">
                <a:latin typeface="Arial" panose="020B0604020202020204" pitchFamily="34" charset="0"/>
                <a:cs typeface="Arial" panose="020B0604020202020204" pitchFamily="34" charset="0"/>
                <a:sym typeface="+mn-ea"/>
              </a:rPr>
              <a:t> commonly used.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Dosage, fumigation time, and water amount</a:t>
            </a:r>
            <a:r>
              <a:rPr lang="en-US" altLang="zh-CN" sz="1600" dirty="0">
                <a:latin typeface="Arial" panose="020B0604020202020204" pitchFamily="34" charset="0"/>
                <a:cs typeface="Arial" panose="020B0604020202020204" pitchFamily="34" charset="0"/>
                <a:sym typeface="+mn-ea"/>
              </a:rPr>
              <a:t> determined by </a:t>
            </a:r>
            <a:r>
              <a:rPr lang="en-US" altLang="zh-CN" sz="1600" b="1" dirty="0">
                <a:latin typeface="Arial" panose="020B0604020202020204" pitchFamily="34" charset="0"/>
                <a:cs typeface="Arial" panose="020B0604020202020204" pitchFamily="34" charset="0"/>
                <a:sym typeface="+mn-ea"/>
              </a:rPr>
              <a:t>storage-space volume</a:t>
            </a:r>
            <a:r>
              <a:rPr lang="en-US" altLang="zh-CN" sz="1600" dirty="0">
                <a:latin typeface="Arial" panose="020B0604020202020204" pitchFamily="34" charset="0"/>
                <a:cs typeface="Arial" panose="020B0604020202020204" pitchFamily="34" charset="0"/>
                <a:sym typeface="+mn-ea"/>
              </a:rPr>
              <a:t> + </a:t>
            </a:r>
            <a:r>
              <a:rPr lang="en-US" altLang="zh-CN" sz="1600" b="1" dirty="0">
                <a:latin typeface="Arial" panose="020B0604020202020204" pitchFamily="34" charset="0"/>
                <a:cs typeface="Arial" panose="020B0604020202020204" pitchFamily="34" charset="0"/>
                <a:sym typeface="+mn-ea"/>
              </a:rPr>
              <a:t>active-ingredient content of the powder</a:t>
            </a:r>
            <a:r>
              <a:rPr lang="en-US" altLang="zh-CN" sz="1600" dirty="0">
                <a:latin typeface="Arial" panose="020B0604020202020204" pitchFamily="34" charset="0"/>
                <a:cs typeface="Arial" panose="020B0604020202020204" pitchFamily="34" charset="0"/>
                <a:sym typeface="+mn-ea"/>
              </a:rPr>
              <a:t>. </a:t>
            </a:r>
            <a:endParaRPr lang="en-US" altLang="zh-CN" sz="1600" dirty="0">
              <a:latin typeface="Arial" panose="020B0604020202020204" pitchFamily="34" charset="0"/>
              <a:cs typeface="Arial" panose="020B0604020202020204" pitchFamily="34" charset="0"/>
              <a:sym typeface="+mn-ea"/>
            </a:endParaRPr>
          </a:p>
        </p:txBody>
      </p:sp>
      <p:sp>
        <p:nvSpPr>
          <p:cNvPr id="28" name="文本框 27"/>
          <p:cNvSpPr txBox="1"/>
          <p:nvPr/>
        </p:nvSpPr>
        <p:spPr>
          <a:xfrm>
            <a:off x="588065" y="4751365"/>
            <a:ext cx="8925805" cy="1283941"/>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Maintaining Continuous Efficacy During Transportation</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Slow-release gels or cards</a:t>
            </a:r>
            <a:r>
              <a:rPr lang="en-US" altLang="zh-CN" sz="1600" dirty="0">
                <a:latin typeface="Arial" panose="020B0604020202020204" pitchFamily="34" charset="0"/>
                <a:cs typeface="Arial" panose="020B0604020202020204" pitchFamily="34" charset="0"/>
                <a:sym typeface="+mn-ea"/>
              </a:rPr>
              <a:t> can be used.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Placed directly into controlled-atmosphere packaging bags.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Gradually release 1-MCP over time. </a:t>
            </a:r>
            <a:endParaRPr lang="en-US" altLang="zh-CN" sz="1600" dirty="0">
              <a:latin typeface="Arial" panose="020B0604020202020204" pitchFamily="34" charset="0"/>
              <a:cs typeface="Arial" panose="020B0604020202020204" pitchFamily="34" charset="0"/>
              <a:sym typeface="+mn-ea"/>
            </a:endParaRPr>
          </a:p>
        </p:txBody>
      </p:sp>
      <p:sp>
        <p:nvSpPr>
          <p:cNvPr id="3" name="文本框 2"/>
          <p:cNvSpPr txBox="1"/>
          <p:nvPr/>
        </p:nvSpPr>
        <p:spPr>
          <a:xfrm>
            <a:off x="601264" y="1107929"/>
            <a:ext cx="10081260" cy="460375"/>
          </a:xfrm>
          <a:prstGeom prst="rect">
            <a:avLst/>
          </a:prstGeom>
          <a:noFill/>
        </p:spPr>
        <p:txBody>
          <a:bodyPr wrap="square" rtlCol="0">
            <a:spAutoFit/>
          </a:bodyPr>
          <a:lstStyle/>
          <a:p>
            <a:r>
              <a:rPr lang="en-US" altLang="zh-CN" sz="2400" b="1" dirty="0"/>
              <a:t>(1) 1- Methylcyclopropene (1- MCP)</a:t>
            </a:r>
            <a:endParaRPr lang="en-US" altLang="zh-CN" sz="2400" b="1" dirty="0"/>
          </a:p>
        </p:txBody>
      </p:sp>
      <p:sp>
        <p:nvSpPr>
          <p:cNvPr id="4" name="文本框 3"/>
          <p:cNvSpPr txBox="1"/>
          <p:nvPr/>
        </p:nvSpPr>
        <p:spPr>
          <a:xfrm>
            <a:off x="5188450" y="1774427"/>
            <a:ext cx="6308226" cy="1603375"/>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Formulations and Release Mechanism</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Fixed onto </a:t>
            </a:r>
            <a:r>
              <a:rPr lang="en-US" altLang="zh-CN" sz="1600" b="1" dirty="0">
                <a:solidFill>
                  <a:schemeClr val="bg1"/>
                </a:solidFill>
                <a:latin typeface="Arial" panose="020B0604020202020204" pitchFamily="34" charset="0"/>
                <a:cs typeface="Arial" panose="020B0604020202020204" pitchFamily="34" charset="0"/>
                <a:sym typeface="+mn-ea"/>
              </a:rPr>
              <a:t>powders, tablets, or cards</a:t>
            </a:r>
            <a:r>
              <a:rPr lang="en-US" altLang="zh-CN" sz="1600" dirty="0">
                <a:solidFill>
                  <a:schemeClr val="bg1"/>
                </a:solidFill>
                <a:latin typeface="Arial" panose="020B0604020202020204" pitchFamily="34" charset="0"/>
                <a:cs typeface="Arial" panose="020B0604020202020204" pitchFamily="34" charset="0"/>
                <a:sym typeface="+mn-ea"/>
              </a:rPr>
              <a:t>.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Releases active gas</a:t>
            </a:r>
            <a:r>
              <a:rPr lang="en-US" altLang="zh-CN" sz="1600" dirty="0">
                <a:solidFill>
                  <a:schemeClr val="bg1"/>
                </a:solidFill>
                <a:latin typeface="Arial" panose="020B0604020202020204" pitchFamily="34" charset="0"/>
                <a:cs typeface="Arial" panose="020B0604020202020204" pitchFamily="34" charset="0"/>
                <a:sym typeface="+mn-ea"/>
              </a:rPr>
              <a:t> upon contact with water.</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Commercial 1-MCP slow-release formulations</a:t>
            </a:r>
            <a:r>
              <a:rPr lang="en-US" altLang="zh-CN" sz="1600" dirty="0">
                <a:solidFill>
                  <a:schemeClr val="bg1"/>
                </a:solidFill>
                <a:latin typeface="Arial" panose="020B0604020202020204" pitchFamily="34" charset="0"/>
                <a:cs typeface="Arial" panose="020B0604020202020204" pitchFamily="34" charset="0"/>
                <a:sym typeface="+mn-ea"/>
              </a:rPr>
              <a:t> available in two forms: </a:t>
            </a:r>
            <a:r>
              <a:rPr lang="en-US" altLang="zh-CN" sz="1600" b="1" dirty="0">
                <a:solidFill>
                  <a:schemeClr val="bg1"/>
                </a:solidFill>
                <a:latin typeface="Arial" panose="020B0604020202020204" pitchFamily="34" charset="0"/>
                <a:cs typeface="Arial" panose="020B0604020202020204" pitchFamily="34" charset="0"/>
                <a:sym typeface="+mn-ea"/>
              </a:rPr>
              <a:t>gel and powder</a:t>
            </a:r>
            <a:r>
              <a:rPr lang="en-US" altLang="zh-CN" sz="1600" dirty="0">
                <a:solidFill>
                  <a:schemeClr val="bg1"/>
                </a:solidFill>
                <a:latin typeface="Arial" panose="020B0604020202020204" pitchFamily="34" charset="0"/>
                <a:cs typeface="Arial" panose="020B0604020202020204" pitchFamily="34" charset="0"/>
                <a:sym typeface="+mn-ea"/>
              </a:rPr>
              <a:t>.</a:t>
            </a:r>
            <a:endParaRPr lang="en-US" altLang="zh-CN" sz="1600" dirty="0">
              <a:solidFill>
                <a:schemeClr val="bg1"/>
              </a:solidFill>
              <a:latin typeface="Arial" panose="020B0604020202020204" pitchFamily="34" charset="0"/>
              <a:cs typeface="Arial" panose="020B0604020202020204" pitchFamily="34" charset="0"/>
              <a:sym typeface="+mn-ea"/>
            </a:endParaRPr>
          </a:p>
        </p:txBody>
      </p:sp>
      <p:grpSp>
        <p:nvGrpSpPr>
          <p:cNvPr id="11" name="组合 10"/>
          <p:cNvGrpSpPr/>
          <p:nvPr/>
        </p:nvGrpSpPr>
        <p:grpSpPr>
          <a:xfrm>
            <a:off x="7555471" y="3801689"/>
            <a:ext cx="3941119" cy="1979697"/>
            <a:chOff x="7555471" y="3801689"/>
            <a:chExt cx="3941119" cy="1979697"/>
          </a:xfrm>
        </p:grpSpPr>
        <p:grpSp>
          <p:nvGrpSpPr>
            <p:cNvPr id="7" name="组合 6"/>
            <p:cNvGrpSpPr/>
            <p:nvPr/>
          </p:nvGrpSpPr>
          <p:grpSpPr>
            <a:xfrm>
              <a:off x="7555471" y="3801689"/>
              <a:ext cx="3941119" cy="1979697"/>
              <a:chOff x="7555471" y="1096385"/>
              <a:chExt cx="3941119" cy="1979697"/>
            </a:xfrm>
          </p:grpSpPr>
          <p:pic>
            <p:nvPicPr>
              <p:cNvPr id="8" name="图片 7"/>
              <p:cNvPicPr>
                <a:picLocks noChangeAspect="1"/>
              </p:cNvPicPr>
              <p:nvPr/>
            </p:nvPicPr>
            <p:blipFill>
              <a:blip r:embed="rId1"/>
              <a:stretch>
                <a:fillRect/>
              </a:stretch>
            </p:blipFill>
            <p:spPr>
              <a:xfrm>
                <a:off x="7757075" y="1101232"/>
                <a:ext cx="3739515" cy="1974850"/>
              </a:xfrm>
              <a:prstGeom prst="rect">
                <a:avLst/>
              </a:prstGeom>
            </p:spPr>
          </p:pic>
          <p:sp>
            <p:nvSpPr>
              <p:cNvPr id="2" name="文本框 1"/>
              <p:cNvSpPr txBox="1"/>
              <p:nvPr/>
            </p:nvSpPr>
            <p:spPr>
              <a:xfrm>
                <a:off x="7555471" y="1096385"/>
                <a:ext cx="815975" cy="275590"/>
              </a:xfrm>
              <a:prstGeom prst="rect">
                <a:avLst/>
              </a:prstGeom>
              <a:noFill/>
            </p:spPr>
            <p:txBody>
              <a:bodyPr wrap="square" rtlCol="0">
                <a:spAutoFit/>
              </a:bodyPr>
              <a:lstStyle/>
              <a:p>
                <a:pPr algn="r"/>
                <a:r>
                  <a:rPr lang="en-US" altLang="zh-CN" sz="1200" dirty="0"/>
                  <a:t>AI</a:t>
                </a:r>
                <a:r>
                  <a:rPr lang="zh-CN" altLang="en-US" sz="1200" dirty="0"/>
                  <a:t>生成</a:t>
                </a:r>
                <a:endParaRPr lang="zh-CN" altLang="en-US" sz="1200" dirty="0"/>
              </a:p>
            </p:txBody>
          </p:sp>
        </p:grpSp>
        <p:sp>
          <p:nvSpPr>
            <p:cNvPr id="9" name="文本框 8"/>
            <p:cNvSpPr txBox="1"/>
            <p:nvPr/>
          </p:nvSpPr>
          <p:spPr>
            <a:xfrm>
              <a:off x="8013065" y="4131945"/>
              <a:ext cx="1501140" cy="306705"/>
            </a:xfrm>
            <a:prstGeom prst="rect">
              <a:avLst/>
            </a:prstGeom>
            <a:noFill/>
            <a:ln w="3175">
              <a:noFill/>
            </a:ln>
          </p:spPr>
          <p:txBody>
            <a:bodyPr wrap="square" rtlCol="0" anchor="t">
              <a:spAutoFit/>
            </a:bodyPr>
            <a:lstStyle/>
            <a:p>
              <a:pPr algn="ctr"/>
              <a:r>
                <a:rPr lang="en-US" altLang="zh-CN" sz="700"/>
                <a:t>1-MCP releases active gas when exposed to water</a:t>
              </a:r>
              <a:endParaRPr lang="en-US" altLang="zh-CN" sz="700"/>
            </a:p>
          </p:txBody>
        </p:sp>
      </p:grpSp>
      <p:sp>
        <p:nvSpPr>
          <p:cNvPr id="10" name="文本框 9"/>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3. Chemical Preservation</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13" name="8.1_18">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063625" y="61563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3"/>
                </p:tgtEl>
              </p:cMediaNode>
            </p:audio>
          </p:childTnLst>
        </p:cTn>
      </p:par>
    </p:tnLst>
    <p:bldLst>
      <p:bldP spid="6" grpId="0" animBg="1"/>
      <p:bldP spid="5" grpId="0" uiExpand="1" build="p"/>
      <p:bldP spid="27" grpId="0" build="p"/>
      <p:bldP spid="28" grpId="0" uiExpand="1" build="p"/>
      <p:bldP spid="3" grpId="0"/>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0294699" y="4274456"/>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591185" y="1639164"/>
            <a:ext cx="5626100" cy="1780540"/>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Properties and Functions</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Oxidizing agent</a:t>
            </a:r>
            <a:r>
              <a:rPr lang="en-US" altLang="zh-CN" sz="1400" dirty="0">
                <a:solidFill>
                  <a:schemeClr val="tx1"/>
                </a:solidFill>
                <a:latin typeface="Arial" panose="020B0604020202020204" pitchFamily="34" charset="0"/>
                <a:cs typeface="Arial" panose="020B0604020202020204" pitchFamily="34" charset="0"/>
                <a:sym typeface="+mn-ea"/>
              </a:rPr>
              <a:t>: can be made into slow-release products.</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Bactericidal and disinfectant</a:t>
            </a:r>
            <a:r>
              <a:rPr lang="en-US" altLang="zh-CN" sz="1400" dirty="0">
                <a:solidFill>
                  <a:schemeClr val="tx1"/>
                </a:solidFill>
                <a:latin typeface="Arial" panose="020B0604020202020204" pitchFamily="34" charset="0"/>
                <a:cs typeface="Arial" panose="020B0604020202020204" pitchFamily="34" charset="0"/>
                <a:sym typeface="+mn-ea"/>
              </a:rPr>
              <a:t> → disinfects surrounding air and fruit/vegetable surfaces. </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Oxidizes ethylene</a:t>
            </a:r>
            <a:r>
              <a:rPr lang="en-US" altLang="zh-CN" sz="1400" dirty="0">
                <a:solidFill>
                  <a:schemeClr val="tx1"/>
                </a:solidFill>
                <a:latin typeface="Arial" panose="020B0604020202020204" pitchFamily="34" charset="0"/>
                <a:cs typeface="Arial" panose="020B0604020202020204" pitchFamily="34" charset="0"/>
                <a:sym typeface="+mn-ea"/>
              </a:rPr>
              <a:t> and renders it inactive. </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Key Attributes:</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8" name="文本框 7"/>
          <p:cNvSpPr txBox="1"/>
          <p:nvPr/>
        </p:nvSpPr>
        <p:spPr>
          <a:xfrm>
            <a:off x="601264" y="1107929"/>
            <a:ext cx="10081260" cy="460375"/>
          </a:xfrm>
          <a:prstGeom prst="rect">
            <a:avLst/>
          </a:prstGeom>
          <a:noFill/>
        </p:spPr>
        <p:txBody>
          <a:bodyPr wrap="square" rtlCol="0">
            <a:spAutoFit/>
          </a:bodyPr>
          <a:lstStyle/>
          <a:p>
            <a:r>
              <a:rPr lang="en-US" altLang="zh-CN" sz="2400" b="1" dirty="0"/>
              <a:t>(2) Chlorine Dioxide (ClO</a:t>
            </a:r>
            <a:r>
              <a:rPr lang="en-US" altLang="zh-CN" sz="2400" b="1" baseline="-25000" dirty="0">
                <a:solidFill>
                  <a:schemeClr val="tx1"/>
                </a:solidFill>
                <a:uFillTx/>
              </a:rPr>
              <a:t>2</a:t>
            </a:r>
            <a:r>
              <a:rPr lang="en-US" altLang="zh-CN" sz="2400" b="1" dirty="0"/>
              <a:t>)</a:t>
            </a:r>
            <a:endParaRPr lang="en-US" altLang="zh-CN" sz="2400" b="1" dirty="0"/>
          </a:p>
        </p:txBody>
      </p:sp>
      <p:sp>
        <p:nvSpPr>
          <p:cNvPr id="9" name="文本框 8"/>
          <p:cNvSpPr txBox="1"/>
          <p:nvPr/>
        </p:nvSpPr>
        <p:spPr>
          <a:xfrm>
            <a:off x="591185" y="4785360"/>
            <a:ext cx="5864860" cy="1212850"/>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Effective Concentration Range</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Effective at </a:t>
            </a:r>
            <a:r>
              <a:rPr lang="en-US" altLang="zh-CN" sz="1400" b="1" dirty="0">
                <a:solidFill>
                  <a:schemeClr val="tx1"/>
                </a:solidFill>
                <a:latin typeface="Arial" panose="020B0604020202020204" pitchFamily="34" charset="0"/>
                <a:cs typeface="Arial" panose="020B0604020202020204" pitchFamily="34" charset="0"/>
                <a:sym typeface="+mn-ea"/>
              </a:rPr>
              <a:t>low concentrations</a:t>
            </a:r>
            <a:r>
              <a:rPr lang="en-US" altLang="zh-CN" sz="1400" dirty="0">
                <a:solidFill>
                  <a:schemeClr val="tx1"/>
                </a:solidFill>
                <a:latin typeface="Arial" panose="020B0604020202020204" pitchFamily="34" charset="0"/>
                <a:cs typeface="Arial" panose="020B0604020202020204" pitchFamily="34" charset="0"/>
                <a:sym typeface="+mn-ea"/>
              </a:rPr>
              <a:t>. </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Achieves </a:t>
            </a:r>
            <a:r>
              <a:rPr lang="en-US" altLang="zh-CN" sz="1400" b="1" dirty="0">
                <a:solidFill>
                  <a:schemeClr val="tx1"/>
                </a:solidFill>
                <a:latin typeface="Arial" panose="020B0604020202020204" pitchFamily="34" charset="0"/>
                <a:cs typeface="Arial" panose="020B0604020202020204" pitchFamily="34" charset="0"/>
                <a:sym typeface="+mn-ea"/>
              </a:rPr>
              <a:t>microbial control and freshness preservation</a:t>
            </a:r>
            <a:r>
              <a:rPr lang="en-US" altLang="zh-CN" sz="1400" dirty="0">
                <a:solidFill>
                  <a:schemeClr val="tx1"/>
                </a:solidFill>
                <a:latin typeface="Arial" panose="020B0604020202020204" pitchFamily="34" charset="0"/>
                <a:cs typeface="Arial" panose="020B0604020202020204" pitchFamily="34" charset="0"/>
                <a:sym typeface="+mn-ea"/>
              </a:rPr>
              <a:t> without requiring high concentrations in the environment. </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15" name="文本框 14"/>
          <p:cNvSpPr txBox="1"/>
          <p:nvPr/>
        </p:nvSpPr>
        <p:spPr>
          <a:xfrm>
            <a:off x="6344920" y="1639164"/>
            <a:ext cx="5180330" cy="1755140"/>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Safety Considerations</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Strong oxidant. </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High concentration or prolonged treatment → colour change due to oxidation. </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Dosage and treatment duration must be carefully controlled</a:t>
            </a:r>
            <a:r>
              <a:rPr lang="en-US" altLang="zh-CN" sz="1400" dirty="0">
                <a:solidFill>
                  <a:schemeClr val="tx1"/>
                </a:solidFill>
                <a:latin typeface="Arial" panose="020B0604020202020204" pitchFamily="34" charset="0"/>
                <a:cs typeface="Arial" panose="020B0604020202020204" pitchFamily="34" charset="0"/>
                <a:sym typeface="+mn-ea"/>
              </a:rPr>
              <a:t>. </a:t>
            </a:r>
            <a:endParaRPr lang="en-US" altLang="zh-CN" sz="1400" dirty="0">
              <a:solidFill>
                <a:schemeClr val="tx1"/>
              </a:solidFill>
              <a:latin typeface="Arial" panose="020B0604020202020204" pitchFamily="34" charset="0"/>
              <a:cs typeface="Arial" panose="020B0604020202020204" pitchFamily="34" charset="0"/>
              <a:sym typeface="+mn-ea"/>
            </a:endParaRPr>
          </a:p>
        </p:txBody>
      </p:sp>
      <p:grpSp>
        <p:nvGrpSpPr>
          <p:cNvPr id="2" name="组合 1"/>
          <p:cNvGrpSpPr/>
          <p:nvPr/>
        </p:nvGrpSpPr>
        <p:grpSpPr>
          <a:xfrm>
            <a:off x="0" y="6708278"/>
            <a:ext cx="12192000" cy="153627"/>
            <a:chOff x="147892" y="6347897"/>
            <a:chExt cx="11450808" cy="120769"/>
          </a:xfrm>
        </p:grpSpPr>
        <p:sp>
          <p:nvSpPr>
            <p:cNvPr id="3" name="矩形 2"/>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4" name="矩形 3"/>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sp>
        <p:nvSpPr>
          <p:cNvPr id="12" name="文本框 11"/>
          <p:cNvSpPr txBox="1"/>
          <p:nvPr/>
        </p:nvSpPr>
        <p:spPr>
          <a:xfrm>
            <a:off x="6344920" y="3698240"/>
            <a:ext cx="5191760" cy="1780540"/>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Application in Cold Storage</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ClO</a:t>
            </a:r>
            <a:r>
              <a:rPr lang="en-US" altLang="zh-CN" sz="1400" b="1" baseline="-25000" dirty="0">
                <a:solidFill>
                  <a:schemeClr val="tx1"/>
                </a:solidFill>
                <a:uFillTx/>
                <a:latin typeface="Arial" panose="020B0604020202020204" pitchFamily="34" charset="0"/>
                <a:cs typeface="Arial" panose="020B0604020202020204" pitchFamily="34" charset="0"/>
                <a:sym typeface="+mn-ea"/>
              </a:rPr>
              <a:t>2</a:t>
            </a:r>
            <a:r>
              <a:rPr lang="en-US" altLang="zh-CN" sz="1400" b="1" dirty="0">
                <a:solidFill>
                  <a:schemeClr val="tx1"/>
                </a:solidFill>
                <a:latin typeface="Arial" panose="020B0604020202020204" pitchFamily="34" charset="0"/>
                <a:cs typeface="Arial" panose="020B0604020202020204" pitchFamily="34" charset="0"/>
                <a:sym typeface="+mn-ea"/>
              </a:rPr>
              <a:t> slow-release gel</a:t>
            </a:r>
            <a:r>
              <a:rPr lang="en-US" altLang="zh-CN" sz="1400" dirty="0">
                <a:solidFill>
                  <a:schemeClr val="tx1"/>
                </a:solidFill>
                <a:latin typeface="Arial" panose="020B0604020202020204" pitchFamily="34" charset="0"/>
                <a:cs typeface="Arial" panose="020B0604020202020204" pitchFamily="34" charset="0"/>
                <a:sym typeface="+mn-ea"/>
              </a:rPr>
              <a:t> placed in open containers in corners or along interior walls. </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Gradually releases gas to disinfect air. </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Oxidizes ethylene. </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Helps extend storage period. </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22" name="矩形: 圆角 21"/>
          <p:cNvSpPr/>
          <p:nvPr/>
        </p:nvSpPr>
        <p:spPr>
          <a:xfrm>
            <a:off x="1261189" y="3410171"/>
            <a:ext cx="4759467"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Small-molecule gaseous reagent.</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23" name="矩形: 圆角 22"/>
          <p:cNvSpPr/>
          <p:nvPr/>
        </p:nvSpPr>
        <p:spPr>
          <a:xfrm>
            <a:off x="1261189" y="3717032"/>
            <a:ext cx="4759467"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Leaves minimal residues.</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24" name="矩形: 圆角 23"/>
          <p:cNvSpPr/>
          <p:nvPr/>
        </p:nvSpPr>
        <p:spPr>
          <a:xfrm>
            <a:off x="1261189" y="4023893"/>
            <a:ext cx="4759467"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Decomposes rapidly.</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25" name="矩形: 圆角 24"/>
          <p:cNvSpPr/>
          <p:nvPr/>
        </p:nvSpPr>
        <p:spPr>
          <a:xfrm>
            <a:off x="1261189" y="4330753"/>
            <a:ext cx="4759467"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Low toxicity to humans. </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26" name="文本框 25"/>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3. Chemical Preservation</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27" name="8.1_19">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200150" y="604361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7"/>
                </p:tgtEl>
              </p:cMediaNode>
            </p:audio>
          </p:childTnLst>
        </p:cTn>
      </p:par>
    </p:tnLst>
    <p:bldLst>
      <p:bldP spid="5" grpId="0" uiExpand="1" build="p"/>
      <p:bldP spid="8" grpId="0"/>
      <p:bldP spid="9" grpId="0" uiExpand="1" build="p"/>
      <p:bldP spid="15" grpId="0" uiExpand="1" build="p"/>
      <p:bldP spid="12" grpId="0" uiExpand="1" build="p"/>
      <p:bldP spid="22" grpId="0" animBg="1"/>
      <p:bldP spid="23"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683980"/>
            <a:ext cx="12192000" cy="1454061"/>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5" name="文本框 4"/>
          <p:cNvSpPr txBox="1"/>
          <p:nvPr/>
        </p:nvSpPr>
        <p:spPr>
          <a:xfrm>
            <a:off x="591820" y="1703278"/>
            <a:ext cx="8562454" cy="718185"/>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Application</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Commonly used for storage of </a:t>
            </a:r>
            <a:r>
              <a:rPr lang="en-US" altLang="zh-CN" sz="1600" b="1" dirty="0">
                <a:solidFill>
                  <a:schemeClr val="tx1"/>
                </a:solidFill>
                <a:latin typeface="Arial" panose="020B0604020202020204" pitchFamily="34" charset="0"/>
                <a:cs typeface="Arial" panose="020B0604020202020204" pitchFamily="34" charset="0"/>
                <a:sym typeface="+mn-ea"/>
              </a:rPr>
              <a:t>onions, garlic, and potatoes</a:t>
            </a:r>
            <a:r>
              <a:rPr lang="en-US" altLang="zh-CN" sz="1600" dirty="0">
                <a:solidFill>
                  <a:schemeClr val="tx1"/>
                </a:solidFill>
                <a:latin typeface="Arial" panose="020B0604020202020204" pitchFamily="34" charset="0"/>
                <a:cs typeface="Arial" panose="020B0604020202020204" pitchFamily="34" charset="0"/>
                <a:sym typeface="+mn-ea"/>
              </a:rPr>
              <a:t>.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8" name="文本框 7"/>
          <p:cNvSpPr txBox="1"/>
          <p:nvPr/>
        </p:nvSpPr>
        <p:spPr>
          <a:xfrm>
            <a:off x="591820" y="2419414"/>
            <a:ext cx="4041825" cy="1874872"/>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Sprout-Inhibition Mechanism</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Garlic:</a:t>
            </a:r>
            <a:endParaRPr lang="en-US" altLang="zh-CN" sz="1600" dirty="0">
              <a:solidFill>
                <a:schemeClr val="tx1"/>
              </a:solidFill>
              <a:latin typeface="Arial" panose="020B0604020202020204" pitchFamily="34" charset="0"/>
              <a:cs typeface="Arial" panose="020B0604020202020204" pitchFamily="34" charset="0"/>
              <a:sym typeface="+mn-ea"/>
            </a:endParaRPr>
          </a:p>
          <a:p>
            <a:pPr marL="1033145" lvl="2" indent="-285750">
              <a:lnSpc>
                <a:spcPct val="120000"/>
              </a:lnSpc>
              <a:buSzPct val="100000"/>
              <a:buFont typeface="Arial" panose="020B0604020202020204" pitchFamily="34" charset="0"/>
              <a:buChar char="•"/>
            </a:pP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Potatoes: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12" name="文本框 11"/>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4. Other Preservation Technologies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25" name="文本框 24"/>
          <p:cNvSpPr txBox="1"/>
          <p:nvPr/>
        </p:nvSpPr>
        <p:spPr>
          <a:xfrm>
            <a:off x="602160" y="1117938"/>
            <a:ext cx="10690225" cy="460375"/>
          </a:xfrm>
          <a:prstGeom prst="rect">
            <a:avLst/>
          </a:prstGeom>
          <a:noFill/>
        </p:spPr>
        <p:txBody>
          <a:bodyPr wrap="square" rtlCol="0">
            <a:spAutoFit/>
          </a:bodyPr>
          <a:lstStyle/>
          <a:p>
            <a:r>
              <a:rPr lang="en-US" altLang="zh-CN" sz="2400" b="1" dirty="0"/>
              <a:t>Irradiation preservation</a:t>
            </a:r>
            <a:endParaRPr lang="en-US" altLang="zh-CN" sz="2400" b="1" dirty="0"/>
          </a:p>
        </p:txBody>
      </p:sp>
      <p:sp>
        <p:nvSpPr>
          <p:cNvPr id="2" name="文本框 1"/>
          <p:cNvSpPr txBox="1"/>
          <p:nvPr/>
        </p:nvSpPr>
        <p:spPr>
          <a:xfrm>
            <a:off x="591820" y="4795675"/>
            <a:ext cx="5504180" cy="1284605"/>
          </a:xfrm>
          <a:prstGeom prst="rect">
            <a:avLst/>
          </a:prstGeom>
          <a:noFill/>
        </p:spPr>
        <p:txBody>
          <a:bodyPr wrap="square" rtlCol="0">
            <a:spAutoFit/>
          </a:bodyPr>
          <a:lstStyle/>
          <a:p>
            <a:pPr marL="288290" lvl="0" indent="-288290" fontAlgn="auto">
              <a:lnSpc>
                <a:spcPct val="110000"/>
              </a:lnSpc>
              <a:spcAft>
                <a:spcPts val="3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Safety Requirement</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fontAlgn="auto">
              <a:lnSpc>
                <a:spcPct val="110000"/>
              </a:lnSpc>
              <a:spcAft>
                <a:spcPts val="3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Radiation dose</a:t>
            </a:r>
            <a:r>
              <a:rPr lang="en-US" altLang="zh-CN" sz="1600" dirty="0">
                <a:solidFill>
                  <a:schemeClr val="bg1"/>
                </a:solidFill>
                <a:latin typeface="Arial" panose="020B0604020202020204" pitchFamily="34" charset="0"/>
                <a:cs typeface="Arial" panose="020B0604020202020204" pitchFamily="34" charset="0"/>
                <a:sym typeface="+mn-ea"/>
              </a:rPr>
              <a:t> must be </a:t>
            </a:r>
            <a:r>
              <a:rPr lang="en-US" altLang="zh-CN" sz="1600" b="1" dirty="0">
                <a:solidFill>
                  <a:schemeClr val="bg1"/>
                </a:solidFill>
                <a:latin typeface="Arial" panose="020B0604020202020204" pitchFamily="34" charset="0"/>
                <a:cs typeface="Arial" panose="020B0604020202020204" pitchFamily="34" charset="0"/>
                <a:sym typeface="+mn-ea"/>
              </a:rPr>
              <a:t>strictly controlled</a:t>
            </a:r>
            <a:r>
              <a:rPr lang="en-US" altLang="zh-CN" sz="1600" dirty="0">
                <a:solidFill>
                  <a:schemeClr val="bg1"/>
                </a:solidFill>
                <a:latin typeface="Arial" panose="020B0604020202020204" pitchFamily="34" charset="0"/>
                <a:cs typeface="Arial" panose="020B0604020202020204" pitchFamily="34" charset="0"/>
                <a:sym typeface="+mn-ea"/>
              </a:rPr>
              <a:t>.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fontAlgn="auto">
              <a:lnSpc>
                <a:spcPct val="110000"/>
              </a:lnSpc>
              <a:spcAft>
                <a:spcPts val="3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Excessive radiation → adverse effects on fruits and vegetables. </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6" name="文本框 5"/>
          <p:cNvSpPr txBox="1"/>
          <p:nvPr/>
        </p:nvSpPr>
        <p:spPr>
          <a:xfrm>
            <a:off x="6689725" y="4795675"/>
            <a:ext cx="4806315" cy="1284605"/>
          </a:xfrm>
          <a:prstGeom prst="rect">
            <a:avLst/>
          </a:prstGeom>
          <a:noFill/>
        </p:spPr>
        <p:txBody>
          <a:bodyPr wrap="square" rtlCol="0">
            <a:spAutoFit/>
          </a:bodyPr>
          <a:lstStyle/>
          <a:p>
            <a:pPr marL="288290" lvl="0" indent="-288290" fontAlgn="auto">
              <a:lnSpc>
                <a:spcPct val="110000"/>
              </a:lnSpc>
              <a:spcAft>
                <a:spcPts val="3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Scale Requirements</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fontAlgn="auto">
              <a:lnSpc>
                <a:spcPct val="110000"/>
              </a:lnSpc>
              <a:spcAft>
                <a:spcPts val="3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Difficult to achieve at the smallholder level.</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fontAlgn="auto">
              <a:lnSpc>
                <a:spcPct val="110000"/>
              </a:lnSpc>
              <a:spcAft>
                <a:spcPts val="3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More widely used in </a:t>
            </a:r>
            <a:r>
              <a:rPr lang="en-US" altLang="zh-CN" sz="1600" b="1" dirty="0">
                <a:solidFill>
                  <a:schemeClr val="bg1"/>
                </a:solidFill>
                <a:latin typeface="Arial" panose="020B0604020202020204" pitchFamily="34" charset="0"/>
                <a:cs typeface="Arial" panose="020B0604020202020204" pitchFamily="34" charset="0"/>
                <a:sym typeface="+mn-ea"/>
              </a:rPr>
              <a:t>industrial-scale storage facilities</a:t>
            </a:r>
            <a:r>
              <a:rPr lang="en-US" altLang="zh-CN" sz="1600" dirty="0">
                <a:solidFill>
                  <a:schemeClr val="bg1"/>
                </a:solidFill>
                <a:latin typeface="Arial" panose="020B0604020202020204" pitchFamily="34" charset="0"/>
                <a:cs typeface="Arial" panose="020B0604020202020204" pitchFamily="34" charset="0"/>
                <a:sym typeface="+mn-ea"/>
              </a:rPr>
              <a:t>.</a:t>
            </a:r>
            <a:endParaRPr lang="en-US" altLang="zh-CN" sz="1600" dirty="0">
              <a:solidFill>
                <a:schemeClr val="bg1"/>
              </a:solidFill>
              <a:latin typeface="Arial" panose="020B0604020202020204" pitchFamily="34" charset="0"/>
              <a:cs typeface="Arial" panose="020B0604020202020204" pitchFamily="34" charset="0"/>
              <a:sym typeface="+mn-ea"/>
            </a:endParaRPr>
          </a:p>
        </p:txBody>
      </p:sp>
      <p:grpSp>
        <p:nvGrpSpPr>
          <p:cNvPr id="3" name="组合 2"/>
          <p:cNvGrpSpPr/>
          <p:nvPr/>
        </p:nvGrpSpPr>
        <p:grpSpPr>
          <a:xfrm>
            <a:off x="8669326" y="1326226"/>
            <a:ext cx="2894659" cy="3269828"/>
            <a:chOff x="8981440" y="1480265"/>
            <a:chExt cx="2515235" cy="2841228"/>
          </a:xfrm>
        </p:grpSpPr>
        <p:pic>
          <p:nvPicPr>
            <p:cNvPr id="21" name="图片 20"/>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8981440" y="1480265"/>
              <a:ext cx="2515235" cy="2816123"/>
            </a:xfrm>
            <a:prstGeom prst="rect">
              <a:avLst/>
            </a:prstGeom>
          </p:spPr>
        </p:pic>
        <p:sp>
          <p:nvSpPr>
            <p:cNvPr id="10" name="文本框 9"/>
            <p:cNvSpPr txBox="1"/>
            <p:nvPr/>
          </p:nvSpPr>
          <p:spPr>
            <a:xfrm>
              <a:off x="10680496" y="4045903"/>
              <a:ext cx="815975" cy="275590"/>
            </a:xfrm>
            <a:prstGeom prst="rect">
              <a:avLst/>
            </a:prstGeom>
            <a:noFill/>
          </p:spPr>
          <p:txBody>
            <a:bodyPr wrap="square" rtlCol="0">
              <a:spAutoFit/>
            </a:bodyPr>
            <a:lstStyle/>
            <a:p>
              <a:pPr algn="r"/>
              <a:r>
                <a:rPr lang="en-US" altLang="zh-CN" sz="1200" dirty="0"/>
                <a:t>AI</a:t>
              </a:r>
              <a:r>
                <a:rPr lang="zh-CN" altLang="en-US" sz="1200" dirty="0"/>
                <a:t>生成</a:t>
              </a:r>
              <a:endParaRPr lang="zh-CN" altLang="en-US" sz="1200" dirty="0"/>
            </a:p>
          </p:txBody>
        </p:sp>
      </p:grpSp>
      <p:sp>
        <p:nvSpPr>
          <p:cNvPr id="4" name="矩形: 圆角 3"/>
          <p:cNvSpPr/>
          <p:nvPr/>
        </p:nvSpPr>
        <p:spPr>
          <a:xfrm>
            <a:off x="1250915" y="3081399"/>
            <a:ext cx="7178382"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Tends to sprout during storage. </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9" name="矩形: 圆角 8"/>
          <p:cNvSpPr/>
          <p:nvPr/>
        </p:nvSpPr>
        <p:spPr>
          <a:xfrm>
            <a:off x="1250915" y="3419790"/>
            <a:ext cx="7178382" cy="504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Exposure to radiation destroys meristematic tissues responsible for sprout initiation → prevents sprouting. </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11" name="矩形: 圆角 10"/>
          <p:cNvSpPr/>
          <p:nvPr/>
        </p:nvSpPr>
        <p:spPr>
          <a:xfrm>
            <a:off x="1249202" y="4281291"/>
            <a:ext cx="7178382"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b="1" dirty="0">
                <a:solidFill>
                  <a:schemeClr val="tx1"/>
                </a:solidFill>
                <a:latin typeface="Arial" panose="020B0604020202020204" pitchFamily="34" charset="0"/>
                <a:cs typeface="Arial" panose="020B0604020202020204" pitchFamily="34" charset="0"/>
                <a:sym typeface="+mn-ea"/>
              </a:rPr>
              <a:t>Treated with irradiation </a:t>
            </a:r>
            <a:r>
              <a:rPr lang="en-US" altLang="zh-CN" sz="1400" dirty="0">
                <a:solidFill>
                  <a:schemeClr val="tx1"/>
                </a:solidFill>
                <a:latin typeface="Arial" panose="020B0604020202020204" pitchFamily="34" charset="0"/>
                <a:cs typeface="Arial" panose="020B0604020202020204" pitchFamily="34" charset="0"/>
                <a:sym typeface="+mn-ea"/>
              </a:rPr>
              <a:t>to inhibit sprout development. </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16" name="文本框 15"/>
          <p:cNvSpPr txBox="1"/>
          <p:nvPr/>
        </p:nvSpPr>
        <p:spPr>
          <a:xfrm>
            <a:off x="11518970" y="7184715"/>
            <a:ext cx="1653037" cy="558302"/>
          </a:xfrm>
          <a:prstGeom prst="rect">
            <a:avLst/>
          </a:prstGeom>
          <a:noFill/>
        </p:spPr>
        <p:txBody>
          <a:bodyPr wrap="square" rtlCol="0">
            <a:spAutoFit/>
          </a:bodyPr>
          <a:lstStyle/>
          <a:p>
            <a:pPr algn="r"/>
            <a:r>
              <a:rPr lang="en-US" altLang="zh-CN" sz="1200" dirty="0"/>
              <a:t>AI</a:t>
            </a:r>
            <a:r>
              <a:rPr lang="zh-CN" altLang="en-US" sz="1200" dirty="0"/>
              <a:t>生成</a:t>
            </a:r>
            <a:endParaRPr lang="zh-CN" altLang="en-US" sz="1200" dirty="0"/>
          </a:p>
        </p:txBody>
      </p:sp>
      <p:pic>
        <p:nvPicPr>
          <p:cNvPr id="15" name="8.1_20">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087438" y="60483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5"/>
                </p:tgtEl>
              </p:cMediaNode>
            </p:audio>
          </p:childTnLst>
        </p:cTn>
      </p:par>
    </p:tnLst>
    <p:bldLst>
      <p:bldP spid="7" grpId="0" animBg="1"/>
      <p:bldP spid="5" grpId="0" uiExpand="1" build="p"/>
      <p:bldP spid="8" grpId="0" uiExpand="1" build="p"/>
      <p:bldP spid="12" grpId="0"/>
      <p:bldP spid="25" grpId="0"/>
      <p:bldP spid="2" grpId="0" uiExpand="1" build="p"/>
      <p:bldP spid="6" grpId="0" uiExpand="1" build="p"/>
      <p:bldP spid="4" grpId="0" animBg="1"/>
      <p:bldP spid="9"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593090" y="1707318"/>
            <a:ext cx="7323455" cy="744306"/>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Treatment Method</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Fruits and vegetables are treated by </a:t>
            </a:r>
            <a:r>
              <a:rPr lang="en-US" altLang="zh-CN" sz="1600" b="1" dirty="0">
                <a:solidFill>
                  <a:schemeClr val="tx1"/>
                </a:solidFill>
                <a:latin typeface="Arial" panose="020B0604020202020204" pitchFamily="34" charset="0"/>
                <a:cs typeface="Arial" panose="020B0604020202020204" pitchFamily="34" charset="0"/>
                <a:sym typeface="+mn-ea"/>
              </a:rPr>
              <a:t>soaking them in ozonated water</a:t>
            </a:r>
            <a:r>
              <a:rPr lang="en-US" altLang="zh-CN" sz="1600" dirty="0">
                <a:solidFill>
                  <a:schemeClr val="tx1"/>
                </a:solidFill>
                <a:latin typeface="Arial" panose="020B0604020202020204" pitchFamily="34" charset="0"/>
                <a:cs typeface="Arial" panose="020B0604020202020204" pitchFamily="34" charset="0"/>
                <a:sym typeface="+mn-ea"/>
              </a:rPr>
              <a:t>.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11" name="文本框 10"/>
          <p:cNvSpPr txBox="1"/>
          <p:nvPr/>
        </p:nvSpPr>
        <p:spPr>
          <a:xfrm>
            <a:off x="593090" y="2519887"/>
            <a:ext cx="7120255" cy="146177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Ozone Effects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Acts similarly to </a:t>
            </a:r>
            <a:r>
              <a:rPr lang="en-US" altLang="zh-CN" sz="1600" b="1" dirty="0">
                <a:solidFill>
                  <a:schemeClr val="tx1"/>
                </a:solidFill>
                <a:latin typeface="Arial" panose="020B0604020202020204" pitchFamily="34" charset="0"/>
                <a:cs typeface="Arial" panose="020B0604020202020204" pitchFamily="34" charset="0"/>
                <a:sym typeface="+mn-ea"/>
              </a:rPr>
              <a:t>chlorine dioxide</a:t>
            </a:r>
            <a:r>
              <a:rPr lang="en-US" altLang="zh-CN" sz="1600" dirty="0">
                <a:solidFill>
                  <a:schemeClr val="tx1"/>
                </a:solidFill>
                <a:latin typeface="Arial" panose="020B0604020202020204" pitchFamily="34" charset="0"/>
                <a:cs typeface="Arial" panose="020B0604020202020204" pitchFamily="34" charset="0"/>
                <a:sym typeface="+mn-ea"/>
              </a:rPr>
              <a:t>.</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Exhibits strong oxidizing and antimicrobial activity.</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Can delay senescence.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13" name="文本框 12"/>
          <p:cNvSpPr txBox="1"/>
          <p:nvPr/>
        </p:nvSpPr>
        <p:spPr>
          <a:xfrm>
            <a:off x="593090" y="4049920"/>
            <a:ext cx="10937875" cy="146177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Safety Considerations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829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Adverse effects</a:t>
            </a:r>
            <a:r>
              <a:rPr lang="en-US" altLang="zh-CN" sz="1600" dirty="0">
                <a:solidFill>
                  <a:schemeClr val="tx1"/>
                </a:solidFill>
                <a:latin typeface="Arial" panose="020B0604020202020204" pitchFamily="34" charset="0"/>
                <a:cs typeface="Arial" panose="020B0604020202020204" pitchFamily="34" charset="0"/>
                <a:sym typeface="+mn-ea"/>
              </a:rPr>
              <a:t> similar to those of </a:t>
            </a:r>
            <a:r>
              <a:rPr lang="en-US" altLang="zh-CN" sz="1600" b="1" dirty="0">
                <a:solidFill>
                  <a:schemeClr val="tx1"/>
                </a:solidFill>
                <a:latin typeface="Arial" panose="020B0604020202020204" pitchFamily="34" charset="0"/>
                <a:cs typeface="Arial" panose="020B0604020202020204" pitchFamily="34" charset="0"/>
                <a:sym typeface="+mn-ea"/>
              </a:rPr>
              <a:t>chlorine dioxide</a:t>
            </a:r>
            <a:r>
              <a:rPr lang="en-US" altLang="zh-CN" sz="1600" dirty="0">
                <a:solidFill>
                  <a:schemeClr val="tx1"/>
                </a:solidFill>
                <a:latin typeface="Arial" panose="020B0604020202020204" pitchFamily="34" charset="0"/>
                <a:cs typeface="Arial" panose="020B0604020202020204" pitchFamily="34" charset="0"/>
                <a:sym typeface="+mn-ea"/>
              </a:rPr>
              <a:t>.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829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Appropriate concentrations</a:t>
            </a:r>
            <a:r>
              <a:rPr lang="en-US" altLang="zh-CN" sz="1600" dirty="0">
                <a:solidFill>
                  <a:schemeClr val="tx1"/>
                </a:solidFill>
                <a:latin typeface="Arial" panose="020B0604020202020204" pitchFamily="34" charset="0"/>
                <a:cs typeface="Arial" panose="020B0604020202020204" pitchFamily="34" charset="0"/>
                <a:sym typeface="+mn-ea"/>
              </a:rPr>
              <a:t> and </a:t>
            </a:r>
            <a:r>
              <a:rPr lang="en-US" altLang="zh-CN" sz="1600" b="1" dirty="0">
                <a:solidFill>
                  <a:schemeClr val="tx1"/>
                </a:solidFill>
                <a:latin typeface="Arial" panose="020B0604020202020204" pitchFamily="34" charset="0"/>
                <a:cs typeface="Arial" panose="020B0604020202020204" pitchFamily="34" charset="0"/>
                <a:sym typeface="+mn-ea"/>
              </a:rPr>
              <a:t>treatment durations</a:t>
            </a:r>
            <a:r>
              <a:rPr lang="en-US" altLang="zh-CN" sz="1600" dirty="0">
                <a:solidFill>
                  <a:schemeClr val="tx1"/>
                </a:solidFill>
                <a:latin typeface="Arial" panose="020B0604020202020204" pitchFamily="34" charset="0"/>
                <a:cs typeface="Arial" panose="020B0604020202020204" pitchFamily="34" charset="0"/>
                <a:sym typeface="+mn-ea"/>
              </a:rPr>
              <a:t> must be selected.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829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Over-treatment</a:t>
            </a:r>
            <a:r>
              <a:rPr lang="en-US" altLang="zh-CN" sz="1600" dirty="0">
                <a:solidFill>
                  <a:schemeClr val="tx1"/>
                </a:solidFill>
                <a:latin typeface="Arial" panose="020B0604020202020204" pitchFamily="34" charset="0"/>
                <a:cs typeface="Arial" panose="020B0604020202020204" pitchFamily="34" charset="0"/>
                <a:sym typeface="+mn-ea"/>
              </a:rPr>
              <a:t> may lead to quality deterioration.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2" name="文本框 1"/>
          <p:cNvSpPr txBox="1"/>
          <p:nvPr/>
        </p:nvSpPr>
        <p:spPr>
          <a:xfrm>
            <a:off x="593156" y="1121328"/>
            <a:ext cx="10690225" cy="460375"/>
          </a:xfrm>
          <a:prstGeom prst="rect">
            <a:avLst/>
          </a:prstGeom>
          <a:noFill/>
        </p:spPr>
        <p:txBody>
          <a:bodyPr wrap="square" rtlCol="0">
            <a:spAutoFit/>
          </a:bodyPr>
          <a:lstStyle/>
          <a:p>
            <a:r>
              <a:rPr lang="en-US" altLang="zh-CN" sz="2400" b="1" dirty="0"/>
              <a:t>Ozone preservation</a:t>
            </a:r>
            <a:endParaRPr lang="en-US" altLang="zh-CN" sz="2400" b="1" dirty="0"/>
          </a:p>
        </p:txBody>
      </p:sp>
      <p:sp>
        <p:nvSpPr>
          <p:cNvPr id="12" name="文本框 11"/>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4. Other Preservation Technologies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grpSp>
        <p:nvGrpSpPr>
          <p:cNvPr id="7" name="组合 6"/>
          <p:cNvGrpSpPr/>
          <p:nvPr/>
        </p:nvGrpSpPr>
        <p:grpSpPr>
          <a:xfrm>
            <a:off x="7753985" y="2411055"/>
            <a:ext cx="3742690" cy="2320925"/>
            <a:chOff x="12148" y="2470"/>
            <a:chExt cx="5894" cy="3655"/>
          </a:xfrm>
        </p:grpSpPr>
        <p:sp>
          <p:nvSpPr>
            <p:cNvPr id="6" name="圆角矩形 5"/>
            <p:cNvSpPr/>
            <p:nvPr/>
          </p:nvSpPr>
          <p:spPr>
            <a:xfrm>
              <a:off x="12148" y="2470"/>
              <a:ext cx="5895" cy="3655"/>
            </a:xfrm>
            <a:prstGeom prst="roundRect">
              <a:avLst>
                <a:gd name="adj" fmla="val 6939"/>
              </a:avLst>
            </a:prstGeom>
            <a:solidFill>
              <a:srgbClr val="F3F4F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1"/>
            <a:srcRect t="5404" r="2049" b="2580"/>
            <a:stretch>
              <a:fillRect/>
            </a:stretch>
          </p:blipFill>
          <p:spPr>
            <a:xfrm>
              <a:off x="12179" y="2799"/>
              <a:ext cx="5833" cy="3031"/>
            </a:xfrm>
            <a:prstGeom prst="rect">
              <a:avLst/>
            </a:prstGeom>
          </p:spPr>
        </p:pic>
        <p:sp>
          <p:nvSpPr>
            <p:cNvPr id="4" name="文本框 3"/>
            <p:cNvSpPr txBox="1"/>
            <p:nvPr/>
          </p:nvSpPr>
          <p:spPr>
            <a:xfrm>
              <a:off x="16717" y="5739"/>
              <a:ext cx="1285" cy="386"/>
            </a:xfrm>
            <a:prstGeom prst="rect">
              <a:avLst/>
            </a:prstGeom>
            <a:noFill/>
          </p:spPr>
          <p:txBody>
            <a:bodyPr wrap="square" rtlCol="0">
              <a:spAutoFit/>
            </a:bodyPr>
            <a:lstStyle/>
            <a:p>
              <a:pPr algn="r"/>
              <a:r>
                <a:rPr lang="en-US" altLang="zh-CN" sz="1000" dirty="0"/>
                <a:t>AI</a:t>
              </a:r>
              <a:r>
                <a:rPr lang="zh-CN" altLang="en-US" sz="1000" dirty="0"/>
                <a:t>生成</a:t>
              </a:r>
              <a:endParaRPr lang="zh-CN" altLang="en-US" sz="1000" dirty="0"/>
            </a:p>
          </p:txBody>
        </p:sp>
      </p:grpSp>
      <p:grpSp>
        <p:nvGrpSpPr>
          <p:cNvPr id="8" name="组合 7"/>
          <p:cNvGrpSpPr/>
          <p:nvPr/>
        </p:nvGrpSpPr>
        <p:grpSpPr>
          <a:xfrm>
            <a:off x="0" y="6708278"/>
            <a:ext cx="12192000" cy="153627"/>
            <a:chOff x="147892" y="6347897"/>
            <a:chExt cx="11450808" cy="120769"/>
          </a:xfrm>
        </p:grpSpPr>
        <p:sp>
          <p:nvSpPr>
            <p:cNvPr id="10" name="矩形 9"/>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14" name="矩形 13"/>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pic>
        <p:nvPicPr>
          <p:cNvPr id="15" name="8.1_21">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61917" y="6173540"/>
            <a:ext cx="609601"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5"/>
                </p:tgtEl>
              </p:cMediaNode>
            </p:audio>
          </p:childTnLst>
        </p:cTn>
      </p:par>
    </p:tnLst>
    <p:bldLst>
      <p:bldP spid="9" grpId="0" uiExpand="1" build="p"/>
      <p:bldP spid="11" grpId="0" uiExpand="1" build="p"/>
      <p:bldP spid="13" grpId="0" uiExpand="1" build="p"/>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3367405"/>
            <a:ext cx="12192000" cy="3490595"/>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5" name="文本框 4"/>
          <p:cNvSpPr txBox="1"/>
          <p:nvPr/>
        </p:nvSpPr>
        <p:spPr>
          <a:xfrm>
            <a:off x="592455" y="1706245"/>
            <a:ext cx="6627052" cy="1449070"/>
          </a:xfrm>
          <a:prstGeom prst="rect">
            <a:avLst/>
          </a:prstGeom>
          <a:noFill/>
        </p:spPr>
        <p:txBody>
          <a:bodyPr wrap="square" rtlCol="0">
            <a:spAutoFit/>
          </a:bodyPr>
          <a:lstStyle/>
          <a:p>
            <a:pPr marL="288290" lvl="0" indent="-288290" fontAlgn="auto">
              <a:lnSpc>
                <a:spcPct val="130000"/>
              </a:lnSpc>
              <a:spcAft>
                <a:spcPts val="3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Plant-Based Antimicrobial Treatment</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fontAlgn="auto">
              <a:lnSpc>
                <a:spcPct val="130000"/>
              </a:lnSpc>
              <a:spcAft>
                <a:spcPts val="300"/>
              </a:spcAft>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Extracted antimicrobial components from plants</a:t>
            </a:r>
            <a:r>
              <a:rPr lang="en-US" altLang="zh-CN" sz="1600" dirty="0">
                <a:latin typeface="Arial" panose="020B0604020202020204" pitchFamily="34" charset="0"/>
                <a:cs typeface="Arial" panose="020B0604020202020204" pitchFamily="34" charset="0"/>
                <a:sym typeface="+mn-ea"/>
              </a:rPr>
              <a:t> (e.g., essential oils from certain medicinal herbs) → applied, sprayed, or used to soak fruits and vegetables. </a:t>
            </a:r>
            <a:endParaRPr lang="en-US" altLang="zh-CN" sz="1600" dirty="0">
              <a:latin typeface="Arial" panose="020B0604020202020204" pitchFamily="34" charset="0"/>
              <a:cs typeface="Arial" panose="020B0604020202020204" pitchFamily="34" charset="0"/>
              <a:sym typeface="+mn-ea"/>
            </a:endParaRPr>
          </a:p>
        </p:txBody>
      </p:sp>
      <p:sp>
        <p:nvSpPr>
          <p:cNvPr id="15" name="文本框 14"/>
          <p:cNvSpPr txBox="1"/>
          <p:nvPr/>
        </p:nvSpPr>
        <p:spPr>
          <a:xfrm>
            <a:off x="599440" y="3597910"/>
            <a:ext cx="10898505" cy="1013460"/>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Effects on Quality and Shelf Life</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Safer.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Contain some </a:t>
            </a:r>
            <a:r>
              <a:rPr lang="en-US" altLang="zh-CN" sz="1600" b="1" dirty="0">
                <a:solidFill>
                  <a:schemeClr val="bg1"/>
                </a:solidFill>
                <a:latin typeface="Arial" panose="020B0604020202020204" pitchFamily="34" charset="0"/>
                <a:cs typeface="Arial" panose="020B0604020202020204" pitchFamily="34" charset="0"/>
                <a:sym typeface="+mn-ea"/>
              </a:rPr>
              <a:t>special flavour components</a:t>
            </a:r>
            <a:r>
              <a:rPr lang="en-US" altLang="zh-CN" sz="1600" dirty="0">
                <a:solidFill>
                  <a:schemeClr val="bg1"/>
                </a:solidFill>
                <a:latin typeface="Arial" panose="020B0604020202020204" pitchFamily="34" charset="0"/>
                <a:cs typeface="Arial" panose="020B0604020202020204" pitchFamily="34" charset="0"/>
                <a:sym typeface="+mn-ea"/>
              </a:rPr>
              <a:t> → help extend shelf life and improve product quality. </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2" name="文本框 1"/>
          <p:cNvSpPr txBox="1"/>
          <p:nvPr/>
        </p:nvSpPr>
        <p:spPr>
          <a:xfrm>
            <a:off x="588873" y="1115435"/>
            <a:ext cx="10690225" cy="460375"/>
          </a:xfrm>
          <a:prstGeom prst="rect">
            <a:avLst/>
          </a:prstGeom>
          <a:noFill/>
        </p:spPr>
        <p:txBody>
          <a:bodyPr wrap="square" rtlCol="0">
            <a:spAutoFit/>
          </a:bodyPr>
          <a:lstStyle/>
          <a:p>
            <a:r>
              <a:rPr lang="en-US" altLang="zh-CN" sz="2400" b="1" dirty="0"/>
              <a:t>Biological preservation</a:t>
            </a:r>
            <a:endParaRPr lang="en-US" altLang="zh-CN" sz="2400" b="1" dirty="0"/>
          </a:p>
        </p:txBody>
      </p:sp>
      <p:sp>
        <p:nvSpPr>
          <p:cNvPr id="12" name="文本框 11"/>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4. Other Preservation Technologies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grpSp>
        <p:nvGrpSpPr>
          <p:cNvPr id="10" name="组合 9"/>
          <p:cNvGrpSpPr/>
          <p:nvPr/>
        </p:nvGrpSpPr>
        <p:grpSpPr>
          <a:xfrm>
            <a:off x="7557135" y="1716508"/>
            <a:ext cx="3939540" cy="2320925"/>
            <a:chOff x="12743" y="4224"/>
            <a:chExt cx="6204" cy="3655"/>
          </a:xfrm>
        </p:grpSpPr>
        <p:sp>
          <p:nvSpPr>
            <p:cNvPr id="6" name="圆角矩形 5"/>
            <p:cNvSpPr/>
            <p:nvPr/>
          </p:nvSpPr>
          <p:spPr>
            <a:xfrm>
              <a:off x="12743" y="4224"/>
              <a:ext cx="6205" cy="3655"/>
            </a:xfrm>
            <a:prstGeom prst="roundRect">
              <a:avLst>
                <a:gd name="adj" fmla="val 6939"/>
              </a:avLst>
            </a:prstGeom>
            <a:solidFill>
              <a:srgbClr val="F3F4F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1"/>
            <a:stretch>
              <a:fillRect/>
            </a:stretch>
          </p:blipFill>
          <p:spPr>
            <a:xfrm>
              <a:off x="13035" y="4437"/>
              <a:ext cx="5621" cy="3170"/>
            </a:xfrm>
            <a:prstGeom prst="rect">
              <a:avLst/>
            </a:prstGeom>
          </p:spPr>
        </p:pic>
        <p:sp>
          <p:nvSpPr>
            <p:cNvPr id="3" name="文本框 2"/>
            <p:cNvSpPr txBox="1"/>
            <p:nvPr/>
          </p:nvSpPr>
          <p:spPr>
            <a:xfrm>
              <a:off x="17488" y="7445"/>
              <a:ext cx="1285" cy="434"/>
            </a:xfrm>
            <a:prstGeom prst="rect">
              <a:avLst/>
            </a:prstGeom>
            <a:noFill/>
          </p:spPr>
          <p:txBody>
            <a:bodyPr wrap="square" rtlCol="0">
              <a:spAutoFit/>
            </a:bodyPr>
            <a:lstStyle/>
            <a:p>
              <a:pPr algn="r"/>
              <a:r>
                <a:rPr lang="en-US" altLang="zh-CN" sz="1200" dirty="0"/>
                <a:t>AI</a:t>
              </a:r>
              <a:r>
                <a:rPr lang="zh-CN" altLang="en-US" sz="1200" dirty="0"/>
                <a:t>生成</a:t>
              </a:r>
              <a:endParaRPr lang="zh-CN" altLang="en-US" sz="1200" dirty="0"/>
            </a:p>
          </p:txBody>
        </p:sp>
      </p:grpSp>
      <p:pic>
        <p:nvPicPr>
          <p:cNvPr id="7" name="8.1_22">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858838" y="5915694"/>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bldLst>
      <p:bldP spid="9" grpId="0" animBg="1"/>
      <p:bldP spid="5" grpId="0" uiExpand="1" build="p"/>
      <p:bldP spid="15" grpId="0" uiExpand="1" build="p"/>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825625"/>
            <a:ext cx="12192000" cy="176784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1" name="文本框 10"/>
          <p:cNvSpPr txBox="1"/>
          <p:nvPr/>
        </p:nvSpPr>
        <p:spPr>
          <a:xfrm>
            <a:off x="593090" y="1985010"/>
            <a:ext cx="6551930" cy="1449070"/>
          </a:xfrm>
          <a:prstGeom prst="rect">
            <a:avLst/>
          </a:prstGeom>
          <a:noFill/>
        </p:spPr>
        <p:txBody>
          <a:bodyPr wrap="square" rtlCol="0">
            <a:spAutoFit/>
          </a:bodyPr>
          <a:lstStyle/>
          <a:p>
            <a:pPr marL="288290" lvl="0" indent="-288290" fontAlgn="auto">
              <a:lnSpc>
                <a:spcPct val="130000"/>
              </a:lnSpc>
              <a:spcAft>
                <a:spcPts val="3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Edible Wax Coating for Fruits</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fontAlgn="auto">
              <a:lnSpc>
                <a:spcPct val="130000"/>
              </a:lnSpc>
              <a:spcAft>
                <a:spcPts val="3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Waxing oranges and apples with edible wax on their surfaces</a:t>
            </a:r>
            <a:r>
              <a:rPr lang="en-US" altLang="zh-CN" sz="1600" dirty="0">
                <a:solidFill>
                  <a:schemeClr val="bg1"/>
                </a:solidFill>
                <a:latin typeface="Arial" panose="020B0604020202020204" pitchFamily="34" charset="0"/>
                <a:cs typeface="Arial" panose="020B0604020202020204" pitchFamily="34" charset="0"/>
                <a:sym typeface="+mn-ea"/>
              </a:rPr>
              <a:t> → reduces water evaporation → prevents microbial invasion.</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2" name="文本框 1"/>
          <p:cNvSpPr txBox="1"/>
          <p:nvPr/>
        </p:nvSpPr>
        <p:spPr>
          <a:xfrm>
            <a:off x="593156" y="1109345"/>
            <a:ext cx="10690225" cy="460375"/>
          </a:xfrm>
          <a:prstGeom prst="rect">
            <a:avLst/>
          </a:prstGeom>
          <a:noFill/>
        </p:spPr>
        <p:txBody>
          <a:bodyPr wrap="square" rtlCol="0">
            <a:spAutoFit/>
          </a:bodyPr>
          <a:lstStyle/>
          <a:p>
            <a:r>
              <a:rPr lang="en-US" altLang="zh-CN" sz="2400" b="1" dirty="0"/>
              <a:t>Coating preservation</a:t>
            </a:r>
            <a:endParaRPr lang="en-US" altLang="zh-CN" sz="2400" b="1" dirty="0"/>
          </a:p>
        </p:txBody>
      </p:sp>
      <p:sp>
        <p:nvSpPr>
          <p:cNvPr id="4" name="文本框 3"/>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4. Other Preservation Technologies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9" name="文本框 8"/>
          <p:cNvSpPr txBox="1"/>
          <p:nvPr/>
        </p:nvSpPr>
        <p:spPr>
          <a:xfrm>
            <a:off x="593089" y="3853205"/>
            <a:ext cx="10985767" cy="1487805"/>
          </a:xfrm>
          <a:prstGeom prst="rect">
            <a:avLst/>
          </a:prstGeom>
          <a:noFill/>
        </p:spPr>
        <p:txBody>
          <a:bodyPr wrap="square" rtlCol="0">
            <a:spAutoFit/>
          </a:bodyPr>
          <a:lstStyle/>
          <a:p>
            <a:pPr marL="288290" lvl="0" indent="-288290" fontAlgn="auto">
              <a:lnSpc>
                <a:spcPct val="130000"/>
              </a:lnSpc>
              <a:spcAft>
                <a:spcPts val="3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Bio-based Coatings for Wounded Produce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fontAlgn="auto">
              <a:lnSpc>
                <a:spcPct val="130000"/>
              </a:lnSpc>
              <a:spcAft>
                <a:spcPts val="3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Bamboo shoots and asparagus are </a:t>
            </a:r>
            <a:r>
              <a:rPr lang="en-US" altLang="zh-CN" sz="1600" b="1" dirty="0">
                <a:solidFill>
                  <a:schemeClr val="tx1"/>
                </a:solidFill>
                <a:latin typeface="Arial" panose="020B0604020202020204" pitchFamily="34" charset="0"/>
                <a:cs typeface="Arial" panose="020B0604020202020204" pitchFamily="34" charset="0"/>
                <a:sym typeface="+mn-ea"/>
              </a:rPr>
              <a:t>prone to decay due to wounds</a:t>
            </a:r>
            <a:r>
              <a:rPr lang="en-US" altLang="zh-CN" sz="1600" dirty="0">
                <a:solidFill>
                  <a:schemeClr val="tx1"/>
                </a:solidFill>
                <a:latin typeface="Arial" panose="020B0604020202020204" pitchFamily="34" charset="0"/>
                <a:cs typeface="Arial" panose="020B0604020202020204" pitchFamily="34" charset="0"/>
                <a:sym typeface="+mn-ea"/>
              </a:rPr>
              <a:t> created during harvesting.</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fontAlgn="auto">
              <a:lnSpc>
                <a:spcPct val="130000"/>
              </a:lnSpc>
              <a:spcAft>
                <a:spcPts val="3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Bio-based coating materials</a:t>
            </a:r>
            <a:r>
              <a:rPr lang="en-US" altLang="zh-CN" sz="1600" dirty="0">
                <a:solidFill>
                  <a:schemeClr val="tx1"/>
                </a:solidFill>
                <a:latin typeface="Arial" panose="020B0604020202020204" pitchFamily="34" charset="0"/>
                <a:cs typeface="Arial" panose="020B0604020202020204" pitchFamily="34" charset="0"/>
                <a:sym typeface="+mn-ea"/>
              </a:rPr>
              <a:t> such as chitosan or sodium alginate → applied to cut surfaces to </a:t>
            </a:r>
            <a:r>
              <a:rPr lang="en-US" altLang="zh-CN" sz="1600" b="1" dirty="0">
                <a:solidFill>
                  <a:schemeClr val="tx1"/>
                </a:solidFill>
                <a:latin typeface="Arial" panose="020B0604020202020204" pitchFamily="34" charset="0"/>
                <a:cs typeface="Arial" panose="020B0604020202020204" pitchFamily="34" charset="0"/>
                <a:sym typeface="+mn-ea"/>
              </a:rPr>
              <a:t>form a protective barrier</a:t>
            </a:r>
            <a:r>
              <a:rPr lang="en-US" altLang="zh-CN" sz="1600" dirty="0">
                <a:solidFill>
                  <a:schemeClr val="tx1"/>
                </a:solidFill>
                <a:latin typeface="Arial" panose="020B0604020202020204" pitchFamily="34" charset="0"/>
                <a:cs typeface="Arial" panose="020B0604020202020204" pitchFamily="34" charset="0"/>
                <a:sym typeface="+mn-ea"/>
              </a:rPr>
              <a:t> → limits exposure to microorganisms and oxygen.</a:t>
            </a:r>
            <a:endParaRPr lang="en-US" altLang="zh-CN" sz="1600" dirty="0">
              <a:solidFill>
                <a:schemeClr val="tx1"/>
              </a:solidFill>
              <a:latin typeface="Arial" panose="020B0604020202020204" pitchFamily="34" charset="0"/>
              <a:cs typeface="Arial" panose="020B0604020202020204" pitchFamily="34" charset="0"/>
              <a:sym typeface="+mn-ea"/>
            </a:endParaRPr>
          </a:p>
        </p:txBody>
      </p:sp>
      <p:grpSp>
        <p:nvGrpSpPr>
          <p:cNvPr id="7" name="组合 6"/>
          <p:cNvGrpSpPr/>
          <p:nvPr/>
        </p:nvGrpSpPr>
        <p:grpSpPr>
          <a:xfrm>
            <a:off x="7556500" y="1520825"/>
            <a:ext cx="3940175" cy="2252980"/>
            <a:chOff x="7556500" y="1296035"/>
            <a:chExt cx="3940175" cy="2252980"/>
          </a:xfrm>
        </p:grpSpPr>
        <p:sp>
          <p:nvSpPr>
            <p:cNvPr id="8" name="圆角矩形 7"/>
            <p:cNvSpPr/>
            <p:nvPr/>
          </p:nvSpPr>
          <p:spPr>
            <a:xfrm>
              <a:off x="7556500" y="1296035"/>
              <a:ext cx="3940175" cy="2252980"/>
            </a:xfrm>
            <a:prstGeom prst="roundRect">
              <a:avLst>
                <a:gd name="adj" fmla="val 6939"/>
              </a:avLst>
            </a:prstGeom>
            <a:solidFill>
              <a:srgbClr val="F8F8F8"/>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rcRect t="4" b="4"/>
            <a:stretch>
              <a:fillRect/>
            </a:stretch>
          </p:blipFill>
          <p:spPr>
            <a:xfrm>
              <a:off x="7791450" y="1404628"/>
              <a:ext cx="3470275" cy="1993265"/>
            </a:xfrm>
            <a:prstGeom prst="rect">
              <a:avLst/>
            </a:prstGeom>
          </p:spPr>
        </p:pic>
        <p:sp>
          <p:nvSpPr>
            <p:cNvPr id="6" name="文本框 5"/>
            <p:cNvSpPr txBox="1"/>
            <p:nvPr/>
          </p:nvSpPr>
          <p:spPr>
            <a:xfrm>
              <a:off x="10680394" y="3233741"/>
              <a:ext cx="815975" cy="275590"/>
            </a:xfrm>
            <a:prstGeom prst="rect">
              <a:avLst/>
            </a:prstGeom>
            <a:noFill/>
          </p:spPr>
          <p:txBody>
            <a:bodyPr wrap="square" rtlCol="0">
              <a:spAutoFit/>
            </a:bodyPr>
            <a:lstStyle/>
            <a:p>
              <a:pPr algn="r"/>
              <a:r>
                <a:rPr lang="en-US" altLang="zh-CN" sz="1200" dirty="0"/>
                <a:t>AI</a:t>
              </a:r>
              <a:r>
                <a:rPr lang="zh-CN" altLang="en-US" sz="1200" dirty="0"/>
                <a:t>生成</a:t>
              </a:r>
              <a:endParaRPr lang="zh-CN" altLang="en-US" sz="1200" dirty="0"/>
            </a:p>
          </p:txBody>
        </p:sp>
      </p:grpSp>
      <p:pic>
        <p:nvPicPr>
          <p:cNvPr id="12" name="8.1_2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38605" y="611998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2"/>
                </p:tgtEl>
              </p:cMediaNode>
            </p:audio>
          </p:childTnLst>
        </p:cTn>
      </p:par>
    </p:tnLst>
    <p:bldLst>
      <p:bldP spid="3" grpId="0" animBg="1"/>
      <p:bldP spid="11" grpId="0" uiExpand="1" build="p"/>
      <p:bldP spid="2" grpId="0"/>
      <p:bldP spid="9" grpId="0" uiExpand="1" build="p"/>
    </p:bldLst>
  </p:timing>
</p:sld>
</file>

<file path=ppt/tags/tag1.xml><?xml version="1.0" encoding="utf-8"?>
<p:tagLst xmlns:p="http://schemas.openxmlformats.org/presentationml/2006/main">
  <p:tag name="KSO_WM_BEAUTIFY_FLAG" val="#wm#"/>
  <p:tag name="KSO_WM_TEMPLATE_CATEGORY" val="custom"/>
  <p:tag name="KSO_WM_TEMPLATE_INDEX" val="20205081"/>
</p:tagLst>
</file>

<file path=ppt/tags/tag2.xml><?xml version="1.0" encoding="utf-8"?>
<p:tagLst xmlns:p="http://schemas.openxmlformats.org/presentationml/2006/main">
  <p:tag name="KSO_WM_DIAGRAM_VIRTUALLY_FRAME" val="{&quot;height&quot;:435.95094488188977,&quot;left&quot;:280.8,&quot;top&quot;:73.34905511811023,&quot;width&quot;:590.5}"/>
</p:tagLst>
</file>

<file path=ppt/tags/tag3.xml><?xml version="1.0" encoding="utf-8"?>
<p:tagLst xmlns:p="http://schemas.openxmlformats.org/presentationml/2006/main">
  <p:tag name="KSO_WM_DIAGRAM_VIRTUALLY_FRAME" val="{&quot;height&quot;:435.95094488188977,&quot;left&quot;:280.8,&quot;top&quot;:73.34905511811023,&quot;width&quot;:590.5}"/>
</p:tagLst>
</file>

<file path=ppt/tags/tag4.xml><?xml version="1.0" encoding="utf-8"?>
<p:tagLst xmlns:p="http://schemas.openxmlformats.org/presentationml/2006/main">
  <p:tag name="KSO_WM_DIAGRAM_VIRTUALLY_FRAME" val="{&quot;height&quot;:435.95094488188977,&quot;left&quot;:280.8,&quot;top&quot;:73.34905511811023,&quot;width&quot;:590.5}"/>
</p:tagLst>
</file>

<file path=ppt/tags/tag5.xml><?xml version="1.0" encoding="utf-8"?>
<p:tagLst xmlns:p="http://schemas.openxmlformats.org/presentationml/2006/main">
  <p:tag name="KSO_WM_DIAGRAM_VIRTUALLY_FRAME" val="{&quot;height&quot;:435.95094488188977,&quot;left&quot;:280.8,&quot;top&quot;:73.34905511811023,&quot;width&quot;:590.5}"/>
</p:tagLst>
</file>

<file path=ppt/tags/tag6.xml><?xml version="1.0" encoding="utf-8"?>
<p:tagLst xmlns:p="http://schemas.openxmlformats.org/presentationml/2006/main">
  <p:tag name="KSO_WM_DIAGRAM_VIRTUALLY_FRAME" val="{&quot;height&quot;:435.95094488188977,&quot;left&quot;:280.8,&quot;top&quot;:73.34905511811023,&quot;width&quot;:590.5}"/>
</p:tagLst>
</file>

<file path=ppt/tags/tag7.xml><?xml version="1.0" encoding="utf-8"?>
<p:tagLst xmlns:p="http://schemas.openxmlformats.org/presentationml/2006/main">
  <p:tag name="KSO_WM_DIAGRAM_VIRTUALLY_FRAME" val="{&quot;height&quot;:435.95094488188977,&quot;left&quot;:280.8,&quot;top&quot;:73.34905511811023,&quot;width&quot;:590.5}"/>
</p:tagLst>
</file>

<file path=ppt/tags/tag8.xml><?xml version="1.0" encoding="utf-8"?>
<p:tagLst xmlns:p="http://schemas.openxmlformats.org/presentationml/2006/main">
  <p:tag name="KSO_WM_DIAGRAM_VIRTUALLY_FRAME" val="{&quot;height&quot;:435.95094488188977,&quot;left&quot;:280.8,&quot;top&quot;:73.34905511811023,&quot;width&quot;:590.5}"/>
</p:tagLst>
</file>

<file path=ppt/tags/tag9.xml><?xml version="1.0" encoding="utf-8"?>
<p:tagLst xmlns:p="http://schemas.openxmlformats.org/presentationml/2006/main">
  <p:tag name="KSO_WM_DIAGRAM_VIRTUALLY_FRAME" val="{&quot;height&quot;:435.95094488188977,&quot;left&quot;:280.8,&quot;top&quot;:73.34905511811023,&quot;width&quot;:590.5}"/>
</p:tagLst>
</file>

<file path=ppt/tags/tag10.xml><?xml version="1.0" encoding="utf-8"?>
<p:tagLst xmlns:p="http://schemas.openxmlformats.org/presentationml/2006/main">
  <p:tag name="KSO_WM_DIAGRAM_VIRTUALLY_FRAME" val="{&quot;height&quot;:435.95094488188977,&quot;left&quot;:280.8,&quot;top&quot;:73.34905511811023,&quot;width&quot;:590.5}"/>
</p:tagLst>
</file>

<file path=ppt/tags/tag11.xml><?xml version="1.0" encoding="utf-8"?>
<p:tagLst xmlns:p="http://schemas.openxmlformats.org/presentationml/2006/main">
  <p:tag name="KSO_WM_DIAGRAM_VIRTUALLY_FRAME" val="{&quot;height&quot;:435.95094488188977,&quot;left&quot;:280.8,&quot;top&quot;:73.34905511811023,&quot;width&quot;:590.5}"/>
</p:tagLst>
</file>

<file path=ppt/tags/tag12.xml><?xml version="1.0" encoding="utf-8"?>
<p:tagLst xmlns:p="http://schemas.openxmlformats.org/presentationml/2006/main">
  <p:tag name="KSO_WM_DIAGRAM_VIRTUALLY_FRAME" val="{&quot;height&quot;:435.95094488188977,&quot;left&quot;:280.8,&quot;top&quot;:73.34905511811023,&quot;width&quot;:590.5}"/>
</p:tagLst>
</file>

<file path=ppt/tags/tag13.xml><?xml version="1.0" encoding="utf-8"?>
<p:tagLst xmlns:p="http://schemas.openxmlformats.org/presentationml/2006/main">
  <p:tag name="KSO_WM_DIAGRAM_VIRTUALLY_FRAME" val="{&quot;height&quot;:435.95094488188977,&quot;left&quot;:280.8,&quot;top&quot;:73.34905511811023,&quot;width&quot;:590.5}"/>
</p:tagLst>
</file>

<file path=ppt/tags/tag14.xml><?xml version="1.0" encoding="utf-8"?>
<p:tagLst xmlns:p="http://schemas.openxmlformats.org/presentationml/2006/main">
  <p:tag name="KSO_WM_DIAGRAM_VIRTUALLY_FRAME" val="{&quot;height&quot;:435.95094488188977,&quot;left&quot;:280.8,&quot;top&quot;:73.34905511811023,&quot;width&quot;:590.5}"/>
</p:tagLst>
</file>

<file path=ppt/tags/tag15.xml><?xml version="1.0" encoding="utf-8"?>
<p:tagLst xmlns:p="http://schemas.openxmlformats.org/presentationml/2006/main">
  <p:tag name="KSO_WM_DIAGRAM_VIRTUALLY_FRAME" val="{&quot;height&quot;:435.95094488188977,&quot;left&quot;:280.8,&quot;top&quot;:73.34905511811023,&quot;width&quot;:590.5}"/>
</p:tagLst>
</file>

<file path=ppt/tags/tag16.xml><?xml version="1.0" encoding="utf-8"?>
<p:tagLst xmlns:p="http://schemas.openxmlformats.org/presentationml/2006/main">
  <p:tag name="KSO_WM_DIAGRAM_VIRTUALLY_FRAME" val="{&quot;height&quot;:435.95094488188977,&quot;left&quot;:280.8,&quot;top&quot;:73.34905511811023,&quot;width&quot;:590.5}"/>
</p:tagLst>
</file>

<file path=ppt/tags/tag17.xml><?xml version="1.0" encoding="utf-8"?>
<p:tagLst xmlns:p="http://schemas.openxmlformats.org/presentationml/2006/main">
  <p:tag name="KSO_WM_DIAGRAM_VIRTUALLY_FRAME" val="{&quot;height&quot;:435.95094488188977,&quot;left&quot;:280.8,&quot;top&quot;:73.34905511811023,&quot;width&quot;:590.5}"/>
</p:tagLst>
</file>

<file path=ppt/tags/tag18.xml><?xml version="1.0" encoding="utf-8"?>
<p:tagLst xmlns:p="http://schemas.openxmlformats.org/presentationml/2006/main">
  <p:tag name="KSO_WM_DIAGRAM_VIRTUALLY_FRAME" val="{&quot;height&quot;:435.95094488188977,&quot;left&quot;:280.8,&quot;top&quot;:73.34905511811023,&quot;width&quot;:590.5}"/>
</p:tagLst>
</file>

<file path=ppt/tags/tag19.xml><?xml version="1.0" encoding="utf-8"?>
<p:tagLst xmlns:p="http://schemas.openxmlformats.org/presentationml/2006/main">
  <p:tag name="KSO_WM_DIAGRAM_VIRTUALLY_FRAME" val="{&quot;height&quot;:435.95094488188977,&quot;left&quot;:280.8,&quot;top&quot;:73.34905511811023,&quot;width&quot;:590.5}"/>
</p:tagLst>
</file>

<file path=ppt/tags/tag20.xml><?xml version="1.0" encoding="utf-8"?>
<p:tagLst xmlns:p="http://schemas.openxmlformats.org/presentationml/2006/main">
  <p:tag name="KSO_WM_DIAGRAM_VIRTUALLY_FRAME" val="{&quot;height&quot;:435.95094488188977,&quot;left&quot;:280.8,&quot;top&quot;:73.34905511811023,&quot;width&quot;:590.5}"/>
</p:tagLst>
</file>

<file path=ppt/tags/tag21.xml><?xml version="1.0" encoding="utf-8"?>
<p:tagLst xmlns:p="http://schemas.openxmlformats.org/presentationml/2006/main">
  <p:tag name="KSO_WM_DIAGRAM_VIRTUALLY_FRAME" val="{&quot;height&quot;:435.95094488188977,&quot;left&quot;:280.8,&quot;top&quot;:73.34905511811023,&quot;width&quot;:590.5}"/>
</p:tagLst>
</file>

<file path=ppt/tags/tag22.xml><?xml version="1.0" encoding="utf-8"?>
<p:tagLst xmlns:p="http://schemas.openxmlformats.org/presentationml/2006/main">
  <p:tag name="KSO_WM_DIAGRAM_VIRTUALLY_FRAME" val="{&quot;height&quot;:435.95094488188977,&quot;left&quot;:280.8,&quot;top&quot;:73.34905511811023,&quot;width&quot;:590.5}"/>
</p:tagLst>
</file>

<file path=ppt/tags/tag23.xml><?xml version="1.0" encoding="utf-8"?>
<p:tagLst xmlns:p="http://schemas.openxmlformats.org/presentationml/2006/main">
  <p:tag name="KSO_WM_DIAGRAM_VIRTUALLY_FRAME" val="{&quot;height&quot;:435.95094488188977,&quot;left&quot;:280.8,&quot;top&quot;:73.34905511811023,&quot;width&quot;:590.5}"/>
</p:tagLst>
</file>

<file path=ppt/tags/tag24.xml><?xml version="1.0" encoding="utf-8"?>
<p:tagLst xmlns:p="http://schemas.openxmlformats.org/presentationml/2006/main">
  <p:tag name="KSO_WM_DIAGRAM_VIRTUALLY_FRAME" val="{&quot;height&quot;:435.95094488188977,&quot;left&quot;:280.8,&quot;top&quot;:73.34905511811023,&quot;width&quot;:590.5}"/>
</p:tagLst>
</file>

<file path=ppt/tags/tag25.xml><?xml version="1.0" encoding="utf-8"?>
<p:tagLst xmlns:p="http://schemas.openxmlformats.org/presentationml/2006/main">
  <p:tag name="KSO_WM_DIAGRAM_VIRTUALLY_FRAME" val="{&quot;height&quot;:435.95094488188977,&quot;left&quot;:280.8,&quot;top&quot;:73.34905511811023,&quot;width&quot;:590.5}"/>
</p:tagLst>
</file>

<file path=ppt/tags/tag26.xml><?xml version="1.0" encoding="utf-8"?>
<p:tagLst xmlns:p="http://schemas.openxmlformats.org/presentationml/2006/main">
  <p:tag name="KSO_WM_DIAGRAM_VIRTUALLY_FRAME" val="{&quot;height&quot;:435.95094488188977,&quot;left&quot;:280.8,&quot;top&quot;:73.34905511811023,&quot;width&quot;:590.5}"/>
</p:tagLst>
</file>

<file path=ppt/tags/tag27.xml><?xml version="1.0" encoding="utf-8"?>
<p:tagLst xmlns:p="http://schemas.openxmlformats.org/presentationml/2006/main">
  <p:tag name="KSO_WM_DIAGRAM_VIRTUALLY_FRAME" val="{&quot;height&quot;:435.95094488188977,&quot;left&quot;:280.8,&quot;top&quot;:73.34905511811023,&quot;width&quot;:590.5}"/>
</p:tagLst>
</file>

<file path=ppt/tags/tag28.xml><?xml version="1.0" encoding="utf-8"?>
<p:tagLst xmlns:p="http://schemas.openxmlformats.org/presentationml/2006/main">
  <p:tag name="KSO_WM_DIAGRAM_VIRTUALLY_FRAME" val="{&quot;height&quot;:435.95094488188977,&quot;left&quot;:280.8,&quot;top&quot;:73.34905511811023,&quot;width&quot;:590.5}"/>
</p:tagLst>
</file>

<file path=ppt/tags/tag29.xml><?xml version="1.0" encoding="utf-8"?>
<p:tagLst xmlns:p="http://schemas.openxmlformats.org/presentationml/2006/main">
  <p:tag name="KSO_WM_DIAGRAM_VIRTUALLY_FRAME" val="{&quot;height&quot;:435.95094488188977,&quot;left&quot;:280.8,&quot;top&quot;:73.34905511811023,&quot;width&quot;:590.5}"/>
</p:tagLst>
</file>

<file path=ppt/tags/tag30.xml><?xml version="1.0" encoding="utf-8"?>
<p:tagLst xmlns:p="http://schemas.openxmlformats.org/presentationml/2006/main">
  <p:tag name="KSO_WM_DIAGRAM_VIRTUALLY_FRAME" val="{&quot;height&quot;:435.95094488188977,&quot;left&quot;:280.8,&quot;top&quot;:73.34905511811023,&quot;width&quot;:590.5}"/>
</p:tagLst>
</file>

<file path=ppt/tags/tag31.xml><?xml version="1.0" encoding="utf-8"?>
<p:tagLst xmlns:p="http://schemas.openxmlformats.org/presentationml/2006/main">
  <p:tag name="KSO_WM_DIAGRAM_VIRTUALLY_FRAME" val="{&quot;height&quot;:435.95094488188977,&quot;left&quot;:280.8,&quot;top&quot;:73.34905511811023,&quot;width&quot;:590.5}"/>
</p:tagLst>
</file>

<file path=ppt/tags/tag32.xml><?xml version="1.0" encoding="utf-8"?>
<p:tagLst xmlns:p="http://schemas.openxmlformats.org/presentationml/2006/main">
  <p:tag name="RESOURCE_RECORD_KEY" val="{&quot;70&quot;:[3318451,3312359,3322227,3313593,3323956]}"/>
</p:tagLst>
</file>

<file path=ppt/theme/theme1.xml><?xml version="1.0" encoding="utf-8"?>
<a:theme xmlns:a="http://schemas.openxmlformats.org/drawingml/2006/main" name="Office 主题​​">
  <a:themeElements>
    <a:clrScheme name="自定义 34">
      <a:dk1>
        <a:sysClr val="windowText" lastClr="000000"/>
      </a:dk1>
      <a:lt1>
        <a:sysClr val="window" lastClr="FFFFFF"/>
      </a:lt1>
      <a:dk2>
        <a:srgbClr val="44546A"/>
      </a:dk2>
      <a:lt2>
        <a:srgbClr val="E7E6E6"/>
      </a:lt2>
      <a:accent1>
        <a:srgbClr val="68AE77"/>
      </a:accent1>
      <a:accent2>
        <a:srgbClr val="8CF5D4"/>
      </a:accent2>
      <a:accent3>
        <a:srgbClr val="FFE8CB"/>
      </a:accent3>
      <a:accent4>
        <a:srgbClr val="57965F"/>
      </a:accent4>
      <a:accent5>
        <a:srgbClr val="6BEEB8"/>
      </a:accent5>
      <a:accent6>
        <a:srgbClr val="FDCCA4"/>
      </a:accent6>
      <a:hlink>
        <a:srgbClr val="0563C1"/>
      </a:hlink>
      <a:folHlink>
        <a:srgbClr val="954F72"/>
      </a:folHlink>
    </a:clrScheme>
    <a:fontScheme name="思源">
      <a:majorFont>
        <a:latin typeface="Arial Black"/>
        <a:ea typeface="思源宋体 Heavy"/>
        <a:cs typeface=""/>
      </a:majorFont>
      <a:minorFont>
        <a:latin typeface="Arial"/>
        <a:ea typeface="思源黑体 CN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130CFC53E1D4458B80B5377008CEEE" ma:contentTypeVersion="19" ma:contentTypeDescription="Create a new document." ma:contentTypeScope="" ma:versionID="c5bca55066547ace3c95494f7058db64">
  <xsd:schema xmlns:xsd="http://www.w3.org/2001/XMLSchema" xmlns:xs="http://www.w3.org/2001/XMLSchema" xmlns:p="http://schemas.microsoft.com/office/2006/metadata/properties" xmlns:ns2="9e4d4028-7d2f-484c-bcd4-65d8dfc13344" xmlns:ns3="ca5b2271-c080-4650-a5bc-0c2553a50190" targetNamespace="http://schemas.microsoft.com/office/2006/metadata/properties" ma:root="true" ma:fieldsID="81bc9a00293841ddd936cdd7271aa752" ns2:_="" ns3:_="">
    <xsd:import namespace="9e4d4028-7d2f-484c-bcd4-65d8dfc13344"/>
    <xsd:import namespace="ca5b2271-c080-4650-a5bc-0c2553a5019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4d4028-7d2f-484c-bcd4-65d8dfc133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acc4dc2-1d7d-4ba2-9bc5-748c4ad50a69"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5b2271-c080-4650-a5bc-0c2553a5019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76fce6c-187e-470c-9925-28fe6492cd1f}" ma:internalName="TaxCatchAll" ma:showField="CatchAllData" ma:web="ca5b2271-c080-4650-a5bc-0c2553a501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e4d4028-7d2f-484c-bcd4-65d8dfc13344">
      <Terms xmlns="http://schemas.microsoft.com/office/infopath/2007/PartnerControls"/>
    </lcf76f155ced4ddcb4097134ff3c332f>
    <TaxCatchAll xmlns="ca5b2271-c080-4650-a5bc-0c2553a50190" xsi:nil="true"/>
  </documentManagement>
</p:properties>
</file>

<file path=customXml/itemProps1.xml><?xml version="1.0" encoding="utf-8"?>
<ds:datastoreItem xmlns:ds="http://schemas.openxmlformats.org/officeDocument/2006/customXml" ds:itemID="{84E505FC-7A7C-4B62-994B-C574F7C9EA75}"/>
</file>

<file path=customXml/itemProps2.xml><?xml version="1.0" encoding="utf-8"?>
<ds:datastoreItem xmlns:ds="http://schemas.openxmlformats.org/officeDocument/2006/customXml" ds:itemID="{64F90107-B32A-492D-AB39-03E3EC37CBD7}"/>
</file>

<file path=customXml/itemProps3.xml><?xml version="1.0" encoding="utf-8"?>
<ds:datastoreItem xmlns:ds="http://schemas.openxmlformats.org/officeDocument/2006/customXml" ds:itemID="{157D01CA-1D8E-40CB-BC8C-A2BD6FD48F1D}"/>
</file>

<file path=docProps/app.xml><?xml version="1.0" encoding="utf-8"?>
<Properties xmlns="http://schemas.openxmlformats.org/officeDocument/2006/extended-properties" xmlns:vt="http://schemas.openxmlformats.org/officeDocument/2006/docPropsVTypes">
  <TotalTime>0</TotalTime>
  <Words>10520</Words>
  <Application>WPS 演示</Application>
  <PresentationFormat>宽屏</PresentationFormat>
  <Paragraphs>395</Paragraphs>
  <Slides>23</Slides>
  <Notes>23</Notes>
  <HiddenSlides>0</HiddenSlides>
  <MMClips>23</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23</vt:i4>
      </vt:variant>
    </vt:vector>
  </HeadingPairs>
  <TitlesOfParts>
    <vt:vector size="38" baseType="lpstr">
      <vt:lpstr>Arial</vt:lpstr>
      <vt:lpstr>宋体</vt:lpstr>
      <vt:lpstr>Wingdings</vt:lpstr>
      <vt:lpstr>Roboto Slab Black</vt:lpstr>
      <vt:lpstr>Wingdings</vt:lpstr>
      <vt:lpstr>字魂59号-创粗黑</vt:lpstr>
      <vt:lpstr>黑体</vt:lpstr>
      <vt:lpstr>Calibri</vt:lpstr>
      <vt:lpstr>微软雅黑</vt:lpstr>
      <vt:lpstr>Arial Unicode MS</vt:lpstr>
      <vt:lpstr>思源宋体 Heavy</vt:lpstr>
      <vt:lpstr>Arial Black</vt:lpstr>
      <vt:lpstr>思源黑体 CN Normal</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V23767</dc:creator>
  <cp:lastModifiedBy>Lily</cp:lastModifiedBy>
  <cp:revision>346</cp:revision>
  <dcterms:created xsi:type="dcterms:W3CDTF">2022-02-05T08:07:00Z</dcterms:created>
  <dcterms:modified xsi:type="dcterms:W3CDTF">2026-09-14T07:04:39Z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EBE934ADB8B546448A9C399761FC5B32_13</vt:lpwstr>
  </property>
  <property fmtid="{D5CDD505-2E9C-101B-9397-08002B2CF9AE}" pid="3" name="KSOProductBuildVer">
    <vt:lpwstr>2052-12.1.0.28505</vt:lpwstr>
  </property>
  <property fmtid="{D5CDD505-2E9C-101B-9397-08002B2CF9AE}" pid="4" name="ContentTypeId">
    <vt:lpwstr>0x0101008C130CFC53E1D4458B80B5377008CEEE</vt:lpwstr>
  </property>
</Properties>
</file>