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25" r:id="rId3"/>
    <p:sldId id="337" r:id="rId5"/>
    <p:sldId id="326" r:id="rId6"/>
    <p:sldId id="333" r:id="rId7"/>
    <p:sldId id="396" r:id="rId8"/>
    <p:sldId id="399" r:id="rId9"/>
    <p:sldId id="397" r:id="rId10"/>
    <p:sldId id="400" r:id="rId11"/>
    <p:sldId id="423" r:id="rId12"/>
    <p:sldId id="424" r:id="rId13"/>
    <p:sldId id="401" r:id="rId14"/>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0" userDrawn="1">
          <p15:clr>
            <a:srgbClr val="A4A3A4"/>
          </p15:clr>
        </p15:guide>
        <p15:guide id="2" pos="502" userDrawn="1">
          <p15:clr>
            <a:srgbClr val="A4A3A4"/>
          </p15:clr>
        </p15:guide>
        <p15:guide id="3" pos="7249" userDrawn="1">
          <p15:clr>
            <a:srgbClr val="A4A3A4"/>
          </p15:clr>
        </p15:guide>
        <p15:guide id="4" orient="horz" pos="23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E3E"/>
    <a:srgbClr val="FFFFFF"/>
    <a:srgbClr val="68AE77"/>
    <a:srgbClr val="DEB855"/>
    <a:srgbClr val="E5C677"/>
    <a:srgbClr val="70E8CA"/>
    <a:srgbClr val="FFFF99"/>
    <a:srgbClr val="77BD36"/>
    <a:srgbClr val="FFE8CB"/>
    <a:srgbClr val="8CF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46" autoAdjust="0"/>
  </p:normalViewPr>
  <p:slideViewPr>
    <p:cSldViewPr snapToGrid="0" showGuides="1">
      <p:cViewPr varScale="1">
        <p:scale>
          <a:sx n="91" d="100"/>
          <a:sy n="91" d="100"/>
        </p:scale>
        <p:origin x="882" y="90"/>
      </p:cViewPr>
      <p:guideLst>
        <p:guide orient="horz" pos="610"/>
        <p:guide pos="502"/>
        <p:guide pos="7249"/>
        <p:guide orient="horz" pos="23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tags" Target="tags/tag3.xml"/><Relationship Id="rId13" Type="http://schemas.openxmlformats.org/officeDocument/2006/relationships/slide" Target="slides/slide10.xml"/><Relationship Id="rId3" Type="http://schemas.openxmlformats.org/officeDocument/2006/relationships/slide" Target="slides/slide1.xml"/><Relationship Id="rId21" Type="http://schemas.openxmlformats.org/officeDocument/2006/relationships/customXml" Target="../customXml/item3.xml"/><Relationship Id="rId7" Type="http://schemas.openxmlformats.org/officeDocument/2006/relationships/slide" Target="slides/slide4.xml"/><Relationship Id="rId17" Type="http://schemas.openxmlformats.org/officeDocument/2006/relationships/tableStyles" Target="tableStyles.xml"/><Relationship Id="rId12" Type="http://schemas.openxmlformats.org/officeDocument/2006/relationships/slide" Target="slides/slide9.xml"/><Relationship Id="rId2" Type="http://schemas.openxmlformats.org/officeDocument/2006/relationships/theme" Target="theme/theme1.xml"/><Relationship Id="rId16" Type="http://schemas.openxmlformats.org/officeDocument/2006/relationships/viewProps" Target="viewProps.xml"/><Relationship Id="rId20" Type="http://schemas.openxmlformats.org/officeDocument/2006/relationships/customXml" Target="../customXml/item2.xml"/><Relationship Id="rId6" Type="http://schemas.openxmlformats.org/officeDocument/2006/relationships/slide" Target="slides/slide3.xml"/><Relationship Id="rId11"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customXml" Target="../customXml/item1.xml"/><Relationship Id="rId9" Type="http://schemas.openxmlformats.org/officeDocument/2006/relationships/slide" Target="slides/slide6.xml"/><Relationship Id="rId4" Type="http://schemas.openxmlformats.org/officeDocument/2006/relationships/notesMaster" Target="notesMasters/notesMaster1.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Methods for Origin Warehouse Management of Agricultural Products</a:t>
            </a:r>
            <a:endParaRPr lang="en-US" altLang="zh-CN" dirty="0">
              <a:highlight>
                <a:srgbClr val="FFFF00"/>
              </a:highlight>
            </a:endParaRPr>
          </a:p>
          <a:p>
            <a:r>
              <a:rPr lang="zh-CN" altLang="en-US" dirty="0">
                <a:highlight>
                  <a:srgbClr val="FFFF00"/>
                </a:highlight>
              </a:rPr>
              <a:t>农产品产地仓储管理方法论</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t>
            </a:r>
            <a:r>
              <a:rPr lang="zh-CN" altLang="en-US" dirty="0"/>
              <a:t>，</a:t>
            </a:r>
            <a:r>
              <a:rPr lang="en-US" altLang="zh-CN" dirty="0"/>
              <a:t>Forecasting Method</a:t>
            </a:r>
            <a:endParaRPr lang="en-US" altLang="zh-CN" dirty="0"/>
          </a:p>
          <a:p>
            <a:r>
              <a:rPr lang="en-US" altLang="zh-CN" dirty="0"/>
              <a:t>The forecasting method determines inventory levels based on predicted total demand derived from current order requirements and market indicators. Reference factors typically include:</a:t>
            </a:r>
            <a:endParaRPr lang="en-US" altLang="zh-CN" dirty="0"/>
          </a:p>
          <a:p>
            <a:r>
              <a:rPr lang="en-US" altLang="en-US" dirty="0"/>
              <a:t></a:t>
            </a:r>
            <a:r>
              <a:rPr lang="en-US" altLang="zh-CN" dirty="0"/>
              <a:t>historical consumption patterns,</a:t>
            </a:r>
            <a:endParaRPr lang="en-US" altLang="zh-CN" dirty="0"/>
          </a:p>
          <a:p>
            <a:r>
              <a:rPr lang="en-US" altLang="en-US" dirty="0"/>
              <a:t></a:t>
            </a:r>
            <a:r>
              <a:rPr lang="en-US" altLang="zh-CN" dirty="0"/>
              <a:t>time trends,</a:t>
            </a:r>
            <a:endParaRPr lang="en-US" altLang="zh-CN" dirty="0"/>
          </a:p>
          <a:p>
            <a:r>
              <a:rPr lang="en-US" altLang="en-US" dirty="0"/>
              <a:t></a:t>
            </a:r>
            <a:r>
              <a:rPr lang="en-US" altLang="zh-CN" dirty="0"/>
              <a:t>seasonal fluctuations,</a:t>
            </a:r>
            <a:endParaRPr lang="en-US" altLang="zh-CN" dirty="0"/>
          </a:p>
          <a:p>
            <a:r>
              <a:rPr lang="en-US" altLang="en-US" dirty="0"/>
              <a:t></a:t>
            </a:r>
            <a:r>
              <a:rPr lang="en-US" altLang="zh-CN" dirty="0"/>
              <a:t>customer purchasing power, and</a:t>
            </a:r>
            <a:endParaRPr lang="en-US" altLang="zh-CN" dirty="0"/>
          </a:p>
          <a:p>
            <a:r>
              <a:rPr lang="en-US" altLang="en-US" dirty="0"/>
              <a:t></a:t>
            </a:r>
            <a:r>
              <a:rPr lang="en-US" altLang="zh-CN" dirty="0"/>
              <a:t>market dynamics.</a:t>
            </a:r>
            <a:endParaRPr lang="en-US" altLang="zh-CN" dirty="0"/>
          </a:p>
          <a:p>
            <a:r>
              <a:rPr lang="zh-CN" altLang="en-US" dirty="0"/>
              <a:t>预测法。指的是根据目前订单需要量来预测总销售量的方法。具体参考指标有：过去的用量、时间趋势、季节变动、客户购买力、市场变化趋势等。</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Once demand forecasts are established, managers make inventory policy decisions accordingly. Based on these decisions, a set of inventory management standards is developed to guide real-time control of stock quantities.</a:t>
            </a:r>
            <a:endParaRPr lang="en-US" altLang="zh-CN" dirty="0"/>
          </a:p>
          <a:p>
            <a:r>
              <a:rPr lang="en-US" altLang="zh-CN" dirty="0"/>
              <a:t>Subsequent monitoring results are then used to revise and optimize the original inventory decisions, forming a continuous feedback and improvement cycle.</a:t>
            </a:r>
            <a:endParaRPr lang="en-US" altLang="zh-CN" dirty="0"/>
          </a:p>
          <a:p>
            <a:r>
              <a:rPr lang="zh-CN" altLang="en-US" dirty="0"/>
              <a:t>由需求预测确定需求状况后，管理者根据需求状况做出存货决策，然后再依存货决策制定一套存货的管理标准，以此标准来对实际库存量情况进行控制管理，最后由控制结果回过头来修正原先的存货决策。</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Effective Inventory Control</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Agricultural product inventory control refers to the management and regulation of stock quantities to maintain an economically optimal and reasonable level of reserves. It is a key measure within warehouse management that ensures both operational efficiency and asset preservation.</a:t>
            </a:r>
            <a:endParaRPr lang="en-US" altLang="zh-CN" dirty="0"/>
          </a:p>
          <a:p>
            <a:r>
              <a:rPr lang="zh-CN" altLang="en-US" dirty="0"/>
              <a:t>农产品库存控制是对农产品的储存量进行管理和控制，使其储备量保持在经济合理水平上的仓库管理措施。</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1.Objectives of </a:t>
            </a:r>
            <a:r>
              <a:rPr lang="en-US" altLang="zh-CN" dirty="0" err="1"/>
              <a:t>Agr</a:t>
            </a:r>
            <a:r>
              <a:rPr lang="en-US" altLang="zh-CN" dirty="0"/>
              <a:t> </a:t>
            </a:r>
            <a:r>
              <a:rPr lang="en-US" altLang="zh-CN" dirty="0" err="1"/>
              <a:t>icultural</a:t>
            </a:r>
            <a:r>
              <a:rPr lang="en-US" altLang="zh-CN" dirty="0"/>
              <a:t> Product Inventory Control</a:t>
            </a:r>
            <a:endParaRPr lang="en-US" altLang="zh-CN" dirty="0"/>
          </a:p>
          <a:p>
            <a:r>
              <a:rPr lang="en-US" altLang="zh-CN" dirty="0"/>
              <a:t>The main objectives of agricultural product inventory control are to:</a:t>
            </a:r>
            <a:endParaRPr lang="en-US" altLang="zh-CN" dirty="0"/>
          </a:p>
          <a:p>
            <a:r>
              <a:rPr lang="en-US" altLang="en-US" dirty="0"/>
              <a:t></a:t>
            </a:r>
            <a:r>
              <a:rPr lang="en-US" altLang="zh-CN" dirty="0"/>
              <a:t>Reduce inventory of unsellable or slow-moving agricultural products;</a:t>
            </a:r>
            <a:endParaRPr lang="en-US" altLang="zh-CN" dirty="0"/>
          </a:p>
          <a:p>
            <a:r>
              <a:rPr lang="en-US" altLang="en-US" dirty="0"/>
              <a:t></a:t>
            </a:r>
            <a:r>
              <a:rPr lang="en-US" altLang="zh-CN" dirty="0"/>
              <a:t>Minimize losses caused by deterioration, decay, or obsolescence resulting from excessive storage.</a:t>
            </a:r>
            <a:endParaRPr lang="en-US" altLang="zh-CN" dirty="0"/>
          </a:p>
          <a:p>
            <a:r>
              <a:rPr lang="en-US" altLang="zh-CN" dirty="0"/>
              <a:t>Through effective inventory control, the circulation of goods can be accelerated, turnover rates improved, and inventory costs reduced.</a:t>
            </a:r>
            <a:endParaRPr lang="en-US" altLang="zh-CN" dirty="0"/>
          </a:p>
          <a:p>
            <a:r>
              <a:rPr lang="en-US" altLang="zh-CN" dirty="0"/>
              <a:t>In addition, regular inspection and verification of stock help prevent theft or loss of tangible assets, ensuring that the recorded inventory value accurately reflects the physical stock on hand. This supports the overall goal of asset protection and integrity of warehouse records.</a:t>
            </a:r>
            <a:endParaRPr lang="en-US" altLang="zh-CN" dirty="0"/>
          </a:p>
          <a:p>
            <a:r>
              <a:rPr lang="zh-CN" altLang="en-US" dirty="0"/>
              <a:t>（一）农产品库存控制的目的</a:t>
            </a:r>
            <a:endParaRPr lang="zh-CN" altLang="en-US" dirty="0"/>
          </a:p>
          <a:p>
            <a:r>
              <a:rPr lang="zh-CN" altLang="en-US" dirty="0"/>
              <a:t>减少农产品滞销品库存；减少因库存导致的变质、陈腐等损耗。通过对农产品库存的有效控制，加速流通，提高周转率，从而降低库存成本。同时，通过对农产品库存的检查，可有效防止有形资产被窃，保证库存的价值在账簿上有正确的记录，达到财物保护的目的。</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2.Inventory Benchmarks for Agricultural Products</a:t>
            </a:r>
            <a:endParaRPr lang="en-US" altLang="zh-CN" dirty="0"/>
          </a:p>
          <a:p>
            <a:r>
              <a:rPr lang="en-US" altLang="zh-CN" dirty="0"/>
              <a:t>The unique characteristics of agricultural products determine the complexity of inventory control. The key to effective control lies in determining the appropriate inventory level, also known as the inventory benchmark.</a:t>
            </a:r>
            <a:endParaRPr lang="en-US" altLang="zh-CN" dirty="0"/>
          </a:p>
          <a:p>
            <a:r>
              <a:rPr lang="en-US" altLang="zh-CN" dirty="0"/>
              <a:t>Inventory benchmarks include minimum inventory level and maximum inventory level.</a:t>
            </a:r>
            <a:endParaRPr lang="en-US" altLang="zh-CN" dirty="0"/>
          </a:p>
          <a:p>
            <a:r>
              <a:rPr lang="en-US" altLang="en-US" dirty="0"/>
              <a:t></a:t>
            </a:r>
            <a:r>
              <a:rPr lang="zh-CN" altLang="en-US" dirty="0"/>
              <a:t>（二）农产品库存基准</a:t>
            </a:r>
            <a:endParaRPr lang="zh-CN" altLang="en-US" dirty="0"/>
          </a:p>
          <a:p>
            <a:r>
              <a:rPr lang="zh-CN" altLang="en-US" dirty="0"/>
              <a:t>农产品的特殊性决定了农产品库存控制的复杂性，要做好农产品库存控制，重点在于维持多少库存，即库存基准的问题。库存基准包括：最低库存量和最高库存量。</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The minimum inventory level represents the lowest permissible quantity of stock required to meet market demand and operational continuity. It is further divided into:</a:t>
            </a:r>
            <a:r>
              <a:rPr lang="en-US" altLang="zh-CN" dirty="0"/>
              <a:t>ideal minimum inventory level and actual minimum inventory level</a:t>
            </a:r>
            <a:endParaRPr lang="en-US" altLang="zh-CN" dirty="0"/>
          </a:p>
          <a:p>
            <a:r>
              <a:rPr lang="zh-CN" altLang="en-US" dirty="0">
                <a:sym typeface="+mn-ea"/>
              </a:rPr>
              <a:t>最低库存量是指在衡量市场的特性和需求后，农产品库存数量应维持的最低界限。最低库存量又分为理想最低库存量及实际最低库存量两种。</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Ideal minimum inventory level, also referred to as the procurement lead-time consumption quantity, which indicates the amount required to sustain market demand during the replenishment period. Falling below this threshold poses risks of stockouts or production interruptions.</a:t>
            </a:r>
            <a:endParaRPr lang="en-US" altLang="zh-CN" dirty="0"/>
          </a:p>
          <a:p>
            <a:r>
              <a:rPr lang="en-US" altLang="zh-CN" dirty="0">
                <a:sym typeface="+mn-ea"/>
              </a:rPr>
              <a:t>To mitigate such risks, most warehouses establish a safety stock level above the ideal minimum to buffer against supply delays.</a:t>
            </a:r>
            <a:endParaRPr lang="en-US" altLang="zh-CN" dirty="0"/>
          </a:p>
          <a:p>
            <a:r>
              <a:rPr lang="en-US" altLang="zh-CN" dirty="0">
                <a:sym typeface="+mn-ea"/>
              </a:rPr>
              <a:t>The actual minimum inventory level is thus the sum of the ideal minimum level and the safety stock level.</a:t>
            </a:r>
            <a:endParaRPr lang="en-US" altLang="zh-CN" dirty="0"/>
          </a:p>
          <a:p>
            <a:r>
              <a:rPr lang="en-US" altLang="zh-CN" dirty="0">
                <a:sym typeface="+mn-ea"/>
              </a:rPr>
              <a:t>Maintaining inventory between the minimum and maximum benchmarks helps ensure both product availability and cost efficiency.</a:t>
            </a:r>
            <a:endParaRPr lang="en-US" altLang="zh-CN" dirty="0"/>
          </a:p>
          <a:p>
            <a:r>
              <a:rPr lang="zh-CN" altLang="en-US" dirty="0">
                <a:sym typeface="+mn-ea"/>
              </a:rPr>
              <a:t>理想最低库存量又称为购置时间使用量，也就是市场的货品需求量，一旦货品库存量低于此界限，会有缺货、停产的危险。为防止供应不及时发生缺货，大多数仓库会在理想最低库存量以外设定</a:t>
            </a:r>
            <a:r>
              <a:rPr lang="en-US" altLang="zh-CN" dirty="0">
                <a:sym typeface="+mn-ea"/>
              </a:rPr>
              <a:t>“</a:t>
            </a:r>
            <a:r>
              <a:rPr lang="zh-CN" altLang="en-US" dirty="0">
                <a:sym typeface="+mn-ea"/>
              </a:rPr>
              <a:t>安全库存量</a:t>
            </a:r>
            <a:r>
              <a:rPr lang="en-US" altLang="zh-CN" dirty="0">
                <a:sym typeface="+mn-ea"/>
              </a:rPr>
              <a:t>”</a:t>
            </a:r>
            <a:r>
              <a:rPr lang="zh-CN" altLang="en-US" dirty="0">
                <a:sym typeface="+mn-ea"/>
              </a:rPr>
              <a:t>，而实际最低库存量为安全库存量与理想最低库存量的总和。</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3.Methods for Determining Actual Inventory Levels</a:t>
            </a:r>
            <a:endParaRPr lang="en-US" altLang="zh-CN" dirty="0"/>
          </a:p>
          <a:p>
            <a:r>
              <a:rPr lang="en-US" altLang="zh-CN" dirty="0"/>
              <a:t>A</a:t>
            </a:r>
            <a:r>
              <a:rPr lang="zh-CN" altLang="en-US" dirty="0"/>
              <a:t>，</a:t>
            </a:r>
            <a:r>
              <a:rPr lang="en-US" altLang="zh-CN" dirty="0"/>
              <a:t>Order-Based Production Inventory Method</a:t>
            </a:r>
            <a:endParaRPr lang="en-US" altLang="zh-CN" dirty="0"/>
          </a:p>
          <a:p>
            <a:r>
              <a:rPr lang="en-US" altLang="zh-CN" dirty="0"/>
              <a:t>Under this method, inventory control is achieved through pre-arranged sales or procurement contracts. Before planting or during the growth period, farmers — often through rural cooperatives, e-commerce platforms, or agricultural distribution centers — identify potential customers and sign purchase orders.</a:t>
            </a:r>
            <a:endParaRPr lang="en-US" altLang="zh-CN" dirty="0"/>
          </a:p>
          <a:p>
            <a:r>
              <a:rPr lang="en-US" altLang="zh-CN" dirty="0"/>
              <a:t>This allows targeted cultivation according to confirmed demand, </a:t>
            </a:r>
            <a:endParaRPr lang="en-US" altLang="zh-CN" dirty="0"/>
          </a:p>
          <a:p>
            <a:r>
              <a:rPr lang="en-US" altLang="zh-CN" dirty="0"/>
              <a:t>effectively avoiding losses caused by blind or speculative planting and reducing spoilage or unsold stock.</a:t>
            </a:r>
            <a:endParaRPr lang="en-US" altLang="zh-CN" dirty="0"/>
          </a:p>
          <a:p>
            <a:r>
              <a:rPr lang="zh-CN" altLang="en-US" dirty="0"/>
              <a:t>（三）确定实际库存量方法</a:t>
            </a:r>
            <a:endParaRPr lang="zh-CN" altLang="en-US" dirty="0"/>
          </a:p>
          <a:p>
            <a:r>
              <a:rPr lang="zh-CN" altLang="en-US" dirty="0"/>
              <a:t>订单式生产库存法。具体措施为：在种植之前或生长过程中，通过农村合作社或者电子商务平台、农产品配送中心寻找客户，签订购买订单。这样农民可以根据订单有针对性种植农产品，从而有效避免盲目种植造成的损失，减少卖不出去造成的损耗。</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successful implementation requires coordination among multiple stakeholders and consideration of various uncertainties, including:</a:t>
            </a:r>
            <a:endParaRPr lang="en-US" altLang="zh-CN" dirty="0"/>
          </a:p>
          <a:p>
            <a:r>
              <a:rPr lang="en-US" altLang="en-US" dirty="0"/>
              <a:t></a:t>
            </a:r>
            <a:r>
              <a:rPr lang="en-US" altLang="zh-CN" dirty="0"/>
              <a:t>the ability to identify and secure customers;</a:t>
            </a:r>
            <a:endParaRPr lang="en-US" altLang="zh-CN" dirty="0"/>
          </a:p>
          <a:p>
            <a:r>
              <a:rPr lang="en-US" altLang="en-US" dirty="0"/>
              <a:t></a:t>
            </a:r>
            <a:r>
              <a:rPr lang="en-US" altLang="zh-CN" dirty="0"/>
              <a:t>the enforceability and reliability of contractual agreements;</a:t>
            </a:r>
            <a:endParaRPr lang="en-US" altLang="zh-CN" dirty="0"/>
          </a:p>
          <a:p>
            <a:r>
              <a:rPr lang="en-US" altLang="en-US" dirty="0"/>
              <a:t></a:t>
            </a:r>
            <a:r>
              <a:rPr lang="en-US" altLang="zh-CN" dirty="0"/>
              <a:t>natural or environmental factors that may affect production.</a:t>
            </a:r>
            <a:endParaRPr lang="en-US" altLang="zh-CN" dirty="0"/>
          </a:p>
          <a:p>
            <a:r>
              <a:rPr lang="en-US" altLang="zh-CN" dirty="0"/>
              <a:t>Therefore, this approach demands flexibility and strong contingency management capabilities to handle unforeseen circumstances.</a:t>
            </a:r>
            <a:endParaRPr lang="en-US" altLang="zh-CN" dirty="0"/>
          </a:p>
          <a:p>
            <a:r>
              <a:rPr lang="zh-CN" altLang="en-US" dirty="0"/>
              <a:t>当然这种方式需要多方努力配合，还要考虑各种不确定因素，例如客户的寻找能力，订单的执行能力及法律效力，自然条件的变化等，因此要有足够的灵活性和应对各种突发状况的处理能力。</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隧道式干燥应用 (37).png隧道式干燥应用 (37)"/>
          <p:cNvPicPr>
            <a:picLocks noChangeAspect="1"/>
          </p:cNvPicPr>
          <p:nvPr userDrawn="1"/>
        </p:nvPicPr>
        <p:blipFill>
          <a:blip r:embed="rId2"/>
          <a:srcRect l="20307" r="20307"/>
          <a:stretch>
            <a:fillRect/>
          </a:stretch>
        </p:blipFill>
        <p:spPr>
          <a:xfrm>
            <a:off x="-4950" y="-3510"/>
            <a:ext cx="2292654" cy="6861510"/>
          </a:xfrm>
          <a:prstGeom prst="rect">
            <a:avLst/>
          </a:prstGeom>
        </p:spPr>
      </p:pic>
      <p:sp>
        <p:nvSpPr>
          <p:cNvPr id="4" name="矩形 3"/>
          <p:cNvSpPr/>
          <p:nvPr userDrawn="1"/>
        </p:nvSpPr>
        <p:spPr>
          <a:xfrm>
            <a:off x="-5079" y="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p:cNvGrpSpPr/>
          <p:nvPr userDrawn="1"/>
        </p:nvGrpSpPr>
        <p:grpSpPr>
          <a:xfrm>
            <a:off x="4198990" y="2393767"/>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userDrawn="1"/>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pic>
        <p:nvPicPr>
          <p:cNvPr id="5" name="图片 4" descr="生成农产品仓库图片 (3)"/>
          <p:cNvPicPr>
            <a:picLocks noChangeAspect="1"/>
          </p:cNvPicPr>
          <p:nvPr userDrawn="1">
            <p:custDataLst>
              <p:tags r:id="rId3"/>
            </p:custDataLst>
          </p:nvPr>
        </p:nvPicPr>
        <p:blipFill>
          <a:blip r:embed="rId4"/>
          <a:stretch>
            <a:fillRect/>
          </a:stretch>
        </p:blipFill>
        <p:spPr>
          <a:xfrm>
            <a:off x="588645" y="4103370"/>
            <a:ext cx="2411730" cy="1356360"/>
          </a:xfrm>
          <a:prstGeom prst="rect">
            <a:avLst/>
          </a:prstGeom>
        </p:spPr>
      </p:pic>
      <p:pic>
        <p:nvPicPr>
          <p:cNvPr id="7" name="图片 6" descr="生成农产品入库图 (2)"/>
          <p:cNvPicPr>
            <a:picLocks noChangeAspect="1"/>
          </p:cNvPicPr>
          <p:nvPr userDrawn="1">
            <p:custDataLst>
              <p:tags r:id="rId5"/>
            </p:custDataLst>
          </p:nvPr>
        </p:nvPicPr>
        <p:blipFill>
          <a:blip r:embed="rId6"/>
          <a:stretch>
            <a:fillRect/>
          </a:stretch>
        </p:blipFill>
        <p:spPr>
          <a:xfrm>
            <a:off x="1098550" y="1557020"/>
            <a:ext cx="3979545" cy="2238375"/>
          </a:xfrm>
          <a:prstGeom prst="rect">
            <a:avLst/>
          </a:prstGeom>
        </p:spPr>
      </p:pic>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200" advTm="3000">
        <p14:prism/>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9.m4a"/><Relationship Id="rId2" Type="http://schemas.openxmlformats.org/officeDocument/2006/relationships/audio" Target="../media/media9.m4a"/><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0.m4a"/><Relationship Id="rId2" Type="http://schemas.openxmlformats.org/officeDocument/2006/relationships/audio" Target="../media/media10.m4a"/><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media/media1.m4a"/></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39670"/>
            <a:ext cx="12192000" cy="130683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23834" y="3891969"/>
            <a:ext cx="6266815" cy="2154555"/>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Reference Indicators</a:t>
            </a:r>
            <a:endParaRPr lang="zh-CN" altLang="en-US" b="1"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Historical consumption patterns.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Time trends.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Seasonal fluctuations.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Customer purchasing power.</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Market dynamics.</a:t>
            </a:r>
            <a:endParaRPr lang="en-US" altLang="zh-CN" sz="1600" dirty="0">
              <a:solidFill>
                <a:schemeClr val="tx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Methods for Determining Actual Inventory Levels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623817" y="1690602"/>
            <a:ext cx="8397519" cy="523220"/>
          </a:xfrm>
          <a:prstGeom prst="rect">
            <a:avLst/>
          </a:prstGeom>
          <a:noFill/>
        </p:spPr>
        <p:txBody>
          <a:bodyPr wrap="square" rtlCol="0">
            <a:spAutoFit/>
          </a:bodyPr>
          <a:lstStyle/>
          <a:p>
            <a:r>
              <a:rPr lang="en-US" altLang="zh-CN" sz="2800" b="1" dirty="0">
                <a:sym typeface="+mn-ea"/>
              </a:rPr>
              <a:t>Forecasting Method</a:t>
            </a:r>
            <a:endParaRPr lang="en-US" altLang="zh-CN" sz="2800" b="1" dirty="0">
              <a:sym typeface="+mn-ea"/>
            </a:endParaRPr>
          </a:p>
        </p:txBody>
      </p:sp>
      <p:sp>
        <p:nvSpPr>
          <p:cNvPr id="6" name="文本框 5"/>
          <p:cNvSpPr txBox="1"/>
          <p:nvPr/>
        </p:nvSpPr>
        <p:spPr>
          <a:xfrm>
            <a:off x="654685" y="2604259"/>
            <a:ext cx="6988810" cy="1012190"/>
          </a:xfrm>
          <a:prstGeom prst="rect">
            <a:avLst/>
          </a:prstGeom>
          <a:noFill/>
        </p:spPr>
        <p:txBody>
          <a:bodyPr wrap="square" rtlCol="0">
            <a:spAutoFit/>
          </a:bodyPr>
          <a:lstStyle/>
          <a:p>
            <a:pPr marL="285750" indent="-285750" fontAlgn="auto">
              <a:lnSpc>
                <a:spcPts val="2260"/>
              </a:lnSpc>
              <a:spcBef>
                <a:spcPts val="200"/>
              </a:spcBef>
              <a:spcAft>
                <a:spcPts val="200"/>
              </a:spcAft>
              <a:buFont typeface="Arial" panose="020B0604020202020204" pitchFamily="34" charset="0"/>
              <a:buChar char="•"/>
            </a:pPr>
            <a:r>
              <a:rPr lang="en-US" altLang="zh-CN" sz="1600" dirty="0">
                <a:solidFill>
                  <a:schemeClr val="bg1"/>
                </a:solidFill>
              </a:rPr>
              <a:t>Forecasting method </a:t>
            </a:r>
            <a:r>
              <a:rPr lang="en-US" altLang="en-US" sz="1600" dirty="0">
                <a:solidFill>
                  <a:schemeClr val="bg1"/>
                </a:solidFill>
              </a:rPr>
              <a:t>→</a:t>
            </a:r>
            <a:r>
              <a:rPr lang="en-US" altLang="zh-CN" sz="1600" dirty="0">
                <a:solidFill>
                  <a:schemeClr val="bg1"/>
                </a:solidFill>
              </a:rPr>
              <a:t> determines </a:t>
            </a:r>
            <a:r>
              <a:rPr lang="en-US" altLang="zh-CN" sz="1600" b="1" dirty="0">
                <a:solidFill>
                  <a:schemeClr val="bg1"/>
                </a:solidFill>
              </a:rPr>
              <a:t>inventory level</a:t>
            </a:r>
            <a:r>
              <a:rPr lang="en-US" altLang="zh-CN" sz="1600" dirty="0">
                <a:solidFill>
                  <a:schemeClr val="bg1"/>
                </a:solidFill>
              </a:rPr>
              <a:t> based on </a:t>
            </a:r>
            <a:r>
              <a:rPr lang="en-US" altLang="zh-CN" sz="1600" b="1" dirty="0">
                <a:solidFill>
                  <a:schemeClr val="bg1"/>
                </a:solidFill>
              </a:rPr>
              <a:t>predicted total demand</a:t>
            </a:r>
            <a:r>
              <a:rPr lang="en-US" altLang="zh-CN" sz="1600" dirty="0">
                <a:solidFill>
                  <a:schemeClr val="bg1"/>
                </a:solidFill>
              </a:rPr>
              <a:t>.</a:t>
            </a:r>
            <a:endParaRPr lang="en-US" altLang="zh-CN" sz="1600" dirty="0">
              <a:solidFill>
                <a:schemeClr val="bg1"/>
              </a:solidFill>
            </a:endParaRPr>
          </a:p>
          <a:p>
            <a:pPr marL="285750" indent="-285750" fontAlgn="auto">
              <a:lnSpc>
                <a:spcPts val="2260"/>
              </a:lnSpc>
              <a:spcBef>
                <a:spcPts val="200"/>
              </a:spcBef>
              <a:spcAft>
                <a:spcPts val="200"/>
              </a:spcAft>
              <a:buFont typeface="Arial" panose="020B0604020202020204" pitchFamily="34" charset="0"/>
              <a:buChar char="•"/>
            </a:pPr>
            <a:r>
              <a:rPr lang="en-US" altLang="zh-CN" sz="1600" dirty="0">
                <a:solidFill>
                  <a:schemeClr val="bg1"/>
                </a:solidFill>
              </a:rPr>
              <a:t>Derived from </a:t>
            </a:r>
            <a:r>
              <a:rPr lang="en-US" altLang="zh-CN" sz="1600" b="1" dirty="0">
                <a:solidFill>
                  <a:schemeClr val="bg1"/>
                </a:solidFill>
              </a:rPr>
              <a:t>current order requirements + market indicators</a:t>
            </a:r>
            <a:r>
              <a:rPr lang="en-US" altLang="zh-CN" sz="1600" dirty="0">
                <a:solidFill>
                  <a:schemeClr val="bg1"/>
                </a:solidFill>
              </a:rPr>
              <a:t>.</a:t>
            </a:r>
            <a:endParaRPr lang="en-US" altLang="zh-CN" sz="1600" dirty="0">
              <a:solidFill>
                <a:schemeClr val="bg1"/>
              </a:solidFill>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935595" y="1642745"/>
            <a:ext cx="3891280" cy="3891280"/>
          </a:xfrm>
          <a:prstGeom prst="rect">
            <a:avLst/>
          </a:prstGeom>
        </p:spPr>
      </p:pic>
      <p:pic>
        <p:nvPicPr>
          <p:cNvPr id="4" name="0602_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09650" y="62674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3" grpId="0" animBg="1"/>
      <p:bldP spid="15" grpId="0" uiExpand="1" build="p"/>
      <p:bldP spid="2" grpId="0"/>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14400" y="2736850"/>
            <a:ext cx="6698615" cy="2689860"/>
          </a:xfrm>
          <a:prstGeom prst="rect">
            <a:avLst/>
          </a:prstGeom>
          <a:noFill/>
        </p:spPr>
        <p:txBody>
          <a:bodyPr wrap="square" rtlCol="0">
            <a:spAutoFit/>
          </a:bodyPr>
          <a:lstStyle/>
          <a:p>
            <a:pPr marL="288290" lvl="0" indent="-288290">
              <a:lnSpc>
                <a:spcPct val="14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Decision-Making Process for Agricultural Product Inventory Levels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4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Demand forecasts</a:t>
            </a:r>
            <a:r>
              <a:rPr lang="en-US" altLang="zh-CN" sz="1600" dirty="0">
                <a:solidFill>
                  <a:schemeClr val="tx1"/>
                </a:solidFill>
                <a:latin typeface="Arial" panose="020B0604020202020204" pitchFamily="34" charset="0"/>
                <a:cs typeface="Arial" panose="020B0604020202020204" pitchFamily="34" charset="0"/>
                <a:sym typeface="+mn-ea"/>
              </a:rPr>
              <a:t> established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make </a:t>
            </a:r>
            <a:r>
              <a:rPr lang="en-US" altLang="zh-CN" sz="1600" b="1" dirty="0">
                <a:solidFill>
                  <a:schemeClr val="tx1"/>
                </a:solidFill>
                <a:latin typeface="Arial" panose="020B0604020202020204" pitchFamily="34" charset="0"/>
                <a:cs typeface="Arial" panose="020B0604020202020204" pitchFamily="34" charset="0"/>
                <a:sym typeface="+mn-ea"/>
              </a:rPr>
              <a:t>inventory policy decisions</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develop </a:t>
            </a:r>
            <a:r>
              <a:rPr lang="en-US" altLang="zh-CN" sz="1600" b="1" dirty="0">
                <a:solidFill>
                  <a:schemeClr val="tx1"/>
                </a:solidFill>
                <a:latin typeface="Arial" panose="020B0604020202020204" pitchFamily="34" charset="0"/>
                <a:cs typeface="Arial" panose="020B0604020202020204" pitchFamily="34" charset="0"/>
                <a:sym typeface="+mn-ea"/>
              </a:rPr>
              <a:t>inventory management standards</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guide real-time control of </a:t>
            </a:r>
            <a:r>
              <a:rPr lang="en-US" altLang="zh-CN" sz="1600" b="1" dirty="0">
                <a:solidFill>
                  <a:schemeClr val="tx1"/>
                </a:solidFill>
                <a:latin typeface="Arial" panose="020B0604020202020204" pitchFamily="34" charset="0"/>
                <a:cs typeface="Arial" panose="020B0604020202020204" pitchFamily="34" charset="0"/>
                <a:sym typeface="+mn-ea"/>
              </a:rPr>
              <a:t>stock quantities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4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Use monitoring results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revise + optimize </a:t>
            </a:r>
            <a:r>
              <a:rPr lang="en-US" altLang="zh-CN" sz="1600" b="1" dirty="0">
                <a:solidFill>
                  <a:schemeClr val="tx1"/>
                </a:solidFill>
                <a:latin typeface="Arial" panose="020B0604020202020204" pitchFamily="34" charset="0"/>
                <a:cs typeface="Arial" panose="020B0604020202020204" pitchFamily="34" charset="0"/>
                <a:sym typeface="+mn-ea"/>
              </a:rPr>
              <a:t>inventory decisions</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form a continuous </a:t>
            </a:r>
            <a:r>
              <a:rPr lang="en-US" altLang="zh-CN" sz="1600" b="1" dirty="0">
                <a:solidFill>
                  <a:schemeClr val="tx1"/>
                </a:solidFill>
                <a:latin typeface="Arial" panose="020B0604020202020204" pitchFamily="34" charset="0"/>
                <a:cs typeface="Arial" panose="020B0604020202020204" pitchFamily="34" charset="0"/>
                <a:sym typeface="+mn-ea"/>
              </a:rPr>
              <a:t>feedback</a:t>
            </a:r>
            <a:r>
              <a:rPr lang="en-US" altLang="zh-CN" sz="1600" dirty="0">
                <a:solidFill>
                  <a:schemeClr val="tx1"/>
                </a:solidFill>
                <a:latin typeface="Arial" panose="020B0604020202020204" pitchFamily="34" charset="0"/>
                <a:cs typeface="Arial" panose="020B0604020202020204" pitchFamily="34" charset="0"/>
                <a:sym typeface="+mn-ea"/>
              </a:rPr>
              <a:t> and </a:t>
            </a:r>
            <a:r>
              <a:rPr lang="en-US" altLang="zh-CN" sz="1600" b="1" dirty="0">
                <a:solidFill>
                  <a:schemeClr val="tx1"/>
                </a:solidFill>
                <a:latin typeface="Arial" panose="020B0604020202020204" pitchFamily="34" charset="0"/>
                <a:cs typeface="Arial" panose="020B0604020202020204" pitchFamily="34" charset="0"/>
                <a:sym typeface="+mn-ea"/>
              </a:rPr>
              <a:t>improvement cycle</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Methods for Determining Actual Inventory Levels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623817" y="1690602"/>
            <a:ext cx="8397519" cy="523220"/>
          </a:xfrm>
          <a:prstGeom prst="rect">
            <a:avLst/>
          </a:prstGeom>
          <a:noFill/>
        </p:spPr>
        <p:txBody>
          <a:bodyPr wrap="square" rtlCol="0">
            <a:spAutoFit/>
          </a:bodyPr>
          <a:lstStyle/>
          <a:p>
            <a:r>
              <a:rPr lang="en-US" altLang="zh-CN" sz="2800" b="1" dirty="0">
                <a:sym typeface="+mn-ea"/>
              </a:rPr>
              <a:t>Forecasting Method</a:t>
            </a:r>
            <a:endParaRPr lang="en-US" altLang="zh-CN" sz="2800" b="1" dirty="0">
              <a:sym typeface="+mn-ea"/>
            </a:endParaRPr>
          </a:p>
        </p:txBody>
      </p:sp>
      <p:sp>
        <p:nvSpPr>
          <p:cNvPr id="3" name="矩形 2"/>
          <p:cNvSpPr/>
          <p:nvPr/>
        </p:nvSpPr>
        <p:spPr>
          <a:xfrm rot="16200000">
            <a:off x="-516655" y="4046624"/>
            <a:ext cx="2628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779385" y="3008174"/>
            <a:ext cx="4047490" cy="2276117"/>
          </a:xfrm>
          <a:prstGeom prst="rect">
            <a:avLst/>
          </a:prstGeom>
        </p:spPr>
      </p:pic>
      <p:pic>
        <p:nvPicPr>
          <p:cNvPr id="6" name="0602_1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89013" y="63452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5" grpId="0" uiExpand="1" build="p"/>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356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PART.02</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857391"/>
            <a:ext cx="6489875" cy="60769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Effective Inventory Control </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2" name="0602_02">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39044" y="49302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2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4036741"/>
            <a:ext cx="12192000" cy="2821258"/>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5" name="图片 4" descr="C:/Users/QX_HD/Desktop/临时AI/生成提升清晰度图片 (24)(1).png生成提升清晰度图片 (24)(1)"/>
          <p:cNvPicPr>
            <a:picLocks noChangeAspect="1"/>
          </p:cNvPicPr>
          <p:nvPr/>
        </p:nvPicPr>
        <p:blipFill>
          <a:blip r:embed="rId1"/>
          <a:srcRect t="6468" b="6468"/>
          <a:stretch>
            <a:fillRect/>
          </a:stretch>
        </p:blipFill>
        <p:spPr>
          <a:xfrm>
            <a:off x="6317692" y="1940190"/>
            <a:ext cx="4982210" cy="2439035"/>
          </a:xfrm>
          <a:prstGeom prst="rect">
            <a:avLst/>
          </a:prstGeom>
        </p:spPr>
      </p:pic>
      <p:sp>
        <p:nvSpPr>
          <p:cNvPr id="2" name="文本框 1"/>
          <p:cNvSpPr txBox="1"/>
          <p:nvPr/>
        </p:nvSpPr>
        <p:spPr>
          <a:xfrm>
            <a:off x="612241" y="1674264"/>
            <a:ext cx="5554384" cy="1039772"/>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Definition </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Manage</a:t>
            </a:r>
            <a:r>
              <a:rPr lang="en-US" altLang="zh-CN" sz="1600" dirty="0">
                <a:solidFill>
                  <a:schemeClr val="tx1"/>
                </a:solidFill>
                <a:latin typeface="Arial" panose="020B0604020202020204" pitchFamily="34" charset="0"/>
                <a:cs typeface="Arial" panose="020B0604020202020204" pitchFamily="34" charset="0"/>
                <a:sym typeface="+mn-ea"/>
              </a:rPr>
              <a:t> and </a:t>
            </a:r>
            <a:r>
              <a:rPr lang="en-US" altLang="zh-CN" sz="1600" b="1" dirty="0">
                <a:solidFill>
                  <a:schemeClr val="tx1"/>
                </a:solidFill>
                <a:latin typeface="Arial" panose="020B0604020202020204" pitchFamily="34" charset="0"/>
                <a:cs typeface="Arial" panose="020B0604020202020204" pitchFamily="34" charset="0"/>
                <a:sym typeface="+mn-ea"/>
              </a:rPr>
              <a:t>regulate </a:t>
            </a:r>
            <a:r>
              <a:rPr lang="en-US" altLang="zh-CN" sz="1600" dirty="0">
                <a:solidFill>
                  <a:schemeClr val="tx1"/>
                </a:solidFill>
                <a:latin typeface="Arial" panose="020B0604020202020204" pitchFamily="34" charset="0"/>
                <a:cs typeface="Arial" panose="020B0604020202020204" pitchFamily="34" charset="0"/>
                <a:sym typeface="+mn-ea"/>
              </a:rPr>
              <a:t>the stock quantities of agricultural products.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612241" y="2794619"/>
            <a:ext cx="5621292" cy="1039772"/>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Control Objective</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Maintain an </a:t>
            </a:r>
            <a:r>
              <a:rPr lang="en-US" altLang="zh-CN" sz="1600" b="1" dirty="0">
                <a:solidFill>
                  <a:schemeClr val="tx1"/>
                </a:solidFill>
                <a:latin typeface="Arial" panose="020B0604020202020204" pitchFamily="34" charset="0"/>
                <a:cs typeface="Arial" panose="020B0604020202020204" pitchFamily="34" charset="0"/>
                <a:sym typeface="+mn-ea"/>
              </a:rPr>
              <a:t>economically optimal</a:t>
            </a:r>
            <a:r>
              <a:rPr lang="en-US" altLang="zh-CN" sz="1600" dirty="0">
                <a:solidFill>
                  <a:schemeClr val="tx1"/>
                </a:solidFill>
                <a:latin typeface="Arial" panose="020B0604020202020204" pitchFamily="34" charset="0"/>
                <a:cs typeface="Arial" panose="020B0604020202020204" pitchFamily="34" charset="0"/>
                <a:sym typeface="+mn-ea"/>
              </a:rPr>
              <a:t> and </a:t>
            </a:r>
            <a:r>
              <a:rPr lang="en-US" altLang="zh-CN" sz="1600" b="1" dirty="0">
                <a:solidFill>
                  <a:schemeClr val="tx1"/>
                </a:solidFill>
                <a:latin typeface="Arial" panose="020B0604020202020204" pitchFamily="34" charset="0"/>
                <a:cs typeface="Arial" panose="020B0604020202020204" pitchFamily="34" charset="0"/>
                <a:sym typeface="+mn-ea"/>
              </a:rPr>
              <a:t>reasonable level of reserves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612240" y="4494839"/>
            <a:ext cx="10026022" cy="698140"/>
          </a:xfrm>
          <a:prstGeom prst="rect">
            <a:avLst/>
          </a:prstGeom>
          <a:noFill/>
        </p:spPr>
        <p:txBody>
          <a:bodyPr wrap="square" rtlCol="0">
            <a:spAutoFit/>
          </a:bodyPr>
          <a:lstStyle/>
          <a:p>
            <a:pPr marL="288290" lvl="0" indent="-288290" algn="l">
              <a:lnSpc>
                <a:spcPct val="110000"/>
              </a:lnSpc>
              <a:spcBef>
                <a:spcPts val="200"/>
              </a:spcBef>
              <a:spcAft>
                <a:spcPts val="200"/>
              </a:spcAft>
              <a:buClrTx/>
              <a:buSzTx/>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Management Positioning</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 key warehouse management measure to </a:t>
            </a:r>
            <a:r>
              <a:rPr lang="en-US" altLang="zh-CN" sz="1600" b="1" dirty="0">
                <a:solidFill>
                  <a:schemeClr val="bg1"/>
                </a:solidFill>
                <a:latin typeface="Arial" panose="020B0604020202020204" pitchFamily="34" charset="0"/>
                <a:cs typeface="Arial" panose="020B0604020202020204" pitchFamily="34" charset="0"/>
                <a:sym typeface="+mn-ea"/>
              </a:rPr>
              <a:t>ensure operational efficiency</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asset preservation</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Agricultural Product Inventory Control</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0602_0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12800" y="56769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6" grpId="0" animBg="1"/>
      <p:bldP spid="2" grpId="0"/>
      <p:bldP spid="9" grpId="0"/>
      <p:bldP spid="1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3" name="文本框 2"/>
          <p:cNvSpPr txBox="1"/>
          <p:nvPr/>
        </p:nvSpPr>
        <p:spPr>
          <a:xfrm>
            <a:off x="593089" y="1742549"/>
            <a:ext cx="7227570" cy="1310005"/>
          </a:xfrm>
          <a:prstGeom prst="rect">
            <a:avLst/>
          </a:prstGeom>
          <a:noFill/>
        </p:spPr>
        <p:txBody>
          <a:bodyPr wrap="square" rtlCol="0">
            <a:spAutoFit/>
          </a:bodyPr>
          <a:lstStyle/>
          <a:p>
            <a:pPr marL="288290" lvl="0" indent="-288290" algn="l">
              <a:lnSpc>
                <a:spcPct val="11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Objectives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Reduce inventory of </a:t>
            </a:r>
            <a:r>
              <a:rPr lang="en-US" altLang="zh-CN" sz="1600" b="1" dirty="0">
                <a:latin typeface="Arial" panose="020B0604020202020204" pitchFamily="34" charset="0"/>
                <a:cs typeface="Arial" panose="020B0604020202020204" pitchFamily="34" charset="0"/>
                <a:sym typeface="+mn-ea"/>
              </a:rPr>
              <a:t>unsellable / slow-moving</a:t>
            </a:r>
            <a:r>
              <a:rPr lang="en-US" altLang="zh-CN" sz="1600" dirty="0">
                <a:latin typeface="Arial" panose="020B0604020202020204" pitchFamily="34" charset="0"/>
                <a:cs typeface="Arial" panose="020B0604020202020204" pitchFamily="34" charset="0"/>
                <a:sym typeface="+mn-ea"/>
              </a:rPr>
              <a:t> agricultural products.</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Minimize losses from </a:t>
            </a:r>
            <a:r>
              <a:rPr lang="en-US" altLang="zh-CN" sz="1600" b="1" dirty="0">
                <a:latin typeface="Arial" panose="020B0604020202020204" pitchFamily="34" charset="0"/>
                <a:cs typeface="Arial" panose="020B0604020202020204" pitchFamily="34" charset="0"/>
                <a:sym typeface="+mn-ea"/>
              </a:rPr>
              <a:t>deterioration</a:t>
            </a:r>
            <a:r>
              <a:rPr lang="en-US" altLang="zh-CN" sz="1600" dirty="0">
                <a:latin typeface="Arial" panose="020B0604020202020204" pitchFamily="34" charset="0"/>
                <a:cs typeface="Arial" panose="020B0604020202020204" pitchFamily="34" charset="0"/>
                <a:sym typeface="+mn-ea"/>
              </a:rPr>
              <a:t>, </a:t>
            </a:r>
            <a:r>
              <a:rPr lang="en-US" altLang="zh-CN" sz="1600" b="1" dirty="0">
                <a:latin typeface="Arial" panose="020B0604020202020204" pitchFamily="34" charset="0"/>
                <a:cs typeface="Arial" panose="020B0604020202020204" pitchFamily="34" charset="0"/>
                <a:sym typeface="+mn-ea"/>
              </a:rPr>
              <a:t>decay</a:t>
            </a:r>
            <a:r>
              <a:rPr lang="en-US" altLang="zh-CN" sz="1600" dirty="0">
                <a:latin typeface="Arial" panose="020B0604020202020204" pitchFamily="34" charset="0"/>
                <a:cs typeface="Arial" panose="020B0604020202020204" pitchFamily="34" charset="0"/>
                <a:sym typeface="+mn-ea"/>
              </a:rPr>
              <a:t>, </a:t>
            </a:r>
            <a:r>
              <a:rPr lang="en-US" altLang="zh-CN" sz="1600" b="1" dirty="0">
                <a:latin typeface="Arial" panose="020B0604020202020204" pitchFamily="34" charset="0"/>
                <a:cs typeface="Arial" panose="020B0604020202020204" pitchFamily="34" charset="0"/>
                <a:sym typeface="+mn-ea"/>
              </a:rPr>
              <a:t>obsolescence</a:t>
            </a:r>
            <a:r>
              <a:rPr lang="en-US" altLang="zh-CN" sz="1600" dirty="0">
                <a:latin typeface="Arial" panose="020B0604020202020204" pitchFamily="34" charset="0"/>
                <a:cs typeface="Arial" panose="020B0604020202020204" pitchFamily="34" charset="0"/>
                <a:sym typeface="+mn-ea"/>
              </a:rPr>
              <a:t> resulting from </a:t>
            </a:r>
            <a:r>
              <a:rPr lang="en-US" altLang="zh-CN" sz="1600" b="1" dirty="0">
                <a:latin typeface="Arial" panose="020B0604020202020204" pitchFamily="34" charset="0"/>
                <a:cs typeface="Arial" panose="020B0604020202020204" pitchFamily="34" charset="0"/>
                <a:sym typeface="+mn-ea"/>
              </a:rPr>
              <a:t>excessive storage</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pic>
        <p:nvPicPr>
          <p:cNvPr id="4" name="图片 3" descr="生成提升清晰度图片 (25)(1)"/>
          <p:cNvPicPr>
            <a:picLocks noChangeAspect="1"/>
          </p:cNvPicPr>
          <p:nvPr/>
        </p:nvPicPr>
        <p:blipFill>
          <a:blip r:embed="rId1"/>
          <a:stretch>
            <a:fillRect/>
          </a:stretch>
        </p:blipFill>
        <p:spPr>
          <a:xfrm>
            <a:off x="7720299" y="1965524"/>
            <a:ext cx="3798911" cy="2849010"/>
          </a:xfrm>
          <a:prstGeom prst="rect">
            <a:avLst/>
          </a:prstGeom>
        </p:spPr>
      </p:pic>
      <p:sp>
        <p:nvSpPr>
          <p:cNvPr id="5" name="文本框 4"/>
          <p:cNvSpPr txBox="1"/>
          <p:nvPr/>
        </p:nvSpPr>
        <p:spPr>
          <a:xfrm>
            <a:off x="593299" y="431757"/>
            <a:ext cx="8539549" cy="1077218"/>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Objectives of Agricultural Product Inventory Control</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9" name="文本框 8"/>
          <p:cNvSpPr txBox="1"/>
          <p:nvPr/>
        </p:nvSpPr>
        <p:spPr>
          <a:xfrm>
            <a:off x="593089" y="4488191"/>
            <a:ext cx="10914969" cy="1361440"/>
          </a:xfrm>
          <a:prstGeom prst="rect">
            <a:avLst/>
          </a:prstGeom>
          <a:noFill/>
        </p:spPr>
        <p:txBody>
          <a:bodyPr wrap="square" rtlCol="0">
            <a:spAutoFit/>
          </a:bodyPr>
          <a:lstStyle/>
          <a:p>
            <a:pPr marL="288290" lvl="0" indent="-288290" algn="l">
              <a:lnSpc>
                <a:spcPct val="11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Asset Protection &amp; Record Integrity</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Regular inspection &amp; verification of stock.</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Prevent </a:t>
            </a:r>
            <a:r>
              <a:rPr lang="en-US" altLang="zh-CN" sz="1600" b="1" dirty="0">
                <a:latin typeface="Arial" panose="020B0604020202020204" pitchFamily="34" charset="0"/>
                <a:cs typeface="Arial" panose="020B0604020202020204" pitchFamily="34" charset="0"/>
                <a:sym typeface="+mn-ea"/>
              </a:rPr>
              <a:t>theft or loss</a:t>
            </a:r>
            <a:r>
              <a:rPr lang="en-US" altLang="zh-CN" sz="1600" dirty="0">
                <a:latin typeface="Arial" panose="020B0604020202020204" pitchFamily="34" charset="0"/>
                <a:cs typeface="Arial" panose="020B0604020202020204" pitchFamily="34" charset="0"/>
                <a:sym typeface="+mn-ea"/>
              </a:rPr>
              <a:t> of tangible assets.</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Ensure </a:t>
            </a:r>
            <a:r>
              <a:rPr lang="en-US" altLang="zh-CN" sz="1600" b="1" dirty="0">
                <a:latin typeface="Arial" panose="020B0604020202020204" pitchFamily="34" charset="0"/>
                <a:cs typeface="Arial" panose="020B0604020202020204" pitchFamily="34" charset="0"/>
                <a:sym typeface="+mn-ea"/>
              </a:rPr>
              <a:t>recorded inventory value</a:t>
            </a:r>
            <a:r>
              <a:rPr lang="en-US" altLang="zh-CN" sz="1600" dirty="0">
                <a:latin typeface="Arial" panose="020B0604020202020204" pitchFamily="34" charset="0"/>
                <a:cs typeface="Arial" panose="020B0604020202020204" pitchFamily="34" charset="0"/>
                <a:sym typeface="+mn-ea"/>
              </a:rPr>
              <a:t> accurately reflects </a:t>
            </a:r>
            <a:r>
              <a:rPr lang="en-US" altLang="zh-CN" sz="1600" b="1" dirty="0">
                <a:latin typeface="Arial" panose="020B0604020202020204" pitchFamily="34" charset="0"/>
                <a:cs typeface="Arial" panose="020B0604020202020204" pitchFamily="34" charset="0"/>
                <a:sym typeface="+mn-ea"/>
              </a:rPr>
              <a:t>physical stock on hand</a:t>
            </a:r>
            <a:r>
              <a:rPr lang="en-US" altLang="zh-CN" sz="1600" dirty="0">
                <a:latin typeface="Arial" panose="020B0604020202020204" pitchFamily="34" charset="0"/>
                <a:cs typeface="Arial" panose="020B0604020202020204" pitchFamily="34" charset="0"/>
                <a:sym typeface="+mn-ea"/>
              </a:rPr>
              <a:t>. </a:t>
            </a:r>
            <a:endParaRPr lang="en-US" altLang="zh-CN" sz="1600" dirty="0">
              <a:latin typeface="Arial" panose="020B0604020202020204" pitchFamily="34" charset="0"/>
              <a:cs typeface="Arial" panose="020B0604020202020204" pitchFamily="34" charset="0"/>
              <a:sym typeface="+mn-ea"/>
            </a:endParaRPr>
          </a:p>
        </p:txBody>
      </p:sp>
      <p:sp>
        <p:nvSpPr>
          <p:cNvPr id="6" name="文本框 5"/>
          <p:cNvSpPr txBox="1"/>
          <p:nvPr/>
        </p:nvSpPr>
        <p:spPr>
          <a:xfrm>
            <a:off x="617219" y="3089652"/>
            <a:ext cx="7227570" cy="1361440"/>
          </a:xfrm>
          <a:prstGeom prst="rect">
            <a:avLst/>
          </a:prstGeom>
          <a:noFill/>
        </p:spPr>
        <p:txBody>
          <a:bodyPr wrap="square" rtlCol="0">
            <a:spAutoFit/>
          </a:bodyPr>
          <a:lstStyle/>
          <a:p>
            <a:pPr marL="288290" lvl="0" indent="-288290" algn="l">
              <a:lnSpc>
                <a:spcPct val="11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Operational Benefits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Accelerate </a:t>
            </a:r>
            <a:r>
              <a:rPr lang="en-US" altLang="zh-CN" sz="1600" b="1" dirty="0">
                <a:latin typeface="Arial" panose="020B0604020202020204" pitchFamily="34" charset="0"/>
                <a:cs typeface="Arial" panose="020B0604020202020204" pitchFamily="34" charset="0"/>
                <a:sym typeface="+mn-ea"/>
              </a:rPr>
              <a:t>circulation of goods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Improve </a:t>
            </a:r>
            <a:r>
              <a:rPr lang="en-US" altLang="zh-CN" sz="1600" b="1" dirty="0">
                <a:latin typeface="Arial" panose="020B0604020202020204" pitchFamily="34" charset="0"/>
                <a:cs typeface="Arial" panose="020B0604020202020204" pitchFamily="34" charset="0"/>
                <a:sym typeface="+mn-ea"/>
              </a:rPr>
              <a:t>turnover rates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575945" lvl="1" indent="-285750" algn="l">
              <a:lnSpc>
                <a:spcPct val="110000"/>
              </a:lnSpc>
              <a:spcBef>
                <a:spcPts val="200"/>
              </a:spcBef>
              <a:spcAft>
                <a:spcPts val="200"/>
              </a:spcAft>
              <a:buClrTx/>
              <a:buSzTx/>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Reduce </a:t>
            </a:r>
            <a:r>
              <a:rPr lang="en-US" altLang="zh-CN" sz="1600" b="1" dirty="0">
                <a:latin typeface="Arial" panose="020B0604020202020204" pitchFamily="34" charset="0"/>
                <a:cs typeface="Arial" panose="020B0604020202020204" pitchFamily="34" charset="0"/>
                <a:sym typeface="+mn-ea"/>
              </a:rPr>
              <a:t>inventory costs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p:txBody>
      </p:sp>
      <p:pic>
        <p:nvPicPr>
          <p:cNvPr id="7" name="0602_0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38225" y="59324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bldLst>
      <p:bldP spid="3" grpId="0" uiExpand="1" build="p"/>
      <p:bldP spid="5" grpId="0"/>
      <p:bldP spid="9" grpId="0" uiExpand="1" build="p"/>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2152713"/>
            <a:ext cx="9063990" cy="270974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93090" y="2359824"/>
            <a:ext cx="7078949" cy="2295525"/>
          </a:xfrm>
          <a:prstGeom prst="rect">
            <a:avLst/>
          </a:prstGeom>
          <a:noFill/>
        </p:spPr>
        <p:txBody>
          <a:bodyPr wrap="square" rtlCol="0">
            <a:spAutoFit/>
          </a:bodyPr>
          <a:lstStyle/>
          <a:p>
            <a:pPr marL="288290" lvl="0" indent="-285750">
              <a:lnSpc>
                <a:spcPct val="13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Key to Effective Control</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Determine the appropriate inventory level</a:t>
            </a:r>
            <a:r>
              <a:rPr lang="en-US" altLang="zh-CN" sz="1600" dirty="0">
                <a:solidFill>
                  <a:schemeClr val="bg1"/>
                </a:solidFill>
                <a:latin typeface="Arial" panose="020B0604020202020204" pitchFamily="34" charset="0"/>
                <a:cs typeface="Arial" panose="020B0604020202020204" pitchFamily="34" charset="0"/>
                <a:sym typeface="+mn-ea"/>
              </a:rPr>
              <a:t>-the </a:t>
            </a:r>
            <a:r>
              <a:rPr lang="en-US" altLang="zh-CN" sz="1600" b="1" dirty="0">
                <a:solidFill>
                  <a:schemeClr val="bg1"/>
                </a:solidFill>
                <a:latin typeface="Arial" panose="020B0604020202020204" pitchFamily="34" charset="0"/>
                <a:cs typeface="Arial" panose="020B0604020202020204" pitchFamily="34" charset="0"/>
                <a:sym typeface="+mn-ea"/>
              </a:rPr>
              <a:t>inventory benchmark</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288290" lvl="0" indent="-285750">
              <a:lnSpc>
                <a:spcPct val="13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Components of Inventory Benchmark</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Minimum inventory level.</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Maximum inventory level.</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pic>
        <p:nvPicPr>
          <p:cNvPr id="5" name="图片 4" descr="生成提升清晰度图片 (29)(1)"/>
          <p:cNvPicPr>
            <a:picLocks noChangeAspect="1"/>
          </p:cNvPicPr>
          <p:nvPr/>
        </p:nvPicPr>
        <p:blipFill>
          <a:blip r:embed="rId1"/>
          <a:srcRect t="3516" r="1480" b="3514"/>
          <a:stretch>
            <a:fillRect/>
          </a:stretch>
        </p:blipFill>
        <p:spPr>
          <a:xfrm>
            <a:off x="7242250" y="1755966"/>
            <a:ext cx="4949750" cy="3503240"/>
          </a:xfrm>
          <a:prstGeom prst="rect">
            <a:avLst/>
          </a:prstGeom>
        </p:spPr>
      </p:pic>
      <p:sp>
        <p:nvSpPr>
          <p:cNvPr id="2" name="文本框 1"/>
          <p:cNvSpPr txBox="1"/>
          <p:nvPr/>
        </p:nvSpPr>
        <p:spPr>
          <a:xfrm>
            <a:off x="593299" y="431757"/>
            <a:ext cx="8539549" cy="1077218"/>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Inventory Benchmarks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4" name="0602_0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10786" y="493110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24" grpId="0" animBg="1"/>
      <p:bldP spid="15" grpId="0" uiExpand="1"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530903"/>
            <a:ext cx="12192000" cy="232709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776332" y="2245523"/>
            <a:ext cx="5776331" cy="2140585"/>
          </a:xfrm>
          <a:prstGeom prst="rect">
            <a:avLst/>
          </a:prstGeom>
          <a:noFill/>
        </p:spPr>
        <p:txBody>
          <a:bodyPr wrap="square" rtlCol="0">
            <a:spAutoFit/>
          </a:bodyPr>
          <a:lstStyle/>
          <a:p>
            <a:pPr marL="288290" lvl="0" indent="-28575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Definition</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The </a:t>
            </a:r>
            <a:r>
              <a:rPr lang="en-US" altLang="zh-CN" sz="1600" b="1" dirty="0">
                <a:solidFill>
                  <a:schemeClr val="tx1"/>
                </a:solidFill>
                <a:latin typeface="Arial" panose="020B0604020202020204" pitchFamily="34" charset="0"/>
                <a:cs typeface="Arial" panose="020B0604020202020204" pitchFamily="34" charset="0"/>
                <a:sym typeface="+mn-ea"/>
              </a:rPr>
              <a:t>lowest permissible quantity of stock</a:t>
            </a:r>
            <a:r>
              <a:rPr lang="en-US" altLang="zh-CN" sz="1600" dirty="0">
                <a:solidFill>
                  <a:schemeClr val="tx1"/>
                </a:solidFill>
                <a:latin typeface="Arial" panose="020B0604020202020204" pitchFamily="34" charset="0"/>
                <a:cs typeface="Arial" panose="020B0604020202020204" pitchFamily="34" charset="0"/>
                <a:sym typeface="+mn-ea"/>
              </a:rPr>
              <a:t> required to </a:t>
            </a:r>
            <a:r>
              <a:rPr lang="en-US" altLang="zh-CN" sz="1600" b="1" dirty="0">
                <a:solidFill>
                  <a:schemeClr val="tx1"/>
                </a:solidFill>
                <a:latin typeface="Arial" panose="020B0604020202020204" pitchFamily="34" charset="0"/>
                <a:cs typeface="Arial" panose="020B0604020202020204" pitchFamily="34" charset="0"/>
                <a:sym typeface="+mn-ea"/>
              </a:rPr>
              <a:t>meet market demand</a:t>
            </a:r>
            <a:r>
              <a:rPr lang="en-US" altLang="zh-CN" sz="1600" dirty="0">
                <a:solidFill>
                  <a:schemeClr val="tx1"/>
                </a:solidFill>
                <a:latin typeface="Arial" panose="020B0604020202020204" pitchFamily="34" charset="0"/>
                <a:cs typeface="Arial" panose="020B0604020202020204" pitchFamily="34" charset="0"/>
                <a:sym typeface="+mn-ea"/>
              </a:rPr>
              <a:t> and </a:t>
            </a:r>
            <a:r>
              <a:rPr lang="en-US" altLang="zh-CN" sz="1600" b="1" dirty="0">
                <a:solidFill>
                  <a:schemeClr val="tx1"/>
                </a:solidFill>
                <a:latin typeface="Arial" panose="020B0604020202020204" pitchFamily="34" charset="0"/>
                <a:cs typeface="Arial" panose="020B0604020202020204" pitchFamily="34" charset="0"/>
                <a:sym typeface="+mn-ea"/>
              </a:rPr>
              <a:t>operational continuity</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288290" lvl="0" indent="-28575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Classification</a:t>
            </a:r>
            <a:endParaRPr lang="zh-CN" altLang="en-US"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Ideal Minimum Inventory Level.</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Actual Minimum Inventory Level.</a:t>
            </a:r>
            <a:endParaRPr lang="en-US" altLang="zh-CN" sz="1600" dirty="0">
              <a:solidFill>
                <a:schemeClr val="tx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199519" y="4176514"/>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pic>
        <p:nvPicPr>
          <p:cNvPr id="6" name="图片 5" descr="生成提升清晰度图片 (27)(1)"/>
          <p:cNvPicPr>
            <a:picLocks noChangeAspect="1"/>
          </p:cNvPicPr>
          <p:nvPr/>
        </p:nvPicPr>
        <p:blipFill>
          <a:blip r:embed="rId1"/>
          <a:srcRect r="1307" b="9957"/>
          <a:stretch>
            <a:fillRect/>
          </a:stretch>
        </p:blipFill>
        <p:spPr>
          <a:xfrm>
            <a:off x="646772" y="2314366"/>
            <a:ext cx="4946332" cy="2537427"/>
          </a:xfrm>
          <a:prstGeom prst="rect">
            <a:avLst/>
          </a:prstGeom>
        </p:spPr>
      </p:pic>
      <p:sp>
        <p:nvSpPr>
          <p:cNvPr id="2" name="文本框 1"/>
          <p:cNvSpPr txBox="1"/>
          <p:nvPr/>
        </p:nvSpPr>
        <p:spPr>
          <a:xfrm>
            <a:off x="593299" y="431757"/>
            <a:ext cx="8539549" cy="1077218"/>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Inventory Benchmarks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593299" y="1457960"/>
            <a:ext cx="8560435" cy="523220"/>
          </a:xfrm>
          <a:prstGeom prst="rect">
            <a:avLst/>
          </a:prstGeom>
          <a:noFill/>
        </p:spPr>
        <p:txBody>
          <a:bodyPr wrap="square" rtlCol="0">
            <a:spAutoFit/>
          </a:bodyPr>
          <a:lstStyle/>
          <a:p>
            <a:r>
              <a:rPr lang="en-US" altLang="zh-CN" sz="2800" b="1" dirty="0"/>
              <a:t>Minimum Inventory Level: Structure &amp; Purpose</a:t>
            </a:r>
            <a:endParaRPr lang="zh-CN" altLang="en-US" sz="2800" b="1" dirty="0"/>
          </a:p>
        </p:txBody>
      </p:sp>
      <p:pic>
        <p:nvPicPr>
          <p:cNvPr id="5" name="0602_0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96963" y="60118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bldLst>
      <p:bldP spid="3" grpId="0" animBg="1"/>
      <p:bldP spid="15" grpId="0" uiExpand="1"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Inventory Benchmarks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descr="7b0a202020202262756c6c6574223a20227b5c2263617465676f727949645c223a5c225c222c5c2274656d706c61746549645c223a32303233313732367d220a7d0a"/>
          <p:cNvSpPr txBox="1"/>
          <p:nvPr/>
        </p:nvSpPr>
        <p:spPr>
          <a:xfrm>
            <a:off x="2806065" y="2098040"/>
            <a:ext cx="8423910" cy="1284605"/>
          </a:xfrm>
          <a:prstGeom prst="rect">
            <a:avLst/>
          </a:prstGeom>
          <a:noFill/>
        </p:spPr>
        <p:txBody>
          <a:bodyPr wrap="square" rtlCol="0">
            <a:spAutoFit/>
          </a:bodyPr>
          <a:lstStyle/>
          <a:p>
            <a:pPr marL="288290" lvl="0" indent="-285750">
              <a:lnSpc>
                <a:spcPct val="110000"/>
              </a:lnSpc>
              <a:spcBef>
                <a:spcPts val="100"/>
              </a:spcBef>
              <a:spcAft>
                <a:spcPts val="1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Ideal Minimum Inventory Level</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10000"/>
              </a:lnSpc>
              <a:spcBef>
                <a:spcPts val="100"/>
              </a:spcBef>
              <a:spcAft>
                <a:spcPts val="1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Also called </a:t>
            </a:r>
            <a:r>
              <a:rPr lang="en-US" altLang="zh-CN" sz="1600" b="1" dirty="0">
                <a:solidFill>
                  <a:schemeClr val="tx1"/>
                </a:solidFill>
                <a:latin typeface="Arial" panose="020B0604020202020204" pitchFamily="34" charset="0"/>
                <a:cs typeface="Arial" panose="020B0604020202020204" pitchFamily="34" charset="0"/>
                <a:sym typeface="+mn-ea"/>
              </a:rPr>
              <a:t>procurement lead-time consumption quantity</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68960" lvl="2" indent="0" fontAlgn="auto">
              <a:lnSpc>
                <a:spcPct val="110000"/>
              </a:lnSpc>
              <a:spcBef>
                <a:spcPts val="100"/>
              </a:spcBef>
              <a:spcAft>
                <a:spcPts val="100"/>
              </a:spcAft>
              <a:buSzPct val="100000"/>
              <a:buFont typeface="Arial" panose="020B0604020202020204" pitchFamily="34" charset="0"/>
              <a:buNone/>
            </a:pP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Amount required to </a:t>
            </a:r>
            <a:r>
              <a:rPr lang="en-US" altLang="zh-CN" sz="1600" b="1" dirty="0">
                <a:solidFill>
                  <a:schemeClr val="tx1"/>
                </a:solidFill>
                <a:latin typeface="Arial" panose="020B0604020202020204" pitchFamily="34" charset="0"/>
                <a:cs typeface="Arial" panose="020B0604020202020204" pitchFamily="34" charset="0"/>
                <a:sym typeface="+mn-ea"/>
              </a:rPr>
              <a:t>sustain market demand</a:t>
            </a:r>
            <a:r>
              <a:rPr lang="en-US" altLang="zh-CN" sz="1600" dirty="0">
                <a:solidFill>
                  <a:schemeClr val="tx1"/>
                </a:solidFill>
                <a:latin typeface="Arial" panose="020B0604020202020204" pitchFamily="34" charset="0"/>
                <a:cs typeface="Arial" panose="020B0604020202020204" pitchFamily="34" charset="0"/>
                <a:sym typeface="+mn-ea"/>
              </a:rPr>
              <a:t> during </a:t>
            </a:r>
            <a:r>
              <a:rPr lang="en-US" altLang="zh-CN" sz="1600" b="1" dirty="0">
                <a:solidFill>
                  <a:schemeClr val="tx1"/>
                </a:solidFill>
                <a:latin typeface="Arial" panose="020B0604020202020204" pitchFamily="34" charset="0"/>
                <a:cs typeface="Arial" panose="020B0604020202020204" pitchFamily="34" charset="0"/>
                <a:sym typeface="+mn-ea"/>
              </a:rPr>
              <a:t>replenishment period</a:t>
            </a:r>
            <a:r>
              <a:rPr lang="en-US" altLang="zh-CN" sz="1600" dirty="0">
                <a:solidFill>
                  <a:schemeClr val="tx1"/>
                </a:solidFill>
                <a:latin typeface="Arial" panose="020B0604020202020204" pitchFamily="34" charset="0"/>
                <a:cs typeface="Arial" panose="020B0604020202020204" pitchFamily="34" charset="0"/>
                <a:sym typeface="+mn-ea"/>
              </a:rPr>
              <a:t>. </a:t>
            </a:r>
            <a:endParaRPr lang="en-US" altLang="zh-CN" sz="1600" dirty="0">
              <a:solidFill>
                <a:schemeClr val="tx1"/>
              </a:solidFill>
              <a:latin typeface="Arial" panose="020B0604020202020204" pitchFamily="34" charset="0"/>
              <a:cs typeface="Arial" panose="020B0604020202020204" pitchFamily="34" charset="0"/>
              <a:sym typeface="+mn-ea"/>
            </a:endParaRPr>
          </a:p>
          <a:p>
            <a:pPr marL="568960" lvl="2" indent="0" fontAlgn="auto">
              <a:lnSpc>
                <a:spcPct val="110000"/>
              </a:lnSpc>
              <a:spcBef>
                <a:spcPts val="100"/>
              </a:spcBef>
              <a:spcAft>
                <a:spcPts val="100"/>
              </a:spcAft>
              <a:buSzPct val="100000"/>
              <a:buFont typeface="Arial" panose="020B0604020202020204" pitchFamily="34" charset="0"/>
              <a:buNone/>
            </a:pP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Below this threshold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zh-CN" sz="1600" b="1" dirty="0">
                <a:solidFill>
                  <a:schemeClr val="tx1"/>
                </a:solidFill>
                <a:latin typeface="Arial" panose="020B0604020202020204" pitchFamily="34" charset="0"/>
                <a:cs typeface="Arial" panose="020B0604020202020204" pitchFamily="34" charset="0"/>
                <a:sym typeface="+mn-ea"/>
              </a:rPr>
              <a:t>risks of stockout / production interruptions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6" name="图片 5" descr="生成提升清晰度图片 (26)(1)"/>
          <p:cNvPicPr>
            <a:picLocks noChangeAspect="1"/>
          </p:cNvPicPr>
          <p:nvPr/>
        </p:nvPicPr>
        <p:blipFill>
          <a:blip r:embed="rId1"/>
          <a:srcRect l="16657" r="16657"/>
          <a:stretch>
            <a:fillRect/>
          </a:stretch>
        </p:blipFill>
        <p:spPr>
          <a:xfrm>
            <a:off x="455295" y="2226945"/>
            <a:ext cx="2592705" cy="2592705"/>
          </a:xfrm>
          <a:prstGeom prst="ellipse">
            <a:avLst/>
          </a:prstGeom>
        </p:spPr>
      </p:pic>
      <p:sp>
        <p:nvSpPr>
          <p:cNvPr id="2" name="矩形 1"/>
          <p:cNvSpPr/>
          <p:nvPr/>
        </p:nvSpPr>
        <p:spPr>
          <a:xfrm>
            <a:off x="0" y="5054600"/>
            <a:ext cx="12192000" cy="180340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593300" y="1469390"/>
            <a:ext cx="9711940" cy="523220"/>
          </a:xfrm>
          <a:prstGeom prst="rect">
            <a:avLst/>
          </a:prstGeom>
          <a:noFill/>
        </p:spPr>
        <p:txBody>
          <a:bodyPr wrap="square" rtlCol="0">
            <a:spAutoFit/>
          </a:bodyPr>
          <a:lstStyle/>
          <a:p>
            <a:r>
              <a:rPr lang="en-US" altLang="zh-CN" sz="2800" b="1" dirty="0"/>
              <a:t>Minimum Inventory Level: Structure &amp; Purpose</a:t>
            </a:r>
            <a:endParaRPr lang="en-US" altLang="zh-CN" sz="2800" b="1" dirty="0"/>
          </a:p>
        </p:txBody>
      </p:sp>
      <p:sp>
        <p:nvSpPr>
          <p:cNvPr id="8" name="文本框 7"/>
          <p:cNvSpPr txBox="1"/>
          <p:nvPr/>
        </p:nvSpPr>
        <p:spPr>
          <a:xfrm>
            <a:off x="3284855" y="3481070"/>
            <a:ext cx="7772400" cy="692150"/>
          </a:xfrm>
          <a:prstGeom prst="rect">
            <a:avLst/>
          </a:prstGeom>
          <a:noFill/>
        </p:spPr>
        <p:txBody>
          <a:bodyPr wrap="square" rtlCol="0">
            <a:spAutoFit/>
          </a:bodyPr>
          <a:lstStyle/>
          <a:p>
            <a:pPr marL="288290" lvl="0" indent="-285750" algn="l">
              <a:lnSpc>
                <a:spcPct val="110000"/>
              </a:lnSpc>
              <a:spcBef>
                <a:spcPts val="100"/>
              </a:spcBef>
              <a:spcAft>
                <a:spcPts val="1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Safety Stock Level</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10000"/>
              </a:lnSpc>
              <a:spcBef>
                <a:spcPts val="100"/>
              </a:spcBef>
              <a:spcAft>
                <a:spcPts val="100"/>
              </a:spcAft>
              <a:buClrTx/>
              <a:buSzTx/>
              <a:buFont typeface="Arial" panose="020B0604020202020204" pitchFamily="34" charset="0"/>
              <a:buChar char="•"/>
            </a:pPr>
            <a:r>
              <a:rPr lang="en-US" altLang="zh-CN" sz="1600" b="1" dirty="0">
                <a:latin typeface="Arial" panose="020B0604020202020204" pitchFamily="34" charset="0"/>
                <a:cs typeface="Arial" panose="020B0604020202020204" pitchFamily="34" charset="0"/>
                <a:sym typeface="+mn-ea"/>
              </a:rPr>
              <a:t>Added</a:t>
            </a:r>
            <a:r>
              <a:rPr lang="en-US" altLang="zh-CN" sz="1600" dirty="0">
                <a:latin typeface="Arial" panose="020B0604020202020204" pitchFamily="34" charset="0"/>
                <a:cs typeface="Arial" panose="020B0604020202020204" pitchFamily="34" charset="0"/>
                <a:sym typeface="+mn-ea"/>
              </a:rPr>
              <a:t> above the ideal minimum → buffer </a:t>
            </a:r>
            <a:r>
              <a:rPr lang="en-US" altLang="zh-CN" sz="1600" b="1" dirty="0">
                <a:latin typeface="Arial" panose="020B0604020202020204" pitchFamily="34" charset="0"/>
                <a:cs typeface="Arial" panose="020B0604020202020204" pitchFamily="34" charset="0"/>
                <a:sym typeface="+mn-ea"/>
              </a:rPr>
              <a:t>against </a:t>
            </a:r>
            <a:r>
              <a:rPr lang="en-US" altLang="zh-CN" sz="1600" b="1" dirty="0">
                <a:solidFill>
                  <a:schemeClr val="tx1"/>
                </a:solidFill>
                <a:latin typeface="Arial" panose="020B0604020202020204" pitchFamily="34" charset="0"/>
                <a:cs typeface="Arial" panose="020B0604020202020204" pitchFamily="34" charset="0"/>
                <a:sym typeface="+mn-ea"/>
              </a:rPr>
              <a:t>supply delays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2806065" y="4271645"/>
            <a:ext cx="7911465" cy="692150"/>
          </a:xfrm>
          <a:prstGeom prst="rect">
            <a:avLst/>
          </a:prstGeom>
          <a:noFill/>
        </p:spPr>
        <p:txBody>
          <a:bodyPr wrap="square" rtlCol="0">
            <a:spAutoFit/>
          </a:bodyPr>
          <a:lstStyle/>
          <a:p>
            <a:pPr marL="288290" lvl="0" indent="-285750" algn="l">
              <a:lnSpc>
                <a:spcPct val="110000"/>
              </a:lnSpc>
              <a:spcBef>
                <a:spcPts val="100"/>
              </a:spcBef>
              <a:spcAft>
                <a:spcPts val="1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Actual Minimum Inventory Level</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10000"/>
              </a:lnSpc>
              <a:spcBef>
                <a:spcPts val="100"/>
              </a:spcBef>
              <a:spcAft>
                <a:spcPts val="100"/>
              </a:spcAft>
              <a:buClrTx/>
              <a:buSzTx/>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Ideal minimum level + Safety stock level</a:t>
            </a:r>
            <a:r>
              <a:rPr lang="en-US" altLang="zh-CN" sz="1600" dirty="0">
                <a:solidFill>
                  <a:schemeClr val="tx1"/>
                </a:solidFill>
                <a:latin typeface="Arial" panose="020B0604020202020204" pitchFamily="34" charset="0"/>
                <a:cs typeface="Arial" panose="020B0604020202020204" pitchFamily="34" charset="0"/>
                <a:sym typeface="+mn-ea"/>
              </a:rPr>
              <a:t>. </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12" name="文本框 11"/>
          <p:cNvSpPr txBox="1"/>
          <p:nvPr/>
        </p:nvSpPr>
        <p:spPr>
          <a:xfrm>
            <a:off x="297498" y="5143500"/>
            <a:ext cx="11597005" cy="692150"/>
          </a:xfrm>
          <a:prstGeom prst="rect">
            <a:avLst/>
          </a:prstGeom>
          <a:noFill/>
        </p:spPr>
        <p:txBody>
          <a:bodyPr wrap="square" rtlCol="0">
            <a:spAutoFit/>
          </a:bodyPr>
          <a:lstStyle/>
          <a:p>
            <a:pPr marL="285750" indent="-285750">
              <a:lnSpc>
                <a:spcPct val="110000"/>
              </a:lnSpc>
              <a:spcBef>
                <a:spcPts val="100"/>
              </a:spcBef>
              <a:spcAft>
                <a:spcPts val="100"/>
              </a:spcAft>
              <a:buFont typeface="Wingdings" panose="05000000000000000000" charset="0"/>
              <a:buChar char="n"/>
            </a:pPr>
            <a:r>
              <a:rPr lang="en-US" altLang="zh-CN" b="1" dirty="0">
                <a:solidFill>
                  <a:schemeClr val="bg1"/>
                </a:solidFill>
              </a:rPr>
              <a:t>Management Implication</a:t>
            </a:r>
            <a:endParaRPr lang="en-US" altLang="zh-CN" b="1" dirty="0">
              <a:solidFill>
                <a:schemeClr val="bg1"/>
              </a:solidFill>
            </a:endParaRPr>
          </a:p>
          <a:p>
            <a:pPr marL="575945" lvl="1" indent="-285750">
              <a:lnSpc>
                <a:spcPct val="110000"/>
              </a:lnSpc>
              <a:spcBef>
                <a:spcPts val="100"/>
              </a:spcBef>
              <a:spcAft>
                <a:spcPts val="100"/>
              </a:spcAft>
              <a:buFont typeface="Arial" panose="020B0604020202020204" pitchFamily="34" charset="0"/>
              <a:buChar char="•"/>
            </a:pPr>
            <a:r>
              <a:rPr lang="en-US" altLang="zh-CN" sz="1600" b="1" dirty="0">
                <a:solidFill>
                  <a:schemeClr val="bg1"/>
                </a:solidFill>
              </a:rPr>
              <a:t>Maintain inventory</a:t>
            </a:r>
            <a:r>
              <a:rPr lang="en-US" altLang="zh-CN" sz="1600" dirty="0">
                <a:solidFill>
                  <a:schemeClr val="bg1"/>
                </a:solidFill>
              </a:rPr>
              <a:t> between </a:t>
            </a:r>
            <a:r>
              <a:rPr lang="en-US" altLang="zh-CN" sz="1600" b="1" dirty="0">
                <a:solidFill>
                  <a:schemeClr val="bg1"/>
                </a:solidFill>
              </a:rPr>
              <a:t>Minimum</a:t>
            </a:r>
            <a:r>
              <a:rPr lang="en-US" altLang="zh-CN" sz="1600" dirty="0">
                <a:solidFill>
                  <a:schemeClr val="bg1"/>
                </a:solidFill>
              </a:rPr>
              <a:t> </a:t>
            </a:r>
            <a:r>
              <a:rPr lang="en-US" altLang="en-US" sz="1600" dirty="0">
                <a:solidFill>
                  <a:schemeClr val="bg1"/>
                </a:solidFill>
              </a:rPr>
              <a:t>↔</a:t>
            </a:r>
            <a:r>
              <a:rPr lang="en-US" altLang="zh-CN" sz="1600" dirty="0">
                <a:solidFill>
                  <a:schemeClr val="bg1"/>
                </a:solidFill>
              </a:rPr>
              <a:t> </a:t>
            </a:r>
            <a:r>
              <a:rPr lang="en-US" altLang="zh-CN" sz="1600" b="1" dirty="0">
                <a:solidFill>
                  <a:schemeClr val="bg1"/>
                </a:solidFill>
              </a:rPr>
              <a:t>Maximum benchmarks</a:t>
            </a:r>
            <a:r>
              <a:rPr lang="en-US" altLang="zh-CN" sz="1600" dirty="0">
                <a:solidFill>
                  <a:schemeClr val="bg1"/>
                </a:solidFill>
              </a:rPr>
              <a:t> </a:t>
            </a:r>
            <a:r>
              <a:rPr lang="en-US" altLang="en-US" sz="1600" dirty="0">
                <a:solidFill>
                  <a:schemeClr val="bg1"/>
                </a:solidFill>
              </a:rPr>
              <a:t>→</a:t>
            </a:r>
            <a:r>
              <a:rPr lang="en-US" altLang="zh-CN" sz="1600" dirty="0">
                <a:solidFill>
                  <a:schemeClr val="bg1"/>
                </a:solidFill>
              </a:rPr>
              <a:t> Ensures </a:t>
            </a:r>
            <a:r>
              <a:rPr lang="en-US" altLang="zh-CN" sz="1600" b="1" dirty="0">
                <a:solidFill>
                  <a:schemeClr val="bg1"/>
                </a:solidFill>
              </a:rPr>
              <a:t>product availability</a:t>
            </a:r>
            <a:r>
              <a:rPr lang="en-US" altLang="zh-CN" sz="1600" dirty="0">
                <a:solidFill>
                  <a:schemeClr val="bg1"/>
                </a:solidFill>
              </a:rPr>
              <a:t> + </a:t>
            </a:r>
            <a:r>
              <a:rPr lang="en-US" altLang="zh-CN" sz="1600" b="1" dirty="0">
                <a:solidFill>
                  <a:schemeClr val="bg1"/>
                </a:solidFill>
              </a:rPr>
              <a:t>cost efficiency</a:t>
            </a:r>
            <a:r>
              <a:rPr lang="en-US" altLang="zh-CN" sz="1600" dirty="0">
                <a:solidFill>
                  <a:schemeClr val="bg1"/>
                </a:solidFill>
              </a:rPr>
              <a:t>.</a:t>
            </a:r>
            <a:endParaRPr lang="en-US" altLang="zh-CN" sz="1600" dirty="0">
              <a:solidFill>
                <a:schemeClr val="bg1"/>
              </a:solidFill>
            </a:endParaRPr>
          </a:p>
        </p:txBody>
      </p:sp>
      <p:pic>
        <p:nvPicPr>
          <p:cNvPr id="15" name="0602_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30275" y="5568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childTnLst>
        </p:cTn>
      </p:par>
    </p:tnLst>
    <p:bldLst>
      <p:bldP spid="5" grpId="0" uiExpand="1" build="p"/>
      <p:bldP spid="2" grpId="0" animBg="1"/>
      <p:bldP spid="8"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flipH="1">
            <a:off x="11344910" y="2336165"/>
            <a:ext cx="1250950" cy="376555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23570" y="2519045"/>
            <a:ext cx="6630035" cy="234696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Inventory Control Process: </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Achieved through </a:t>
            </a:r>
            <a:r>
              <a:rPr lang="en-US" altLang="zh-CN" sz="1600" b="1" dirty="0">
                <a:solidFill>
                  <a:schemeClr val="tx1"/>
                </a:solidFill>
                <a:latin typeface="Arial" panose="020B0604020202020204" pitchFamily="34" charset="0"/>
                <a:cs typeface="Arial" panose="020B0604020202020204" pitchFamily="34" charset="0"/>
                <a:sym typeface="+mn-ea"/>
              </a:rPr>
              <a:t>pre-arranged sales or procurement contracts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Before planting </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zh-CN" sz="1600" b="1" dirty="0">
                <a:solidFill>
                  <a:schemeClr val="tx1"/>
                </a:solidFill>
                <a:latin typeface="Arial" panose="020B0604020202020204" pitchFamily="34" charset="0"/>
                <a:cs typeface="Arial" panose="020B0604020202020204" pitchFamily="34" charset="0"/>
                <a:sym typeface="+mn-ea"/>
              </a:rPr>
              <a:t>during growth</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farmers (via </a:t>
            </a:r>
            <a:r>
              <a:rPr lang="en-US" altLang="zh-CN" sz="1600" b="1" dirty="0">
                <a:solidFill>
                  <a:schemeClr val="tx1"/>
                </a:solidFill>
                <a:latin typeface="Arial" panose="020B0604020202020204" pitchFamily="34" charset="0"/>
                <a:cs typeface="Arial" panose="020B0604020202020204" pitchFamily="34" charset="0"/>
                <a:sym typeface="+mn-ea"/>
              </a:rPr>
              <a:t>cooperatives / e-commerce platforms / distribution centers) identify potential customers </a:t>
            </a:r>
            <a:r>
              <a:rPr lang="en-US" altLang="en-US" sz="1600" b="1" dirty="0">
                <a:solidFill>
                  <a:schemeClr val="tx1"/>
                </a:solidFill>
                <a:latin typeface="Arial" panose="020B0604020202020204" pitchFamily="34" charset="0"/>
                <a:cs typeface="Arial" panose="020B0604020202020204" pitchFamily="34" charset="0"/>
                <a:sym typeface="+mn-ea"/>
              </a:rPr>
              <a:t>→</a:t>
            </a:r>
            <a:r>
              <a:rPr lang="en-US" altLang="zh-CN" sz="1600" b="1" dirty="0">
                <a:solidFill>
                  <a:schemeClr val="tx1"/>
                </a:solidFill>
                <a:latin typeface="Arial" panose="020B0604020202020204" pitchFamily="34" charset="0"/>
                <a:cs typeface="Arial" panose="020B0604020202020204" pitchFamily="34" charset="0"/>
                <a:sym typeface="+mn-ea"/>
              </a:rPr>
              <a:t> sign purchase orders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Confirmed demand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targeted cultivation.</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606456"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Methods for Determining Actual Inventory Levels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8" name="文本框 7"/>
          <p:cNvSpPr txBox="1"/>
          <p:nvPr/>
        </p:nvSpPr>
        <p:spPr>
          <a:xfrm>
            <a:off x="623817" y="1690602"/>
            <a:ext cx="8397519" cy="523220"/>
          </a:xfrm>
          <a:prstGeom prst="rect">
            <a:avLst/>
          </a:prstGeom>
          <a:noFill/>
        </p:spPr>
        <p:txBody>
          <a:bodyPr wrap="square" rtlCol="0">
            <a:spAutoFit/>
          </a:bodyPr>
          <a:lstStyle/>
          <a:p>
            <a:r>
              <a:rPr lang="en-US" altLang="zh-CN" sz="2800" b="1" dirty="0">
                <a:sym typeface="+mn-ea"/>
              </a:rPr>
              <a:t>Order-Based Production Inventory Method</a:t>
            </a:r>
            <a:endParaRPr lang="en-US" altLang="zh-CN" sz="2800" b="1" dirty="0">
              <a:sym typeface="+mn-ea"/>
            </a:endParaRPr>
          </a:p>
        </p:txBody>
      </p:sp>
      <p:sp>
        <p:nvSpPr>
          <p:cNvPr id="3" name="文本框 2"/>
          <p:cNvSpPr txBox="1"/>
          <p:nvPr/>
        </p:nvSpPr>
        <p:spPr>
          <a:xfrm>
            <a:off x="623570" y="4918075"/>
            <a:ext cx="6734175" cy="988060"/>
          </a:xfrm>
          <a:prstGeom prst="rect">
            <a:avLst/>
          </a:prstGeom>
          <a:noFill/>
        </p:spPr>
        <p:txBody>
          <a:bodyPr wrap="square" rtlCol="0">
            <a:spAutoFit/>
          </a:bodyPr>
          <a:lstStyle/>
          <a:p>
            <a:pPr marL="285750" indent="-285750">
              <a:lnSpc>
                <a:spcPct val="110000"/>
              </a:lnSpc>
              <a:spcBef>
                <a:spcPts val="100"/>
              </a:spcBef>
              <a:spcAft>
                <a:spcPts val="100"/>
              </a:spcAft>
              <a:buFont typeface="Wingdings" panose="05000000000000000000" charset="0"/>
              <a:buChar char="n"/>
            </a:pPr>
            <a:r>
              <a:rPr lang="en-US" altLang="zh-CN" b="1" dirty="0">
                <a:solidFill>
                  <a:srgbClr val="5BAE3E"/>
                </a:solidFill>
              </a:rPr>
              <a:t>Key Benefits</a:t>
            </a:r>
            <a:endParaRPr lang="en-US" altLang="zh-CN" b="1" dirty="0">
              <a:solidFill>
                <a:srgbClr val="5BAE3E"/>
              </a:solidFill>
            </a:endParaRPr>
          </a:p>
          <a:p>
            <a:pPr marL="575945" lvl="1" indent="-285750">
              <a:lnSpc>
                <a:spcPct val="110000"/>
              </a:lnSpc>
              <a:spcBef>
                <a:spcPts val="100"/>
              </a:spcBef>
              <a:spcAft>
                <a:spcPts val="100"/>
              </a:spcAft>
              <a:buFont typeface="Arial" panose="020B0604020202020204" pitchFamily="34" charset="0"/>
              <a:buChar char="•"/>
            </a:pPr>
            <a:r>
              <a:rPr lang="en-US" altLang="zh-CN" sz="1600" dirty="0">
                <a:solidFill>
                  <a:schemeClr val="tx1"/>
                </a:solidFill>
              </a:rPr>
              <a:t>Avoid losses caused by blind / speculative planting.</a:t>
            </a:r>
            <a:endParaRPr lang="en-US" altLang="zh-CN" sz="1600" dirty="0">
              <a:solidFill>
                <a:schemeClr val="tx1"/>
              </a:solidFill>
            </a:endParaRPr>
          </a:p>
          <a:p>
            <a:pPr marL="575945" lvl="1" indent="-285750">
              <a:lnSpc>
                <a:spcPct val="110000"/>
              </a:lnSpc>
              <a:spcBef>
                <a:spcPts val="100"/>
              </a:spcBef>
              <a:spcAft>
                <a:spcPts val="100"/>
              </a:spcAft>
              <a:buFont typeface="Arial" panose="020B0604020202020204" pitchFamily="34" charset="0"/>
              <a:buChar char="•"/>
            </a:pPr>
            <a:r>
              <a:rPr lang="en-US" altLang="zh-CN" sz="1600" dirty="0">
                <a:solidFill>
                  <a:schemeClr val="tx1"/>
                </a:solidFill>
              </a:rPr>
              <a:t>Reduce spoilage / unsold stock.</a:t>
            </a:r>
            <a:endParaRPr lang="en-US" altLang="zh-CN" sz="1600" dirty="0">
              <a:solidFill>
                <a:schemeClr val="tx1"/>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440295" y="2954277"/>
            <a:ext cx="4606925" cy="2589015"/>
          </a:xfrm>
          <a:prstGeom prst="rect">
            <a:avLst/>
          </a:prstGeom>
        </p:spPr>
      </p:pic>
      <p:pic>
        <p:nvPicPr>
          <p:cNvPr id="6" name="0602_0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54063" y="58245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2" grpId="0" animBg="1"/>
      <p:bldP spid="15" grpId="0" uiExpand="1" build="p"/>
      <p:bldP spid="5" grpId="0"/>
      <p:bldP spid="8"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736333" y="3513133"/>
            <a:ext cx="5188449"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buSzPct val="100000"/>
            </a:pPr>
            <a:r>
              <a:rPr lang="en-US" altLang="zh-CN" sz="1400" dirty="0">
                <a:solidFill>
                  <a:schemeClr val="tx1"/>
                </a:solidFill>
                <a:latin typeface="Arial" panose="020B0604020202020204" pitchFamily="34" charset="0"/>
                <a:cs typeface="Arial" panose="020B0604020202020204" pitchFamily="34" charset="0"/>
                <a:sym typeface="+mn-ea"/>
              </a:rPr>
              <a:t>Ability to </a:t>
            </a:r>
            <a:r>
              <a:rPr lang="en-US" altLang="zh-CN" sz="1400" b="1" dirty="0">
                <a:solidFill>
                  <a:schemeClr val="tx1"/>
                </a:solidFill>
                <a:latin typeface="Arial" panose="020B0604020202020204" pitchFamily="34" charset="0"/>
                <a:cs typeface="Arial" panose="020B0604020202020204" pitchFamily="34" charset="0"/>
                <a:sym typeface="+mn-ea"/>
              </a:rPr>
              <a:t>identify &amp; secure customers</a:t>
            </a:r>
            <a:r>
              <a:rPr lang="en-US" altLang="zh-CN" sz="1400" dirty="0">
                <a:solidFill>
                  <a:schemeClr val="tx1"/>
                </a:solidFill>
                <a:latin typeface="Arial" panose="020B0604020202020204" pitchFamily="34" charset="0"/>
                <a:cs typeface="Arial" panose="020B0604020202020204" pitchFamily="34" charset="0"/>
                <a:sym typeface="+mn-ea"/>
              </a:rPr>
              <a:t>.</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15" name="文本框 14"/>
          <p:cNvSpPr txBox="1"/>
          <p:nvPr/>
        </p:nvSpPr>
        <p:spPr>
          <a:xfrm>
            <a:off x="1047750" y="2400406"/>
            <a:ext cx="5659755" cy="2824876"/>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Implementation Challenges &amp; Requirements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Coordination needed among </a:t>
            </a:r>
            <a:r>
              <a:rPr lang="en-US" altLang="zh-CN" sz="1600" b="1" dirty="0">
                <a:latin typeface="Arial" panose="020B0604020202020204" pitchFamily="34" charset="0"/>
                <a:cs typeface="Arial" panose="020B0604020202020204" pitchFamily="34" charset="0"/>
                <a:sym typeface="+mn-ea"/>
              </a:rPr>
              <a:t>multiple stakeholders</a:t>
            </a:r>
            <a:r>
              <a:rPr lang="en-US" altLang="zh-CN" sz="1600" dirty="0">
                <a:latin typeface="Arial" panose="020B0604020202020204" pitchFamily="34" charset="0"/>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Uncertainties: </a:t>
            </a:r>
            <a:endParaRPr lang="en-US" altLang="zh-CN" sz="16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endParaRPr lang="en-US" altLang="zh-CN" sz="16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endParaRPr lang="en-US" altLang="zh-CN" sz="16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endParaRPr lang="en-US" altLang="zh-CN" sz="1600" dirty="0">
              <a:latin typeface="Arial" panose="020B0604020202020204" pitchFamily="34" charset="0"/>
              <a:cs typeface="Arial" panose="020B0604020202020204" pitchFamily="34" charset="0"/>
              <a:sym typeface="+mn-ea"/>
            </a:endParaRPr>
          </a:p>
          <a:p>
            <a:pPr marL="290195" lvl="1">
              <a:lnSpc>
                <a:spcPct val="120000"/>
              </a:lnSpc>
              <a:spcBef>
                <a:spcPts val="200"/>
              </a:spcBef>
              <a:spcAft>
                <a:spcPts val="200"/>
              </a:spcAft>
              <a:buSzPct val="100000"/>
            </a:pPr>
            <a:endParaRPr lang="en-US" altLang="zh-CN" sz="16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Requirements:</a:t>
            </a:r>
            <a:endParaRPr lang="en-US" altLang="zh-CN" sz="1600" dirty="0">
              <a:latin typeface="Arial" panose="020B0604020202020204" pitchFamily="34" charset="0"/>
              <a:cs typeface="Arial" panose="020B0604020202020204" pitchFamily="34" charset="0"/>
              <a:sym typeface="+mn-ea"/>
            </a:endParaRPr>
          </a:p>
        </p:txBody>
      </p:sp>
      <p:sp>
        <p:nvSpPr>
          <p:cNvPr id="5" name="文本框 4"/>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Methods for Determining Actual Inventory Levels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623817" y="1690602"/>
            <a:ext cx="8397519" cy="523220"/>
          </a:xfrm>
          <a:prstGeom prst="rect">
            <a:avLst/>
          </a:prstGeom>
          <a:noFill/>
        </p:spPr>
        <p:txBody>
          <a:bodyPr wrap="square" rtlCol="0">
            <a:spAutoFit/>
          </a:bodyPr>
          <a:lstStyle/>
          <a:p>
            <a:r>
              <a:rPr lang="en-US" altLang="zh-CN" sz="2800" b="1" dirty="0">
                <a:sym typeface="+mn-ea"/>
              </a:rPr>
              <a:t>Order-Based Production Inventory Method</a:t>
            </a:r>
            <a:endParaRPr lang="en-US" altLang="zh-CN" sz="2800" b="1" dirty="0">
              <a:sym typeface="+mn-ea"/>
            </a:endParaRPr>
          </a:p>
        </p:txBody>
      </p:sp>
      <p:sp>
        <p:nvSpPr>
          <p:cNvPr id="9" name="矩形 8"/>
          <p:cNvSpPr/>
          <p:nvPr/>
        </p:nvSpPr>
        <p:spPr>
          <a:xfrm rot="16200000">
            <a:off x="-746353" y="4014035"/>
            <a:ext cx="3132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12" name="组合 11"/>
          <p:cNvGrpSpPr/>
          <p:nvPr/>
        </p:nvGrpSpPr>
        <p:grpSpPr>
          <a:xfrm>
            <a:off x="0" y="6708278"/>
            <a:ext cx="12192000" cy="153627"/>
            <a:chOff x="147892" y="6347897"/>
            <a:chExt cx="11450808" cy="120769"/>
          </a:xfrm>
        </p:grpSpPr>
        <p:sp>
          <p:nvSpPr>
            <p:cNvPr id="21" name="矩形 20"/>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22" name="矩形 2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6" name="矩形: 圆角 5"/>
          <p:cNvSpPr/>
          <p:nvPr/>
        </p:nvSpPr>
        <p:spPr>
          <a:xfrm>
            <a:off x="1736333" y="5226703"/>
            <a:ext cx="8366672"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lnSpc>
                <a:spcPct val="120000"/>
              </a:lnSpc>
              <a:spcBef>
                <a:spcPts val="200"/>
              </a:spcBef>
              <a:spcAft>
                <a:spcPts val="200"/>
              </a:spcAft>
              <a:buSzPct val="100000"/>
            </a:pPr>
            <a:r>
              <a:rPr lang="en-US" altLang="zh-CN" sz="1400" b="1" dirty="0">
                <a:solidFill>
                  <a:schemeClr val="tx1"/>
                </a:solidFill>
                <a:latin typeface="Arial" panose="020B0604020202020204" pitchFamily="34" charset="0"/>
                <a:cs typeface="Arial" panose="020B0604020202020204" pitchFamily="34" charset="0"/>
                <a:sym typeface="+mn-ea"/>
              </a:rPr>
              <a:t>Flexibility</a:t>
            </a:r>
            <a:r>
              <a:rPr lang="en-US" altLang="zh-CN" sz="1400" dirty="0">
                <a:solidFill>
                  <a:schemeClr val="tx1"/>
                </a:solidFill>
                <a:latin typeface="Arial" panose="020B0604020202020204" pitchFamily="34" charset="0"/>
                <a:cs typeface="Arial" panose="020B0604020202020204" pitchFamily="34" charset="0"/>
                <a:sym typeface="+mn-ea"/>
              </a:rPr>
              <a:t> + strong </a:t>
            </a:r>
            <a:r>
              <a:rPr lang="en-US" altLang="zh-CN" sz="1400" b="1" dirty="0">
                <a:solidFill>
                  <a:schemeClr val="tx1"/>
                </a:solidFill>
                <a:latin typeface="Arial" panose="020B0604020202020204" pitchFamily="34" charset="0"/>
                <a:cs typeface="Arial" panose="020B0604020202020204" pitchFamily="34" charset="0"/>
                <a:sym typeface="+mn-ea"/>
              </a:rPr>
              <a:t>contingency management capabilities</a:t>
            </a:r>
            <a:r>
              <a:rPr lang="en-US" altLang="zh-CN" sz="1400" dirty="0">
                <a:solidFill>
                  <a:schemeClr val="tx1"/>
                </a:solidFill>
                <a:latin typeface="Arial" panose="020B0604020202020204" pitchFamily="34" charset="0"/>
                <a:cs typeface="Arial" panose="020B0604020202020204" pitchFamily="34" charset="0"/>
                <a:sym typeface="+mn-ea"/>
              </a:rPr>
              <a:t> to handle unforeseen circumstances.</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10" name="矩形: 圆角 9"/>
          <p:cNvSpPr/>
          <p:nvPr/>
        </p:nvSpPr>
        <p:spPr>
          <a:xfrm>
            <a:off x="1736333" y="3955465"/>
            <a:ext cx="5188449"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buSzPct val="100000"/>
            </a:pPr>
            <a:r>
              <a:rPr lang="en-US" altLang="zh-CN" sz="1400" b="1" dirty="0">
                <a:solidFill>
                  <a:schemeClr val="tx1"/>
                </a:solidFill>
                <a:latin typeface="Arial" panose="020B0604020202020204" pitchFamily="34" charset="0"/>
                <a:cs typeface="Arial" panose="020B0604020202020204" pitchFamily="34" charset="0"/>
                <a:sym typeface="+mn-ea"/>
              </a:rPr>
              <a:t>Contract enforceability &amp; reliability.</a:t>
            </a:r>
            <a:endParaRPr lang="en-US" altLang="zh-CN" sz="1400" b="1" dirty="0">
              <a:solidFill>
                <a:schemeClr val="tx1"/>
              </a:solidFill>
              <a:latin typeface="Arial" panose="020B0604020202020204" pitchFamily="34" charset="0"/>
              <a:cs typeface="Arial" panose="020B0604020202020204" pitchFamily="34" charset="0"/>
              <a:sym typeface="+mn-ea"/>
            </a:endParaRPr>
          </a:p>
        </p:txBody>
      </p:sp>
      <p:sp>
        <p:nvSpPr>
          <p:cNvPr id="11" name="矩形: 圆角 10"/>
          <p:cNvSpPr/>
          <p:nvPr/>
        </p:nvSpPr>
        <p:spPr>
          <a:xfrm>
            <a:off x="1736333" y="4397796"/>
            <a:ext cx="5188449"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705" lvl="2">
              <a:buSzPct val="100000"/>
            </a:pPr>
            <a:r>
              <a:rPr lang="en-US" altLang="zh-CN" sz="1400" b="1" dirty="0">
                <a:solidFill>
                  <a:schemeClr val="tx1"/>
                </a:solidFill>
                <a:latin typeface="Arial" panose="020B0604020202020204" pitchFamily="34" charset="0"/>
                <a:cs typeface="Arial" panose="020B0604020202020204" pitchFamily="34" charset="0"/>
                <a:sym typeface="+mn-ea"/>
              </a:rPr>
              <a:t>Natural / environmental factors </a:t>
            </a:r>
            <a:r>
              <a:rPr lang="en-US" altLang="zh-CN" sz="1400" dirty="0">
                <a:solidFill>
                  <a:schemeClr val="tx1"/>
                </a:solidFill>
                <a:latin typeface="Arial" panose="020B0604020202020204" pitchFamily="34" charset="0"/>
                <a:cs typeface="Arial" panose="020B0604020202020204" pitchFamily="34" charset="0"/>
                <a:sym typeface="+mn-ea"/>
              </a:rPr>
              <a:t>affecting production.</a:t>
            </a:r>
            <a:endParaRPr lang="en-US" altLang="zh-CN" sz="1400" dirty="0">
              <a:solidFill>
                <a:schemeClr val="tx1"/>
              </a:solidFill>
              <a:latin typeface="Arial" panose="020B0604020202020204" pitchFamily="34" charset="0"/>
              <a:cs typeface="Arial" panose="020B0604020202020204" pitchFamily="34" charset="0"/>
              <a:sym typeface="+mn-ea"/>
            </a:endParaRPr>
          </a:p>
        </p:txBody>
      </p:sp>
      <p:grpSp>
        <p:nvGrpSpPr>
          <p:cNvPr id="13" name="组合 12"/>
          <p:cNvGrpSpPr/>
          <p:nvPr/>
        </p:nvGrpSpPr>
        <p:grpSpPr>
          <a:xfrm>
            <a:off x="7233095" y="2482850"/>
            <a:ext cx="4449190" cy="2507615"/>
            <a:chOff x="7233095" y="2482850"/>
            <a:chExt cx="4449190" cy="2507615"/>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233095" y="2482850"/>
              <a:ext cx="4449190" cy="2507615"/>
            </a:xfrm>
            <a:prstGeom prst="rect">
              <a:avLst/>
            </a:prstGeom>
          </p:spPr>
        </p:pic>
        <p:sp>
          <p:nvSpPr>
            <p:cNvPr id="8" name="文本框 7"/>
            <p:cNvSpPr txBox="1"/>
            <p:nvPr/>
          </p:nvSpPr>
          <p:spPr>
            <a:xfrm>
              <a:off x="8903335" y="3454400"/>
              <a:ext cx="1184275" cy="247650"/>
            </a:xfrm>
            <a:prstGeom prst="rect">
              <a:avLst/>
            </a:prstGeom>
            <a:noFill/>
          </p:spPr>
          <p:txBody>
            <a:bodyPr wrap="square" rtlCol="0" anchor="t">
              <a:noAutofit/>
            </a:bodyPr>
            <a:lstStyle/>
            <a:p>
              <a:pPr algn="ctr">
                <a:lnSpc>
                  <a:spcPct val="100000"/>
                </a:lnSpc>
              </a:pPr>
              <a:r>
                <a:rPr lang="en-US" altLang="zh-CN" sz="1000" b="1" dirty="0"/>
                <a:t>Challenges</a:t>
              </a:r>
              <a:endParaRPr lang="en-US" altLang="zh-CN" sz="1000" b="1" dirty="0"/>
            </a:p>
          </p:txBody>
        </p:sp>
      </p:grpSp>
      <p:pic>
        <p:nvPicPr>
          <p:cNvPr id="3" name="0602_0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12800" y="58928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2" grpId="0" animBg="1"/>
      <p:bldP spid="15" grpId="0" uiExpand="1" build="p"/>
      <p:bldP spid="9" grpId="0" animBg="1"/>
      <p:bldP spid="6" grpId="0" animBg="1"/>
      <p:bldP spid="10" grpId="0" animBg="1"/>
      <p:bldP spid="11" grpId="0" animBg="1"/>
    </p:bldLst>
  </p:timing>
</p:sld>
</file>

<file path=ppt/tags/tag1.xml><?xml version="1.0" encoding="utf-8"?>
<p:tagLst xmlns:p="http://schemas.openxmlformats.org/presentationml/2006/main">
  <p:tag name="KSO_WM_UNIT_PLACING_PICTURE_USER_VIEWPORT" val="{&quot;height&quot;:2136,&quot;width&quot;:3798}"/>
</p:tagLst>
</file>

<file path=ppt/tags/tag2.xml><?xml version="1.0" encoding="utf-8"?>
<p:tagLst xmlns:p="http://schemas.openxmlformats.org/presentationml/2006/main">
  <p:tag name="KSO_WM_UNIT_PLACING_PICTURE_USER_VIEWPORT" val="{&quot;height&quot;:3525,&quot;width&quot;:6267}"/>
</p:tagLst>
</file>

<file path=ppt/tags/tag3.xml><?xml version="1.0" encoding="utf-8"?>
<p:tagLst xmlns:p="http://schemas.openxmlformats.org/presentationml/2006/main">
  <p:tag name="RESOURCE_RECORD_KEY" val="{&quot;70&quot;:[3318451,3312359,3322227,3313593,3323956]}"/>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c5bca55066547ace3c95494f7058db64">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81bc9a00293841ddd936cdd7271aa752"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D72417C6-D3DE-4966-BBD6-E5207190D4A3}"/>
</file>

<file path=customXml/itemProps2.xml><?xml version="1.0" encoding="utf-8"?>
<ds:datastoreItem xmlns:ds="http://schemas.openxmlformats.org/officeDocument/2006/customXml" ds:itemID="{F1A7D6F2-06E9-4B04-8714-6DFA47080948}"/>
</file>

<file path=customXml/itemProps3.xml><?xml version="1.0" encoding="utf-8"?>
<ds:datastoreItem xmlns:ds="http://schemas.openxmlformats.org/officeDocument/2006/customXml" ds:itemID="{7294A56A-ACF4-4CB4-8D0E-D1323147899A}"/>
</file>

<file path=docProps/app.xml><?xml version="1.0" encoding="utf-8"?>
<Properties xmlns="http://schemas.openxmlformats.org/officeDocument/2006/extended-properties" xmlns:vt="http://schemas.openxmlformats.org/officeDocument/2006/docPropsVTypes">
  <TotalTime>0</TotalTime>
  <Words>3595</Words>
  <Application>WPS 演示</Application>
  <PresentationFormat>宽屏</PresentationFormat>
  <Paragraphs>125</Paragraphs>
  <Slides>11</Slides>
  <Notes>11</Notes>
  <HiddenSlides>0</HiddenSlides>
  <MMClips>10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11</vt:i4>
      </vt:variant>
    </vt:vector>
  </HeadingPairs>
  <TitlesOfParts>
    <vt:vector size="25" baseType="lpstr">
      <vt:lpstr>Arial</vt:lpstr>
      <vt:lpstr>宋体</vt:lpstr>
      <vt:lpstr>Wingdings</vt:lpstr>
      <vt:lpstr>字魂59号-创粗黑</vt:lpstr>
      <vt:lpstr>黑体</vt:lpstr>
      <vt:lpstr>Wingdings</vt:lpstr>
      <vt:lpstr>Calibri</vt:lpstr>
      <vt:lpstr>微软雅黑</vt:lpstr>
      <vt:lpstr>Arial Unicode MS</vt:lpstr>
      <vt:lpstr>思源宋体 Heavy</vt:lpstr>
      <vt:lpstr>Arial Black</vt:lpstr>
      <vt:lpstr>思源黑体 CN Normal</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Lily</cp:lastModifiedBy>
  <cp:revision>253</cp:revision>
  <dcterms:created xsi:type="dcterms:W3CDTF">2022-02-05T08:07:00Z</dcterms:created>
  <dcterms:modified xsi:type="dcterms:W3CDTF">2026-04-27T06:36:59Z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EC0779B951204877854AEAAE9DD0B4D1_13</vt:lpwstr>
  </property>
  <property fmtid="{D5CDD505-2E9C-101B-9397-08002B2CF9AE}" pid="3" name="KSOProductBuildVer">
    <vt:lpwstr>2052-12.1.0.25865</vt:lpwstr>
  </property>
  <property fmtid="{D5CDD505-2E9C-101B-9397-08002B2CF9AE}" pid="4" name="ContentTypeId">
    <vt:lpwstr>0x0101008C130CFC53E1D4458B80B5377008CEEE</vt:lpwstr>
  </property>
</Properties>
</file>